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Lst>
  <p:sldSz cy="13716000" cx="2438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24">
          <p15:clr>
            <a:srgbClr val="A4A3A4"/>
          </p15:clr>
        </p15:guide>
        <p15:guide id="2" pos="7680">
          <p15:clr>
            <a:srgbClr val="A4A3A4"/>
          </p15:clr>
        </p15:guide>
      </p15:sldGuideLst>
    </p:ext>
    <p:ext uri="GoogleSlidesCustomDataVersion2">
      <go:slidesCustomData xmlns:go="http://customooxmlschemas.google.com/" r:id="rId40" roundtripDataSignature="AMtx7misdGUKAdCf6JEdEJyedo4/Zg8zW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A5942DF-5110-44E2-A092-339C7976A265}">
  <a:tblStyle styleId="{4A5942DF-5110-44E2-A092-339C7976A265}"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F6E9"/>
          </a:solidFill>
        </a:fill>
      </a:tcStyle>
    </a:wholeTbl>
    <a:band1H>
      <a:tcTxStyle/>
      <a:tcStyle>
        <a:fill>
          <a:solidFill>
            <a:srgbClr val="CBEDD1"/>
          </a:solidFill>
        </a:fill>
      </a:tcStyle>
    </a:band1H>
    <a:band2H>
      <a:tcTxStyle/>
    </a:band2H>
    <a:band1V>
      <a:tcTxStyle/>
      <a:tcStyle>
        <a:fill>
          <a:solidFill>
            <a:srgbClr val="CBEDD1"/>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824" orient="horz"/>
        <p:guide pos="7680"/>
      </p:guideLst>
    </p:cSldViewPr>
  </p:slideViewPr>
</p:viewPr>
</file>

<file path=ppt/_rels/presentation.xml.rels><?xml version="1.0" encoding="UTF-8" standalone="yes"?><Relationships xmlns="http://schemas.openxmlformats.org/package/2006/relationships"><Relationship Id="rId40" Type="http://customschemas.google.com/relationships/presentationmetadata" Target="meta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6" name="Google Shape;66;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0" name="Google Shape;70;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5" name="Google Shape;75;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4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4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9" name="Google Shape;199;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5" name="Google Shape;205;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4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4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5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5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5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5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1.png"/><Relationship Id="rId4" Type="http://schemas.openxmlformats.org/officeDocument/2006/relationships/image" Target="../media/image1.png"/><Relationship Id="rId9" Type="http://schemas.openxmlformats.org/officeDocument/2006/relationships/image" Target="../media/image8.png"/><Relationship Id="rId5" Type="http://schemas.openxmlformats.org/officeDocument/2006/relationships/image" Target="../media/image10.png"/><Relationship Id="rId6" Type="http://schemas.openxmlformats.org/officeDocument/2006/relationships/image" Target="../media/image6.png"/><Relationship Id="rId7" Type="http://schemas.openxmlformats.org/officeDocument/2006/relationships/image" Target="../media/image4.png"/><Relationship Id="rId8"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1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1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showMasterSp="0">
  <p:cSld name="End Slide">
    <p:bg>
      <p:bgPr>
        <a:solidFill>
          <a:schemeClr val="accent1"/>
        </a:solidFill>
      </p:bgPr>
    </p:bg>
    <p:spTree>
      <p:nvGrpSpPr>
        <p:cNvPr id="8" name="Shape 8"/>
        <p:cNvGrpSpPr/>
        <p:nvPr/>
      </p:nvGrpSpPr>
      <p:grpSpPr>
        <a:xfrm>
          <a:off x="0" y="0"/>
          <a:ext cx="0" cy="0"/>
          <a:chOff x="0" y="0"/>
          <a:chExt cx="0" cy="0"/>
        </a:xfrm>
      </p:grpSpPr>
      <p:pic>
        <p:nvPicPr>
          <p:cNvPr descr="A black and white logo&#10;&#10;AI-generated content may be incorrect." id="9" name="Google Shape;9;p24"/>
          <p:cNvPicPr preferRelativeResize="0"/>
          <p:nvPr/>
        </p:nvPicPr>
        <p:blipFill rotWithShape="1">
          <a:blip r:embed="rId2">
            <a:alphaModFix/>
          </a:blip>
          <a:srcRect b="0" l="0" r="0" t="0"/>
          <a:stretch/>
        </p:blipFill>
        <p:spPr>
          <a:xfrm>
            <a:off x="5841479" y="3803898"/>
            <a:ext cx="12701042" cy="3054102"/>
          </a:xfrm>
          <a:prstGeom prst="rect">
            <a:avLst/>
          </a:prstGeom>
          <a:noFill/>
          <a:ln>
            <a:noFill/>
          </a:ln>
        </p:spPr>
      </p:pic>
      <p:pic>
        <p:nvPicPr>
          <p:cNvPr descr="Blue text on a black background&#10;&#10;AI-generated content may be incorrect." id="10" name="Google Shape;10;p24"/>
          <p:cNvPicPr preferRelativeResize="0"/>
          <p:nvPr/>
        </p:nvPicPr>
        <p:blipFill rotWithShape="1">
          <a:blip r:embed="rId3">
            <a:alphaModFix/>
          </a:blip>
          <a:srcRect b="0" l="0" r="0" t="0"/>
          <a:stretch/>
        </p:blipFill>
        <p:spPr>
          <a:xfrm>
            <a:off x="761999" y="12192000"/>
            <a:ext cx="3415313" cy="762000"/>
          </a:xfrm>
          <a:prstGeom prst="rect">
            <a:avLst/>
          </a:prstGeom>
          <a:noFill/>
          <a:ln>
            <a:noFill/>
          </a:ln>
        </p:spPr>
      </p:pic>
      <p:sp>
        <p:nvSpPr>
          <p:cNvPr id="11" name="Google Shape;11;p24"/>
          <p:cNvSpPr txBox="1"/>
          <p:nvPr/>
        </p:nvSpPr>
        <p:spPr>
          <a:xfrm>
            <a:off x="4625975" y="12410817"/>
            <a:ext cx="18996025" cy="553998"/>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Clr>
                <a:schemeClr val="lt1"/>
              </a:buClr>
              <a:buSzPts val="2700"/>
              <a:buFont typeface="Arial"/>
              <a:buNone/>
            </a:pPr>
            <a:r>
              <a:rPr b="0" baseline="30000" i="0" lang="en-US" sz="2700" u="none" cap="none" strike="noStrike">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b="0" i="0" sz="1400" u="none" cap="none" strike="noStrike">
              <a:solidFill>
                <a:srgbClr val="000000"/>
              </a:solidFill>
              <a:latin typeface="Arial"/>
              <a:ea typeface="Arial"/>
              <a:cs typeface="Arial"/>
              <a:sym typeface="Arial"/>
            </a:endParaRPr>
          </a:p>
        </p:txBody>
      </p:sp>
      <p:grpSp>
        <p:nvGrpSpPr>
          <p:cNvPr id="12" name="Google Shape;12;p24"/>
          <p:cNvGrpSpPr/>
          <p:nvPr/>
        </p:nvGrpSpPr>
        <p:grpSpPr>
          <a:xfrm>
            <a:off x="1633044" y="9658153"/>
            <a:ext cx="21117911" cy="908071"/>
            <a:chOff x="761999" y="9658153"/>
            <a:chExt cx="21117911" cy="908071"/>
          </a:xfrm>
        </p:grpSpPr>
        <p:pic>
          <p:nvPicPr>
            <p:cNvPr descr="A white text on a black background&#10;&#10;AI-generated content may be incorrect." id="13" name="Google Shape;13;p24"/>
            <p:cNvPicPr preferRelativeResize="0"/>
            <p:nvPr/>
          </p:nvPicPr>
          <p:blipFill rotWithShape="1">
            <a:blip r:embed="rId4">
              <a:alphaModFix/>
            </a:blip>
            <a:srcRect b="0" l="0" r="0" t="0"/>
            <a:stretch/>
          </p:blipFill>
          <p:spPr>
            <a:xfrm>
              <a:off x="12863636" y="9658153"/>
              <a:ext cx="3372832" cy="908071"/>
            </a:xfrm>
            <a:prstGeom prst="rect">
              <a:avLst/>
            </a:prstGeom>
            <a:noFill/>
            <a:ln>
              <a:noFill/>
            </a:ln>
          </p:spPr>
        </p:pic>
        <p:pic>
          <p:nvPicPr>
            <p:cNvPr descr="A black and white logo&#10;&#10;AI-generated content may be incorrect." id="14" name="Google Shape;14;p24"/>
            <p:cNvPicPr preferRelativeResize="0"/>
            <p:nvPr/>
          </p:nvPicPr>
          <p:blipFill rotWithShape="1">
            <a:blip r:embed="rId5">
              <a:alphaModFix/>
            </a:blip>
            <a:srcRect b="0" l="0" r="0" t="0"/>
            <a:stretch/>
          </p:blipFill>
          <p:spPr>
            <a:xfrm>
              <a:off x="21044111" y="9730425"/>
              <a:ext cx="835799" cy="835799"/>
            </a:xfrm>
            <a:prstGeom prst="rect">
              <a:avLst/>
            </a:prstGeom>
            <a:noFill/>
            <a:ln>
              <a:noFill/>
            </a:ln>
          </p:spPr>
        </p:pic>
        <p:pic>
          <p:nvPicPr>
            <p:cNvPr descr="A black and white logo&#10;&#10;AI-generated content may be incorrect." id="15" name="Google Shape;15;p24"/>
            <p:cNvPicPr preferRelativeResize="0"/>
            <p:nvPr/>
          </p:nvPicPr>
          <p:blipFill rotWithShape="1">
            <a:blip r:embed="rId6">
              <a:alphaModFix/>
            </a:blip>
            <a:srcRect b="0" l="0" r="0" t="0"/>
            <a:stretch/>
          </p:blipFill>
          <p:spPr>
            <a:xfrm>
              <a:off x="17254641" y="9812433"/>
              <a:ext cx="2771295" cy="753791"/>
            </a:xfrm>
            <a:prstGeom prst="rect">
              <a:avLst/>
            </a:prstGeom>
            <a:noFill/>
            <a:ln>
              <a:noFill/>
            </a:ln>
          </p:spPr>
        </p:pic>
        <p:pic>
          <p:nvPicPr>
            <p:cNvPr descr="A white text on a black background&#10;&#10;AI-generated content may be incorrect." id="16" name="Google Shape;16;p24"/>
            <p:cNvPicPr preferRelativeResize="0"/>
            <p:nvPr/>
          </p:nvPicPr>
          <p:blipFill rotWithShape="1">
            <a:blip r:embed="rId7">
              <a:alphaModFix/>
            </a:blip>
            <a:srcRect b="0" l="0" r="0" t="0"/>
            <a:stretch/>
          </p:blipFill>
          <p:spPr>
            <a:xfrm>
              <a:off x="761999" y="9658153"/>
              <a:ext cx="3015706" cy="908071"/>
            </a:xfrm>
            <a:prstGeom prst="rect">
              <a:avLst/>
            </a:prstGeom>
            <a:noFill/>
            <a:ln>
              <a:noFill/>
            </a:ln>
          </p:spPr>
        </p:pic>
        <p:pic>
          <p:nvPicPr>
            <p:cNvPr id="17" name="Google Shape;17;p24"/>
            <p:cNvPicPr preferRelativeResize="0"/>
            <p:nvPr/>
          </p:nvPicPr>
          <p:blipFill rotWithShape="1">
            <a:blip r:embed="rId8">
              <a:alphaModFix/>
            </a:blip>
            <a:srcRect b="0" l="0" r="0" t="0"/>
            <a:stretch/>
          </p:blipFill>
          <p:spPr>
            <a:xfrm>
              <a:off x="4795878" y="9681828"/>
              <a:ext cx="3015706" cy="884396"/>
            </a:xfrm>
            <a:prstGeom prst="rect">
              <a:avLst/>
            </a:prstGeom>
            <a:noFill/>
            <a:ln>
              <a:noFill/>
            </a:ln>
          </p:spPr>
        </p:pic>
        <p:pic>
          <p:nvPicPr>
            <p:cNvPr id="18" name="Google Shape;18;p24"/>
            <p:cNvPicPr preferRelativeResize="0"/>
            <p:nvPr/>
          </p:nvPicPr>
          <p:blipFill rotWithShape="1">
            <a:blip r:embed="rId9">
              <a:alphaModFix/>
            </a:blip>
            <a:srcRect b="0" l="0" r="0" t="0"/>
            <a:stretch/>
          </p:blipFill>
          <p:spPr>
            <a:xfrm>
              <a:off x="8829757" y="9749443"/>
              <a:ext cx="3015706" cy="816781"/>
            </a:xfrm>
            <a:prstGeom prst="rect">
              <a:avLst/>
            </a:prstGeom>
            <a:noFill/>
            <a:ln>
              <a:noFill/>
            </a:ln>
          </p:spPr>
        </p:pic>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werPoint Cover Page" showMasterSp="0">
  <p:cSld name="PowerPoint Cover Page">
    <p:bg>
      <p:bgPr>
        <a:solidFill>
          <a:schemeClr val="accent1"/>
        </a:solidFill>
      </p:bgPr>
    </p:bg>
    <p:spTree>
      <p:nvGrpSpPr>
        <p:cNvPr id="19" name="Shape 19"/>
        <p:cNvGrpSpPr/>
        <p:nvPr/>
      </p:nvGrpSpPr>
      <p:grpSpPr>
        <a:xfrm>
          <a:off x="0" y="0"/>
          <a:ext cx="0" cy="0"/>
          <a:chOff x="0" y="0"/>
          <a:chExt cx="0" cy="0"/>
        </a:xfrm>
      </p:grpSpPr>
      <p:sp>
        <p:nvSpPr>
          <p:cNvPr id="20" name="Google Shape;20;p14"/>
          <p:cNvSpPr txBox="1"/>
          <p:nvPr>
            <p:ph type="title"/>
          </p:nvPr>
        </p:nvSpPr>
        <p:spPr>
          <a:xfrm>
            <a:off x="762001" y="5657851"/>
            <a:ext cx="15128874" cy="377189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A black and white logo&#10;&#10;AI-generated content may be incorrect." id="21" name="Google Shape;21;p14"/>
          <p:cNvPicPr preferRelativeResize="0"/>
          <p:nvPr/>
        </p:nvPicPr>
        <p:blipFill rotWithShape="1">
          <a:blip r:embed="rId2">
            <a:alphaModFix/>
          </a:blip>
          <a:srcRect b="0" l="0" r="0" t="0"/>
          <a:stretch/>
        </p:blipFill>
        <p:spPr>
          <a:xfrm>
            <a:off x="762000" y="762000"/>
            <a:ext cx="3200400" cy="769571"/>
          </a:xfrm>
          <a:prstGeom prst="rect">
            <a:avLst/>
          </a:prstGeom>
          <a:noFill/>
          <a:ln>
            <a:noFill/>
          </a:ln>
        </p:spPr>
      </p:pic>
      <p:pic>
        <p:nvPicPr>
          <p:cNvPr descr="A black and white logo&#10;&#10;AI-generated content may be incorrect." id="22" name="Google Shape;22;p14"/>
          <p:cNvPicPr preferRelativeResize="0"/>
          <p:nvPr/>
        </p:nvPicPr>
        <p:blipFill rotWithShape="1">
          <a:blip r:embed="rId3">
            <a:alphaModFix amt="10000"/>
          </a:blip>
          <a:srcRect b="0" l="0" r="0" t="0"/>
          <a:stretch/>
        </p:blipFill>
        <p:spPr>
          <a:xfrm>
            <a:off x="8400250" y="762000"/>
            <a:ext cx="15221750" cy="121920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3" name="Shape 23"/>
        <p:cNvGrpSpPr/>
        <p:nvPr/>
      </p:nvGrpSpPr>
      <p:grpSpPr>
        <a:xfrm>
          <a:off x="0" y="0"/>
          <a:ext cx="0" cy="0"/>
          <a:chOff x="0" y="0"/>
          <a:chExt cx="0" cy="0"/>
        </a:xfrm>
      </p:grpSpPr>
      <p:sp>
        <p:nvSpPr>
          <p:cNvPr id="24" name="Google Shape;24;p15"/>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5" name="Google Shape;25;p15"/>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5"/>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27" name="Google Shape;27;p15"/>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28" name="Google Shape;28;p15"/>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amp; Large Image">
  <p:cSld name="Content &amp; Large Image">
    <p:spTree>
      <p:nvGrpSpPr>
        <p:cNvPr id="29" name="Shape 29"/>
        <p:cNvGrpSpPr/>
        <p:nvPr/>
      </p:nvGrpSpPr>
      <p:grpSpPr>
        <a:xfrm>
          <a:off x="0" y="0"/>
          <a:ext cx="0" cy="0"/>
          <a:chOff x="0" y="0"/>
          <a:chExt cx="0" cy="0"/>
        </a:xfrm>
      </p:grpSpPr>
      <p:sp>
        <p:nvSpPr>
          <p:cNvPr id="30" name="Google Shape;30;p54"/>
          <p:cNvSpPr txBox="1"/>
          <p:nvPr>
            <p:ph type="ctrTitle"/>
          </p:nvPr>
        </p:nvSpPr>
        <p:spPr>
          <a:xfrm>
            <a:off x="762003" y="1524000"/>
            <a:ext cx="9331321" cy="310515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sz="8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54"/>
          <p:cNvSpPr txBox="1"/>
          <p:nvPr>
            <p:ph idx="1" type="body"/>
          </p:nvPr>
        </p:nvSpPr>
        <p:spPr>
          <a:xfrm>
            <a:off x="761999" y="5257800"/>
            <a:ext cx="9331321" cy="6438900"/>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2" name="Google Shape;32;p54"/>
          <p:cNvSpPr/>
          <p:nvPr>
            <p:ph idx="2" type="media"/>
          </p:nvPr>
        </p:nvSpPr>
        <p:spPr>
          <a:xfrm>
            <a:off x="10423525" y="0"/>
            <a:ext cx="13960475" cy="13716000"/>
          </a:xfrm>
          <a:prstGeom prst="rect">
            <a:avLst/>
          </a:prstGeom>
          <a:noFill/>
          <a:ln>
            <a:noFill/>
          </a:ln>
        </p:spPr>
        <p:txBody>
          <a:bodyPr anchorCtr="0" anchor="t" bIns="0" lIns="0" spcFirstLastPara="1" rIns="0" wrap="square" tIns="0">
            <a:normAutofit/>
          </a:bodyPr>
          <a:lstStyle>
            <a:lvl1pPr lvl="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lvl="1"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lvl="2"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lvl="3"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lvl="4"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lvl="5"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lvl="6"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lvl="7"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lvl="8"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
        <p:nvSpPr>
          <p:cNvPr id="33" name="Google Shape;33;p54"/>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34" name="Google Shape;34;p54"/>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35" name="Google Shape;35;p54"/>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showMasterSp="0">
  <p:cSld name="Section Title">
    <p:bg>
      <p:bgPr>
        <a:solidFill>
          <a:schemeClr val="accent1"/>
        </a:solidFill>
      </p:bgPr>
    </p:bg>
    <p:spTree>
      <p:nvGrpSpPr>
        <p:cNvPr id="36" name="Shape 36"/>
        <p:cNvGrpSpPr/>
        <p:nvPr/>
      </p:nvGrpSpPr>
      <p:grpSpPr>
        <a:xfrm>
          <a:off x="0" y="0"/>
          <a:ext cx="0" cy="0"/>
          <a:chOff x="0" y="0"/>
          <a:chExt cx="0" cy="0"/>
        </a:xfrm>
      </p:grpSpPr>
      <p:sp>
        <p:nvSpPr>
          <p:cNvPr id="37" name="Google Shape;37;p55"/>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55"/>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lt1"/>
              </a:buClr>
              <a:buSzPts val="5400"/>
              <a:buFont typeface="Arial"/>
              <a:buNone/>
            </a:pPr>
            <a:r>
              <a:rPr b="0" i="0" lang="en-US" sz="5400" u="none" cap="none" strike="noStrike">
                <a:solidFill>
                  <a:schemeClr val="lt1"/>
                </a:solidFill>
                <a:latin typeface="Arial"/>
                <a:ea typeface="Arial"/>
                <a:cs typeface="Arial"/>
                <a:sym typeface="Arial"/>
              </a:rPr>
              <a:t>Click to edit Section Subtitle</a:t>
            </a:r>
            <a:endParaRPr b="0" i="0" sz="5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loured Bar, Content">
  <p:cSld name="Coloured Bar, Content">
    <p:spTree>
      <p:nvGrpSpPr>
        <p:cNvPr id="39" name="Shape 39"/>
        <p:cNvGrpSpPr/>
        <p:nvPr/>
      </p:nvGrpSpPr>
      <p:grpSpPr>
        <a:xfrm>
          <a:off x="0" y="0"/>
          <a:ext cx="0" cy="0"/>
          <a:chOff x="0" y="0"/>
          <a:chExt cx="0" cy="0"/>
        </a:xfrm>
      </p:grpSpPr>
      <p:sp>
        <p:nvSpPr>
          <p:cNvPr id="40" name="Google Shape;40;p56"/>
          <p:cNvSpPr/>
          <p:nvPr/>
        </p:nvSpPr>
        <p:spPr>
          <a:xfrm>
            <a:off x="0" y="1524001"/>
            <a:ext cx="24384000" cy="248756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41" name="Google Shape;41;p56"/>
          <p:cNvSpPr txBox="1"/>
          <p:nvPr>
            <p:ph idx="1" type="body"/>
          </p:nvPr>
        </p:nvSpPr>
        <p:spPr>
          <a:xfrm>
            <a:off x="762000" y="5391150"/>
            <a:ext cx="11264900" cy="630555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42" name="Google Shape;42;p56"/>
          <p:cNvSpPr txBox="1"/>
          <p:nvPr>
            <p:ph idx="2" type="body"/>
          </p:nvPr>
        </p:nvSpPr>
        <p:spPr>
          <a:xfrm>
            <a:off x="12344400" y="5391150"/>
            <a:ext cx="11277600" cy="6305549"/>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43" name="Google Shape;43;p56"/>
          <p:cNvSpPr txBox="1"/>
          <p:nvPr>
            <p:ph type="title"/>
          </p:nvPr>
        </p:nvSpPr>
        <p:spPr>
          <a:xfrm>
            <a:off x="762000" y="2019299"/>
            <a:ext cx="11264900" cy="167562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56"/>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45" name="Google Shape;45;p56"/>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46" name="Google Shape;46;p56"/>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Dark">
  <p:cSld name="Two Content Dark">
    <p:bg>
      <p:bgPr>
        <a:solidFill>
          <a:srgbClr val="323232"/>
        </a:solidFill>
      </p:bgPr>
    </p:bg>
    <p:spTree>
      <p:nvGrpSpPr>
        <p:cNvPr id="47" name="Shape 47"/>
        <p:cNvGrpSpPr/>
        <p:nvPr/>
      </p:nvGrpSpPr>
      <p:grpSpPr>
        <a:xfrm>
          <a:off x="0" y="0"/>
          <a:ext cx="0" cy="0"/>
          <a:chOff x="0" y="0"/>
          <a:chExt cx="0" cy="0"/>
        </a:xfrm>
      </p:grpSpPr>
      <p:sp>
        <p:nvSpPr>
          <p:cNvPr id="48" name="Google Shape;48;p57"/>
          <p:cNvSpPr txBox="1"/>
          <p:nvPr>
            <p:ph type="title"/>
          </p:nvPr>
        </p:nvSpPr>
        <p:spPr>
          <a:xfrm>
            <a:off x="765176" y="1535112"/>
            <a:ext cx="17059274" cy="1827214"/>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57"/>
          <p:cNvSpPr txBox="1"/>
          <p:nvPr>
            <p:ph idx="1" type="body"/>
          </p:nvPr>
        </p:nvSpPr>
        <p:spPr>
          <a:xfrm>
            <a:off x="762000"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50" name="Google Shape;50;p57"/>
          <p:cNvSpPr txBox="1"/>
          <p:nvPr>
            <p:ph idx="2" type="body"/>
          </p:nvPr>
        </p:nvSpPr>
        <p:spPr>
          <a:xfrm>
            <a:off x="762000"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51" name="Google Shape;51;p57"/>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FOOTPRINT</a:t>
            </a:r>
            <a:endParaRPr b="0" i="0" sz="1800" u="none" cap="none" strike="noStrike">
              <a:solidFill>
                <a:schemeClr val="lt1"/>
              </a:solidFill>
              <a:latin typeface="Arial"/>
              <a:ea typeface="Arial"/>
              <a:cs typeface="Arial"/>
              <a:sym typeface="Arial"/>
            </a:endParaRPr>
          </a:p>
        </p:txBody>
      </p:sp>
      <p:sp>
        <p:nvSpPr>
          <p:cNvPr id="52" name="Google Shape;52;p57"/>
          <p:cNvSpPr txBox="1"/>
          <p:nvPr>
            <p:ph idx="3" type="body"/>
          </p:nvPr>
        </p:nvSpPr>
        <p:spPr>
          <a:xfrm>
            <a:off x="12357102"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53" name="Google Shape;53;p57"/>
          <p:cNvSpPr txBox="1"/>
          <p:nvPr>
            <p:ph idx="4" type="body"/>
          </p:nvPr>
        </p:nvSpPr>
        <p:spPr>
          <a:xfrm>
            <a:off x="12357102"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54" name="Google Shape;54;p57"/>
          <p:cNvPicPr preferRelativeResize="0"/>
          <p:nvPr/>
        </p:nvPicPr>
        <p:blipFill rotWithShape="1">
          <a:blip r:embed="rId2">
            <a:alphaModFix/>
          </a:blip>
          <a:srcRect b="0" l="0" r="0" t="0"/>
          <a:stretch/>
        </p:blipFill>
        <p:spPr>
          <a:xfrm>
            <a:off x="762000" y="12469466"/>
            <a:ext cx="2171700" cy="484533"/>
          </a:xfrm>
          <a:prstGeom prst="rect">
            <a:avLst/>
          </a:prstGeom>
          <a:noFill/>
          <a:ln>
            <a:noFill/>
          </a:ln>
        </p:spPr>
      </p:pic>
      <p:pic>
        <p:nvPicPr>
          <p:cNvPr descr="A black and white logo&#10;&#10;AI-generated content may be incorrect." id="55" name="Google Shape;55;p57"/>
          <p:cNvPicPr preferRelativeResize="0"/>
          <p:nvPr/>
        </p:nvPicPr>
        <p:blipFill rotWithShape="1">
          <a:blip r:embed="rId3">
            <a:alphaModFix/>
          </a:blip>
          <a:srcRect b="0" l="0" r="0" t="0"/>
          <a:stretch/>
        </p:blipFill>
        <p:spPr>
          <a:xfrm>
            <a:off x="21606569" y="12469466"/>
            <a:ext cx="2015431" cy="484632"/>
          </a:xfrm>
          <a:prstGeom prst="rect">
            <a:avLst/>
          </a:prstGeom>
          <a:noFill/>
          <a:ln>
            <a:noFill/>
          </a:ln>
        </p:spPr>
      </p:pic>
      <p:sp>
        <p:nvSpPr>
          <p:cNvPr id="56" name="Google Shape;56;p57"/>
          <p:cNvSpPr txBox="1"/>
          <p:nvPr>
            <p:ph idx="12" type="sldNum"/>
          </p:nvPr>
        </p:nvSpPr>
        <p:spPr>
          <a:xfrm>
            <a:off x="15659100" y="-1103312"/>
            <a:ext cx="5486400" cy="276999"/>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 2">
    <p:spTree>
      <p:nvGrpSpPr>
        <p:cNvPr id="57" name="Shape 57"/>
        <p:cNvGrpSpPr/>
        <p:nvPr/>
      </p:nvGrpSpPr>
      <p:grpSpPr>
        <a:xfrm>
          <a:off x="0" y="0"/>
          <a:ext cx="0" cy="0"/>
          <a:chOff x="0" y="0"/>
          <a:chExt cx="0" cy="0"/>
        </a:xfrm>
      </p:grpSpPr>
      <p:sp>
        <p:nvSpPr>
          <p:cNvPr id="58" name="Google Shape;58;p58"/>
          <p:cNvSpPr/>
          <p:nvPr/>
        </p:nvSpPr>
        <p:spPr>
          <a:xfrm>
            <a:off x="0" y="0"/>
            <a:ext cx="8161338" cy="137160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59" name="Google Shape;59;p58"/>
          <p:cNvSpPr txBox="1"/>
          <p:nvPr>
            <p:ph idx="1" type="body"/>
          </p:nvPr>
        </p:nvSpPr>
        <p:spPr>
          <a:xfrm>
            <a:off x="8491538" y="1524000"/>
            <a:ext cx="15130462" cy="101727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60" name="Google Shape;60;p58"/>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61" name="Google Shape;61;p58"/>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62" name="Google Shape;62;p58"/>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63" name="Google Shape;63;p58"/>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5" name="Shape 5"/>
        <p:cNvGrpSpPr/>
        <p:nvPr/>
      </p:nvGrpSpPr>
      <p:grpSpPr>
        <a:xfrm>
          <a:off x="0" y="0"/>
          <a:ext cx="0" cy="0"/>
          <a:chOff x="0" y="0"/>
          <a:chExt cx="0" cy="0"/>
        </a:xfrm>
      </p:grpSpPr>
      <p:sp>
        <p:nvSpPr>
          <p:cNvPr id="6" name="Google Shape;6;p13"/>
          <p:cNvSpPr txBox="1"/>
          <p:nvPr>
            <p:ph type="title"/>
          </p:nvPr>
        </p:nvSpPr>
        <p:spPr>
          <a:xfrm>
            <a:off x="761999" y="1524000"/>
            <a:ext cx="15128875" cy="4484687"/>
          </a:xfrm>
          <a:prstGeom prst="rect">
            <a:avLst/>
          </a:prstGeom>
          <a:noFill/>
          <a:ln>
            <a:noFill/>
          </a:ln>
        </p:spPr>
        <p:txBody>
          <a:bodyPr anchorCtr="0" anchor="t" bIns="0" lIns="0" spcFirstLastPara="1" rIns="0" wrap="square" tIns="0">
            <a:normAutofit/>
          </a:bodyPr>
          <a:lstStyle>
            <a:lvl1pPr lvl="0" marR="0" rtl="0" algn="l">
              <a:lnSpc>
                <a:spcPct val="90000"/>
              </a:lnSpc>
              <a:spcBef>
                <a:spcPts val="0"/>
              </a:spcBef>
              <a:spcAft>
                <a:spcPts val="0"/>
              </a:spcAft>
              <a:buClr>
                <a:srgbClr val="323232"/>
              </a:buClr>
              <a:buSzPts val="8000"/>
              <a:buFont typeface="Arial"/>
              <a:buNone/>
              <a:defRPr b="0" i="0" sz="8000" u="none" cap="none" strike="noStrike">
                <a:solidFill>
                  <a:srgbClr val="32323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3"/>
          <p:cNvSpPr txBox="1"/>
          <p:nvPr>
            <p:ph idx="1" type="body"/>
          </p:nvPr>
        </p:nvSpPr>
        <p:spPr>
          <a:xfrm>
            <a:off x="755650" y="6858000"/>
            <a:ext cx="15135225" cy="4838700"/>
          </a:xfrm>
          <a:prstGeom prst="rect">
            <a:avLst/>
          </a:prstGeom>
          <a:noFill/>
          <a:ln>
            <a:noFill/>
          </a:ln>
        </p:spPr>
        <p:txBody>
          <a:bodyPr anchorCtr="0" anchor="t" bIns="0" lIns="0" spcFirstLastPara="1" rIns="0" wrap="square" tIns="0">
            <a:normAutofit/>
          </a:bodyPr>
          <a:lstStyle>
            <a:lvl1pPr indent="-584200" lvl="0" marL="45720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indent="-533400" lvl="1" marL="914400"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indent="-482600" lvl="2" marL="1371600"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indent="-457200" lvl="3" marL="18288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indent="-457200" lvl="4" marL="22860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13.png"/><Relationship Id="rId4" Type="http://schemas.openxmlformats.org/officeDocument/2006/relationships/hyperlink" Target="https://thediversitymovement.com/top-10-diversity-podcasts/?utm_source=chatgpt.com" TargetMode="External"/><Relationship Id="rId10" Type="http://schemas.openxmlformats.org/officeDocument/2006/relationships/hyperlink" Target="https://www.cntraveler.com/story/women-who-travel-podcast-best-places-to-go-2024?utm_source=chatgpt.com" TargetMode="External"/><Relationship Id="rId9" Type="http://schemas.openxmlformats.org/officeDocument/2006/relationships/hyperlink" Target="https://www.cntraveler.com/story/women-who-travel-podcast-best-places-to-go-2024?utm_source=chatgpt.com" TargetMode="External"/><Relationship Id="rId5" Type="http://schemas.openxmlformats.org/officeDocument/2006/relationships/hyperlink" Target="https://en.wikipedia.org/wiki/Making_Gay_History?utm_source=chatgpt.com" TargetMode="External"/><Relationship Id="rId6" Type="http://schemas.openxmlformats.org/officeDocument/2006/relationships/hyperlink" Target="https://transition-pathways.europa.eu/learning-resources/inclusive-travel-toolbox-improving-tourism-accessibility-podcast?utm_source=chatgpt.com" TargetMode="External"/><Relationship Id="rId7" Type="http://schemas.openxmlformats.org/officeDocument/2006/relationships/hyperlink" Target="https://podcasts.apple.com/us/podcast/allyship-inclusivity-and-women-in-tourism-leadership/id1552279594?i=1000676762819&amp;utm_source=chatgpt.com" TargetMode="External"/><Relationship Id="rId8" Type="http://schemas.openxmlformats.org/officeDocument/2006/relationships/hyperlink" Target="https://www.cntraveler.com/story/women-who-travel-podcast-best-places-to-go-2024?utm_source=chatgpt.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
          <p:cNvSpPr txBox="1"/>
          <p:nvPr>
            <p:ph type="title"/>
          </p:nvPr>
        </p:nvSpPr>
        <p:spPr>
          <a:xfrm>
            <a:off x="762001" y="5657851"/>
            <a:ext cx="21989142" cy="3771899"/>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11111"/>
              <a:buFont typeface="Arial"/>
              <a:buNone/>
            </a:pPr>
            <a:r>
              <a:rPr b="1" lang="en-US"/>
              <a:t>Module 5 : </a:t>
            </a:r>
            <a:br>
              <a:rPr b="1" lang="en-US"/>
            </a:br>
            <a:r>
              <a:rPr b="1" lang="en-US" sz="9800"/>
              <a:t>Engagement Communautaire et Inclusivité</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25"/>
          <p:cNvSpPr txBox="1"/>
          <p:nvPr>
            <p:ph type="title"/>
          </p:nvPr>
        </p:nvSpPr>
        <p:spPr>
          <a:xfrm>
            <a:off x="762001" y="5657851"/>
            <a:ext cx="21989142" cy="377189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11500"/>
              <a:buNone/>
            </a:pPr>
            <a:r>
              <a:rPr b="1" lang="en-US"/>
              <a:t>Introduction du module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26"/>
          <p:cNvSpPr txBox="1"/>
          <p:nvPr>
            <p:ph idx="1" type="body"/>
          </p:nvPr>
        </p:nvSpPr>
        <p:spPr>
          <a:xfrm>
            <a:off x="755650" y="2716306"/>
            <a:ext cx="22866350" cy="8980394"/>
          </a:xfrm>
          <a:prstGeom prst="rect">
            <a:avLst/>
          </a:prstGeom>
          <a:noFill/>
          <a:ln>
            <a:noFill/>
          </a:ln>
        </p:spPr>
        <p:txBody>
          <a:bodyPr anchorCtr="0" anchor="t" bIns="0" lIns="0" spcFirstLastPara="1" rIns="0" wrap="square" tIns="0">
            <a:normAutofit fontScale="92500"/>
          </a:bodyPr>
          <a:lstStyle/>
          <a:p>
            <a:pPr indent="0" lvl="0" marL="228600" rtl="0" algn="l">
              <a:lnSpc>
                <a:spcPct val="90000"/>
              </a:lnSpc>
              <a:spcBef>
                <a:spcPts val="2000"/>
              </a:spcBef>
              <a:spcAft>
                <a:spcPts val="0"/>
              </a:spcAft>
              <a:buSzPct val="168168"/>
              <a:buNone/>
            </a:pPr>
            <a:r>
              <a:rPr lang="en-US" sz="3600">
                <a:solidFill>
                  <a:schemeClr val="dk1"/>
                </a:solidFill>
                <a:latin typeface="Arial"/>
                <a:ea typeface="Arial"/>
                <a:cs typeface="Arial"/>
                <a:sym typeface="Arial"/>
              </a:rPr>
              <a:t>Le tourisme ne se contente pas d’arriver dans une destination ; il est accueilli, négocié et remodelé par les personnes qui y ont élu domicile. S’appuyant sur l’étude de la durabilité axée sur le patrimoine abordée dans le module précédent, cette unité met l’accent sur l’engagement communautaire et l’inclusivité — ces processus sociaux qui déterminent quelles voix sont entendues, quelles histoires sont racontées et qui profite des retombées du tourisme.</a:t>
            </a:r>
            <a:endParaRPr/>
          </a:p>
          <a:p>
            <a:pPr indent="0" lvl="0" marL="228600" rtl="0" algn="just">
              <a:lnSpc>
                <a:spcPct val="90000"/>
              </a:lnSpc>
              <a:spcBef>
                <a:spcPts val="2000"/>
              </a:spcBef>
              <a:spcAft>
                <a:spcPts val="0"/>
              </a:spcAft>
              <a:buSzPct val="168168"/>
              <a:buNone/>
            </a:pPr>
            <a:r>
              <a:rPr lang="en-US" sz="3600">
                <a:solidFill>
                  <a:schemeClr val="dk1"/>
                </a:solidFill>
                <a:latin typeface="Arial"/>
                <a:ea typeface="Arial"/>
                <a:cs typeface="Arial"/>
                <a:sym typeface="Arial"/>
              </a:rPr>
              <a:t>Les premiers cadres de référence en matière de tourisme durable considéraient les « acteurs locaux » comme un groupe unique et homogène. Nous reconnaissons aujourd’hui une mosaïque bien plus riche d’identités, de rapports de force et d’expériences vécues : des nations autochtones défendant leurs droits fonciers, des travailleurs migrants dynamisant les industries de services, des jeunes utilisant les plateformes numériques pour réinventer la tradition, et des résidents marginalisés réclamant un espace public équitable. Un engagement significatif nécessite donc plus que de simples listes de contrôle pour la consultation ; il exige une co-création des politiques touristiques, de l’interprétation et du partage des bénéfices qui respecte la diversité des systèmes de connaissances et redistribue le pouvoir décisionnel.</a:t>
            </a:r>
            <a:endParaRPr>
              <a:solidFill>
                <a:schemeClr val="dk1"/>
              </a:solidFill>
            </a:endParaRPr>
          </a:p>
          <a:p>
            <a:pPr indent="0" lvl="0" marL="228600" rtl="0" algn="just">
              <a:lnSpc>
                <a:spcPct val="90000"/>
              </a:lnSpc>
              <a:spcBef>
                <a:spcPts val="2000"/>
              </a:spcBef>
              <a:spcAft>
                <a:spcPts val="0"/>
              </a:spcAft>
              <a:buSzPct val="168168"/>
              <a:buNone/>
            </a:pPr>
            <a:r>
              <a:rPr lang="en-US" sz="3600">
                <a:solidFill>
                  <a:schemeClr val="dk1"/>
                </a:solidFill>
                <a:latin typeface="Arial"/>
                <a:ea typeface="Arial"/>
                <a:cs typeface="Arial"/>
                <a:sym typeface="Arial"/>
              </a:rPr>
              <a:t>En nous appuyant sur les normes en constante évolution de l'UNESCO, de l'OMT, du PNUE et du Conseil mondial du tourisme durable, nous présenterons des outils concrets — cartographie participative, évaluations d'impact fondées sur les droits, indicateurs d'équité sociale et modèles de gouvernance inclusive — qui aident les destinations à trouver un équilibre entre accès et autonomie, célébration et consentement, et croissance et justice. Des études de cas montreront comment un engagement inclusif peut revitaliser les langues menacées grâce aux récits des visiteurs, canaliser les dépenses des visiteurs vers des fonds communautaires et favoriser un dialogue interculturel qui renforce la cohésion sociale.</a:t>
            </a:r>
            <a:endParaRPr>
              <a:solidFill>
                <a:schemeClr val="dk1"/>
              </a:solidFill>
            </a:endParaRPr>
          </a:p>
          <a:p>
            <a:pPr indent="0" lvl="0" marL="228600" rtl="0" algn="just">
              <a:lnSpc>
                <a:spcPct val="90000"/>
              </a:lnSpc>
              <a:spcBef>
                <a:spcPts val="2000"/>
              </a:spcBef>
              <a:spcAft>
                <a:spcPts val="0"/>
              </a:spcAft>
              <a:buSzPct val="168168"/>
              <a:buNone/>
            </a:pPr>
            <a:r>
              <a:t/>
            </a:r>
            <a:endParaRPr sz="3600">
              <a:solidFill>
                <a:schemeClr val="dk1"/>
              </a:solidFill>
              <a:latin typeface="Arial"/>
              <a:ea typeface="Arial"/>
              <a:cs typeface="Arial"/>
              <a:sym typeface="Arial"/>
            </a:endParaRPr>
          </a:p>
          <a:p>
            <a:pPr indent="0" lvl="0" marL="228600" rtl="0" algn="l">
              <a:lnSpc>
                <a:spcPct val="90000"/>
              </a:lnSpc>
              <a:spcBef>
                <a:spcPts val="2000"/>
              </a:spcBef>
              <a:spcAft>
                <a:spcPts val="0"/>
              </a:spcAft>
              <a:buSzPct val="168168"/>
              <a:buNone/>
            </a:pPr>
            <a:r>
              <a:t/>
            </a:r>
            <a:endParaRPr sz="3600">
              <a:solidFill>
                <a:schemeClr val="dk1"/>
              </a:solidFill>
              <a:latin typeface="Arial"/>
              <a:ea typeface="Arial"/>
              <a:cs typeface="Arial"/>
              <a:sym typeface="Arial"/>
            </a:endParaRPr>
          </a:p>
        </p:txBody>
      </p:sp>
      <p:sp>
        <p:nvSpPr>
          <p:cNvPr id="83" name="Google Shape;83;p26"/>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Introduction du module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27"/>
          <p:cNvSpPr txBox="1"/>
          <p:nvPr>
            <p:ph type="title"/>
          </p:nvPr>
        </p:nvSpPr>
        <p:spPr>
          <a:xfrm>
            <a:off x="762001" y="4680857"/>
            <a:ext cx="20308956" cy="4748893"/>
          </a:xfrm>
          <a:prstGeom prst="rect">
            <a:avLst/>
          </a:prstGeom>
          <a:noFill/>
          <a:ln>
            <a:noFill/>
          </a:ln>
        </p:spPr>
        <p:txBody>
          <a:bodyPr anchorCtr="0" anchor="t" bIns="0" lIns="0" spcFirstLastPara="1" rIns="0" wrap="square" tIns="0">
            <a:normAutofit/>
          </a:bodyPr>
          <a:lstStyle/>
          <a:p>
            <a:pPr indent="0" lvl="0" marL="0" rtl="0" algn="l">
              <a:lnSpc>
                <a:spcPct val="150000"/>
              </a:lnSpc>
              <a:spcBef>
                <a:spcPts val="0"/>
              </a:spcBef>
              <a:spcAft>
                <a:spcPts val="0"/>
              </a:spcAft>
              <a:buSzPts val="11500"/>
              <a:buNone/>
            </a:pPr>
            <a:r>
              <a:rPr lang="en-US" sz="9600">
                <a:solidFill>
                  <a:schemeClr val="lt1"/>
                </a:solidFill>
              </a:rPr>
              <a:t>Le rôle des communautés dans le tourisme durable</a:t>
            </a:r>
            <a:endParaRPr/>
          </a:p>
        </p:txBody>
      </p:sp>
      <p:pic>
        <p:nvPicPr>
          <p:cNvPr descr="European flag emblem and multilingual disclaimer - European ..." id="89" name="Google Shape;89;p27"/>
          <p:cNvPicPr preferRelativeResize="0"/>
          <p:nvPr/>
        </p:nvPicPr>
        <p:blipFill rotWithShape="1">
          <a:blip r:embed="rId3">
            <a:alphaModFix/>
          </a:blip>
          <a:srcRect b="0" l="0" r="0" t="0"/>
          <a:stretch/>
        </p:blipFill>
        <p:spPr>
          <a:xfrm>
            <a:off x="768599" y="11940061"/>
            <a:ext cx="3482106" cy="72800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28"/>
          <p:cNvSpPr txBox="1"/>
          <p:nvPr>
            <p:ph idx="1" type="body"/>
          </p:nvPr>
        </p:nvSpPr>
        <p:spPr>
          <a:xfrm>
            <a:off x="755650" y="4572524"/>
            <a:ext cx="22866350" cy="7258050"/>
          </a:xfrm>
          <a:prstGeom prst="rect">
            <a:avLst/>
          </a:prstGeom>
          <a:noFill/>
          <a:ln>
            <a:noFill/>
          </a:ln>
        </p:spPr>
        <p:txBody>
          <a:bodyPr anchorCtr="0" anchor="t" bIns="0" lIns="0" spcFirstLastPara="1" rIns="0" wrap="square" tIns="0">
            <a:normAutofit fontScale="92500" lnSpcReduction="10000"/>
          </a:bodyPr>
          <a:lstStyle/>
          <a:p>
            <a:pPr indent="-228600" lvl="0" marL="457200" rtl="0" algn="l">
              <a:lnSpc>
                <a:spcPct val="90000"/>
              </a:lnSpc>
              <a:spcBef>
                <a:spcPts val="2000"/>
              </a:spcBef>
              <a:spcAft>
                <a:spcPts val="0"/>
              </a:spcAft>
              <a:buClr>
                <a:srgbClr val="323232"/>
              </a:buClr>
              <a:buSzPct val="108108"/>
              <a:buNone/>
            </a:pPr>
            <a:r>
              <a:rPr b="1" lang="en-US">
                <a:solidFill>
                  <a:schemeClr val="accent1"/>
                </a:solidFill>
              </a:rPr>
              <a:t>Objectif :</a:t>
            </a:r>
            <a:r>
              <a:rPr lang="en-US"/>
              <a:t> Comprendre la valeur et l'impact des communautés locales </a:t>
            </a:r>
            <a:endParaRPr/>
          </a:p>
          <a:p>
            <a:pPr indent="-228600" lvl="0" marL="457200" rtl="0" algn="l">
              <a:lnSpc>
                <a:spcPct val="90000"/>
              </a:lnSpc>
              <a:spcBef>
                <a:spcPts val="2000"/>
              </a:spcBef>
              <a:spcAft>
                <a:spcPts val="0"/>
              </a:spcAft>
              <a:buClr>
                <a:srgbClr val="323232"/>
              </a:buClr>
              <a:buSzPct val="108108"/>
              <a:buNone/>
            </a:pPr>
            <a:br>
              <a:rPr lang="en-US"/>
            </a:br>
            <a:endParaRPr/>
          </a:p>
          <a:p>
            <a:pPr indent="-228600" lvl="0" marL="457200" rtl="0" algn="l">
              <a:lnSpc>
                <a:spcPct val="90000"/>
              </a:lnSpc>
              <a:spcBef>
                <a:spcPts val="2000"/>
              </a:spcBef>
              <a:spcAft>
                <a:spcPts val="0"/>
              </a:spcAft>
              <a:buClr>
                <a:srgbClr val="323232"/>
              </a:buClr>
              <a:buSzPct val="108108"/>
              <a:buNone/>
            </a:pPr>
            <a:r>
              <a:rPr lang="en-US"/>
              <a:t>L'importance d'impliquer les communautés locales </a:t>
            </a:r>
            <a:br>
              <a:rPr lang="en-US"/>
            </a:br>
            <a:endParaRPr/>
          </a:p>
          <a:p>
            <a:pPr indent="-228600" lvl="0" marL="457200" rtl="0" algn="l">
              <a:lnSpc>
                <a:spcPct val="90000"/>
              </a:lnSpc>
              <a:spcBef>
                <a:spcPts val="2000"/>
              </a:spcBef>
              <a:spcAft>
                <a:spcPts val="0"/>
              </a:spcAft>
              <a:buClr>
                <a:srgbClr val="323232"/>
              </a:buClr>
              <a:buSzPct val="108108"/>
              <a:buNone/>
            </a:pPr>
            <a:r>
              <a:rPr lang="en-US"/>
              <a:t>Exemples d'écotourisme mené par les communautés (Népal, Guatemala, Afrique du Sud) </a:t>
            </a:r>
            <a:br>
              <a:rPr lang="en-US"/>
            </a:br>
            <a:endParaRPr/>
          </a:p>
          <a:p>
            <a:pPr indent="-228600" lvl="0" marL="457200" rtl="0" algn="l">
              <a:lnSpc>
                <a:spcPct val="90000"/>
              </a:lnSpc>
              <a:spcBef>
                <a:spcPts val="2000"/>
              </a:spcBef>
              <a:spcAft>
                <a:spcPts val="0"/>
              </a:spcAft>
              <a:buClr>
                <a:srgbClr val="323232"/>
              </a:buClr>
              <a:buSzPct val="108108"/>
              <a:buNone/>
            </a:pPr>
            <a:r>
              <a:rPr lang="en-US"/>
              <a:t>Discussion : les éléments d'un engagement constructif</a:t>
            </a:r>
            <a:endParaRPr/>
          </a:p>
          <a:p>
            <a:pPr indent="-228600" lvl="0" marL="457200" rtl="0" algn="l">
              <a:lnSpc>
                <a:spcPct val="90000"/>
              </a:lnSpc>
              <a:spcBef>
                <a:spcPts val="2000"/>
              </a:spcBef>
              <a:spcAft>
                <a:spcPts val="0"/>
              </a:spcAft>
              <a:buClr>
                <a:srgbClr val="323232"/>
              </a:buClr>
              <a:buSzPct val="108108"/>
              <a:buNone/>
            </a:pPr>
            <a:r>
              <a:t/>
            </a:r>
            <a:endParaRPr/>
          </a:p>
        </p:txBody>
      </p:sp>
      <p:sp>
        <p:nvSpPr>
          <p:cNvPr id="95" name="Google Shape;95;p28"/>
          <p:cNvSpPr txBox="1"/>
          <p:nvPr>
            <p:ph type="title"/>
          </p:nvPr>
        </p:nvSpPr>
        <p:spPr>
          <a:xfrm>
            <a:off x="749829" y="2181200"/>
            <a:ext cx="22860001" cy="2021633"/>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11111"/>
              <a:buFont typeface="Arial"/>
              <a:buNone/>
            </a:pPr>
            <a:r>
              <a:rPr lang="en-US"/>
              <a:t>Le rôle des communautés dans le tourisme durable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29"/>
          <p:cNvSpPr txBox="1"/>
          <p:nvPr>
            <p:ph idx="1" type="body"/>
          </p:nvPr>
        </p:nvSpPr>
        <p:spPr>
          <a:xfrm>
            <a:off x="755650" y="3976176"/>
            <a:ext cx="22866350" cy="7258050"/>
          </a:xfrm>
          <a:prstGeom prst="rect">
            <a:avLst/>
          </a:prstGeom>
          <a:noFill/>
          <a:ln>
            <a:noFill/>
          </a:ln>
        </p:spPr>
        <p:txBody>
          <a:bodyPr anchorCtr="0" anchor="t" bIns="0" lIns="0" spcFirstLastPara="1" rIns="0" wrap="square" tIns="0">
            <a:normAutofit fontScale="92500" lnSpcReduction="20000"/>
          </a:bodyPr>
          <a:lstStyle/>
          <a:p>
            <a:pPr indent="-228600" lvl="0" marL="457200" rtl="0" algn="l">
              <a:lnSpc>
                <a:spcPct val="90000"/>
              </a:lnSpc>
              <a:spcBef>
                <a:spcPts val="2000"/>
              </a:spcBef>
              <a:spcAft>
                <a:spcPts val="0"/>
              </a:spcAft>
              <a:buClr>
                <a:srgbClr val="323232"/>
              </a:buClr>
              <a:buSzPct val="108108"/>
              <a:buNone/>
            </a:pPr>
            <a:r>
              <a:rPr lang="en-US"/>
              <a:t>💬 Que signifie pour vous « l'engagement communautaire » dans le domaine du tourisme ?</a:t>
            </a:r>
            <a:endParaRPr/>
          </a:p>
          <a:p>
            <a:pPr indent="-228600" lvl="0" marL="457200" rtl="0" algn="l">
              <a:lnSpc>
                <a:spcPct val="90000"/>
              </a:lnSpc>
              <a:spcBef>
                <a:spcPts val="2000"/>
              </a:spcBef>
              <a:spcAft>
                <a:spcPts val="0"/>
              </a:spcAft>
              <a:buClr>
                <a:srgbClr val="323232"/>
              </a:buClr>
              <a:buSzPct val="108108"/>
              <a:buNone/>
            </a:pPr>
            <a:r>
              <a:t/>
            </a:r>
            <a:endParaRPr i="1"/>
          </a:p>
          <a:p>
            <a:pPr indent="-228600" lvl="0" marL="457200" rtl="0" algn="l">
              <a:lnSpc>
                <a:spcPct val="90000"/>
              </a:lnSpc>
              <a:spcBef>
                <a:spcPts val="2000"/>
              </a:spcBef>
              <a:spcAft>
                <a:spcPts val="0"/>
              </a:spcAft>
              <a:buClr>
                <a:srgbClr val="323232"/>
              </a:buClr>
              <a:buSzPct val="104380"/>
              <a:buNone/>
            </a:pPr>
            <a:r>
              <a:rPr b="1" lang="en-US" sz="5800">
                <a:solidFill>
                  <a:schemeClr val="accent1"/>
                </a:solidFill>
              </a:rPr>
              <a:t>Options d'animation : </a:t>
            </a:r>
            <a:endParaRPr b="1">
              <a:solidFill>
                <a:schemeClr val="accent1"/>
              </a:solidFill>
            </a:endParaRPr>
          </a:p>
          <a:p>
            <a:pPr indent="0" lvl="0" marL="228600" rtl="0" algn="just">
              <a:lnSpc>
                <a:spcPct val="90000"/>
              </a:lnSpc>
              <a:spcBef>
                <a:spcPts val="2000"/>
              </a:spcBef>
              <a:spcAft>
                <a:spcPts val="0"/>
              </a:spcAft>
              <a:buSzPct val="104380"/>
              <a:buNone/>
            </a:pPr>
            <a:r>
              <a:rPr b="1" lang="en-US" sz="5800">
                <a:solidFill>
                  <a:schemeClr val="accent1"/>
                </a:solidFill>
              </a:rPr>
              <a:t>Demandez</a:t>
            </a:r>
            <a:r>
              <a:rPr lang="en-US" sz="5800">
                <a:solidFill>
                  <a:schemeClr val="dk1"/>
                </a:solidFill>
              </a:rPr>
              <a:t> à 2 ou 3 volontaires de s'exprimer à voix haute </a:t>
            </a:r>
            <a:endParaRPr>
              <a:solidFill>
                <a:schemeClr val="dk1"/>
              </a:solidFill>
            </a:endParaRPr>
          </a:p>
          <a:p>
            <a:pPr indent="0" lvl="0" marL="228600" rtl="0" algn="just">
              <a:lnSpc>
                <a:spcPct val="90000"/>
              </a:lnSpc>
              <a:spcBef>
                <a:spcPts val="2000"/>
              </a:spcBef>
              <a:spcAft>
                <a:spcPts val="0"/>
              </a:spcAft>
              <a:buSzPct val="104380"/>
              <a:buNone/>
            </a:pPr>
            <a:r>
              <a:rPr b="1" lang="en-US" sz="5800">
                <a:solidFill>
                  <a:schemeClr val="accent1"/>
                </a:solidFill>
              </a:rPr>
              <a:t>Utilisez</a:t>
            </a:r>
            <a:r>
              <a:rPr b="1" lang="en-US" sz="5800">
                <a:solidFill>
                  <a:schemeClr val="dk1"/>
                </a:solidFill>
              </a:rPr>
              <a:t> </a:t>
            </a:r>
            <a:r>
              <a:rPr lang="en-US" sz="5800">
                <a:solidFill>
                  <a:schemeClr val="dk1"/>
                </a:solidFill>
              </a:rPr>
              <a:t>des post-it, Jamboard ou Mentimeter (si vous travaillez en ligne) pour recueillir les réponses </a:t>
            </a:r>
            <a:endParaRPr>
              <a:solidFill>
                <a:schemeClr val="dk1"/>
              </a:solidFill>
            </a:endParaRPr>
          </a:p>
          <a:p>
            <a:pPr indent="0" lvl="0" marL="228600" rtl="0" algn="just">
              <a:lnSpc>
                <a:spcPct val="90000"/>
              </a:lnSpc>
              <a:spcBef>
                <a:spcPts val="2000"/>
              </a:spcBef>
              <a:spcAft>
                <a:spcPts val="0"/>
              </a:spcAft>
              <a:buSzPct val="104380"/>
              <a:buNone/>
            </a:pPr>
            <a:r>
              <a:rPr b="1" lang="en-US" sz="5800">
                <a:solidFill>
                  <a:srgbClr val="1FCD5F"/>
                </a:solidFill>
              </a:rPr>
              <a:t>Notez </a:t>
            </a:r>
            <a:r>
              <a:rPr lang="en-US" sz="5800">
                <a:solidFill>
                  <a:schemeClr val="dk1"/>
                </a:solidFill>
              </a:rPr>
              <a:t>les tendances ou les mots clés (par exemple : participation, appropriation, autonomisation)</a:t>
            </a:r>
            <a:endParaRPr>
              <a:solidFill>
                <a:schemeClr val="dk1"/>
              </a:solidFill>
            </a:endParaRPr>
          </a:p>
          <a:p>
            <a:pPr indent="-228600" lvl="0" marL="457200" rtl="0" algn="l">
              <a:lnSpc>
                <a:spcPct val="90000"/>
              </a:lnSpc>
              <a:spcBef>
                <a:spcPts val="2000"/>
              </a:spcBef>
              <a:spcAft>
                <a:spcPts val="0"/>
              </a:spcAft>
              <a:buClr>
                <a:srgbClr val="323232"/>
              </a:buClr>
              <a:buSzPct val="108108"/>
              <a:buNone/>
            </a:pPr>
            <a:r>
              <a:t/>
            </a:r>
            <a:endParaRPr>
              <a:solidFill>
                <a:schemeClr val="dk1"/>
              </a:solidFill>
            </a:endParaRPr>
          </a:p>
        </p:txBody>
      </p:sp>
      <p:sp>
        <p:nvSpPr>
          <p:cNvPr id="101" name="Google Shape;101;p29"/>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sz="7200"/>
              <a:t>Le rôle des communautés dans le tourisme durable</a:t>
            </a:r>
            <a:endParaRPr sz="7200">
              <a:solidFill>
                <a:srgbClr val="000000"/>
              </a:solidFill>
            </a:endParaRPr>
          </a:p>
          <a:p>
            <a:pPr indent="0" lvl="0" marL="0" rtl="0" algn="l">
              <a:lnSpc>
                <a:spcPct val="90000"/>
              </a:lnSpc>
              <a:spcBef>
                <a:spcPts val="0"/>
              </a:spcBef>
              <a:spcAft>
                <a:spcPts val="0"/>
              </a:spcAft>
              <a:buClr>
                <a:schemeClr val="accent1"/>
              </a:buClr>
              <a:buSzPts val="8000"/>
              <a:buFont typeface="Arial"/>
              <a:buNone/>
            </a:pPr>
            <a:r>
              <a:t/>
            </a:r>
            <a:endParaRPr sz="72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30"/>
          <p:cNvSpPr txBox="1"/>
          <p:nvPr>
            <p:ph idx="1" type="body"/>
          </p:nvPr>
        </p:nvSpPr>
        <p:spPr>
          <a:xfrm>
            <a:off x="433931" y="2983257"/>
            <a:ext cx="22866350" cy="7258050"/>
          </a:xfrm>
          <a:prstGeom prst="rect">
            <a:avLst/>
          </a:prstGeom>
          <a:noFill/>
          <a:ln>
            <a:noFill/>
          </a:ln>
        </p:spPr>
        <p:txBody>
          <a:bodyPr anchorCtr="0" anchor="t" bIns="0" lIns="0" spcFirstLastPara="1" rIns="0" wrap="square" tIns="0">
            <a:normAutofit fontScale="92500" lnSpcReduction="10000"/>
          </a:bodyPr>
          <a:lstStyle/>
          <a:p>
            <a:pPr indent="0" lvl="0" marL="0" rtl="0" algn="just">
              <a:lnSpc>
                <a:spcPct val="90000"/>
              </a:lnSpc>
              <a:spcBef>
                <a:spcPts val="2000"/>
              </a:spcBef>
              <a:spcAft>
                <a:spcPts val="0"/>
              </a:spcAft>
              <a:buSzPct val="108108"/>
              <a:buNone/>
            </a:pPr>
            <a:br>
              <a:rPr lang="en-US"/>
            </a:br>
            <a:r>
              <a:rPr lang="en-US"/>
              <a:t> </a:t>
            </a:r>
            <a:endParaRPr/>
          </a:p>
          <a:p>
            <a:pPr indent="-228600" lvl="0" marL="457200" rtl="0" algn="just">
              <a:lnSpc>
                <a:spcPct val="90000"/>
              </a:lnSpc>
              <a:spcBef>
                <a:spcPts val="2000"/>
              </a:spcBef>
              <a:spcAft>
                <a:spcPts val="0"/>
              </a:spcAft>
              <a:buSzPct val="108108"/>
              <a:buNone/>
            </a:pPr>
            <a:r>
              <a:rPr lang="en-US"/>
              <a:t>« Le tourisme environnemental, ou écotourisme, ne repose pas uniquement sur la beauté des paysages ou sur des politiques de développement durable : il dépend profondément des personnes qui vivent dans ces lieux et en prennent soin. Les communautés locales ne sont pas de simples bénéficiaires passifs du tourisme ; elles en sont les co-créatrices, les gardiennes et les ambassadrices culturelles. Aujourd’hui, nous allons voir pourquoi leur implication est non seulement éthique, mais aussi essentielle pour un développement touristique authentique et résilient. » </a:t>
            </a:r>
            <a:endParaRPr/>
          </a:p>
          <a:p>
            <a:pPr indent="-228600" lvl="0" marL="457200" rtl="0" algn="just">
              <a:lnSpc>
                <a:spcPct val="90000"/>
              </a:lnSpc>
              <a:spcBef>
                <a:spcPts val="2000"/>
              </a:spcBef>
              <a:spcAft>
                <a:spcPts val="0"/>
              </a:spcAft>
              <a:buSzPct val="108108"/>
              <a:buNone/>
            </a:pPr>
            <a:r>
              <a:t/>
            </a:r>
            <a:endParaRPr/>
          </a:p>
          <a:p>
            <a:pPr indent="-228600" lvl="0" marL="457200" rtl="0" algn="just">
              <a:lnSpc>
                <a:spcPct val="90000"/>
              </a:lnSpc>
              <a:spcBef>
                <a:spcPts val="2000"/>
              </a:spcBef>
              <a:spcAft>
                <a:spcPts val="0"/>
              </a:spcAft>
              <a:buSzPct val="108108"/>
              <a:buNone/>
            </a:pPr>
            <a:r>
              <a:t/>
            </a:r>
            <a:endParaRPr/>
          </a:p>
          <a:p>
            <a:pPr indent="-228600" lvl="0" marL="457200" rtl="0" algn="just">
              <a:lnSpc>
                <a:spcPct val="90000"/>
              </a:lnSpc>
              <a:spcBef>
                <a:spcPts val="2000"/>
              </a:spcBef>
              <a:spcAft>
                <a:spcPts val="0"/>
              </a:spcAft>
              <a:buSzPct val="108108"/>
              <a:buNone/>
            </a:pPr>
            <a:r>
              <a:t/>
            </a:r>
            <a:endParaRPr/>
          </a:p>
        </p:txBody>
      </p:sp>
      <p:sp>
        <p:nvSpPr>
          <p:cNvPr id="107" name="Google Shape;107;p30"/>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Points à aborder en introduction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31"/>
          <p:cNvSpPr txBox="1"/>
          <p:nvPr>
            <p:ph type="ctrTitle"/>
          </p:nvPr>
        </p:nvSpPr>
        <p:spPr>
          <a:xfrm>
            <a:off x="1711839" y="1171642"/>
            <a:ext cx="20791801" cy="310515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Pourquoi les communautés locales sont importantes ? </a:t>
            </a:r>
            <a:endParaRPr/>
          </a:p>
        </p:txBody>
      </p:sp>
      <p:graphicFrame>
        <p:nvGraphicFramePr>
          <p:cNvPr id="113" name="Google Shape;113;p31"/>
          <p:cNvGraphicFramePr/>
          <p:nvPr/>
        </p:nvGraphicFramePr>
        <p:xfrm>
          <a:off x="1876659" y="4270640"/>
          <a:ext cx="3000000" cy="3000000"/>
        </p:xfrm>
        <a:graphic>
          <a:graphicData uri="http://schemas.openxmlformats.org/drawingml/2006/table">
            <a:tbl>
              <a:tblPr bandRow="1" firstCol="1" firstRow="1">
                <a:solidFill>
                  <a:srgbClr val="F2F2F2">
                    <a:alpha val="45098"/>
                  </a:srgbClr>
                </a:solidFill>
                <a:tableStyleId>{4A5942DF-5110-44E2-A092-339C7976A265}</a:tableStyleId>
              </a:tblPr>
              <a:tblGrid>
                <a:gridCol w="6298700"/>
                <a:gridCol w="14331175"/>
              </a:tblGrid>
              <a:tr h="1038950">
                <a:tc>
                  <a:txBody>
                    <a:bodyPr/>
                    <a:lstStyle/>
                    <a:p>
                      <a:pPr indent="0" lvl="0" marL="0" marR="0" rtl="0" algn="ctr">
                        <a:lnSpc>
                          <a:spcPct val="100000"/>
                        </a:lnSpc>
                        <a:spcBef>
                          <a:spcPts val="0"/>
                        </a:spcBef>
                        <a:spcAft>
                          <a:spcPts val="0"/>
                        </a:spcAft>
                        <a:buClr>
                          <a:srgbClr val="000000"/>
                        </a:buClr>
                        <a:buSzPts val="3600"/>
                        <a:buFont typeface="Arial"/>
                        <a:buNone/>
                      </a:pPr>
                      <a:r>
                        <a:rPr b="0" lang="en-US" sz="3600" u="none" cap="none" strike="noStrike">
                          <a:solidFill>
                            <a:schemeClr val="lt1"/>
                          </a:solidFill>
                        </a:rPr>
                        <a:t>💡 Principe</a:t>
                      </a:r>
                      <a:endParaRPr/>
                    </a:p>
                  </a:txBody>
                  <a:tcPr marT="234000" marB="24375" marR="24375" marL="243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dk1"/>
                    </a:solidFill>
                  </a:tcPr>
                </a:tc>
                <a:tc>
                  <a:txBody>
                    <a:bodyPr/>
                    <a:lstStyle/>
                    <a:p>
                      <a:pPr indent="0" lvl="0" marL="0" marR="0" rtl="0" algn="ctr">
                        <a:lnSpc>
                          <a:spcPct val="100000"/>
                        </a:lnSpc>
                        <a:spcBef>
                          <a:spcPts val="0"/>
                        </a:spcBef>
                        <a:spcAft>
                          <a:spcPts val="0"/>
                        </a:spcAft>
                        <a:buClr>
                          <a:srgbClr val="000000"/>
                        </a:buClr>
                        <a:buSzPts val="3600"/>
                        <a:buFont typeface="Arial"/>
                        <a:buNone/>
                      </a:pPr>
                      <a:r>
                        <a:rPr b="0" lang="en-US" sz="3600" u="none" cap="none" strike="noStrike">
                          <a:solidFill>
                            <a:schemeClr val="lt1"/>
                          </a:solidFill>
                        </a:rPr>
                        <a:t>🔍 Explication</a:t>
                      </a:r>
                      <a:endParaRPr/>
                    </a:p>
                  </a:txBody>
                  <a:tcPr marT="234000" marB="24375" marR="24375" marL="243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dk1"/>
                    </a:solidFill>
                  </a:tcPr>
                </a:tc>
              </a:tr>
              <a:tr h="2054825">
                <a:tc>
                  <a:txBody>
                    <a:bodyPr/>
                    <a:lstStyle/>
                    <a:p>
                      <a:pPr indent="0" lvl="0" marL="0" marR="0" rtl="0" algn="l">
                        <a:lnSpc>
                          <a:spcPct val="100000"/>
                        </a:lnSpc>
                        <a:spcBef>
                          <a:spcPts val="0"/>
                        </a:spcBef>
                        <a:spcAft>
                          <a:spcPts val="0"/>
                        </a:spcAft>
                        <a:buClr>
                          <a:srgbClr val="000000"/>
                        </a:buClr>
                        <a:buSzPts val="3100"/>
                        <a:buFont typeface="Arial"/>
                        <a:buNone/>
                      </a:pPr>
                      <a:r>
                        <a:rPr b="1" lang="en-US" sz="3100" u="none" cap="none" strike="noStrike">
                          <a:solidFill>
                            <a:schemeClr val="dk1"/>
                          </a:solidFill>
                        </a:rPr>
                        <a:t>Appropriation et </a:t>
                      </a:r>
                      <a:endParaRPr sz="1400" u="none" cap="none" strike="noStrike"/>
                    </a:p>
                    <a:p>
                      <a:pPr indent="0" lvl="0" marL="0" marR="0" rtl="0" algn="l">
                        <a:lnSpc>
                          <a:spcPct val="100000"/>
                        </a:lnSpc>
                        <a:spcBef>
                          <a:spcPts val="0"/>
                        </a:spcBef>
                        <a:spcAft>
                          <a:spcPts val="0"/>
                        </a:spcAft>
                        <a:buClr>
                          <a:srgbClr val="000000"/>
                        </a:buClr>
                        <a:buSzPts val="3100"/>
                        <a:buFont typeface="Arial"/>
                        <a:buNone/>
                      </a:pPr>
                      <a:r>
                        <a:rPr b="1" lang="en-US" sz="3100" u="none" cap="none" strike="noStrike">
                          <a:solidFill>
                            <a:schemeClr val="dk1"/>
                          </a:solidFill>
                        </a:rPr>
                        <a:t>autonomisation</a:t>
                      </a:r>
                      <a:endParaRPr/>
                    </a:p>
                  </a:txBody>
                  <a:tcPr marT="234000" marB="24375" marR="24375" marL="243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BFBFBF"/>
                      </a:solidFill>
                      <a:prstDash val="solid"/>
                      <a:round/>
                      <a:headEnd len="sm" w="sm" type="none"/>
                      <a:tailEnd len="sm" w="sm" type="none"/>
                    </a:lnB>
                    <a:solidFill>
                      <a:srgbClr val="F2F2F2">
                        <a:alpha val="45098"/>
                      </a:srgbClr>
                    </a:solidFill>
                  </a:tcPr>
                </a:tc>
                <a:tc>
                  <a:txBody>
                    <a:bodyPr/>
                    <a:lstStyle/>
                    <a:p>
                      <a:pPr indent="0" lvl="0" marL="0" marR="0" rtl="0" algn="l">
                        <a:lnSpc>
                          <a:spcPct val="100000"/>
                        </a:lnSpc>
                        <a:spcBef>
                          <a:spcPts val="0"/>
                        </a:spcBef>
                        <a:spcAft>
                          <a:spcPts val="0"/>
                        </a:spcAft>
                        <a:buClr>
                          <a:srgbClr val="000000"/>
                        </a:buClr>
                        <a:buSzPts val="3100"/>
                        <a:buFont typeface="Arial"/>
                        <a:buNone/>
                      </a:pPr>
                      <a:r>
                        <a:rPr lang="en-US" sz="3100" u="none" cap="none" strike="noStrike">
                          <a:solidFill>
                            <a:srgbClr val="000000"/>
                          </a:solidFill>
                        </a:rPr>
                        <a:t>Les habitants participent aux décisions et bénéficient des retombées économiques.</a:t>
                      </a:r>
                      <a:endParaRPr sz="1400" u="none" cap="none" strike="noStrike"/>
                    </a:p>
                  </a:txBody>
                  <a:tcPr marT="234000" marB="24375" marR="24375" marL="243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BFBFBF"/>
                      </a:solidFill>
                      <a:prstDash val="solid"/>
                      <a:round/>
                      <a:headEnd len="sm" w="sm" type="none"/>
                      <a:tailEnd len="sm" w="sm" type="none"/>
                    </a:lnB>
                    <a:solidFill>
                      <a:srgbClr val="F2F2F2">
                        <a:alpha val="45098"/>
                      </a:srgbClr>
                    </a:solidFill>
                  </a:tcPr>
                </a:tc>
              </a:tr>
              <a:tr h="1500725">
                <a:tc>
                  <a:txBody>
                    <a:bodyPr/>
                    <a:lstStyle/>
                    <a:p>
                      <a:pPr indent="0" lvl="0" marL="0" marR="0" rtl="0" algn="l">
                        <a:lnSpc>
                          <a:spcPct val="100000"/>
                        </a:lnSpc>
                        <a:spcBef>
                          <a:spcPts val="0"/>
                        </a:spcBef>
                        <a:spcAft>
                          <a:spcPts val="0"/>
                        </a:spcAft>
                        <a:buClr>
                          <a:srgbClr val="000000"/>
                        </a:buClr>
                        <a:buSzPts val="3100"/>
                        <a:buFont typeface="Arial"/>
                        <a:buNone/>
                      </a:pPr>
                      <a:r>
                        <a:rPr b="1" lang="en-US" sz="3100" u="none" cap="none" strike="noStrike">
                          <a:solidFill>
                            <a:schemeClr val="dk1"/>
                          </a:solidFill>
                        </a:rPr>
                        <a:t>Préservation culturelle</a:t>
                      </a:r>
                      <a:endParaRPr/>
                    </a:p>
                  </a:txBody>
                  <a:tcPr marT="234000" marB="24375" marR="24375" marL="243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BFBFBF"/>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BFBFBF">
                        <a:alpha val="34901"/>
                      </a:srgbClr>
                    </a:solidFill>
                  </a:tcPr>
                </a:tc>
                <a:tc>
                  <a:txBody>
                    <a:bodyPr/>
                    <a:lstStyle/>
                    <a:p>
                      <a:pPr indent="0" lvl="0" marL="0" marR="0" rtl="0" algn="l">
                        <a:lnSpc>
                          <a:spcPct val="100000"/>
                        </a:lnSpc>
                        <a:spcBef>
                          <a:spcPts val="0"/>
                        </a:spcBef>
                        <a:spcAft>
                          <a:spcPts val="0"/>
                        </a:spcAft>
                        <a:buClr>
                          <a:srgbClr val="000000"/>
                        </a:buClr>
                        <a:buSzPts val="3100"/>
                        <a:buFont typeface="Arial"/>
                        <a:buNone/>
                      </a:pPr>
                      <a:r>
                        <a:rPr lang="en-US" sz="3100" u="none" cap="none" strike="noStrike">
                          <a:solidFill>
                            <a:srgbClr val="000000"/>
                          </a:solidFill>
                        </a:rPr>
                        <a:t>La participation communautaire permet de préserver les traditions et les valeurs.</a:t>
                      </a:r>
                      <a:endParaRPr/>
                    </a:p>
                  </a:txBody>
                  <a:tcPr marT="234000" marB="24375" marR="24375" marL="243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BFBFBF"/>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BFBFBF">
                        <a:alpha val="34901"/>
                      </a:srgbClr>
                    </a:solidFill>
                  </a:tcPr>
                </a:tc>
              </a:tr>
              <a:tr h="1500725">
                <a:tc>
                  <a:txBody>
                    <a:bodyPr/>
                    <a:lstStyle/>
                    <a:p>
                      <a:pPr indent="0" lvl="0" marL="0" marR="0" rtl="0" algn="l">
                        <a:lnSpc>
                          <a:spcPct val="100000"/>
                        </a:lnSpc>
                        <a:spcBef>
                          <a:spcPts val="0"/>
                        </a:spcBef>
                        <a:spcAft>
                          <a:spcPts val="0"/>
                        </a:spcAft>
                        <a:buClr>
                          <a:srgbClr val="000000"/>
                        </a:buClr>
                        <a:buSzPts val="3100"/>
                        <a:buFont typeface="Arial"/>
                        <a:buNone/>
                      </a:pPr>
                      <a:r>
                        <a:rPr b="1" lang="en-US" sz="3100" u="none" cap="none" strike="noStrike">
                          <a:solidFill>
                            <a:schemeClr val="dk1"/>
                          </a:solidFill>
                        </a:rPr>
                        <a:t>Gestion responsable de l'environnement</a:t>
                      </a:r>
                      <a:endParaRPr/>
                    </a:p>
                  </a:txBody>
                  <a:tcPr marT="234000" marB="24375" marR="24375" marL="243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BFBFBF"/>
                      </a:solidFill>
                      <a:prstDash val="solid"/>
                      <a:round/>
                      <a:headEnd len="sm" w="sm" type="none"/>
                      <a:tailEnd len="sm" w="sm" type="none"/>
                    </a:lnB>
                    <a:solidFill>
                      <a:srgbClr val="F2F2F2">
                        <a:alpha val="45098"/>
                      </a:srgbClr>
                    </a:solidFill>
                  </a:tcPr>
                </a:tc>
                <a:tc>
                  <a:txBody>
                    <a:bodyPr/>
                    <a:lstStyle/>
                    <a:p>
                      <a:pPr indent="0" lvl="0" marL="0" marR="0" rtl="0" algn="l">
                        <a:lnSpc>
                          <a:spcPct val="100000"/>
                        </a:lnSpc>
                        <a:spcBef>
                          <a:spcPts val="0"/>
                        </a:spcBef>
                        <a:spcAft>
                          <a:spcPts val="0"/>
                        </a:spcAft>
                        <a:buClr>
                          <a:srgbClr val="000000"/>
                        </a:buClr>
                        <a:buSzPts val="3100"/>
                        <a:buFont typeface="Arial"/>
                        <a:buNone/>
                      </a:pPr>
                      <a:r>
                        <a:rPr lang="en-US" sz="3100" u="none" cap="none" strike="noStrike">
                          <a:solidFill>
                            <a:srgbClr val="000000"/>
                          </a:solidFill>
                        </a:rPr>
                        <a:t>Les habitants mobilisés protègent et gèrent les ressources naturelles.</a:t>
                      </a:r>
                      <a:endParaRPr sz="1400" u="none" cap="none" strike="noStrike"/>
                    </a:p>
                  </a:txBody>
                  <a:tcPr marT="234000" marB="24375" marR="24375" marL="243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BFBFBF"/>
                      </a:solidFill>
                      <a:prstDash val="solid"/>
                      <a:round/>
                      <a:headEnd len="sm" w="sm" type="none"/>
                      <a:tailEnd len="sm" w="sm" type="none"/>
                    </a:lnB>
                    <a:solidFill>
                      <a:srgbClr val="F2F2F2">
                        <a:alpha val="45098"/>
                      </a:srgbClr>
                    </a:solidFill>
                  </a:tcPr>
                </a:tc>
              </a:tr>
              <a:tr h="1500725">
                <a:tc>
                  <a:txBody>
                    <a:bodyPr/>
                    <a:lstStyle/>
                    <a:p>
                      <a:pPr indent="0" lvl="0" marL="0" marR="0" rtl="0" algn="l">
                        <a:lnSpc>
                          <a:spcPct val="100000"/>
                        </a:lnSpc>
                        <a:spcBef>
                          <a:spcPts val="0"/>
                        </a:spcBef>
                        <a:spcAft>
                          <a:spcPts val="0"/>
                        </a:spcAft>
                        <a:buClr>
                          <a:srgbClr val="000000"/>
                        </a:buClr>
                        <a:buSzPts val="3100"/>
                        <a:buFont typeface="Arial"/>
                        <a:buNone/>
                      </a:pPr>
                      <a:r>
                        <a:rPr b="1" lang="en-US" sz="3100" u="none" cap="none" strike="noStrike">
                          <a:solidFill>
                            <a:schemeClr val="dk1"/>
                          </a:solidFill>
                        </a:rPr>
                        <a:t>Durabilité à long terme</a:t>
                      </a:r>
                      <a:endParaRPr/>
                    </a:p>
                  </a:txBody>
                  <a:tcPr marT="234000" marB="24375" marR="24375" marL="243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BFBFBF"/>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BFBFBF">
                        <a:alpha val="34901"/>
                      </a:srgbClr>
                    </a:solidFill>
                  </a:tcPr>
                </a:tc>
                <a:tc>
                  <a:txBody>
                    <a:bodyPr/>
                    <a:lstStyle/>
                    <a:p>
                      <a:pPr indent="0" lvl="0" marL="0" marR="0" rtl="0" algn="l">
                        <a:lnSpc>
                          <a:spcPct val="100000"/>
                        </a:lnSpc>
                        <a:spcBef>
                          <a:spcPts val="0"/>
                        </a:spcBef>
                        <a:spcAft>
                          <a:spcPts val="0"/>
                        </a:spcAft>
                        <a:buClr>
                          <a:srgbClr val="000000"/>
                        </a:buClr>
                        <a:buSzPts val="3100"/>
                        <a:buFont typeface="Arial"/>
                        <a:buNone/>
                      </a:pPr>
                      <a:r>
                        <a:rPr lang="en-US" sz="3100" u="none" cap="none" strike="noStrike">
                          <a:solidFill>
                            <a:srgbClr val="000000"/>
                          </a:solidFill>
                        </a:rPr>
                        <a:t>Les initiatives qui bénéficient d'une adhésion locale sont flexibles et durables.</a:t>
                      </a:r>
                      <a:endParaRPr sz="1400" u="none" cap="none" strike="noStrike"/>
                    </a:p>
                  </a:txBody>
                  <a:tcPr marT="234000" marB="24375" marR="24375" marL="243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BFBFBF"/>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BFBFBF">
                        <a:alpha val="34901"/>
                      </a:srgbClr>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32"/>
          <p:cNvSpPr txBox="1"/>
          <p:nvPr>
            <p:ph type="title"/>
          </p:nvPr>
        </p:nvSpPr>
        <p:spPr>
          <a:xfrm>
            <a:off x="762000" y="4680857"/>
            <a:ext cx="20600503" cy="4748893"/>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SzPts val="11500"/>
              <a:buNone/>
            </a:pPr>
            <a:r>
              <a:rPr lang="en-US" sz="7200">
                <a:solidFill>
                  <a:schemeClr val="lt1"/>
                </a:solidFill>
              </a:rPr>
              <a:t>L'inclusivité en pratique : outils et stratégies </a:t>
            </a:r>
            <a:endParaRPr/>
          </a:p>
        </p:txBody>
      </p:sp>
      <p:pic>
        <p:nvPicPr>
          <p:cNvPr descr="European flag emblem and multilingual disclaimer - European ..." id="119" name="Google Shape;119;p32"/>
          <p:cNvPicPr preferRelativeResize="0"/>
          <p:nvPr/>
        </p:nvPicPr>
        <p:blipFill rotWithShape="1">
          <a:blip r:embed="rId3">
            <a:alphaModFix/>
          </a:blip>
          <a:srcRect b="0" l="0" r="0" t="0"/>
          <a:stretch/>
        </p:blipFill>
        <p:spPr>
          <a:xfrm>
            <a:off x="768599" y="11940061"/>
            <a:ext cx="3482106" cy="72800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33"/>
          <p:cNvSpPr txBox="1"/>
          <p:nvPr>
            <p:ph type="ctrTitle"/>
          </p:nvPr>
        </p:nvSpPr>
        <p:spPr>
          <a:xfrm>
            <a:off x="761999" y="1531844"/>
            <a:ext cx="20926422" cy="310515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Pourquoi l'inclusivité est-elle importante dans le tourisme durable ?</a:t>
            </a:r>
            <a:endParaRPr/>
          </a:p>
        </p:txBody>
      </p:sp>
      <p:sp>
        <p:nvSpPr>
          <p:cNvPr id="125" name="Google Shape;125;p33"/>
          <p:cNvSpPr txBox="1"/>
          <p:nvPr>
            <p:ph idx="1" type="body"/>
          </p:nvPr>
        </p:nvSpPr>
        <p:spPr>
          <a:xfrm>
            <a:off x="761999" y="5890658"/>
            <a:ext cx="22275103" cy="3122676"/>
          </a:xfrm>
          <a:prstGeom prst="rect">
            <a:avLst/>
          </a:prstGeom>
          <a:noFill/>
          <a:ln>
            <a:noFill/>
          </a:ln>
        </p:spPr>
        <p:txBody>
          <a:bodyPr anchorCtr="0" anchor="t" bIns="0" lIns="0" spcFirstLastPara="1" rIns="0" wrap="square" tIns="0">
            <a:noAutofit/>
          </a:bodyPr>
          <a:lstStyle/>
          <a:p>
            <a:pPr indent="0" lvl="0" marL="0" rtl="0" algn="l">
              <a:lnSpc>
                <a:spcPct val="90000"/>
              </a:lnSpc>
              <a:spcBef>
                <a:spcPts val="2000"/>
              </a:spcBef>
              <a:spcAft>
                <a:spcPts val="0"/>
              </a:spcAft>
              <a:buSzPts val="4000"/>
              <a:buNone/>
            </a:pPr>
            <a:r>
              <a:rPr b="1" lang="en-US">
                <a:solidFill>
                  <a:srgbClr val="1FCD5F"/>
                </a:solidFill>
              </a:rPr>
              <a:t>Points à retenir : </a:t>
            </a:r>
            <a:endParaRPr b="1">
              <a:solidFill>
                <a:srgbClr val="1FCD5F"/>
              </a:solidFill>
            </a:endParaRPr>
          </a:p>
          <a:p>
            <a:pPr indent="0" lvl="0" marL="0" rtl="0" algn="just">
              <a:lnSpc>
                <a:spcPct val="120000"/>
              </a:lnSpc>
              <a:spcBef>
                <a:spcPts val="2000"/>
              </a:spcBef>
              <a:spcAft>
                <a:spcPts val="0"/>
              </a:spcAft>
              <a:buSzPts val="4000"/>
              <a:buNone/>
            </a:pPr>
            <a:r>
              <a:rPr lang="en-US"/>
              <a:t>« L'inclusivité garantit que chacun, quelles que soient ses capacités, ses origines ou son identité, puisse participer au tourisme environnemental et en tirer profit. En tant que formateurs de l'EFP, nous sommes particulièrement bien placés pour incarner et transmettre des valeurs d'inclusivité à nos apprenants. Cette section examine ce que signifie réellement l'inclusivité et comment nous pouvons l'intégrer tant dans le secteur du tourisme que dans nos salles de classe. » </a:t>
            </a:r>
            <a:endParaRPr/>
          </a:p>
          <a:p>
            <a:pPr indent="0" lvl="0" marL="0" rtl="0" algn="l">
              <a:lnSpc>
                <a:spcPct val="90000"/>
              </a:lnSpc>
              <a:spcBef>
                <a:spcPts val="2000"/>
              </a:spcBef>
              <a:spcAft>
                <a:spcPts val="0"/>
              </a:spcAft>
              <a:buSzPts val="4000"/>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34"/>
          <p:cNvSpPr txBox="1"/>
          <p:nvPr>
            <p:ph type="ctrTitle"/>
          </p:nvPr>
        </p:nvSpPr>
        <p:spPr>
          <a:xfrm>
            <a:off x="2600771" y="903483"/>
            <a:ext cx="19182457" cy="3105150"/>
          </a:xfrm>
          <a:prstGeom prst="rect">
            <a:avLst/>
          </a:prstGeom>
          <a:noFill/>
          <a:ln>
            <a:noFill/>
          </a:ln>
        </p:spPr>
        <p:txBody>
          <a:bodyPr anchorCtr="0" anchor="t" bIns="0" lIns="0" spcFirstLastPara="1" rIns="0" wrap="square" tIns="0">
            <a:normAutofit/>
          </a:bodyPr>
          <a:lstStyle/>
          <a:p>
            <a:pPr indent="0" lvl="0" marL="0" rtl="0" algn="ctr">
              <a:lnSpc>
                <a:spcPct val="90000"/>
              </a:lnSpc>
              <a:spcBef>
                <a:spcPts val="0"/>
              </a:spcBef>
              <a:spcAft>
                <a:spcPts val="0"/>
              </a:spcAft>
              <a:buSzPts val="8000"/>
              <a:buNone/>
            </a:pPr>
            <a:r>
              <a:rPr lang="en-US"/>
              <a:t>Définir l'Inclusivité</a:t>
            </a:r>
            <a:endParaRPr/>
          </a:p>
        </p:txBody>
      </p:sp>
      <p:graphicFrame>
        <p:nvGraphicFramePr>
          <p:cNvPr id="131" name="Google Shape;131;p34"/>
          <p:cNvGraphicFramePr/>
          <p:nvPr/>
        </p:nvGraphicFramePr>
        <p:xfrm>
          <a:off x="1511808" y="3426904"/>
          <a:ext cx="3000000" cy="3000000"/>
        </p:xfrm>
        <a:graphic>
          <a:graphicData uri="http://schemas.openxmlformats.org/drawingml/2006/table">
            <a:tbl>
              <a:tblPr bandRow="1" firstCol="1" firstRow="1">
                <a:noFill/>
                <a:tableStyleId>{4A5942DF-5110-44E2-A092-339C7976A265}</a:tableStyleId>
              </a:tblPr>
              <a:tblGrid>
                <a:gridCol w="3581150"/>
                <a:gridCol w="8726750"/>
                <a:gridCol w="9063575"/>
              </a:tblGrid>
              <a:tr h="1249950">
                <a:tc>
                  <a:txBody>
                    <a:bodyPr/>
                    <a:lstStyle/>
                    <a:p>
                      <a:pPr indent="0" lvl="0" marL="0" marR="0" rtl="0" algn="ctr">
                        <a:lnSpc>
                          <a:spcPct val="100000"/>
                        </a:lnSpc>
                        <a:spcBef>
                          <a:spcPts val="0"/>
                        </a:spcBef>
                        <a:spcAft>
                          <a:spcPts val="0"/>
                        </a:spcAft>
                        <a:buClr>
                          <a:srgbClr val="000000"/>
                        </a:buClr>
                        <a:buSzPts val="2400"/>
                        <a:buFont typeface="Arial"/>
                        <a:buNone/>
                      </a:pPr>
                      <a:r>
                        <a:rPr lang="en-US" sz="2400" u="none" cap="none" strike="noStrike"/>
                        <a:t>🧩Elément</a:t>
                      </a:r>
                      <a:endParaRPr sz="2400" u="none" cap="none" strike="noStrike">
                        <a:latin typeface="Times New Roman"/>
                        <a:ea typeface="Times New Roman"/>
                        <a:cs typeface="Times New Roman"/>
                        <a:sym typeface="Times New Roman"/>
                      </a:endParaRPr>
                    </a:p>
                  </a:txBody>
                  <a:tcPr marT="19300" marB="19300" marR="19300" marL="19300" anchor="ctr"/>
                </a:tc>
                <a:tc>
                  <a:txBody>
                    <a:bodyPr/>
                    <a:lstStyle/>
                    <a:p>
                      <a:pPr indent="0" lvl="0" marL="0" marR="0" rtl="0" algn="ctr">
                        <a:lnSpc>
                          <a:spcPct val="100000"/>
                        </a:lnSpc>
                        <a:spcBef>
                          <a:spcPts val="0"/>
                        </a:spcBef>
                        <a:spcAft>
                          <a:spcPts val="0"/>
                        </a:spcAft>
                        <a:buClr>
                          <a:srgbClr val="000000"/>
                        </a:buClr>
                        <a:buSzPts val="2400"/>
                        <a:buFont typeface="Arial"/>
                        <a:buNone/>
                      </a:pPr>
                      <a:r>
                        <a:rPr lang="en-US" sz="2400" u="none" cap="none" strike="noStrike"/>
                        <a:t>📘 Description</a:t>
                      </a:r>
                      <a:endParaRPr sz="2400" u="none" cap="none" strike="noStrike">
                        <a:latin typeface="Times New Roman"/>
                        <a:ea typeface="Times New Roman"/>
                        <a:cs typeface="Times New Roman"/>
                        <a:sym typeface="Times New Roman"/>
                      </a:endParaRPr>
                    </a:p>
                  </a:txBody>
                  <a:tcPr marT="19300" marB="19300" marR="19300" marL="19300" anchor="ctr"/>
                </a:tc>
                <a:tc>
                  <a:txBody>
                    <a:bodyPr/>
                    <a:lstStyle/>
                    <a:p>
                      <a:pPr indent="0" lvl="0" marL="0" marR="0" rtl="0" algn="ctr">
                        <a:lnSpc>
                          <a:spcPct val="100000"/>
                        </a:lnSpc>
                        <a:spcBef>
                          <a:spcPts val="0"/>
                        </a:spcBef>
                        <a:spcAft>
                          <a:spcPts val="0"/>
                        </a:spcAft>
                        <a:buClr>
                          <a:srgbClr val="000000"/>
                        </a:buClr>
                        <a:buSzPts val="2400"/>
                        <a:buFont typeface="Arial"/>
                        <a:buNone/>
                      </a:pPr>
                      <a:r>
                        <a:rPr lang="en-US" sz="2400" u="none" cap="none" strike="noStrike"/>
                        <a:t>🌍 Pertinence pour le tourisme</a:t>
                      </a:r>
                      <a:endParaRPr sz="2400" u="none" cap="none" strike="noStrike">
                        <a:latin typeface="Times New Roman"/>
                        <a:ea typeface="Times New Roman"/>
                        <a:cs typeface="Times New Roman"/>
                        <a:sym typeface="Times New Roman"/>
                      </a:endParaRPr>
                    </a:p>
                  </a:txBody>
                  <a:tcPr marT="19300" marB="19300" marR="19300" marL="19300" anchor="ctr"/>
                </a:tc>
              </a:tr>
              <a:tr h="2194350">
                <a:tc>
                  <a:txBody>
                    <a:bodyPr/>
                    <a:lstStyle/>
                    <a:p>
                      <a:pPr indent="0" lvl="0" marL="0" marR="0" rtl="0" algn="l">
                        <a:lnSpc>
                          <a:spcPct val="100000"/>
                        </a:lnSpc>
                        <a:spcBef>
                          <a:spcPts val="0"/>
                        </a:spcBef>
                        <a:spcAft>
                          <a:spcPts val="0"/>
                        </a:spcAft>
                        <a:buClr>
                          <a:srgbClr val="000000"/>
                        </a:buClr>
                        <a:buSzPts val="2400"/>
                        <a:buFont typeface="Arial"/>
                        <a:buNone/>
                      </a:pPr>
                      <a:r>
                        <a:rPr lang="en-US" sz="2400" u="none" cap="none" strike="noStrike"/>
                        <a:t>Accessibilité</a:t>
                      </a:r>
                      <a:endParaRPr sz="2400" u="none" cap="none" strike="noStrike">
                        <a:latin typeface="Times New Roman"/>
                        <a:ea typeface="Times New Roman"/>
                        <a:cs typeface="Times New Roman"/>
                        <a:sym typeface="Times New Roman"/>
                      </a:endParaRPr>
                    </a:p>
                  </a:txBody>
                  <a:tcPr marT="19300" marB="19300" marR="19300" marL="19300" anchor="ctr"/>
                </a:tc>
                <a:tc>
                  <a:txBody>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latin typeface="Arial"/>
                          <a:ea typeface="Arial"/>
                          <a:cs typeface="Arial"/>
                          <a:sym typeface="Arial"/>
                        </a:rPr>
                        <a:t>Un accès physique, numérique, sensoriel et économique pour toutes les personnes, quelles que soient leurs capacités</a:t>
                      </a:r>
                      <a:endParaRPr sz="1400" u="none" cap="none" strike="noStrike"/>
                    </a:p>
                  </a:txBody>
                  <a:tcPr marT="19300" marB="19300" marR="19300" marL="19300" anchor="ctr"/>
                </a:tc>
                <a:tc>
                  <a:txBody>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latin typeface="Arial"/>
                          <a:ea typeface="Arial"/>
                          <a:cs typeface="Arial"/>
                          <a:sym typeface="Arial"/>
                        </a:rPr>
                        <a:t>Conception de sentiers, de signalisation, de moyens de transport et de services pour tous les visiteurs</a:t>
                      </a:r>
                      <a:endParaRPr sz="1400" u="none" cap="none" strike="noStrike"/>
                    </a:p>
                  </a:txBody>
                  <a:tcPr marT="19300" marB="19300" marR="19300" marL="19300" anchor="ctr"/>
                </a:tc>
              </a:tr>
              <a:tr h="2194350">
                <a:tc>
                  <a:txBody>
                    <a:bodyPr/>
                    <a:lstStyle/>
                    <a:p>
                      <a:pPr indent="0" lvl="0" marL="0" marR="0" rtl="0" algn="l">
                        <a:lnSpc>
                          <a:spcPct val="100000"/>
                        </a:lnSpc>
                        <a:spcBef>
                          <a:spcPts val="0"/>
                        </a:spcBef>
                        <a:spcAft>
                          <a:spcPts val="0"/>
                        </a:spcAft>
                        <a:buClr>
                          <a:srgbClr val="000000"/>
                        </a:buClr>
                        <a:buSzPts val="2400"/>
                        <a:buFont typeface="Arial"/>
                        <a:buNone/>
                      </a:pPr>
                      <a:r>
                        <a:rPr lang="en-US" sz="2400" u="none" cap="none" strike="noStrike"/>
                        <a:t>Représentation</a:t>
                      </a:r>
                      <a:endParaRPr sz="2400" u="none" cap="none" strike="noStrike">
                        <a:latin typeface="Times New Roman"/>
                        <a:ea typeface="Times New Roman"/>
                        <a:cs typeface="Times New Roman"/>
                        <a:sym typeface="Times New Roman"/>
                      </a:endParaRPr>
                    </a:p>
                  </a:txBody>
                  <a:tcPr marT="19300" marB="19300" marR="19300" marL="19300" anchor="ctr"/>
                </a:tc>
                <a:tc>
                  <a:txBody>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latin typeface="Arial"/>
                          <a:ea typeface="Arial"/>
                          <a:cs typeface="Arial"/>
                          <a:sym typeface="Arial"/>
                        </a:rPr>
                        <a:t>Prise en compte de la diversité des identités et des parcours</a:t>
                      </a:r>
                      <a:endParaRPr sz="1400" u="none" cap="none" strike="noStrike"/>
                    </a:p>
                  </a:txBody>
                  <a:tcPr marT="19300" marB="19300" marR="19300" marL="19300" anchor="ctr"/>
                </a:tc>
                <a:tc>
                  <a:txBody>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latin typeface="Arial"/>
                          <a:ea typeface="Arial"/>
                          <a:cs typeface="Arial"/>
                          <a:sym typeface="Arial"/>
                        </a:rPr>
                        <a:t>Donner la parole aux groupes marginalisés dans les médias et les formations liés au tourisme</a:t>
                      </a:r>
                      <a:endParaRPr sz="1400" u="none" cap="none" strike="noStrike"/>
                    </a:p>
                  </a:txBody>
                  <a:tcPr marT="19300" marB="19300" marR="19300" marL="19300" anchor="ctr"/>
                </a:tc>
              </a:tr>
              <a:tr h="2194350">
                <a:tc>
                  <a:txBody>
                    <a:bodyPr/>
                    <a:lstStyle/>
                    <a:p>
                      <a:pPr indent="0" lvl="0" marL="0" marR="0" rtl="0" algn="l">
                        <a:lnSpc>
                          <a:spcPct val="100000"/>
                        </a:lnSpc>
                        <a:spcBef>
                          <a:spcPts val="0"/>
                        </a:spcBef>
                        <a:spcAft>
                          <a:spcPts val="0"/>
                        </a:spcAft>
                        <a:buClr>
                          <a:srgbClr val="000000"/>
                        </a:buClr>
                        <a:buSzPts val="2400"/>
                        <a:buFont typeface="Arial"/>
                        <a:buNone/>
                      </a:pPr>
                      <a:r>
                        <a:rPr lang="en-US" sz="2400" u="none" cap="none" strike="noStrike"/>
                        <a:t>Sensibilité culturelle</a:t>
                      </a:r>
                      <a:endParaRPr sz="2400" u="none" cap="none" strike="noStrike"/>
                    </a:p>
                  </a:txBody>
                  <a:tcPr marT="19300" marB="19300" marR="19300" marL="19300" anchor="ctr"/>
                </a:tc>
                <a:tc>
                  <a:txBody>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latin typeface="Arial"/>
                          <a:ea typeface="Arial"/>
                          <a:cs typeface="Arial"/>
                          <a:sym typeface="Arial"/>
                        </a:rPr>
                        <a:t>Respecter les croyances, les coutumes et les valeurs locales</a:t>
                      </a:r>
                      <a:endParaRPr sz="1400" u="none" cap="none" strike="noStrike"/>
                    </a:p>
                  </a:txBody>
                  <a:tcPr marT="19300" marB="19300" marR="19300" marL="19300" anchor="ctr"/>
                </a:tc>
                <a:tc>
                  <a:txBody>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latin typeface="Arial"/>
                          <a:ea typeface="Arial"/>
                          <a:cs typeface="Arial"/>
                          <a:sym typeface="Arial"/>
                        </a:rPr>
                        <a:t>Éviter l'exploitation, la marchandisation ou la stéréotypisation des cultures</a:t>
                      </a:r>
                      <a:endParaRPr sz="1400" u="none" cap="none" strike="noStrike"/>
                    </a:p>
                  </a:txBody>
                  <a:tcPr marT="19300" marB="19300" marR="19300" marL="19300" anchor="ct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35"/>
          <p:cNvSpPr txBox="1"/>
          <p:nvPr>
            <p:ph idx="1" type="body"/>
          </p:nvPr>
        </p:nvSpPr>
        <p:spPr>
          <a:xfrm>
            <a:off x="778981" y="3770564"/>
            <a:ext cx="22866350" cy="7258050"/>
          </a:xfrm>
          <a:prstGeom prst="rect">
            <a:avLst/>
          </a:prstGeom>
          <a:noFill/>
          <a:ln>
            <a:noFill/>
          </a:ln>
        </p:spPr>
        <p:txBody>
          <a:bodyPr anchorCtr="0" anchor="t" bIns="0" lIns="0" spcFirstLastPara="1" rIns="0" wrap="square" tIns="0">
            <a:normAutofit/>
          </a:bodyPr>
          <a:lstStyle/>
          <a:p>
            <a:pPr indent="-228600" lvl="0" marL="457200" rtl="0" algn="l">
              <a:lnSpc>
                <a:spcPct val="90000"/>
              </a:lnSpc>
              <a:spcBef>
                <a:spcPts val="2000"/>
              </a:spcBef>
              <a:spcAft>
                <a:spcPts val="0"/>
              </a:spcAft>
              <a:buClr>
                <a:srgbClr val="323232"/>
              </a:buClr>
              <a:buSzPts val="5600"/>
              <a:buNone/>
            </a:pPr>
            <a:r>
              <a:rPr b="1" lang="en-US" sz="4800">
                <a:solidFill>
                  <a:schemeClr val="accent1"/>
                </a:solidFill>
              </a:rPr>
              <a:t>Objectif :</a:t>
            </a:r>
            <a:r>
              <a:rPr lang="en-US" sz="4800"/>
              <a:t> Explorer l'éducation au tourisme inclusif</a:t>
            </a:r>
            <a:endParaRPr sz="4800"/>
          </a:p>
          <a:p>
            <a:pPr indent="-228600" lvl="0" marL="457200" rtl="0" algn="l">
              <a:lnSpc>
                <a:spcPct val="90000"/>
              </a:lnSpc>
              <a:spcBef>
                <a:spcPts val="2000"/>
              </a:spcBef>
              <a:spcAft>
                <a:spcPts val="0"/>
              </a:spcAft>
              <a:buClr>
                <a:srgbClr val="323232"/>
              </a:buClr>
              <a:buSzPts val="5600"/>
              <a:buNone/>
            </a:pPr>
            <a:r>
              <a:t/>
            </a:r>
            <a:endParaRPr sz="4800"/>
          </a:p>
          <a:p>
            <a:pPr indent="-228600" lvl="0" marL="457200" rtl="0" algn="l">
              <a:lnSpc>
                <a:spcPct val="90000"/>
              </a:lnSpc>
              <a:spcBef>
                <a:spcPts val="2000"/>
              </a:spcBef>
              <a:spcAft>
                <a:spcPts val="0"/>
              </a:spcAft>
              <a:buClr>
                <a:srgbClr val="323232"/>
              </a:buClr>
              <a:buSzPts val="5600"/>
              <a:buNone/>
            </a:pPr>
            <a:r>
              <a:rPr b="1" lang="en-US" sz="4800">
                <a:solidFill>
                  <a:srgbClr val="1FCD5F"/>
                </a:solidFill>
              </a:rPr>
              <a:t>Définition de l'inclusivité </a:t>
            </a:r>
            <a:r>
              <a:rPr lang="en-US" sz="4800"/>
              <a:t>: accessibilité, représentation, sensibilité culturelle </a:t>
            </a:r>
            <a:endParaRPr sz="4800"/>
          </a:p>
          <a:p>
            <a:pPr indent="-228600" lvl="0" marL="457200" rtl="0" algn="l">
              <a:lnSpc>
                <a:spcPct val="90000"/>
              </a:lnSpc>
              <a:spcBef>
                <a:spcPts val="2000"/>
              </a:spcBef>
              <a:spcAft>
                <a:spcPts val="0"/>
              </a:spcAft>
              <a:buClr>
                <a:srgbClr val="323232"/>
              </a:buClr>
              <a:buSzPts val="5600"/>
              <a:buNone/>
            </a:pPr>
            <a:r>
              <a:rPr b="1" lang="en-US" sz="4800">
                <a:solidFill>
                  <a:srgbClr val="1FCD5F"/>
                </a:solidFill>
              </a:rPr>
              <a:t>Outils </a:t>
            </a:r>
            <a:r>
              <a:rPr lang="en-US" sz="4800"/>
              <a:t>: conception universelle, planification participative, langage inclusif </a:t>
            </a:r>
            <a:endParaRPr sz="4800"/>
          </a:p>
          <a:p>
            <a:pPr indent="-228600" lvl="0" marL="457200" rtl="0" algn="l">
              <a:lnSpc>
                <a:spcPct val="90000"/>
              </a:lnSpc>
              <a:spcBef>
                <a:spcPts val="2000"/>
              </a:spcBef>
              <a:spcAft>
                <a:spcPts val="0"/>
              </a:spcAft>
              <a:buClr>
                <a:srgbClr val="323232"/>
              </a:buClr>
              <a:buSzPts val="5600"/>
              <a:buNone/>
            </a:pPr>
            <a:r>
              <a:rPr b="1" lang="en-US" sz="4800">
                <a:solidFill>
                  <a:srgbClr val="1FCD5F"/>
                </a:solidFill>
              </a:rPr>
              <a:t>Brainstorming en groupe </a:t>
            </a:r>
            <a:r>
              <a:rPr lang="en-US" sz="4800"/>
              <a:t>: stratégies inclusives dans l'enseignement</a:t>
            </a:r>
            <a:endParaRPr sz="4800"/>
          </a:p>
          <a:p>
            <a:pPr indent="-228600" lvl="0" marL="457200" rtl="0" algn="l">
              <a:lnSpc>
                <a:spcPct val="90000"/>
              </a:lnSpc>
              <a:spcBef>
                <a:spcPts val="2000"/>
              </a:spcBef>
              <a:spcAft>
                <a:spcPts val="0"/>
              </a:spcAft>
              <a:buClr>
                <a:srgbClr val="323232"/>
              </a:buClr>
              <a:buSzPts val="5600"/>
              <a:buNone/>
            </a:pPr>
            <a:r>
              <a:t/>
            </a:r>
            <a:endParaRPr sz="4800"/>
          </a:p>
        </p:txBody>
      </p:sp>
      <p:sp>
        <p:nvSpPr>
          <p:cNvPr id="137" name="Google Shape;137;p35"/>
          <p:cNvSpPr txBox="1"/>
          <p:nvPr>
            <p:ph type="title"/>
          </p:nvPr>
        </p:nvSpPr>
        <p:spPr>
          <a:xfrm>
            <a:off x="761999" y="1365515"/>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L'Inclusivité en Pratique : Outils et Stratégies </a:t>
            </a:r>
            <a:endParaRPr/>
          </a:p>
          <a:p>
            <a:pPr indent="0" lvl="0" marL="0" rtl="0" algn="l">
              <a:lnSpc>
                <a:spcPct val="90000"/>
              </a:lnSpc>
              <a:spcBef>
                <a:spcPts val="0"/>
              </a:spcBef>
              <a:spcAft>
                <a:spcPts val="0"/>
              </a:spcAft>
              <a:buClr>
                <a:schemeClr val="accent1"/>
              </a:buClr>
              <a:buSzPts val="8000"/>
              <a:buFont typeface="Arial"/>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36"/>
          <p:cNvSpPr txBox="1"/>
          <p:nvPr>
            <p:ph type="ctrTitle"/>
          </p:nvPr>
        </p:nvSpPr>
        <p:spPr>
          <a:xfrm>
            <a:off x="591618" y="5296813"/>
            <a:ext cx="8005493" cy="310515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11111"/>
              <a:buFont typeface="Arial"/>
              <a:buNone/>
            </a:pPr>
            <a:r>
              <a:rPr b="1" lang="en-US">
                <a:solidFill>
                  <a:schemeClr val="dk1"/>
                </a:solidFill>
              </a:rPr>
              <a:t>Outils et Stratégiques </a:t>
            </a:r>
            <a:br>
              <a:rPr b="1" lang="en-US">
                <a:solidFill>
                  <a:schemeClr val="dk1"/>
                </a:solidFill>
              </a:rPr>
            </a:br>
            <a:r>
              <a:rPr b="1" lang="en-US">
                <a:solidFill>
                  <a:schemeClr val="dk1"/>
                </a:solidFill>
              </a:rPr>
              <a:t>Concrets</a:t>
            </a:r>
            <a:endParaRPr/>
          </a:p>
        </p:txBody>
      </p:sp>
      <p:sp>
        <p:nvSpPr>
          <p:cNvPr id="143" name="Google Shape;143;p36"/>
          <p:cNvSpPr txBox="1"/>
          <p:nvPr>
            <p:ph idx="1" type="body"/>
          </p:nvPr>
        </p:nvSpPr>
        <p:spPr>
          <a:xfrm>
            <a:off x="9204275" y="1528475"/>
            <a:ext cx="14417700" cy="10058400"/>
          </a:xfrm>
          <a:prstGeom prst="rect">
            <a:avLst/>
          </a:prstGeom>
          <a:noFill/>
          <a:ln>
            <a:noFill/>
          </a:ln>
        </p:spPr>
        <p:txBody>
          <a:bodyPr anchorCtr="0" anchor="t" bIns="0" lIns="0" spcFirstLastPara="1" rIns="0" wrap="square" tIns="0">
            <a:noAutofit/>
          </a:bodyPr>
          <a:lstStyle/>
          <a:p>
            <a:pPr indent="0" lvl="0" marL="0" rtl="0" algn="l">
              <a:lnSpc>
                <a:spcPct val="120000"/>
              </a:lnSpc>
              <a:spcBef>
                <a:spcPts val="2000"/>
              </a:spcBef>
              <a:spcAft>
                <a:spcPts val="0"/>
              </a:spcAft>
              <a:buSzPts val="4000"/>
              <a:buNone/>
            </a:pPr>
            <a:r>
              <a:rPr b="1" lang="en-US" sz="2600">
                <a:solidFill>
                  <a:schemeClr val="dk1"/>
                </a:solidFill>
              </a:rPr>
              <a:t>Outils pour promouvoir l'inclusion dans le tourisme et l'éducation</a:t>
            </a:r>
            <a:endParaRPr sz="2600">
              <a:solidFill>
                <a:schemeClr val="dk1"/>
              </a:solidFill>
            </a:endParaRPr>
          </a:p>
          <a:p>
            <a:pPr indent="0" lvl="0" marL="0" rtl="0" algn="l">
              <a:lnSpc>
                <a:spcPct val="120000"/>
              </a:lnSpc>
              <a:spcBef>
                <a:spcPts val="1000"/>
              </a:spcBef>
              <a:spcAft>
                <a:spcPts val="0"/>
              </a:spcAft>
              <a:buSzPts val="4000"/>
              <a:buNone/>
            </a:pPr>
            <a:r>
              <a:rPr b="1" lang="en-US" sz="2600">
                <a:solidFill>
                  <a:srgbClr val="1FCD5F"/>
                </a:solidFill>
              </a:rPr>
              <a:t>Conception universelle de l'apprentissage (CUA) : </a:t>
            </a:r>
            <a:endParaRPr sz="4200"/>
          </a:p>
          <a:p>
            <a:pPr indent="0" lvl="0" marL="0" rtl="0" algn="l">
              <a:lnSpc>
                <a:spcPct val="120000"/>
              </a:lnSpc>
              <a:spcBef>
                <a:spcPts val="600"/>
              </a:spcBef>
              <a:spcAft>
                <a:spcPts val="0"/>
              </a:spcAft>
              <a:buSzPts val="4000"/>
              <a:buNone/>
            </a:pPr>
            <a:r>
              <a:rPr lang="en-US" sz="2600"/>
              <a:t>Proposer divers moyens de participation, de représentation et d'expression, tant dans le cadre des activités touristiques qu'en</a:t>
            </a:r>
            <a:r>
              <a:rPr lang="en-US" sz="2200"/>
              <a:t> </a:t>
            </a:r>
            <a:r>
              <a:rPr lang="en-US" sz="2600"/>
              <a:t>classe.</a:t>
            </a:r>
            <a:r>
              <a:rPr lang="en-US" sz="2200"/>
              <a:t> </a:t>
            </a:r>
            <a:endParaRPr sz="1600"/>
          </a:p>
          <a:p>
            <a:pPr indent="0" lvl="0" marL="0" rtl="0" algn="l">
              <a:lnSpc>
                <a:spcPct val="120000"/>
              </a:lnSpc>
              <a:spcBef>
                <a:spcPts val="2000"/>
              </a:spcBef>
              <a:spcAft>
                <a:spcPts val="0"/>
              </a:spcAft>
              <a:buSzPts val="4000"/>
              <a:buNone/>
            </a:pPr>
            <a:r>
              <a:rPr b="1" lang="en-US" sz="2600">
                <a:solidFill>
                  <a:srgbClr val="1FCD5F"/>
                </a:solidFill>
              </a:rPr>
              <a:t>Planification participative : </a:t>
            </a:r>
            <a:endParaRPr sz="4200"/>
          </a:p>
          <a:p>
            <a:pPr indent="0" lvl="0" marL="0" rtl="0" algn="just">
              <a:lnSpc>
                <a:spcPct val="120000"/>
              </a:lnSpc>
              <a:spcBef>
                <a:spcPts val="1000"/>
              </a:spcBef>
              <a:spcAft>
                <a:spcPts val="0"/>
              </a:spcAft>
              <a:buSzPts val="4000"/>
              <a:buNone/>
            </a:pPr>
            <a:r>
              <a:rPr lang="en-US" sz="2600"/>
              <a:t>Impliquer les acteurs locaux (en particulier les voix marginalisées) dans la planification des expériences touristiques ou des programmes éducatifs. </a:t>
            </a:r>
            <a:endParaRPr sz="4200"/>
          </a:p>
          <a:p>
            <a:pPr indent="0" lvl="0" marL="0" rtl="0" algn="l">
              <a:lnSpc>
                <a:spcPct val="120000"/>
              </a:lnSpc>
              <a:spcBef>
                <a:spcPts val="2000"/>
              </a:spcBef>
              <a:spcAft>
                <a:spcPts val="0"/>
              </a:spcAft>
              <a:buSzPts val="4000"/>
              <a:buNone/>
            </a:pPr>
            <a:r>
              <a:rPr b="1" lang="en-US" sz="2600">
                <a:solidFill>
                  <a:srgbClr val="1FCD5F"/>
                </a:solidFill>
              </a:rPr>
              <a:t>Recommandations pour un langage inclusif : </a:t>
            </a:r>
            <a:endParaRPr sz="4200"/>
          </a:p>
          <a:p>
            <a:pPr indent="0" lvl="0" marL="0" rtl="0" algn="l">
              <a:lnSpc>
                <a:spcPct val="120000"/>
              </a:lnSpc>
              <a:spcBef>
                <a:spcPts val="1000"/>
              </a:spcBef>
              <a:spcAft>
                <a:spcPts val="0"/>
              </a:spcAft>
              <a:buSzPts val="4000"/>
              <a:buNone/>
            </a:pPr>
            <a:r>
              <a:rPr lang="en-US" sz="2600"/>
              <a:t>Éviter le jargon, utiliser un langage simple et intégrer les expressions locales avec respect.</a:t>
            </a:r>
            <a:endParaRPr sz="4200"/>
          </a:p>
          <a:p>
            <a:pPr indent="0" lvl="0" marL="0" rtl="0" algn="l">
              <a:lnSpc>
                <a:spcPct val="120000"/>
              </a:lnSpc>
              <a:spcBef>
                <a:spcPts val="2000"/>
              </a:spcBef>
              <a:spcAft>
                <a:spcPts val="0"/>
              </a:spcAft>
              <a:buSzPts val="4000"/>
              <a:buNone/>
            </a:pPr>
            <a:r>
              <a:rPr b="1" lang="en-US" sz="2600">
                <a:solidFill>
                  <a:srgbClr val="1FCD5F"/>
                </a:solidFill>
              </a:rPr>
              <a:t>Audits d'accessibilité :</a:t>
            </a:r>
            <a:endParaRPr sz="4200"/>
          </a:p>
          <a:p>
            <a:pPr indent="0" lvl="0" marL="0" rtl="0" algn="just">
              <a:lnSpc>
                <a:spcPct val="120000"/>
              </a:lnSpc>
              <a:spcBef>
                <a:spcPts val="1000"/>
              </a:spcBef>
              <a:spcAft>
                <a:spcPts val="0"/>
              </a:spcAft>
              <a:buSzPts val="4000"/>
              <a:buNone/>
            </a:pPr>
            <a:r>
              <a:rPr lang="en-US" sz="2600"/>
              <a:t>Évaluer les services touristiques (ou les environnements d'apprentissage) en termes d'accessibilité physique et informationnelle.</a:t>
            </a:r>
            <a:endParaRPr sz="4200"/>
          </a:p>
          <a:p>
            <a:pPr indent="0" lvl="0" marL="0" rtl="0" algn="l">
              <a:lnSpc>
                <a:spcPct val="120000"/>
              </a:lnSpc>
              <a:spcBef>
                <a:spcPts val="2000"/>
              </a:spcBef>
              <a:spcAft>
                <a:spcPts val="0"/>
              </a:spcAft>
              <a:buSzPts val="4000"/>
              <a:buNone/>
            </a:pPr>
            <a:r>
              <a:rPr b="1" lang="en-US" sz="2600">
                <a:solidFill>
                  <a:srgbClr val="1FCD5F"/>
                </a:solidFill>
              </a:rPr>
              <a:t>Études de cas mettant en avant des modèles diversifiés :</a:t>
            </a:r>
            <a:endParaRPr sz="4200"/>
          </a:p>
          <a:p>
            <a:pPr indent="0" lvl="0" marL="0" rtl="0" algn="just">
              <a:lnSpc>
                <a:spcPct val="120000"/>
              </a:lnSpc>
              <a:spcBef>
                <a:spcPts val="1000"/>
              </a:spcBef>
              <a:spcAft>
                <a:spcPts val="0"/>
              </a:spcAft>
              <a:buSzPts val="4000"/>
              <a:buNone/>
            </a:pPr>
            <a:r>
              <a:rPr lang="en-US" sz="2600"/>
              <a:t>Utiliser des exemples issus de communautés sous-représentées dans vos supports de cours.</a:t>
            </a:r>
            <a:endParaRPr sz="4200"/>
          </a:p>
          <a:p>
            <a:pPr indent="0" lvl="0" marL="0" rtl="0" algn="l">
              <a:lnSpc>
                <a:spcPct val="120000"/>
              </a:lnSpc>
              <a:spcBef>
                <a:spcPts val="2000"/>
              </a:spcBef>
              <a:spcAft>
                <a:spcPts val="0"/>
              </a:spcAft>
              <a:buSzPts val="4000"/>
              <a:buNone/>
            </a:pPr>
            <a:r>
              <a:rPr b="1" lang="en-US" sz="2600">
                <a:solidFill>
                  <a:srgbClr val="1FCD5F"/>
                </a:solidFill>
              </a:rPr>
              <a:t>Approches d'évaluation flexibles :</a:t>
            </a:r>
            <a:endParaRPr sz="4200"/>
          </a:p>
          <a:p>
            <a:pPr indent="0" lvl="0" marL="0" rtl="0" algn="l">
              <a:lnSpc>
                <a:spcPct val="120000"/>
              </a:lnSpc>
              <a:spcBef>
                <a:spcPts val="1000"/>
              </a:spcBef>
              <a:spcAft>
                <a:spcPts val="0"/>
              </a:spcAft>
              <a:buSzPts val="4000"/>
              <a:buNone/>
            </a:pPr>
            <a:r>
              <a:rPr lang="en-US" sz="2600"/>
              <a:t>Permettre aux élèves d'exprimer leurs connaissances de différentes manières : écrite, visuelle, orale, etc.</a:t>
            </a:r>
            <a:endParaRPr sz="4200"/>
          </a:p>
        </p:txBody>
      </p:sp>
      <p:cxnSp>
        <p:nvCxnSpPr>
          <p:cNvPr id="144" name="Google Shape;144;p36"/>
          <p:cNvCxnSpPr/>
          <p:nvPr/>
        </p:nvCxnSpPr>
        <p:spPr>
          <a:xfrm flipH="1">
            <a:off x="8486407" y="3042591"/>
            <a:ext cx="650" cy="7034470"/>
          </a:xfrm>
          <a:prstGeom prst="straightConnector1">
            <a:avLst/>
          </a:prstGeom>
          <a:noFill/>
          <a:ln cap="flat" cmpd="sng" w="38100">
            <a:solidFill>
              <a:schemeClr val="accent2"/>
            </a:solidFill>
            <a:prstDash val="solid"/>
            <a:round/>
            <a:headEnd len="sm" w="sm" type="none"/>
            <a:tailEnd len="sm" w="sm" type="none"/>
          </a:ln>
          <a:effectLst>
            <a:outerShdw blurRad="40000" rotWithShape="0" dir="5400000" dist="23000">
              <a:srgbClr val="000000">
                <a:alpha val="34901"/>
              </a:srgbClr>
            </a:outerShdw>
          </a:effectLst>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37"/>
          <p:cNvSpPr txBox="1"/>
          <p:nvPr>
            <p:ph type="title"/>
          </p:nvPr>
        </p:nvSpPr>
        <p:spPr>
          <a:xfrm>
            <a:off x="762001" y="4680857"/>
            <a:ext cx="18453964" cy="4748893"/>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SzPts val="11500"/>
              <a:buNone/>
            </a:pPr>
            <a:r>
              <a:rPr lang="en-US" sz="7200"/>
              <a:t>Politiques Publiques et Bonnes Pratiques</a:t>
            </a:r>
            <a:endParaRPr/>
          </a:p>
        </p:txBody>
      </p:sp>
      <p:pic>
        <p:nvPicPr>
          <p:cNvPr descr="European flag emblem and multilingual disclaimer - European ..." id="150" name="Google Shape;150;p37"/>
          <p:cNvPicPr preferRelativeResize="0"/>
          <p:nvPr/>
        </p:nvPicPr>
        <p:blipFill rotWithShape="1">
          <a:blip r:embed="rId3">
            <a:alphaModFix/>
          </a:blip>
          <a:srcRect b="0" l="0" r="0" t="0"/>
          <a:stretch/>
        </p:blipFill>
        <p:spPr>
          <a:xfrm>
            <a:off x="768599" y="11940061"/>
            <a:ext cx="3482106" cy="72800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38"/>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a:bodyPr>
          <a:lstStyle/>
          <a:p>
            <a:pPr indent="-685800" lvl="0" marL="914400" rtl="0" algn="l">
              <a:lnSpc>
                <a:spcPct val="90000"/>
              </a:lnSpc>
              <a:spcBef>
                <a:spcPts val="2000"/>
              </a:spcBef>
              <a:spcAft>
                <a:spcPts val="0"/>
              </a:spcAft>
              <a:buSzPts val="5600"/>
              <a:buFont typeface="Arial"/>
              <a:buChar char="•"/>
            </a:pPr>
            <a:r>
              <a:rPr lang="en-US"/>
              <a:t>Dialogue et coopération avec les parties prenantes intégrés à la gestion de la destination.</a:t>
            </a:r>
            <a:endParaRPr/>
          </a:p>
          <a:p>
            <a:pPr indent="-685800" lvl="0" marL="914400" rtl="0" algn="l">
              <a:lnSpc>
                <a:spcPct val="90000"/>
              </a:lnSpc>
              <a:spcBef>
                <a:spcPts val="2000"/>
              </a:spcBef>
              <a:spcAft>
                <a:spcPts val="0"/>
              </a:spcAft>
              <a:buSzPts val="5600"/>
              <a:buFont typeface="Arial"/>
              <a:buChar char="•"/>
            </a:pPr>
            <a:r>
              <a:rPr lang="en-US"/>
              <a:t>Le guide pratique sur l'engagement communautaire (Guide n° 4) présente les étapes à suivre pour écouter, suivre et agir.</a:t>
            </a:r>
            <a:endParaRPr/>
          </a:p>
          <a:p>
            <a:pPr indent="-685800" lvl="0" marL="914400" rtl="0" algn="l">
              <a:lnSpc>
                <a:spcPct val="90000"/>
              </a:lnSpc>
              <a:spcBef>
                <a:spcPts val="2000"/>
              </a:spcBef>
              <a:spcAft>
                <a:spcPts val="0"/>
              </a:spcAft>
              <a:buSzPts val="5600"/>
              <a:buFont typeface="Arial"/>
              <a:buChar char="•"/>
            </a:pPr>
            <a:r>
              <a:rPr lang="en-US"/>
              <a:t>Les orientations politiques nécessitent des stratégies élaborées grâce à une large participation locale.</a:t>
            </a:r>
            <a:endParaRPr/>
          </a:p>
          <a:p>
            <a:pPr indent="-228600" lvl="0" marL="457200" rtl="0" algn="l">
              <a:lnSpc>
                <a:spcPct val="90000"/>
              </a:lnSpc>
              <a:spcBef>
                <a:spcPts val="2000"/>
              </a:spcBef>
              <a:spcAft>
                <a:spcPts val="0"/>
              </a:spcAft>
              <a:buClr>
                <a:srgbClr val="323232"/>
              </a:buClr>
              <a:buSzPts val="5600"/>
              <a:buNone/>
            </a:pPr>
            <a:r>
              <a:t/>
            </a:r>
            <a:endParaRPr/>
          </a:p>
        </p:txBody>
      </p:sp>
      <p:sp>
        <p:nvSpPr>
          <p:cNvPr id="156" name="Google Shape;156;p38"/>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11111"/>
              <a:buFont typeface="Arial"/>
              <a:buNone/>
            </a:pPr>
            <a:r>
              <a:rPr lang="en-US"/>
              <a:t>UNESCO — Normes du patrimoine mondial en matière de tourisme durable</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39"/>
          <p:cNvSpPr txBox="1"/>
          <p:nvPr>
            <p:ph idx="1" type="body"/>
          </p:nvPr>
        </p:nvSpPr>
        <p:spPr>
          <a:xfrm>
            <a:off x="755650" y="3749253"/>
            <a:ext cx="22866350" cy="7258050"/>
          </a:xfrm>
          <a:prstGeom prst="rect">
            <a:avLst/>
          </a:prstGeom>
          <a:noFill/>
          <a:ln>
            <a:noFill/>
          </a:ln>
        </p:spPr>
        <p:txBody>
          <a:bodyPr anchorCtr="0" anchor="t" bIns="0" lIns="0" spcFirstLastPara="1" rIns="0" wrap="square" tIns="0">
            <a:normAutofit/>
          </a:bodyPr>
          <a:lstStyle/>
          <a:p>
            <a:pPr indent="-685800" lvl="0" marL="914400" rtl="0" algn="l">
              <a:lnSpc>
                <a:spcPct val="90000"/>
              </a:lnSpc>
              <a:spcBef>
                <a:spcPts val="2000"/>
              </a:spcBef>
              <a:spcAft>
                <a:spcPts val="0"/>
              </a:spcAft>
              <a:buSzPts val="5600"/>
              <a:buFont typeface="Arial"/>
              <a:buChar char="•"/>
            </a:pPr>
            <a:r>
              <a:rPr lang="en-US"/>
              <a:t>Cadre d'AlUla de l'OMT (2020) : Autonomiser • Préserver • Prospérer • Collaborer.</a:t>
            </a:r>
            <a:endParaRPr/>
          </a:p>
          <a:p>
            <a:pPr indent="-685800" lvl="0" marL="914400" rtl="0" algn="l">
              <a:lnSpc>
                <a:spcPct val="90000"/>
              </a:lnSpc>
              <a:spcBef>
                <a:spcPts val="2000"/>
              </a:spcBef>
              <a:spcAft>
                <a:spcPts val="0"/>
              </a:spcAft>
              <a:buSzPts val="5600"/>
              <a:buFont typeface="Arial"/>
              <a:buChar char="•"/>
            </a:pPr>
            <a:r>
              <a:rPr lang="en-US"/>
              <a:t>Les lignes directrices de l'OMT en matière d'accessibilité (2023) sont conformes à la norme ISO 21902 relative au « tourisme pour tous ».</a:t>
            </a:r>
            <a:endParaRPr/>
          </a:p>
          <a:p>
            <a:pPr indent="-685800" lvl="0" marL="914400" rtl="0" algn="l">
              <a:lnSpc>
                <a:spcPct val="90000"/>
              </a:lnSpc>
              <a:spcBef>
                <a:spcPts val="2000"/>
              </a:spcBef>
              <a:spcAft>
                <a:spcPts val="0"/>
              </a:spcAft>
              <a:buSzPts val="5600"/>
              <a:buFont typeface="Arial"/>
              <a:buChar char="•"/>
            </a:pPr>
            <a:r>
              <a:rPr lang="en-US"/>
              <a:t>Programme « One Planet » du PNUE pour un tourisme durable : réseau multipartite sur la consommation et la production durables.</a:t>
            </a:r>
            <a:endParaRPr/>
          </a:p>
          <a:p>
            <a:pPr indent="-685800" lvl="0" marL="914400" rtl="0" algn="l">
              <a:lnSpc>
                <a:spcPct val="90000"/>
              </a:lnSpc>
              <a:spcBef>
                <a:spcPts val="2000"/>
              </a:spcBef>
              <a:spcAft>
                <a:spcPts val="0"/>
              </a:spcAft>
              <a:buSzPts val="5600"/>
              <a:buFont typeface="Arial"/>
              <a:buChar char="•"/>
            </a:pPr>
            <a:r>
              <a:rPr lang="en-US"/>
              <a:t>Les lignes directrices du PNUE sur les aires protégées mettent l'accent sur la cogestion communautaire et le partage des avantages.</a:t>
            </a:r>
            <a:endParaRPr/>
          </a:p>
          <a:p>
            <a:pPr indent="-228600" lvl="0" marL="457200" rtl="0" algn="l">
              <a:lnSpc>
                <a:spcPct val="90000"/>
              </a:lnSpc>
              <a:spcBef>
                <a:spcPts val="2000"/>
              </a:spcBef>
              <a:spcAft>
                <a:spcPts val="0"/>
              </a:spcAft>
              <a:buClr>
                <a:srgbClr val="323232"/>
              </a:buClr>
              <a:buSzPts val="5600"/>
              <a:buNone/>
            </a:pPr>
            <a:r>
              <a:t/>
            </a:r>
            <a:endParaRPr/>
          </a:p>
        </p:txBody>
      </p:sp>
      <p:sp>
        <p:nvSpPr>
          <p:cNvPr id="162" name="Google Shape;162;p39"/>
          <p:cNvSpPr txBox="1"/>
          <p:nvPr>
            <p:ph type="title"/>
          </p:nvPr>
        </p:nvSpPr>
        <p:spPr>
          <a:xfrm>
            <a:off x="761999" y="1524000"/>
            <a:ext cx="22490547" cy="1913877"/>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11111"/>
              <a:buFont typeface="Arial"/>
              <a:buNone/>
            </a:pPr>
            <a:r>
              <a:rPr lang="en-US"/>
              <a:t>OMT et PNUE — Cadres de développement inclusif</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40"/>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a:bodyPr>
          <a:lstStyle/>
          <a:p>
            <a:pPr indent="-685800" lvl="0" marL="914400" rtl="0" algn="l">
              <a:lnSpc>
                <a:spcPct val="90000"/>
              </a:lnSpc>
              <a:spcBef>
                <a:spcPts val="2000"/>
              </a:spcBef>
              <a:spcAft>
                <a:spcPts val="0"/>
              </a:spcAft>
              <a:buSzPts val="5600"/>
              <a:buChar char="•"/>
            </a:pPr>
            <a:r>
              <a:rPr lang="en-US"/>
              <a:t>Section A : Organisme de destination + engagement des entreprises, des résidents et des visiteurs (A1–A7). </a:t>
            </a:r>
            <a:endParaRPr/>
          </a:p>
          <a:p>
            <a:pPr indent="-685800" lvl="0" marL="914400" rtl="0" algn="l">
              <a:lnSpc>
                <a:spcPct val="90000"/>
              </a:lnSpc>
              <a:spcBef>
                <a:spcPts val="2000"/>
              </a:spcBef>
              <a:spcAft>
                <a:spcPts val="0"/>
              </a:spcAft>
              <a:buSzPts val="5600"/>
              <a:buChar char="•"/>
            </a:pPr>
            <a:r>
              <a:rPr lang="en-US"/>
              <a:t>Critères liés aux ODD ; utilisés par les programmes de certification à des fins de responsabilisation. </a:t>
            </a:r>
            <a:endParaRPr/>
          </a:p>
          <a:p>
            <a:pPr indent="-685800" lvl="0" marL="914400" rtl="0" algn="l">
              <a:lnSpc>
                <a:spcPct val="90000"/>
              </a:lnSpc>
              <a:spcBef>
                <a:spcPts val="2000"/>
              </a:spcBef>
              <a:spcAft>
                <a:spcPts val="0"/>
              </a:spcAft>
              <a:buSzPts val="5600"/>
              <a:buChar char="•"/>
            </a:pPr>
            <a:r>
              <a:rPr lang="en-US"/>
              <a:t>Utilisation pratique : enquêtes de satisfaction auprès des résidents, plans d'action consultatifs, listes publiques d'entreprises certifiées.</a:t>
            </a:r>
            <a:endParaRPr/>
          </a:p>
          <a:p>
            <a:pPr indent="-228600" lvl="0" marL="457200" rtl="0" algn="l">
              <a:lnSpc>
                <a:spcPct val="90000"/>
              </a:lnSpc>
              <a:spcBef>
                <a:spcPts val="2000"/>
              </a:spcBef>
              <a:spcAft>
                <a:spcPts val="0"/>
              </a:spcAft>
              <a:buClr>
                <a:srgbClr val="323232"/>
              </a:buClr>
              <a:buSzPts val="5600"/>
              <a:buNone/>
            </a:pPr>
            <a:r>
              <a:t/>
            </a:r>
            <a:endParaRPr/>
          </a:p>
        </p:txBody>
      </p:sp>
      <p:sp>
        <p:nvSpPr>
          <p:cNvPr id="168" name="Google Shape;168;p40"/>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11111"/>
              <a:buFont typeface="Arial"/>
              <a:buNone/>
            </a:pPr>
            <a:r>
              <a:rPr lang="en-US"/>
              <a:t>Critères du GSTC — Mise en œuvre de l'engagement</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41"/>
          <p:cNvSpPr txBox="1"/>
          <p:nvPr>
            <p:ph type="title"/>
          </p:nvPr>
        </p:nvSpPr>
        <p:spPr>
          <a:xfrm>
            <a:off x="762001" y="4680857"/>
            <a:ext cx="15128874" cy="4748893"/>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SzPts val="11500"/>
              <a:buNone/>
            </a:pPr>
            <a:r>
              <a:rPr lang="en-US" sz="7200"/>
              <a:t>Etudes de Cas</a:t>
            </a:r>
            <a:endParaRPr/>
          </a:p>
        </p:txBody>
      </p:sp>
      <p:pic>
        <p:nvPicPr>
          <p:cNvPr descr="European flag emblem and multilingual disclaimer - European ..." id="174" name="Google Shape;174;p41"/>
          <p:cNvPicPr preferRelativeResize="0"/>
          <p:nvPr/>
        </p:nvPicPr>
        <p:blipFill rotWithShape="1">
          <a:blip r:embed="rId3">
            <a:alphaModFix/>
          </a:blip>
          <a:srcRect b="0" l="0" r="0" t="0"/>
          <a:stretch/>
        </p:blipFill>
        <p:spPr>
          <a:xfrm>
            <a:off x="768599" y="11940061"/>
            <a:ext cx="3482106" cy="728007"/>
          </a:xfrm>
          <a:prstGeom prst="rect">
            <a:avLst/>
          </a:prstGeom>
          <a:noFill/>
          <a:ln>
            <a:noFill/>
          </a:ln>
        </p:spPr>
      </p:pic>
      <p:sp>
        <p:nvSpPr>
          <p:cNvPr id="175" name="Google Shape;175;p41"/>
          <p:cNvSpPr txBox="1"/>
          <p:nvPr/>
        </p:nvSpPr>
        <p:spPr>
          <a:xfrm>
            <a:off x="758222" y="7627895"/>
            <a:ext cx="14116050" cy="1162050"/>
          </a:xfrm>
          <a:prstGeom prst="rect">
            <a:avLst/>
          </a:prstGeom>
          <a:noFill/>
          <a:ln>
            <a:noFill/>
          </a:ln>
        </p:spPr>
        <p:txBody>
          <a:bodyPr anchorCtr="0" anchor="ctr" bIns="45700" lIns="91425" spcFirstLastPara="1" rIns="91425" wrap="square" tIns="45700">
            <a:normAutofit fontScale="92500" lnSpcReduction="10000"/>
          </a:bodyPr>
          <a:lstStyle/>
          <a:p>
            <a:pPr indent="0" lvl="0" marL="0" marR="0" rtl="0" algn="l">
              <a:lnSpc>
                <a:spcPct val="90000"/>
              </a:lnSpc>
              <a:spcBef>
                <a:spcPts val="1000"/>
              </a:spcBef>
              <a:spcAft>
                <a:spcPts val="0"/>
              </a:spcAft>
              <a:buClr>
                <a:srgbClr val="323232"/>
              </a:buClr>
              <a:buSzPct val="75675"/>
              <a:buFont typeface="Arial"/>
              <a:buNone/>
            </a:pPr>
            <a:r>
              <a:rPr b="0" i="0" lang="en-US" sz="8000" u="none" cap="none" strike="noStrike">
                <a:solidFill>
                  <a:schemeClr val="lt1"/>
                </a:solidFill>
                <a:latin typeface="Arial"/>
                <a:ea typeface="Arial"/>
                <a:cs typeface="Arial"/>
                <a:sym typeface="Arial"/>
              </a:rPr>
              <a:t>Initiatives réussies</a:t>
            </a:r>
            <a:endParaRPr b="0" i="0" sz="5600" u="none" cap="none" strike="noStrike">
              <a:solidFill>
                <a:schemeClr val="lt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42"/>
          <p:cNvSpPr txBox="1"/>
          <p:nvPr>
            <p:ph type="ctrTitle"/>
          </p:nvPr>
        </p:nvSpPr>
        <p:spPr>
          <a:xfrm>
            <a:off x="762003" y="1524000"/>
            <a:ext cx="23352120" cy="1895061"/>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11111"/>
              <a:buFont typeface="Arial"/>
              <a:buNone/>
            </a:pPr>
            <a:r>
              <a:rPr lang="en-US"/>
              <a:t>Exemples concrets : l'écotourisme mené par les communautés</a:t>
            </a:r>
            <a:endParaRPr/>
          </a:p>
        </p:txBody>
      </p:sp>
      <p:sp>
        <p:nvSpPr>
          <p:cNvPr id="181" name="Google Shape;181;p42"/>
          <p:cNvSpPr txBox="1"/>
          <p:nvPr/>
        </p:nvSpPr>
        <p:spPr>
          <a:xfrm>
            <a:off x="556222" y="5155793"/>
            <a:ext cx="6754859" cy="5777992"/>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i="0" lang="en-US" sz="2800" u="none" cap="none" strike="noStrike">
                <a:solidFill>
                  <a:srgbClr val="323232"/>
                </a:solidFill>
                <a:latin typeface="Arial"/>
                <a:ea typeface="Arial"/>
                <a:cs typeface="Arial"/>
                <a:sym typeface="Arial"/>
              </a:rPr>
              <a:t>🏞️ Cas 1 : Village de Ghandruk, Népal </a:t>
            </a:r>
            <a:endParaRPr/>
          </a:p>
          <a:p>
            <a:pPr indent="0" lvl="0" marL="0" marR="0" rtl="0" algn="l">
              <a:lnSpc>
                <a:spcPct val="90000"/>
              </a:lnSpc>
              <a:spcBef>
                <a:spcPts val="0"/>
              </a:spcBef>
              <a:spcAft>
                <a:spcPts val="0"/>
              </a:spcAft>
              <a:buNone/>
            </a:pPr>
            <a:r>
              <a:t/>
            </a:r>
            <a:endParaRPr b="0" i="0" sz="2800" u="none" cap="none" strike="noStrike">
              <a:solidFill>
                <a:srgbClr val="323232"/>
              </a:solidFill>
              <a:latin typeface="Arial"/>
              <a:ea typeface="Arial"/>
              <a:cs typeface="Arial"/>
              <a:sym typeface="Arial"/>
            </a:endParaRPr>
          </a:p>
          <a:p>
            <a:pPr indent="0" lvl="0" marL="0" marR="0" rtl="0" algn="l">
              <a:lnSpc>
                <a:spcPct val="90000"/>
              </a:lnSpc>
              <a:spcBef>
                <a:spcPts val="0"/>
              </a:spcBef>
              <a:spcAft>
                <a:spcPts val="0"/>
              </a:spcAft>
              <a:buNone/>
            </a:pPr>
            <a:r>
              <a:rPr b="1" i="0" lang="en-US" sz="2800" u="none" cap="none" strike="noStrike">
                <a:solidFill>
                  <a:srgbClr val="1FCD5F"/>
                </a:solidFill>
                <a:latin typeface="Arial"/>
                <a:ea typeface="Arial"/>
                <a:cs typeface="Arial"/>
                <a:sym typeface="Arial"/>
              </a:rPr>
              <a:t>Quoi : </a:t>
            </a:r>
            <a:r>
              <a:rPr b="0" i="0" lang="en-US" sz="2800" u="none" cap="none" strike="noStrike">
                <a:solidFill>
                  <a:srgbClr val="323232"/>
                </a:solidFill>
                <a:latin typeface="Arial"/>
                <a:ea typeface="Arial"/>
                <a:cs typeface="Arial"/>
                <a:sym typeface="Arial"/>
              </a:rPr>
              <a:t>Les villageois gèrent conjointement les sentiers de randonnée et les gîtes écologiques</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None/>
            </a:pPr>
            <a:br>
              <a:rPr b="0" i="0" lang="en-US" sz="1400" u="none" cap="none" strike="noStrike">
                <a:solidFill>
                  <a:srgbClr val="000000"/>
                </a:solidFill>
                <a:latin typeface="Arial"/>
                <a:ea typeface="Arial"/>
                <a:cs typeface="Arial"/>
                <a:sym typeface="Arial"/>
              </a:rPr>
            </a:br>
            <a:r>
              <a:rPr b="1" i="0" lang="en-US" sz="2800" u="none" cap="none" strike="noStrike">
                <a:solidFill>
                  <a:srgbClr val="1FCD5F"/>
                </a:solidFill>
                <a:latin typeface="Arial"/>
                <a:ea typeface="Arial"/>
                <a:cs typeface="Arial"/>
                <a:sym typeface="Arial"/>
              </a:rPr>
              <a:t>Comment :</a:t>
            </a:r>
            <a:r>
              <a:rPr b="0" i="0" lang="en-US" sz="2800" u="none" cap="none" strike="noStrike">
                <a:solidFill>
                  <a:srgbClr val="323232"/>
                </a:solidFill>
                <a:latin typeface="Arial"/>
                <a:ea typeface="Arial"/>
                <a:cs typeface="Arial"/>
                <a:sym typeface="Arial"/>
              </a:rPr>
              <a:t> Des coopératives communautaires gèrent les hébergements et les programmes culturels</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None/>
            </a:pPr>
            <a:r>
              <a:rPr b="1" i="0" lang="en-US" sz="2800" u="none" cap="none" strike="noStrike">
                <a:solidFill>
                  <a:srgbClr val="1FCD5F"/>
                </a:solidFill>
                <a:latin typeface="Arial"/>
                <a:ea typeface="Arial"/>
                <a:cs typeface="Arial"/>
                <a:sym typeface="Arial"/>
              </a:rPr>
              <a:t>Impact : </a:t>
            </a:r>
            <a:r>
              <a:rPr b="0" i="0" lang="en-US" sz="2800" u="none" cap="none" strike="noStrike">
                <a:solidFill>
                  <a:srgbClr val="323232"/>
                </a:solidFill>
                <a:latin typeface="Arial"/>
                <a:ea typeface="Arial"/>
                <a:cs typeface="Arial"/>
                <a:sym typeface="Arial"/>
              </a:rPr>
              <a:t>Réduction de l'exode rural, augmentation des revenus locaux et préservation du patrimoine gurung</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2000"/>
              </a:spcBef>
              <a:spcAft>
                <a:spcPts val="0"/>
              </a:spcAft>
              <a:buNone/>
            </a:pPr>
            <a:r>
              <a:t/>
            </a:r>
            <a:endParaRPr b="0" i="0" sz="2800" u="none" cap="none" strike="noStrike">
              <a:solidFill>
                <a:srgbClr val="323232"/>
              </a:solidFill>
              <a:latin typeface="Arial"/>
              <a:ea typeface="Arial"/>
              <a:cs typeface="Arial"/>
              <a:sym typeface="Arial"/>
            </a:endParaRPr>
          </a:p>
        </p:txBody>
      </p:sp>
      <p:sp>
        <p:nvSpPr>
          <p:cNvPr id="182" name="Google Shape;182;p42"/>
          <p:cNvSpPr txBox="1"/>
          <p:nvPr/>
        </p:nvSpPr>
        <p:spPr>
          <a:xfrm>
            <a:off x="7295688" y="5163658"/>
            <a:ext cx="7450666" cy="5521512"/>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i="0" lang="en-US" sz="2800" u="none" cap="none" strike="noStrike">
                <a:solidFill>
                  <a:srgbClr val="323232"/>
                </a:solidFill>
                <a:latin typeface="Arial"/>
                <a:ea typeface="Arial"/>
                <a:cs typeface="Arial"/>
                <a:sym typeface="Arial"/>
              </a:rPr>
              <a:t>🌿 Cas 2 : Comité des paysans des hautes terres (CCDA), Guatemala </a:t>
            </a:r>
            <a:endParaRPr/>
          </a:p>
          <a:p>
            <a:pPr indent="0" lvl="0" marL="0" marR="0" rtl="0" algn="l">
              <a:lnSpc>
                <a:spcPct val="90000"/>
              </a:lnSpc>
              <a:spcBef>
                <a:spcPts val="0"/>
              </a:spcBef>
              <a:spcAft>
                <a:spcPts val="0"/>
              </a:spcAft>
              <a:buNone/>
            </a:pPr>
            <a:r>
              <a:t/>
            </a:r>
            <a:endParaRPr b="0" i="0" sz="2800" u="none" cap="none" strike="noStrike">
              <a:solidFill>
                <a:srgbClr val="323232"/>
              </a:solidFill>
              <a:latin typeface="Arial"/>
              <a:ea typeface="Arial"/>
              <a:cs typeface="Arial"/>
              <a:sym typeface="Arial"/>
            </a:endParaRPr>
          </a:p>
          <a:p>
            <a:pPr indent="0" lvl="0" marL="0" marR="0" rtl="0" algn="l">
              <a:lnSpc>
                <a:spcPct val="90000"/>
              </a:lnSpc>
              <a:spcBef>
                <a:spcPts val="0"/>
              </a:spcBef>
              <a:spcAft>
                <a:spcPts val="0"/>
              </a:spcAft>
              <a:buNone/>
            </a:pPr>
            <a:r>
              <a:rPr b="1" i="0" lang="en-US" sz="2800" u="none" cap="none" strike="noStrike">
                <a:solidFill>
                  <a:srgbClr val="1FCD5F"/>
                </a:solidFill>
                <a:latin typeface="Arial"/>
                <a:ea typeface="Arial"/>
                <a:cs typeface="Arial"/>
                <a:sym typeface="Arial"/>
              </a:rPr>
              <a:t>Quoi </a:t>
            </a:r>
            <a:r>
              <a:rPr b="0" i="0" lang="en-US" sz="2800" u="none" cap="none" strike="noStrike">
                <a:solidFill>
                  <a:srgbClr val="323232"/>
                </a:solidFill>
                <a:latin typeface="Arial"/>
                <a:ea typeface="Arial"/>
                <a:cs typeface="Arial"/>
                <a:sym typeface="Arial"/>
              </a:rPr>
              <a:t>: Des communautés mayas autochtones organisent des circuits écotouristiques autour du café et des randonnées pour la préservation de la forêt </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None/>
            </a:pPr>
            <a:br>
              <a:rPr b="0" i="0" lang="en-US" sz="1400" u="none" cap="none" strike="noStrike">
                <a:solidFill>
                  <a:srgbClr val="000000"/>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None/>
            </a:pPr>
            <a:r>
              <a:rPr b="1" i="0" lang="en-US" sz="2800" u="none" cap="none" strike="noStrike">
                <a:solidFill>
                  <a:srgbClr val="1FCD5F"/>
                </a:solidFill>
                <a:latin typeface="Arial"/>
                <a:ea typeface="Arial"/>
                <a:cs typeface="Arial"/>
                <a:sym typeface="Arial"/>
              </a:rPr>
              <a:t>Comment :</a:t>
            </a:r>
            <a:r>
              <a:rPr b="0" i="0" lang="en-US" sz="2800" u="none" cap="none" strike="noStrike">
                <a:solidFill>
                  <a:srgbClr val="323232"/>
                </a:solidFill>
                <a:latin typeface="Arial"/>
                <a:ea typeface="Arial"/>
                <a:cs typeface="Arial"/>
                <a:sym typeface="Arial"/>
              </a:rPr>
              <a:t> Les touristes découvrent la vie à la ferme et soutiennent des projets de reboisement </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None/>
            </a:pPr>
            <a:br>
              <a:rPr b="0" i="0" lang="en-US" sz="1400" u="none" cap="none" strike="noStrike">
                <a:solidFill>
                  <a:srgbClr val="000000"/>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None/>
            </a:pPr>
            <a:r>
              <a:rPr b="1" i="0" lang="en-US" sz="2800" u="none" cap="none" strike="noStrike">
                <a:solidFill>
                  <a:srgbClr val="1FCD5F"/>
                </a:solidFill>
                <a:latin typeface="Arial"/>
                <a:ea typeface="Arial"/>
                <a:cs typeface="Arial"/>
                <a:sym typeface="Arial"/>
              </a:rPr>
              <a:t>Impact :</a:t>
            </a:r>
            <a:r>
              <a:rPr b="0" i="0" lang="en-US" sz="2800" u="none" cap="none" strike="noStrike">
                <a:solidFill>
                  <a:srgbClr val="323232"/>
                </a:solidFill>
                <a:latin typeface="Arial"/>
                <a:ea typeface="Arial"/>
                <a:cs typeface="Arial"/>
                <a:sym typeface="Arial"/>
              </a:rPr>
              <a:t> Des revenus équitables pour les agriculteurs et une gestion durable des terres</a:t>
            </a:r>
            <a:endParaRPr b="0" i="0" sz="1400" u="none" cap="none" strike="noStrike">
              <a:solidFill>
                <a:srgbClr val="000000"/>
              </a:solidFill>
              <a:latin typeface="Arial"/>
              <a:ea typeface="Arial"/>
              <a:cs typeface="Arial"/>
              <a:sym typeface="Arial"/>
            </a:endParaRPr>
          </a:p>
        </p:txBody>
      </p:sp>
      <p:sp>
        <p:nvSpPr>
          <p:cNvPr id="183" name="Google Shape;183;p42"/>
          <p:cNvSpPr txBox="1"/>
          <p:nvPr/>
        </p:nvSpPr>
        <p:spPr>
          <a:xfrm>
            <a:off x="14932134" y="5163658"/>
            <a:ext cx="8895644" cy="5689763"/>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0" i="0" lang="en-US" sz="2800" u="none" cap="none" strike="noStrike">
                <a:solidFill>
                  <a:srgbClr val="000000"/>
                </a:solidFill>
                <a:latin typeface="Arial"/>
                <a:ea typeface="Arial"/>
                <a:cs typeface="Arial"/>
                <a:sym typeface="Arial"/>
              </a:rPr>
              <a:t>  </a:t>
            </a:r>
            <a:r>
              <a:rPr b="1" i="0" lang="en-US" sz="2800" u="none" cap="none" strike="noStrike">
                <a:solidFill>
                  <a:srgbClr val="323232"/>
                </a:solidFill>
                <a:latin typeface="Arial"/>
                <a:ea typeface="Arial"/>
                <a:cs typeface="Arial"/>
                <a:sym typeface="Arial"/>
              </a:rPr>
              <a:t>🌊 Cas 3 : Parc national de la Côte-Ouest, Afrique du Sud</a:t>
            </a:r>
            <a:endParaRPr/>
          </a:p>
          <a:p>
            <a:pPr indent="0" lvl="0" marL="0" marR="0" rtl="0" algn="l">
              <a:lnSpc>
                <a:spcPct val="90000"/>
              </a:lnSpc>
              <a:spcBef>
                <a:spcPts val="2000"/>
              </a:spcBef>
              <a:spcAft>
                <a:spcPts val="0"/>
              </a:spcAft>
              <a:buNone/>
            </a:pPr>
            <a:r>
              <a:rPr b="1" i="0" lang="en-US" sz="2800" u="none" cap="none" strike="noStrike">
                <a:solidFill>
                  <a:srgbClr val="1FCD5F"/>
                </a:solidFill>
                <a:latin typeface="Arial"/>
                <a:ea typeface="Arial"/>
                <a:cs typeface="Arial"/>
                <a:sym typeface="Arial"/>
              </a:rPr>
              <a:t>Quoi :</a:t>
            </a:r>
            <a:r>
              <a:rPr b="0" i="0" lang="en-US" sz="2800" u="none" cap="none" strike="noStrike">
                <a:solidFill>
                  <a:srgbClr val="323232"/>
                </a:solidFill>
                <a:latin typeface="Arial"/>
                <a:ea typeface="Arial"/>
                <a:cs typeface="Arial"/>
                <a:sym typeface="Arial"/>
              </a:rPr>
              <a:t> Des femmes de la région formées pour devenir guides spécialisées dans l'observation des oiseaux et les visites guidées du fynbos </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None/>
            </a:pPr>
            <a:br>
              <a:rPr b="0" i="0" lang="en-US" sz="1400" u="none" cap="none" strike="noStrike">
                <a:solidFill>
                  <a:srgbClr val="000000"/>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None/>
            </a:pPr>
            <a:r>
              <a:rPr b="1" i="0" lang="en-US" sz="2800" u="none" cap="none" strike="noStrike">
                <a:solidFill>
                  <a:srgbClr val="1FCD5F"/>
                </a:solidFill>
                <a:latin typeface="Arial"/>
                <a:ea typeface="Arial"/>
                <a:cs typeface="Arial"/>
                <a:sym typeface="Arial"/>
              </a:rPr>
              <a:t>Comment : </a:t>
            </a:r>
            <a:r>
              <a:rPr b="0" i="0" lang="en-US" sz="2800" u="none" cap="none" strike="noStrike">
                <a:solidFill>
                  <a:srgbClr val="323232"/>
                </a:solidFill>
                <a:latin typeface="Arial"/>
                <a:ea typeface="Arial"/>
                <a:cs typeface="Arial"/>
                <a:sym typeface="Arial"/>
              </a:rPr>
              <a:t>Les services du parc ont recruté et formé des membres de la communauté </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None/>
            </a:pPr>
            <a:br>
              <a:rPr b="0" i="0" lang="en-US" sz="1400" u="none" cap="none" strike="noStrike">
                <a:solidFill>
                  <a:srgbClr val="000000"/>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None/>
            </a:pPr>
            <a:r>
              <a:rPr b="1" i="0" lang="en-US" sz="2800" u="none" cap="none" strike="noStrike">
                <a:solidFill>
                  <a:srgbClr val="1FCD5F"/>
                </a:solidFill>
                <a:latin typeface="Arial"/>
                <a:ea typeface="Arial"/>
                <a:cs typeface="Arial"/>
                <a:sym typeface="Arial"/>
              </a:rPr>
              <a:t>Impact :</a:t>
            </a:r>
            <a:r>
              <a:rPr b="0" i="0" lang="en-US" sz="2800" u="none" cap="none" strike="noStrike">
                <a:solidFill>
                  <a:srgbClr val="323232"/>
                </a:solidFill>
                <a:latin typeface="Arial"/>
                <a:ea typeface="Arial"/>
                <a:cs typeface="Arial"/>
                <a:sym typeface="Arial"/>
              </a:rPr>
              <a:t> Une sensibilisation accrue à la conservation et l'autonomisation économique des femmes </a:t>
            </a:r>
            <a:endParaRPr b="0" i="0" sz="1400" u="none" cap="none" strike="noStrike">
              <a:solidFill>
                <a:srgbClr val="000000"/>
              </a:solidFill>
              <a:latin typeface="Arial"/>
              <a:ea typeface="Arial"/>
              <a:cs typeface="Arial"/>
              <a:sym typeface="Arial"/>
            </a:endParaRPr>
          </a:p>
          <a:p>
            <a:pPr indent="-107950" lvl="0" marL="285750" marR="0" rtl="0" algn="l">
              <a:lnSpc>
                <a:spcPct val="90000"/>
              </a:lnSpc>
              <a:spcBef>
                <a:spcPts val="200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8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43"/>
          <p:cNvSpPr txBox="1"/>
          <p:nvPr>
            <p:ph type="ctrTitle"/>
          </p:nvPr>
        </p:nvSpPr>
        <p:spPr>
          <a:xfrm>
            <a:off x="762003" y="5053406"/>
            <a:ext cx="9331321" cy="310515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US">
                <a:solidFill>
                  <a:schemeClr val="dk1"/>
                </a:solidFill>
              </a:rPr>
              <a:t>Discussion brève</a:t>
            </a:r>
            <a:endParaRPr>
              <a:solidFill>
                <a:schemeClr val="dk1"/>
              </a:solidFill>
            </a:endParaRPr>
          </a:p>
        </p:txBody>
      </p:sp>
      <p:sp>
        <p:nvSpPr>
          <p:cNvPr id="189" name="Google Shape;189;p43"/>
          <p:cNvSpPr txBox="1"/>
          <p:nvPr>
            <p:ph idx="1" type="body"/>
          </p:nvPr>
        </p:nvSpPr>
        <p:spPr>
          <a:xfrm>
            <a:off x="13321815" y="4430215"/>
            <a:ext cx="9331321" cy="3537204"/>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2000"/>
              </a:spcBef>
              <a:spcAft>
                <a:spcPts val="0"/>
              </a:spcAft>
              <a:buSzPts val="4000"/>
              <a:buNone/>
            </a:pPr>
            <a:r>
              <a:rPr b="1" lang="en-US">
                <a:solidFill>
                  <a:schemeClr val="accent1"/>
                </a:solidFill>
              </a:rPr>
              <a:t>Sujet de discussion :</a:t>
            </a:r>
            <a:endParaRPr>
              <a:solidFill>
                <a:schemeClr val="accent1"/>
              </a:solidFill>
            </a:endParaRPr>
          </a:p>
          <a:p>
            <a:pPr indent="0" lvl="0" marL="0" rtl="0" algn="l">
              <a:lnSpc>
                <a:spcPct val="90000"/>
              </a:lnSpc>
              <a:spcBef>
                <a:spcPts val="2000"/>
              </a:spcBef>
              <a:spcAft>
                <a:spcPts val="0"/>
              </a:spcAft>
              <a:buSzPts val="4000"/>
              <a:buNone/>
            </a:pPr>
            <a:r>
              <a:rPr lang="en-US"/>
              <a:t>En se basant sur ces exemples, quels sont selon vous les éléments essentiels d'un engagement communautaire constructif dans le secteur du tourisme ?</a:t>
            </a:r>
            <a:endParaRPr/>
          </a:p>
          <a:p>
            <a:pPr indent="-203200" lvl="0" marL="457200" rtl="0" algn="l">
              <a:lnSpc>
                <a:spcPct val="90000"/>
              </a:lnSpc>
              <a:spcBef>
                <a:spcPts val="2000"/>
              </a:spcBef>
              <a:spcAft>
                <a:spcPts val="0"/>
              </a:spcAft>
              <a:buClr>
                <a:srgbClr val="323232"/>
              </a:buClr>
              <a:buSzPts val="4000"/>
              <a:buNone/>
            </a:pPr>
            <a:r>
              <a:t/>
            </a:r>
            <a:endParaRPr/>
          </a:p>
        </p:txBody>
      </p:sp>
      <p:cxnSp>
        <p:nvCxnSpPr>
          <p:cNvPr id="190" name="Google Shape;190;p43"/>
          <p:cNvCxnSpPr/>
          <p:nvPr/>
        </p:nvCxnSpPr>
        <p:spPr>
          <a:xfrm flipH="1">
            <a:off x="11123668" y="3285998"/>
            <a:ext cx="44" cy="6645018"/>
          </a:xfrm>
          <a:prstGeom prst="straightConnector1">
            <a:avLst/>
          </a:prstGeom>
          <a:noFill/>
          <a:ln cap="flat" cmpd="sng" w="38100">
            <a:solidFill>
              <a:schemeClr val="accent3"/>
            </a:solidFill>
            <a:prstDash val="solid"/>
            <a:round/>
            <a:headEnd len="sm" w="sm" type="none"/>
            <a:tailEnd len="sm" w="sm" type="none"/>
          </a:ln>
          <a:effectLst>
            <a:outerShdw blurRad="40000" rotWithShape="0" dir="5400000" dist="23000">
              <a:srgbClr val="000000">
                <a:alpha val="34901"/>
              </a:srgbClr>
            </a:outerShdw>
          </a:effectLst>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44"/>
          <p:cNvSpPr txBox="1"/>
          <p:nvPr>
            <p:ph type="title"/>
          </p:nvPr>
        </p:nvSpPr>
        <p:spPr>
          <a:xfrm>
            <a:off x="762001" y="4680858"/>
            <a:ext cx="17128434" cy="2581334"/>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11500"/>
              <a:buNone/>
            </a:pPr>
            <a:r>
              <a:rPr lang="en-US" sz="9600">
                <a:solidFill>
                  <a:schemeClr val="lt1"/>
                </a:solidFill>
              </a:rPr>
              <a:t>Intégration dans l'EFP</a:t>
            </a:r>
            <a:endParaRPr/>
          </a:p>
        </p:txBody>
      </p:sp>
      <p:pic>
        <p:nvPicPr>
          <p:cNvPr descr="European flag emblem and multilingual disclaimer - European ..." id="196" name="Google Shape;196;p44"/>
          <p:cNvPicPr preferRelativeResize="0"/>
          <p:nvPr/>
        </p:nvPicPr>
        <p:blipFill rotWithShape="1">
          <a:blip r:embed="rId3">
            <a:alphaModFix/>
          </a:blip>
          <a:srcRect b="0" l="0" r="0" t="0"/>
          <a:stretch/>
        </p:blipFill>
        <p:spPr>
          <a:xfrm>
            <a:off x="768599" y="11940061"/>
            <a:ext cx="3482106" cy="728007"/>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4"/>
          <p:cNvSpPr txBox="1"/>
          <p:nvPr>
            <p:ph idx="1" type="body"/>
          </p:nvPr>
        </p:nvSpPr>
        <p:spPr>
          <a:xfrm>
            <a:off x="755650" y="3457805"/>
            <a:ext cx="22450714" cy="7335019"/>
          </a:xfrm>
          <a:prstGeom prst="rect">
            <a:avLst/>
          </a:prstGeom>
          <a:noFill/>
          <a:ln>
            <a:noFill/>
          </a:ln>
        </p:spPr>
        <p:txBody>
          <a:bodyPr anchorCtr="0" anchor="t" bIns="0" lIns="0" spcFirstLastPara="1" rIns="0" wrap="square" tIns="0">
            <a:normAutofit/>
          </a:bodyPr>
          <a:lstStyle/>
          <a:p>
            <a:pPr indent="0" lvl="0" marL="0" rtl="0" algn="just">
              <a:lnSpc>
                <a:spcPct val="90000"/>
              </a:lnSpc>
              <a:spcBef>
                <a:spcPts val="0"/>
              </a:spcBef>
              <a:spcAft>
                <a:spcPts val="0"/>
              </a:spcAft>
              <a:buSzPts val="5600"/>
              <a:buNone/>
            </a:pPr>
            <a:r>
              <a:rPr lang="en-US" sz="4800">
                <a:solidFill>
                  <a:schemeClr val="dk1"/>
                </a:solidFill>
              </a:rPr>
              <a:t>« En tant qu’éducateurs, nous avons une occasion unique non seulement d’enseigner le tourisme durable, mais aussi d’en donner l’exemple. L’un des moyens les plus efficaces d’y parvenir consiste à intégrer une véritable implication communautaire dans le processus d’apprentissage, afin que les élèves ne se contentent pas d’étudier l’inclusion, mais qu’ils la mettent en pratique. Au cours de cette session, nous verrons comment intégrer des expériences communautaires enrichissantes dans votre programme d’études et comment évaluer les compétences des élèves dans des contextes concrets. » </a:t>
            </a:r>
            <a:endParaRPr sz="4800">
              <a:solidFill>
                <a:schemeClr val="dk1"/>
              </a:solidFill>
            </a:endParaRPr>
          </a:p>
        </p:txBody>
      </p:sp>
      <p:sp>
        <p:nvSpPr>
          <p:cNvPr id="202" name="Google Shape;202;p4"/>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Présentation de la session</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8"/>
          <p:cNvSpPr txBox="1"/>
          <p:nvPr>
            <p:ph type="ctrTitle"/>
          </p:nvPr>
        </p:nvSpPr>
        <p:spPr>
          <a:xfrm>
            <a:off x="406923" y="1157486"/>
            <a:ext cx="22695231" cy="139827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accent1"/>
              </a:buClr>
              <a:buSzPts val="8000"/>
              <a:buFont typeface="Arial"/>
              <a:buNone/>
            </a:pPr>
            <a:r>
              <a:rPr lang="en-US" sz="7200"/>
              <a:t>Intégrer des projets communautaires dans l'enseignement</a:t>
            </a:r>
            <a:endParaRPr sz="7200"/>
          </a:p>
        </p:txBody>
      </p:sp>
      <p:graphicFrame>
        <p:nvGraphicFramePr>
          <p:cNvPr id="208" name="Google Shape;208;p8"/>
          <p:cNvGraphicFramePr/>
          <p:nvPr/>
        </p:nvGraphicFramePr>
        <p:xfrm>
          <a:off x="405757" y="3419781"/>
          <a:ext cx="3000000" cy="3000000"/>
        </p:xfrm>
        <a:graphic>
          <a:graphicData uri="http://schemas.openxmlformats.org/drawingml/2006/table">
            <a:tbl>
              <a:tblPr bandRow="1" firstCol="1" firstRow="1">
                <a:noFill/>
                <a:tableStyleId>{4A5942DF-5110-44E2-A092-339C7976A265}</a:tableStyleId>
              </a:tblPr>
              <a:tblGrid>
                <a:gridCol w="6577750"/>
                <a:gridCol w="8041225"/>
                <a:gridCol w="8976875"/>
              </a:tblGrid>
              <a:tr h="692125">
                <a:tc>
                  <a:txBody>
                    <a:bodyPr/>
                    <a:lstStyle/>
                    <a:p>
                      <a:pPr indent="0" lvl="0" marL="0" marR="0" rtl="0" algn="ctr">
                        <a:lnSpc>
                          <a:spcPct val="100000"/>
                        </a:lnSpc>
                        <a:spcBef>
                          <a:spcPts val="0"/>
                        </a:spcBef>
                        <a:spcAft>
                          <a:spcPts val="0"/>
                        </a:spcAft>
                        <a:buClr>
                          <a:srgbClr val="000000"/>
                        </a:buClr>
                        <a:buSzPts val="3200"/>
                        <a:buFont typeface="Arial"/>
                        <a:buNone/>
                      </a:pPr>
                      <a:r>
                        <a:rPr lang="en-US" sz="3200" u="none" cap="none" strike="noStrike"/>
                        <a:t>🛠️ Stratégie</a:t>
                      </a:r>
                      <a:endParaRPr sz="3200" u="none" cap="none" strike="noStrike">
                        <a:latin typeface="Times New Roman"/>
                        <a:ea typeface="Times New Roman"/>
                        <a:cs typeface="Times New Roman"/>
                        <a:sym typeface="Times New Roman"/>
                      </a:endParaRPr>
                    </a:p>
                  </a:txBody>
                  <a:tcPr marT="27650" marB="27650" marR="27650" marL="27650" anchor="ctr"/>
                </a:tc>
                <a:tc>
                  <a:txBody>
                    <a:bodyPr/>
                    <a:lstStyle/>
                    <a:p>
                      <a:pPr indent="0" lvl="0" marL="0" marR="0" rtl="0" algn="ctr">
                        <a:lnSpc>
                          <a:spcPct val="100000"/>
                        </a:lnSpc>
                        <a:spcBef>
                          <a:spcPts val="0"/>
                        </a:spcBef>
                        <a:spcAft>
                          <a:spcPts val="0"/>
                        </a:spcAft>
                        <a:buClr>
                          <a:srgbClr val="000000"/>
                        </a:buClr>
                        <a:buSzPts val="3200"/>
                        <a:buFont typeface="Arial"/>
                        <a:buNone/>
                      </a:pPr>
                      <a:r>
                        <a:rPr lang="en-US" sz="3200" u="none" cap="none" strike="noStrike"/>
                        <a:t>💡 Description</a:t>
                      </a:r>
                      <a:endParaRPr sz="3200" u="none" cap="none" strike="noStrike">
                        <a:latin typeface="Times New Roman"/>
                        <a:ea typeface="Times New Roman"/>
                        <a:cs typeface="Times New Roman"/>
                        <a:sym typeface="Times New Roman"/>
                      </a:endParaRPr>
                    </a:p>
                  </a:txBody>
                  <a:tcPr marT="27650" marB="27650" marR="27650" marL="27650" anchor="ctr"/>
                </a:tc>
                <a:tc>
                  <a:txBody>
                    <a:bodyPr/>
                    <a:lstStyle/>
                    <a:p>
                      <a:pPr indent="0" lvl="0" marL="0" marR="0" rtl="0" algn="ctr">
                        <a:lnSpc>
                          <a:spcPct val="100000"/>
                        </a:lnSpc>
                        <a:spcBef>
                          <a:spcPts val="0"/>
                        </a:spcBef>
                        <a:spcAft>
                          <a:spcPts val="0"/>
                        </a:spcAft>
                        <a:buClr>
                          <a:srgbClr val="000000"/>
                        </a:buClr>
                        <a:buSzPts val="3200"/>
                        <a:buFont typeface="Arial"/>
                        <a:buNone/>
                      </a:pPr>
                      <a:r>
                        <a:rPr lang="en-US" sz="3200" u="none" cap="none" strike="noStrike"/>
                        <a:t>🌍 Exemple</a:t>
                      </a:r>
                      <a:endParaRPr sz="3200" u="none" cap="none" strike="noStrike">
                        <a:latin typeface="Times New Roman"/>
                        <a:ea typeface="Times New Roman"/>
                        <a:cs typeface="Times New Roman"/>
                        <a:sym typeface="Times New Roman"/>
                      </a:endParaRPr>
                    </a:p>
                  </a:txBody>
                  <a:tcPr marT="27650" marB="27650" marR="27650" marL="27650" anchor="ctr"/>
                </a:tc>
              </a:tr>
              <a:tr h="1222825">
                <a:tc>
                  <a:txBody>
                    <a:bodyPr/>
                    <a:lstStyle/>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latin typeface="Arial"/>
                          <a:ea typeface="Arial"/>
                          <a:cs typeface="Arial"/>
                          <a:sym typeface="Arial"/>
                        </a:rPr>
                        <a:t>Projets d'apprentissage par le service</a:t>
                      </a:r>
                      <a:endParaRPr b="1" sz="3200" u="none" cap="none" strike="noStrike"/>
                    </a:p>
                  </a:txBody>
                  <a:tcPr marT="27650" marB="27650" marR="27650" marL="27650" anchor="ctr"/>
                </a:tc>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latin typeface="Arial"/>
                          <a:ea typeface="Arial"/>
                          <a:cs typeface="Arial"/>
                          <a:sym typeface="Arial"/>
                        </a:rPr>
                        <a:t>Les étudiants collaborent avec des associations locales pour relever des défis concrets dans le domaine du tourisme</a:t>
                      </a:r>
                      <a:endParaRPr sz="3200" u="none" cap="none" strike="noStrike"/>
                    </a:p>
                  </a:txBody>
                  <a:tcPr marT="27650" marB="27650" marR="27650" marL="27650" anchor="ctr"/>
                </a:tc>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latin typeface="Arial"/>
                          <a:ea typeface="Arial"/>
                          <a:cs typeface="Arial"/>
                          <a:sym typeface="Arial"/>
                        </a:rPr>
                        <a:t>Les élèves conçoivent ensemble un sentier écologique avec un village local</a:t>
                      </a:r>
                      <a:endParaRPr sz="3200" u="none" cap="none" strike="noStrike"/>
                    </a:p>
                  </a:txBody>
                  <a:tcPr marT="27650" marB="27650" marR="27650" marL="27650" anchor="ctr"/>
                </a:tc>
              </a:tr>
              <a:tr h="1222825">
                <a:tc>
                  <a:txBody>
                    <a:bodyPr/>
                    <a:lstStyle/>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solidFill>
                            <a:srgbClr val="FFFFFF"/>
                          </a:solidFill>
                          <a:latin typeface="Arial"/>
                          <a:ea typeface="Arial"/>
                          <a:cs typeface="Arial"/>
                          <a:sym typeface="Arial"/>
                        </a:rPr>
                        <a:t>Missions sur le terrain</a:t>
                      </a:r>
                      <a:endParaRPr sz="3200" u="none" cap="none" strike="noStrike"/>
                    </a:p>
                  </a:txBody>
                  <a:tcPr marT="27650" marB="27650" marR="27650" marL="27650" anchor="ctr"/>
                </a:tc>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latin typeface="Arial"/>
                          <a:ea typeface="Arial"/>
                          <a:cs typeface="Arial"/>
                          <a:sym typeface="Arial"/>
                        </a:rPr>
                        <a:t>Le programme comprend des interactions avec des sites touristiques, des représentants locaux ou dans le cadre d'événements</a:t>
                      </a:r>
                      <a:endParaRPr sz="3200" u="none" cap="none" strike="noStrike"/>
                    </a:p>
                  </a:txBody>
                  <a:tcPr marT="27650" marB="27650" marR="27650" marL="27650" anchor="ctr"/>
                </a:tc>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latin typeface="Arial"/>
                          <a:ea typeface="Arial"/>
                          <a:cs typeface="Arial"/>
                          <a:sym typeface="Arial"/>
                        </a:rPr>
                        <a:t>Les élèves évaluent l'accessibilité d'une attraction touristique locale</a:t>
                      </a:r>
                      <a:endParaRPr sz="3200" u="none" cap="none" strike="noStrike"/>
                    </a:p>
                  </a:txBody>
                  <a:tcPr marT="27650" marB="27650" marR="27650" marL="27650" anchor="ctr"/>
                </a:tc>
              </a:tr>
              <a:tr h="1222825">
                <a:tc>
                  <a:txBody>
                    <a:bodyPr/>
                    <a:lstStyle/>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latin typeface="Arial"/>
                          <a:ea typeface="Arial"/>
                          <a:cs typeface="Arial"/>
                          <a:sym typeface="Arial"/>
                        </a:rPr>
                        <a:t>Conférenciers invités et co-enseignement</a:t>
                      </a:r>
                      <a:endParaRPr b="1" sz="3200" u="none" cap="none" strike="noStrike"/>
                    </a:p>
                  </a:txBody>
                  <a:tcPr marT="27650" marB="27650" marR="27650" marL="27650" anchor="ctr"/>
                </a:tc>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latin typeface="Arial"/>
                          <a:ea typeface="Arial"/>
                          <a:cs typeface="Arial"/>
                          <a:sym typeface="Arial"/>
                        </a:rPr>
                        <a:t>Les membres de la communauté participent en tant que co-éducateurs</a:t>
                      </a:r>
                      <a:endParaRPr sz="3200" u="none" cap="none" strike="noStrike"/>
                    </a:p>
                  </a:txBody>
                  <a:tcPr marT="27650" marB="27650" marR="27650" marL="27650" anchor="ctr"/>
                </a:tc>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latin typeface="Arial"/>
                          <a:ea typeface="Arial"/>
                          <a:cs typeface="Arial"/>
                          <a:sym typeface="Arial"/>
                        </a:rPr>
                        <a:t>Un leader autochtone enseigne le patrimoine culturel dans le cadre d'un module sur l'écotourisme</a:t>
                      </a:r>
                      <a:endParaRPr sz="3200" u="none" cap="none" strike="noStrike"/>
                    </a:p>
                  </a:txBody>
                  <a:tcPr marT="27650" marB="27650" marR="27650" marL="27650" anchor="ctr"/>
                </a:tc>
              </a:tr>
              <a:tr h="1222825">
                <a:tc>
                  <a:txBody>
                    <a:bodyPr/>
                    <a:lstStyle/>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latin typeface="Arial"/>
                          <a:ea typeface="Arial"/>
                          <a:cs typeface="Arial"/>
                          <a:sym typeface="Arial"/>
                        </a:rPr>
                        <a:t>Actualités ou défis de la communauté</a:t>
                      </a:r>
                      <a:endParaRPr b="1" sz="3200" u="none" cap="none" strike="noStrike"/>
                    </a:p>
                  </a:txBody>
                  <a:tcPr marT="27650" marB="27650" marR="27650" marL="27650" anchor="ctr"/>
                </a:tc>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latin typeface="Arial"/>
                          <a:ea typeface="Arial"/>
                          <a:cs typeface="Arial"/>
                          <a:sym typeface="Arial"/>
                        </a:rPr>
                        <a:t>Les élèves répondent à des demandes ou à des besoins concrets émanant des communautés</a:t>
                      </a:r>
                      <a:endParaRPr sz="3200" u="none" cap="none" strike="noStrike"/>
                    </a:p>
                  </a:txBody>
                  <a:tcPr marT="27650" marB="27650" marR="27650" marL="27650" anchor="ctr"/>
                </a:tc>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latin typeface="Arial"/>
                          <a:ea typeface="Arial"/>
                          <a:cs typeface="Arial"/>
                          <a:sym typeface="Arial"/>
                        </a:rPr>
                        <a:t>Une ONG locale invite les étudiants à mettre en place une campagne de sensibilisation à l'impact du tourisme</a:t>
                      </a:r>
                      <a:endParaRPr sz="3200" u="none" cap="none" strike="noStrike"/>
                    </a:p>
                  </a:txBody>
                  <a:tcPr marT="27650" marB="27650" marR="27650" marL="27650" anchor="ctr"/>
                </a:tc>
              </a:tr>
              <a:tr h="1222825">
                <a:tc>
                  <a:txBody>
                    <a:bodyPr/>
                    <a:lstStyle/>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solidFill>
                            <a:srgbClr val="FFFFFF"/>
                          </a:solidFill>
                          <a:latin typeface="Arial"/>
                          <a:ea typeface="Arial"/>
                          <a:cs typeface="Arial"/>
                          <a:sym typeface="Arial"/>
                        </a:rPr>
                        <a:t>Apprentissage par simulation ou par scénarios</a:t>
                      </a:r>
                      <a:endParaRPr sz="3200" u="none" cap="none" strike="noStrike"/>
                    </a:p>
                  </a:txBody>
                  <a:tcPr marT="27650" marB="27650" marR="27650" marL="27650" anchor="ctr"/>
                </a:tc>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latin typeface="Arial"/>
                          <a:ea typeface="Arial"/>
                          <a:cs typeface="Arial"/>
                          <a:sym typeface="Arial"/>
                        </a:rPr>
                        <a:t>Concevoir des jeux de rôle ou des études de cas adaptés aux réalités locales</a:t>
                      </a:r>
                      <a:endParaRPr sz="3200" u="none" cap="none" strike="noStrike"/>
                    </a:p>
                  </a:txBody>
                  <a:tcPr marT="27650" marB="27650" marR="27650" marL="27650" anchor="ctr"/>
                </a:tc>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latin typeface="Arial"/>
                          <a:ea typeface="Arial"/>
                          <a:cs typeface="Arial"/>
                          <a:sym typeface="Arial"/>
                        </a:rPr>
                        <a:t>Utiliser des scénarios de conflits liés au tourisme local pour des simulations en classe</a:t>
                      </a:r>
                      <a:endParaRPr sz="3200" u="none" cap="none" strike="noStrike"/>
                    </a:p>
                  </a:txBody>
                  <a:tcPr marT="27650" marB="27650" marR="27650" marL="27650" anchor="ct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45"/>
          <p:cNvSpPr txBox="1"/>
          <p:nvPr>
            <p:ph type="ctrTitle"/>
          </p:nvPr>
        </p:nvSpPr>
        <p:spPr>
          <a:xfrm>
            <a:off x="810685" y="3422576"/>
            <a:ext cx="8136505" cy="310515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11111"/>
              <a:buFont typeface="Arial"/>
              <a:buNone/>
            </a:pPr>
            <a:r>
              <a:rPr b="1" lang="en-US">
                <a:solidFill>
                  <a:schemeClr val="dk1"/>
                </a:solidFill>
              </a:rPr>
              <a:t>Idées d'évaluation axée sur les compétences</a:t>
            </a:r>
            <a:endParaRPr b="1">
              <a:solidFill>
                <a:schemeClr val="dk1"/>
              </a:solidFill>
            </a:endParaRPr>
          </a:p>
        </p:txBody>
      </p:sp>
      <p:sp>
        <p:nvSpPr>
          <p:cNvPr id="214" name="Google Shape;214;p45"/>
          <p:cNvSpPr txBox="1"/>
          <p:nvPr>
            <p:ph idx="1" type="body"/>
          </p:nvPr>
        </p:nvSpPr>
        <p:spPr>
          <a:xfrm>
            <a:off x="12542120" y="3419967"/>
            <a:ext cx="10720962" cy="5012436"/>
          </a:xfrm>
          <a:prstGeom prst="rect">
            <a:avLst/>
          </a:prstGeom>
          <a:noFill/>
          <a:ln>
            <a:noFill/>
          </a:ln>
        </p:spPr>
        <p:txBody>
          <a:bodyPr anchorCtr="0" anchor="t" bIns="0" lIns="0" spcFirstLastPara="1" rIns="0" wrap="square" tIns="0">
            <a:normAutofit/>
          </a:bodyPr>
          <a:lstStyle/>
          <a:p>
            <a:pPr indent="-457200" lvl="0" marL="457200" rtl="0" algn="l">
              <a:lnSpc>
                <a:spcPct val="90000"/>
              </a:lnSpc>
              <a:spcBef>
                <a:spcPts val="2000"/>
              </a:spcBef>
              <a:spcAft>
                <a:spcPts val="0"/>
              </a:spcAft>
              <a:buSzPts val="4000"/>
              <a:buNone/>
            </a:pPr>
            <a:r>
              <a:rPr b="1" lang="en-US">
                <a:solidFill>
                  <a:schemeClr val="accent1"/>
                </a:solidFill>
              </a:rPr>
              <a:t>Compétences clés à développer : </a:t>
            </a:r>
            <a:endParaRPr b="1">
              <a:solidFill>
                <a:schemeClr val="accent1"/>
              </a:solidFill>
            </a:endParaRPr>
          </a:p>
          <a:p>
            <a:pPr indent="-457200" lvl="1" marL="914400" rtl="0" algn="l">
              <a:lnSpc>
                <a:spcPct val="90000"/>
              </a:lnSpc>
              <a:spcBef>
                <a:spcPts val="1000"/>
              </a:spcBef>
              <a:spcAft>
                <a:spcPts val="0"/>
              </a:spcAft>
              <a:buSzPts val="4000"/>
              <a:buChar char="•"/>
            </a:pPr>
            <a:r>
              <a:rPr lang="en-US">
                <a:solidFill>
                  <a:schemeClr val="dk1"/>
                </a:solidFill>
              </a:rPr>
              <a:t>Communication et collaboration </a:t>
            </a:r>
            <a:endParaRPr/>
          </a:p>
          <a:p>
            <a:pPr indent="-457200" lvl="1" marL="914400" rtl="0" algn="l">
              <a:lnSpc>
                <a:spcPct val="90000"/>
              </a:lnSpc>
              <a:spcBef>
                <a:spcPts val="1000"/>
              </a:spcBef>
              <a:spcAft>
                <a:spcPts val="0"/>
              </a:spcAft>
              <a:buSzPts val="4000"/>
              <a:buChar char="•"/>
            </a:pPr>
            <a:r>
              <a:rPr lang="en-US">
                <a:solidFill>
                  <a:schemeClr val="dk1"/>
                </a:solidFill>
              </a:rPr>
              <a:t>Sensibilité et ouverture culturelle </a:t>
            </a:r>
            <a:endParaRPr/>
          </a:p>
          <a:p>
            <a:pPr indent="-457200" lvl="1" marL="914400" rtl="0" algn="l">
              <a:lnSpc>
                <a:spcPct val="90000"/>
              </a:lnSpc>
              <a:spcBef>
                <a:spcPts val="1000"/>
              </a:spcBef>
              <a:spcAft>
                <a:spcPts val="0"/>
              </a:spcAft>
              <a:buSzPts val="4000"/>
              <a:buChar char="•"/>
            </a:pPr>
            <a:r>
              <a:rPr lang="en-US">
                <a:solidFill>
                  <a:schemeClr val="dk1"/>
                </a:solidFill>
              </a:rPr>
              <a:t>Résolution de problèmes dans des situations concrètes </a:t>
            </a:r>
            <a:endParaRPr/>
          </a:p>
          <a:p>
            <a:pPr indent="-457200" lvl="1" marL="914400" rtl="0" algn="l">
              <a:lnSpc>
                <a:spcPct val="90000"/>
              </a:lnSpc>
              <a:spcBef>
                <a:spcPts val="1000"/>
              </a:spcBef>
              <a:spcAft>
                <a:spcPts val="0"/>
              </a:spcAft>
              <a:buSzPts val="4000"/>
              <a:buChar char="•"/>
            </a:pPr>
            <a:r>
              <a:rPr lang="en-US">
                <a:solidFill>
                  <a:schemeClr val="dk1"/>
                </a:solidFill>
              </a:rPr>
              <a:t>Réflexion critique et capacité d'adaptation </a:t>
            </a:r>
            <a:endParaRPr/>
          </a:p>
          <a:p>
            <a:pPr indent="-457200" lvl="1" marL="914400" rtl="0" algn="l">
              <a:lnSpc>
                <a:spcPct val="90000"/>
              </a:lnSpc>
              <a:spcBef>
                <a:spcPts val="1000"/>
              </a:spcBef>
              <a:spcAft>
                <a:spcPts val="0"/>
              </a:spcAft>
              <a:buSzPts val="4000"/>
              <a:buChar char="•"/>
            </a:pPr>
            <a:r>
              <a:rPr lang="en-US">
                <a:solidFill>
                  <a:schemeClr val="dk1"/>
                </a:solidFill>
              </a:rPr>
              <a:t>Analyse et mobilisation des parties prenantes</a:t>
            </a:r>
            <a:endParaRPr/>
          </a:p>
        </p:txBody>
      </p:sp>
      <p:cxnSp>
        <p:nvCxnSpPr>
          <p:cNvPr id="215" name="Google Shape;215;p45"/>
          <p:cNvCxnSpPr/>
          <p:nvPr/>
        </p:nvCxnSpPr>
        <p:spPr>
          <a:xfrm flipH="1">
            <a:off x="10973143" y="3042591"/>
            <a:ext cx="4524" cy="6231442"/>
          </a:xfrm>
          <a:prstGeom prst="straightConnector1">
            <a:avLst/>
          </a:prstGeom>
          <a:noFill/>
          <a:ln cap="flat" cmpd="sng" w="38100">
            <a:solidFill>
              <a:schemeClr val="accent1"/>
            </a:solidFill>
            <a:prstDash val="solid"/>
            <a:round/>
            <a:headEnd len="sm" w="sm" type="none"/>
            <a:tailEnd len="sm" w="sm" type="none"/>
          </a:ln>
          <a:effectLst>
            <a:outerShdw blurRad="40000" rotWithShape="0" dir="5400000" dist="23000">
              <a:srgbClr val="000000">
                <a:alpha val="34901"/>
              </a:srgbClr>
            </a:outerShdw>
          </a:effectLst>
        </p:spPr>
      </p:cxn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46"/>
          <p:cNvSpPr txBox="1"/>
          <p:nvPr>
            <p:ph type="ctrTitle"/>
          </p:nvPr>
        </p:nvSpPr>
        <p:spPr>
          <a:xfrm>
            <a:off x="1339727" y="2169029"/>
            <a:ext cx="23145366" cy="1251966"/>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Idées d'évaluation axée sur les compétences</a:t>
            </a:r>
            <a:endParaRPr/>
          </a:p>
        </p:txBody>
      </p:sp>
      <p:graphicFrame>
        <p:nvGraphicFramePr>
          <p:cNvPr id="221" name="Google Shape;221;p46"/>
          <p:cNvGraphicFramePr/>
          <p:nvPr/>
        </p:nvGraphicFramePr>
        <p:xfrm>
          <a:off x="1147834" y="4099357"/>
          <a:ext cx="3000000" cy="3000000"/>
        </p:xfrm>
        <a:graphic>
          <a:graphicData uri="http://schemas.openxmlformats.org/drawingml/2006/table">
            <a:tbl>
              <a:tblPr bandRow="1" firstCol="1" firstRow="1">
                <a:noFill/>
                <a:tableStyleId>{4A5942DF-5110-44E2-A092-339C7976A265}</a:tableStyleId>
              </a:tblPr>
              <a:tblGrid>
                <a:gridCol w="4889875"/>
                <a:gridCol w="8544400"/>
                <a:gridCol w="8255750"/>
              </a:tblGrid>
              <a:tr h="667150">
                <a:tc>
                  <a:txBody>
                    <a:bodyPr/>
                    <a:lstStyle/>
                    <a:p>
                      <a:pPr indent="0" lvl="0" marL="0" marR="0" rtl="0" algn="ctr">
                        <a:lnSpc>
                          <a:spcPct val="100000"/>
                        </a:lnSpc>
                        <a:spcBef>
                          <a:spcPts val="0"/>
                        </a:spcBef>
                        <a:spcAft>
                          <a:spcPts val="0"/>
                        </a:spcAft>
                        <a:buClr>
                          <a:srgbClr val="000000"/>
                        </a:buClr>
                        <a:buSzPts val="3400"/>
                        <a:buFont typeface="Arial"/>
                        <a:buNone/>
                      </a:pPr>
                      <a:r>
                        <a:rPr b="1" lang="en-US" sz="3400" u="none" cap="none" strike="noStrike"/>
                        <a:t>📋 Méthode</a:t>
                      </a:r>
                      <a:endParaRPr b="1" sz="3400" u="none" cap="none" strike="noStrike">
                        <a:latin typeface="Times New Roman"/>
                        <a:ea typeface="Times New Roman"/>
                        <a:cs typeface="Times New Roman"/>
                        <a:sym typeface="Times New Roman"/>
                      </a:endParaRPr>
                    </a:p>
                  </a:txBody>
                  <a:tcPr marT="26650" marB="26650" marR="26650" marL="26650" anchor="ctr"/>
                </a:tc>
                <a:tc>
                  <a:txBody>
                    <a:bodyPr/>
                    <a:lstStyle/>
                    <a:p>
                      <a:pPr indent="0" lvl="0" marL="0" marR="0" rtl="0" algn="ctr">
                        <a:lnSpc>
                          <a:spcPct val="100000"/>
                        </a:lnSpc>
                        <a:spcBef>
                          <a:spcPts val="0"/>
                        </a:spcBef>
                        <a:spcAft>
                          <a:spcPts val="0"/>
                        </a:spcAft>
                        <a:buClr>
                          <a:srgbClr val="000000"/>
                        </a:buClr>
                        <a:buSzPts val="3400"/>
                        <a:buFont typeface="Arial"/>
                        <a:buNone/>
                      </a:pPr>
                      <a:r>
                        <a:rPr lang="en-US" sz="3400" u="none" cap="none" strike="noStrike"/>
                        <a:t>💡 Description</a:t>
                      </a:r>
                      <a:endParaRPr sz="3400" u="none" cap="none" strike="noStrike">
                        <a:latin typeface="Times New Roman"/>
                        <a:ea typeface="Times New Roman"/>
                        <a:cs typeface="Times New Roman"/>
                        <a:sym typeface="Times New Roman"/>
                      </a:endParaRPr>
                    </a:p>
                  </a:txBody>
                  <a:tcPr marT="26650" marB="26650" marR="26650" marL="26650" anchor="ctr"/>
                </a:tc>
                <a:tc>
                  <a:txBody>
                    <a:bodyPr/>
                    <a:lstStyle/>
                    <a:p>
                      <a:pPr indent="0" lvl="0" marL="0" marR="0" rtl="0" algn="ctr">
                        <a:lnSpc>
                          <a:spcPct val="100000"/>
                        </a:lnSpc>
                        <a:spcBef>
                          <a:spcPts val="0"/>
                        </a:spcBef>
                        <a:spcAft>
                          <a:spcPts val="0"/>
                        </a:spcAft>
                        <a:buClr>
                          <a:srgbClr val="000000"/>
                        </a:buClr>
                        <a:buSzPts val="3400"/>
                        <a:buFont typeface="Arial"/>
                        <a:buNone/>
                      </a:pPr>
                      <a:r>
                        <a:rPr lang="en-US" sz="3400" u="none" cap="none" strike="noStrike"/>
                        <a:t>✍️ Exemple</a:t>
                      </a:r>
                      <a:endParaRPr sz="3400" u="none" cap="none" strike="noStrike">
                        <a:latin typeface="Times New Roman"/>
                        <a:ea typeface="Times New Roman"/>
                        <a:cs typeface="Times New Roman"/>
                        <a:sym typeface="Times New Roman"/>
                      </a:endParaRPr>
                    </a:p>
                  </a:txBody>
                  <a:tcPr marT="26650" marB="26650" marR="26650" marL="26650" anchor="ctr"/>
                </a:tc>
              </a:tr>
              <a:tr h="1178675">
                <a:tc>
                  <a:txBody>
                    <a:bodyPr/>
                    <a:lstStyle/>
                    <a:p>
                      <a:pPr indent="0" lvl="0" marL="0" marR="0" rtl="0" algn="l">
                        <a:lnSpc>
                          <a:spcPct val="100000"/>
                        </a:lnSpc>
                        <a:spcBef>
                          <a:spcPts val="0"/>
                        </a:spcBef>
                        <a:spcAft>
                          <a:spcPts val="0"/>
                        </a:spcAft>
                        <a:buClr>
                          <a:srgbClr val="000000"/>
                        </a:buClr>
                        <a:buSzPts val="3400"/>
                        <a:buFont typeface="Arial"/>
                        <a:buNone/>
                      </a:pPr>
                      <a:r>
                        <a:rPr b="1" i="0" lang="en-US" sz="3400" u="none" cap="none" strike="noStrike">
                          <a:latin typeface="Arial"/>
                          <a:ea typeface="Arial"/>
                          <a:cs typeface="Arial"/>
                          <a:sym typeface="Arial"/>
                        </a:rPr>
                        <a:t>Journaux de réflexion</a:t>
                      </a:r>
                      <a:endParaRPr b="1" sz="3400" u="none" cap="none" strike="noStrike">
                        <a:latin typeface="Times New Roman"/>
                        <a:ea typeface="Times New Roman"/>
                        <a:cs typeface="Times New Roman"/>
                        <a:sym typeface="Times New Roman"/>
                      </a:endParaRPr>
                    </a:p>
                  </a:txBody>
                  <a:tcPr marT="26650" marB="26650" marR="26650" marL="26650" anchor="ctr"/>
                </a:tc>
                <a:tc>
                  <a:txBody>
                    <a:bodyPr/>
                    <a:lstStyle/>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latin typeface="Arial"/>
                          <a:ea typeface="Arial"/>
                          <a:cs typeface="Arial"/>
                          <a:sym typeface="Arial"/>
                        </a:rPr>
                        <a:t>Suivre la compréhension, l'empathie et les progrès des élèves</a:t>
                      </a:r>
                      <a:endParaRPr sz="1400" u="none" cap="none" strike="noStrike"/>
                    </a:p>
                  </a:txBody>
                  <a:tcPr marT="26650" marB="26650" marR="26650" marL="26650" anchor="ctr"/>
                </a:tc>
                <a:tc>
                  <a:txBody>
                    <a:bodyPr/>
                    <a:lstStyle/>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latin typeface="Arial"/>
                          <a:ea typeface="Arial"/>
                          <a:cs typeface="Arial"/>
                          <a:sym typeface="Arial"/>
                        </a:rPr>
                        <a:t>« Qu'ai-je appris sur les acteurs locaux du secteur du tourisme ? »</a:t>
                      </a:r>
                      <a:endParaRPr sz="1400" u="none" cap="none" strike="noStrike"/>
                    </a:p>
                  </a:txBody>
                  <a:tcPr marT="26650" marB="26650" marR="26650" marL="26650" anchor="ctr"/>
                </a:tc>
              </a:tr>
              <a:tr h="1178675">
                <a:tc>
                  <a:txBody>
                    <a:bodyPr/>
                    <a:lstStyle/>
                    <a:p>
                      <a:pPr indent="0" lvl="0" marL="0" marR="0" rtl="0" algn="l">
                        <a:lnSpc>
                          <a:spcPct val="100000"/>
                        </a:lnSpc>
                        <a:spcBef>
                          <a:spcPts val="0"/>
                        </a:spcBef>
                        <a:spcAft>
                          <a:spcPts val="0"/>
                        </a:spcAft>
                        <a:buClr>
                          <a:srgbClr val="000000"/>
                        </a:buClr>
                        <a:buSzPts val="3400"/>
                        <a:buFont typeface="Arial"/>
                        <a:buNone/>
                      </a:pPr>
                      <a:r>
                        <a:rPr b="1" i="0" lang="en-US" sz="3400" u="none" cap="none" strike="noStrike">
                          <a:latin typeface="Arial"/>
                          <a:ea typeface="Arial"/>
                          <a:cs typeface="Arial"/>
                          <a:sym typeface="Arial"/>
                        </a:rPr>
                        <a:t>Portfolios de projets</a:t>
                      </a:r>
                      <a:endParaRPr b="1" sz="1400" u="none" cap="none" strike="noStrike"/>
                    </a:p>
                  </a:txBody>
                  <a:tcPr marT="26650" marB="26650" marR="26650" marL="26650" anchor="ctr"/>
                </a:tc>
                <a:tc>
                  <a:txBody>
                    <a:bodyPr/>
                    <a:lstStyle/>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latin typeface="Arial"/>
                          <a:ea typeface="Arial"/>
                          <a:cs typeface="Arial"/>
                          <a:sym typeface="Arial"/>
                        </a:rPr>
                        <a:t>Recueil de travaux illustrant la planification, la collaboration et l'impact</a:t>
                      </a:r>
                      <a:endParaRPr sz="1400" u="none" cap="none" strike="noStrike"/>
                    </a:p>
                  </a:txBody>
                  <a:tcPr marT="26650" marB="26650" marR="26650" marL="26650" anchor="ctr"/>
                </a:tc>
                <a:tc>
                  <a:txBody>
                    <a:bodyPr/>
                    <a:lstStyle/>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latin typeface="Arial"/>
                          <a:ea typeface="Arial"/>
                          <a:cs typeface="Arial"/>
                          <a:sym typeface="Arial"/>
                        </a:rPr>
                        <a:t>Conception visuelle + documents de planification pour un circuit écotouristique</a:t>
                      </a:r>
                      <a:endParaRPr sz="1400" u="none" cap="none" strike="noStrike"/>
                    </a:p>
                  </a:txBody>
                  <a:tcPr marT="26650" marB="26650" marR="26650" marL="26650" anchor="ctr"/>
                </a:tc>
              </a:tr>
              <a:tr h="1178675">
                <a:tc>
                  <a:txBody>
                    <a:bodyPr/>
                    <a:lstStyle/>
                    <a:p>
                      <a:pPr indent="0" lvl="0" marL="0" marR="0" rtl="0" algn="l">
                        <a:lnSpc>
                          <a:spcPct val="100000"/>
                        </a:lnSpc>
                        <a:spcBef>
                          <a:spcPts val="0"/>
                        </a:spcBef>
                        <a:spcAft>
                          <a:spcPts val="0"/>
                        </a:spcAft>
                        <a:buClr>
                          <a:srgbClr val="000000"/>
                        </a:buClr>
                        <a:buSzPts val="3400"/>
                        <a:buFont typeface="Arial"/>
                        <a:buNone/>
                      </a:pPr>
                      <a:r>
                        <a:rPr b="1" i="0" lang="en-US" sz="3400" u="none" cap="none" strike="noStrike">
                          <a:latin typeface="Arial"/>
                          <a:ea typeface="Arial"/>
                          <a:cs typeface="Arial"/>
                          <a:sym typeface="Arial"/>
                        </a:rPr>
                        <a:t>Avis de la communauté</a:t>
                      </a:r>
                      <a:endParaRPr b="1" sz="1400" u="none" cap="none" strike="noStrike"/>
                    </a:p>
                  </a:txBody>
                  <a:tcPr marT="26650" marB="26650" marR="26650" marL="26650" anchor="ctr"/>
                </a:tc>
                <a:tc>
                  <a:txBody>
                    <a:bodyPr/>
                    <a:lstStyle/>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latin typeface="Arial"/>
                          <a:ea typeface="Arial"/>
                          <a:cs typeface="Arial"/>
                          <a:sym typeface="Arial"/>
                        </a:rPr>
                        <a:t>Demander aux partenaires locaux de donner leur avis sur l'implication des élèves</a:t>
                      </a:r>
                      <a:endParaRPr sz="1400" u="none" cap="none" strike="noStrike"/>
                    </a:p>
                  </a:txBody>
                  <a:tcPr marT="26650" marB="26650" marR="26650" marL="26650" anchor="ctr"/>
                </a:tc>
                <a:tc>
                  <a:txBody>
                    <a:bodyPr/>
                    <a:lstStyle/>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latin typeface="Arial"/>
                          <a:ea typeface="Arial"/>
                          <a:cs typeface="Arial"/>
                          <a:sym typeface="Arial"/>
                        </a:rPr>
                        <a:t>Les acteurs locaux évaluent les présentations</a:t>
                      </a:r>
                      <a:endParaRPr sz="1400" u="none" cap="none" strike="noStrike"/>
                    </a:p>
                  </a:txBody>
                  <a:tcPr marT="26650" marB="26650" marR="26650" marL="26650" anchor="ctr"/>
                </a:tc>
              </a:tr>
              <a:tr h="1178675">
                <a:tc>
                  <a:txBody>
                    <a:bodyPr/>
                    <a:lstStyle/>
                    <a:p>
                      <a:pPr indent="0" lvl="0" marL="0" marR="0" rtl="0" algn="l">
                        <a:lnSpc>
                          <a:spcPct val="100000"/>
                        </a:lnSpc>
                        <a:spcBef>
                          <a:spcPts val="0"/>
                        </a:spcBef>
                        <a:spcAft>
                          <a:spcPts val="0"/>
                        </a:spcAft>
                        <a:buClr>
                          <a:srgbClr val="000000"/>
                        </a:buClr>
                        <a:buSzPts val="3400"/>
                        <a:buFont typeface="Arial"/>
                        <a:buNone/>
                      </a:pPr>
                      <a:r>
                        <a:rPr b="1" i="0" lang="en-US" sz="3400" u="none" cap="none" strike="noStrike">
                          <a:latin typeface="Arial"/>
                          <a:ea typeface="Arial"/>
                          <a:cs typeface="Arial"/>
                          <a:sym typeface="Arial"/>
                        </a:rPr>
                        <a:t>Évaluations simulées</a:t>
                      </a:r>
                      <a:endParaRPr b="1" sz="1400" u="none" cap="none" strike="noStrike"/>
                    </a:p>
                  </a:txBody>
                  <a:tcPr marT="26650" marB="26650" marR="26650" marL="26650" anchor="ctr"/>
                </a:tc>
                <a:tc>
                  <a:txBody>
                    <a:bodyPr/>
                    <a:lstStyle/>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latin typeface="Arial"/>
                          <a:ea typeface="Arial"/>
                          <a:cs typeface="Arial"/>
                          <a:sym typeface="Arial"/>
                        </a:rPr>
                        <a:t>Les élèves réagissent à des dilemmes liés au tourisme dans le cadre de scénarios fictifs</a:t>
                      </a:r>
                      <a:endParaRPr sz="1400" u="none" cap="none" strike="noStrike"/>
                    </a:p>
                  </a:txBody>
                  <a:tcPr marT="26650" marB="26650" marR="26650" marL="26650" anchor="ctr"/>
                </a:tc>
                <a:tc>
                  <a:txBody>
                    <a:bodyPr/>
                    <a:lstStyle/>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latin typeface="Arial"/>
                          <a:ea typeface="Arial"/>
                          <a:cs typeface="Arial"/>
                          <a:sym typeface="Arial"/>
                        </a:rPr>
                        <a:t>Répondre au défi du tourisme inclusif lors d'une réunion publique</a:t>
                      </a:r>
                      <a:endParaRPr sz="1400" u="none" cap="none" strike="noStrike"/>
                    </a:p>
                  </a:txBody>
                  <a:tcPr marT="26650" marB="26650" marR="26650" marL="26650" anchor="ctr"/>
                </a:tc>
              </a:tr>
              <a:tr h="1178675">
                <a:tc>
                  <a:txBody>
                    <a:bodyPr/>
                    <a:lstStyle/>
                    <a:p>
                      <a:pPr indent="0" lvl="0" marL="0" marR="0" rtl="0" algn="l">
                        <a:lnSpc>
                          <a:spcPct val="100000"/>
                        </a:lnSpc>
                        <a:spcBef>
                          <a:spcPts val="0"/>
                        </a:spcBef>
                        <a:spcAft>
                          <a:spcPts val="0"/>
                        </a:spcAft>
                        <a:buClr>
                          <a:srgbClr val="000000"/>
                        </a:buClr>
                        <a:buSzPts val="3400"/>
                        <a:buFont typeface="Arial"/>
                        <a:buNone/>
                      </a:pPr>
                      <a:r>
                        <a:rPr b="1" i="0" lang="en-US" sz="3400" u="none" cap="none" strike="noStrike">
                          <a:latin typeface="Arial"/>
                          <a:ea typeface="Arial"/>
                          <a:cs typeface="Arial"/>
                          <a:sym typeface="Arial"/>
                        </a:rPr>
                        <a:t>Grilles d'évaluation pour l'inclusion et l'engagement</a:t>
                      </a:r>
                      <a:endParaRPr b="1" sz="1400" u="none" cap="none" strike="noStrike"/>
                    </a:p>
                  </a:txBody>
                  <a:tcPr marT="26650" marB="26650" marR="26650" marL="26650" anchor="ctr"/>
                </a:tc>
                <a:tc>
                  <a:txBody>
                    <a:bodyPr/>
                    <a:lstStyle/>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latin typeface="Arial"/>
                          <a:ea typeface="Arial"/>
                          <a:cs typeface="Arial"/>
                          <a:sym typeface="Arial"/>
                        </a:rPr>
                        <a:t>Prévoir des indicateurs tels que « tient compte de la diversité des besoins » ou « donne la parole aux acteurs locaux »</a:t>
                      </a:r>
                      <a:endParaRPr sz="1400" u="none" cap="none" strike="noStrike"/>
                    </a:p>
                  </a:txBody>
                  <a:tcPr marT="26650" marB="26650" marR="26650" marL="26650" anchor="ctr"/>
                </a:tc>
                <a:tc>
                  <a:txBody>
                    <a:bodyPr/>
                    <a:lstStyle/>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latin typeface="Arial"/>
                          <a:ea typeface="Arial"/>
                          <a:cs typeface="Arial"/>
                          <a:sym typeface="Arial"/>
                        </a:rPr>
                        <a:t>Utilisez une grille d'évaluation qui permet de noter la collaboration avec les groupes sous-représentés</a:t>
                      </a:r>
                      <a:endParaRPr sz="1400" u="none" cap="none" strike="noStrike"/>
                    </a:p>
                  </a:txBody>
                  <a:tcPr marT="26650" marB="26650" marR="26650" marL="26650" anchor="ct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47"/>
          <p:cNvSpPr txBox="1"/>
          <p:nvPr>
            <p:ph idx="1" type="body"/>
          </p:nvPr>
        </p:nvSpPr>
        <p:spPr>
          <a:xfrm>
            <a:off x="755650" y="4974146"/>
            <a:ext cx="22866350" cy="7258050"/>
          </a:xfrm>
          <a:prstGeom prst="rect">
            <a:avLst/>
          </a:prstGeom>
          <a:noFill/>
          <a:ln>
            <a:noFill/>
          </a:ln>
        </p:spPr>
        <p:txBody>
          <a:bodyPr anchorCtr="0" anchor="t" bIns="0" lIns="0" spcFirstLastPara="1" rIns="0" wrap="square" tIns="0">
            <a:normAutofit/>
          </a:bodyPr>
          <a:lstStyle/>
          <a:p>
            <a:pPr indent="-685800" lvl="0" marL="914400" rtl="0" algn="l">
              <a:lnSpc>
                <a:spcPct val="90000"/>
              </a:lnSpc>
              <a:spcBef>
                <a:spcPts val="2000"/>
              </a:spcBef>
              <a:spcAft>
                <a:spcPts val="0"/>
              </a:spcAft>
              <a:buSzPts val="5600"/>
              <a:buChar char="•"/>
            </a:pPr>
            <a:r>
              <a:rPr lang="en-US"/>
              <a:t>Résumé des points clés</a:t>
            </a:r>
            <a:endParaRPr/>
          </a:p>
          <a:p>
            <a:pPr indent="-685800" lvl="0" marL="914400" rtl="0" algn="l">
              <a:lnSpc>
                <a:spcPct val="90000"/>
              </a:lnSpc>
              <a:spcBef>
                <a:spcPts val="2000"/>
              </a:spcBef>
              <a:spcAft>
                <a:spcPts val="0"/>
              </a:spcAft>
              <a:buSzPts val="5600"/>
              <a:buChar char="•"/>
            </a:pPr>
            <a:r>
              <a:rPr lang="en-US"/>
              <a:t>Commentaires et évaluation des participants</a:t>
            </a:r>
            <a:endParaRPr/>
          </a:p>
          <a:p>
            <a:pPr indent="-685800" lvl="0" marL="914400" rtl="0" algn="l">
              <a:lnSpc>
                <a:spcPct val="90000"/>
              </a:lnSpc>
              <a:spcBef>
                <a:spcPts val="2000"/>
              </a:spcBef>
              <a:spcAft>
                <a:spcPts val="0"/>
              </a:spcAft>
              <a:buSzPts val="5600"/>
              <a:buChar char="•"/>
            </a:pPr>
            <a:r>
              <a:rPr lang="en-US"/>
              <a:t>Ressources et suivi</a:t>
            </a:r>
            <a:endParaRPr/>
          </a:p>
        </p:txBody>
      </p:sp>
      <p:sp>
        <p:nvSpPr>
          <p:cNvPr id="227" name="Google Shape;227;p47"/>
          <p:cNvSpPr txBox="1"/>
          <p:nvPr>
            <p:ph type="title"/>
          </p:nvPr>
        </p:nvSpPr>
        <p:spPr>
          <a:xfrm>
            <a:off x="749829" y="2132518"/>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sz="9600"/>
              <a:t>Conclusion et prochaines étapes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48"/>
          <p:cNvSpPr txBox="1"/>
          <p:nvPr>
            <p:ph type="title"/>
          </p:nvPr>
        </p:nvSpPr>
        <p:spPr>
          <a:xfrm>
            <a:off x="762001" y="4680857"/>
            <a:ext cx="15128874" cy="4748893"/>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SzPts val="11500"/>
              <a:buNone/>
            </a:pPr>
            <a:r>
              <a:rPr lang="en-US" sz="7200"/>
              <a:t>Activités Interactives</a:t>
            </a:r>
            <a:endParaRPr/>
          </a:p>
        </p:txBody>
      </p:sp>
      <p:pic>
        <p:nvPicPr>
          <p:cNvPr descr="European flag emblem and multilingual disclaimer - European ..." id="233" name="Google Shape;233;p48"/>
          <p:cNvPicPr preferRelativeResize="0"/>
          <p:nvPr/>
        </p:nvPicPr>
        <p:blipFill rotWithShape="1">
          <a:blip r:embed="rId3">
            <a:alphaModFix/>
          </a:blip>
          <a:srcRect b="0" l="0" r="0" t="0"/>
          <a:stretch/>
        </p:blipFill>
        <p:spPr>
          <a:xfrm>
            <a:off x="768599" y="11940061"/>
            <a:ext cx="3482106" cy="728007"/>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49"/>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a:bodyPr>
          <a:lstStyle/>
          <a:p>
            <a:pPr indent="-228600" lvl="0" marL="457200" rtl="0" algn="l">
              <a:lnSpc>
                <a:spcPct val="90000"/>
              </a:lnSpc>
              <a:spcBef>
                <a:spcPts val="2000"/>
              </a:spcBef>
              <a:spcAft>
                <a:spcPts val="0"/>
              </a:spcAft>
              <a:buClr>
                <a:srgbClr val="323232"/>
              </a:buClr>
              <a:buSzPts val="5600"/>
              <a:buNone/>
            </a:pPr>
            <a:r>
              <a:rPr b="1" lang="en-US">
                <a:solidFill>
                  <a:schemeClr val="accent1"/>
                </a:solidFill>
              </a:rPr>
              <a:t>Objectif : </a:t>
            </a:r>
            <a:r>
              <a:rPr lang="en-US">
                <a:solidFill>
                  <a:schemeClr val="dk1"/>
                </a:solidFill>
              </a:rPr>
              <a:t>Identifier les parties prenantes et les opportunités</a:t>
            </a:r>
            <a:endParaRPr>
              <a:solidFill>
                <a:schemeClr val="dk1"/>
              </a:solidFill>
            </a:endParaRPr>
          </a:p>
          <a:p>
            <a:pPr indent="-228600" lvl="0" marL="457200" rtl="0" algn="l">
              <a:lnSpc>
                <a:spcPct val="90000"/>
              </a:lnSpc>
              <a:spcBef>
                <a:spcPts val="2000"/>
              </a:spcBef>
              <a:spcAft>
                <a:spcPts val="0"/>
              </a:spcAft>
              <a:buClr>
                <a:srgbClr val="323232"/>
              </a:buClr>
              <a:buSzPts val="5600"/>
              <a:buNone/>
            </a:pPr>
            <a:r>
              <a:t/>
            </a:r>
            <a:endParaRPr/>
          </a:p>
          <a:p>
            <a:pPr indent="-228600" lvl="0" marL="457200" rtl="0" algn="l">
              <a:lnSpc>
                <a:spcPct val="90000"/>
              </a:lnSpc>
              <a:spcBef>
                <a:spcPts val="2000"/>
              </a:spcBef>
              <a:spcAft>
                <a:spcPts val="0"/>
              </a:spcAft>
              <a:buClr>
                <a:srgbClr val="323232"/>
              </a:buClr>
              <a:buSzPts val="5600"/>
              <a:buNone/>
            </a:pPr>
            <a:r>
              <a:rPr lang="en-US"/>
              <a:t>• Recenser les acteurs locaux et les groupes sous-représentés</a:t>
            </a:r>
            <a:endParaRPr/>
          </a:p>
          <a:p>
            <a:pPr indent="-228600" lvl="0" marL="457200" rtl="0" algn="l">
              <a:lnSpc>
                <a:spcPct val="90000"/>
              </a:lnSpc>
              <a:spcBef>
                <a:spcPts val="2000"/>
              </a:spcBef>
              <a:spcAft>
                <a:spcPts val="0"/>
              </a:spcAft>
              <a:buClr>
                <a:srgbClr val="323232"/>
              </a:buClr>
              <a:buSzPts val="5600"/>
              <a:buNone/>
            </a:pPr>
            <a:r>
              <a:rPr lang="en-US"/>
              <a:t>• Activité pratique et partage en plénière</a:t>
            </a:r>
            <a:endParaRPr/>
          </a:p>
        </p:txBody>
      </p:sp>
      <p:sp>
        <p:nvSpPr>
          <p:cNvPr id="239" name="Google Shape;239;p49"/>
          <p:cNvSpPr txBox="1"/>
          <p:nvPr>
            <p:ph type="title"/>
          </p:nvPr>
        </p:nvSpPr>
        <p:spPr>
          <a:xfrm>
            <a:off x="761999" y="1288977"/>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Exercice de cartographie communautaire</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50"/>
          <p:cNvSpPr txBox="1"/>
          <p:nvPr>
            <p:ph type="ctrTitle"/>
          </p:nvPr>
        </p:nvSpPr>
        <p:spPr>
          <a:xfrm>
            <a:off x="737662" y="2295594"/>
            <a:ext cx="11990304" cy="310515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accent1"/>
              </a:buClr>
              <a:buSzPts val="8000"/>
              <a:buFont typeface="Arial"/>
              <a:buNone/>
            </a:pPr>
            <a:r>
              <a:rPr b="1" lang="en-US" sz="4800"/>
              <a:t>Points à retenir : </a:t>
            </a:r>
            <a:endParaRPr b="1" sz="4800"/>
          </a:p>
          <a:p>
            <a:pPr indent="0" lvl="0" marL="0" rtl="0" algn="l">
              <a:lnSpc>
                <a:spcPct val="90000"/>
              </a:lnSpc>
              <a:spcBef>
                <a:spcPts val="0"/>
              </a:spcBef>
              <a:spcAft>
                <a:spcPts val="0"/>
              </a:spcAft>
              <a:buClr>
                <a:schemeClr val="accent1"/>
              </a:buClr>
              <a:buSzPts val="8000"/>
              <a:buFont typeface="Arial"/>
              <a:buNone/>
            </a:pPr>
            <a:r>
              <a:rPr lang="en-US" sz="4800"/>
              <a:t>« Pour mettre en place un tourisme environnemental inclusif, il faut d’abord savoir qui fait partie de la communauté — et, tout aussi important, qui en est généralement exclu. Cartographier une communauté nous aide à visualiser les différents groupes, les ressources, les structures de pouvoir et les relations. C’est un outil pratique pour concevoir des projets touristiques qui profitent à tous — et pas seulement à ceux qui se font le plus entendre. » </a:t>
            </a:r>
            <a:endParaRPr/>
          </a:p>
        </p:txBody>
      </p:sp>
      <p:sp>
        <p:nvSpPr>
          <p:cNvPr id="245" name="Google Shape;245;p50"/>
          <p:cNvSpPr txBox="1"/>
          <p:nvPr>
            <p:ph idx="1" type="body"/>
          </p:nvPr>
        </p:nvSpPr>
        <p:spPr>
          <a:xfrm>
            <a:off x="13314633" y="2653342"/>
            <a:ext cx="9896388" cy="6438900"/>
          </a:xfrm>
          <a:prstGeom prst="rect">
            <a:avLst/>
          </a:prstGeom>
          <a:noFill/>
          <a:ln>
            <a:noFill/>
          </a:ln>
        </p:spPr>
        <p:txBody>
          <a:bodyPr anchorCtr="0" anchor="t" bIns="0" lIns="0" spcFirstLastPara="1" rIns="0" wrap="square" tIns="0">
            <a:normAutofit fontScale="92500"/>
          </a:bodyPr>
          <a:lstStyle/>
          <a:p>
            <a:pPr indent="-203200" lvl="0" marL="457200" rtl="0" algn="l">
              <a:lnSpc>
                <a:spcPct val="90000"/>
              </a:lnSpc>
              <a:spcBef>
                <a:spcPts val="2000"/>
              </a:spcBef>
              <a:spcAft>
                <a:spcPts val="0"/>
              </a:spcAft>
              <a:buClr>
                <a:srgbClr val="323232"/>
              </a:buClr>
              <a:buSzPct val="108108"/>
              <a:buNone/>
            </a:pPr>
            <a:r>
              <a:t/>
            </a:r>
            <a:endParaRPr/>
          </a:p>
          <a:p>
            <a:pPr indent="0" lvl="0" marL="0" rtl="0" algn="l">
              <a:lnSpc>
                <a:spcPct val="90000"/>
              </a:lnSpc>
              <a:spcBef>
                <a:spcPts val="2000"/>
              </a:spcBef>
              <a:spcAft>
                <a:spcPts val="0"/>
              </a:spcAft>
              <a:buSzPct val="108108"/>
              <a:buNone/>
            </a:pPr>
            <a:r>
              <a:rPr b="1" lang="en-US"/>
              <a:t>En groupes, vous allez créer une carte d'une communauté réelle ou fictive et identifier :</a:t>
            </a:r>
            <a:endParaRPr b="1"/>
          </a:p>
          <a:p>
            <a:pPr indent="-457200" lvl="0" marL="457200" rtl="0" algn="l">
              <a:lnSpc>
                <a:spcPct val="90000"/>
              </a:lnSpc>
              <a:spcBef>
                <a:spcPts val="2000"/>
              </a:spcBef>
              <a:spcAft>
                <a:spcPts val="0"/>
              </a:spcAft>
              <a:buClr>
                <a:srgbClr val="323232"/>
              </a:buClr>
              <a:buSzPct val="108108"/>
              <a:buChar char="•"/>
            </a:pPr>
            <a:r>
              <a:rPr lang="en-US"/>
              <a:t>Principaux groupes impliqués dans le tourisme ou touchés par celui-ci</a:t>
            </a:r>
            <a:endParaRPr/>
          </a:p>
          <a:p>
            <a:pPr indent="-457200" lvl="0" marL="457200" rtl="0" algn="l">
              <a:lnSpc>
                <a:spcPct val="90000"/>
              </a:lnSpc>
              <a:spcBef>
                <a:spcPts val="2000"/>
              </a:spcBef>
              <a:spcAft>
                <a:spcPts val="0"/>
              </a:spcAft>
              <a:buClr>
                <a:srgbClr val="323232"/>
              </a:buClr>
              <a:buSzPct val="108108"/>
              <a:buChar char="•"/>
            </a:pPr>
            <a:r>
              <a:rPr lang="en-US"/>
              <a:t>Les groupes souvent sous-représentés ou exclus</a:t>
            </a:r>
            <a:endParaRPr/>
          </a:p>
          <a:p>
            <a:pPr indent="-457200" lvl="0" marL="457200" rtl="0" algn="l">
              <a:lnSpc>
                <a:spcPct val="90000"/>
              </a:lnSpc>
              <a:spcBef>
                <a:spcPts val="2000"/>
              </a:spcBef>
              <a:spcAft>
                <a:spcPts val="0"/>
              </a:spcAft>
              <a:buClr>
                <a:srgbClr val="323232"/>
              </a:buClr>
              <a:buSzPct val="108108"/>
              <a:buChar char="•"/>
            </a:pPr>
            <a:r>
              <a:rPr lang="en-US"/>
              <a:t>« Des occasions de les impliquer de manière constructive dans des activités touristiques »</a:t>
            </a:r>
            <a:endParaRPr/>
          </a:p>
          <a:p>
            <a:pPr indent="-203200" lvl="0" marL="457200" rtl="0" algn="l">
              <a:lnSpc>
                <a:spcPct val="90000"/>
              </a:lnSpc>
              <a:spcBef>
                <a:spcPts val="2000"/>
              </a:spcBef>
              <a:spcAft>
                <a:spcPts val="0"/>
              </a:spcAft>
              <a:buClr>
                <a:srgbClr val="323232"/>
              </a:buClr>
              <a:buSzPct val="108108"/>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51"/>
          <p:cNvSpPr txBox="1"/>
          <p:nvPr>
            <p:ph type="ctrTitle"/>
          </p:nvPr>
        </p:nvSpPr>
        <p:spPr>
          <a:xfrm>
            <a:off x="762003" y="1524000"/>
            <a:ext cx="9331321" cy="310515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US">
                <a:solidFill>
                  <a:schemeClr val="dk1"/>
                </a:solidFill>
              </a:rPr>
              <a:t>Activité de cartographie</a:t>
            </a:r>
            <a:endParaRPr b="1">
              <a:solidFill>
                <a:schemeClr val="dk1"/>
              </a:solidFill>
            </a:endParaRPr>
          </a:p>
        </p:txBody>
      </p:sp>
      <p:sp>
        <p:nvSpPr>
          <p:cNvPr id="251" name="Google Shape;251;p51"/>
          <p:cNvSpPr txBox="1"/>
          <p:nvPr>
            <p:ph idx="1" type="body"/>
          </p:nvPr>
        </p:nvSpPr>
        <p:spPr>
          <a:xfrm>
            <a:off x="11069108" y="1528921"/>
            <a:ext cx="12687500" cy="9730740"/>
          </a:xfrm>
          <a:prstGeom prst="rect">
            <a:avLst/>
          </a:prstGeom>
          <a:noFill/>
          <a:ln>
            <a:noFill/>
          </a:ln>
        </p:spPr>
        <p:txBody>
          <a:bodyPr anchorCtr="0" anchor="t" bIns="0" lIns="0" spcFirstLastPara="1" rIns="0" wrap="square" tIns="0">
            <a:noAutofit/>
          </a:bodyPr>
          <a:lstStyle/>
          <a:p>
            <a:pPr indent="-457200" lvl="0" marL="457200" rtl="0" algn="l">
              <a:lnSpc>
                <a:spcPct val="90000"/>
              </a:lnSpc>
              <a:spcBef>
                <a:spcPts val="2000"/>
              </a:spcBef>
              <a:spcAft>
                <a:spcPts val="0"/>
              </a:spcAft>
              <a:buClr>
                <a:srgbClr val="323232"/>
              </a:buClr>
              <a:buSzPts val="4000"/>
              <a:buChar char="•"/>
            </a:pPr>
            <a:r>
              <a:rPr b="1" lang="en-US" sz="3200">
                <a:solidFill>
                  <a:srgbClr val="1FCD5F"/>
                </a:solidFill>
              </a:rPr>
              <a:t>Dessinez une carte générale</a:t>
            </a:r>
            <a:r>
              <a:rPr b="1" lang="en-US" sz="3200"/>
              <a:t> de la communauté (non pas géographique, mais axée sur les parties prenantes)</a:t>
            </a:r>
            <a:endParaRPr/>
          </a:p>
          <a:p>
            <a:pPr indent="-457200" lvl="0" marL="457200" rtl="0" algn="l">
              <a:lnSpc>
                <a:spcPct val="70000"/>
              </a:lnSpc>
              <a:spcBef>
                <a:spcPts val="2000"/>
              </a:spcBef>
              <a:spcAft>
                <a:spcPts val="0"/>
              </a:spcAft>
              <a:buSzPts val="4000"/>
              <a:buChar char="•"/>
            </a:pPr>
            <a:r>
              <a:rPr b="1" lang="en-US" sz="3200">
                <a:solidFill>
                  <a:srgbClr val="1FCD5F"/>
                </a:solidFill>
              </a:rPr>
              <a:t>Identifiez</a:t>
            </a:r>
            <a:r>
              <a:rPr lang="en-US" sz="3200"/>
              <a:t> </a:t>
            </a:r>
            <a:r>
              <a:rPr b="1" lang="en-US" sz="3200"/>
              <a:t>les acteurs principaux, tels que :</a:t>
            </a:r>
            <a:r>
              <a:rPr lang="en-US" sz="3200"/>
              <a:t> </a:t>
            </a:r>
            <a:endParaRPr/>
          </a:p>
          <a:p>
            <a:pPr indent="-457200" lvl="1" marL="914400" rtl="0" algn="l">
              <a:lnSpc>
                <a:spcPct val="70000"/>
              </a:lnSpc>
              <a:spcBef>
                <a:spcPts val="1000"/>
              </a:spcBef>
              <a:spcAft>
                <a:spcPts val="0"/>
              </a:spcAft>
              <a:buSzPts val="3600"/>
              <a:buChar char="•"/>
            </a:pPr>
            <a:r>
              <a:rPr lang="en-US" sz="3200"/>
              <a:t>Gouvernement local</a:t>
            </a:r>
            <a:endParaRPr/>
          </a:p>
          <a:p>
            <a:pPr indent="-457200" lvl="1" marL="914400" rtl="0" algn="l">
              <a:lnSpc>
                <a:spcPct val="70000"/>
              </a:lnSpc>
              <a:spcBef>
                <a:spcPts val="1000"/>
              </a:spcBef>
              <a:spcAft>
                <a:spcPts val="0"/>
              </a:spcAft>
              <a:buSzPts val="4000"/>
              <a:buChar char="•"/>
            </a:pPr>
            <a:r>
              <a:rPr lang="en-US" sz="3200"/>
              <a:t>Entreprises touristiques</a:t>
            </a:r>
            <a:endParaRPr sz="3200"/>
          </a:p>
          <a:p>
            <a:pPr indent="-457200" lvl="1" marL="914400" rtl="0" algn="l">
              <a:lnSpc>
                <a:spcPct val="70000"/>
              </a:lnSpc>
              <a:spcBef>
                <a:spcPts val="1000"/>
              </a:spcBef>
              <a:spcAft>
                <a:spcPts val="0"/>
              </a:spcAft>
              <a:buSzPts val="4000"/>
              <a:buChar char="•"/>
            </a:pPr>
            <a:r>
              <a:rPr lang="en-US" sz="3200"/>
              <a:t>Centres de formation et écoles</a:t>
            </a:r>
            <a:endParaRPr sz="3200"/>
          </a:p>
          <a:p>
            <a:pPr indent="-457200" lvl="1" marL="914400" rtl="0" algn="l">
              <a:lnSpc>
                <a:spcPct val="70000"/>
              </a:lnSpc>
              <a:spcBef>
                <a:spcPts val="1000"/>
              </a:spcBef>
              <a:spcAft>
                <a:spcPts val="0"/>
              </a:spcAft>
              <a:buSzPts val="3600"/>
              <a:buChar char="•"/>
            </a:pPr>
            <a:r>
              <a:rPr lang="en-US" sz="3200"/>
              <a:t>Groupes autochtones ou culturels</a:t>
            </a:r>
            <a:endParaRPr sz="3200"/>
          </a:p>
          <a:p>
            <a:pPr indent="-457200" lvl="1" marL="914400" rtl="0" algn="l">
              <a:lnSpc>
                <a:spcPct val="70000"/>
              </a:lnSpc>
              <a:spcBef>
                <a:spcPts val="1000"/>
              </a:spcBef>
              <a:spcAft>
                <a:spcPts val="0"/>
              </a:spcAft>
              <a:buSzPts val="4000"/>
              <a:buChar char="•"/>
            </a:pPr>
            <a:r>
              <a:rPr lang="en-US" sz="3200"/>
              <a:t>Agriculteurs, pêcheurs ou utilisateurs de la forêt</a:t>
            </a:r>
            <a:endParaRPr sz="3200"/>
          </a:p>
          <a:p>
            <a:pPr indent="-457200" lvl="1" marL="914400" rtl="0" algn="l">
              <a:lnSpc>
                <a:spcPct val="70000"/>
              </a:lnSpc>
              <a:spcBef>
                <a:spcPts val="1000"/>
              </a:spcBef>
              <a:spcAft>
                <a:spcPts val="0"/>
              </a:spcAft>
              <a:buSzPts val="4000"/>
              <a:buChar char="•"/>
            </a:pPr>
            <a:r>
              <a:rPr lang="en-US" sz="3200"/>
              <a:t>Jeunes, personnes âgées, personnes porteuses de handicap, femmes</a:t>
            </a:r>
            <a:endParaRPr/>
          </a:p>
          <a:p>
            <a:pPr indent="-457200" lvl="0" marL="457200" rtl="0" algn="l">
              <a:lnSpc>
                <a:spcPct val="90000"/>
              </a:lnSpc>
              <a:spcBef>
                <a:spcPts val="2000"/>
              </a:spcBef>
              <a:spcAft>
                <a:spcPts val="0"/>
              </a:spcAft>
              <a:buClr>
                <a:srgbClr val="323232"/>
              </a:buClr>
              <a:buSzPts val="4000"/>
              <a:buChar char="•"/>
            </a:pPr>
            <a:r>
              <a:rPr b="1" lang="en-US" sz="3200">
                <a:solidFill>
                  <a:srgbClr val="1FCD5F"/>
                </a:solidFill>
              </a:rPr>
              <a:t>Identifiez les groupes sous-représentés </a:t>
            </a:r>
            <a:r>
              <a:rPr b="1" lang="en-US" sz="3200"/>
              <a:t>(par exemple, les personnes en situation de handicap, les migrants, les minorités ethniques, les travailleurs du secteur informel). </a:t>
            </a:r>
            <a:endParaRPr/>
          </a:p>
          <a:p>
            <a:pPr indent="-457200" lvl="0" marL="457200" rtl="0" algn="l">
              <a:lnSpc>
                <a:spcPct val="90000"/>
              </a:lnSpc>
              <a:spcBef>
                <a:spcPts val="2000"/>
              </a:spcBef>
              <a:spcAft>
                <a:spcPts val="0"/>
              </a:spcAft>
              <a:buClr>
                <a:srgbClr val="323232"/>
              </a:buClr>
              <a:buSzPts val="4000"/>
              <a:buChar char="•"/>
            </a:pPr>
            <a:r>
              <a:rPr b="1" lang="en-US" sz="3200">
                <a:solidFill>
                  <a:srgbClr val="1FCD5F"/>
                </a:solidFill>
              </a:rPr>
              <a:t>Réfléchissez</a:t>
            </a:r>
            <a:r>
              <a:rPr lang="en-US" sz="3200"/>
              <a:t> </a:t>
            </a:r>
            <a:r>
              <a:rPr b="1" lang="en-US" sz="3200"/>
              <a:t>à des moyens de les impliquer, par exemple : </a:t>
            </a:r>
            <a:endParaRPr/>
          </a:p>
          <a:p>
            <a:pPr indent="-457200" lvl="1" marL="914400" rtl="0" algn="l">
              <a:lnSpc>
                <a:spcPct val="90000"/>
              </a:lnSpc>
              <a:spcBef>
                <a:spcPts val="1000"/>
              </a:spcBef>
              <a:spcAft>
                <a:spcPts val="0"/>
              </a:spcAft>
              <a:buSzPts val="3600"/>
              <a:buChar char="•"/>
            </a:pPr>
            <a:r>
              <a:rPr lang="en-US" sz="3200"/>
              <a:t>La conception conjointe de services touristiques</a:t>
            </a:r>
            <a:endParaRPr sz="3200"/>
          </a:p>
          <a:p>
            <a:pPr indent="-457200" lvl="1" marL="914400" rtl="0" algn="l">
              <a:lnSpc>
                <a:spcPct val="90000"/>
              </a:lnSpc>
              <a:spcBef>
                <a:spcPts val="1000"/>
              </a:spcBef>
              <a:spcAft>
                <a:spcPts val="0"/>
              </a:spcAft>
              <a:buSzPts val="3600"/>
              <a:buChar char="•"/>
            </a:pPr>
            <a:r>
              <a:rPr lang="en-US" sz="3200"/>
              <a:t>Des réunions communautaires</a:t>
            </a:r>
            <a:endParaRPr sz="3200"/>
          </a:p>
          <a:p>
            <a:pPr indent="-457200" lvl="1" marL="914400" rtl="0" algn="l">
              <a:lnSpc>
                <a:spcPct val="90000"/>
              </a:lnSpc>
              <a:spcBef>
                <a:spcPts val="2000"/>
              </a:spcBef>
              <a:spcAft>
                <a:spcPts val="0"/>
              </a:spcAft>
              <a:buSzPts val="4000"/>
              <a:buChar char="•"/>
            </a:pPr>
            <a:r>
              <a:rPr lang="en-US" sz="3200"/>
              <a:t>Des programmes de formation inclusifs</a:t>
            </a:r>
            <a:endParaRPr sz="3200"/>
          </a:p>
          <a:p>
            <a:pPr indent="-457200" lvl="1" marL="914400" rtl="0" algn="l">
              <a:lnSpc>
                <a:spcPct val="90000"/>
              </a:lnSpc>
              <a:spcBef>
                <a:spcPts val="1000"/>
              </a:spcBef>
              <a:spcAft>
                <a:spcPts val="0"/>
              </a:spcAft>
              <a:buSzPts val="4000"/>
              <a:buChar char="•"/>
            </a:pPr>
            <a:r>
              <a:rPr lang="en-US" sz="3200"/>
              <a:t>Une représentation dans les processus décisionnels </a:t>
            </a:r>
            <a:endParaRPr/>
          </a:p>
          <a:p>
            <a:pPr indent="-203200" lvl="0" marL="457200" rtl="0" algn="l">
              <a:lnSpc>
                <a:spcPct val="90000"/>
              </a:lnSpc>
              <a:spcBef>
                <a:spcPts val="2000"/>
              </a:spcBef>
              <a:spcAft>
                <a:spcPts val="0"/>
              </a:spcAft>
              <a:buSzPts val="4000"/>
              <a:buNone/>
            </a:pPr>
            <a:r>
              <a:t/>
            </a:r>
            <a:endParaRPr sz="3200"/>
          </a:p>
          <a:p>
            <a:pPr indent="-203200" lvl="0" marL="457200" rtl="0" algn="l">
              <a:lnSpc>
                <a:spcPct val="90000"/>
              </a:lnSpc>
              <a:spcBef>
                <a:spcPts val="2000"/>
              </a:spcBef>
              <a:spcAft>
                <a:spcPts val="0"/>
              </a:spcAft>
              <a:buClr>
                <a:srgbClr val="323232"/>
              </a:buClr>
              <a:buSzPts val="4000"/>
              <a:buNone/>
            </a:pPr>
            <a:r>
              <a:t/>
            </a:r>
            <a:endParaRPr sz="3200"/>
          </a:p>
        </p:txBody>
      </p:sp>
      <p:sp>
        <p:nvSpPr>
          <p:cNvPr descr="Map with pin with solid fill" id="252" name="Google Shape;252;p51"/>
          <p:cNvSpPr/>
          <p:nvPr/>
        </p:nvSpPr>
        <p:spPr>
          <a:xfrm>
            <a:off x="762001" y="3926776"/>
            <a:ext cx="7653600" cy="7623300"/>
          </a:xfrm>
          <a:prstGeom prst="rect">
            <a:avLst/>
          </a:prstGeom>
          <a:noFill/>
          <a:ln>
            <a:noFill/>
          </a:ln>
        </p:spPr>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52"/>
          <p:cNvSpPr txBox="1"/>
          <p:nvPr>
            <p:ph type="title"/>
          </p:nvPr>
        </p:nvSpPr>
        <p:spPr>
          <a:xfrm>
            <a:off x="762001" y="4680857"/>
            <a:ext cx="15128874" cy="4748893"/>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SzPts val="11500"/>
              <a:buNone/>
            </a:pPr>
            <a:r>
              <a:rPr lang="en-US" sz="7200"/>
              <a:t>Ressources d'auto-apprentissage </a:t>
            </a:r>
            <a:endParaRPr/>
          </a:p>
        </p:txBody>
      </p:sp>
      <p:pic>
        <p:nvPicPr>
          <p:cNvPr descr="European flag emblem and multilingual disclaimer - European ..." id="258" name="Google Shape;258;p52"/>
          <p:cNvPicPr preferRelativeResize="0"/>
          <p:nvPr/>
        </p:nvPicPr>
        <p:blipFill rotWithShape="1">
          <a:blip r:embed="rId3">
            <a:alphaModFix/>
          </a:blip>
          <a:srcRect b="0" l="0" r="0" t="0"/>
          <a:stretch/>
        </p:blipFill>
        <p:spPr>
          <a:xfrm>
            <a:off x="768599" y="11940061"/>
            <a:ext cx="3482106" cy="728007"/>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53"/>
          <p:cNvSpPr txBox="1"/>
          <p:nvPr>
            <p:ph type="title"/>
          </p:nvPr>
        </p:nvSpPr>
        <p:spPr>
          <a:xfrm>
            <a:off x="2087262" y="1619796"/>
            <a:ext cx="19885432" cy="105714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SzPct val="92592"/>
              <a:buNone/>
            </a:pPr>
            <a:r>
              <a:rPr lang="en-US" sz="9600">
                <a:solidFill>
                  <a:schemeClr val="dk1"/>
                </a:solidFill>
                <a:latin typeface="Arial"/>
                <a:ea typeface="Arial"/>
                <a:cs typeface="Arial"/>
                <a:sym typeface="Arial"/>
              </a:rPr>
              <a:t>Ressources</a:t>
            </a:r>
            <a:endParaRPr sz="9600">
              <a:solidFill>
                <a:schemeClr val="dk1"/>
              </a:solidFill>
              <a:latin typeface="Arial"/>
              <a:ea typeface="Arial"/>
              <a:cs typeface="Arial"/>
              <a:sym typeface="Arial"/>
            </a:endParaRPr>
          </a:p>
        </p:txBody>
      </p:sp>
      <p:pic>
        <p:nvPicPr>
          <p:cNvPr descr="European flag emblem and multilingual disclaimer - European ..." id="264" name="Google Shape;264;p53"/>
          <p:cNvPicPr preferRelativeResize="0"/>
          <p:nvPr/>
        </p:nvPicPr>
        <p:blipFill rotWithShape="1">
          <a:blip r:embed="rId3">
            <a:alphaModFix/>
          </a:blip>
          <a:srcRect b="0" l="0" r="0" t="0"/>
          <a:stretch/>
        </p:blipFill>
        <p:spPr>
          <a:xfrm>
            <a:off x="722840" y="12199504"/>
            <a:ext cx="3205016" cy="666433"/>
          </a:xfrm>
          <a:prstGeom prst="rect">
            <a:avLst/>
          </a:prstGeom>
          <a:noFill/>
          <a:ln>
            <a:noFill/>
          </a:ln>
        </p:spPr>
      </p:pic>
      <p:sp>
        <p:nvSpPr>
          <p:cNvPr id="265" name="Google Shape;265;p53"/>
          <p:cNvSpPr txBox="1"/>
          <p:nvPr/>
        </p:nvSpPr>
        <p:spPr>
          <a:xfrm>
            <a:off x="2314536" y="2914948"/>
            <a:ext cx="20362645" cy="8956298"/>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rgbClr val="000000"/>
              </a:buClr>
              <a:buSzPts val="2400"/>
              <a:buFont typeface="Arial"/>
              <a:buAutoNum type="arabicPeriod"/>
            </a:pPr>
            <a:r>
              <a:rPr b="0" i="0" lang="en-US" sz="2400" u="none" cap="none" strike="noStrike">
                <a:solidFill>
                  <a:schemeClr val="dk1"/>
                </a:solidFill>
                <a:latin typeface="Arial"/>
                <a:ea typeface="Arial"/>
                <a:cs typeface="Arial"/>
                <a:sym typeface="Arial"/>
              </a:rPr>
              <a:t>Animé par Bethaney Wilkinson, ce podcast explore le fossé qui sépare les bonnes intentions des résultats concrets dans le domaine de la diversité. Il propose des entretiens francs avec des dirigeants qui s'efforcent de bâtir des organisations plus équitables.</a:t>
            </a:r>
            <a:r>
              <a:rPr b="0" i="0" lang="en-US" sz="2400" u="none" cap="none" strike="noStrike">
                <a:solidFill>
                  <a:schemeClr val="accent3"/>
                </a:solidFill>
                <a:latin typeface="Arial"/>
                <a:ea typeface="Arial"/>
                <a:cs typeface="Arial"/>
                <a:sym typeface="Arial"/>
              </a:rPr>
              <a:t> </a:t>
            </a:r>
            <a:r>
              <a:rPr b="0" i="0" lang="en-US" sz="2400" u="sng" cap="none" strike="noStrike">
                <a:solidFill>
                  <a:schemeClr val="accent3"/>
                </a:solidFill>
                <a:latin typeface="Arial"/>
                <a:ea typeface="Arial"/>
                <a:cs typeface="Arial"/>
                <a:sym typeface="Arial"/>
                <a:hlinkClick r:id="rId4">
                  <a:extLst>
                    <a:ext uri="{A12FA001-AC4F-418D-AE19-62706E023703}">
                      <ahyp:hlinkClr val="tx"/>
                    </a:ext>
                  </a:extLst>
                </a:hlinkClick>
              </a:rPr>
              <a:t>thediversitymovement.comumbrex.com</a:t>
            </a:r>
            <a:endParaRPr b="0" i="0" sz="2400" u="none" cap="none" strike="noStrike">
              <a:solidFill>
                <a:schemeClr val="accent3"/>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400"/>
              <a:buFont typeface="Arial"/>
              <a:buAutoNum type="arabicPeriod"/>
            </a:pPr>
            <a:r>
              <a:rPr b="0" i="0" lang="en-US" sz="2400" u="none" cap="none" strike="noStrike">
                <a:solidFill>
                  <a:schemeClr val="dk1"/>
                </a:solidFill>
                <a:latin typeface="Arial"/>
                <a:ea typeface="Arial"/>
                <a:cs typeface="Arial"/>
                <a:sym typeface="Arial"/>
              </a:rPr>
              <a:t>Un podcast d'histoire orale qui fait revivre les témoignages des pionniers de la communauté LGBTQ+. L'animateur Eric Marcus partage des entretiens d'archives qui mettent en lumière les luttes et les victoires du mouvement pour les droits LGBTQ+. </a:t>
            </a:r>
            <a:r>
              <a:rPr b="0" i="0" lang="en-US" sz="2400" u="sng" cap="none" strike="noStrike">
                <a:solidFill>
                  <a:schemeClr val="accent3"/>
                </a:solidFill>
                <a:latin typeface="Arial"/>
                <a:ea typeface="Arial"/>
                <a:cs typeface="Arial"/>
                <a:sym typeface="Arial"/>
                <a:hlinkClick r:id="rId5">
                  <a:extLst>
                    <a:ext uri="{A12FA001-AC4F-418D-AE19-62706E023703}">
                      <ahyp:hlinkClr val="tx"/>
                    </a:ext>
                  </a:extLst>
                </a:hlinkClick>
              </a:rPr>
              <a:t>thediversitymovement.com+2en.wikipedia.org+2vanityfair.com+2</a:t>
            </a:r>
            <a:endParaRPr b="0" i="0" sz="2400" u="none" cap="none" strike="noStrike">
              <a:solidFill>
                <a:schemeClr val="accent3"/>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400"/>
              <a:buFont typeface="Arial"/>
              <a:buAutoNum type="arabicPeriod"/>
            </a:pPr>
            <a:r>
              <a:rPr b="0" i="0" lang="en-US" sz="2400" u="none" cap="none" strike="noStrike">
                <a:solidFill>
                  <a:schemeClr val="dk1"/>
                </a:solidFill>
                <a:latin typeface="Arial"/>
                <a:ea typeface="Arial"/>
                <a:cs typeface="Arial"/>
                <a:sym typeface="Arial"/>
              </a:rPr>
              <a:t>Emily Yates présente une boîte à outils conçue pour améliorer l'accessibilité et l'inclusivité dans le secteur du voyage et du tourisme. </a:t>
            </a:r>
            <a:r>
              <a:rPr b="0" i="0" lang="en-US" sz="2400" u="sng" cap="none" strike="noStrike">
                <a:solidFill>
                  <a:schemeClr val="accent3"/>
                </a:solidFill>
                <a:latin typeface="Arial"/>
                <a:ea typeface="Arial"/>
                <a:cs typeface="Arial"/>
                <a:sym typeface="Arial"/>
                <a:hlinkClick r:id="rId6">
                  <a:extLst>
                    <a:ext uri="{A12FA001-AC4F-418D-AE19-62706E023703}">
                      <ahyp:hlinkClr val="tx"/>
                    </a:ext>
                  </a:extLst>
                </a:hlinkClick>
              </a:rPr>
              <a:t>transition-pathways.europa.eu</a:t>
            </a:r>
            <a:endParaRPr b="0" i="0" sz="2400" u="none" cap="none" strike="noStrike">
              <a:solidFill>
                <a:schemeClr val="accent3"/>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400"/>
              <a:buFont typeface="Arial"/>
              <a:buAutoNum type="arabicPeriod"/>
            </a:pPr>
            <a:r>
              <a:rPr b="0" i="0" lang="en-US" sz="2400" u="none" cap="none" strike="noStrike">
                <a:solidFill>
                  <a:schemeClr val="dk1"/>
                </a:solidFill>
                <a:latin typeface="Arial"/>
                <a:ea typeface="Arial"/>
                <a:cs typeface="Arial"/>
                <a:sym typeface="Arial"/>
              </a:rPr>
              <a:t>Cet épisode aborde la question de la représentation croissante des femmes aux postes de direction dans le secteur du voyage et l'importance de la solidarité..</a:t>
            </a:r>
            <a:r>
              <a:rPr b="0" i="0" lang="en-US" sz="2400" u="none" cap="none" strike="noStrike">
                <a:solidFill>
                  <a:schemeClr val="accent3"/>
                </a:solidFill>
                <a:latin typeface="Arial"/>
                <a:ea typeface="Arial"/>
                <a:cs typeface="Arial"/>
                <a:sym typeface="Arial"/>
              </a:rPr>
              <a:t> </a:t>
            </a:r>
            <a:r>
              <a:rPr b="0" i="0" lang="en-US" sz="2400" u="sng" cap="none" strike="noStrike">
                <a:solidFill>
                  <a:schemeClr val="accent3"/>
                </a:solidFill>
                <a:latin typeface="Arial"/>
                <a:ea typeface="Arial"/>
                <a:cs typeface="Arial"/>
                <a:sym typeface="Arial"/>
                <a:hlinkClick r:id="rId7">
                  <a:extLst>
                    <a:ext uri="{A12FA001-AC4F-418D-AE19-62706E023703}">
                      <ahyp:hlinkClr val="tx"/>
                    </a:ext>
                  </a:extLst>
                </a:hlinkClick>
              </a:rPr>
              <a:t>podcasts.apple.com</a:t>
            </a:r>
            <a:endParaRPr b="0" i="0" sz="2400" u="none" cap="none" strike="noStrike">
              <a:solidFill>
                <a:schemeClr val="accent3"/>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400"/>
              <a:buFont typeface="Arial"/>
              <a:buAutoNum type="arabicPeriod"/>
            </a:pPr>
            <a:r>
              <a:rPr b="0" i="0" lang="en-US" sz="2400" u="none" cap="none" strike="noStrike">
                <a:solidFill>
                  <a:schemeClr val="dk1"/>
                </a:solidFill>
                <a:latin typeface="Arial"/>
                <a:ea typeface="Arial"/>
                <a:cs typeface="Arial"/>
                <a:sym typeface="Arial"/>
              </a:rPr>
              <a:t>Mise l'accent sur la diversité des points de vue dans les médias touristiques, en plaidant pour l'inclusivité et la représentation.</a:t>
            </a:r>
            <a:endParaRPr/>
          </a:p>
          <a:p>
            <a:pPr indent="-342900" lvl="0" marL="342900" marR="0" rtl="0" algn="l">
              <a:lnSpc>
                <a:spcPct val="100000"/>
              </a:lnSpc>
              <a:spcBef>
                <a:spcPts val="0"/>
              </a:spcBef>
              <a:spcAft>
                <a:spcPts val="0"/>
              </a:spcAft>
              <a:buClr>
                <a:srgbClr val="000000"/>
              </a:buClr>
              <a:buSzPts val="2400"/>
              <a:buFont typeface="Arial"/>
              <a:buAutoNum type="arabicPeriod"/>
            </a:pPr>
            <a:r>
              <a:rPr b="0" i="0" lang="en-US" sz="2400" u="none" cap="none" strike="noStrike">
                <a:solidFill>
                  <a:schemeClr val="dk1"/>
                </a:solidFill>
                <a:latin typeface="Arial"/>
                <a:ea typeface="Arial"/>
                <a:cs typeface="Arial"/>
                <a:sym typeface="Arial"/>
              </a:rPr>
              <a:t>Un guide complet destiné aux villes qui souhaitent intégrer l'équité dans leurs actions en faveur du climat et leur aménagement urbain. Il comprend des outils de complexité variable ainsi que des études de cas internationaux visant à favoriser une participation inclusive, quelles que soient les capacités des acteurs concernés. </a:t>
            </a:r>
            <a:r>
              <a:rPr b="0" i="0" lang="en-US" sz="2400" u="none" cap="none" strike="noStrike">
                <a:solidFill>
                  <a:schemeClr val="accent3"/>
                </a:solidFill>
                <a:latin typeface="Arial"/>
                <a:ea typeface="Arial"/>
                <a:cs typeface="Arial"/>
                <a:sym typeface="Arial"/>
              </a:rPr>
              <a:t>c40knowledgehub.org</a:t>
            </a:r>
            <a:endParaRPr/>
          </a:p>
          <a:p>
            <a:pPr indent="-342900" lvl="0" marL="342900" marR="0" rtl="0" algn="l">
              <a:lnSpc>
                <a:spcPct val="100000"/>
              </a:lnSpc>
              <a:spcBef>
                <a:spcPts val="0"/>
              </a:spcBef>
              <a:spcAft>
                <a:spcPts val="0"/>
              </a:spcAft>
              <a:buClr>
                <a:srgbClr val="000000"/>
              </a:buClr>
              <a:buSzPts val="2400"/>
              <a:buFont typeface="Arial"/>
              <a:buAutoNum type="arabicPeriod"/>
            </a:pPr>
            <a:r>
              <a:rPr b="0" i="0" lang="en-US" sz="2400" u="none" cap="none" strike="noStrike">
                <a:solidFill>
                  <a:schemeClr val="dk1"/>
                </a:solidFill>
                <a:latin typeface="Arial"/>
                <a:ea typeface="Arial"/>
                <a:cs typeface="Arial"/>
                <a:sym typeface="Arial"/>
              </a:rPr>
              <a:t>Ce document PDF présente des mesures concrètes que les collectivités locales et les organisations peuvent mettre en œuvre pour favoriser une participation inclusive. Il met l'accent sur l'implication précoce, la suppression des obstacles et l'intégration de la participation publique dans les processus décisionnels. </a:t>
            </a:r>
            <a:r>
              <a:rPr b="0" i="0" lang="en-US" sz="2400" u="none" cap="none" strike="noStrike">
                <a:solidFill>
                  <a:schemeClr val="accent3"/>
                </a:solidFill>
                <a:latin typeface="Arial"/>
                <a:ea typeface="Arial"/>
                <a:cs typeface="Arial"/>
                <a:sym typeface="Arial"/>
              </a:rPr>
              <a:t>cwi.ie+4govocal.com+4maptionnaire.com+4board.danecounty.gov</a:t>
            </a:r>
            <a:endParaRPr/>
          </a:p>
          <a:p>
            <a:pPr indent="-342900" lvl="0" marL="342900" marR="0" rtl="0" algn="l">
              <a:lnSpc>
                <a:spcPct val="100000"/>
              </a:lnSpc>
              <a:spcBef>
                <a:spcPts val="0"/>
              </a:spcBef>
              <a:spcAft>
                <a:spcPts val="0"/>
              </a:spcAft>
              <a:buClr>
                <a:srgbClr val="000000"/>
              </a:buClr>
              <a:buSzPts val="2400"/>
              <a:buFont typeface="Arial"/>
              <a:buAutoNum type="arabicPeriod"/>
            </a:pPr>
            <a:r>
              <a:rPr b="0" i="0" lang="en-US" sz="2400" u="none" cap="none" strike="noStrike">
                <a:solidFill>
                  <a:schemeClr val="dk1"/>
                </a:solidFill>
                <a:latin typeface="Arial"/>
                <a:ea typeface="Arial"/>
                <a:cs typeface="Arial"/>
                <a:sym typeface="Arial"/>
              </a:rPr>
              <a:t>Un guide pratique étape par étape conçu pour aider les collectivités à mettre en place des processus de participation plus inclusifs. Il aborde notamment l'analyse des bonnes pratiques, la définition d'objectifs, la recherche de nouveaux publics et l'exploration de nouvelles stratégies. </a:t>
            </a:r>
            <a:r>
              <a:rPr b="0" i="0" lang="en-US" sz="2400" u="none" cap="none" strike="noStrike">
                <a:solidFill>
                  <a:schemeClr val="accent3"/>
                </a:solidFill>
                <a:latin typeface="Arial"/>
                <a:ea typeface="Arial"/>
                <a:cs typeface="Arial"/>
                <a:sym typeface="Arial"/>
              </a:rPr>
              <a:t>mainstreet.org</a:t>
            </a:r>
            <a:endParaRPr/>
          </a:p>
          <a:p>
            <a:pPr indent="-342900" lvl="0" marL="342900" marR="0" rtl="0" algn="l">
              <a:lnSpc>
                <a:spcPct val="100000"/>
              </a:lnSpc>
              <a:spcBef>
                <a:spcPts val="0"/>
              </a:spcBef>
              <a:spcAft>
                <a:spcPts val="0"/>
              </a:spcAft>
              <a:buClr>
                <a:srgbClr val="000000"/>
              </a:buClr>
              <a:buSzPts val="2400"/>
              <a:buFont typeface="Arial"/>
              <a:buAutoNum type="arabicPeriod"/>
            </a:pPr>
            <a:r>
              <a:rPr b="0" i="0" lang="en-US" sz="2400" u="none" cap="none" strike="noStrike">
                <a:solidFill>
                  <a:schemeClr val="dk1"/>
                </a:solidFill>
                <a:latin typeface="Arial"/>
                <a:ea typeface="Arial"/>
                <a:cs typeface="Arial"/>
                <a:sym typeface="Arial"/>
              </a:rPr>
              <a:t>A practical, step-by-step guide designed to help local authorities establish more inclusive participation processes. It covers topics such as analysing best practice, setting objectives, reaching out to new audiences and exploring new strategies.</a:t>
            </a:r>
            <a:r>
              <a:rPr b="0" i="0" lang="en-US" sz="2400" u="none" cap="none" strike="noStrike">
                <a:solidFill>
                  <a:schemeClr val="accent3"/>
                </a:solidFill>
                <a:latin typeface="Arial"/>
                <a:ea typeface="Arial"/>
                <a:cs typeface="Arial"/>
                <a:sym typeface="Arial"/>
              </a:rPr>
              <a:t> Icma.org</a:t>
            </a:r>
            <a:r>
              <a:rPr b="0" i="0" lang="en-US" sz="2400" u="sng" cap="none" strike="noStrike">
                <a:solidFill>
                  <a:schemeClr val="accent3"/>
                </a:solidFill>
                <a:latin typeface="Arial"/>
                <a:ea typeface="Arial"/>
                <a:cs typeface="Arial"/>
                <a:sym typeface="Arial"/>
                <a:hlinkClick r:id="rId8">
                  <a:extLst>
                    <a:ext uri="{A12FA001-AC4F-418D-AE19-62706E023703}">
                      <ahyp:hlinkClr val="tx"/>
                    </a:ext>
                  </a:extLst>
                </a:hlinkClick>
              </a:rPr>
              <a:t>goodtravel.de+5cntraveler.com+5cntraveler</a:t>
            </a:r>
            <a:endParaRPr b="0" i="0" sz="1400" u="none" cap="none" strike="noStrike">
              <a:solidFill>
                <a:schemeClr val="accent3"/>
              </a:solidFill>
              <a:latin typeface="Arial"/>
              <a:ea typeface="Arial"/>
              <a:cs typeface="Arial"/>
              <a:sym typeface="Arial"/>
            </a:endParaRPr>
          </a:p>
          <a:p>
            <a:pPr indent="0" lvl="0" marL="0" marR="0" rtl="0" algn="l">
              <a:lnSpc>
                <a:spcPct val="100000"/>
              </a:lnSpc>
              <a:spcBef>
                <a:spcPts val="0"/>
              </a:spcBef>
              <a:spcAft>
                <a:spcPts val="0"/>
              </a:spcAft>
              <a:buNone/>
            </a:pPr>
            <a:r>
              <a:rPr b="0" i="0" lang="en-US" sz="2400" u="sng" cap="none" strike="noStrike">
                <a:solidFill>
                  <a:srgbClr val="FFFFFF"/>
                </a:solidFill>
                <a:latin typeface="Times New Roman"/>
                <a:ea typeface="Times New Roman"/>
                <a:cs typeface="Times New Roman"/>
                <a:sym typeface="Times New Roman"/>
                <a:hlinkClick r:id="rId9">
                  <a:extLst>
                    <a:ext uri="{A12FA001-AC4F-418D-AE19-62706E023703}">
                      <ahyp:hlinkClr val="tx"/>
                    </a:ext>
                  </a:extLst>
                </a:hlinkClick>
              </a:rPr>
              <a:t>.com</a:t>
            </a:r>
            <a:r>
              <a:rPr b="0" i="0" lang="en-US" sz="1400" u="sng" cap="none" strike="noStrike">
                <a:solidFill>
                  <a:srgbClr val="FFFFFF"/>
                </a:solidFill>
                <a:latin typeface="Times New Roman"/>
                <a:ea typeface="Times New Roman"/>
                <a:cs typeface="Times New Roman"/>
                <a:sym typeface="Times New Roman"/>
                <a:hlinkClick r:id="rId10">
                  <a:extLst>
                    <a:ext uri="{A12FA001-AC4F-418D-AE19-62706E023703}">
                      <ahyp:hlinkClr val="tx"/>
                    </a:ext>
                  </a:extLst>
                </a:hlinkClick>
              </a:rPr>
              <a:t>+5</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Nowy Użytkownik</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0x010100C3ACC449D5B63249AEF793846599674D</vt:lpwstr>
  </property>
  <property fmtid="{D5CDD505-2E9C-101B-9397-08002B2CF9AE}" pid="3" name="MediaServiceImageTags">
    <vt:lpwstr/>
  </property>
</Properties>
</file>