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36" roundtripDataSignature="AMtx7mj+78KPfRoIYyVFmt3cQTvNeYLIz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14" Type="http://schemas.openxmlformats.org/officeDocument/2006/relationships/slide" Target="slides/slide9.xml"/><Relationship Id="rId36" Type="http://customschemas.google.com/relationships/presentationmetadata" Target="meta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 name="Google Shape;8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0" name="Google Shape;100;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 name="Shape 104"/>
        <p:cNvGrpSpPr/>
        <p:nvPr/>
      </p:nvGrpSpPr>
      <p:grpSpPr>
        <a:xfrm>
          <a:off x="0" y="0"/>
          <a:ext cx="0" cy="0"/>
          <a:chOff x="0" y="0"/>
          <a:chExt cx="0" cy="0"/>
        </a:xfrm>
      </p:grpSpPr>
      <p:sp>
        <p:nvSpPr>
          <p:cNvPr id="105" name="Google Shape;10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6" name="Google Shape;10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2" name="Google Shape;112;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3" name="Google Shape;123;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9" name="Google Shape;129;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6" name="Google Shape;136;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3" name="Google Shape;143;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0" name="Google Shape;15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6" name="Google Shape;15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1" name="Google Shape;16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8" name="Google Shape;168;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4" name="Google Shape;174;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0" name="Google Shape;180;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6" name="Google Shape;186;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1" name="Google Shape;191;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7" name="Google Shape;197;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3" name="Google Shape;20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8" name="Google Shape;208;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4" name="Google Shape;214;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9" name="Google Shape;219;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5" name="Google Shape;225;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1" name="Google Shape;231;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7" name="Google Shape;237;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3" name="Google Shape;243;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9" name="Google Shape;249;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5" name="Google Shape;255;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1.png"/><Relationship Id="rId4" Type="http://schemas.openxmlformats.org/officeDocument/2006/relationships/image" Target="../media/image9.png"/><Relationship Id="rId9" Type="http://schemas.openxmlformats.org/officeDocument/2006/relationships/image" Target="../media/image13.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14.png"/><Relationship Id="rId8"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6.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8" name="Shape 8"/>
        <p:cNvGrpSpPr/>
        <p:nvPr/>
      </p:nvGrpSpPr>
      <p:grpSpPr>
        <a:xfrm>
          <a:off x="0" y="0"/>
          <a:ext cx="0" cy="0"/>
          <a:chOff x="0" y="0"/>
          <a:chExt cx="0" cy="0"/>
        </a:xfrm>
      </p:grpSpPr>
      <p:sp>
        <p:nvSpPr>
          <p:cNvPr id="9" name="Google Shape;9;p32"/>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0" name="Google Shape;10;p32"/>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1" name="Google Shape;11;p32"/>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12" name="Shape 12"/>
        <p:cNvGrpSpPr/>
        <p:nvPr/>
      </p:nvGrpSpPr>
      <p:grpSpPr>
        <a:xfrm>
          <a:off x="0" y="0"/>
          <a:ext cx="0" cy="0"/>
          <a:chOff x="0" y="0"/>
          <a:chExt cx="0" cy="0"/>
        </a:xfrm>
      </p:grpSpPr>
      <p:sp>
        <p:nvSpPr>
          <p:cNvPr id="13" name="Google Shape;13;p3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33"/>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s-E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p:cSld name="Título y objetos">
    <p:spTree>
      <p:nvGrpSpPr>
        <p:cNvPr id="15" name="Shape 15"/>
        <p:cNvGrpSpPr/>
        <p:nvPr/>
      </p:nvGrpSpPr>
      <p:grpSpPr>
        <a:xfrm>
          <a:off x="0" y="0"/>
          <a:ext cx="0" cy="0"/>
          <a:chOff x="0" y="0"/>
          <a:chExt cx="0" cy="0"/>
        </a:xfrm>
      </p:grpSpPr>
      <p:sp>
        <p:nvSpPr>
          <p:cNvPr id="16" name="Google Shape;16;p34"/>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 name="Google Shape;17;p3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19" name="Google Shape;19;p3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0" name="Google Shape;20;p3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1" name="Shape 21"/>
        <p:cNvGrpSpPr/>
        <p:nvPr/>
      </p:nvGrpSpPr>
      <p:grpSpPr>
        <a:xfrm>
          <a:off x="0" y="0"/>
          <a:ext cx="0" cy="0"/>
          <a:chOff x="0" y="0"/>
          <a:chExt cx="0" cy="0"/>
        </a:xfrm>
      </p:grpSpPr>
      <p:sp>
        <p:nvSpPr>
          <p:cNvPr id="22" name="Google Shape;22;p35"/>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3" name="Google Shape;23;p35"/>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4" name="Google Shape;24;p3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5" name="Google Shape;25;p35"/>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6" name="Google Shape;26;p3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7" name="Google Shape;27;p3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28" name="Shape 28"/>
        <p:cNvGrpSpPr/>
        <p:nvPr/>
      </p:nvGrpSpPr>
      <p:grpSpPr>
        <a:xfrm>
          <a:off x="0" y="0"/>
          <a:ext cx="0" cy="0"/>
          <a:chOff x="0" y="0"/>
          <a:chExt cx="0" cy="0"/>
        </a:xfrm>
      </p:grpSpPr>
      <p:sp>
        <p:nvSpPr>
          <p:cNvPr id="29" name="Google Shape;29;p3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3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s-E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1" name="Shape 31"/>
        <p:cNvGrpSpPr/>
        <p:nvPr/>
      </p:nvGrpSpPr>
      <p:grpSpPr>
        <a:xfrm>
          <a:off x="0" y="0"/>
          <a:ext cx="0" cy="0"/>
          <a:chOff x="0" y="0"/>
          <a:chExt cx="0" cy="0"/>
        </a:xfrm>
      </p:grpSpPr>
      <p:sp>
        <p:nvSpPr>
          <p:cNvPr id="32" name="Google Shape;32;p37"/>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3" name="Google Shape;33;p37"/>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4" name="Google Shape;34;p37"/>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5" name="Google Shape;35;p37"/>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3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7" name="Google Shape;37;p37"/>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8" name="Google Shape;38;p37"/>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9" name="Shape 39"/>
        <p:cNvGrpSpPr/>
        <p:nvPr/>
      </p:nvGrpSpPr>
      <p:grpSpPr>
        <a:xfrm>
          <a:off x="0" y="0"/>
          <a:ext cx="0" cy="0"/>
          <a:chOff x="0" y="0"/>
          <a:chExt cx="0" cy="0"/>
        </a:xfrm>
      </p:grpSpPr>
      <p:pic>
        <p:nvPicPr>
          <p:cNvPr descr="A black and white logo&#10;&#10;AI-generated content may be incorrect." id="40" name="Google Shape;40;p38"/>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41" name="Google Shape;41;p38"/>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42" name="Google Shape;42;p38"/>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s-E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43" name="Google Shape;43;p38"/>
          <p:cNvGrpSpPr/>
          <p:nvPr/>
        </p:nvGrpSpPr>
        <p:grpSpPr>
          <a:xfrm>
            <a:off x="1633044" y="9658153"/>
            <a:ext cx="21117911" cy="908071"/>
            <a:chOff x="761999" y="9658153"/>
            <a:chExt cx="21117911" cy="908071"/>
          </a:xfrm>
        </p:grpSpPr>
        <p:pic>
          <p:nvPicPr>
            <p:cNvPr descr="A white text on a black background&#10;&#10;AI-generated content may be incorrect." id="44" name="Google Shape;44;p38"/>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45" name="Google Shape;45;p38"/>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46" name="Google Shape;46;p38"/>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47" name="Google Shape;47;p38"/>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48" name="Google Shape;48;p38"/>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9" name="Google Shape;49;p38"/>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0" name="Shape 50"/>
        <p:cNvGrpSpPr/>
        <p:nvPr/>
      </p:nvGrpSpPr>
      <p:grpSpPr>
        <a:xfrm>
          <a:off x="0" y="0"/>
          <a:ext cx="0" cy="0"/>
          <a:chOff x="0" y="0"/>
          <a:chExt cx="0" cy="0"/>
        </a:xfrm>
      </p:grpSpPr>
      <p:sp>
        <p:nvSpPr>
          <p:cNvPr id="51" name="Google Shape;51;p39"/>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39"/>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3" name="Google Shape;53;p39"/>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4" name="Google Shape;54;p3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5" name="Google Shape;55;p3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6" name="Google Shape;56;p3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57" name="Shape 57"/>
        <p:cNvGrpSpPr/>
        <p:nvPr/>
      </p:nvGrpSpPr>
      <p:grpSpPr>
        <a:xfrm>
          <a:off x="0" y="0"/>
          <a:ext cx="0" cy="0"/>
          <a:chOff x="0" y="0"/>
          <a:chExt cx="0" cy="0"/>
        </a:xfrm>
      </p:grpSpPr>
      <p:sp>
        <p:nvSpPr>
          <p:cNvPr id="58" name="Google Shape;58;p40"/>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0"/>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0" name="Google Shape;60;p40"/>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4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62" name="Google Shape;62;p40"/>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3" name="Google Shape;63;p40"/>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64" name="Google Shape;64;p40"/>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65" name="Google Shape;65;p40"/>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66" name="Google Shape;66;p40"/>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67" name="Shape 67"/>
        <p:cNvGrpSpPr/>
        <p:nvPr/>
      </p:nvGrpSpPr>
      <p:grpSpPr>
        <a:xfrm>
          <a:off x="0" y="0"/>
          <a:ext cx="0" cy="0"/>
          <a:chOff x="0" y="0"/>
          <a:chExt cx="0" cy="0"/>
        </a:xfrm>
      </p:grpSpPr>
      <p:sp>
        <p:nvSpPr>
          <p:cNvPr id="68" name="Google Shape;68;p41"/>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69" name="Google Shape;69;p41"/>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71" name="Google Shape;71;p41"/>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72" name="Google Shape;72;p41"/>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73" name="Google Shape;73;p41"/>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4" name="Shape 74"/>
        <p:cNvGrpSpPr/>
        <p:nvPr/>
      </p:nvGrpSpPr>
      <p:grpSpPr>
        <a:xfrm>
          <a:off x="0" y="0"/>
          <a:ext cx="0" cy="0"/>
          <a:chOff x="0" y="0"/>
          <a:chExt cx="0" cy="0"/>
        </a:xfrm>
      </p:grpSpPr>
      <p:sp>
        <p:nvSpPr>
          <p:cNvPr id="75" name="Google Shape;75;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6" name="Google Shape;76;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7" name="Google Shape;77;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78" name="Google Shape;78;p42"/>
          <p:cNvSpPr/>
          <p:nvPr>
            <p:ph idx="2" type="pic"/>
          </p:nvPr>
        </p:nvSpPr>
        <p:spPr>
          <a:xfrm>
            <a:off x="0" y="0"/>
            <a:ext cx="24384000" cy="13716000"/>
          </a:xfrm>
          <a:prstGeom prst="rect">
            <a:avLst/>
          </a:prstGeom>
          <a:noFill/>
          <a:ln>
            <a:noFill/>
          </a:ln>
        </p:spPr>
      </p:sp>
      <p:sp>
        <p:nvSpPr>
          <p:cNvPr id="79" name="Google Shape;79;p42"/>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s-E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0" name="Google Shape;80;p42"/>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5" name="Shape 5"/>
        <p:cNvGrpSpPr/>
        <p:nvPr/>
      </p:nvGrpSpPr>
      <p:grpSpPr>
        <a:xfrm>
          <a:off x="0" y="0"/>
          <a:ext cx="0" cy="0"/>
          <a:chOff x="0" y="0"/>
          <a:chExt cx="0" cy="0"/>
        </a:xfrm>
      </p:grpSpPr>
      <p:sp>
        <p:nvSpPr>
          <p:cNvPr id="6" name="Google Shape;6;p31"/>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1"/>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hyperlink" Target="https://www.youtube.com/watch?v=ufEedGDlHGw" TargetMode="External"/><Relationship Id="rId4" Type="http://schemas.openxmlformats.org/officeDocument/2006/relationships/hyperlink" Target="https://www.youtube.com/watch?v=8b1GTXkjuxU" TargetMode="External"/><Relationship Id="rId5" Type="http://schemas.openxmlformats.org/officeDocument/2006/relationships/hyperlink" Target="https://tourismanalytics.com/uploads/1/2/0/4/120443739/destination_2030_jll_wttc_report.pdf"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hyperlink" Target="https://www.sciencedirect.com/science/article/pii/S0959652624033961"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19791"/>
              <a:buNone/>
            </a:pPr>
            <a:r>
              <a:rPr b="1" lang="es-ES"/>
              <a:t>2. </a:t>
            </a:r>
            <a:r>
              <a:rPr b="1" lang="es-ES" sz="9600"/>
              <a:t>Développement Durable et Durabilité</a:t>
            </a:r>
            <a:br>
              <a:rPr b="1" lang="es-ES" sz="9600"/>
            </a:br>
            <a:endParaRPr sz="96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b="1" lang="es-ES"/>
              <a:t>A.Introduction au module</a:t>
            </a:r>
            <a:endParaRPr/>
          </a:p>
        </p:txBody>
      </p:sp>
      <p:sp>
        <p:nvSpPr>
          <p:cNvPr id="91" name="Google Shape;91;p2"/>
          <p:cNvSpPr/>
          <p:nvPr/>
        </p:nvSpPr>
        <p:spPr>
          <a:xfrm>
            <a:off x="603849" y="9661585"/>
            <a:ext cx="1238753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idx="1" type="body"/>
          </p:nvPr>
        </p:nvSpPr>
        <p:spPr>
          <a:xfrm>
            <a:off x="755649" y="2523658"/>
            <a:ext cx="22879099" cy="10075140"/>
          </a:xfrm>
          <a:prstGeom prst="rect">
            <a:avLst/>
          </a:prstGeom>
          <a:noFill/>
          <a:ln>
            <a:noFill/>
          </a:ln>
        </p:spPr>
        <p:txBody>
          <a:bodyPr anchorCtr="0" anchor="t" bIns="0" lIns="0" spcFirstLastPara="1" rIns="0" wrap="square" tIns="118850">
            <a:noAutofit/>
          </a:bodyPr>
          <a:lstStyle/>
          <a:p>
            <a:pPr indent="-228600" lvl="0" marL="457200" rtl="0" algn="just">
              <a:lnSpc>
                <a:spcPct val="90000"/>
              </a:lnSpc>
              <a:spcBef>
                <a:spcPts val="2000"/>
              </a:spcBef>
              <a:spcAft>
                <a:spcPts val="0"/>
              </a:spcAft>
              <a:buSzPts val="5600"/>
              <a:buNone/>
            </a:pPr>
            <a:r>
              <a:t/>
            </a:r>
            <a:endParaRPr sz="4400"/>
          </a:p>
          <a:p>
            <a:pPr indent="0" lvl="0" marL="0" rtl="0" algn="just">
              <a:lnSpc>
                <a:spcPct val="90000"/>
              </a:lnSpc>
              <a:spcBef>
                <a:spcPts val="0"/>
              </a:spcBef>
              <a:spcAft>
                <a:spcPts val="0"/>
              </a:spcAft>
              <a:buSzPts val="5600"/>
              <a:buNone/>
            </a:pPr>
            <a:r>
              <a:rPr lang="es-ES" sz="4000"/>
              <a:t>Ce module explore l'évolution du tourisme durable, depuis ses origines dans la définition du développement durable donnée par le Rapport Brundtland jusqu'aux modèles plus intégrés qui cherchent à équilibrer les besoins des visiteurs, des communautés locales et de l'environnement. S'appuyant sur les définitions de l'OMT, du PNUE, de l'UNESCO et du Conseil mondial du tourisme durable, il établit un fondement conceptuel permettant de comprendre la durabilité dans le tourisme à travers ses trois piliers fondamentaux : environnemental, social et économique. </a:t>
            </a:r>
            <a:endParaRPr sz="4000"/>
          </a:p>
          <a:p>
            <a:pPr indent="0" lvl="0" marL="0" rtl="0" algn="just">
              <a:lnSpc>
                <a:spcPct val="90000"/>
              </a:lnSpc>
              <a:spcBef>
                <a:spcPts val="2000"/>
              </a:spcBef>
              <a:spcAft>
                <a:spcPts val="0"/>
              </a:spcAft>
              <a:buSzPts val="5600"/>
              <a:buNone/>
            </a:pPr>
            <a:r>
              <a:rPr lang="es-ES" sz="4000"/>
              <a:t>Ce module propose une introduction complète au concept de tourisme durable, en réponse aux effets néfastes du tourisme de masse. Au cours des dernières décennies, le tourisme s’est imposé comme un phénomène mondial aux conséquences environnementales, sociales et économiques profondes.</a:t>
            </a:r>
            <a:endParaRPr sz="4000"/>
          </a:p>
          <a:p>
            <a:pPr indent="0" lvl="0" marL="0" rtl="0" algn="just">
              <a:lnSpc>
                <a:spcPct val="90000"/>
              </a:lnSpc>
              <a:spcBef>
                <a:spcPts val="2000"/>
              </a:spcBef>
              <a:spcAft>
                <a:spcPts val="0"/>
              </a:spcAft>
              <a:buSzPts val="5600"/>
              <a:buNone/>
            </a:pPr>
            <a:r>
              <a:rPr lang="es-ES" sz="4000"/>
              <a:t>En outre, le module présente le tourisme régénérateur comme une approche tournée vers l'avenir qui vise non seulement à réduire les dommages, mais aussi à restaurer activement les écosystèmes et à autonomiser les communautés. À travers des cadres théoriques, des études de cas et une réflexion critique, les apprenants acquerront une compréhension du rôle du tourisme dans le développement durable.</a:t>
            </a:r>
            <a:endParaRPr sz="4000"/>
          </a:p>
          <a:p>
            <a:pPr indent="0" lvl="0" marL="0" rtl="0" algn="just">
              <a:lnSpc>
                <a:spcPct val="90000"/>
              </a:lnSpc>
              <a:spcBef>
                <a:spcPts val="0"/>
              </a:spcBef>
              <a:spcAft>
                <a:spcPts val="0"/>
              </a:spcAft>
              <a:buSzPts val="5600"/>
              <a:buNone/>
            </a:pPr>
            <a:r>
              <a:t/>
            </a:r>
            <a:endParaRPr sz="4400"/>
          </a:p>
          <a:p>
            <a:pPr indent="0" lvl="0" marL="0" rtl="0" algn="just">
              <a:lnSpc>
                <a:spcPct val="90000"/>
              </a:lnSpc>
              <a:spcBef>
                <a:spcPts val="0"/>
              </a:spcBef>
              <a:spcAft>
                <a:spcPts val="0"/>
              </a:spcAft>
              <a:buSzPts val="5600"/>
              <a:buNone/>
            </a:pPr>
            <a:r>
              <a:t/>
            </a:r>
            <a:endParaRPr sz="4400"/>
          </a:p>
          <a:p>
            <a:pPr indent="0" lvl="0" marL="0" rtl="0" algn="just">
              <a:lnSpc>
                <a:spcPct val="90000"/>
              </a:lnSpc>
              <a:spcBef>
                <a:spcPts val="0"/>
              </a:spcBef>
              <a:spcAft>
                <a:spcPts val="0"/>
              </a:spcAft>
              <a:buSzPts val="5600"/>
              <a:buNone/>
            </a:pPr>
            <a:r>
              <a:t/>
            </a:r>
            <a:endParaRPr sz="4400"/>
          </a:p>
          <a:p>
            <a:pPr indent="0" lvl="0" marL="0" rtl="0" algn="just">
              <a:lnSpc>
                <a:spcPct val="90000"/>
              </a:lnSpc>
              <a:spcBef>
                <a:spcPts val="0"/>
              </a:spcBef>
              <a:spcAft>
                <a:spcPts val="0"/>
              </a:spcAft>
              <a:buSzPts val="5600"/>
              <a:buNone/>
            </a:pPr>
            <a:r>
              <a:t/>
            </a:r>
            <a:endParaRPr sz="4400"/>
          </a:p>
        </p:txBody>
      </p:sp>
      <p:sp>
        <p:nvSpPr>
          <p:cNvPr id="97" name="Google Shape;97;p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1371600" lvl="0" marL="1371600" rtl="0" algn="l">
              <a:lnSpc>
                <a:spcPct val="90000"/>
              </a:lnSpc>
              <a:spcBef>
                <a:spcPts val="0"/>
              </a:spcBef>
              <a:spcAft>
                <a:spcPts val="0"/>
              </a:spcAft>
              <a:buSzPts val="8000"/>
              <a:buAutoNum type="alphaUcPeriod"/>
            </a:pPr>
            <a:r>
              <a:rPr b="1" lang="es-ES"/>
              <a:t>Introduction au module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4"/>
          <p:cNvSpPr txBox="1"/>
          <p:nvPr>
            <p:ph type="title"/>
          </p:nvPr>
        </p:nvSpPr>
        <p:spPr>
          <a:xfrm>
            <a:off x="1092101" y="1711476"/>
            <a:ext cx="11711424" cy="30669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sz="8600"/>
              <a:t>B. Introduction au Développement Durable dans le Tourisme</a:t>
            </a:r>
            <a:endParaRPr sz="8600"/>
          </a:p>
        </p:txBody>
      </p:sp>
      <p:sp>
        <p:nvSpPr>
          <p:cNvPr id="103" name="Google Shape;103;p4"/>
          <p:cNvSpPr/>
          <p:nvPr/>
        </p:nvSpPr>
        <p:spPr>
          <a:xfrm>
            <a:off x="603849" y="9661585"/>
            <a:ext cx="19944300" cy="845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5"/>
          <p:cNvSpPr txBox="1"/>
          <p:nvPr>
            <p:ph idx="1" type="body"/>
          </p:nvPr>
        </p:nvSpPr>
        <p:spPr>
          <a:xfrm>
            <a:off x="755650" y="3213056"/>
            <a:ext cx="22866350" cy="7258050"/>
          </a:xfrm>
          <a:prstGeom prst="rect">
            <a:avLst/>
          </a:prstGeom>
          <a:noFill/>
          <a:ln>
            <a:noFill/>
          </a:ln>
        </p:spPr>
        <p:txBody>
          <a:bodyPr anchorCtr="0" anchor="t" bIns="0" lIns="0" spcFirstLastPara="1" rIns="0" wrap="square" tIns="0">
            <a:normAutofit fontScale="92500" lnSpcReduction="20000"/>
          </a:bodyPr>
          <a:lstStyle/>
          <a:p>
            <a:pPr indent="-228600" lvl="0" marL="457200" rtl="0" algn="l">
              <a:lnSpc>
                <a:spcPct val="90000"/>
              </a:lnSpc>
              <a:spcBef>
                <a:spcPts val="2000"/>
              </a:spcBef>
              <a:spcAft>
                <a:spcPts val="0"/>
              </a:spcAft>
              <a:buClr>
                <a:srgbClr val="323232"/>
              </a:buClr>
              <a:buSzPct val="108108"/>
              <a:buNone/>
            </a:pPr>
            <a:r>
              <a:t/>
            </a:r>
            <a:endParaRPr/>
          </a:p>
          <a:p>
            <a:pPr indent="0" lvl="0" marL="0" rtl="0" algn="l">
              <a:lnSpc>
                <a:spcPct val="90000"/>
              </a:lnSpc>
              <a:spcBef>
                <a:spcPts val="0"/>
              </a:spcBef>
              <a:spcAft>
                <a:spcPts val="0"/>
              </a:spcAft>
              <a:buSzPct val="108108"/>
              <a:buNone/>
            </a:pPr>
            <a:r>
              <a:rPr lang="es-ES"/>
              <a:t>Le tourisme durable est apparu en réponse aux conséquences négatives du tourisme de masse, telles que la dégradation de l'environnement, les tensions sociales et la répartition inégale des retombées économiques. Ce concept s'appuie sur le rapport Brundtland, qui définit le développement durable comme la satisfaction des besoins du présent sans compromettre ceux des générations futures (Brundtland, 1987). </a:t>
            </a:r>
            <a:endParaRPr/>
          </a:p>
          <a:p>
            <a:pPr indent="0" lvl="0" marL="0" rtl="0" algn="l">
              <a:lnSpc>
                <a:spcPct val="90000"/>
              </a:lnSpc>
              <a:spcBef>
                <a:spcPts val="0"/>
              </a:spcBef>
              <a:spcAft>
                <a:spcPts val="0"/>
              </a:spcAft>
              <a:buSzPct val="108108"/>
              <a:buNone/>
            </a:pPr>
            <a:r>
              <a:t/>
            </a:r>
            <a:endParaRPr/>
          </a:p>
          <a:p>
            <a:pPr indent="0" lvl="0" marL="0" rtl="0" algn="l">
              <a:lnSpc>
                <a:spcPct val="90000"/>
              </a:lnSpc>
              <a:spcBef>
                <a:spcPts val="0"/>
              </a:spcBef>
              <a:spcAft>
                <a:spcPts val="0"/>
              </a:spcAft>
              <a:buSzPct val="108108"/>
              <a:buNone/>
            </a:pPr>
            <a:r>
              <a:rPr lang="es-ES"/>
              <a:t>L'Organisation mondiale du tourisme des Nations Unies (OMT, 2005) définit le tourisme durable comme la gestion de tous les impacts économiques, sociaux et environnementaux tout en répondant aux besoins des visiteurs, de l'industrie et des communautés d'accueil. </a:t>
            </a:r>
            <a:endParaRPr/>
          </a:p>
          <a:p>
            <a:pPr indent="0" lvl="0" marL="0" rtl="0" algn="l">
              <a:lnSpc>
                <a:spcPct val="90000"/>
              </a:lnSpc>
              <a:spcBef>
                <a:spcPts val="0"/>
              </a:spcBef>
              <a:spcAft>
                <a:spcPts val="0"/>
              </a:spcAft>
              <a:buSzPct val="108108"/>
              <a:buNone/>
            </a:pPr>
            <a:r>
              <a:t/>
            </a:r>
            <a:endParaRPr/>
          </a:p>
          <a:p>
            <a:pPr indent="0" lvl="0" marL="0" rtl="0" algn="l">
              <a:lnSpc>
                <a:spcPct val="90000"/>
              </a:lnSpc>
              <a:spcBef>
                <a:spcPts val="0"/>
              </a:spcBef>
              <a:spcAft>
                <a:spcPts val="0"/>
              </a:spcAft>
              <a:buSzPct val="108108"/>
              <a:buNone/>
            </a:pPr>
            <a:r>
              <a:t/>
            </a:r>
            <a:endParaRPr/>
          </a:p>
          <a:p>
            <a:pPr indent="0" lvl="0" marL="0" rtl="0" algn="l">
              <a:lnSpc>
                <a:spcPct val="90000"/>
              </a:lnSpc>
              <a:spcBef>
                <a:spcPts val="0"/>
              </a:spcBef>
              <a:spcAft>
                <a:spcPts val="0"/>
              </a:spcAft>
              <a:buSzPct val="108108"/>
              <a:buNone/>
            </a:pPr>
            <a:r>
              <a:t/>
            </a:r>
            <a:endParaRPr/>
          </a:p>
          <a:p>
            <a:pPr indent="0" lvl="0" marL="0" rtl="0" algn="l">
              <a:lnSpc>
                <a:spcPct val="90000"/>
              </a:lnSpc>
              <a:spcBef>
                <a:spcPts val="0"/>
              </a:spcBef>
              <a:spcAft>
                <a:spcPts val="0"/>
              </a:spcAft>
              <a:buSzPct val="108108"/>
              <a:buNone/>
            </a:pPr>
            <a:r>
              <a:t/>
            </a:r>
            <a:endParaRPr/>
          </a:p>
        </p:txBody>
      </p:sp>
      <p:sp>
        <p:nvSpPr>
          <p:cNvPr id="109" name="Google Shape;109;p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s-ES"/>
              <a:t>1.1 Tourisme Durable : Concept et </a:t>
            </a:r>
            <a:r>
              <a:rPr lang="es-ES">
                <a:solidFill>
                  <a:srgbClr val="1FCD5F"/>
                </a:solidFill>
              </a:rPr>
              <a:t>Evolution</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6"/>
          <p:cNvSpPr txBox="1"/>
          <p:nvPr>
            <p:ph idx="1" type="body"/>
          </p:nvPr>
        </p:nvSpPr>
        <p:spPr>
          <a:xfrm>
            <a:off x="755650" y="2300748"/>
            <a:ext cx="22866350" cy="93959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5600"/>
              <a:buNone/>
            </a:pPr>
            <a:r>
              <a:rPr lang="es-ES" sz="4800"/>
              <a:t>Le Programme de l'ONU pour l'Environnement ajoute que le tourisme devrait renforcer le bien-être local et garantir une distribution des bénéfices juste (PNUE, 2011). L'UNESCO (2013) met l'accent sur le respect de l'héritage culturel et les opportunités pédagogiques, ainsi que la minimisation des impacts négatifs et la maximisation des </a:t>
            </a:r>
            <a:r>
              <a:rPr lang="es-ES" sz="4800"/>
              <a:t>bénéfices</a:t>
            </a:r>
            <a:r>
              <a:rPr lang="es-ES" sz="4800"/>
              <a:t>.</a:t>
            </a:r>
            <a:endParaRPr/>
          </a:p>
          <a:p>
            <a:pPr indent="0" lvl="0" marL="0" rtl="0" algn="l">
              <a:lnSpc>
                <a:spcPct val="90000"/>
              </a:lnSpc>
              <a:spcBef>
                <a:spcPts val="0"/>
              </a:spcBef>
              <a:spcAft>
                <a:spcPts val="0"/>
              </a:spcAft>
              <a:buSzPts val="5600"/>
              <a:buNone/>
            </a:pPr>
            <a:r>
              <a:t/>
            </a:r>
            <a:endParaRPr sz="4800"/>
          </a:p>
          <a:p>
            <a:pPr indent="0" lvl="0" marL="0" rtl="0" algn="l">
              <a:lnSpc>
                <a:spcPct val="90000"/>
              </a:lnSpc>
              <a:spcBef>
                <a:spcPts val="0"/>
              </a:spcBef>
              <a:spcAft>
                <a:spcPts val="0"/>
              </a:spcAft>
              <a:buSzPts val="5600"/>
              <a:buNone/>
            </a:pPr>
            <a:r>
              <a:rPr lang="es-ES" sz="4800"/>
              <a:t>Le tourisme durable a émergé en réponse aux </a:t>
            </a:r>
            <a:r>
              <a:rPr lang="es-ES" sz="4800"/>
              <a:t>effets</a:t>
            </a:r>
            <a:r>
              <a:rPr lang="es-ES" sz="4800"/>
              <a:t> négatifs du tourisme de masse, incluant la dégradation environnementale, l'inégalité sociale, et la perte de biodiversité. Les institutions comme l'OMT, le PNUE ou encore l'UNESCO définissent le tourisme durable comme étant une approche équilibrée qui tient en compte la protection de l'environnement, l'équité économique et le respect des cultures.</a:t>
            </a:r>
            <a:endParaRPr sz="48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7"/>
          <p:cNvSpPr txBox="1"/>
          <p:nvPr>
            <p:ph idx="1" type="body"/>
          </p:nvPr>
        </p:nvSpPr>
        <p:spPr>
          <a:xfrm>
            <a:off x="755650" y="3534774"/>
            <a:ext cx="22866350" cy="7258050"/>
          </a:xfrm>
          <a:prstGeom prst="rect">
            <a:avLst/>
          </a:prstGeom>
          <a:noFill/>
          <a:ln>
            <a:noFill/>
          </a:ln>
        </p:spPr>
        <p:txBody>
          <a:bodyPr anchorCtr="0" anchor="t" bIns="0" lIns="0" spcFirstLastPara="1" rIns="0" wrap="square" tIns="0">
            <a:normAutofit fontScale="70000" lnSpcReduction="20000"/>
          </a:bodyPr>
          <a:lstStyle/>
          <a:p>
            <a:pPr indent="0" lvl="0" marL="0" rtl="0" algn="l">
              <a:lnSpc>
                <a:spcPct val="90000"/>
              </a:lnSpc>
              <a:spcBef>
                <a:spcPts val="0"/>
              </a:spcBef>
              <a:spcAft>
                <a:spcPts val="0"/>
              </a:spcAft>
              <a:buClr>
                <a:srgbClr val="323232"/>
              </a:buClr>
              <a:buSzPct val="100000"/>
              <a:buNone/>
            </a:pPr>
            <a:r>
              <a:t/>
            </a:r>
            <a:endParaRPr/>
          </a:p>
          <a:p>
            <a:pPr indent="0" lvl="0" marL="0" rtl="0" algn="l">
              <a:lnSpc>
                <a:spcPct val="90000"/>
              </a:lnSpc>
              <a:spcBef>
                <a:spcPts val="0"/>
              </a:spcBef>
              <a:spcAft>
                <a:spcPts val="0"/>
              </a:spcAft>
              <a:buSzPct val="142857"/>
              <a:buNone/>
            </a:pPr>
            <a:r>
              <a:rPr lang="es-ES"/>
              <a:t>Ce modèle est créé avec l'objectif de minimiser les effets du tourisme de masse, qui engendre souvent l'utilisation excessive des ressources, de la pollution et des tensions sociales. </a:t>
            </a:r>
            <a:endParaRPr/>
          </a:p>
          <a:p>
            <a:pPr indent="0" lvl="0" marL="0" rtl="0" algn="l">
              <a:lnSpc>
                <a:spcPct val="90000"/>
              </a:lnSpc>
              <a:spcBef>
                <a:spcPts val="0"/>
              </a:spcBef>
              <a:spcAft>
                <a:spcPts val="0"/>
              </a:spcAft>
              <a:buSzPct val="142857"/>
              <a:buNone/>
            </a:pPr>
            <a:r>
              <a:t/>
            </a:r>
            <a:endParaRPr/>
          </a:p>
          <a:p>
            <a:pPr indent="0" lvl="0" marL="0" rtl="0" algn="l">
              <a:lnSpc>
                <a:spcPct val="90000"/>
              </a:lnSpc>
              <a:spcBef>
                <a:spcPts val="0"/>
              </a:spcBef>
              <a:spcAft>
                <a:spcPts val="0"/>
              </a:spcAft>
              <a:buSzPct val="142857"/>
              <a:buNone/>
            </a:pPr>
            <a:r>
              <a:rPr lang="es-ES"/>
              <a:t>L'évolution du tourisme de masse vers un tourisme durable passe par la promotion de destinations alternatives, l'autonomisation des communautés locales et l'encouragement d'un comportement responsable de la part des visiteurs. Le tourisme régénérateur s'est récemment imposé comme un modèle plus ambitieux, visant non seulement à minimiser les dommages, mais aussi à restaurer activement les écosystèmes et à soutenir la résilience des communautés. </a:t>
            </a:r>
            <a:endParaRPr/>
          </a:p>
          <a:p>
            <a:pPr indent="-228600" lvl="0" marL="457200" rtl="0" algn="l">
              <a:lnSpc>
                <a:spcPct val="90000"/>
              </a:lnSpc>
              <a:spcBef>
                <a:spcPts val="2000"/>
              </a:spcBef>
              <a:spcAft>
                <a:spcPts val="0"/>
              </a:spcAft>
              <a:buClr>
                <a:srgbClr val="323232"/>
              </a:buClr>
              <a:buSzPct val="142857"/>
              <a:buNone/>
            </a:pPr>
            <a:r>
              <a:t/>
            </a:r>
            <a:endParaRPr/>
          </a:p>
          <a:p>
            <a:pPr indent="0" lvl="0" marL="0" rtl="0" algn="l">
              <a:lnSpc>
                <a:spcPct val="90000"/>
              </a:lnSpc>
              <a:spcBef>
                <a:spcPts val="0"/>
              </a:spcBef>
              <a:spcAft>
                <a:spcPts val="0"/>
              </a:spcAft>
              <a:buSzPct val="142857"/>
              <a:buNone/>
            </a:pPr>
            <a:r>
              <a:rPr lang="es-ES"/>
              <a:t>Le tourisme durable repose sur trois piliers interdépendants : la durabilité environnementale, sociale et économique. Il implique la conservation des ressources naturelles, la promotion de l'intégrité culturelle et la garantie d'avantages économiques équitables pour les communautés d'accueil. Les gouvernements et les parties prenantes doivent collaborer pour mettre en œuvre des politiques et des pratiques qui favorisent un développement touristique à long terme, inclusif et résilient.</a:t>
            </a:r>
            <a:endParaRPr/>
          </a:p>
          <a:p>
            <a:pPr indent="0" lvl="0" marL="0" rtl="0" algn="l">
              <a:lnSpc>
                <a:spcPct val="90000"/>
              </a:lnSpc>
              <a:spcBef>
                <a:spcPts val="2000"/>
              </a:spcBef>
              <a:spcAft>
                <a:spcPts val="0"/>
              </a:spcAft>
              <a:buClr>
                <a:srgbClr val="323232"/>
              </a:buClr>
              <a:buSzPct val="100000"/>
              <a:buNone/>
            </a:pPr>
            <a:r>
              <a:t/>
            </a:r>
            <a:endParaRPr/>
          </a:p>
        </p:txBody>
      </p:sp>
      <p:sp>
        <p:nvSpPr>
          <p:cNvPr id="120" name="Google Shape;120;p7"/>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1.2 L'Impact du Tourisme de Masse</a:t>
            </a:r>
            <a:endParaRPr b="1"/>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sp>
        <p:nvSpPr>
          <p:cNvPr id="125" name="Google Shape;125;p8"/>
          <p:cNvSpPr txBox="1"/>
          <p:nvPr>
            <p:ph type="title"/>
          </p:nvPr>
        </p:nvSpPr>
        <p:spPr>
          <a:xfrm>
            <a:off x="761999" y="3323725"/>
            <a:ext cx="18994500" cy="30672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a:t>C. Les Trois Dimensions du Tourisme Durable</a:t>
            </a:r>
            <a:endParaRPr/>
          </a:p>
        </p:txBody>
      </p:sp>
      <p:sp>
        <p:nvSpPr>
          <p:cNvPr id="126" name="Google Shape;126;p8"/>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9"/>
          <p:cNvSpPr txBox="1"/>
          <p:nvPr>
            <p:ph idx="1" type="body"/>
          </p:nvPr>
        </p:nvSpPr>
        <p:spPr>
          <a:xfrm>
            <a:off x="755650" y="3565119"/>
            <a:ext cx="15891356" cy="7335018"/>
          </a:xfrm>
          <a:prstGeom prst="rect">
            <a:avLst/>
          </a:prstGeom>
          <a:noFill/>
          <a:ln>
            <a:noFill/>
          </a:ln>
        </p:spPr>
        <p:txBody>
          <a:bodyPr anchorCtr="0" anchor="t" bIns="0" lIns="0" spcFirstLastPara="1" rIns="0" wrap="square" tIns="0">
            <a:normAutofit fontScale="85000" lnSpcReduction="20000"/>
          </a:bodyPr>
          <a:lstStyle/>
          <a:p>
            <a:pPr indent="0" lvl="0" marL="0" rtl="0" algn="l">
              <a:lnSpc>
                <a:spcPct val="90000"/>
              </a:lnSpc>
              <a:spcBef>
                <a:spcPts val="0"/>
              </a:spcBef>
              <a:spcAft>
                <a:spcPts val="0"/>
              </a:spcAft>
              <a:buClr>
                <a:srgbClr val="323232"/>
              </a:buClr>
              <a:buSzPct val="100000"/>
              <a:buNone/>
            </a:pPr>
            <a:r>
              <a:t/>
            </a:r>
            <a:endParaRPr/>
          </a:p>
          <a:p>
            <a:pPr indent="0" lvl="0" marL="0" rtl="0" algn="l">
              <a:lnSpc>
                <a:spcPct val="90000"/>
              </a:lnSpc>
              <a:spcBef>
                <a:spcPts val="2000"/>
              </a:spcBef>
              <a:spcAft>
                <a:spcPts val="0"/>
              </a:spcAft>
              <a:buSzPct val="117647"/>
              <a:buNone/>
            </a:pPr>
            <a:r>
              <a:rPr lang="es-ES"/>
              <a:t>La durabilité </a:t>
            </a:r>
            <a:r>
              <a:rPr lang="es-ES"/>
              <a:t>environnementale</a:t>
            </a:r>
            <a:r>
              <a:rPr lang="es-ES"/>
              <a:t> implique une interaction responsable avec la nature. Les enjeux incluent notamment l'utilisation excessive de l'eau et de l'énergie, la production de déchets et des émissions de gaz à effet de serre. </a:t>
            </a:r>
            <a:endParaRPr/>
          </a:p>
          <a:p>
            <a:pPr indent="0" lvl="0" marL="0" rtl="0" algn="l">
              <a:lnSpc>
                <a:spcPct val="90000"/>
              </a:lnSpc>
              <a:spcBef>
                <a:spcPts val="2000"/>
              </a:spcBef>
              <a:spcAft>
                <a:spcPts val="0"/>
              </a:spcAft>
              <a:buSzPct val="117647"/>
              <a:buNone/>
            </a:pPr>
            <a:r>
              <a:t/>
            </a:r>
            <a:endParaRPr/>
          </a:p>
          <a:p>
            <a:pPr indent="0" lvl="0" marL="0" rtl="0" algn="l">
              <a:lnSpc>
                <a:spcPct val="90000"/>
              </a:lnSpc>
              <a:spcBef>
                <a:spcPts val="2000"/>
              </a:spcBef>
              <a:spcAft>
                <a:spcPts val="0"/>
              </a:spcAft>
              <a:buSzPct val="117647"/>
              <a:buNone/>
            </a:pPr>
            <a:r>
              <a:rPr lang="es-ES"/>
              <a:t>Le tourisme contribue approximativement à 8% des émissions de carbone mondiales (Lenzen et al., 2018). Les stratégies d'amélioration incluent l'adoption des énergies renouvelables, les éco-certifications et la gestion du nombre des visiteurs dans des espaces sensibles.</a:t>
            </a:r>
            <a:endParaRPr/>
          </a:p>
        </p:txBody>
      </p:sp>
      <p:sp>
        <p:nvSpPr>
          <p:cNvPr id="132" name="Google Shape;132;p9"/>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2.1 La Durabilité Environnementale</a:t>
            </a:r>
            <a:endParaRPr b="1"/>
          </a:p>
        </p:txBody>
      </p:sp>
      <p:pic>
        <p:nvPicPr>
          <p:cNvPr descr="UN-Sustainable Social Development" id="133" name="Google Shape;133;p9"/>
          <p:cNvPicPr preferRelativeResize="0"/>
          <p:nvPr/>
        </p:nvPicPr>
        <p:blipFill rotWithShape="1">
          <a:blip r:embed="rId3">
            <a:alphaModFix/>
          </a:blip>
          <a:srcRect b="4720" l="33486" r="33023" t="5651"/>
          <a:stretch/>
        </p:blipFill>
        <p:spPr>
          <a:xfrm>
            <a:off x="17356347" y="4244196"/>
            <a:ext cx="4951562" cy="66601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0"/>
          <p:cNvSpPr txBox="1"/>
          <p:nvPr>
            <p:ph idx="1" type="body"/>
          </p:nvPr>
        </p:nvSpPr>
        <p:spPr>
          <a:xfrm>
            <a:off x="755650" y="3457805"/>
            <a:ext cx="14922002" cy="733501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s-ES"/>
              <a:t>La durabilité sociale garantit que le tourisme profite aux communautés d'accueil, favorise l'intégrité culturelle et soutient les droits de l'homme. Elle vise à favoriser une participation inclusive, un travail décent et le respect mutuel (UNESCO, 2013).</a:t>
            </a:r>
            <a:endParaRPr/>
          </a:p>
        </p:txBody>
      </p:sp>
      <p:sp>
        <p:nvSpPr>
          <p:cNvPr id="139" name="Google Shape;139;p1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2.2 Durabilité Sociale</a:t>
            </a:r>
            <a:endParaRPr b="1"/>
          </a:p>
        </p:txBody>
      </p:sp>
      <p:pic>
        <p:nvPicPr>
          <p:cNvPr descr="UN-Sustainable Social Development" id="140" name="Google Shape;140;p10"/>
          <p:cNvPicPr preferRelativeResize="0"/>
          <p:nvPr/>
        </p:nvPicPr>
        <p:blipFill rotWithShape="1">
          <a:blip r:embed="rId3">
            <a:alphaModFix/>
          </a:blip>
          <a:srcRect b="6128" l="68156" r="0" t="5651"/>
          <a:stretch/>
        </p:blipFill>
        <p:spPr>
          <a:xfrm>
            <a:off x="17649645" y="4399471"/>
            <a:ext cx="4832334" cy="6728603"/>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1"/>
          <p:cNvSpPr txBox="1"/>
          <p:nvPr>
            <p:ph idx="1" type="body"/>
          </p:nvPr>
        </p:nvSpPr>
        <p:spPr>
          <a:xfrm>
            <a:off x="755650" y="4407863"/>
            <a:ext cx="15440865" cy="722726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s-ES"/>
              <a:t>La durabilité économique vise à assurer la prospérité à long terme, à réduire la dépendance et à éviter les fuites économiques. Il est essentiel de soutenir les entreprises locales et de diversifier les sources de revenus (PNUE, 2011).</a:t>
            </a:r>
            <a:endParaRPr/>
          </a:p>
        </p:txBody>
      </p:sp>
      <p:sp>
        <p:nvSpPr>
          <p:cNvPr id="146" name="Google Shape;146;p1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2.3 La Durabilité </a:t>
            </a:r>
            <a:r>
              <a:rPr lang="es-ES"/>
              <a:t>Économique</a:t>
            </a:r>
            <a:endParaRPr b="1"/>
          </a:p>
        </p:txBody>
      </p:sp>
      <p:pic>
        <p:nvPicPr>
          <p:cNvPr descr="UN-Sustainable Social Development" id="147" name="Google Shape;147;p11"/>
          <p:cNvPicPr preferRelativeResize="0"/>
          <p:nvPr/>
        </p:nvPicPr>
        <p:blipFill rotWithShape="1">
          <a:blip r:embed="rId3">
            <a:alphaModFix/>
          </a:blip>
          <a:srcRect b="4720" l="467" r="67693" t="6453"/>
          <a:stretch/>
        </p:blipFill>
        <p:spPr>
          <a:xfrm>
            <a:off x="16804256" y="4382219"/>
            <a:ext cx="5158597" cy="723315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2"/>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s-ES"/>
              <a:t>Ces trois dimensions de la durabilité sont étroitement liées. La durabilité n'est pas une simple liste de critères à cocher, mais un processus dynamique de négociation, d'adaptation et d'apprentissage. Elle nécessite un dialogue permanent entre les parties prenantes ainsi qu'une évaluation constante des objectifs, des compromis et des impacts. Les outils de suivi, tels que les indicateurs de durabilité et les évaluations d'impact, sont essentiels pour suivre les progrès réalisés et garantir la transparence.</a:t>
            </a:r>
            <a:endParaRPr/>
          </a:p>
        </p:txBody>
      </p:sp>
      <p:sp>
        <p:nvSpPr>
          <p:cNvPr id="153" name="Google Shape;153;p1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2.4 L'interconnexion des trois dimensions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pic>
        <p:nvPicPr>
          <p:cNvPr descr="Développement durable - Définition et Explications" id="158" name="Google Shape;158;p13"/>
          <p:cNvPicPr preferRelativeResize="0"/>
          <p:nvPr/>
        </p:nvPicPr>
        <p:blipFill rotWithShape="1">
          <a:blip r:embed="rId3">
            <a:alphaModFix/>
          </a:blip>
          <a:srcRect b="0" l="0" r="0" t="0"/>
          <a:stretch/>
        </p:blipFill>
        <p:spPr>
          <a:xfrm>
            <a:off x="6065447" y="933611"/>
            <a:ext cx="11049000" cy="1061389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4"/>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s-ES"/>
              <a:t>D. </a:t>
            </a:r>
            <a:r>
              <a:rPr b="1" lang="es-ES" sz="9600"/>
              <a:t>Politiques Publiques et Bonnes Pratiques </a:t>
            </a:r>
            <a:endParaRPr/>
          </a:p>
        </p:txBody>
      </p:sp>
      <p:sp>
        <p:nvSpPr>
          <p:cNvPr id="164" name="Google Shape;164;p14"/>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rPr b="0" i="0" lang="es-ES" sz="6600" u="none" cap="none" strike="noStrike">
                <a:solidFill>
                  <a:schemeClr val="lt1"/>
                </a:solidFill>
                <a:latin typeface="Arial"/>
                <a:ea typeface="Arial"/>
                <a:cs typeface="Arial"/>
                <a:sym typeface="Arial"/>
              </a:rPr>
              <a:t> </a:t>
            </a:r>
            <a:endParaRPr b="1" i="0" sz="6600" u="none" cap="none" strike="noStrike">
              <a:solidFill>
                <a:schemeClr val="lt1"/>
              </a:solidFill>
              <a:latin typeface="Arial"/>
              <a:ea typeface="Arial"/>
              <a:cs typeface="Arial"/>
              <a:sym typeface="Arial"/>
            </a:endParaRPr>
          </a:p>
        </p:txBody>
      </p:sp>
      <p:pic>
        <p:nvPicPr>
          <p:cNvPr id="165" name="Google Shape;165;p14"/>
          <p:cNvPicPr preferRelativeResize="0"/>
          <p:nvPr/>
        </p:nvPicPr>
        <p:blipFill rotWithShape="1">
          <a:blip r:embed="rId3">
            <a:alphaModFix/>
          </a:blip>
          <a:srcRect b="0" l="0" r="0" t="0"/>
          <a:stretch/>
        </p:blipFill>
        <p:spPr>
          <a:xfrm>
            <a:off x="12179300" y="152400"/>
            <a:ext cx="12052301" cy="6779419"/>
          </a:xfrm>
          <a:prstGeom prst="rect">
            <a:avLst/>
          </a:prstGeom>
          <a:solidFill>
            <a:schemeClr val="accent1"/>
          </a:solid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15"/>
          <p:cNvSpPr txBox="1"/>
          <p:nvPr>
            <p:ph idx="1" type="body"/>
          </p:nvPr>
        </p:nvSpPr>
        <p:spPr>
          <a:xfrm>
            <a:off x="755650" y="3963732"/>
            <a:ext cx="22866350" cy="7258050"/>
          </a:xfrm>
          <a:prstGeom prst="rect">
            <a:avLst/>
          </a:prstGeom>
          <a:noFill/>
          <a:ln>
            <a:noFill/>
          </a:ln>
        </p:spPr>
        <p:txBody>
          <a:bodyPr anchorCtr="0" anchor="t" bIns="0" lIns="0" spcFirstLastPara="1" rIns="0" wrap="square" tIns="0">
            <a:normAutofit fontScale="92500" lnSpcReduction="10000"/>
          </a:bodyPr>
          <a:lstStyle/>
          <a:p>
            <a:pPr indent="-228600" lvl="0" marL="457200" rtl="0" algn="l">
              <a:lnSpc>
                <a:spcPct val="90000"/>
              </a:lnSpc>
              <a:spcBef>
                <a:spcPts val="2000"/>
              </a:spcBef>
              <a:spcAft>
                <a:spcPts val="0"/>
              </a:spcAft>
              <a:buClr>
                <a:srgbClr val="323232"/>
              </a:buClr>
              <a:buSzPct val="108108"/>
              <a:buNone/>
            </a:pPr>
            <a:r>
              <a:t/>
            </a:r>
            <a:endParaRPr/>
          </a:p>
          <a:p>
            <a:pPr indent="0" lvl="0" marL="0" rtl="0" algn="l">
              <a:lnSpc>
                <a:spcPct val="90000"/>
              </a:lnSpc>
              <a:spcBef>
                <a:spcPts val="0"/>
              </a:spcBef>
              <a:spcAft>
                <a:spcPts val="0"/>
              </a:spcAft>
              <a:buSzPct val="108108"/>
              <a:buNone/>
            </a:pPr>
            <a:r>
              <a:rPr lang="es-ES"/>
              <a:t>Le tourisme durable ne se limite pas à l'action individuelle. Il repose sur des politiques publiques solides et des cadres institutionnels. Les pouvoirs publics à tous les niveaux jouent un rôle clé : ils établissent des réglementations, orientent le développement et alignent le tourisme sur des objectifs sociétaux plus larges tels que l'équité, la résilience et la protection de l'environnement.</a:t>
            </a:r>
            <a:endParaRPr/>
          </a:p>
          <a:p>
            <a:pPr indent="0" lvl="0" marL="0" rtl="0" algn="l">
              <a:lnSpc>
                <a:spcPct val="90000"/>
              </a:lnSpc>
              <a:spcBef>
                <a:spcPts val="0"/>
              </a:spcBef>
              <a:spcAft>
                <a:spcPts val="0"/>
              </a:spcAft>
              <a:buSzPct val="108108"/>
              <a:buNone/>
            </a:pPr>
            <a:r>
              <a:t/>
            </a:r>
            <a:endParaRPr/>
          </a:p>
          <a:p>
            <a:pPr indent="0" lvl="0" marL="0" rtl="0" algn="l">
              <a:lnSpc>
                <a:spcPct val="90000"/>
              </a:lnSpc>
              <a:spcBef>
                <a:spcPts val="0"/>
              </a:spcBef>
              <a:spcAft>
                <a:spcPts val="0"/>
              </a:spcAft>
              <a:buSzPct val="108108"/>
              <a:buNone/>
            </a:pPr>
            <a:r>
              <a:rPr lang="es-ES"/>
              <a:t>Ces organismes publics influencent le tourisme par le biais de la législation, de la planification stratégique, des incitations financières et des parties prenantes. </a:t>
            </a:r>
            <a:endParaRPr/>
          </a:p>
        </p:txBody>
      </p:sp>
      <p:sp>
        <p:nvSpPr>
          <p:cNvPr id="171" name="Google Shape;171;p1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lang="es-ES"/>
              <a:t>3.1 Le rôle des institutions publiques dans le développement durable</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6"/>
          <p:cNvSpPr txBox="1"/>
          <p:nvPr>
            <p:ph idx="1" type="body"/>
          </p:nvPr>
        </p:nvSpPr>
        <p:spPr>
          <a:xfrm>
            <a:off x="387972" y="4331410"/>
            <a:ext cx="22866350" cy="7258050"/>
          </a:xfrm>
          <a:prstGeom prst="rect">
            <a:avLst/>
          </a:prstGeom>
          <a:noFill/>
          <a:ln>
            <a:noFill/>
          </a:ln>
        </p:spPr>
        <p:txBody>
          <a:bodyPr anchorCtr="0" anchor="t" bIns="0" lIns="0" spcFirstLastPara="1" rIns="0" wrap="square" tIns="0">
            <a:normAutofit fontScale="92500" lnSpcReduction="10000"/>
          </a:bodyPr>
          <a:lstStyle/>
          <a:p>
            <a:pPr indent="-228600" lvl="0" marL="457200" rtl="0" algn="l">
              <a:lnSpc>
                <a:spcPct val="90000"/>
              </a:lnSpc>
              <a:spcBef>
                <a:spcPts val="2000"/>
              </a:spcBef>
              <a:spcAft>
                <a:spcPts val="0"/>
              </a:spcAft>
              <a:buClr>
                <a:srgbClr val="323232"/>
              </a:buClr>
              <a:buSzPct val="108108"/>
              <a:buNone/>
            </a:pPr>
            <a:r>
              <a:rPr lang="es-ES"/>
              <a:t> Les principaux outils politiques comprennent la réglementation de l'aménagement du territoire, la protection du patrimoine, la législation du travail et la préservation du littoral. L'aménagement du territoire définit les zones où le tourisme peut se développer, en s'appuyant sur le zonage, les études de capacité d'accueil et les plans de gestion des destinations. </a:t>
            </a:r>
            <a:endParaRPr/>
          </a:p>
          <a:p>
            <a:pPr indent="-228600" lvl="0" marL="457200" rtl="0" algn="l">
              <a:lnSpc>
                <a:spcPct val="90000"/>
              </a:lnSpc>
              <a:spcBef>
                <a:spcPts val="2000"/>
              </a:spcBef>
              <a:spcAft>
                <a:spcPts val="0"/>
              </a:spcAft>
              <a:buClr>
                <a:srgbClr val="323232"/>
              </a:buClr>
              <a:buSzPct val="108108"/>
              <a:buNone/>
            </a:pPr>
            <a:r>
              <a:rPr lang="es-ES"/>
              <a:t> Les investissements dans les infrastructures peuvent améliorer à la fois la durabilité et la qualité de vie des habitants. Des outils financiers tels que les subventions vertes, les taxes touristiques et les obligations climatiques encouragent les pratiques durables, tandis que les systèmes de données permettent de suivre les impacts sociaux et environnementaux du tourisme. </a:t>
            </a:r>
            <a:endParaRPr/>
          </a:p>
        </p:txBody>
      </p:sp>
      <p:sp>
        <p:nvSpPr>
          <p:cNvPr id="177" name="Google Shape;177;p1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lang="es-ES"/>
              <a:t>3.2 Politiques, infrastructures et outils financiers pour un tourisme durable</a:t>
            </a:r>
            <a:endParaRPr b="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7"/>
          <p:cNvSpPr txBox="1"/>
          <p:nvPr>
            <p:ph idx="1" type="body"/>
          </p:nvPr>
        </p:nvSpPr>
        <p:spPr>
          <a:xfrm>
            <a:off x="755650" y="3362632"/>
            <a:ext cx="22866350" cy="7580671"/>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323232"/>
              </a:buClr>
              <a:buSzPts val="5600"/>
              <a:buNone/>
            </a:pPr>
            <a:r>
              <a:t/>
            </a:r>
            <a:endParaRPr sz="4800"/>
          </a:p>
          <a:p>
            <a:pPr indent="0" lvl="0" marL="0" rtl="0" algn="l">
              <a:lnSpc>
                <a:spcPct val="90000"/>
              </a:lnSpc>
              <a:spcBef>
                <a:spcPts val="0"/>
              </a:spcBef>
              <a:spcAft>
                <a:spcPts val="0"/>
              </a:spcAft>
              <a:buSzPts val="5600"/>
              <a:buNone/>
            </a:pPr>
            <a:r>
              <a:rPr lang="es-ES" sz="4800"/>
              <a:t>Une gouvernance efficace passe par une coordination intersectorielle et une participation inclusive des parties prenantes. L'éducation et le renforcement des capacités sont également essentiels pour doter les professionnels et les institutions du secteur touristique des compétences nécessaires en matière de développement durable. Des stratégies nationales et des cadres mondiaux (tels que les ODD, le Code de déontologie de l'OMT ou les critères du GSTC) guident des pays comme le Costa Rica, la Nouvelle-Zélande et le Bhoutan. Les collectivités locales, qui sont en première ligne, gèrent les flux touristiques, réglementent l'hébergement et encouragent le tourisme communautaire.</a:t>
            </a:r>
            <a:endParaRPr/>
          </a:p>
        </p:txBody>
      </p:sp>
      <p:sp>
        <p:nvSpPr>
          <p:cNvPr id="183" name="Google Shape;183;p17"/>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3.3 Gouvernance et suivi</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18"/>
          <p:cNvSpPr txBox="1"/>
          <p:nvPr>
            <p:ph idx="1" type="body"/>
          </p:nvPr>
        </p:nvSpPr>
        <p:spPr>
          <a:xfrm>
            <a:off x="755650" y="2121718"/>
            <a:ext cx="22650835" cy="7580671"/>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2000"/>
              </a:spcBef>
              <a:spcAft>
                <a:spcPts val="0"/>
              </a:spcAft>
              <a:buClr>
                <a:srgbClr val="323232"/>
              </a:buClr>
              <a:buSzPts val="5600"/>
              <a:buNone/>
            </a:pPr>
            <a:r>
              <a:t/>
            </a:r>
            <a:endParaRPr sz="4800"/>
          </a:p>
          <a:p>
            <a:pPr indent="0" lvl="0" marL="0" rtl="0" algn="l">
              <a:lnSpc>
                <a:spcPct val="90000"/>
              </a:lnSpc>
              <a:spcBef>
                <a:spcPts val="0"/>
              </a:spcBef>
              <a:spcAft>
                <a:spcPts val="0"/>
              </a:spcAft>
              <a:buSzPts val="5600"/>
              <a:buNone/>
            </a:pPr>
            <a:r>
              <a:rPr lang="es-ES" sz="4800"/>
              <a:t>L'Espagne offre des exemples probants à travers son Agenda urbain, son programme « Destinations touristiques intelligentes » (SEGITTUR) et ses initiatives d'aménagement environnemental à Minorque et aux îles Canaries. Parmi les bonnes pratiques, on peut citer les études d'impact environnemental, la limitation du nombre de visiteurs, l'aménagement des destinations, les certifications écologiques et les programmes de formation. Cependant, des défis subsistent : manque de coordination, politiques à court terme, sous-financement et « greenwashing ». au service des personnes, des lieux et de la planète.</a:t>
            </a:r>
            <a:endParaRPr/>
          </a:p>
          <a:p>
            <a:pPr indent="0" lvl="0" marL="0" rtl="0" algn="l">
              <a:lnSpc>
                <a:spcPct val="90000"/>
              </a:lnSpc>
              <a:spcBef>
                <a:spcPts val="0"/>
              </a:spcBef>
              <a:spcAft>
                <a:spcPts val="0"/>
              </a:spcAft>
              <a:buSzPts val="5600"/>
              <a:buNone/>
            </a:pPr>
            <a:r>
              <a:t/>
            </a:r>
            <a:endParaRPr sz="5400"/>
          </a:p>
          <a:p>
            <a:pPr indent="0" lvl="0" marL="0" rtl="0" algn="l">
              <a:lnSpc>
                <a:spcPct val="90000"/>
              </a:lnSpc>
              <a:spcBef>
                <a:spcPts val="0"/>
              </a:spcBef>
              <a:spcAft>
                <a:spcPts val="0"/>
              </a:spcAft>
              <a:buSzPts val="5600"/>
              <a:buNone/>
            </a:pPr>
            <a:r>
              <a:rPr lang="es-ES" sz="4800"/>
              <a:t>La gouvernance future du tourisme doit s'adapter au changement climatique, à l'innovation numérique et à l'équité sociale, afin de garantir que le tourisme.</a:t>
            </a:r>
            <a:endParaRPr sz="4800">
              <a:solidFill>
                <a:srgbClr val="000000"/>
              </a:solidFill>
            </a:endParaRPr>
          </a:p>
          <a:p>
            <a:pPr indent="0" lvl="0" marL="0" rtl="0" algn="l">
              <a:lnSpc>
                <a:spcPct val="90000"/>
              </a:lnSpc>
              <a:spcBef>
                <a:spcPts val="0"/>
              </a:spcBef>
              <a:spcAft>
                <a:spcPts val="0"/>
              </a:spcAft>
              <a:buSzPts val="5600"/>
              <a:buNone/>
            </a:pPr>
            <a:r>
              <a:t/>
            </a:r>
            <a:endParaRPr sz="4800">
              <a:solidFill>
                <a:srgbClr val="000000"/>
              </a:solidFill>
            </a:endParaRPr>
          </a:p>
          <a:p>
            <a:pPr indent="0" lvl="0" marL="0" rtl="0" algn="l">
              <a:lnSpc>
                <a:spcPct val="90000"/>
              </a:lnSpc>
              <a:spcBef>
                <a:spcPts val="0"/>
              </a:spcBef>
              <a:spcAft>
                <a:spcPts val="0"/>
              </a:spcAft>
              <a:buSzPts val="5600"/>
              <a:buNone/>
            </a:pPr>
            <a:r>
              <a:t/>
            </a:r>
            <a:endParaRPr sz="5400"/>
          </a:p>
          <a:p>
            <a:pPr indent="0" lvl="0" marL="0" rtl="0" algn="l">
              <a:lnSpc>
                <a:spcPct val="90000"/>
              </a:lnSpc>
              <a:spcBef>
                <a:spcPts val="0"/>
              </a:spcBef>
              <a:spcAft>
                <a:spcPts val="0"/>
              </a:spcAft>
              <a:buSzPts val="5600"/>
              <a:buNone/>
            </a:pPr>
            <a:r>
              <a:t/>
            </a:r>
            <a:endParaRPr sz="54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pic>
        <p:nvPicPr>
          <p:cNvPr descr="Infographic-factsheet_ECST_design-by-Emma-Moletto-1024x724.png" id="193" name="Google Shape;193;p19"/>
          <p:cNvPicPr preferRelativeResize="0"/>
          <p:nvPr>
            <p:ph idx="1" type="body"/>
          </p:nvPr>
        </p:nvPicPr>
        <p:blipFill rotWithShape="1">
          <a:blip r:embed="rId3">
            <a:alphaModFix/>
          </a:blip>
          <a:srcRect b="0" l="0" r="0" t="0"/>
          <a:stretch/>
        </p:blipFill>
        <p:spPr>
          <a:xfrm>
            <a:off x="4692769" y="1106673"/>
            <a:ext cx="14770999" cy="10443558"/>
          </a:xfrm>
          <a:prstGeom prst="rect">
            <a:avLst/>
          </a:prstGeom>
          <a:noFill/>
          <a:ln>
            <a:noFill/>
          </a:ln>
        </p:spPr>
      </p:pic>
      <p:sp>
        <p:nvSpPr>
          <p:cNvPr id="194" name="Google Shape;194;p19"/>
          <p:cNvSpPr txBox="1"/>
          <p:nvPr/>
        </p:nvSpPr>
        <p:spPr>
          <a:xfrm>
            <a:off x="4761781" y="12197751"/>
            <a:ext cx="536935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0" i="0" lang="es-ES" sz="2800" u="none" cap="none" strike="noStrike">
                <a:solidFill>
                  <a:schemeClr val="dk1"/>
                </a:solidFill>
                <a:latin typeface="Arial"/>
                <a:ea typeface="Arial"/>
                <a:cs typeface="Arial"/>
                <a:sym typeface="Arial"/>
              </a:rPr>
              <a:t>Source: Europarc FEDERATION</a:t>
            </a:r>
            <a:endParaRPr b="0" i="0" sz="28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22"/>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E. Conclusions </a:t>
            </a:r>
            <a:endParaRPr/>
          </a:p>
        </p:txBody>
      </p:sp>
      <p:sp>
        <p:nvSpPr>
          <p:cNvPr id="200" name="Google Shape;200;p22"/>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3"/>
          <p:cNvSpPr txBox="1"/>
          <p:nvPr>
            <p:ph idx="1" type="body"/>
          </p:nvPr>
        </p:nvSpPr>
        <p:spPr>
          <a:xfrm>
            <a:off x="757667" y="1576432"/>
            <a:ext cx="22866350" cy="9568542"/>
          </a:xfrm>
          <a:prstGeom prst="rect">
            <a:avLst/>
          </a:prstGeom>
          <a:noFill/>
          <a:ln>
            <a:noFill/>
          </a:ln>
        </p:spPr>
        <p:txBody>
          <a:bodyPr anchorCtr="0" anchor="t" bIns="0" lIns="0" spcFirstLastPara="1" rIns="0" wrap="square" tIns="0">
            <a:noAutofit/>
          </a:bodyPr>
          <a:lstStyle/>
          <a:p>
            <a:pPr indent="-228600" lvl="0" marL="457200" rtl="0" algn="l">
              <a:lnSpc>
                <a:spcPct val="90000"/>
              </a:lnSpc>
              <a:spcBef>
                <a:spcPts val="2000"/>
              </a:spcBef>
              <a:spcAft>
                <a:spcPts val="0"/>
              </a:spcAft>
              <a:buClr>
                <a:srgbClr val="323232"/>
              </a:buClr>
              <a:buSzPts val="5600"/>
              <a:buNone/>
            </a:pPr>
            <a:r>
              <a:t/>
            </a:r>
            <a:endParaRPr sz="4000"/>
          </a:p>
          <a:p>
            <a:pPr indent="-228600" lvl="0" marL="457200" rtl="0" algn="l">
              <a:lnSpc>
                <a:spcPct val="90000"/>
              </a:lnSpc>
              <a:spcBef>
                <a:spcPts val="2000"/>
              </a:spcBef>
              <a:spcAft>
                <a:spcPts val="0"/>
              </a:spcAft>
              <a:buClr>
                <a:srgbClr val="323232"/>
              </a:buClr>
              <a:buSzPts val="5600"/>
              <a:buNone/>
            </a:pPr>
            <a:r>
              <a:t/>
            </a:r>
            <a:endParaRPr sz="4000"/>
          </a:p>
          <a:p>
            <a:pPr indent="0" lvl="0" marL="0" rtl="0" algn="l">
              <a:lnSpc>
                <a:spcPct val="90000"/>
              </a:lnSpc>
              <a:spcBef>
                <a:spcPts val="0"/>
              </a:spcBef>
              <a:spcAft>
                <a:spcPts val="0"/>
              </a:spcAft>
              <a:buSzPts val="5600"/>
              <a:buNone/>
            </a:pPr>
            <a:r>
              <a:rPr lang="es-ES" sz="4000"/>
              <a:t>L'avenir du tourisme réside non seulement dans la préservation de ce qui existe, mais aussi dans l'amélioration active des destinations et des communautés qui accueillent les voyageurs.</a:t>
            </a:r>
            <a:endParaRPr sz="4000"/>
          </a:p>
          <a:p>
            <a:pPr indent="0" lvl="0" marL="0" rtl="0" algn="l">
              <a:lnSpc>
                <a:spcPct val="90000"/>
              </a:lnSpc>
              <a:spcBef>
                <a:spcPts val="0"/>
              </a:spcBef>
              <a:spcAft>
                <a:spcPts val="0"/>
              </a:spcAft>
              <a:buSzPts val="5600"/>
              <a:buNone/>
            </a:pPr>
            <a:r>
              <a:t/>
            </a:r>
            <a:endParaRPr sz="4000"/>
          </a:p>
          <a:p>
            <a:pPr indent="0" lvl="0" marL="0" rtl="0" algn="l">
              <a:lnSpc>
                <a:spcPct val="90000"/>
              </a:lnSpc>
              <a:spcBef>
                <a:spcPts val="0"/>
              </a:spcBef>
              <a:spcAft>
                <a:spcPts val="0"/>
              </a:spcAft>
              <a:buSzPts val="5600"/>
              <a:buNone/>
            </a:pPr>
            <a:r>
              <a:rPr lang="es-ES" sz="4000"/>
              <a:t>Le tourisme durable n'est plus un concept de niche, mais une nécessité fondamentale pour l'avenir de l'industrie touristique. Alors que le tourisme mondial continue de croître, la nécessité de gérer ses impacts environnementaux, sociaux et économiques devient de plus en plus urgente. Ce module a examiné les origines et l'évolution du tourisme durable, les trois dimensions qui sous-tendent sa définition, ainsi que le rôle essentiel des politiques publiques dans l'orientation des pratiques durables. </a:t>
            </a:r>
            <a:endParaRPr/>
          </a:p>
          <a:p>
            <a:pPr indent="0" lvl="0" marL="0" rtl="0" algn="l">
              <a:lnSpc>
                <a:spcPct val="90000"/>
              </a:lnSpc>
              <a:spcBef>
                <a:spcPts val="0"/>
              </a:spcBef>
              <a:spcAft>
                <a:spcPts val="0"/>
              </a:spcAft>
              <a:buSzPts val="5600"/>
              <a:buNone/>
            </a:pPr>
            <a:r>
              <a:t/>
            </a:r>
            <a:endParaRPr sz="4000"/>
          </a:p>
          <a:p>
            <a:pPr indent="0" lvl="0" marL="0" rtl="0" algn="l">
              <a:lnSpc>
                <a:spcPct val="90000"/>
              </a:lnSpc>
              <a:spcBef>
                <a:spcPts val="0"/>
              </a:spcBef>
              <a:spcAft>
                <a:spcPts val="0"/>
              </a:spcAft>
              <a:buSzPts val="5600"/>
              <a:buNone/>
            </a:pPr>
            <a:r>
              <a:rPr lang="es-ES" sz="4000"/>
              <a:t>Grâce à une meilleure compréhension des principes du développement durable, les apprenants sont mieux armés pour évaluer les conséquences du tourisme et contribuer à des modèles touristiques plus équilibrés, équitables et régénérateurs. Le passage du tourisme de masse à la durabilité nécessite des efforts coordonnés à tous les niveaux de la société : gouvernements, entreprises, communautés et voyageurs.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0"/>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F. Références</a:t>
            </a:r>
            <a:endParaRPr/>
          </a:p>
        </p:txBody>
      </p:sp>
      <p:sp>
        <p:nvSpPr>
          <p:cNvPr id="211" name="Google Shape;211;p20"/>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21"/>
          <p:cNvSpPr txBox="1"/>
          <p:nvPr>
            <p:ph idx="1" type="body"/>
          </p:nvPr>
        </p:nvSpPr>
        <p:spPr>
          <a:xfrm>
            <a:off x="814643" y="1321035"/>
            <a:ext cx="22866350" cy="9933214"/>
          </a:xfrm>
          <a:prstGeom prst="rect">
            <a:avLst/>
          </a:prstGeom>
          <a:noFill/>
          <a:ln>
            <a:noFill/>
          </a:ln>
        </p:spPr>
        <p:txBody>
          <a:bodyPr anchorCtr="0" anchor="t" bIns="0" lIns="0" spcFirstLastPara="1" rIns="0" wrap="square" tIns="0">
            <a:noAutofit/>
          </a:bodyPr>
          <a:lstStyle/>
          <a:p>
            <a:pPr indent="0" lvl="0" marL="0" rtl="0" algn="l">
              <a:lnSpc>
                <a:spcPct val="150000"/>
              </a:lnSpc>
              <a:spcBef>
                <a:spcPts val="0"/>
              </a:spcBef>
              <a:spcAft>
                <a:spcPts val="0"/>
              </a:spcAft>
              <a:buClr>
                <a:srgbClr val="323232"/>
              </a:buClr>
              <a:buSzPts val="3600"/>
              <a:buFont typeface="Arial"/>
              <a:buChar char="•"/>
            </a:pPr>
            <a:r>
              <a:rPr b="1" lang="es-ES" sz="3600"/>
              <a:t>Brundtland, G. H.</a:t>
            </a:r>
            <a:r>
              <a:rPr lang="es-ES" sz="3600"/>
              <a:t> (1987). </a:t>
            </a:r>
            <a:r>
              <a:rPr i="1" lang="es-ES" sz="3600"/>
              <a:t>Our Common Future: Report of the World Commission on Environment and Development</a:t>
            </a:r>
            <a:r>
              <a:rPr lang="es-ES" sz="3600"/>
              <a:t>. Oxford University </a:t>
            </a:r>
            <a:r>
              <a:rPr i="1" lang="es-ES" sz="3600"/>
              <a:t>Commission on Environment and Development</a:t>
            </a:r>
            <a:r>
              <a:rPr lang="es-ES" sz="3600"/>
              <a:t>. Oxford University Press.</a:t>
            </a:r>
            <a:endParaRPr/>
          </a:p>
          <a:p>
            <a:pPr indent="0" lvl="0" marL="0" rtl="0" algn="l">
              <a:lnSpc>
                <a:spcPct val="150000"/>
              </a:lnSpc>
              <a:spcBef>
                <a:spcPts val="2000"/>
              </a:spcBef>
              <a:spcAft>
                <a:spcPts val="0"/>
              </a:spcAft>
              <a:buClr>
                <a:srgbClr val="323232"/>
              </a:buClr>
              <a:buSzPts val="3600"/>
              <a:buFont typeface="Arial"/>
              <a:buChar char="•"/>
            </a:pPr>
            <a:r>
              <a:rPr b="1" lang="es-ES" sz="3600"/>
              <a:t>Katsoni, V.</a:t>
            </a:r>
            <a:r>
              <a:rPr lang="es-ES" sz="3600"/>
              <a:t> (2024). Unpacking the economic impact of tourism: A multidimensional analysis. </a:t>
            </a:r>
            <a:r>
              <a:rPr i="1" lang="es-ES" sz="3600"/>
              <a:t>Journal of Tourism Economics</a:t>
            </a:r>
            <a:r>
              <a:rPr lang="es-ES" sz="3600"/>
              <a:t>, 30(2), 145–163. https://colab.ws/articles/10.1016%2Fj.jclepro.2024.143947</a:t>
            </a:r>
            <a:endParaRPr/>
          </a:p>
          <a:p>
            <a:pPr indent="0" lvl="0" marL="0" rtl="0" algn="l">
              <a:lnSpc>
                <a:spcPct val="150000"/>
              </a:lnSpc>
              <a:spcBef>
                <a:spcPts val="2000"/>
              </a:spcBef>
              <a:spcAft>
                <a:spcPts val="0"/>
              </a:spcAft>
              <a:buClr>
                <a:srgbClr val="323232"/>
              </a:buClr>
              <a:buSzPts val="3600"/>
              <a:buFont typeface="Arial"/>
              <a:buChar char="•"/>
            </a:pPr>
            <a:r>
              <a:rPr b="1" lang="es-ES" sz="3600"/>
              <a:t>Kurniawan, R</a:t>
            </a:r>
            <a:r>
              <a:rPr lang="es-ES" sz="3600"/>
              <a:t>. (2024). Sustainable tourism development: A systematic literature review of best practices and emerging trends. </a:t>
            </a:r>
            <a:r>
              <a:rPr i="1" lang="es-ES" sz="3600"/>
              <a:t>Tourism Management Perspectives</a:t>
            </a:r>
            <a:r>
              <a:rPr lang="es-ES" sz="3600"/>
              <a:t>, 49, 101090. https://doi.org/10.1016/j.tmp.2024.101090</a:t>
            </a:r>
            <a:endParaRPr/>
          </a:p>
          <a:p>
            <a:pPr indent="0" lvl="0" marL="0" rtl="0" algn="l">
              <a:lnSpc>
                <a:spcPct val="150000"/>
              </a:lnSpc>
              <a:spcBef>
                <a:spcPts val="2000"/>
              </a:spcBef>
              <a:spcAft>
                <a:spcPts val="0"/>
              </a:spcAft>
              <a:buClr>
                <a:srgbClr val="323232"/>
              </a:buClr>
              <a:buSzPts val="3600"/>
              <a:buFont typeface="Arial"/>
              <a:buChar char="•"/>
            </a:pPr>
            <a:r>
              <a:rPr b="1" lang="es-ES" sz="3600"/>
              <a:t>Lenzen, M., Sun, Y. Y., Faturay, F., Ting, Y. P., Geschke, A., &amp; Malik, A.</a:t>
            </a:r>
            <a:r>
              <a:rPr lang="es-ES" sz="3600"/>
              <a:t> (2018). The carbon footprint of global tourism. </a:t>
            </a:r>
            <a:r>
              <a:rPr i="1" lang="es-ES" sz="3600"/>
              <a:t>Nature Climate Change</a:t>
            </a:r>
            <a:r>
              <a:rPr lang="es-ES" sz="3600"/>
              <a:t>, 8(6), 522–528. https://www.researchgate.net/publication/379457786_Sustainable_Tourism_Development_A_Systematic_Literature_Review_of_Best_Practices_and_Emerging_Trends</a:t>
            </a:r>
            <a:endParaRPr/>
          </a:p>
          <a:p>
            <a:pPr indent="0" lvl="0" marL="0" rtl="0" algn="l">
              <a:lnSpc>
                <a:spcPct val="150000"/>
              </a:lnSpc>
              <a:spcBef>
                <a:spcPts val="2000"/>
              </a:spcBef>
              <a:spcAft>
                <a:spcPts val="0"/>
              </a:spcAft>
              <a:buClr>
                <a:srgbClr val="323232"/>
              </a:buClr>
              <a:buSzPts val="3600"/>
              <a:buFont typeface="Arial"/>
              <a:buChar char="•"/>
            </a:pPr>
            <a:r>
              <a:rPr b="1" lang="es-ES" sz="3600"/>
              <a:t>United Nations World Tourism Organization. </a:t>
            </a:r>
            <a:r>
              <a:rPr lang="es-ES" sz="3600"/>
              <a:t>(2005). </a:t>
            </a:r>
            <a:r>
              <a:rPr i="1" lang="es-ES" sz="3600"/>
              <a:t>Making tourism more sustainable: A guide for policy makers</a:t>
            </a:r>
            <a:r>
              <a:rPr lang="es-ES" sz="3600"/>
              <a:t>. UNWTO &amp; UNEP.</a:t>
            </a:r>
            <a:r>
              <a:rPr b="1" lang="es-ES" sz="3600"/>
              <a:t> </a:t>
            </a:r>
            <a:endParaRPr sz="360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4"/>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a:t>ACTIVITE</a:t>
            </a:r>
            <a:endParaRPr/>
          </a:p>
        </p:txBody>
      </p:sp>
      <p:sp>
        <p:nvSpPr>
          <p:cNvPr id="222" name="Google Shape;222;p24"/>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5"/>
          <p:cNvSpPr txBox="1"/>
          <p:nvPr>
            <p:ph idx="1" type="body"/>
          </p:nvPr>
        </p:nvSpPr>
        <p:spPr>
          <a:xfrm>
            <a:off x="8491550" y="1524000"/>
            <a:ext cx="15446400" cy="10172700"/>
          </a:xfrm>
          <a:prstGeom prst="rect">
            <a:avLst/>
          </a:prstGeom>
          <a:noFill/>
          <a:ln>
            <a:noFill/>
          </a:ln>
        </p:spPr>
        <p:txBody>
          <a:bodyPr anchorCtr="0" anchor="t" bIns="0" lIns="0" spcFirstLastPara="1" rIns="0" wrap="square" tIns="0">
            <a:normAutofit fontScale="62500" lnSpcReduction="20000"/>
          </a:bodyPr>
          <a:lstStyle/>
          <a:p>
            <a:pPr indent="-654050" lvl="0" marL="914400" rtl="0" algn="l">
              <a:lnSpc>
                <a:spcPct val="90000"/>
              </a:lnSpc>
              <a:spcBef>
                <a:spcPts val="2000"/>
              </a:spcBef>
              <a:spcAft>
                <a:spcPts val="0"/>
              </a:spcAft>
              <a:buSzPct val="141666"/>
              <a:buChar char="•"/>
            </a:pPr>
            <a:r>
              <a:rPr lang="es-ES" sz="5760"/>
              <a:t>Quels sont les trois piliers principaux du tourisme durable, et pourquoi est-il important de les aborder tous ensemble ? </a:t>
            </a:r>
            <a:endParaRPr sz="5760"/>
          </a:p>
          <a:p>
            <a:pPr indent="-654050" lvl="0" marL="914400" rtl="0" algn="l">
              <a:lnSpc>
                <a:spcPct val="90000"/>
              </a:lnSpc>
              <a:spcBef>
                <a:spcPts val="2000"/>
              </a:spcBef>
              <a:spcAft>
                <a:spcPts val="0"/>
              </a:spcAft>
              <a:buSzPct val="141666"/>
              <a:buChar char="•"/>
            </a:pPr>
            <a:r>
              <a:rPr lang="es-ES" sz="5760"/>
              <a:t>Comment le tourisme de masse a-t-il contribué aux défis environnementaux et sociaux au cours de la seconde moitié du XXe siècle ? </a:t>
            </a:r>
            <a:endParaRPr sz="5760"/>
          </a:p>
          <a:p>
            <a:pPr indent="-654050" lvl="0" marL="914400" rtl="0" algn="l">
              <a:lnSpc>
                <a:spcPct val="90000"/>
              </a:lnSpc>
              <a:spcBef>
                <a:spcPts val="2000"/>
              </a:spcBef>
              <a:spcAft>
                <a:spcPts val="0"/>
              </a:spcAft>
              <a:buSzPct val="141666"/>
              <a:buChar char="•"/>
            </a:pPr>
            <a:r>
              <a:rPr lang="es-ES" sz="5760"/>
              <a:t>Qu'est-ce qui distingue un </a:t>
            </a:r>
            <a:r>
              <a:rPr lang="es-ES" sz="5760"/>
              <a:t>tourisme</a:t>
            </a:r>
            <a:r>
              <a:rPr lang="es-ES" sz="5760"/>
              <a:t> responsable dans un modèle durable de celui d'un modèle régénérateur ? </a:t>
            </a:r>
            <a:endParaRPr sz="5760"/>
          </a:p>
          <a:p>
            <a:pPr indent="-654050" lvl="0" marL="914400" rtl="0" algn="l">
              <a:lnSpc>
                <a:spcPct val="90000"/>
              </a:lnSpc>
              <a:spcBef>
                <a:spcPts val="2000"/>
              </a:spcBef>
              <a:spcAft>
                <a:spcPts val="0"/>
              </a:spcAft>
              <a:buSzPct val="141666"/>
              <a:buChar char="•"/>
            </a:pPr>
            <a:r>
              <a:rPr lang="es-ES" sz="5760"/>
              <a:t>Donnez un exemple de la manière dont les politiques publiques peuvent soutenir le développement du tourisme durable. </a:t>
            </a:r>
            <a:endParaRPr sz="5760"/>
          </a:p>
          <a:p>
            <a:pPr indent="-654050" lvl="0" marL="914400" rtl="0" algn="l">
              <a:lnSpc>
                <a:spcPct val="90000"/>
              </a:lnSpc>
              <a:spcBef>
                <a:spcPts val="2000"/>
              </a:spcBef>
              <a:spcAft>
                <a:spcPts val="0"/>
              </a:spcAft>
              <a:buSzPct val="141666"/>
              <a:buChar char="•"/>
            </a:pPr>
            <a:r>
              <a:rPr lang="es-ES" sz="5760"/>
              <a:t>Citez un exemple concret d'initiative de tourisme régénérateur, et expliquez en quoi elle est régénératrice </a:t>
            </a:r>
            <a:endParaRPr sz="5760"/>
          </a:p>
          <a:p>
            <a:pPr indent="-654050" lvl="0" marL="914400" rtl="0" algn="l">
              <a:lnSpc>
                <a:spcPct val="90000"/>
              </a:lnSpc>
              <a:spcBef>
                <a:spcPts val="2000"/>
              </a:spcBef>
              <a:spcAft>
                <a:spcPts val="0"/>
              </a:spcAft>
              <a:buSzPct val="141666"/>
              <a:buChar char="•"/>
            </a:pPr>
            <a:r>
              <a:rPr lang="es-ES" sz="5760"/>
              <a:t>Choisissez l'une des questions suivantes et rédigez un court paragraphe (4 à 5 phrases). </a:t>
            </a:r>
            <a:endParaRPr sz="5760"/>
          </a:p>
          <a:p>
            <a:pPr indent="-654050" lvl="0" marL="914400" rtl="0" algn="l">
              <a:lnSpc>
                <a:spcPct val="90000"/>
              </a:lnSpc>
              <a:spcBef>
                <a:spcPts val="2000"/>
              </a:spcBef>
              <a:spcAft>
                <a:spcPts val="0"/>
              </a:spcAft>
              <a:buSzPct val="141666"/>
              <a:buChar char="•"/>
            </a:pPr>
            <a:r>
              <a:rPr lang="es-ES" sz="5760"/>
              <a:t>Pensez à un endroit que vous avez visité ou que vous connaissez bien. Diriez-vous que le modèle touristique qui y est pratiqué est de masse, durable ou régénérateur ? Pourquoi ?</a:t>
            </a:r>
            <a:endParaRPr sz="5760"/>
          </a:p>
          <a:p>
            <a:pPr indent="-654050" lvl="0" marL="914400" rtl="0" algn="l">
              <a:lnSpc>
                <a:spcPct val="90000"/>
              </a:lnSpc>
              <a:spcBef>
                <a:spcPts val="2000"/>
              </a:spcBef>
              <a:spcAft>
                <a:spcPts val="0"/>
              </a:spcAft>
              <a:buSzPct val="141666"/>
              <a:buChar char="•"/>
            </a:pPr>
            <a:r>
              <a:rPr lang="es-ES" sz="5760"/>
              <a:t>Selon vous, quel est le principal obstacle au passage du tourisme de masse au tourisme régénérateur ? Comment pourrait-on le surmonter ?</a:t>
            </a:r>
            <a:endParaRPr sz="5760"/>
          </a:p>
        </p:txBody>
      </p:sp>
      <p:sp>
        <p:nvSpPr>
          <p:cNvPr id="228" name="Google Shape;228;p25"/>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11111"/>
              <a:buFont typeface="Arial"/>
              <a:buNone/>
            </a:pPr>
            <a:r>
              <a:rPr lang="es-ES"/>
              <a:t>Répondez aux questions suivantes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6"/>
          <p:cNvSpPr txBox="1"/>
          <p:nvPr>
            <p:ph type="title"/>
          </p:nvPr>
        </p:nvSpPr>
        <p:spPr>
          <a:xfrm>
            <a:off x="762001" y="5657851"/>
            <a:ext cx="10945090" cy="3067049"/>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33101"/>
              <a:buFont typeface="Arial"/>
              <a:buNone/>
            </a:pPr>
            <a:r>
              <a:rPr lang="es-ES" sz="9600">
                <a:solidFill>
                  <a:srgbClr val="1FCD5F"/>
                </a:solidFill>
              </a:rPr>
              <a:t>ACTIVITE D’APPRENTISSAGE AUTODIRIGÉ</a:t>
            </a:r>
            <a:endParaRPr/>
          </a:p>
        </p:txBody>
      </p:sp>
      <p:sp>
        <p:nvSpPr>
          <p:cNvPr id="234" name="Google Shape;234;p26"/>
          <p:cNvSpPr/>
          <p:nvPr/>
        </p:nvSpPr>
        <p:spPr>
          <a:xfrm>
            <a:off x="587829" y="9339943"/>
            <a:ext cx="10907485" cy="1175657"/>
          </a:xfrm>
          <a:prstGeom prst="rect">
            <a:avLst/>
          </a:prstGeom>
          <a:solidFill>
            <a:srgbClr val="3232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7"/>
          <p:cNvSpPr txBox="1"/>
          <p:nvPr>
            <p:ph idx="1" type="body"/>
          </p:nvPr>
        </p:nvSpPr>
        <p:spPr>
          <a:xfrm>
            <a:off x="762000" y="5391150"/>
            <a:ext cx="16709571" cy="6305550"/>
          </a:xfrm>
          <a:prstGeom prst="rect">
            <a:avLst/>
          </a:prstGeom>
          <a:noFill/>
          <a:ln>
            <a:noFill/>
          </a:ln>
        </p:spPr>
        <p:txBody>
          <a:bodyPr anchorCtr="0" anchor="t" bIns="0" lIns="0" spcFirstLastPara="1" rIns="0" wrap="square" tIns="0">
            <a:normAutofit fontScale="85000" lnSpcReduction="20000"/>
          </a:bodyPr>
          <a:lstStyle/>
          <a:p>
            <a:pPr indent="0" lvl="0" marL="457200" rtl="0" algn="l">
              <a:lnSpc>
                <a:spcPct val="90000"/>
              </a:lnSpc>
              <a:spcBef>
                <a:spcPts val="2000"/>
              </a:spcBef>
              <a:spcAft>
                <a:spcPts val="0"/>
              </a:spcAft>
              <a:buSzPct val="37815"/>
              <a:buNone/>
            </a:pPr>
            <a:r>
              <a:rPr lang="es-ES"/>
              <a:t>1.  #TheSustainableDiner: Cebu City </a:t>
            </a:r>
            <a:endParaRPr/>
          </a:p>
          <a:p>
            <a:pPr indent="0" lvl="0" marL="457200" rtl="0" algn="l">
              <a:lnSpc>
                <a:spcPct val="90000"/>
              </a:lnSpc>
              <a:spcBef>
                <a:spcPts val="2000"/>
              </a:spcBef>
              <a:spcAft>
                <a:spcPts val="0"/>
              </a:spcAft>
              <a:buSzPct val="37815"/>
              <a:buNone/>
            </a:pPr>
            <a:r>
              <a:rPr lang="es-ES" u="sng">
                <a:solidFill>
                  <a:srgbClr val="0000FF"/>
                </a:solidFill>
                <a:hlinkClick r:id="rId3">
                  <a:extLst>
                    <a:ext uri="{A12FA001-AC4F-418D-AE19-62706E023703}">
                      <ahyp:hlinkClr val="tx"/>
                    </a:ext>
                  </a:extLst>
                </a:hlinkClick>
              </a:rPr>
              <a:t>https://www.youtube.com/watch?v=ufEedGDlHGw</a:t>
            </a:r>
            <a:r>
              <a:rPr lang="es-ES">
                <a:solidFill>
                  <a:srgbClr val="0000FF"/>
                </a:solidFill>
              </a:rPr>
              <a:t>  </a:t>
            </a:r>
            <a:endParaRPr>
              <a:solidFill>
                <a:srgbClr val="0000FF"/>
              </a:solidFill>
            </a:endParaRPr>
          </a:p>
          <a:p>
            <a:pPr indent="0" lvl="0" marL="457200" rtl="0" algn="l">
              <a:lnSpc>
                <a:spcPct val="90000"/>
              </a:lnSpc>
              <a:spcBef>
                <a:spcPts val="2000"/>
              </a:spcBef>
              <a:spcAft>
                <a:spcPts val="0"/>
              </a:spcAft>
              <a:buSzPct val="37815"/>
              <a:buNone/>
            </a:pPr>
            <a:r>
              <a:rPr lang="es-ES"/>
              <a:t>2.  Histoires Exceptionnelles du Tourisme Durable : Le Kenya Magique </a:t>
            </a:r>
            <a:r>
              <a:rPr lang="es-ES" u="sng">
                <a:solidFill>
                  <a:srgbClr val="0000FF"/>
                </a:solidFill>
                <a:hlinkClick r:id="rId4">
                  <a:extLst>
                    <a:ext uri="{A12FA001-AC4F-418D-AE19-62706E023703}">
                      <ahyp:hlinkClr val="tx"/>
                    </a:ext>
                  </a:extLst>
                </a:hlinkClick>
              </a:rPr>
              <a:t>https://www.youtube.com/watch?v=8b1GTXkjuxU</a:t>
            </a:r>
            <a:r>
              <a:rPr lang="es-ES" u="sng">
                <a:solidFill>
                  <a:srgbClr val="0000FF"/>
                </a:solidFill>
              </a:rPr>
              <a:t>  </a:t>
            </a:r>
            <a:endParaRPr u="sng">
              <a:solidFill>
                <a:srgbClr val="0000FF"/>
              </a:solidFill>
            </a:endParaRPr>
          </a:p>
          <a:p>
            <a:pPr indent="0" lvl="0" marL="457200" rtl="0" algn="l">
              <a:lnSpc>
                <a:spcPct val="90000"/>
              </a:lnSpc>
              <a:spcBef>
                <a:spcPts val="2000"/>
              </a:spcBef>
              <a:spcAft>
                <a:spcPts val="0"/>
              </a:spcAft>
              <a:buSzPct val="37815"/>
              <a:buNone/>
            </a:pPr>
            <a:r>
              <a:rPr lang="es-ES"/>
              <a:t>3. Destination 2030 : La capacité des villes mondiales à soutenir une croissance durable du tourisme</a:t>
            </a:r>
            <a:endParaRPr/>
          </a:p>
          <a:p>
            <a:pPr indent="0" lvl="0" marL="457200" rtl="0" algn="l">
              <a:lnSpc>
                <a:spcPct val="90000"/>
              </a:lnSpc>
              <a:spcBef>
                <a:spcPts val="2000"/>
              </a:spcBef>
              <a:spcAft>
                <a:spcPts val="0"/>
              </a:spcAft>
              <a:buSzPct val="37815"/>
              <a:buNone/>
            </a:pPr>
            <a:r>
              <a:rPr lang="es-ES" u="sng">
                <a:solidFill>
                  <a:srgbClr val="0000FF"/>
                </a:solidFill>
                <a:hlinkClick r:id="rId5">
                  <a:extLst>
                    <a:ext uri="{A12FA001-AC4F-418D-AE19-62706E023703}">
                      <ahyp:hlinkClr val="tx"/>
                    </a:ext>
                  </a:extLst>
                </a:hlinkClick>
              </a:rPr>
              <a:t>https://tourismanalytics.com/uploads/1/2/0/4/120443739/destination_2030_jll_wttc_report.pdf</a:t>
            </a:r>
            <a:r>
              <a:rPr lang="es-ES" u="sng">
                <a:solidFill>
                  <a:srgbClr val="0000FF"/>
                </a:solidFill>
              </a:rPr>
              <a:t> </a:t>
            </a:r>
            <a:endParaRPr/>
          </a:p>
          <a:p>
            <a:pPr indent="0" lvl="0" marL="457200" rtl="0" algn="l">
              <a:lnSpc>
                <a:spcPct val="90000"/>
              </a:lnSpc>
              <a:spcBef>
                <a:spcPts val="2000"/>
              </a:spcBef>
              <a:spcAft>
                <a:spcPts val="0"/>
              </a:spcAft>
              <a:buSzPct val="37815"/>
              <a:buNone/>
            </a:pPr>
            <a:r>
              <a:t/>
            </a:r>
            <a:endParaRPr/>
          </a:p>
        </p:txBody>
      </p:sp>
      <p:sp>
        <p:nvSpPr>
          <p:cNvPr id="240" name="Google Shape;240;p27"/>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Vidéos</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28"/>
          <p:cNvSpPr txBox="1"/>
          <p:nvPr>
            <p:ph idx="1" type="body"/>
          </p:nvPr>
        </p:nvSpPr>
        <p:spPr>
          <a:xfrm>
            <a:off x="762000" y="5391150"/>
            <a:ext cx="16709571" cy="6305550"/>
          </a:xfrm>
          <a:prstGeom prst="rect">
            <a:avLst/>
          </a:prstGeom>
          <a:noFill/>
          <a:ln>
            <a:noFill/>
          </a:ln>
        </p:spPr>
        <p:txBody>
          <a:bodyPr anchorCtr="0" anchor="t" bIns="0" lIns="0" spcFirstLastPara="1" rIns="0" wrap="square" tIns="0">
            <a:normAutofit/>
          </a:bodyPr>
          <a:lstStyle/>
          <a:p>
            <a:pPr indent="-457200" lvl="0" marL="457200" rtl="0" algn="l">
              <a:lnSpc>
                <a:spcPct val="90000"/>
              </a:lnSpc>
              <a:spcBef>
                <a:spcPts val="0"/>
              </a:spcBef>
              <a:spcAft>
                <a:spcPts val="0"/>
              </a:spcAft>
              <a:buSzPts val="5600"/>
              <a:buChar char="•"/>
            </a:pPr>
            <a:r>
              <a:rPr lang="es-ES"/>
              <a:t>Analyse de l'impact économique du tourisme : une approche multidimensionnelle du développement durable. </a:t>
            </a:r>
            <a:r>
              <a:rPr lang="es-ES" u="sng">
                <a:solidFill>
                  <a:schemeClr val="hlink"/>
                </a:solidFill>
                <a:highlight>
                  <a:srgbClr val="0000FF"/>
                </a:highlight>
                <a:hlinkClick r:id="rId3"/>
              </a:rPr>
              <a:t>https://www.sciencedirect.com/science/article/pii/S0959652624033961</a:t>
            </a:r>
            <a:r>
              <a:rPr lang="es-ES">
                <a:highlight>
                  <a:srgbClr val="0000FF"/>
                </a:highlight>
              </a:rPr>
              <a:t>   </a:t>
            </a:r>
            <a:endParaRPr>
              <a:highlight>
                <a:srgbClr val="0000FF"/>
              </a:highlight>
            </a:endParaRPr>
          </a:p>
          <a:p>
            <a:pPr indent="-101600" lvl="0" marL="457200" rtl="0" algn="l">
              <a:lnSpc>
                <a:spcPct val="90000"/>
              </a:lnSpc>
              <a:spcBef>
                <a:spcPts val="0"/>
              </a:spcBef>
              <a:spcAft>
                <a:spcPts val="0"/>
              </a:spcAft>
              <a:buSzPts val="1800"/>
              <a:buNone/>
            </a:pPr>
            <a:r>
              <a:t/>
            </a:r>
            <a:endParaRPr/>
          </a:p>
        </p:txBody>
      </p:sp>
      <p:sp>
        <p:nvSpPr>
          <p:cNvPr id="246" name="Google Shape;246;p28"/>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Articles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9"/>
          <p:cNvSpPr txBox="1"/>
          <p:nvPr>
            <p:ph idx="1" type="body"/>
          </p:nvPr>
        </p:nvSpPr>
        <p:spPr>
          <a:xfrm>
            <a:off x="8487326" y="762000"/>
            <a:ext cx="14807100" cy="101727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2000"/>
              </a:spcBef>
              <a:spcAft>
                <a:spcPts val="0"/>
              </a:spcAft>
              <a:buSzPts val="5600"/>
              <a:buNone/>
            </a:pPr>
            <a:r>
              <a:rPr lang="es-ES" sz="3600"/>
              <a:t>Identifier</a:t>
            </a:r>
            <a:r>
              <a:rPr lang="es-ES" sz="3600"/>
              <a:t> et analyser cinq exemples actuels de pratiques de tourisme durable à travers le monde, en s'attachant à mettre en évidence la manière dont ils reflètent au moins l'un des trois piliers du tourisme durable : économique, social ou environnemental.</a:t>
            </a:r>
            <a:endParaRPr/>
          </a:p>
          <a:p>
            <a:pPr indent="0" lvl="0" marL="0" rtl="0" algn="l">
              <a:lnSpc>
                <a:spcPct val="90000"/>
              </a:lnSpc>
              <a:spcBef>
                <a:spcPts val="0"/>
              </a:spcBef>
              <a:spcAft>
                <a:spcPts val="0"/>
              </a:spcAft>
              <a:buSzPts val="5600"/>
              <a:buNone/>
            </a:pPr>
            <a:r>
              <a:t/>
            </a:r>
            <a:endParaRPr sz="3600"/>
          </a:p>
          <a:p>
            <a:pPr indent="0" lvl="0" marL="0" rtl="0" algn="l">
              <a:lnSpc>
                <a:spcPct val="90000"/>
              </a:lnSpc>
              <a:spcBef>
                <a:spcPts val="0"/>
              </a:spcBef>
              <a:spcAft>
                <a:spcPts val="0"/>
              </a:spcAft>
              <a:buSzPts val="5600"/>
              <a:buNone/>
            </a:pPr>
            <a:r>
              <a:rPr lang="es-ES" sz="3600"/>
              <a:t>Pour chaque exemple, écrivez : </a:t>
            </a:r>
            <a:endParaRPr/>
          </a:p>
          <a:p>
            <a:pPr indent="-685800" lvl="0" marL="685800" rtl="0" algn="l">
              <a:lnSpc>
                <a:spcPct val="150000"/>
              </a:lnSpc>
              <a:spcBef>
                <a:spcPts val="0"/>
              </a:spcBef>
              <a:spcAft>
                <a:spcPts val="0"/>
              </a:spcAft>
              <a:buSzPts val="5600"/>
              <a:buChar char="•"/>
            </a:pPr>
            <a:r>
              <a:rPr lang="es-ES" sz="3600"/>
              <a:t>Nom et localisation</a:t>
            </a:r>
            <a:endParaRPr sz="3600"/>
          </a:p>
          <a:p>
            <a:pPr indent="-685800" lvl="0" marL="685800" rtl="0" algn="l">
              <a:lnSpc>
                <a:spcPct val="150000"/>
              </a:lnSpc>
              <a:spcBef>
                <a:spcPts val="0"/>
              </a:spcBef>
              <a:spcAft>
                <a:spcPts val="0"/>
              </a:spcAft>
              <a:buSzPts val="5600"/>
              <a:buChar char="•"/>
            </a:pPr>
            <a:r>
              <a:rPr lang="es-ES" sz="3600"/>
              <a:t>Brève description (1 à 2 phrases)</a:t>
            </a:r>
            <a:endParaRPr sz="3600"/>
          </a:p>
          <a:p>
            <a:pPr indent="-685800" lvl="0" marL="685800" rtl="0" algn="l">
              <a:lnSpc>
                <a:spcPct val="150000"/>
              </a:lnSpc>
              <a:spcBef>
                <a:spcPts val="0"/>
              </a:spcBef>
              <a:spcAft>
                <a:spcPts val="0"/>
              </a:spcAft>
              <a:buSzPts val="5600"/>
              <a:buChar char="•"/>
            </a:pPr>
            <a:r>
              <a:rPr lang="es-ES" sz="3600"/>
              <a:t>Quel pilier du développement durable cela reflète-t-il (économique, social, environnemental) ?</a:t>
            </a:r>
            <a:endParaRPr sz="3600"/>
          </a:p>
          <a:p>
            <a:pPr indent="-685800" lvl="0" marL="685800" rtl="0" algn="l">
              <a:lnSpc>
                <a:spcPct val="150000"/>
              </a:lnSpc>
              <a:spcBef>
                <a:spcPts val="0"/>
              </a:spcBef>
              <a:spcAft>
                <a:spcPts val="0"/>
              </a:spcAft>
              <a:buSzPts val="5600"/>
              <a:buChar char="•"/>
            </a:pPr>
            <a:r>
              <a:rPr lang="es-ES" sz="3600"/>
              <a:t>Pourquoi l’avez-vous choisi (une phrase pour expliquer votre choix) ?</a:t>
            </a:r>
            <a:endParaRPr sz="3600"/>
          </a:p>
          <a:p>
            <a:pPr indent="0" lvl="0" marL="0" rtl="0" algn="l">
              <a:lnSpc>
                <a:spcPct val="90000"/>
              </a:lnSpc>
              <a:spcBef>
                <a:spcPts val="0"/>
              </a:spcBef>
              <a:spcAft>
                <a:spcPts val="0"/>
              </a:spcAft>
              <a:buSzPts val="5600"/>
              <a:buNone/>
            </a:pPr>
            <a:r>
              <a:t/>
            </a:r>
            <a:endParaRPr sz="3600"/>
          </a:p>
          <a:p>
            <a:pPr indent="0" lvl="0" marL="0" rtl="0" algn="l">
              <a:lnSpc>
                <a:spcPct val="90000"/>
              </a:lnSpc>
              <a:spcBef>
                <a:spcPts val="0"/>
              </a:spcBef>
              <a:spcAft>
                <a:spcPts val="0"/>
              </a:spcAft>
              <a:buSzPts val="5600"/>
              <a:buNone/>
            </a:pPr>
            <a:r>
              <a:rPr lang="es-ES" sz="3600"/>
              <a:t>Créez un tableau ou une liste simple contenant ces informations. Vous présenterez brièvement l'un de vos exemples à la classe pendant les 5 dernières minutes.</a:t>
            </a:r>
            <a:endParaRPr/>
          </a:p>
          <a:p>
            <a:pPr indent="0" lvl="0" marL="0" rtl="0" algn="l">
              <a:lnSpc>
                <a:spcPct val="90000"/>
              </a:lnSpc>
              <a:spcBef>
                <a:spcPts val="0"/>
              </a:spcBef>
              <a:spcAft>
                <a:spcPts val="0"/>
              </a:spcAft>
              <a:buSzPts val="5600"/>
              <a:buNone/>
            </a:pPr>
            <a:r>
              <a:t/>
            </a:r>
            <a:endParaRPr sz="3600"/>
          </a:p>
        </p:txBody>
      </p:sp>
      <p:sp>
        <p:nvSpPr>
          <p:cNvPr id="252" name="Google Shape;252;p29"/>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Activité</a:t>
            </a:r>
            <a:br>
              <a:rPr lang="es-ES"/>
            </a:b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FOOTPRINT - Powerpoint Templat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2025-07-09T12:04:53Z</dcterms:created>
  <dc:creator>aicabper</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