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 id="2147483657"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42" roundtripDataSignature="AMtx7mijLVwi7552lCqHc0UmY1VeCbxh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8BC1E38-12FB-4D16-BBD7-688580A7E033}">
  <a:tblStyle styleId="{A8BC1E38-12FB-4D16-BBD7-688580A7E033}" styleName="Table_0">
    <a:wholeTbl>
      <a:tcTxStyle b="off" i="off">
        <a:font>
          <a:latin typeface="Arial"/>
          <a:ea typeface="Arial"/>
          <a:cs typeface="Arial"/>
        </a:font>
        <a:schemeClr val="dk1"/>
      </a:tcTxStyle>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chemeClr val="accent4"/>
              </a:solidFill>
              <a:prstDash val="solid"/>
              <a:round/>
              <a:headEnd len="sm" w="sm" type="none"/>
              <a:tailEnd len="sm" w="sm" type="none"/>
            </a:ln>
          </a:insideV>
        </a:tcBdr>
        <a:fill>
          <a:solidFill>
            <a:srgbClr val="FFFFFF">
              <a:alpha val="0"/>
            </a:srgbClr>
          </a:solidFill>
        </a:fill>
      </a:tcStyle>
    </a:wholeTbl>
    <a:band1H>
      <a:tcTxStyle/>
      <a:tcStyle>
        <a:fill>
          <a:solidFill>
            <a:schemeClr val="accent4">
              <a:alpha val="40000"/>
            </a:schemeClr>
          </a:solidFill>
        </a:fill>
      </a:tcStyle>
    </a:band1H>
    <a:band2H>
      <a:tcTxStyle/>
    </a:band2H>
    <a:band1V>
      <a:tcTxStyle/>
      <a:tcStyle>
        <a:tcBdr>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tcBdr>
        <a:fill>
          <a:solidFill>
            <a:schemeClr val="accent4">
              <a:alpha val="40000"/>
            </a:schemeClr>
          </a:solidFill>
        </a:fill>
      </a:tcStyle>
    </a:band1V>
    <a:band2V>
      <a:tcTxStyle/>
    </a:band2V>
    <a:lastCol>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lastCol>
    <a:firstCol>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chemeClr val="accent4"/>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tcStyle>
    </a:firstCol>
    <a:lastRow>
      <a:tcTxStyle b="on" i="off"/>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accent4"/>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lastRow>
    <a:seCell>
      <a:tcTxStyle/>
    </a:seCell>
    <a:swCell>
      <a:tcTxStyle/>
    </a:swCell>
    <a:firstRow>
      <a:tcTxStyle b="on" i="off">
        <a:font>
          <a:latin typeface="Arial"/>
          <a:ea typeface="Arial"/>
          <a:cs typeface="Arial"/>
        </a:font>
        <a:schemeClr val="lt1"/>
      </a:tcTxStyle>
      <a:tcStyle>
        <a:tcBdr>
          <a:left>
            <a:ln cap="flat" cmpd="sng" w="9525">
              <a:solidFill>
                <a:schemeClr val="accent4"/>
              </a:solidFill>
              <a:prstDash val="solid"/>
              <a:round/>
              <a:headEnd len="sm" w="sm" type="none"/>
              <a:tailEnd len="sm" w="sm" type="none"/>
            </a:ln>
          </a:left>
          <a:right>
            <a:ln cap="flat" cmpd="sng" w="9525">
              <a:solidFill>
                <a:schemeClr val="accent4"/>
              </a:solidFill>
              <a:prstDash val="solid"/>
              <a:round/>
              <a:headEnd len="sm" w="sm" type="none"/>
              <a:tailEnd len="sm" w="sm" type="none"/>
            </a:ln>
          </a:right>
          <a:top>
            <a:ln cap="flat" cmpd="sng" w="9525">
              <a:solidFill>
                <a:schemeClr val="accent4"/>
              </a:solidFill>
              <a:prstDash val="solid"/>
              <a:round/>
              <a:headEnd len="sm" w="sm" type="none"/>
              <a:tailEnd len="sm" w="sm" type="none"/>
            </a:ln>
          </a:top>
          <a:bottom>
            <a:ln cap="flat" cmpd="sng" w="9525">
              <a:solidFill>
                <a:schemeClr val="l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accent4"/>
          </a:solidFill>
        </a:fill>
      </a:tcStyle>
    </a:firstRow>
    <a:neCell>
      <a:tcTxStyle/>
    </a:neCell>
    <a:nwCell>
      <a:tcTxStyle/>
    </a:nwCell>
  </a:tblStyle>
  <a:tblStyle styleId="{DA7E186A-7A68-48A6-BAE8-311FCDFA38F7}" styleName="Table_1">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2"/>
              </a:solidFill>
              <a:prstDash val="solid"/>
              <a:round/>
              <a:headEnd len="sm" w="sm" type="none"/>
              <a:tailEnd len="sm" w="sm" type="none"/>
            </a:ln>
          </a:top>
          <a:bottom>
            <a:ln cap="flat" cmpd="sng" w="12700">
              <a:solidFill>
                <a:schemeClr val="accent2"/>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accent2">
              <a:alpha val="20000"/>
            </a:schemeClr>
          </a:solidFill>
        </a:fill>
      </a:tcStyle>
    </a:band1H>
    <a:band2H>
      <a:tcTxStyle/>
    </a:band2H>
    <a:band1V>
      <a:tcTxStyle/>
      <a:tcStyle>
        <a:fill>
          <a:solidFill>
            <a:schemeClr val="accent2">
              <a:alpha val="20000"/>
            </a:schemeClr>
          </a:solidFill>
        </a:fill>
      </a:tcStyle>
    </a:band1V>
    <a:band2V>
      <a:tcTxStyle/>
    </a:band2V>
    <a:lastCol>
      <a:tcTxStyle b="on" i="off"/>
    </a:lastCol>
    <a:firstCol>
      <a:tcTxStyle b="on" i="off"/>
    </a:firstCol>
    <a:lastRow>
      <a:tcTxStyle b="on" i="off"/>
      <a:tcStyle>
        <a:tcBdr>
          <a:top>
            <a:ln cap="flat" cmpd="sng" w="12700">
              <a:solidFill>
                <a:schemeClr val="accent2"/>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accent2"/>
              </a:solidFill>
              <a:prstDash val="solid"/>
              <a:round/>
              <a:headEnd len="sm" w="sm" type="none"/>
              <a:tailEnd len="sm" w="sm" type="none"/>
            </a:ln>
          </a:bottom>
        </a:tcBdr>
        <a:fill>
          <a:solidFill>
            <a:srgbClr val="FFFFFF">
              <a:alpha val="0"/>
            </a:srgbClr>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20" Type="http://schemas.openxmlformats.org/officeDocument/2006/relationships/slide" Target="slides/slide13.xml"/><Relationship Id="rId42" Type="http://customschemas.google.com/relationships/presentationmetadata" Target="metadata"/><Relationship Id="rId41" Type="http://schemas.openxmlformats.org/officeDocument/2006/relationships/slide" Target="slides/slide34.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slide" Target="slides/slide32.xml"/><Relationship Id="rId16" Type="http://schemas.openxmlformats.org/officeDocument/2006/relationships/slide" Target="slides/slide9.xml"/><Relationship Id="rId38" Type="http://schemas.openxmlformats.org/officeDocument/2006/relationships/slide" Target="slides/slide31.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 name="Google Shape;7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9" name="Google Shape;79;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4" name="Google Shape;84;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 name="Google Shape;251;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SzPts val="1100"/>
              <a:buNone/>
            </a:pPr>
            <a:r>
              <a:rPr lang="en-US"/>
              <a:t>ICOMOS, or the International Council for the Protection of Monuments and Sites, plays a key role in the protection of cultural heritage. By setting conservation standards and promoting international cooperation, it supports the sustainable development of cultural tourism that respects and protects local traditions and historical sites. The organization helps to preserve the authenticity of heritage, which is fundamental to the tourist attractiveness and cultural identity of the community.</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 name="Google Shape;258;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100000"/>
              </a:lnSpc>
              <a:spcBef>
                <a:spcPts val="0"/>
              </a:spcBef>
              <a:spcAft>
                <a:spcPts val="0"/>
              </a:spcAft>
              <a:buSzPts val="1100"/>
              <a:buNone/>
            </a:pPr>
            <a:r>
              <a:rPr lang="en-US"/>
              <a:t>ICOMOS, or the International Council for the Protection of Monuments and Sites, plays a key role in the protection of cultural heritage. By setting conservation standards and promoting international cooperation, it supports the sustainable development of cultural tourism that respects and protects local traditions and historical sites. The organization helps to preserve the authenticity of heritage, which is fundamental to the tourist attractiveness and cultural identity of the community.</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4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7.png"/><Relationship Id="rId4" Type="http://schemas.openxmlformats.org/officeDocument/2006/relationships/image" Target="../media/image11.png"/><Relationship Id="rId9" Type="http://schemas.openxmlformats.org/officeDocument/2006/relationships/image" Target="../media/image13.png"/><Relationship Id="rId5" Type="http://schemas.openxmlformats.org/officeDocument/2006/relationships/image" Target="../media/image10.png"/><Relationship Id="rId6" Type="http://schemas.openxmlformats.org/officeDocument/2006/relationships/image" Target="../media/image3.png"/><Relationship Id="rId7" Type="http://schemas.openxmlformats.org/officeDocument/2006/relationships/image" Target="../media/image4.png"/><Relationship Id="rId8"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8" name="Shape 8"/>
        <p:cNvGrpSpPr/>
        <p:nvPr/>
      </p:nvGrpSpPr>
      <p:grpSpPr>
        <a:xfrm>
          <a:off x="0" y="0"/>
          <a:ext cx="0" cy="0"/>
          <a:chOff x="0" y="0"/>
          <a:chExt cx="0" cy="0"/>
        </a:xfrm>
      </p:grpSpPr>
      <p:pic>
        <p:nvPicPr>
          <p:cNvPr descr="A black and white logo&#10;&#10;AI-generated content may be incorrect." id="9" name="Google Shape;9;p24"/>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10" name="Google Shape;10;p24"/>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11" name="Google Shape;11;p24"/>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U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12" name="Google Shape;12;p24"/>
          <p:cNvGrpSpPr/>
          <p:nvPr/>
        </p:nvGrpSpPr>
        <p:grpSpPr>
          <a:xfrm>
            <a:off x="1633044" y="9658153"/>
            <a:ext cx="21117911" cy="908071"/>
            <a:chOff x="761999" y="9658153"/>
            <a:chExt cx="21117911" cy="908071"/>
          </a:xfrm>
        </p:grpSpPr>
        <p:pic>
          <p:nvPicPr>
            <p:cNvPr descr="A white text on a black background&#10;&#10;AI-generated content may be incorrect." id="13" name="Google Shape;13;p24"/>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14" name="Google Shape;14;p24"/>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15" name="Google Shape;15;p24"/>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16" name="Google Shape;16;p24"/>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17" name="Google Shape;17;p24"/>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18" name="Google Shape;18;p24"/>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9" name="Shape 19"/>
        <p:cNvGrpSpPr/>
        <p:nvPr/>
      </p:nvGrpSpPr>
      <p:grpSpPr>
        <a:xfrm>
          <a:off x="0" y="0"/>
          <a:ext cx="0" cy="0"/>
          <a:chOff x="0" y="0"/>
          <a:chExt cx="0" cy="0"/>
        </a:xfrm>
      </p:grpSpPr>
      <p:sp>
        <p:nvSpPr>
          <p:cNvPr id="20" name="Google Shape;20;p14"/>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21" name="Google Shape;21;p14"/>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22" name="Google Shape;22;p14"/>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3" name="Shape 23"/>
        <p:cNvGrpSpPr/>
        <p:nvPr/>
      </p:nvGrpSpPr>
      <p:grpSpPr>
        <a:xfrm>
          <a:off x="0" y="0"/>
          <a:ext cx="0" cy="0"/>
          <a:chOff x="0" y="0"/>
          <a:chExt cx="0" cy="0"/>
        </a:xfrm>
      </p:grpSpPr>
      <p:sp>
        <p:nvSpPr>
          <p:cNvPr id="24" name="Google Shape;24;p15"/>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5" name="Google Shape;25;p1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5"/>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7" name="Google Shape;27;p15"/>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8" name="Google Shape;28;p15"/>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29" name="Shape 29"/>
        <p:cNvGrpSpPr/>
        <p:nvPr/>
      </p:nvGrpSpPr>
      <p:grpSpPr>
        <a:xfrm>
          <a:off x="0" y="0"/>
          <a:ext cx="0" cy="0"/>
          <a:chOff x="0" y="0"/>
          <a:chExt cx="0" cy="0"/>
        </a:xfrm>
      </p:grpSpPr>
      <p:sp>
        <p:nvSpPr>
          <p:cNvPr id="30" name="Google Shape;30;p59"/>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9"/>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U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32" name="Shape 32"/>
        <p:cNvGrpSpPr/>
        <p:nvPr/>
      </p:nvGrpSpPr>
      <p:grpSpPr>
        <a:xfrm>
          <a:off x="0" y="0"/>
          <a:ext cx="0" cy="0"/>
          <a:chOff x="0" y="0"/>
          <a:chExt cx="0" cy="0"/>
        </a:xfrm>
      </p:grpSpPr>
      <p:sp>
        <p:nvSpPr>
          <p:cNvPr id="33" name="Google Shape;33;p60"/>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0"/>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5" name="Google Shape;35;p60"/>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36" name="Google Shape;36;p60"/>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37" name="Google Shape;37;p60"/>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8" name="Google Shape;38;p60"/>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9" name="Shape 39"/>
        <p:cNvGrpSpPr/>
        <p:nvPr/>
      </p:nvGrpSpPr>
      <p:grpSpPr>
        <a:xfrm>
          <a:off x="0" y="0"/>
          <a:ext cx="0" cy="0"/>
          <a:chOff x="0" y="0"/>
          <a:chExt cx="0" cy="0"/>
        </a:xfrm>
      </p:grpSpPr>
      <p:sp>
        <p:nvSpPr>
          <p:cNvPr id="40" name="Google Shape;40;p61"/>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1" name="Google Shape;41;p61"/>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2" name="Google Shape;42;p61"/>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3" name="Google Shape;43;p61"/>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61"/>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45" name="Google Shape;45;p61"/>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46" name="Google Shape;46;p61"/>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47" name="Shape 47"/>
        <p:cNvGrpSpPr/>
        <p:nvPr/>
      </p:nvGrpSpPr>
      <p:grpSpPr>
        <a:xfrm>
          <a:off x="0" y="0"/>
          <a:ext cx="0" cy="0"/>
          <a:chOff x="0" y="0"/>
          <a:chExt cx="0" cy="0"/>
        </a:xfrm>
      </p:grpSpPr>
      <p:sp>
        <p:nvSpPr>
          <p:cNvPr id="48" name="Google Shape;48;p62"/>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2"/>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50" name="Google Shape;50;p62"/>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1" name="Google Shape;51;p6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52" name="Google Shape;52;p62"/>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53" name="Google Shape;53;p62"/>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54" name="Google Shape;54;p62"/>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55" name="Google Shape;55;p62"/>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56" name="Google Shape;56;p62"/>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57" name="Shape 57"/>
        <p:cNvGrpSpPr/>
        <p:nvPr/>
      </p:nvGrpSpPr>
      <p:grpSpPr>
        <a:xfrm>
          <a:off x="0" y="0"/>
          <a:ext cx="0" cy="0"/>
          <a:chOff x="0" y="0"/>
          <a:chExt cx="0" cy="0"/>
        </a:xfrm>
      </p:grpSpPr>
      <p:sp>
        <p:nvSpPr>
          <p:cNvPr id="58" name="Google Shape;58;p63"/>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9" name="Google Shape;59;p63"/>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0" name="Google Shape;60;p63"/>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61" name="Google Shape;61;p63"/>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62" name="Google Shape;62;p63"/>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63" name="Google Shape;63;p63"/>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67" name="Shape 67"/>
        <p:cNvGrpSpPr/>
        <p:nvPr/>
      </p:nvGrpSpPr>
      <p:grpSpPr>
        <a:xfrm>
          <a:off x="0" y="0"/>
          <a:ext cx="0" cy="0"/>
          <a:chOff x="0" y="0"/>
          <a:chExt cx="0" cy="0"/>
        </a:xfrm>
      </p:grpSpPr>
      <p:sp>
        <p:nvSpPr>
          <p:cNvPr id="68" name="Google Shape;68;p58"/>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9" name="Google Shape;69;p58"/>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5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71" name="Google Shape;71;p58"/>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72" name="Google Shape;72;p58"/>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64" name="Shape 64"/>
        <p:cNvGrpSpPr/>
        <p:nvPr/>
      </p:nvGrpSpPr>
      <p:grpSpPr>
        <a:xfrm>
          <a:off x="0" y="0"/>
          <a:ext cx="0" cy="0"/>
          <a:chOff x="0" y="0"/>
          <a:chExt cx="0" cy="0"/>
        </a:xfrm>
      </p:grpSpPr>
      <p:sp>
        <p:nvSpPr>
          <p:cNvPr id="65" name="Google Shape;65;p57"/>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6" name="Google Shape;66;p57"/>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5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s://ich.unesco.org/en/resources-teaching-and-learnin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www.icomos.org/fr/charte-et-textes-doctrinaux/" TargetMode="External"/><Relationship Id="rId4" Type="http://schemas.openxmlformats.org/officeDocument/2006/relationships/hyperlink" Target="https://www.icomos.org/fr/charte-et-textes-doctrinaux/" TargetMode="External"/><Relationship Id="rId5" Type="http://schemas.openxmlformats.org/officeDocument/2006/relationships/hyperlink" Target="https://publ.icomos.org/publicomos/jlbSai?html=Pag&amp;page=Acc" TargetMode="External"/><Relationship Id="rId6" Type="http://schemas.openxmlformats.org/officeDocument/2006/relationships/hyperlink" Target="https://www.icomos.org/fr/charte-et-textes-doctrinaux/" TargetMode="External"/><Relationship Id="rId7" Type="http://schemas.openxmlformats.org/officeDocument/2006/relationships/hyperlink" Target="https://www.icomos.org/fr/charte-et-textes-doctrinaux/"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dos.fl.gov/cultural/info-and-opportunities/resources-by-topic/cultural-tourism-toolkit/what-is-cultural-tourism-basic-information/" TargetMode="External"/><Relationship Id="rId4" Type="http://schemas.openxmlformats.org/officeDocument/2006/relationships/hyperlink" Target="https://pre-webunwto.s3.eu-west-1.amazonaws.com/s3fs-public/2020-02/21%20a22_10_i_b_report_on_the_international_year_of_sustainable_tourism_for_development_2017_fr.pdf" TargetMode="External"/><Relationship Id="rId5" Type="http://schemas.openxmlformats.org/officeDocument/2006/relationships/hyperlink" Target="https://webunwto.s3.eu-west-1.amazonaws.com/s3fs-public/2019-12/Kyoto-Declaration_FINAL_13122019.pdf" TargetMode="External"/><Relationship Id="rId6" Type="http://schemas.openxmlformats.org/officeDocument/2006/relationships/hyperlink" Target="https://webunwto.s3.eu-west-1.amazonaws.com/imported_images/38174/item_3.6_new_publications.pdf" TargetMode="External"/><Relationship Id="rId7" Type="http://schemas.openxmlformats.org/officeDocument/2006/relationships/hyperlink" Target="https://www.untourism.int/fr/news/onu-tourisme-annonce-les-villages-recompenses-par-la-distinction-best-tourism-villages-en-2024" TargetMode="External"/><Relationship Id="rId8" Type="http://schemas.openxmlformats.org/officeDocument/2006/relationships/hyperlink" Target="https://www.untourism.int/fr/news/best-tourism-villages-2025-onu-tourisme-lance-l-appel-a-candidature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www.europarc.org/library/videos/a-sustainable-journey-the-film-on-sustainable-tourism/" TargetMode="External"/><Relationship Id="rId4" Type="http://schemas.openxmlformats.org/officeDocument/2006/relationships/hyperlink" Target="https://www.youtube.com/watch?v=qBi6tuvpPjI" TargetMode="External"/><Relationship Id="rId5" Type="http://schemas.openxmlformats.org/officeDocument/2006/relationships/hyperlink" Target="https://www.youtube.com/watch?v=vZfUQ9EIZVg" TargetMode="External"/><Relationship Id="rId6" Type="http://schemas.openxmlformats.org/officeDocument/2006/relationships/hyperlink" Target="https://www.youtube.com/watch?v=6xQF3zEBVUw"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14.png"/><Relationship Id="rId4" Type="http://schemas.openxmlformats.org/officeDocument/2006/relationships/hyperlink" Target="https://timesofindia.indiatimes.com/city/bengaluru/how-a-diplomatic-chat-in-karnataka-sparked-documentary-on-forgotten-italian-explorers/articleshow/122031720.cms?utm_source=chatgpt.com" TargetMode="External"/><Relationship Id="rId11" Type="http://schemas.openxmlformats.org/officeDocument/2006/relationships/hyperlink" Target="https://www.youtube.com/watch?v=7Z_aAuCKV3o" TargetMode="External"/><Relationship Id="rId10" Type="http://schemas.openxmlformats.org/officeDocument/2006/relationships/hyperlink" Target="https://www.youtube.com/watch?v=7Z_aAuCKV3o" TargetMode="External"/><Relationship Id="rId9" Type="http://schemas.openxmlformats.org/officeDocument/2006/relationships/hyperlink" Target="https://www.lmtonline.com/local/article/texas-tribes-history-traditions-documentary-film-20303475.php?utm_source=chatgpt.com" TargetMode="External"/><Relationship Id="rId5" Type="http://schemas.openxmlformats.org/officeDocument/2006/relationships/hyperlink" Target="https://timesofindia.indiatimes.com/city/bengaluru/how-a-diplomatic-chat-in-karnataka-sparked-documentary-on-forgotten-italian-explorers/articleshow/122031720.cms?utm_source=chatgpt.com" TargetMode="External"/><Relationship Id="rId6" Type="http://schemas.openxmlformats.org/officeDocument/2006/relationships/hyperlink" Target="https://en.wikipedia.org/wiki/Dahomey_%28film%29?utm_source=chatgpt.com" TargetMode="External"/><Relationship Id="rId7" Type="http://schemas.openxmlformats.org/officeDocument/2006/relationships/hyperlink" Target="https://www.youtube.com/watch?v=1HWYG9UbiC8" TargetMode="External"/><Relationship Id="rId8" Type="http://schemas.openxmlformats.org/officeDocument/2006/relationships/hyperlink" Target="https://www.youtube.com/watch?v=1HWYG9UbiC8"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
          <p:cNvSpPr txBox="1"/>
          <p:nvPr>
            <p:ph type="title"/>
          </p:nvPr>
        </p:nvSpPr>
        <p:spPr>
          <a:xfrm>
            <a:off x="762001" y="5657851"/>
            <a:ext cx="21989142" cy="377189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b="1" lang="en-US"/>
              <a:t>Module 4 : </a:t>
            </a:r>
            <a:br>
              <a:rPr b="1" lang="en-US"/>
            </a:br>
            <a:r>
              <a:rPr b="1" lang="en-US"/>
              <a:t>Préservation de la Culture et du Patrimoine</a:t>
            </a:r>
            <a:r>
              <a:rPr lang="en-US"/>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25"/>
          <p:cNvSpPr txBox="1"/>
          <p:nvPr>
            <p:ph type="title"/>
          </p:nvPr>
        </p:nvSpPr>
        <p:spPr>
          <a:xfrm>
            <a:off x="762001" y="5657851"/>
            <a:ext cx="21989142" cy="377189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a:t>Introduction du module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26"/>
          <p:cNvSpPr txBox="1"/>
          <p:nvPr>
            <p:ph idx="1" type="body"/>
          </p:nvPr>
        </p:nvSpPr>
        <p:spPr>
          <a:xfrm>
            <a:off x="593725" y="2895605"/>
            <a:ext cx="22866300" cy="8381700"/>
          </a:xfrm>
          <a:prstGeom prst="rect">
            <a:avLst/>
          </a:prstGeom>
          <a:noFill/>
          <a:ln>
            <a:noFill/>
          </a:ln>
        </p:spPr>
        <p:txBody>
          <a:bodyPr anchorCtr="0" anchor="t" bIns="0" lIns="0" spcFirstLastPara="1" rIns="0" wrap="square" tIns="0">
            <a:normAutofit fontScale="92500" lnSpcReduction="10000"/>
          </a:bodyPr>
          <a:lstStyle/>
          <a:p>
            <a:pPr indent="0" lvl="0" marL="228600" rtl="0" algn="l">
              <a:lnSpc>
                <a:spcPct val="90000"/>
              </a:lnSpc>
              <a:spcBef>
                <a:spcPts val="2000"/>
              </a:spcBef>
              <a:spcAft>
                <a:spcPts val="0"/>
              </a:spcAft>
              <a:buSzPct val="163265"/>
              <a:buNone/>
            </a:pPr>
            <a:r>
              <a:t/>
            </a:r>
            <a:endParaRPr sz="3708">
              <a:solidFill>
                <a:schemeClr val="dk1"/>
              </a:solidFill>
              <a:latin typeface="Arial"/>
              <a:ea typeface="Arial"/>
              <a:cs typeface="Arial"/>
              <a:sym typeface="Arial"/>
            </a:endParaRPr>
          </a:p>
          <a:p>
            <a:pPr indent="0" lvl="0" marL="228600" rtl="0" algn="just">
              <a:lnSpc>
                <a:spcPct val="90000"/>
              </a:lnSpc>
              <a:spcBef>
                <a:spcPts val="2000"/>
              </a:spcBef>
              <a:spcAft>
                <a:spcPts val="0"/>
              </a:spcAft>
              <a:buSzPct val="163265"/>
              <a:buNone/>
            </a:pPr>
            <a:r>
              <a:rPr lang="en-US" sz="3708">
                <a:solidFill>
                  <a:schemeClr val="dk1"/>
                </a:solidFill>
                <a:latin typeface="Arial"/>
                <a:ea typeface="Arial"/>
                <a:cs typeface="Arial"/>
                <a:sym typeface="Arial"/>
              </a:rPr>
              <a:t>Ce module offre un aperçu complet de la préservation culturelle et de la gestion du patrimoine dans le contexte du tourisme durable. Le tourisme, en tant que phénomène mondial, influence profondément les paysages culturels, les traditions et le patrimoine immatériel. S'il offre des opportunités d'échanges culturels et de croissance économique, un tourisme incontrôlé peut conduire à la marchandisation de la culture, à la perte d'authenticité et à l'érosion des valeurs patrimoniales. </a:t>
            </a:r>
            <a:endParaRPr sz="5708">
              <a:solidFill>
                <a:schemeClr val="dk1"/>
              </a:solidFill>
              <a:latin typeface="Arial"/>
              <a:ea typeface="Arial"/>
              <a:cs typeface="Arial"/>
              <a:sym typeface="Arial"/>
            </a:endParaRPr>
          </a:p>
          <a:p>
            <a:pPr indent="0" lvl="0" marL="228600" rtl="0" algn="just">
              <a:lnSpc>
                <a:spcPct val="90000"/>
              </a:lnSpc>
              <a:spcBef>
                <a:spcPts val="2000"/>
              </a:spcBef>
              <a:spcAft>
                <a:spcPts val="0"/>
              </a:spcAft>
              <a:buSzPct val="163265"/>
              <a:buNone/>
            </a:pPr>
            <a:r>
              <a:rPr lang="en-US" sz="3708">
                <a:solidFill>
                  <a:schemeClr val="dk1"/>
                </a:solidFill>
                <a:latin typeface="Arial"/>
                <a:ea typeface="Arial"/>
                <a:cs typeface="Arial"/>
                <a:sym typeface="Arial"/>
              </a:rPr>
              <a:t>Le module explore l'importance de la préservation de l'identité culturelle et de la sauvegarde du patrimoine en tant que composantes intégrantes du développement durable. S'appuyant sur les cadres de référence de l'UNESCO, de l'ICOMOS et de l'OMT, il examine les stratégies visant à protéger les biens culturels matériels et immatériels tout en veillant à ce que les communautés locales restent les gardiennes actives de leurs traditions. </a:t>
            </a:r>
            <a:endParaRPr sz="5708">
              <a:solidFill>
                <a:schemeClr val="dk1"/>
              </a:solidFill>
              <a:latin typeface="Arial"/>
              <a:ea typeface="Arial"/>
              <a:cs typeface="Arial"/>
              <a:sym typeface="Arial"/>
            </a:endParaRPr>
          </a:p>
          <a:p>
            <a:pPr indent="0" lvl="0" marL="228600" rtl="0" algn="just">
              <a:lnSpc>
                <a:spcPct val="90000"/>
              </a:lnSpc>
              <a:spcBef>
                <a:spcPts val="2000"/>
              </a:spcBef>
              <a:spcAft>
                <a:spcPts val="0"/>
              </a:spcAft>
              <a:buSzPct val="163265"/>
              <a:buNone/>
            </a:pPr>
            <a:r>
              <a:rPr lang="en-US" sz="3708">
                <a:solidFill>
                  <a:schemeClr val="dk1"/>
                </a:solidFill>
                <a:latin typeface="Arial"/>
                <a:ea typeface="Arial"/>
                <a:cs typeface="Arial"/>
                <a:sym typeface="Arial"/>
              </a:rPr>
              <a:t>Les apprenants aborderont des concepts clés tels que l'intégrité culturelle, l'authenticité et la conservation du patrimoine, en comprenant leur rôle dans le maintien d'un équilibre entre le développement touristique et la durabilité culturelle. En outre, le module met en évidence l'interconnexion entre la préservation culturelle et le bien-être social, en mettant l'accent sur la participation communautaire, le partage équitable des bénéfices et le respect de la diversité culturelle. À travers des perspectives théoriques, des études de cas et des exemples pratiques, les apprenants développeront une compréhension nuancée de la manière dont le patrimoine culturel peut être protégé et mis en valeur dans le cadre de modèles de tourisme responsable et régénérateur.</a:t>
            </a:r>
            <a:endParaRPr sz="5708">
              <a:solidFill>
                <a:schemeClr val="dk1"/>
              </a:solidFill>
            </a:endParaRPr>
          </a:p>
        </p:txBody>
      </p:sp>
      <p:sp>
        <p:nvSpPr>
          <p:cNvPr id="92" name="Google Shape;92;p26"/>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Introduction </a:t>
            </a:r>
            <a:r>
              <a:rPr lang="en-US">
                <a:solidFill>
                  <a:srgbClr val="1FCD5F"/>
                </a:solidFill>
              </a:rPr>
              <a:t>du module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7"/>
          <p:cNvSpPr txBox="1"/>
          <p:nvPr>
            <p:ph type="title"/>
          </p:nvPr>
        </p:nvSpPr>
        <p:spPr>
          <a:xfrm>
            <a:off x="762001" y="4680857"/>
            <a:ext cx="15128874" cy="4748893"/>
          </a:xfrm>
          <a:prstGeom prst="rect">
            <a:avLst/>
          </a:prstGeom>
          <a:noFill/>
          <a:ln>
            <a:noFill/>
          </a:ln>
        </p:spPr>
        <p:txBody>
          <a:bodyPr anchorCtr="0" anchor="t" bIns="0" lIns="0" spcFirstLastPara="1" rIns="0" wrap="square" tIns="0">
            <a:normAutofit fontScale="90000"/>
          </a:bodyPr>
          <a:lstStyle/>
          <a:p>
            <a:pPr indent="0" lvl="0" marL="0" rtl="0" algn="l">
              <a:lnSpc>
                <a:spcPct val="150000"/>
              </a:lnSpc>
              <a:spcBef>
                <a:spcPts val="0"/>
              </a:spcBef>
              <a:spcAft>
                <a:spcPts val="0"/>
              </a:spcAft>
              <a:buSzPct val="111111"/>
              <a:buNone/>
            </a:pPr>
            <a:r>
              <a:rPr lang="en-US"/>
              <a:t>Patrimoine Culturel : Définition &amp; Types</a:t>
            </a:r>
            <a:endParaRPr/>
          </a:p>
        </p:txBody>
      </p:sp>
      <p:pic>
        <p:nvPicPr>
          <p:cNvPr descr="European flag emblem and multilingual disclaimer - European ..." id="98" name="Google Shape;98;p27"/>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8"/>
          <p:cNvSpPr txBox="1"/>
          <p:nvPr>
            <p:ph type="title"/>
          </p:nvPr>
        </p:nvSpPr>
        <p:spPr>
          <a:xfrm>
            <a:off x="825106" y="1524001"/>
            <a:ext cx="5734444" cy="4659086"/>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n-US">
                <a:solidFill>
                  <a:schemeClr val="dk1"/>
                </a:solidFill>
              </a:rPr>
              <a:t>Qu'est-ce que l'héritage culturel ?</a:t>
            </a:r>
            <a:br>
              <a:rPr lang="en-US">
                <a:solidFill>
                  <a:schemeClr val="dk1"/>
                </a:solidFill>
              </a:rPr>
            </a:br>
            <a:endParaRPr/>
          </a:p>
        </p:txBody>
      </p:sp>
      <p:sp>
        <p:nvSpPr>
          <p:cNvPr id="104" name="Google Shape;104;p28"/>
          <p:cNvSpPr txBox="1"/>
          <p:nvPr/>
        </p:nvSpPr>
        <p:spPr>
          <a:xfrm>
            <a:off x="1676400" y="1347540"/>
            <a:ext cx="6440658" cy="4054454"/>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accent1"/>
              </a:buClr>
              <a:buSzPts val="8000"/>
              <a:buFont typeface="Arial"/>
              <a:buNone/>
            </a:pPr>
            <a:r>
              <a:t/>
            </a:r>
            <a:endParaRPr b="0" i="0" sz="9200" u="none" cap="none" strike="noStrike">
              <a:solidFill>
                <a:schemeClr val="dk1"/>
              </a:solidFill>
              <a:latin typeface="Arial"/>
              <a:ea typeface="Arial"/>
              <a:cs typeface="Arial"/>
              <a:sym typeface="Arial"/>
            </a:endParaRPr>
          </a:p>
        </p:txBody>
      </p:sp>
      <p:sp>
        <p:nvSpPr>
          <p:cNvPr id="105" name="Google Shape;105;p28"/>
          <p:cNvSpPr/>
          <p:nvPr/>
        </p:nvSpPr>
        <p:spPr>
          <a:xfrm>
            <a:off x="8931250" y="1576061"/>
            <a:ext cx="13452959" cy="2999938"/>
          </a:xfrm>
          <a:prstGeom prst="roundRect">
            <a:avLst>
              <a:gd fmla="val 16667" name="adj"/>
            </a:avLst>
          </a:prstGeom>
          <a:solidFill>
            <a:schemeClr val="accent1"/>
          </a:solidFill>
          <a:ln cap="flat" cmpd="sng" w="25400">
            <a:solidFill>
              <a:srgbClr val="0D5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0" i="0" lang="en-US" sz="4000" u="none" cap="none" strike="noStrike">
                <a:solidFill>
                  <a:schemeClr val="lt1"/>
                </a:solidFill>
                <a:latin typeface="Arial"/>
                <a:ea typeface="Arial"/>
                <a:cs typeface="Arial"/>
                <a:sym typeface="Arial"/>
              </a:rPr>
              <a:t>Le patrimoine culturel désigne l'héritage constitué de biens matériels et d'éléments immatériels transmis par les générations précédentes.</a:t>
            </a:r>
            <a:endParaRPr b="0" i="0" sz="1400" u="none" cap="none" strike="noStrike">
              <a:solidFill>
                <a:schemeClr val="lt1"/>
              </a:solidFill>
              <a:latin typeface="Arial"/>
              <a:ea typeface="Arial"/>
              <a:cs typeface="Arial"/>
              <a:sym typeface="Arial"/>
            </a:endParaRPr>
          </a:p>
        </p:txBody>
      </p:sp>
      <p:sp>
        <p:nvSpPr>
          <p:cNvPr id="106" name="Google Shape;106;p28"/>
          <p:cNvSpPr/>
          <p:nvPr/>
        </p:nvSpPr>
        <p:spPr>
          <a:xfrm>
            <a:off x="8931915" y="4918765"/>
            <a:ext cx="13452959" cy="2338000"/>
          </a:xfrm>
          <a:prstGeom prst="roundRect">
            <a:avLst>
              <a:gd fmla="val 16667" name="adj"/>
            </a:avLst>
          </a:prstGeom>
          <a:solidFill>
            <a:schemeClr val="accent1"/>
          </a:solidFill>
          <a:ln cap="flat" cmpd="sng" w="25400">
            <a:solidFill>
              <a:srgbClr val="0D5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0" i="0" lang="en-US" sz="4000" u="none" cap="none" strike="noStrike">
                <a:solidFill>
                  <a:schemeClr val="lt1"/>
                </a:solidFill>
                <a:latin typeface="Arial"/>
                <a:ea typeface="Arial"/>
                <a:cs typeface="Arial"/>
                <a:sym typeface="Arial"/>
              </a:rPr>
              <a:t>Il est entretenu aujourd'hui et préservé pour l'avenir.</a:t>
            </a:r>
            <a:endParaRPr b="0" i="0" sz="1400" u="none" cap="none" strike="noStrike">
              <a:solidFill>
                <a:schemeClr val="lt1"/>
              </a:solidFill>
              <a:latin typeface="Arial"/>
              <a:ea typeface="Arial"/>
              <a:cs typeface="Arial"/>
              <a:sym typeface="Arial"/>
            </a:endParaRPr>
          </a:p>
        </p:txBody>
      </p:sp>
      <p:sp>
        <p:nvSpPr>
          <p:cNvPr id="107" name="Google Shape;107;p28"/>
          <p:cNvSpPr/>
          <p:nvPr/>
        </p:nvSpPr>
        <p:spPr>
          <a:xfrm>
            <a:off x="8932580" y="7677019"/>
            <a:ext cx="13452959" cy="2338000"/>
          </a:xfrm>
          <a:prstGeom prst="roundRect">
            <a:avLst>
              <a:gd fmla="val 16667" name="adj"/>
            </a:avLst>
          </a:prstGeom>
          <a:solidFill>
            <a:schemeClr val="accent1"/>
          </a:solidFill>
          <a:ln cap="flat" cmpd="sng" w="25400">
            <a:solidFill>
              <a:srgbClr val="0D5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0" i="0" lang="en-US" sz="4000" u="none" cap="none" strike="noStrike">
                <a:solidFill>
                  <a:schemeClr val="lt1"/>
                </a:solidFill>
                <a:latin typeface="Arial"/>
                <a:ea typeface="Arial"/>
                <a:cs typeface="Arial"/>
                <a:sym typeface="Arial"/>
              </a:rPr>
              <a:t>Il permet aux gens de se reconnecter à leur histoire, à leur identité et à leurs valeurs.</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1" name="Shape 111"/>
        <p:cNvGrpSpPr/>
        <p:nvPr/>
      </p:nvGrpSpPr>
      <p:grpSpPr>
        <a:xfrm>
          <a:off x="0" y="0"/>
          <a:ext cx="0" cy="0"/>
          <a:chOff x="0" y="0"/>
          <a:chExt cx="0" cy="0"/>
        </a:xfrm>
      </p:grpSpPr>
      <p:sp>
        <p:nvSpPr>
          <p:cNvPr id="112" name="Google Shape;112;p29"/>
          <p:cNvSpPr txBox="1"/>
          <p:nvPr>
            <p:ph type="title"/>
          </p:nvPr>
        </p:nvSpPr>
        <p:spPr>
          <a:xfrm>
            <a:off x="1676400" y="1113990"/>
            <a:ext cx="21031200" cy="226738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8000"/>
              <a:buNone/>
            </a:pPr>
            <a:r>
              <a:rPr lang="en-US" sz="10400">
                <a:solidFill>
                  <a:schemeClr val="dk1"/>
                </a:solidFill>
                <a:latin typeface="Arial"/>
                <a:ea typeface="Arial"/>
                <a:cs typeface="Arial"/>
                <a:sym typeface="Arial"/>
              </a:rPr>
              <a:t>Types of Cultural Heritage</a:t>
            </a:r>
            <a:endParaRPr/>
          </a:p>
        </p:txBody>
      </p:sp>
      <p:pic>
        <p:nvPicPr>
          <p:cNvPr descr="European flag emblem and multilingual disclaimer - European ..." id="113" name="Google Shape;113;p29"/>
          <p:cNvPicPr preferRelativeResize="0"/>
          <p:nvPr/>
        </p:nvPicPr>
        <p:blipFill rotWithShape="1">
          <a:blip r:embed="rId3">
            <a:alphaModFix/>
          </a:blip>
          <a:srcRect b="0" l="0" r="0" t="0"/>
          <a:stretch/>
        </p:blipFill>
        <p:spPr>
          <a:xfrm>
            <a:off x="829611" y="12565439"/>
            <a:ext cx="3482106" cy="728007"/>
          </a:xfrm>
          <a:prstGeom prst="rect">
            <a:avLst/>
          </a:prstGeom>
          <a:noFill/>
          <a:ln>
            <a:noFill/>
          </a:ln>
        </p:spPr>
      </p:pic>
      <p:pic>
        <p:nvPicPr>
          <p:cNvPr descr="European flag emblem and multilingual disclaimer - European ..." id="114" name="Google Shape;114;p29"/>
          <p:cNvPicPr preferRelativeResize="0"/>
          <p:nvPr/>
        </p:nvPicPr>
        <p:blipFill rotWithShape="1">
          <a:blip r:embed="rId3">
            <a:alphaModFix/>
          </a:blip>
          <a:srcRect b="0" l="0" r="0" t="0"/>
          <a:stretch/>
        </p:blipFill>
        <p:spPr>
          <a:xfrm>
            <a:off x="-39816" y="15814352"/>
            <a:ext cx="3482106" cy="728007"/>
          </a:xfrm>
          <a:prstGeom prst="rect">
            <a:avLst/>
          </a:prstGeom>
          <a:noFill/>
          <a:ln>
            <a:noFill/>
          </a:ln>
        </p:spPr>
      </p:pic>
      <p:sp>
        <p:nvSpPr>
          <p:cNvPr id="115" name="Google Shape;115;p29"/>
          <p:cNvSpPr/>
          <p:nvPr/>
        </p:nvSpPr>
        <p:spPr>
          <a:xfrm>
            <a:off x="1976002" y="5752332"/>
            <a:ext cx="19841443" cy="1075696"/>
          </a:xfrm>
          <a:prstGeom prst="roundRect">
            <a:avLst>
              <a:gd fmla="val 16667" name="adj"/>
            </a:avLst>
          </a:prstGeom>
          <a:solidFill>
            <a:schemeClr val="accent1"/>
          </a:solidFill>
          <a:ln cap="flat" cmpd="sng" w="25400">
            <a:solidFill>
              <a:srgbClr val="0D5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Patrimoine matériel : objets et lieux concrets</a:t>
            </a:r>
            <a:endParaRPr b="0" i="0" sz="1400" u="none" cap="none" strike="noStrike">
              <a:solidFill>
                <a:schemeClr val="lt1"/>
              </a:solidFill>
              <a:latin typeface="Arial"/>
              <a:ea typeface="Arial"/>
              <a:cs typeface="Arial"/>
              <a:sym typeface="Arial"/>
            </a:endParaRPr>
          </a:p>
        </p:txBody>
      </p:sp>
      <p:sp>
        <p:nvSpPr>
          <p:cNvPr id="116" name="Google Shape;116;p29"/>
          <p:cNvSpPr/>
          <p:nvPr/>
        </p:nvSpPr>
        <p:spPr>
          <a:xfrm>
            <a:off x="1946027" y="7161764"/>
            <a:ext cx="19826050" cy="1029515"/>
          </a:xfrm>
          <a:prstGeom prst="roundRect">
            <a:avLst>
              <a:gd fmla="val 16667" name="adj"/>
            </a:avLst>
          </a:prstGeom>
          <a:solidFill>
            <a:schemeClr val="accent1"/>
          </a:solidFill>
          <a:ln cap="flat" cmpd="sng" w="25400">
            <a:solidFill>
              <a:srgbClr val="0D5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Patrimoine immatériel : traditions, pratiques et expressions</a:t>
            </a:r>
            <a:endParaRPr b="0" i="0" sz="1400" u="none" cap="none" strike="noStrike">
              <a:solidFill>
                <a:schemeClr val="lt1"/>
              </a:solidFill>
              <a:latin typeface="Arial"/>
              <a:ea typeface="Arial"/>
              <a:cs typeface="Arial"/>
              <a:sym typeface="Arial"/>
            </a:endParaRPr>
          </a:p>
        </p:txBody>
      </p:sp>
      <p:sp>
        <p:nvSpPr>
          <p:cNvPr id="117" name="Google Shape;117;p29"/>
          <p:cNvSpPr/>
          <p:nvPr/>
        </p:nvSpPr>
        <p:spPr>
          <a:xfrm>
            <a:off x="1962085" y="9224332"/>
            <a:ext cx="19826050" cy="1568303"/>
          </a:xfrm>
          <a:prstGeom prst="roundRect">
            <a:avLst>
              <a:gd fmla="val 16667" name="adj"/>
            </a:avLst>
          </a:prstGeom>
          <a:solidFill>
            <a:schemeClr val="accent1"/>
          </a:solidFill>
          <a:ln cap="flat" cmpd="sng" w="25400">
            <a:solidFill>
              <a:srgbClr val="0D5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0" i="0" lang="en-US" sz="4000" u="none" cap="none" strike="noStrike">
                <a:solidFill>
                  <a:schemeClr val="lt1"/>
                </a:solidFill>
                <a:latin typeface="Arial"/>
                <a:ea typeface="Arial"/>
                <a:cs typeface="Arial"/>
                <a:sym typeface="Arial"/>
              </a:rPr>
              <a:t>Ces deux formes sont essentielles à la préservation de l'identité et de la diversité culturelle.</a:t>
            </a:r>
            <a:endParaRPr b="0" i="0" sz="1400" u="none" cap="none" strike="noStrike">
              <a:solidFill>
                <a:schemeClr val="lt1"/>
              </a:solidFill>
              <a:latin typeface="Arial"/>
              <a:ea typeface="Arial"/>
              <a:cs typeface="Arial"/>
              <a:sym typeface="Arial"/>
            </a:endParaRPr>
          </a:p>
        </p:txBody>
      </p:sp>
      <p:sp>
        <p:nvSpPr>
          <p:cNvPr id="118" name="Google Shape;118;p29"/>
          <p:cNvSpPr/>
          <p:nvPr/>
        </p:nvSpPr>
        <p:spPr>
          <a:xfrm>
            <a:off x="1946101" y="3637442"/>
            <a:ext cx="19841443" cy="1137272"/>
          </a:xfrm>
          <a:prstGeom prst="roundRect">
            <a:avLst>
              <a:gd fmla="val 16667" name="adj"/>
            </a:avLst>
          </a:prstGeom>
          <a:solidFill>
            <a:schemeClr val="accent1"/>
          </a:solidFill>
          <a:ln cap="flat" cmpd="sng" w="25400">
            <a:solidFill>
              <a:srgbClr val="0D562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b="0" i="0" lang="en-US" sz="4000" u="none" cap="none" strike="noStrike">
                <a:solidFill>
                  <a:schemeClr val="lt1"/>
                </a:solidFill>
                <a:latin typeface="Arial"/>
                <a:ea typeface="Arial"/>
                <a:cs typeface="Arial"/>
                <a:sym typeface="Arial"/>
              </a:rPr>
              <a:t>Le patrimoine culturel se divise en deux catégories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3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Patrimoine Culturel Matériel</a:t>
            </a:r>
            <a:endParaRPr/>
          </a:p>
        </p:txBody>
      </p:sp>
      <p:sp>
        <p:nvSpPr>
          <p:cNvPr id="124" name="Google Shape;124;p30"/>
          <p:cNvSpPr txBox="1"/>
          <p:nvPr/>
        </p:nvSpPr>
        <p:spPr>
          <a:xfrm>
            <a:off x="1286930" y="7010398"/>
            <a:ext cx="9618136" cy="5216286"/>
          </a:xfrm>
          <a:prstGeom prst="rect">
            <a:avLst/>
          </a:prstGeom>
          <a:no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chemeClr val="accent1"/>
              </a:buClr>
              <a:buSzPts val="8000"/>
              <a:buFont typeface="Arial"/>
              <a:buNone/>
            </a:pPr>
            <a:r>
              <a:rPr b="0" i="0" lang="en-US" sz="8000" u="none" cap="none" strike="noStrike">
                <a:solidFill>
                  <a:schemeClr val="dk1"/>
                </a:solidFill>
                <a:latin typeface="Arial"/>
                <a:ea typeface="Arial"/>
                <a:cs typeface="Arial"/>
                <a:sym typeface="Arial"/>
              </a:rPr>
              <a:t>Patrimoine Culturel Matériel</a:t>
            </a:r>
            <a:endParaRPr/>
          </a:p>
        </p:txBody>
      </p:sp>
      <p:sp>
        <p:nvSpPr>
          <p:cNvPr descr="City" id="125" name="Google Shape;125;p30"/>
          <p:cNvSpPr/>
          <p:nvPr/>
        </p:nvSpPr>
        <p:spPr>
          <a:xfrm>
            <a:off x="5181598" y="5038726"/>
            <a:ext cx="1828800" cy="1828800"/>
          </a:xfrm>
          <a:prstGeom prst="rect">
            <a:avLst/>
          </a:prstGeom>
          <a:noFill/>
          <a:ln>
            <a:noFill/>
          </a:ln>
        </p:spPr>
      </p:sp>
      <p:sp>
        <p:nvSpPr>
          <p:cNvPr id="126" name="Google Shape;126;p30"/>
          <p:cNvSpPr txBox="1"/>
          <p:nvPr/>
        </p:nvSpPr>
        <p:spPr>
          <a:xfrm>
            <a:off x="11849100" y="3149600"/>
            <a:ext cx="11501966" cy="8940800"/>
          </a:xfrm>
          <a:prstGeom prst="rect">
            <a:avLst/>
          </a:prstGeom>
          <a:noFill/>
          <a:ln>
            <a:noFill/>
          </a:ln>
        </p:spPr>
        <p:txBody>
          <a:bodyPr anchorCtr="0" anchor="ctr" bIns="45700" lIns="91425" spcFirstLastPara="1" rIns="91425" wrap="square" tIns="45700">
            <a:noAutofit/>
          </a:bodyPr>
          <a:lstStyle/>
          <a:p>
            <a:pPr indent="0" lvl="0" marL="228600" marR="0" rtl="0" algn="l">
              <a:lnSpc>
                <a:spcPct val="90000"/>
              </a:lnSpc>
              <a:spcBef>
                <a:spcPts val="2000"/>
              </a:spcBef>
              <a:spcAft>
                <a:spcPts val="0"/>
              </a:spcAft>
              <a:buClr>
                <a:srgbClr val="323232"/>
              </a:buClr>
              <a:buSzPts val="5600"/>
              <a:buFont typeface="Arial"/>
              <a:buNone/>
            </a:pPr>
            <a:r>
              <a:rPr b="0" i="0" lang="en-US" sz="3600" u="none" cap="none" strike="noStrike">
                <a:solidFill>
                  <a:schemeClr val="dk1"/>
                </a:solidFill>
                <a:latin typeface="Arial"/>
                <a:ea typeface="Arial"/>
                <a:cs typeface="Arial"/>
                <a:sym typeface="Arial"/>
              </a:rPr>
              <a:t>Comprend les biens matériels et les sites présentant une valeur culturelle.</a:t>
            </a:r>
            <a:endParaRPr b="0" i="0" sz="5600" u="none" cap="none" strike="noStrike">
              <a:solidFill>
                <a:schemeClr val="dk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t/>
            </a:r>
            <a:endParaRPr b="0" i="0" sz="3600" u="none" cap="none" strike="noStrike">
              <a:solidFill>
                <a:schemeClr val="dk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rPr b="0" i="0" lang="en-US" sz="3600" u="none" cap="none" strike="noStrike">
                <a:solidFill>
                  <a:schemeClr val="accent1"/>
                </a:solidFill>
                <a:latin typeface="Arial"/>
                <a:ea typeface="Arial"/>
                <a:cs typeface="Arial"/>
                <a:sym typeface="Arial"/>
              </a:rPr>
              <a:t>Exemples :</a:t>
            </a:r>
            <a:endParaRPr b="0" i="0" sz="3600" u="none" cap="none" strike="noStrike">
              <a:solidFill>
                <a:schemeClr val="accent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rPr b="1" i="0" lang="en-US" sz="3600" u="none" cap="none" strike="noStrike">
                <a:solidFill>
                  <a:schemeClr val="accent1"/>
                </a:solidFill>
                <a:latin typeface="Arial"/>
                <a:ea typeface="Arial"/>
                <a:cs typeface="Arial"/>
                <a:sym typeface="Arial"/>
              </a:rPr>
              <a:t>Monuments et bâtiments historiques</a:t>
            </a:r>
            <a:endParaRPr b="1" i="0" sz="3600" u="none" cap="none" strike="noStrike">
              <a:solidFill>
                <a:schemeClr val="accent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rPr b="1" i="0" lang="en-US" sz="3600" u="none" cap="none" strike="noStrike">
                <a:solidFill>
                  <a:schemeClr val="accent1"/>
                </a:solidFill>
                <a:latin typeface="Arial"/>
                <a:ea typeface="Arial"/>
                <a:cs typeface="Arial"/>
                <a:sym typeface="Arial"/>
              </a:rPr>
              <a:t>Musées et collections</a:t>
            </a:r>
            <a:endParaRPr b="1" i="0" sz="3600" u="none" cap="none" strike="noStrike">
              <a:solidFill>
                <a:schemeClr val="accent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rPr b="1" i="0" lang="en-US" sz="3600" u="none" cap="none" strike="noStrike">
                <a:solidFill>
                  <a:schemeClr val="accent1"/>
                </a:solidFill>
                <a:latin typeface="Arial"/>
                <a:ea typeface="Arial"/>
                <a:cs typeface="Arial"/>
                <a:sym typeface="Arial"/>
              </a:rPr>
              <a:t>Sites archéologiques et paysages culturels</a:t>
            </a:r>
            <a:endParaRPr/>
          </a:p>
          <a:p>
            <a:pPr indent="0" lvl="0" marL="228600" marR="0" rtl="0" algn="l">
              <a:lnSpc>
                <a:spcPct val="90000"/>
              </a:lnSpc>
              <a:spcBef>
                <a:spcPts val="2000"/>
              </a:spcBef>
              <a:spcAft>
                <a:spcPts val="0"/>
              </a:spcAft>
              <a:buClr>
                <a:srgbClr val="323232"/>
              </a:buClr>
              <a:buSzPts val="5600"/>
              <a:buFont typeface="Arial"/>
              <a:buNone/>
            </a:pPr>
            <a:r>
              <a:t/>
            </a:r>
            <a:endParaRPr b="0" i="0" sz="3600" u="none" cap="none" strike="noStrike">
              <a:solidFill>
                <a:schemeClr val="accent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rPr b="0" i="0" lang="en-US" sz="3600" u="none" cap="none" strike="noStrike">
                <a:solidFill>
                  <a:schemeClr val="dk1"/>
                </a:solidFill>
                <a:latin typeface="Arial"/>
                <a:ea typeface="Arial"/>
                <a:cs typeface="Arial"/>
                <a:sym typeface="Arial"/>
              </a:rPr>
              <a:t>Objectif : Représente les témoignages matériels des civilisations et de la création artistique du passé.</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31"/>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Patrimoine Culturel Immatériel</a:t>
            </a:r>
            <a:endParaRPr/>
          </a:p>
        </p:txBody>
      </p:sp>
      <p:sp>
        <p:nvSpPr>
          <p:cNvPr id="132" name="Google Shape;132;p31"/>
          <p:cNvSpPr txBox="1"/>
          <p:nvPr/>
        </p:nvSpPr>
        <p:spPr>
          <a:xfrm>
            <a:off x="1286930" y="7010398"/>
            <a:ext cx="9618136" cy="5216286"/>
          </a:xfrm>
          <a:prstGeom prst="rect">
            <a:avLst/>
          </a:prstGeom>
          <a:no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chemeClr val="accent1"/>
              </a:buClr>
              <a:buSzPts val="8000"/>
              <a:buFont typeface="Arial"/>
              <a:buNone/>
            </a:pPr>
            <a:r>
              <a:rPr b="0" i="0" lang="en-US" sz="8000" u="none" cap="none" strike="noStrike">
                <a:solidFill>
                  <a:schemeClr val="dk1"/>
                </a:solidFill>
                <a:latin typeface="Arial"/>
                <a:ea typeface="Arial"/>
                <a:cs typeface="Arial"/>
                <a:sym typeface="Arial"/>
              </a:rPr>
              <a:t>Patrimoine Culturel Immatériel</a:t>
            </a:r>
            <a:endParaRPr b="0" i="0" sz="8000" u="none" cap="none" strike="noStrike">
              <a:solidFill>
                <a:schemeClr val="dk1"/>
              </a:solidFill>
              <a:latin typeface="Arial"/>
              <a:ea typeface="Arial"/>
              <a:cs typeface="Arial"/>
              <a:sym typeface="Arial"/>
            </a:endParaRPr>
          </a:p>
        </p:txBody>
      </p:sp>
      <p:sp>
        <p:nvSpPr>
          <p:cNvPr descr="Family" id="133" name="Google Shape;133;p31"/>
          <p:cNvSpPr/>
          <p:nvPr/>
        </p:nvSpPr>
        <p:spPr>
          <a:xfrm>
            <a:off x="5181598" y="5038726"/>
            <a:ext cx="1828800" cy="1828800"/>
          </a:xfrm>
          <a:prstGeom prst="rect">
            <a:avLst/>
          </a:prstGeom>
          <a:noFill/>
          <a:ln>
            <a:noFill/>
          </a:ln>
        </p:spPr>
      </p:sp>
      <p:sp>
        <p:nvSpPr>
          <p:cNvPr id="134" name="Google Shape;134;p31"/>
          <p:cNvSpPr txBox="1"/>
          <p:nvPr/>
        </p:nvSpPr>
        <p:spPr>
          <a:xfrm>
            <a:off x="12014200" y="3975100"/>
            <a:ext cx="11336866" cy="8115300"/>
          </a:xfrm>
          <a:prstGeom prst="rect">
            <a:avLst/>
          </a:prstGeom>
          <a:noFill/>
          <a:ln>
            <a:noFill/>
          </a:ln>
        </p:spPr>
        <p:txBody>
          <a:bodyPr anchorCtr="0" anchor="ctr" bIns="45700" lIns="91425" spcFirstLastPara="1" rIns="91425" wrap="square" tIns="45700">
            <a:normAutofit/>
          </a:bodyPr>
          <a:lstStyle/>
          <a:p>
            <a:pPr indent="0" lvl="0" marL="228600" marR="0" rtl="0" algn="l">
              <a:lnSpc>
                <a:spcPct val="90000"/>
              </a:lnSpc>
              <a:spcBef>
                <a:spcPts val="2000"/>
              </a:spcBef>
              <a:spcAft>
                <a:spcPts val="0"/>
              </a:spcAft>
              <a:buClr>
                <a:srgbClr val="323232"/>
              </a:buClr>
              <a:buSzPts val="5600"/>
              <a:buFont typeface="Arial"/>
              <a:buNone/>
            </a:pPr>
            <a:r>
              <a:rPr b="0" i="0" lang="en-US" sz="3600" u="none" cap="none" strike="noStrike">
                <a:solidFill>
                  <a:schemeClr val="dk1"/>
                </a:solidFill>
                <a:latin typeface="Arial"/>
                <a:ea typeface="Arial"/>
                <a:cs typeface="Arial"/>
                <a:sym typeface="Arial"/>
              </a:rPr>
              <a:t>Fait référence aux traditions et aux savoirs immatériels transmis de génération en génération.</a:t>
            </a:r>
            <a:endParaRPr b="0" i="0" sz="5600" u="none" cap="none" strike="noStrike">
              <a:solidFill>
                <a:schemeClr val="dk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t/>
            </a:r>
            <a:endParaRPr b="0" i="0" sz="3600" u="none" cap="none" strike="noStrike">
              <a:solidFill>
                <a:schemeClr val="dk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rPr b="0" i="0" lang="en-US" sz="3600" u="none" cap="none" strike="noStrike">
                <a:solidFill>
                  <a:schemeClr val="accent1"/>
                </a:solidFill>
                <a:latin typeface="Arial"/>
                <a:ea typeface="Arial"/>
                <a:cs typeface="Arial"/>
                <a:sym typeface="Arial"/>
              </a:rPr>
              <a:t>Exemples :</a:t>
            </a:r>
            <a:endParaRPr b="0" i="0" sz="3600" u="none" cap="none" strike="noStrike">
              <a:solidFill>
                <a:schemeClr val="accent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rPr b="1" i="0" lang="en-US" sz="3600" u="none" cap="none" strike="noStrike">
                <a:solidFill>
                  <a:schemeClr val="accent1"/>
                </a:solidFill>
                <a:latin typeface="Arial"/>
                <a:ea typeface="Arial"/>
                <a:cs typeface="Arial"/>
                <a:sym typeface="Arial"/>
              </a:rPr>
              <a:t>Traditions orales et narration</a:t>
            </a:r>
            <a:endParaRPr b="1" i="0" sz="3600" u="none" cap="none" strike="noStrike">
              <a:solidFill>
                <a:schemeClr val="accent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rPr b="1" i="0" lang="en-US" sz="3600" u="none" cap="none" strike="noStrike">
                <a:solidFill>
                  <a:schemeClr val="accent1"/>
                </a:solidFill>
                <a:latin typeface="Arial"/>
                <a:ea typeface="Arial"/>
                <a:cs typeface="Arial"/>
                <a:sym typeface="Arial"/>
              </a:rPr>
              <a:t>Musique, dance et théâtre</a:t>
            </a:r>
            <a:endParaRPr b="1" i="0" sz="3600" u="none" cap="none" strike="noStrike">
              <a:solidFill>
                <a:schemeClr val="accent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rPr b="1" i="0" lang="en-US" sz="3600" u="none" cap="none" strike="noStrike">
                <a:solidFill>
                  <a:schemeClr val="accent1"/>
                </a:solidFill>
                <a:latin typeface="Arial"/>
                <a:ea typeface="Arial"/>
                <a:cs typeface="Arial"/>
                <a:sym typeface="Arial"/>
              </a:rPr>
              <a:t>Festivals, rituels et costumes</a:t>
            </a:r>
            <a:endParaRPr b="1" i="0" sz="3600" u="none" cap="none" strike="noStrike">
              <a:solidFill>
                <a:schemeClr val="accent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rPr b="1" i="0" lang="en-US" sz="3600" u="none" cap="none" strike="noStrike">
                <a:solidFill>
                  <a:schemeClr val="accent1"/>
                </a:solidFill>
                <a:latin typeface="Arial"/>
                <a:ea typeface="Arial"/>
                <a:cs typeface="Arial"/>
                <a:sym typeface="Arial"/>
              </a:rPr>
              <a:t>Artisanat traditionnel et savoirs autochtones</a:t>
            </a:r>
            <a:endParaRPr b="1" i="0" sz="3600" u="none" cap="none" strike="noStrike">
              <a:solidFill>
                <a:schemeClr val="accent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t/>
            </a:r>
            <a:endParaRPr b="0" i="0" sz="3600" u="none" cap="none" strike="noStrike">
              <a:solidFill>
                <a:schemeClr val="accent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ts val="5600"/>
              <a:buFont typeface="Arial"/>
              <a:buNone/>
            </a:pPr>
            <a:r>
              <a:rPr b="0" i="0" lang="en-US" sz="3600" u="none" cap="none" strike="noStrike">
                <a:solidFill>
                  <a:schemeClr val="dk1"/>
                </a:solidFill>
                <a:latin typeface="Arial"/>
                <a:ea typeface="Arial"/>
                <a:cs typeface="Arial"/>
                <a:sym typeface="Arial"/>
              </a:rPr>
              <a:t>Objectif : Favoriser l'identité, l'esprit communautaire et la pérennité des expressions culturelles.</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32"/>
          <p:cNvSpPr txBox="1"/>
          <p:nvPr>
            <p:ph idx="1" type="body"/>
          </p:nvPr>
        </p:nvSpPr>
        <p:spPr>
          <a:xfrm>
            <a:off x="743480" y="4049199"/>
            <a:ext cx="22866350" cy="7258050"/>
          </a:xfrm>
          <a:prstGeom prst="rect">
            <a:avLst/>
          </a:prstGeom>
          <a:noFill/>
          <a:ln>
            <a:noFill/>
          </a:ln>
        </p:spPr>
        <p:txBody>
          <a:bodyPr anchorCtr="0" anchor="t" bIns="0" lIns="0" spcFirstLastPara="1" rIns="0" wrap="square" tIns="0">
            <a:normAutofit/>
          </a:bodyPr>
          <a:lstStyle/>
          <a:p>
            <a:pPr indent="-228600" lvl="0" marL="457200" rtl="0" algn="just">
              <a:lnSpc>
                <a:spcPct val="90000"/>
              </a:lnSpc>
              <a:spcBef>
                <a:spcPts val="2000"/>
              </a:spcBef>
              <a:spcAft>
                <a:spcPts val="0"/>
              </a:spcAft>
              <a:buSzPts val="5600"/>
              <a:buNone/>
            </a:pPr>
            <a:r>
              <a:rPr lang="en-US"/>
              <a:t>L'UNESCO définit le patrimoine immatériel comme suit : </a:t>
            </a:r>
            <a:endParaRPr/>
          </a:p>
          <a:p>
            <a:pPr indent="-228600" lvl="0" marL="457200" rtl="0" algn="just">
              <a:lnSpc>
                <a:spcPct val="90000"/>
              </a:lnSpc>
              <a:spcBef>
                <a:spcPts val="2000"/>
              </a:spcBef>
              <a:spcAft>
                <a:spcPts val="0"/>
              </a:spcAft>
              <a:buSzPts val="5600"/>
              <a:buNone/>
            </a:pPr>
            <a:r>
              <a:rPr b="1" lang="en-US">
                <a:solidFill>
                  <a:schemeClr val="accent1"/>
                </a:solidFill>
              </a:rPr>
              <a:t> « Les pratiques, représentations, expressions, savoirs et compétences — ainsi que les instruments, objets, artefacts et espaces culturels qui y sont associés — que les communautés reconnaissent comme faisant partie de leur patrimoine culturel. »</a:t>
            </a:r>
            <a:endParaRPr/>
          </a:p>
          <a:p>
            <a:pPr indent="-228600" lvl="0" marL="457200" rtl="0" algn="just">
              <a:lnSpc>
                <a:spcPct val="90000"/>
              </a:lnSpc>
              <a:spcBef>
                <a:spcPts val="2000"/>
              </a:spcBef>
              <a:spcAft>
                <a:spcPts val="0"/>
              </a:spcAft>
              <a:buSzPts val="5600"/>
              <a:buNone/>
            </a:pPr>
            <a:r>
              <a:rPr lang="en-US"/>
              <a:t>— Convention de l'UNESCO de 2003 pour la sauvegarde du patrimoine culturel immatériel</a:t>
            </a:r>
            <a:endParaRPr/>
          </a:p>
        </p:txBody>
      </p:sp>
      <p:sp>
        <p:nvSpPr>
          <p:cNvPr id="140" name="Google Shape;140;p32"/>
          <p:cNvSpPr txBox="1"/>
          <p:nvPr>
            <p:ph type="title"/>
          </p:nvPr>
        </p:nvSpPr>
        <p:spPr>
          <a:xfrm>
            <a:off x="749829" y="1803918"/>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t>Le point de vue de l'UNESCO</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33"/>
          <p:cNvSpPr txBox="1"/>
          <p:nvPr>
            <p:ph type="title"/>
          </p:nvPr>
        </p:nvSpPr>
        <p:spPr>
          <a:xfrm>
            <a:off x="762001" y="4680857"/>
            <a:ext cx="17792025" cy="474889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11500"/>
              <a:buFont typeface="Arial"/>
              <a:buNone/>
            </a:pPr>
            <a:r>
              <a:rPr lang="en-US" sz="7200"/>
              <a:t>Préserver le patrimoine culturel dans un contexte de mondialisation  :</a:t>
            </a:r>
            <a:endParaRPr/>
          </a:p>
          <a:p>
            <a:pPr indent="0" lvl="0" marL="0" rtl="0" algn="l">
              <a:lnSpc>
                <a:spcPct val="150000"/>
              </a:lnSpc>
              <a:spcBef>
                <a:spcPts val="0"/>
              </a:spcBef>
              <a:spcAft>
                <a:spcPts val="0"/>
              </a:spcAft>
              <a:buSzPts val="11500"/>
              <a:buNone/>
            </a:pPr>
            <a:r>
              <a:rPr lang="en-US" sz="7200"/>
              <a:t>Pourquoi c'est important au XXIe siècle ?</a:t>
            </a:r>
            <a:endParaRPr/>
          </a:p>
        </p:txBody>
      </p:sp>
      <p:pic>
        <p:nvPicPr>
          <p:cNvPr descr="European flag emblem and multilingual disclaimer - European ..." id="146" name="Google Shape;146;p33"/>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34"/>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Identité Culturelle &amp; Cohésion Sociale</a:t>
            </a:r>
            <a:endParaRPr/>
          </a:p>
        </p:txBody>
      </p:sp>
      <p:sp>
        <p:nvSpPr>
          <p:cNvPr id="152" name="Google Shape;152;p34"/>
          <p:cNvSpPr/>
          <p:nvPr/>
        </p:nvSpPr>
        <p:spPr>
          <a:xfrm>
            <a:off x="768574" y="4584366"/>
            <a:ext cx="6507981" cy="3706551"/>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3" name="Google Shape;153;p34"/>
          <p:cNvSpPr/>
          <p:nvPr/>
        </p:nvSpPr>
        <p:spPr>
          <a:xfrm>
            <a:off x="1474622" y="4984015"/>
            <a:ext cx="6507981" cy="3706551"/>
          </a:xfrm>
          <a:prstGeom prst="roundRect">
            <a:avLst>
              <a:gd fmla="val 16667" name="adj"/>
            </a:avLst>
          </a:prstGeom>
          <a:solidFill>
            <a:schemeClr val="lt1"/>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600" u="none" cap="none" strike="noStrike">
                <a:solidFill>
                  <a:schemeClr val="dk1"/>
                </a:solidFill>
                <a:latin typeface="Arial"/>
                <a:ea typeface="Arial"/>
                <a:cs typeface="Arial"/>
                <a:sym typeface="Arial"/>
              </a:rPr>
              <a:t>Le patrimoine renforce le sentiment d'identité, d'appartenance et de fierté.</a:t>
            </a:r>
            <a:endParaRPr b="0" i="0" sz="3600" u="none" cap="none" strike="noStrike">
              <a:solidFill>
                <a:schemeClr val="dk1"/>
              </a:solidFill>
              <a:latin typeface="Arial"/>
              <a:ea typeface="Arial"/>
              <a:cs typeface="Arial"/>
              <a:sym typeface="Arial"/>
            </a:endParaRPr>
          </a:p>
        </p:txBody>
      </p:sp>
      <p:sp>
        <p:nvSpPr>
          <p:cNvPr id="154" name="Google Shape;154;p34"/>
          <p:cNvSpPr/>
          <p:nvPr/>
        </p:nvSpPr>
        <p:spPr>
          <a:xfrm>
            <a:off x="8475165" y="4539072"/>
            <a:ext cx="6507981" cy="3706551"/>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5" name="Google Shape;155;p34"/>
          <p:cNvSpPr/>
          <p:nvPr/>
        </p:nvSpPr>
        <p:spPr>
          <a:xfrm>
            <a:off x="9181213" y="4938721"/>
            <a:ext cx="6507981" cy="3706551"/>
          </a:xfrm>
          <a:prstGeom prst="roundRect">
            <a:avLst>
              <a:gd fmla="val 16667" name="adj"/>
            </a:avLst>
          </a:prstGeom>
          <a:solidFill>
            <a:schemeClr val="lt1"/>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600" u="none" cap="none" strike="noStrike">
                <a:solidFill>
                  <a:schemeClr val="dk1"/>
                </a:solidFill>
                <a:latin typeface="Arial"/>
                <a:ea typeface="Arial"/>
                <a:cs typeface="Arial"/>
                <a:sym typeface="Arial"/>
              </a:rPr>
              <a:t>Il contribue à préserver les liens communautaires et la continuité entre les générations.</a:t>
            </a:r>
            <a:endParaRPr b="0" i="0" sz="3600" u="none" cap="none" strike="noStrike">
              <a:solidFill>
                <a:schemeClr val="dk1"/>
              </a:solidFill>
              <a:latin typeface="Arial"/>
              <a:ea typeface="Arial"/>
              <a:cs typeface="Arial"/>
              <a:sym typeface="Arial"/>
            </a:endParaRPr>
          </a:p>
        </p:txBody>
      </p:sp>
      <p:sp>
        <p:nvSpPr>
          <p:cNvPr id="156" name="Google Shape;156;p34"/>
          <p:cNvSpPr/>
          <p:nvPr/>
        </p:nvSpPr>
        <p:spPr>
          <a:xfrm>
            <a:off x="16151115" y="4524417"/>
            <a:ext cx="6507981" cy="3706551"/>
          </a:xfrm>
          <a:prstGeom prst="roundRect">
            <a:avLst>
              <a:gd fmla="val 16667" name="adj"/>
            </a:avLst>
          </a:prstGeom>
          <a:solidFill>
            <a:schemeClr val="accen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7" name="Google Shape;157;p34"/>
          <p:cNvSpPr/>
          <p:nvPr/>
        </p:nvSpPr>
        <p:spPr>
          <a:xfrm>
            <a:off x="16857163" y="4924066"/>
            <a:ext cx="6507981" cy="3706551"/>
          </a:xfrm>
          <a:prstGeom prst="roundRect">
            <a:avLst>
              <a:gd fmla="val 16667" name="adj"/>
            </a:avLst>
          </a:prstGeom>
          <a:solidFill>
            <a:schemeClr val="lt1"/>
          </a:solidFill>
          <a:ln cap="flat" cmpd="sng" w="254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600" u="none" cap="none" strike="noStrike">
                <a:solidFill>
                  <a:schemeClr val="dk1"/>
                </a:solidFill>
                <a:latin typeface="Arial"/>
                <a:ea typeface="Arial"/>
                <a:cs typeface="Arial"/>
                <a:sym typeface="Arial"/>
              </a:rPr>
              <a:t>La diversité culturelle est une source de cohésion sociale dans les sociétés pluralistes.</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3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n-US"/>
              <a:t>Les risques liés à la mondialisation</a:t>
            </a:r>
            <a:br>
              <a:rPr lang="en-US"/>
            </a:br>
            <a:endParaRPr/>
          </a:p>
        </p:txBody>
      </p:sp>
      <p:grpSp>
        <p:nvGrpSpPr>
          <p:cNvPr id="163" name="Google Shape;163;p35"/>
          <p:cNvGrpSpPr/>
          <p:nvPr/>
        </p:nvGrpSpPr>
        <p:grpSpPr>
          <a:xfrm>
            <a:off x="3652519" y="3102658"/>
            <a:ext cx="17078960" cy="9288683"/>
            <a:chOff x="0" y="3858"/>
            <a:chExt cx="17078960" cy="9288683"/>
          </a:xfrm>
        </p:grpSpPr>
        <p:sp>
          <p:nvSpPr>
            <p:cNvPr id="164" name="Google Shape;164;p35"/>
            <p:cNvSpPr/>
            <p:nvPr/>
          </p:nvSpPr>
          <p:spPr>
            <a:xfrm>
              <a:off x="0" y="3858"/>
              <a:ext cx="17078960" cy="1955512"/>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5"/>
            <p:cNvSpPr/>
            <p:nvPr/>
          </p:nvSpPr>
          <p:spPr>
            <a:xfrm>
              <a:off x="591542" y="443848"/>
              <a:ext cx="1075531" cy="107553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35"/>
            <p:cNvSpPr/>
            <p:nvPr/>
          </p:nvSpPr>
          <p:spPr>
            <a:xfrm>
              <a:off x="2258616" y="3858"/>
              <a:ext cx="14820343" cy="19555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5"/>
            <p:cNvSpPr txBox="1"/>
            <p:nvPr/>
          </p:nvSpPr>
          <p:spPr>
            <a:xfrm>
              <a:off x="2258616" y="3858"/>
              <a:ext cx="14820343" cy="1955512"/>
            </a:xfrm>
            <a:prstGeom prst="rect">
              <a:avLst/>
            </a:prstGeom>
            <a:noFill/>
            <a:ln>
              <a:noFill/>
            </a:ln>
          </p:spPr>
          <p:txBody>
            <a:bodyPr anchorCtr="0" anchor="ctr" bIns="206950" lIns="206950" spcFirstLastPara="1" rIns="206950" wrap="square" tIns="206950">
              <a:noAutofit/>
            </a:bodyPr>
            <a:lstStyle/>
            <a:p>
              <a:pPr indent="0" lvl="0" marL="0" marR="0" rtl="0" algn="l">
                <a:lnSpc>
                  <a:spcPct val="9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L'homogénéisation des cultures par les médias de masse et le consumérisme.</a:t>
              </a:r>
              <a:endParaRPr b="0" i="0" sz="3600" u="none" cap="none" strike="noStrike">
                <a:solidFill>
                  <a:srgbClr val="000000"/>
                </a:solidFill>
                <a:latin typeface="Arial"/>
                <a:ea typeface="Arial"/>
                <a:cs typeface="Arial"/>
                <a:sym typeface="Arial"/>
              </a:endParaRPr>
            </a:p>
          </p:txBody>
        </p:sp>
        <p:sp>
          <p:nvSpPr>
            <p:cNvPr id="168" name="Google Shape;168;p35"/>
            <p:cNvSpPr/>
            <p:nvPr/>
          </p:nvSpPr>
          <p:spPr>
            <a:xfrm>
              <a:off x="0" y="2448248"/>
              <a:ext cx="17078960" cy="1955512"/>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5"/>
            <p:cNvSpPr/>
            <p:nvPr/>
          </p:nvSpPr>
          <p:spPr>
            <a:xfrm>
              <a:off x="591542" y="2888238"/>
              <a:ext cx="1075531" cy="107553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5"/>
            <p:cNvSpPr/>
            <p:nvPr/>
          </p:nvSpPr>
          <p:spPr>
            <a:xfrm>
              <a:off x="2258616" y="2448248"/>
              <a:ext cx="14820343" cy="19555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5"/>
            <p:cNvSpPr txBox="1"/>
            <p:nvPr/>
          </p:nvSpPr>
          <p:spPr>
            <a:xfrm>
              <a:off x="2258616" y="2448248"/>
              <a:ext cx="14820343" cy="1955512"/>
            </a:xfrm>
            <a:prstGeom prst="rect">
              <a:avLst/>
            </a:prstGeom>
            <a:noFill/>
            <a:ln>
              <a:noFill/>
            </a:ln>
          </p:spPr>
          <p:txBody>
            <a:bodyPr anchorCtr="0" anchor="ctr" bIns="206950" lIns="206950" spcFirstLastPara="1" rIns="206950" wrap="square" tIns="206950">
              <a:noAutofit/>
            </a:bodyPr>
            <a:lstStyle/>
            <a:p>
              <a:pPr indent="0" lvl="0" marL="0" marR="0" rtl="0" algn="l">
                <a:lnSpc>
                  <a:spcPct val="9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La disparition des langues traditionnelles, des métiers artisanaux et des systèmes de savoir.</a:t>
              </a:r>
              <a:endParaRPr b="0" i="0" sz="3600" u="none" cap="none" strike="noStrike">
                <a:solidFill>
                  <a:srgbClr val="000000"/>
                </a:solidFill>
                <a:latin typeface="Arial"/>
                <a:ea typeface="Arial"/>
                <a:cs typeface="Arial"/>
                <a:sym typeface="Arial"/>
              </a:endParaRPr>
            </a:p>
          </p:txBody>
        </p:sp>
        <p:sp>
          <p:nvSpPr>
            <p:cNvPr id="172" name="Google Shape;172;p35"/>
            <p:cNvSpPr/>
            <p:nvPr/>
          </p:nvSpPr>
          <p:spPr>
            <a:xfrm>
              <a:off x="0" y="4892639"/>
              <a:ext cx="17078960" cy="1955512"/>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5"/>
            <p:cNvSpPr/>
            <p:nvPr/>
          </p:nvSpPr>
          <p:spPr>
            <a:xfrm>
              <a:off x="591542" y="5332629"/>
              <a:ext cx="1075531" cy="107553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5"/>
            <p:cNvSpPr/>
            <p:nvPr/>
          </p:nvSpPr>
          <p:spPr>
            <a:xfrm>
              <a:off x="2258616" y="4892639"/>
              <a:ext cx="14820343" cy="19555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5"/>
            <p:cNvSpPr txBox="1"/>
            <p:nvPr/>
          </p:nvSpPr>
          <p:spPr>
            <a:xfrm>
              <a:off x="2258616" y="4892639"/>
              <a:ext cx="14820343" cy="1955512"/>
            </a:xfrm>
            <a:prstGeom prst="rect">
              <a:avLst/>
            </a:prstGeom>
            <a:noFill/>
            <a:ln>
              <a:noFill/>
            </a:ln>
          </p:spPr>
          <p:txBody>
            <a:bodyPr anchorCtr="0" anchor="ctr" bIns="206950" lIns="206950" spcFirstLastPara="1" rIns="206950" wrap="square" tIns="206950">
              <a:noAutofit/>
            </a:bodyPr>
            <a:lstStyle/>
            <a:p>
              <a:pPr indent="0" lvl="0" marL="0" marR="0" rtl="0" algn="l">
                <a:lnSpc>
                  <a:spcPct val="9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Commercialisation et détournement des pratiques sacrées ou traditionnelles.</a:t>
              </a:r>
              <a:endParaRPr b="0" i="0" sz="3600" u="none" cap="none" strike="noStrike">
                <a:solidFill>
                  <a:srgbClr val="000000"/>
                </a:solidFill>
                <a:latin typeface="Arial"/>
                <a:ea typeface="Arial"/>
                <a:cs typeface="Arial"/>
                <a:sym typeface="Arial"/>
              </a:endParaRPr>
            </a:p>
          </p:txBody>
        </p:sp>
        <p:sp>
          <p:nvSpPr>
            <p:cNvPr id="176" name="Google Shape;176;p35"/>
            <p:cNvSpPr/>
            <p:nvPr/>
          </p:nvSpPr>
          <p:spPr>
            <a:xfrm>
              <a:off x="0" y="7337029"/>
              <a:ext cx="17078960" cy="1955512"/>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5"/>
            <p:cNvSpPr/>
            <p:nvPr/>
          </p:nvSpPr>
          <p:spPr>
            <a:xfrm>
              <a:off x="591542" y="7777019"/>
              <a:ext cx="1075531" cy="107553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5"/>
            <p:cNvSpPr/>
            <p:nvPr/>
          </p:nvSpPr>
          <p:spPr>
            <a:xfrm>
              <a:off x="2258616" y="7337029"/>
              <a:ext cx="14820343" cy="1955512"/>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5"/>
            <p:cNvSpPr txBox="1"/>
            <p:nvPr/>
          </p:nvSpPr>
          <p:spPr>
            <a:xfrm>
              <a:off x="2258616" y="7337029"/>
              <a:ext cx="14820343" cy="1955512"/>
            </a:xfrm>
            <a:prstGeom prst="rect">
              <a:avLst/>
            </a:prstGeom>
            <a:noFill/>
            <a:ln>
              <a:noFill/>
            </a:ln>
          </p:spPr>
          <p:txBody>
            <a:bodyPr anchorCtr="0" anchor="ctr" bIns="206950" lIns="206950" spcFirstLastPara="1" rIns="206950" wrap="square" tIns="206950">
              <a:noAutofit/>
            </a:bodyPr>
            <a:lstStyle/>
            <a:p>
              <a:pPr indent="0" lvl="0" marL="0" marR="0" rtl="0" algn="l">
                <a:lnSpc>
                  <a:spcPct val="9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Les menaces liées au tourisme incontrôlé et à l'urbanisation.</a:t>
              </a:r>
              <a:endParaRPr b="0" i="0" sz="3600" u="none" cap="none" strike="noStrik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6"/>
          <p:cNvSpPr txBox="1"/>
          <p:nvPr>
            <p:ph type="title"/>
          </p:nvPr>
        </p:nvSpPr>
        <p:spPr>
          <a:xfrm>
            <a:off x="762000" y="3069772"/>
            <a:ext cx="9332912" cy="3374571"/>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sz="7200"/>
              <a:t>Pourquoi préserver ?</a:t>
            </a:r>
            <a:endParaRPr/>
          </a:p>
        </p:txBody>
      </p:sp>
      <p:grpSp>
        <p:nvGrpSpPr>
          <p:cNvPr id="185" name="Google Shape;185;p36"/>
          <p:cNvGrpSpPr/>
          <p:nvPr/>
        </p:nvGrpSpPr>
        <p:grpSpPr>
          <a:xfrm>
            <a:off x="11087613" y="2888858"/>
            <a:ext cx="11617717" cy="7745145"/>
            <a:chOff x="2269" y="1805646"/>
            <a:chExt cx="11617717" cy="7745145"/>
          </a:xfrm>
        </p:grpSpPr>
        <p:sp>
          <p:nvSpPr>
            <p:cNvPr id="186" name="Google Shape;186;p36"/>
            <p:cNvSpPr/>
            <p:nvPr/>
          </p:nvSpPr>
          <p:spPr>
            <a:xfrm>
              <a:off x="2269" y="1805646"/>
              <a:ext cx="4840715" cy="2904429"/>
            </a:xfrm>
            <a:prstGeom prst="roundRect">
              <a:avLst>
                <a:gd fmla="val 10000" name="adj"/>
              </a:avLst>
            </a:prstGeom>
            <a:solidFill>
              <a:srgbClr val="17B05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6"/>
            <p:cNvSpPr txBox="1"/>
            <p:nvPr/>
          </p:nvSpPr>
          <p:spPr>
            <a:xfrm>
              <a:off x="87337" y="1890714"/>
              <a:ext cx="4670579" cy="2734293"/>
            </a:xfrm>
            <a:prstGeom prst="rect">
              <a:avLst/>
            </a:prstGeom>
            <a:noFill/>
            <a:ln>
              <a:noFill/>
            </a:ln>
          </p:spPr>
          <p:txBody>
            <a:bodyPr anchorCtr="0" anchor="ctr" bIns="140950" lIns="140950" spcFirstLastPara="1" rIns="140950" wrap="square" tIns="140950">
              <a:noAutofit/>
            </a:bodyPr>
            <a:lstStyle/>
            <a:p>
              <a:pPr indent="0" lvl="0" marL="0" marR="0" rtl="0" algn="ctr">
                <a:lnSpc>
                  <a:spcPct val="90000"/>
                </a:lnSpc>
                <a:spcBef>
                  <a:spcPts val="0"/>
                </a:spcBef>
                <a:spcAft>
                  <a:spcPts val="0"/>
                </a:spcAft>
                <a:buClr>
                  <a:srgbClr val="000000"/>
                </a:buClr>
                <a:buSzPts val="3700"/>
                <a:buFont typeface="Arial"/>
                <a:buNone/>
              </a:pPr>
              <a:r>
                <a:rPr b="0" i="0" lang="en-US" sz="3700" u="none" cap="none" strike="noStrike">
                  <a:solidFill>
                    <a:schemeClr val="lt1"/>
                  </a:solidFill>
                  <a:latin typeface="Arial"/>
                  <a:ea typeface="Arial"/>
                  <a:cs typeface="Arial"/>
                  <a:sym typeface="Arial"/>
                </a:rPr>
                <a:t>Assure la transmission intergénérationnelle des connaissances.</a:t>
              </a:r>
              <a:endParaRPr b="0" i="0" sz="3700" u="none" cap="none" strike="noStrike">
                <a:solidFill>
                  <a:schemeClr val="lt1"/>
                </a:solidFill>
                <a:latin typeface="Arial"/>
                <a:ea typeface="Arial"/>
                <a:cs typeface="Arial"/>
                <a:sym typeface="Arial"/>
              </a:endParaRPr>
            </a:p>
          </p:txBody>
        </p:sp>
        <p:sp>
          <p:nvSpPr>
            <p:cNvPr id="188" name="Google Shape;188;p36"/>
            <p:cNvSpPr/>
            <p:nvPr/>
          </p:nvSpPr>
          <p:spPr>
            <a:xfrm>
              <a:off x="5268967" y="2657612"/>
              <a:ext cx="1026231" cy="1200497"/>
            </a:xfrm>
            <a:prstGeom prst="rightArrow">
              <a:avLst>
                <a:gd fmla="val 60000" name="adj1"/>
                <a:gd fmla="val 50000" name="adj2"/>
              </a:avLst>
            </a:prstGeom>
            <a:solidFill>
              <a:srgbClr val="17B0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6"/>
            <p:cNvSpPr txBox="1"/>
            <p:nvPr/>
          </p:nvSpPr>
          <p:spPr>
            <a:xfrm>
              <a:off x="5268967" y="2897711"/>
              <a:ext cx="718362" cy="72029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3000"/>
                <a:buFont typeface="Arial"/>
                <a:buNone/>
              </a:pPr>
              <a:r>
                <a:t/>
              </a:r>
              <a:endParaRPr b="0" i="0" sz="3000" u="none" cap="none" strike="noStrike">
                <a:solidFill>
                  <a:schemeClr val="lt1"/>
                </a:solidFill>
                <a:latin typeface="Arial"/>
                <a:ea typeface="Arial"/>
                <a:cs typeface="Arial"/>
                <a:sym typeface="Arial"/>
              </a:endParaRPr>
            </a:p>
          </p:txBody>
        </p:sp>
        <p:sp>
          <p:nvSpPr>
            <p:cNvPr id="190" name="Google Shape;190;p36"/>
            <p:cNvSpPr/>
            <p:nvPr/>
          </p:nvSpPr>
          <p:spPr>
            <a:xfrm>
              <a:off x="6779271" y="1805646"/>
              <a:ext cx="4840715" cy="2904429"/>
            </a:xfrm>
            <a:prstGeom prst="roundRect">
              <a:avLst>
                <a:gd fmla="val 10000" name="adj"/>
              </a:avLst>
            </a:prstGeom>
            <a:solidFill>
              <a:srgbClr val="16A74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6"/>
            <p:cNvSpPr txBox="1"/>
            <p:nvPr/>
          </p:nvSpPr>
          <p:spPr>
            <a:xfrm>
              <a:off x="6864339" y="1890714"/>
              <a:ext cx="4670579" cy="2734293"/>
            </a:xfrm>
            <a:prstGeom prst="rect">
              <a:avLst/>
            </a:prstGeom>
            <a:noFill/>
            <a:ln>
              <a:noFill/>
            </a:ln>
          </p:spPr>
          <p:txBody>
            <a:bodyPr anchorCtr="0" anchor="ctr" bIns="140950" lIns="140950" spcFirstLastPara="1" rIns="140950" wrap="square" tIns="140950">
              <a:noAutofit/>
            </a:bodyPr>
            <a:lstStyle/>
            <a:p>
              <a:pPr indent="0" lvl="0" marL="0" marR="0" rtl="0" algn="ctr">
                <a:lnSpc>
                  <a:spcPct val="90000"/>
                </a:lnSpc>
                <a:spcBef>
                  <a:spcPts val="0"/>
                </a:spcBef>
                <a:spcAft>
                  <a:spcPts val="0"/>
                </a:spcAft>
                <a:buClr>
                  <a:srgbClr val="000000"/>
                </a:buClr>
                <a:buSzPts val="3700"/>
                <a:buFont typeface="Arial"/>
                <a:buNone/>
              </a:pPr>
              <a:r>
                <a:rPr b="0" i="0" lang="en-US" sz="3700" u="none" cap="none" strike="noStrike">
                  <a:solidFill>
                    <a:schemeClr val="lt1"/>
                  </a:solidFill>
                  <a:latin typeface="Arial"/>
                  <a:ea typeface="Arial"/>
                  <a:cs typeface="Arial"/>
                  <a:sym typeface="Arial"/>
                </a:rPr>
                <a:t>Renforce la résilience et la pérennité de la communauté.</a:t>
              </a:r>
              <a:endParaRPr b="0" i="0" sz="3700" u="none" cap="none" strike="noStrike">
                <a:solidFill>
                  <a:schemeClr val="lt1"/>
                </a:solidFill>
                <a:latin typeface="Arial"/>
                <a:ea typeface="Arial"/>
                <a:cs typeface="Arial"/>
                <a:sym typeface="Arial"/>
              </a:endParaRPr>
            </a:p>
          </p:txBody>
        </p:sp>
        <p:sp>
          <p:nvSpPr>
            <p:cNvPr id="192" name="Google Shape;192;p36"/>
            <p:cNvSpPr/>
            <p:nvPr/>
          </p:nvSpPr>
          <p:spPr>
            <a:xfrm rot="5400000">
              <a:off x="8686512" y="5048926"/>
              <a:ext cx="1026231" cy="1200497"/>
            </a:xfrm>
            <a:prstGeom prst="rightArrow">
              <a:avLst>
                <a:gd fmla="val 60000" name="adj1"/>
                <a:gd fmla="val 50000" name="adj2"/>
              </a:avLst>
            </a:prstGeom>
            <a:solidFill>
              <a:srgbClr val="16A7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6"/>
            <p:cNvSpPr txBox="1"/>
            <p:nvPr/>
          </p:nvSpPr>
          <p:spPr>
            <a:xfrm>
              <a:off x="8839479" y="5136059"/>
              <a:ext cx="720299" cy="718362"/>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3000"/>
                <a:buFont typeface="Arial"/>
                <a:buNone/>
              </a:pPr>
              <a:r>
                <a:t/>
              </a:r>
              <a:endParaRPr b="0" i="0" sz="3000" u="none" cap="none" strike="noStrike">
                <a:solidFill>
                  <a:schemeClr val="lt1"/>
                </a:solidFill>
                <a:latin typeface="Arial"/>
                <a:ea typeface="Arial"/>
                <a:cs typeface="Arial"/>
                <a:sym typeface="Arial"/>
              </a:endParaRPr>
            </a:p>
          </p:txBody>
        </p:sp>
        <p:sp>
          <p:nvSpPr>
            <p:cNvPr id="194" name="Google Shape;194;p36"/>
            <p:cNvSpPr/>
            <p:nvPr/>
          </p:nvSpPr>
          <p:spPr>
            <a:xfrm>
              <a:off x="6779271" y="6646362"/>
              <a:ext cx="4840715" cy="2904429"/>
            </a:xfrm>
            <a:prstGeom prst="roundRect">
              <a:avLst>
                <a:gd fmla="val 10000" name="adj"/>
              </a:avLst>
            </a:prstGeom>
            <a:solidFill>
              <a:srgbClr val="11853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6"/>
            <p:cNvSpPr txBox="1"/>
            <p:nvPr/>
          </p:nvSpPr>
          <p:spPr>
            <a:xfrm>
              <a:off x="6864339" y="6731430"/>
              <a:ext cx="4670579" cy="2734293"/>
            </a:xfrm>
            <a:prstGeom prst="rect">
              <a:avLst/>
            </a:prstGeom>
            <a:noFill/>
            <a:ln>
              <a:noFill/>
            </a:ln>
          </p:spPr>
          <p:txBody>
            <a:bodyPr anchorCtr="0" anchor="ctr" bIns="140950" lIns="140950" spcFirstLastPara="1" rIns="140950" wrap="square" tIns="140950">
              <a:noAutofit/>
            </a:bodyPr>
            <a:lstStyle/>
            <a:p>
              <a:pPr indent="0" lvl="0" marL="0" marR="0" rtl="0" algn="ctr">
                <a:lnSpc>
                  <a:spcPct val="90000"/>
                </a:lnSpc>
                <a:spcBef>
                  <a:spcPts val="0"/>
                </a:spcBef>
                <a:spcAft>
                  <a:spcPts val="0"/>
                </a:spcAft>
                <a:buClr>
                  <a:srgbClr val="000000"/>
                </a:buClr>
                <a:buSzPts val="3700"/>
                <a:buFont typeface="Arial"/>
                <a:buNone/>
              </a:pPr>
              <a:r>
                <a:rPr b="0" i="0" lang="en-US" sz="3700" u="none" cap="none" strike="noStrike">
                  <a:solidFill>
                    <a:schemeClr val="lt1"/>
                  </a:solidFill>
                  <a:latin typeface="Arial"/>
                  <a:ea typeface="Arial"/>
                  <a:cs typeface="Arial"/>
                  <a:sym typeface="Arial"/>
                </a:rPr>
                <a:t>Contribue au développement du tourisme culturel et des économies locales.</a:t>
              </a:r>
              <a:endParaRPr b="0" i="0" sz="3700" u="none" cap="none" strike="noStrike">
                <a:solidFill>
                  <a:schemeClr val="lt1"/>
                </a:solidFill>
                <a:latin typeface="Arial"/>
                <a:ea typeface="Arial"/>
                <a:cs typeface="Arial"/>
                <a:sym typeface="Arial"/>
              </a:endParaRPr>
            </a:p>
          </p:txBody>
        </p:sp>
        <p:sp>
          <p:nvSpPr>
            <p:cNvPr id="196" name="Google Shape;196;p36"/>
            <p:cNvSpPr/>
            <p:nvPr/>
          </p:nvSpPr>
          <p:spPr>
            <a:xfrm rot="10800000">
              <a:off x="5327056" y="7498327"/>
              <a:ext cx="1026231" cy="1200497"/>
            </a:xfrm>
            <a:prstGeom prst="rightArrow">
              <a:avLst>
                <a:gd fmla="val 60000" name="adj1"/>
                <a:gd fmla="val 50000" name="adj2"/>
              </a:avLst>
            </a:prstGeom>
            <a:solidFill>
              <a:srgbClr val="1185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6"/>
            <p:cNvSpPr txBox="1"/>
            <p:nvPr/>
          </p:nvSpPr>
          <p:spPr>
            <a:xfrm>
              <a:off x="5634925" y="7738426"/>
              <a:ext cx="718362" cy="72029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3000"/>
                <a:buFont typeface="Arial"/>
                <a:buNone/>
              </a:pPr>
              <a:r>
                <a:t/>
              </a:r>
              <a:endParaRPr b="0" i="0" sz="3000" u="none" cap="none" strike="noStrike">
                <a:solidFill>
                  <a:schemeClr val="lt1"/>
                </a:solidFill>
                <a:latin typeface="Arial"/>
                <a:ea typeface="Arial"/>
                <a:cs typeface="Arial"/>
                <a:sym typeface="Arial"/>
              </a:endParaRPr>
            </a:p>
          </p:txBody>
        </p:sp>
        <p:sp>
          <p:nvSpPr>
            <p:cNvPr id="198" name="Google Shape;198;p36"/>
            <p:cNvSpPr/>
            <p:nvPr/>
          </p:nvSpPr>
          <p:spPr>
            <a:xfrm>
              <a:off x="2269" y="6646362"/>
              <a:ext cx="4840715" cy="2904429"/>
            </a:xfrm>
            <a:prstGeom prst="roundRect">
              <a:avLst>
                <a:gd fmla="val 10000" name="adj"/>
              </a:avLst>
            </a:prstGeom>
            <a:solidFill>
              <a:srgbClr val="0D622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6"/>
            <p:cNvSpPr txBox="1"/>
            <p:nvPr/>
          </p:nvSpPr>
          <p:spPr>
            <a:xfrm>
              <a:off x="87337" y="6731430"/>
              <a:ext cx="4670579" cy="2734293"/>
            </a:xfrm>
            <a:prstGeom prst="rect">
              <a:avLst/>
            </a:prstGeom>
            <a:noFill/>
            <a:ln>
              <a:noFill/>
            </a:ln>
          </p:spPr>
          <p:txBody>
            <a:bodyPr anchorCtr="0" anchor="ctr" bIns="140950" lIns="140950" spcFirstLastPara="1" rIns="140950" wrap="square" tIns="140950">
              <a:noAutofit/>
            </a:bodyPr>
            <a:lstStyle/>
            <a:p>
              <a:pPr indent="0" lvl="0" marL="0" marR="0" rtl="0" algn="ctr">
                <a:lnSpc>
                  <a:spcPct val="90000"/>
                </a:lnSpc>
                <a:spcBef>
                  <a:spcPts val="0"/>
                </a:spcBef>
                <a:spcAft>
                  <a:spcPts val="0"/>
                </a:spcAft>
                <a:buClr>
                  <a:srgbClr val="000000"/>
                </a:buClr>
                <a:buSzPts val="3700"/>
                <a:buFont typeface="Arial"/>
                <a:buNone/>
              </a:pPr>
              <a:r>
                <a:rPr b="0" i="0" lang="en-US" sz="3700" u="none" cap="none" strike="noStrike">
                  <a:solidFill>
                    <a:schemeClr val="lt1"/>
                  </a:solidFill>
                  <a:latin typeface="Arial"/>
                  <a:ea typeface="Arial"/>
                  <a:cs typeface="Arial"/>
                  <a:sym typeface="Arial"/>
                </a:rPr>
                <a:t>Favorise un développement inclusif et durable.</a:t>
              </a:r>
              <a:endParaRPr b="0" i="0" sz="3700" u="none" cap="none" strike="noStrike">
                <a:solidFill>
                  <a:schemeClr val="lt1"/>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7"/>
          <p:cNvSpPr txBox="1"/>
          <p:nvPr>
            <p:ph type="title"/>
          </p:nvPr>
        </p:nvSpPr>
        <p:spPr>
          <a:xfrm>
            <a:off x="762001" y="4680857"/>
            <a:ext cx="20116510" cy="4748893"/>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lang="en-US" sz="7200"/>
              <a:t>Politiques Publiques &amp; Bonnes Pratiques</a:t>
            </a:r>
            <a:endParaRPr/>
          </a:p>
        </p:txBody>
      </p:sp>
      <p:pic>
        <p:nvPicPr>
          <p:cNvPr descr="European flag emblem and multilingual disclaimer - European ..." id="205" name="Google Shape;205;p37"/>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38"/>
          <p:cNvSpPr txBox="1"/>
          <p:nvPr>
            <p:ph type="title"/>
          </p:nvPr>
        </p:nvSpPr>
        <p:spPr>
          <a:xfrm>
            <a:off x="761999" y="1524001"/>
            <a:ext cx="19742068" cy="13716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accent1"/>
              </a:buClr>
              <a:buSzPts val="8000"/>
              <a:buFont typeface="Arial"/>
              <a:buNone/>
            </a:pPr>
            <a:r>
              <a:rPr lang="en-US"/>
              <a:t>L'UNESCO et les engagements internationaux</a:t>
            </a:r>
            <a:endParaRPr/>
          </a:p>
        </p:txBody>
      </p:sp>
      <p:grpSp>
        <p:nvGrpSpPr>
          <p:cNvPr id="211" name="Google Shape;211;p38"/>
          <p:cNvGrpSpPr/>
          <p:nvPr/>
        </p:nvGrpSpPr>
        <p:grpSpPr>
          <a:xfrm>
            <a:off x="906487" y="4686536"/>
            <a:ext cx="22571030" cy="4701123"/>
            <a:chOff x="0" y="1048267"/>
            <a:chExt cx="20756879" cy="4323269"/>
          </a:xfrm>
        </p:grpSpPr>
        <p:sp>
          <p:nvSpPr>
            <p:cNvPr id="212" name="Google Shape;212;p38"/>
            <p:cNvSpPr/>
            <p:nvPr/>
          </p:nvSpPr>
          <p:spPr>
            <a:xfrm>
              <a:off x="0" y="1048267"/>
              <a:ext cx="5837872" cy="3707049"/>
            </a:xfrm>
            <a:prstGeom prst="roundRect">
              <a:avLst>
                <a:gd fmla="val 10000" name="adj"/>
              </a:avLst>
            </a:prstGeom>
            <a:solidFill>
              <a:srgbClr val="1CCD5D"/>
            </a:solidFill>
            <a:ln cap="flat" cmpd="sng" w="27625">
              <a:solidFill>
                <a:schemeClr val="lt1"/>
              </a:solidFill>
              <a:prstDash val="solid"/>
              <a:round/>
              <a:headEnd len="sm" w="sm" type="none"/>
              <a:tailEnd len="sm" w="sm" type="none"/>
            </a:ln>
          </p:spPr>
          <p:txBody>
            <a:bodyPr anchorCtr="0" anchor="ctr" bIns="99425" lIns="99425" spcFirstLastPara="1" rIns="99425" wrap="square" tIns="99425">
              <a:noAutofit/>
            </a:bodyPr>
            <a:lstStyle/>
            <a:p>
              <a:pPr indent="0" lvl="0" marL="0" rtl="0" algn="l">
                <a:spcBef>
                  <a:spcPts val="0"/>
                </a:spcBef>
                <a:spcAft>
                  <a:spcPts val="0"/>
                </a:spcAft>
                <a:buNone/>
              </a:pPr>
              <a:r>
                <a:t/>
              </a:r>
              <a:endParaRPr/>
            </a:p>
          </p:txBody>
        </p:sp>
        <p:sp>
          <p:nvSpPr>
            <p:cNvPr id="213" name="Google Shape;213;p38"/>
            <p:cNvSpPr/>
            <p:nvPr/>
          </p:nvSpPr>
          <p:spPr>
            <a:xfrm>
              <a:off x="648652" y="1664487"/>
              <a:ext cx="5837872" cy="3707049"/>
            </a:xfrm>
            <a:prstGeom prst="roundRect">
              <a:avLst>
                <a:gd fmla="val 10000" name="adj"/>
              </a:avLst>
            </a:prstGeom>
            <a:solidFill>
              <a:schemeClr val="lt1">
                <a:alpha val="90196"/>
              </a:schemeClr>
            </a:solidFill>
            <a:ln cap="flat" cmpd="sng" w="27625">
              <a:solidFill>
                <a:srgbClr val="1CCD5D"/>
              </a:solidFill>
              <a:prstDash val="solid"/>
              <a:round/>
              <a:headEnd len="sm" w="sm" type="none"/>
              <a:tailEnd len="sm" w="sm" type="none"/>
            </a:ln>
          </p:spPr>
          <p:txBody>
            <a:bodyPr anchorCtr="0" anchor="ctr" bIns="99425" lIns="99425" spcFirstLastPara="1" rIns="99425" wrap="square" tIns="99425">
              <a:noAutofit/>
            </a:bodyPr>
            <a:lstStyle/>
            <a:p>
              <a:pPr indent="0" lvl="0" marL="0" rtl="0" algn="l">
                <a:spcBef>
                  <a:spcPts val="0"/>
                </a:spcBef>
                <a:spcAft>
                  <a:spcPts val="0"/>
                </a:spcAft>
                <a:buNone/>
              </a:pPr>
              <a:r>
                <a:t/>
              </a:r>
              <a:endParaRPr/>
            </a:p>
          </p:txBody>
        </p:sp>
        <p:sp>
          <p:nvSpPr>
            <p:cNvPr id="214" name="Google Shape;214;p38"/>
            <p:cNvSpPr txBox="1"/>
            <p:nvPr/>
          </p:nvSpPr>
          <p:spPr>
            <a:xfrm>
              <a:off x="757228" y="1773063"/>
              <a:ext cx="5620720" cy="3489897"/>
            </a:xfrm>
            <a:prstGeom prst="rect">
              <a:avLst/>
            </a:prstGeom>
            <a:noFill/>
            <a:ln>
              <a:noFill/>
            </a:ln>
          </p:spPr>
          <p:txBody>
            <a:bodyPr anchorCtr="0" anchor="ctr" bIns="57975" lIns="57975" spcFirstLastPara="1" rIns="57975" wrap="square" tIns="57975">
              <a:noAutofit/>
            </a:bodyPr>
            <a:lstStyle/>
            <a:p>
              <a:pPr indent="0" lvl="0" marL="0" marR="0" rtl="0" algn="ctr">
                <a:lnSpc>
                  <a:spcPct val="90000"/>
                </a:lnSpc>
                <a:spcBef>
                  <a:spcPts val="0"/>
                </a:spcBef>
                <a:spcAft>
                  <a:spcPts val="0"/>
                </a:spcAft>
                <a:buClr>
                  <a:srgbClr val="000000"/>
                </a:buClr>
                <a:buSzPts val="1522"/>
                <a:buFont typeface="Arial"/>
                <a:buNone/>
              </a:pPr>
              <a:r>
                <a:rPr b="0" i="0" lang="en-US" sz="3805" u="none" cap="none" strike="noStrike">
                  <a:solidFill>
                    <a:srgbClr val="000000"/>
                  </a:solidFill>
                  <a:latin typeface="Arial"/>
                  <a:ea typeface="Arial"/>
                  <a:cs typeface="Arial"/>
                  <a:sym typeface="Arial"/>
                </a:rPr>
                <a:t>L'UNESCO joue un rôle essentiel grâce à ses conventions internationales et à ses programmes de sauvegarde.</a:t>
              </a:r>
              <a:endParaRPr b="0" i="0" sz="3805" u="none" cap="none" strike="noStrike">
                <a:solidFill>
                  <a:srgbClr val="000000"/>
                </a:solidFill>
                <a:latin typeface="Arial"/>
                <a:ea typeface="Arial"/>
                <a:cs typeface="Arial"/>
                <a:sym typeface="Arial"/>
              </a:endParaRPr>
            </a:p>
          </p:txBody>
        </p:sp>
        <p:sp>
          <p:nvSpPr>
            <p:cNvPr id="215" name="Google Shape;215;p38"/>
            <p:cNvSpPr/>
            <p:nvPr/>
          </p:nvSpPr>
          <p:spPr>
            <a:xfrm>
              <a:off x="7135177" y="1048267"/>
              <a:ext cx="5837872" cy="3707049"/>
            </a:xfrm>
            <a:prstGeom prst="roundRect">
              <a:avLst>
                <a:gd fmla="val 10000" name="adj"/>
              </a:avLst>
            </a:prstGeom>
            <a:solidFill>
              <a:srgbClr val="1CCD5D"/>
            </a:solidFill>
            <a:ln cap="flat" cmpd="sng" w="27625">
              <a:solidFill>
                <a:schemeClr val="lt1"/>
              </a:solidFill>
              <a:prstDash val="solid"/>
              <a:round/>
              <a:headEnd len="sm" w="sm" type="none"/>
              <a:tailEnd len="sm" w="sm" type="none"/>
            </a:ln>
          </p:spPr>
          <p:txBody>
            <a:bodyPr anchorCtr="0" anchor="ctr" bIns="99425" lIns="99425" spcFirstLastPara="1" rIns="99425" wrap="square" tIns="99425">
              <a:noAutofit/>
            </a:bodyPr>
            <a:lstStyle/>
            <a:p>
              <a:pPr indent="0" lvl="0" marL="0" rtl="0" algn="l">
                <a:spcBef>
                  <a:spcPts val="0"/>
                </a:spcBef>
                <a:spcAft>
                  <a:spcPts val="0"/>
                </a:spcAft>
                <a:buNone/>
              </a:pPr>
              <a:r>
                <a:t/>
              </a:r>
              <a:endParaRPr/>
            </a:p>
          </p:txBody>
        </p:sp>
        <p:sp>
          <p:nvSpPr>
            <p:cNvPr id="216" name="Google Shape;216;p38"/>
            <p:cNvSpPr/>
            <p:nvPr/>
          </p:nvSpPr>
          <p:spPr>
            <a:xfrm>
              <a:off x="7783830" y="1664487"/>
              <a:ext cx="5837872" cy="3707049"/>
            </a:xfrm>
            <a:prstGeom prst="roundRect">
              <a:avLst>
                <a:gd fmla="val 10000" name="adj"/>
              </a:avLst>
            </a:prstGeom>
            <a:solidFill>
              <a:schemeClr val="lt1">
                <a:alpha val="90196"/>
              </a:schemeClr>
            </a:solidFill>
            <a:ln cap="flat" cmpd="sng" w="27625">
              <a:solidFill>
                <a:srgbClr val="1CCD5D"/>
              </a:solidFill>
              <a:prstDash val="solid"/>
              <a:round/>
              <a:headEnd len="sm" w="sm" type="none"/>
              <a:tailEnd len="sm" w="sm" type="none"/>
            </a:ln>
          </p:spPr>
          <p:txBody>
            <a:bodyPr anchorCtr="0" anchor="ctr" bIns="99425" lIns="99425" spcFirstLastPara="1" rIns="99425" wrap="square" tIns="99425">
              <a:noAutofit/>
            </a:bodyPr>
            <a:lstStyle/>
            <a:p>
              <a:pPr indent="0" lvl="0" marL="0" rtl="0" algn="l">
                <a:spcBef>
                  <a:spcPts val="0"/>
                </a:spcBef>
                <a:spcAft>
                  <a:spcPts val="0"/>
                </a:spcAft>
                <a:buNone/>
              </a:pPr>
              <a:r>
                <a:t/>
              </a:r>
              <a:endParaRPr/>
            </a:p>
          </p:txBody>
        </p:sp>
        <p:sp>
          <p:nvSpPr>
            <p:cNvPr id="217" name="Google Shape;217;p38"/>
            <p:cNvSpPr txBox="1"/>
            <p:nvPr/>
          </p:nvSpPr>
          <p:spPr>
            <a:xfrm>
              <a:off x="7892406" y="1773063"/>
              <a:ext cx="5620720" cy="3489897"/>
            </a:xfrm>
            <a:prstGeom prst="rect">
              <a:avLst/>
            </a:prstGeom>
            <a:noFill/>
            <a:ln>
              <a:noFill/>
            </a:ln>
          </p:spPr>
          <p:txBody>
            <a:bodyPr anchorCtr="0" anchor="ctr" bIns="57975" lIns="57975" spcFirstLastPara="1" rIns="57975" wrap="square" tIns="57975">
              <a:noAutofit/>
            </a:bodyPr>
            <a:lstStyle/>
            <a:p>
              <a:pPr indent="0" lvl="0" marL="0" marR="0" rtl="0" algn="ctr">
                <a:lnSpc>
                  <a:spcPct val="90000"/>
                </a:lnSpc>
                <a:spcBef>
                  <a:spcPts val="0"/>
                </a:spcBef>
                <a:spcAft>
                  <a:spcPts val="0"/>
                </a:spcAft>
                <a:buClr>
                  <a:srgbClr val="000000"/>
                </a:buClr>
                <a:buSzPts val="1522"/>
                <a:buFont typeface="Arial"/>
                <a:buNone/>
              </a:pPr>
              <a:r>
                <a:rPr b="0" i="0" lang="en-US" sz="3805" u="none" cap="none" strike="noStrike">
                  <a:solidFill>
                    <a:srgbClr val="000000"/>
                  </a:solidFill>
                  <a:latin typeface="Arial"/>
                  <a:ea typeface="Arial"/>
                  <a:cs typeface="Arial"/>
                  <a:sym typeface="Arial"/>
                </a:rPr>
                <a:t>Des initiatives mondiales encouragent le respect des droits culturels et de la diversité.</a:t>
              </a:r>
              <a:endParaRPr b="0" i="0" sz="3805" u="none" cap="none" strike="noStrike">
                <a:solidFill>
                  <a:srgbClr val="000000"/>
                </a:solidFill>
                <a:latin typeface="Arial"/>
                <a:ea typeface="Arial"/>
                <a:cs typeface="Arial"/>
                <a:sym typeface="Arial"/>
              </a:endParaRPr>
            </a:p>
          </p:txBody>
        </p:sp>
        <p:sp>
          <p:nvSpPr>
            <p:cNvPr id="218" name="Google Shape;218;p38"/>
            <p:cNvSpPr/>
            <p:nvPr/>
          </p:nvSpPr>
          <p:spPr>
            <a:xfrm>
              <a:off x="14270355" y="1048267"/>
              <a:ext cx="5837872" cy="3707049"/>
            </a:xfrm>
            <a:prstGeom prst="roundRect">
              <a:avLst>
                <a:gd fmla="val 10000" name="adj"/>
              </a:avLst>
            </a:prstGeom>
            <a:solidFill>
              <a:srgbClr val="1CCD5D"/>
            </a:solidFill>
            <a:ln cap="flat" cmpd="sng" w="27625">
              <a:solidFill>
                <a:schemeClr val="lt1"/>
              </a:solidFill>
              <a:prstDash val="solid"/>
              <a:round/>
              <a:headEnd len="sm" w="sm" type="none"/>
              <a:tailEnd len="sm" w="sm" type="none"/>
            </a:ln>
          </p:spPr>
          <p:txBody>
            <a:bodyPr anchorCtr="0" anchor="ctr" bIns="99425" lIns="99425" spcFirstLastPara="1" rIns="99425" wrap="square" tIns="99425">
              <a:noAutofit/>
            </a:bodyPr>
            <a:lstStyle/>
            <a:p>
              <a:pPr indent="0" lvl="0" marL="0" rtl="0" algn="l">
                <a:spcBef>
                  <a:spcPts val="0"/>
                </a:spcBef>
                <a:spcAft>
                  <a:spcPts val="0"/>
                </a:spcAft>
                <a:buNone/>
              </a:pPr>
              <a:r>
                <a:t/>
              </a:r>
              <a:endParaRPr/>
            </a:p>
          </p:txBody>
        </p:sp>
        <p:sp>
          <p:nvSpPr>
            <p:cNvPr id="219" name="Google Shape;219;p38"/>
            <p:cNvSpPr/>
            <p:nvPr/>
          </p:nvSpPr>
          <p:spPr>
            <a:xfrm>
              <a:off x="14919007" y="1664487"/>
              <a:ext cx="5837872" cy="3707049"/>
            </a:xfrm>
            <a:prstGeom prst="roundRect">
              <a:avLst>
                <a:gd fmla="val 10000" name="adj"/>
              </a:avLst>
            </a:prstGeom>
            <a:solidFill>
              <a:schemeClr val="lt1">
                <a:alpha val="90196"/>
              </a:schemeClr>
            </a:solidFill>
            <a:ln cap="flat" cmpd="sng" w="27625">
              <a:solidFill>
                <a:srgbClr val="1CCD5D"/>
              </a:solidFill>
              <a:prstDash val="solid"/>
              <a:round/>
              <a:headEnd len="sm" w="sm" type="none"/>
              <a:tailEnd len="sm" w="sm" type="none"/>
            </a:ln>
          </p:spPr>
          <p:txBody>
            <a:bodyPr anchorCtr="0" anchor="ctr" bIns="99425" lIns="99425" spcFirstLastPara="1" rIns="99425" wrap="square" tIns="99425">
              <a:noAutofit/>
            </a:bodyPr>
            <a:lstStyle/>
            <a:p>
              <a:pPr indent="0" lvl="0" marL="0" rtl="0" algn="l">
                <a:spcBef>
                  <a:spcPts val="0"/>
                </a:spcBef>
                <a:spcAft>
                  <a:spcPts val="0"/>
                </a:spcAft>
                <a:buNone/>
              </a:pPr>
              <a:r>
                <a:t/>
              </a:r>
              <a:endParaRPr/>
            </a:p>
          </p:txBody>
        </p:sp>
        <p:sp>
          <p:nvSpPr>
            <p:cNvPr id="220" name="Google Shape;220;p38"/>
            <p:cNvSpPr txBox="1"/>
            <p:nvPr/>
          </p:nvSpPr>
          <p:spPr>
            <a:xfrm>
              <a:off x="15027583" y="1773063"/>
              <a:ext cx="5620720" cy="3489897"/>
            </a:xfrm>
            <a:prstGeom prst="rect">
              <a:avLst/>
            </a:prstGeom>
            <a:noFill/>
            <a:ln>
              <a:noFill/>
            </a:ln>
          </p:spPr>
          <p:txBody>
            <a:bodyPr anchorCtr="0" anchor="ctr" bIns="57975" lIns="57975" spcFirstLastPara="1" rIns="57975" wrap="square" tIns="57975">
              <a:noAutofit/>
            </a:bodyPr>
            <a:lstStyle/>
            <a:p>
              <a:pPr indent="0" lvl="0" marL="0" marR="0" rtl="0" algn="ctr">
                <a:lnSpc>
                  <a:spcPct val="90000"/>
                </a:lnSpc>
                <a:spcBef>
                  <a:spcPts val="0"/>
                </a:spcBef>
                <a:spcAft>
                  <a:spcPts val="0"/>
                </a:spcAft>
                <a:buClr>
                  <a:srgbClr val="000000"/>
                </a:buClr>
                <a:buSzPts val="1522"/>
                <a:buFont typeface="Arial"/>
                <a:buNone/>
              </a:pPr>
              <a:r>
                <a:rPr b="0" i="0" lang="en-US" sz="3805" u="none" cap="none" strike="noStrike">
                  <a:solidFill>
                    <a:srgbClr val="000000"/>
                  </a:solidFill>
                  <a:latin typeface="Arial"/>
                  <a:ea typeface="Arial"/>
                  <a:cs typeface="Arial"/>
                  <a:sym typeface="Arial"/>
                </a:rPr>
                <a:t>L'éducation joue un rôle central dans la sensibilisation et la mobilisation en faveur de la préservation.</a:t>
              </a:r>
              <a:endParaRPr sz="3805"/>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9"/>
          <p:cNvSpPr txBox="1"/>
          <p:nvPr>
            <p:ph idx="1" type="body"/>
          </p:nvPr>
        </p:nvSpPr>
        <p:spPr>
          <a:xfrm>
            <a:off x="755650" y="4423299"/>
            <a:ext cx="21062950" cy="7258050"/>
          </a:xfrm>
          <a:prstGeom prst="rect">
            <a:avLst/>
          </a:prstGeom>
          <a:noFill/>
          <a:ln>
            <a:noFill/>
          </a:ln>
        </p:spPr>
        <p:txBody>
          <a:bodyPr anchorCtr="0" anchor="t" bIns="0" lIns="0" spcFirstLastPara="1" rIns="0" wrap="square" tIns="0">
            <a:normAutofit/>
          </a:bodyPr>
          <a:lstStyle/>
          <a:p>
            <a:pPr indent="-482600" lvl="0" marL="457200" rtl="0" algn="l">
              <a:lnSpc>
                <a:spcPct val="150000"/>
              </a:lnSpc>
              <a:spcBef>
                <a:spcPts val="2000"/>
              </a:spcBef>
              <a:spcAft>
                <a:spcPts val="0"/>
              </a:spcAft>
              <a:buSzPts val="4000"/>
              <a:buChar char="●"/>
            </a:pPr>
            <a:r>
              <a:rPr b="1" lang="en-US" sz="4000">
                <a:solidFill>
                  <a:srgbClr val="1FCD5F"/>
                </a:solidFill>
              </a:rPr>
              <a:t>Intègre </a:t>
            </a:r>
            <a:r>
              <a:rPr b="1" lang="en-US" sz="4000"/>
              <a:t>le patrimoine vivant local dans l'éducation formelle et non formelle.</a:t>
            </a:r>
            <a:endParaRPr/>
          </a:p>
          <a:p>
            <a:pPr indent="-482600" lvl="0" marL="457200" rtl="0" algn="l">
              <a:lnSpc>
                <a:spcPct val="150000"/>
              </a:lnSpc>
              <a:spcBef>
                <a:spcPts val="0"/>
              </a:spcBef>
              <a:spcAft>
                <a:spcPts val="0"/>
              </a:spcAft>
              <a:buSzPts val="4000"/>
              <a:buChar char="●"/>
            </a:pPr>
            <a:r>
              <a:rPr b="1" lang="en-US" sz="4000">
                <a:solidFill>
                  <a:srgbClr val="1FCD5F"/>
                </a:solidFill>
              </a:rPr>
              <a:t>Encourage</a:t>
            </a:r>
            <a:r>
              <a:rPr b="1" lang="en-US" sz="4000"/>
              <a:t> les élèves à s'impliquer dans leurs propres traditions et communautés.</a:t>
            </a:r>
            <a:endParaRPr b="1"/>
          </a:p>
          <a:p>
            <a:pPr indent="-482600" lvl="0" marL="457200" rtl="0" algn="l">
              <a:lnSpc>
                <a:spcPct val="150000"/>
              </a:lnSpc>
              <a:spcBef>
                <a:spcPts val="0"/>
              </a:spcBef>
              <a:spcAft>
                <a:spcPts val="0"/>
              </a:spcAft>
              <a:buSzPts val="4000"/>
              <a:buChar char="●"/>
            </a:pPr>
            <a:r>
              <a:rPr b="1" lang="en-US" sz="4000">
                <a:solidFill>
                  <a:srgbClr val="1FCD5F"/>
                </a:solidFill>
              </a:rPr>
              <a:t>Renforce</a:t>
            </a:r>
            <a:r>
              <a:rPr b="1" lang="en-US" sz="4000"/>
              <a:t> le respect de la diversité culturelle et de l'identité.</a:t>
            </a:r>
            <a:endParaRPr b="1"/>
          </a:p>
          <a:p>
            <a:pPr indent="-482600" lvl="0" marL="457200" rtl="0" algn="l">
              <a:lnSpc>
                <a:spcPct val="150000"/>
              </a:lnSpc>
              <a:spcBef>
                <a:spcPts val="0"/>
              </a:spcBef>
              <a:spcAft>
                <a:spcPts val="0"/>
              </a:spcAft>
              <a:buSzPts val="4000"/>
              <a:buChar char="●"/>
            </a:pPr>
            <a:r>
              <a:rPr b="1" lang="en-US" sz="4000">
                <a:solidFill>
                  <a:srgbClr val="1FCD5F"/>
                </a:solidFill>
              </a:rPr>
              <a:t>Favorise</a:t>
            </a:r>
            <a:r>
              <a:rPr b="1" lang="en-US" sz="4000"/>
              <a:t> la transmission intergénérationnelle des savoirs et des pratiques.</a:t>
            </a:r>
            <a:endParaRPr b="1"/>
          </a:p>
          <a:p>
            <a:pPr indent="-228600" lvl="0" marL="457200" rtl="0" algn="l">
              <a:lnSpc>
                <a:spcPct val="90000"/>
              </a:lnSpc>
              <a:spcBef>
                <a:spcPts val="2000"/>
              </a:spcBef>
              <a:spcAft>
                <a:spcPts val="0"/>
              </a:spcAft>
              <a:buClr>
                <a:srgbClr val="323232"/>
              </a:buClr>
              <a:buSzPts val="5600"/>
              <a:buNone/>
            </a:pPr>
            <a:r>
              <a:t/>
            </a:r>
            <a:endParaRPr sz="4000"/>
          </a:p>
          <a:p>
            <a:pPr indent="-228600" lvl="0" marL="457200" rtl="0" algn="l">
              <a:lnSpc>
                <a:spcPct val="90000"/>
              </a:lnSpc>
              <a:spcBef>
                <a:spcPts val="2000"/>
              </a:spcBef>
              <a:spcAft>
                <a:spcPts val="0"/>
              </a:spcAft>
              <a:buClr>
                <a:srgbClr val="323232"/>
              </a:buClr>
              <a:buSzPts val="5600"/>
              <a:buNone/>
            </a:pPr>
            <a:r>
              <a:rPr lang="en-US" sz="3400"/>
              <a:t>La boîte à outils comprend des guides pédagogiques, des plans de cours et des exemples concrets.</a:t>
            </a:r>
            <a:endParaRPr sz="6200"/>
          </a:p>
          <a:p>
            <a:pPr indent="-228600" lvl="0" marL="457200" rtl="0" algn="l">
              <a:lnSpc>
                <a:spcPct val="90000"/>
              </a:lnSpc>
              <a:spcBef>
                <a:spcPts val="2000"/>
              </a:spcBef>
              <a:spcAft>
                <a:spcPts val="0"/>
              </a:spcAft>
              <a:buClr>
                <a:srgbClr val="323232"/>
              </a:buClr>
              <a:buSzPts val="5600"/>
              <a:buNone/>
            </a:pPr>
            <a:r>
              <a:rPr lang="en-US" sz="3400"/>
              <a:t>Les ressources de l'UNESCO : </a:t>
            </a:r>
            <a:r>
              <a:rPr lang="en-US" sz="3400" u="sng">
                <a:solidFill>
                  <a:schemeClr val="accent1"/>
                </a:solidFill>
                <a:hlinkClick r:id="rId3">
                  <a:extLst>
                    <a:ext uri="{A12FA001-AC4F-418D-AE19-62706E023703}">
                      <ahyp:hlinkClr val="tx"/>
                    </a:ext>
                  </a:extLst>
                </a:hlinkClick>
              </a:rPr>
              <a:t>https://ich.unesco.org/en/resources-teaching-and-learning</a:t>
            </a:r>
            <a:r>
              <a:rPr lang="en-US" sz="3400">
                <a:solidFill>
                  <a:schemeClr val="accent1"/>
                </a:solidFill>
              </a:rPr>
              <a:t> </a:t>
            </a:r>
            <a:endParaRPr sz="6200"/>
          </a:p>
        </p:txBody>
      </p:sp>
      <p:sp>
        <p:nvSpPr>
          <p:cNvPr id="226" name="Google Shape;226;p39"/>
          <p:cNvSpPr txBox="1"/>
          <p:nvPr>
            <p:ph type="title"/>
          </p:nvPr>
        </p:nvSpPr>
        <p:spPr>
          <a:xfrm>
            <a:off x="754197" y="2417768"/>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UNESCO : Le patrimoine vivant dans l'éducation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40"/>
          <p:cNvSpPr txBox="1"/>
          <p:nvPr>
            <p:ph type="title"/>
          </p:nvPr>
        </p:nvSpPr>
        <p:spPr>
          <a:xfrm>
            <a:off x="761999" y="1524000"/>
            <a:ext cx="9464028" cy="696910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HERITAGE-PRO : Gestion interdisciplinaire du patrimoine</a:t>
            </a:r>
            <a:endParaRPr/>
          </a:p>
        </p:txBody>
      </p:sp>
      <p:sp>
        <p:nvSpPr>
          <p:cNvPr id="232" name="Google Shape;232;p40"/>
          <p:cNvSpPr txBox="1"/>
          <p:nvPr/>
        </p:nvSpPr>
        <p:spPr>
          <a:xfrm>
            <a:off x="1676400" y="1347540"/>
            <a:ext cx="6440658" cy="4054454"/>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accent1"/>
              </a:buClr>
              <a:buSzPts val="8000"/>
              <a:buFont typeface="Arial"/>
              <a:buNone/>
            </a:pPr>
            <a:r>
              <a:t/>
            </a:r>
            <a:endParaRPr b="0" i="0" sz="5900" u="none" cap="none" strike="noStrike">
              <a:solidFill>
                <a:srgbClr val="FFFFFF"/>
              </a:solidFill>
              <a:latin typeface="Arial"/>
              <a:ea typeface="Arial"/>
              <a:cs typeface="Arial"/>
              <a:sym typeface="Arial"/>
            </a:endParaRPr>
          </a:p>
        </p:txBody>
      </p:sp>
      <p:grpSp>
        <p:nvGrpSpPr>
          <p:cNvPr id="233" name="Google Shape;233;p40"/>
          <p:cNvGrpSpPr/>
          <p:nvPr/>
        </p:nvGrpSpPr>
        <p:grpSpPr>
          <a:xfrm>
            <a:off x="11085344" y="1202733"/>
            <a:ext cx="11622256" cy="9839700"/>
            <a:chOff x="0" y="1397217"/>
            <a:chExt cx="11622256" cy="9839700"/>
          </a:xfrm>
        </p:grpSpPr>
        <p:sp>
          <p:nvSpPr>
            <p:cNvPr id="234" name="Google Shape;234;p40"/>
            <p:cNvSpPr/>
            <p:nvPr/>
          </p:nvSpPr>
          <p:spPr>
            <a:xfrm>
              <a:off x="0" y="1397217"/>
              <a:ext cx="11622256" cy="2319525"/>
            </a:xfrm>
            <a:prstGeom prst="roundRect">
              <a:avLst>
                <a:gd fmla="val 16667" name="adj"/>
              </a:avLst>
            </a:prstGeom>
            <a:solidFill>
              <a:srgbClr val="17B05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40"/>
            <p:cNvSpPr txBox="1"/>
            <p:nvPr/>
          </p:nvSpPr>
          <p:spPr>
            <a:xfrm>
              <a:off x="113230" y="1510447"/>
              <a:ext cx="11395796" cy="2093065"/>
            </a:xfrm>
            <a:prstGeom prst="rect">
              <a:avLst/>
            </a:prstGeom>
            <a:noFill/>
            <a:ln>
              <a:noFill/>
            </a:ln>
          </p:spPr>
          <p:txBody>
            <a:bodyPr anchorCtr="0" anchor="ctr" bIns="167625" lIns="167625" spcFirstLastPara="1" rIns="167625" wrap="square" tIns="167625">
              <a:noAutofit/>
            </a:bodyPr>
            <a:lstStyle/>
            <a:p>
              <a:pPr indent="0" lvl="0" marL="0" marR="0" rtl="0" algn="l">
                <a:lnSpc>
                  <a:spcPct val="90000"/>
                </a:lnSpc>
                <a:spcBef>
                  <a:spcPts val="0"/>
                </a:spcBef>
                <a:spcAft>
                  <a:spcPts val="0"/>
                </a:spcAft>
                <a:buClr>
                  <a:srgbClr val="000000"/>
                </a:buClr>
                <a:buSzPts val="4400"/>
                <a:buFont typeface="Arial"/>
                <a:buNone/>
              </a:pPr>
              <a:r>
                <a:rPr b="0" i="0" lang="en-US" sz="4400" u="none" cap="none" strike="noStrike">
                  <a:solidFill>
                    <a:srgbClr val="FFFFFF"/>
                  </a:solidFill>
                  <a:latin typeface="Arial"/>
                  <a:ea typeface="Arial"/>
                  <a:cs typeface="Arial"/>
                  <a:sym typeface="Arial"/>
                </a:rPr>
                <a:t>Projet financé par l'UE visant à former des professionnels du patrimoine issus de différentes disciplines.</a:t>
              </a:r>
              <a:endParaRPr/>
            </a:p>
          </p:txBody>
        </p:sp>
        <p:sp>
          <p:nvSpPr>
            <p:cNvPr id="236" name="Google Shape;236;p40"/>
            <p:cNvSpPr/>
            <p:nvPr/>
          </p:nvSpPr>
          <p:spPr>
            <a:xfrm>
              <a:off x="0" y="3903942"/>
              <a:ext cx="11622256" cy="2319525"/>
            </a:xfrm>
            <a:prstGeom prst="roundRect">
              <a:avLst>
                <a:gd fmla="val 16667" name="adj"/>
              </a:avLst>
            </a:prstGeom>
            <a:solidFill>
              <a:srgbClr val="18AC4E"/>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40"/>
            <p:cNvSpPr txBox="1"/>
            <p:nvPr/>
          </p:nvSpPr>
          <p:spPr>
            <a:xfrm>
              <a:off x="113230" y="4017172"/>
              <a:ext cx="11395796" cy="2093065"/>
            </a:xfrm>
            <a:prstGeom prst="rect">
              <a:avLst/>
            </a:prstGeom>
            <a:noFill/>
            <a:ln>
              <a:noFill/>
            </a:ln>
          </p:spPr>
          <p:txBody>
            <a:bodyPr anchorCtr="0" anchor="ctr" bIns="167625" lIns="167625" spcFirstLastPara="1" rIns="167625" wrap="square" tIns="167625">
              <a:noAutofit/>
            </a:bodyPr>
            <a:lstStyle/>
            <a:p>
              <a:pPr indent="0" lvl="0" marL="0" marR="0" rtl="0" algn="l">
                <a:lnSpc>
                  <a:spcPct val="90000"/>
                </a:lnSpc>
                <a:spcBef>
                  <a:spcPts val="0"/>
                </a:spcBef>
                <a:spcAft>
                  <a:spcPts val="0"/>
                </a:spcAft>
                <a:buClr>
                  <a:srgbClr val="000000"/>
                </a:buClr>
                <a:buSzPts val="4400"/>
                <a:buFont typeface="Arial"/>
                <a:buNone/>
              </a:pPr>
              <a:r>
                <a:rPr b="0" i="0" lang="en-US" sz="4400" u="none" cap="none" strike="noStrike">
                  <a:solidFill>
                    <a:srgbClr val="FFFFFF"/>
                  </a:solidFill>
                  <a:latin typeface="Arial"/>
                  <a:ea typeface="Arial"/>
                  <a:cs typeface="Arial"/>
                  <a:sym typeface="Arial"/>
                </a:rPr>
                <a:t>Met l'accent sur la communication efficace, le développement durable et l'implication des parties prenantes.</a:t>
              </a:r>
              <a:endParaRPr b="0" i="0" sz="4400" u="none" cap="none" strike="noStrike">
                <a:solidFill>
                  <a:srgbClr val="FFFFFF"/>
                </a:solidFill>
                <a:latin typeface="Arial"/>
                <a:ea typeface="Arial"/>
                <a:cs typeface="Arial"/>
                <a:sym typeface="Arial"/>
              </a:endParaRPr>
            </a:p>
          </p:txBody>
        </p:sp>
        <p:sp>
          <p:nvSpPr>
            <p:cNvPr id="238" name="Google Shape;238;p40"/>
            <p:cNvSpPr/>
            <p:nvPr/>
          </p:nvSpPr>
          <p:spPr>
            <a:xfrm>
              <a:off x="0" y="6410667"/>
              <a:ext cx="11622256" cy="2319525"/>
            </a:xfrm>
            <a:prstGeom prst="roundRect">
              <a:avLst>
                <a:gd fmla="val 16667" name="adj"/>
              </a:avLst>
            </a:prstGeom>
            <a:solidFill>
              <a:srgbClr val="18A94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40"/>
            <p:cNvSpPr txBox="1"/>
            <p:nvPr/>
          </p:nvSpPr>
          <p:spPr>
            <a:xfrm>
              <a:off x="113230" y="6523897"/>
              <a:ext cx="11395796" cy="2093065"/>
            </a:xfrm>
            <a:prstGeom prst="rect">
              <a:avLst/>
            </a:prstGeom>
            <a:noFill/>
            <a:ln>
              <a:noFill/>
            </a:ln>
          </p:spPr>
          <p:txBody>
            <a:bodyPr anchorCtr="0" anchor="ctr" bIns="167625" lIns="167625" spcFirstLastPara="1" rIns="167625" wrap="square" tIns="167625">
              <a:noAutofit/>
            </a:bodyPr>
            <a:lstStyle/>
            <a:p>
              <a:pPr indent="0" lvl="0" marL="0" marR="0" rtl="0" algn="l">
                <a:lnSpc>
                  <a:spcPct val="90000"/>
                </a:lnSpc>
                <a:spcBef>
                  <a:spcPts val="0"/>
                </a:spcBef>
                <a:spcAft>
                  <a:spcPts val="0"/>
                </a:spcAft>
                <a:buClr>
                  <a:srgbClr val="000000"/>
                </a:buClr>
                <a:buSzPts val="4400"/>
                <a:buFont typeface="Arial"/>
                <a:buNone/>
              </a:pPr>
              <a:r>
                <a:rPr b="0" i="0" lang="en-US" sz="4400" u="none" cap="none" strike="noStrike">
                  <a:solidFill>
                    <a:srgbClr val="FFFFFF"/>
                  </a:solidFill>
                  <a:latin typeface="Arial"/>
                  <a:ea typeface="Arial"/>
                  <a:cs typeface="Arial"/>
                  <a:sym typeface="Arial"/>
                </a:rPr>
                <a:t>Les modules comprennent des situations concrètes, des exercices et des techniques de résolution des conflits culturels.</a:t>
              </a:r>
              <a:endParaRPr b="0" i="0" sz="4400" u="none" cap="none" strike="noStrike">
                <a:solidFill>
                  <a:srgbClr val="FFFFFF"/>
                </a:solidFill>
                <a:latin typeface="Arial"/>
                <a:ea typeface="Arial"/>
                <a:cs typeface="Arial"/>
                <a:sym typeface="Arial"/>
              </a:endParaRPr>
            </a:p>
          </p:txBody>
        </p:sp>
        <p:sp>
          <p:nvSpPr>
            <p:cNvPr id="240" name="Google Shape;240;p40"/>
            <p:cNvSpPr/>
            <p:nvPr/>
          </p:nvSpPr>
          <p:spPr>
            <a:xfrm>
              <a:off x="0" y="8917392"/>
              <a:ext cx="11622256" cy="2319525"/>
            </a:xfrm>
            <a:prstGeom prst="roundRect">
              <a:avLst>
                <a:gd fmla="val 16667" name="adj"/>
              </a:avLst>
            </a:prstGeom>
            <a:solidFill>
              <a:srgbClr val="17A64B"/>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40"/>
            <p:cNvSpPr txBox="1"/>
            <p:nvPr/>
          </p:nvSpPr>
          <p:spPr>
            <a:xfrm>
              <a:off x="113230" y="9030622"/>
              <a:ext cx="11395796" cy="2093065"/>
            </a:xfrm>
            <a:prstGeom prst="rect">
              <a:avLst/>
            </a:prstGeom>
            <a:noFill/>
            <a:ln>
              <a:noFill/>
            </a:ln>
          </p:spPr>
          <p:txBody>
            <a:bodyPr anchorCtr="0" anchor="ctr" bIns="167625" lIns="167625" spcFirstLastPara="1" rIns="167625" wrap="square" tIns="167625">
              <a:noAutofit/>
            </a:bodyPr>
            <a:lstStyle/>
            <a:p>
              <a:pPr indent="0" lvl="0" marL="0" marR="0" rtl="0" algn="l">
                <a:lnSpc>
                  <a:spcPct val="90000"/>
                </a:lnSpc>
                <a:spcBef>
                  <a:spcPts val="0"/>
                </a:spcBef>
                <a:spcAft>
                  <a:spcPts val="0"/>
                </a:spcAft>
                <a:buClr>
                  <a:srgbClr val="000000"/>
                </a:buClr>
                <a:buSzPts val="4400"/>
                <a:buFont typeface="Arial"/>
                <a:buNone/>
              </a:pPr>
              <a:r>
                <a:rPr b="0" i="0" lang="en-US" sz="4400" u="none" cap="none" strike="noStrike">
                  <a:solidFill>
                    <a:srgbClr val="FFFFFF"/>
                  </a:solidFill>
                  <a:latin typeface="Arial"/>
                  <a:ea typeface="Arial"/>
                  <a:cs typeface="Arial"/>
                  <a:sym typeface="Arial"/>
                </a:rPr>
                <a:t>Élaboré en collaboration avec des institutions chargées du patrimoine et des organismes culturels.</a:t>
              </a:r>
              <a:endParaRPr b="0" i="0" sz="4400" u="none" cap="none" strike="noStrike">
                <a:solidFill>
                  <a:srgbClr val="FFFFFF"/>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1"/>
          <p:cNvSpPr txBox="1"/>
          <p:nvPr>
            <p:ph idx="1" type="body"/>
          </p:nvPr>
        </p:nvSpPr>
        <p:spPr>
          <a:xfrm>
            <a:off x="755650" y="3412215"/>
            <a:ext cx="22556162" cy="1683854"/>
          </a:xfrm>
          <a:prstGeom prst="rect">
            <a:avLst/>
          </a:prstGeom>
          <a:noFill/>
          <a:ln>
            <a:noFill/>
          </a:ln>
        </p:spPr>
        <p:txBody>
          <a:bodyPr anchorCtr="0" anchor="t" bIns="0" lIns="0" spcFirstLastPara="1" rIns="0" wrap="square" tIns="0">
            <a:noAutofit/>
          </a:bodyPr>
          <a:lstStyle/>
          <a:p>
            <a:pPr indent="0" lvl="0" marL="228600" rtl="0" algn="just">
              <a:lnSpc>
                <a:spcPct val="90000"/>
              </a:lnSpc>
              <a:spcBef>
                <a:spcPts val="2000"/>
              </a:spcBef>
              <a:spcAft>
                <a:spcPts val="0"/>
              </a:spcAft>
              <a:buSzPts val="5600"/>
              <a:buNone/>
            </a:pPr>
            <a:r>
              <a:rPr lang="en-US" sz="3400">
                <a:solidFill>
                  <a:schemeClr val="dk1"/>
                </a:solidFill>
              </a:rPr>
              <a:t>Le Conseil international des monuments et des sites (ICOMOS) est la principale organisation non gouvernementale chargée d'élaborer des normes mondiales pour l'identification, la conservation et la gestion du patrimoine culturel. Son influence s'exerce à travers un ensemble de textes de référence — chartes, principes et lignes directrices — qui, pris dans leur ensemble, définissent ce qu'est le patrimoine culturel et comment il doit être préservé.</a:t>
            </a:r>
            <a:endParaRPr sz="5800"/>
          </a:p>
        </p:txBody>
      </p:sp>
      <p:sp>
        <p:nvSpPr>
          <p:cNvPr id="247" name="Google Shape;247;p41"/>
          <p:cNvSpPr txBox="1"/>
          <p:nvPr>
            <p:ph type="title"/>
          </p:nvPr>
        </p:nvSpPr>
        <p:spPr>
          <a:xfrm>
            <a:off x="800626" y="1808168"/>
            <a:ext cx="22767638" cy="139048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Le patrimoine culturel dans le cadre de l'ICOMOS</a:t>
            </a:r>
            <a:endParaRPr/>
          </a:p>
        </p:txBody>
      </p:sp>
      <p:graphicFrame>
        <p:nvGraphicFramePr>
          <p:cNvPr id="248" name="Google Shape;248;p41"/>
          <p:cNvGraphicFramePr/>
          <p:nvPr/>
        </p:nvGraphicFramePr>
        <p:xfrm>
          <a:off x="1253125" y="5895878"/>
          <a:ext cx="3000000" cy="3000000"/>
        </p:xfrm>
        <a:graphic>
          <a:graphicData uri="http://schemas.openxmlformats.org/drawingml/2006/table">
            <a:tbl>
              <a:tblPr>
                <a:gradFill>
                  <a:gsLst>
                    <a:gs pos="0">
                      <a:srgbClr val="A6E0B2"/>
                    </a:gs>
                    <a:gs pos="35000">
                      <a:srgbClr val="C3E7C9"/>
                    </a:gs>
                    <a:gs pos="100000">
                      <a:srgbClr val="E8F6EB"/>
                    </a:gs>
                  </a:gsLst>
                  <a:lin ang="16200000" scaled="0"/>
                </a:gradFill>
                <a:tableStyleId>{A8BC1E38-12FB-4D16-BBD7-688580A7E033}</a:tableStyleId>
              </a:tblPr>
              <a:tblGrid>
                <a:gridCol w="6855500"/>
                <a:gridCol w="8582950"/>
                <a:gridCol w="6620225"/>
              </a:tblGrid>
              <a:tr h="659275">
                <a:tc>
                  <a:txBody>
                    <a:bodyPr/>
                    <a:lstStyle/>
                    <a:p>
                      <a:pPr indent="0" lvl="0" marL="0" marR="0" rtl="0" algn="ctr">
                        <a:lnSpc>
                          <a:spcPct val="100000"/>
                        </a:lnSpc>
                        <a:spcBef>
                          <a:spcPts val="0"/>
                        </a:spcBef>
                        <a:spcAft>
                          <a:spcPts val="0"/>
                        </a:spcAft>
                        <a:buClr>
                          <a:srgbClr val="000000"/>
                        </a:buClr>
                        <a:buSzPts val="2400"/>
                        <a:buFont typeface="Arial"/>
                        <a:buNone/>
                      </a:pPr>
                      <a:r>
                        <a:rPr b="1" i="0" lang="en-US" sz="2600" u="none" cap="none" strike="noStrike">
                          <a:latin typeface="Arial"/>
                          <a:ea typeface="Arial"/>
                          <a:cs typeface="Arial"/>
                          <a:sym typeface="Arial"/>
                        </a:rPr>
                        <a:t>Domaine du patrimoine</a:t>
                      </a:r>
                      <a:endParaRPr b="1" sz="26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rPr b="1" i="0" lang="en-US" sz="2600" u="none" cap="none" strike="noStrike">
                          <a:latin typeface="Arial"/>
                          <a:ea typeface="Arial"/>
                          <a:cs typeface="Arial"/>
                          <a:sym typeface="Arial"/>
                        </a:rPr>
                        <a:t>Formulation clé de l'ICOMOS</a:t>
                      </a:r>
                      <a:endParaRPr b="1" sz="26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400"/>
                        <a:buFont typeface="Arial"/>
                        <a:buNone/>
                      </a:pPr>
                      <a:r>
                        <a:rPr b="1" i="0" lang="en-US" sz="2600" u="none" cap="none" strike="noStrike">
                          <a:latin typeface="Arial"/>
                          <a:ea typeface="Arial"/>
                          <a:cs typeface="Arial"/>
                          <a:sym typeface="Arial"/>
                        </a:rPr>
                        <a:t>Texte doctrinal de référence</a:t>
                      </a:r>
                      <a:endParaRPr b="1" sz="2600" u="none" cap="none" strike="noStrike"/>
                    </a:p>
                  </a:txBody>
                  <a:tcPr marT="45725" marB="45725" marR="91450" marL="91450" anchor="ctr"/>
                </a:tc>
              </a:tr>
              <a:tr h="1141050">
                <a:tc>
                  <a:txBody>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latin typeface="Arial"/>
                          <a:ea typeface="Arial"/>
                          <a:cs typeface="Arial"/>
                          <a:sym typeface="Arial"/>
                        </a:rPr>
                        <a:t>Monuments, ensembles architecturaux et sites </a:t>
                      </a:r>
                      <a:endParaRPr sz="1600"/>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600" u="none" cap="none" strike="noStrike">
                          <a:latin typeface="Arial"/>
                          <a:ea typeface="Arial"/>
                          <a:cs typeface="Arial"/>
                          <a:sym typeface="Arial"/>
                        </a:rPr>
                        <a:t>« … monuments, ensembles de bâtiments et sites présentant une valeur patrimoniale, qui constituent le patrimoine historique ou bâti. »</a:t>
                      </a:r>
                      <a:endParaRPr sz="26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600" u="none" cap="none" strike="noStrike">
                          <a:latin typeface="Arial"/>
                          <a:ea typeface="Arial"/>
                          <a:cs typeface="Arial"/>
                          <a:sym typeface="Arial"/>
                        </a:rPr>
                        <a:t>Charte de Venise, 1964 (texte fondateur)</a:t>
                      </a:r>
                      <a:r>
                        <a:rPr lang="en-US" sz="2600" u="none" cap="none" strike="noStrike"/>
                        <a:t> (</a:t>
                      </a:r>
                      <a:r>
                        <a:rPr lang="en-US" sz="2600" u="sng" cap="none" strike="noStrike">
                          <a:solidFill>
                            <a:schemeClr val="hlink"/>
                          </a:solidFill>
                          <a:hlinkClick r:id="rId3"/>
                        </a:rPr>
                        <a:t>icomos.org</a:t>
                      </a:r>
                      <a:r>
                        <a:rPr lang="en-US" sz="2600" u="none" cap="none" strike="noStrike"/>
                        <a:t>)</a:t>
                      </a:r>
                      <a:endParaRPr sz="1600"/>
                    </a:p>
                  </a:txBody>
                  <a:tcPr marT="45725" marB="45725" marR="91450" marL="91450" anchor="ctr"/>
                </a:tc>
              </a:tr>
              <a:tr h="1698900">
                <a:tc>
                  <a:txBody>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latin typeface="Arial"/>
                          <a:ea typeface="Arial"/>
                          <a:cs typeface="Arial"/>
                          <a:sym typeface="Arial"/>
                        </a:rPr>
                        <a:t>Patrimoine culturel immatériel</a:t>
                      </a:r>
                      <a:endParaRPr b="1" sz="26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600" u="none" cap="none" strike="noStrike">
                          <a:latin typeface="Arial"/>
                          <a:ea typeface="Arial"/>
                          <a:cs typeface="Arial"/>
                          <a:sym typeface="Arial"/>
                        </a:rPr>
                        <a:t>« Pratiques, représentations, expressions, systèmes de connaissances, compétences et objets associés […] dont la valeur est liée à l'identité, à la mémoire, aux croyances et au symbolisme. »</a:t>
                      </a:r>
                      <a:endParaRPr sz="26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600" u="none" cap="none" strike="noStrike">
                          <a:latin typeface="Arial"/>
                          <a:ea typeface="Arial"/>
                          <a:cs typeface="Arial"/>
                          <a:sym typeface="Arial"/>
                        </a:rPr>
                        <a:t>Charte Internationale et Lignes Directrices relatives aux sites abritant un patrimoine culturel immatériel, adoptées en 2024</a:t>
                      </a:r>
                      <a:r>
                        <a:rPr lang="en-US" sz="2600" u="none" cap="none" strike="noStrike"/>
                        <a:t> (</a:t>
                      </a:r>
                      <a:r>
                        <a:rPr lang="en-US" sz="2600" u="sng" cap="none" strike="noStrike">
                          <a:solidFill>
                            <a:schemeClr val="hlink"/>
                          </a:solidFill>
                          <a:hlinkClick r:id="rId4"/>
                        </a:rPr>
                        <a:t>icomos.org</a:t>
                      </a:r>
                      <a:r>
                        <a:rPr lang="en-US" sz="2600" u="none" cap="none" strike="noStrike"/>
                        <a:t>, </a:t>
                      </a:r>
                      <a:r>
                        <a:rPr lang="en-US" sz="2600" u="sng" cap="none" strike="noStrike">
                          <a:solidFill>
                            <a:schemeClr val="hlink"/>
                          </a:solidFill>
                          <a:hlinkClick r:id="rId5"/>
                        </a:rPr>
                        <a:t>openarchive.icomos.org</a:t>
                      </a:r>
                      <a:r>
                        <a:rPr lang="en-US" sz="2600" u="none" cap="none" strike="noStrike"/>
                        <a:t>)</a:t>
                      </a:r>
                      <a:endParaRPr sz="1600"/>
                    </a:p>
                  </a:txBody>
                  <a:tcPr marT="45725" marB="45725" marR="91450" marL="91450" anchor="ctr"/>
                </a:tc>
              </a:tr>
              <a:tr h="1141050">
                <a:tc>
                  <a:txBody>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latin typeface="Arial"/>
                          <a:ea typeface="Arial"/>
                          <a:cs typeface="Arial"/>
                          <a:sym typeface="Arial"/>
                        </a:rPr>
                        <a:t>Paysages culturels et patrimoine rural</a:t>
                      </a:r>
                      <a:endParaRPr sz="1600"/>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600" u="none" cap="none" strike="noStrike">
                          <a:latin typeface="Arial"/>
                          <a:ea typeface="Arial"/>
                          <a:cs typeface="Arial"/>
                          <a:sym typeface="Arial"/>
                        </a:rPr>
                        <a:t>Des lieux « qui mettent en lumière l'imbrication de la culture et de la nature »</a:t>
                      </a:r>
                      <a:endParaRPr sz="26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600" u="none" cap="none" strike="noStrike">
                          <a:latin typeface="Arial"/>
                          <a:ea typeface="Arial"/>
                          <a:cs typeface="Arial"/>
                          <a:sym typeface="Arial"/>
                        </a:rPr>
                        <a:t>Principes relatifs aux Paysages Ruraux en tant que Patrimoine</a:t>
                      </a:r>
                      <a:r>
                        <a:rPr lang="en-US" sz="2600" u="none" cap="none" strike="noStrike"/>
                        <a:t>, 2017 (</a:t>
                      </a:r>
                      <a:r>
                        <a:rPr lang="en-US" sz="2600" u="sng" cap="none" strike="noStrike">
                          <a:solidFill>
                            <a:schemeClr val="hlink"/>
                          </a:solidFill>
                          <a:hlinkClick r:id="rId6"/>
                        </a:rPr>
                        <a:t>icomos.org</a:t>
                      </a:r>
                      <a:r>
                        <a:rPr lang="en-US" sz="2600" u="none" cap="none" strike="noStrike"/>
                        <a:t>)</a:t>
                      </a:r>
                      <a:endParaRPr sz="1600"/>
                    </a:p>
                  </a:txBody>
                  <a:tcPr marT="45725" marB="45725" marR="91450" marL="91450" anchor="ctr"/>
                </a:tc>
              </a:tr>
              <a:tr h="1141050">
                <a:tc>
                  <a:txBody>
                    <a:bodyPr/>
                    <a:lstStyle/>
                    <a:p>
                      <a:pPr indent="0" lvl="0" marL="0" marR="0" rtl="0" algn="l">
                        <a:lnSpc>
                          <a:spcPct val="100000"/>
                        </a:lnSpc>
                        <a:spcBef>
                          <a:spcPts val="0"/>
                        </a:spcBef>
                        <a:spcAft>
                          <a:spcPts val="0"/>
                        </a:spcAft>
                        <a:buClr>
                          <a:srgbClr val="000000"/>
                        </a:buClr>
                        <a:buSzPts val="2400"/>
                        <a:buFont typeface="Arial"/>
                        <a:buNone/>
                      </a:pPr>
                      <a:r>
                        <a:rPr b="1" i="0" lang="en-US" sz="2600" u="none" cap="none" strike="noStrike">
                          <a:latin typeface="Arial"/>
                          <a:ea typeface="Arial"/>
                          <a:cs typeface="Arial"/>
                          <a:sym typeface="Arial"/>
                        </a:rPr>
                        <a:t>Patrimoine architectural vernaculaire, industriel, sous-marin, polaire, etc.</a:t>
                      </a:r>
                      <a:endParaRPr sz="1600"/>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600" u="none" cap="none" strike="noStrike">
                          <a:latin typeface="Arial"/>
                          <a:ea typeface="Arial"/>
                          <a:cs typeface="Arial"/>
                          <a:sym typeface="Arial"/>
                        </a:rPr>
                        <a:t>Définitions thématiques axées sur l'authenticité, l'intégrité et l'utilisation durable</a:t>
                      </a:r>
                      <a:endParaRPr sz="2600" u="none" cap="none" strike="noStrike"/>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400"/>
                        <a:buFont typeface="Arial"/>
                        <a:buNone/>
                      </a:pPr>
                      <a:r>
                        <a:rPr b="0" i="0" lang="en-US" sz="2600" u="none" cap="none" strike="noStrike">
                          <a:latin typeface="Arial"/>
                          <a:ea typeface="Arial"/>
                          <a:cs typeface="Arial"/>
                          <a:sym typeface="Arial"/>
                        </a:rPr>
                        <a:t>Série de chartes 1976-2024</a:t>
                      </a:r>
                      <a:r>
                        <a:rPr lang="en-US" sz="2600" u="none" cap="none" strike="noStrike"/>
                        <a:t> (</a:t>
                      </a:r>
                      <a:r>
                        <a:rPr lang="en-US" sz="2600" u="sng" cap="none" strike="noStrike">
                          <a:solidFill>
                            <a:schemeClr val="hlink"/>
                          </a:solidFill>
                          <a:hlinkClick r:id="rId7"/>
                        </a:rPr>
                        <a:t>icomos.org</a:t>
                      </a:r>
                      <a:r>
                        <a:rPr lang="en-US" sz="2600" u="none" cap="none" strike="noStrike"/>
                        <a:t>)</a:t>
                      </a:r>
                      <a:endParaRPr sz="1600"/>
                    </a:p>
                  </a:txBody>
                  <a:tcPr marT="45725" marB="45725" marR="91450" marL="91450" anchor="ct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2"/>
          <p:cNvSpPr txBox="1"/>
          <p:nvPr/>
        </p:nvSpPr>
        <p:spPr>
          <a:xfrm>
            <a:off x="1119794" y="4617928"/>
            <a:ext cx="13818900" cy="5292000"/>
          </a:xfrm>
          <a:prstGeom prst="rect">
            <a:avLst/>
          </a:prstGeom>
          <a:noFill/>
          <a:ln>
            <a:noFill/>
          </a:ln>
        </p:spPr>
        <p:txBody>
          <a:bodyPr anchorCtr="0" anchor="t" bIns="0" lIns="0" spcFirstLastPara="1" rIns="0" wrap="square" tIns="0">
            <a:noAutofit/>
          </a:bodyPr>
          <a:lstStyle/>
          <a:p>
            <a:pPr indent="-438150" lvl="0" marL="457200" marR="0" rtl="0" algn="l">
              <a:lnSpc>
                <a:spcPct val="115000"/>
              </a:lnSpc>
              <a:spcBef>
                <a:spcPts val="0"/>
              </a:spcBef>
              <a:spcAft>
                <a:spcPts val="0"/>
              </a:spcAft>
              <a:buClr>
                <a:srgbClr val="323232"/>
              </a:buClr>
              <a:buSzPts val="3300"/>
              <a:buFont typeface="Arial"/>
              <a:buChar char="●"/>
            </a:pPr>
            <a:r>
              <a:rPr b="0" i="0" lang="en-US" sz="3300" u="none" cap="none" strike="noStrike">
                <a:solidFill>
                  <a:srgbClr val="323232"/>
                </a:solidFill>
                <a:latin typeface="Arial"/>
                <a:ea typeface="Arial"/>
                <a:cs typeface="Arial"/>
                <a:sym typeface="Arial"/>
              </a:rPr>
              <a:t>L'ICOMOS soutient la protection du patrimoine culturel à travers le monde.</a:t>
            </a:r>
            <a:endParaRPr b="0" i="0" sz="1900" u="none" cap="none" strike="noStrike">
              <a:solidFill>
                <a:srgbClr val="000000"/>
              </a:solidFill>
              <a:latin typeface="Arial"/>
              <a:ea typeface="Arial"/>
              <a:cs typeface="Arial"/>
              <a:sym typeface="Arial"/>
            </a:endParaRPr>
          </a:p>
          <a:p>
            <a:pPr indent="-438150" lvl="0" marL="457200" marR="0" rtl="0" algn="l">
              <a:lnSpc>
                <a:spcPct val="115000"/>
              </a:lnSpc>
              <a:spcBef>
                <a:spcPts val="0"/>
              </a:spcBef>
              <a:spcAft>
                <a:spcPts val="0"/>
              </a:spcAft>
              <a:buClr>
                <a:srgbClr val="323232"/>
              </a:buClr>
              <a:buSzPts val="3300"/>
              <a:buFont typeface="Arial"/>
              <a:buChar char="●"/>
            </a:pPr>
            <a:r>
              <a:rPr b="0" i="0" lang="en-US" sz="3300" u="none" cap="none" strike="noStrike">
                <a:solidFill>
                  <a:srgbClr val="323232"/>
                </a:solidFill>
                <a:latin typeface="Arial"/>
                <a:ea typeface="Arial"/>
                <a:cs typeface="Arial"/>
                <a:sym typeface="Arial"/>
              </a:rPr>
              <a:t>L'organisation élabore des normes internationales pour la préservation des monuments et des sites historiques.</a:t>
            </a:r>
            <a:endParaRPr b="0" i="0" sz="1900" u="none" cap="none" strike="noStrike">
              <a:solidFill>
                <a:srgbClr val="000000"/>
              </a:solidFill>
              <a:latin typeface="Arial"/>
              <a:ea typeface="Arial"/>
              <a:cs typeface="Arial"/>
              <a:sym typeface="Arial"/>
            </a:endParaRPr>
          </a:p>
          <a:p>
            <a:pPr indent="-438150" lvl="0" marL="457200" marR="0" rtl="0" algn="l">
              <a:lnSpc>
                <a:spcPct val="115000"/>
              </a:lnSpc>
              <a:spcBef>
                <a:spcPts val="0"/>
              </a:spcBef>
              <a:spcAft>
                <a:spcPts val="0"/>
              </a:spcAft>
              <a:buClr>
                <a:srgbClr val="323232"/>
              </a:buClr>
              <a:buSzPts val="3300"/>
              <a:buFont typeface="Arial"/>
              <a:buChar char="●"/>
            </a:pPr>
            <a:r>
              <a:rPr b="0" i="0" lang="en-US" sz="3300" u="none" cap="none" strike="noStrike">
                <a:solidFill>
                  <a:srgbClr val="323232"/>
                </a:solidFill>
                <a:latin typeface="Arial"/>
                <a:ea typeface="Arial"/>
                <a:cs typeface="Arial"/>
                <a:sym typeface="Arial"/>
              </a:rPr>
              <a:t>Elle contribue à promouvoir un tourisme culturel durable qui respecte les traditions locales.</a:t>
            </a:r>
            <a:endParaRPr b="0" i="0" sz="1900" u="none" cap="none" strike="noStrike">
              <a:solidFill>
                <a:srgbClr val="000000"/>
              </a:solidFill>
              <a:latin typeface="Arial"/>
              <a:ea typeface="Arial"/>
              <a:cs typeface="Arial"/>
              <a:sym typeface="Arial"/>
            </a:endParaRPr>
          </a:p>
          <a:p>
            <a:pPr indent="-438150" lvl="0" marL="457200" marR="0" rtl="0" algn="l">
              <a:lnSpc>
                <a:spcPct val="115000"/>
              </a:lnSpc>
              <a:spcBef>
                <a:spcPts val="0"/>
              </a:spcBef>
              <a:spcAft>
                <a:spcPts val="0"/>
              </a:spcAft>
              <a:buClr>
                <a:srgbClr val="323232"/>
              </a:buClr>
              <a:buSzPts val="3300"/>
              <a:buFont typeface="Arial"/>
              <a:buChar char="●"/>
            </a:pPr>
            <a:r>
              <a:rPr b="0" i="0" lang="en-US" sz="3300" u="none" cap="none" strike="noStrike">
                <a:solidFill>
                  <a:srgbClr val="323232"/>
                </a:solidFill>
                <a:latin typeface="Arial"/>
                <a:ea typeface="Arial"/>
                <a:cs typeface="Arial"/>
                <a:sym typeface="Arial"/>
              </a:rPr>
              <a:t>Elle favorise la collaboration entre les experts, les communautés locales et les gouvernements.</a:t>
            </a:r>
            <a:endParaRPr b="0" i="0" sz="1900" u="none" cap="none" strike="noStrike">
              <a:solidFill>
                <a:srgbClr val="000000"/>
              </a:solidFill>
              <a:latin typeface="Arial"/>
              <a:ea typeface="Arial"/>
              <a:cs typeface="Arial"/>
              <a:sym typeface="Arial"/>
            </a:endParaRPr>
          </a:p>
          <a:p>
            <a:pPr indent="-438150" lvl="0" marL="457200" marR="0" rtl="0" algn="l">
              <a:lnSpc>
                <a:spcPct val="115000"/>
              </a:lnSpc>
              <a:spcBef>
                <a:spcPts val="0"/>
              </a:spcBef>
              <a:spcAft>
                <a:spcPts val="0"/>
              </a:spcAft>
              <a:buClr>
                <a:srgbClr val="323232"/>
              </a:buClr>
              <a:buSzPts val="3300"/>
              <a:buFont typeface="Arial"/>
              <a:buChar char="●"/>
            </a:pPr>
            <a:r>
              <a:rPr b="0" i="0" lang="en-US" sz="3300" u="none" cap="none" strike="noStrike">
                <a:solidFill>
                  <a:srgbClr val="323232"/>
                </a:solidFill>
                <a:latin typeface="Arial"/>
                <a:ea typeface="Arial"/>
                <a:cs typeface="Arial"/>
                <a:sym typeface="Arial"/>
              </a:rPr>
              <a:t>La préservation de l'authenticité et de l'intégrité du patrimoine est essentielle au développement du tourisme.</a:t>
            </a:r>
            <a:endParaRPr b="0" i="0" sz="3300" u="none" cap="none" strike="noStrike">
              <a:solidFill>
                <a:srgbClr val="323232"/>
              </a:solidFill>
              <a:latin typeface="Arial"/>
              <a:ea typeface="Arial"/>
              <a:cs typeface="Arial"/>
              <a:sym typeface="Arial"/>
            </a:endParaRPr>
          </a:p>
          <a:p>
            <a:pPr indent="-438150" lvl="0" marL="457200" marR="0" rtl="0" algn="l">
              <a:lnSpc>
                <a:spcPct val="115000"/>
              </a:lnSpc>
              <a:spcBef>
                <a:spcPts val="0"/>
              </a:spcBef>
              <a:spcAft>
                <a:spcPts val="0"/>
              </a:spcAft>
              <a:buClr>
                <a:srgbClr val="323232"/>
              </a:buClr>
              <a:buSzPts val="3300"/>
              <a:buFont typeface="Arial"/>
              <a:buChar char="●"/>
            </a:pPr>
            <a:r>
              <a:rPr b="0" i="0" lang="en-US" sz="3300" u="none" cap="none" strike="noStrike">
                <a:solidFill>
                  <a:srgbClr val="323232"/>
                </a:solidFill>
                <a:latin typeface="Arial"/>
                <a:ea typeface="Arial"/>
                <a:cs typeface="Arial"/>
                <a:sym typeface="Arial"/>
              </a:rPr>
              <a:t>L'ICOMOS influence les politiques et les programmes en matière de patrimoine à l'échelle mondiale.</a:t>
            </a:r>
            <a:endParaRPr b="0" i="0" sz="1900" u="none" cap="none" strike="noStrike">
              <a:solidFill>
                <a:srgbClr val="000000"/>
              </a:solidFill>
              <a:latin typeface="Arial"/>
              <a:ea typeface="Arial"/>
              <a:cs typeface="Arial"/>
              <a:sym typeface="Arial"/>
            </a:endParaRPr>
          </a:p>
        </p:txBody>
      </p:sp>
      <p:sp>
        <p:nvSpPr>
          <p:cNvPr id="254" name="Google Shape;254;p42"/>
          <p:cNvSpPr txBox="1"/>
          <p:nvPr>
            <p:ph type="title"/>
          </p:nvPr>
        </p:nvSpPr>
        <p:spPr>
          <a:xfrm>
            <a:off x="1119808" y="626269"/>
            <a:ext cx="21422140" cy="3667435"/>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Pourquoi l'ICOMOS est-il important pour le patrimoine et le tourisme culturel ?</a:t>
            </a:r>
            <a:endParaRPr/>
          </a:p>
        </p:txBody>
      </p:sp>
      <p:pic>
        <p:nvPicPr>
          <p:cNvPr descr="Detail of carved columns, full-frame horizontal composition with space for a copy, architectural" id="255" name="Google Shape;255;p42"/>
          <p:cNvPicPr preferRelativeResize="0"/>
          <p:nvPr/>
        </p:nvPicPr>
        <p:blipFill rotWithShape="1">
          <a:blip r:embed="rId3">
            <a:alphaModFix/>
          </a:blip>
          <a:srcRect b="372" l="0" r="1" t="2618"/>
          <a:stretch/>
        </p:blipFill>
        <p:spPr>
          <a:xfrm>
            <a:off x="15693180" y="5238575"/>
            <a:ext cx="7472362" cy="48387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3"/>
          <p:cNvSpPr txBox="1"/>
          <p:nvPr>
            <p:ph type="title"/>
          </p:nvPr>
        </p:nvSpPr>
        <p:spPr>
          <a:xfrm>
            <a:off x="629570" y="978628"/>
            <a:ext cx="24747230" cy="1373739"/>
          </a:xfrm>
          <a:prstGeom prst="rect">
            <a:avLst/>
          </a:prstGeom>
          <a:noFill/>
          <a:ln>
            <a:noFill/>
          </a:ln>
        </p:spPr>
        <p:txBody>
          <a:bodyPr anchorCtr="0" anchor="ctr"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sz="7200"/>
              <a:t>Le rôle de l'OMT dans le tourisme patrimonial et culturel</a:t>
            </a:r>
            <a:endParaRPr sz="7200"/>
          </a:p>
        </p:txBody>
      </p:sp>
      <p:graphicFrame>
        <p:nvGraphicFramePr>
          <p:cNvPr id="261" name="Google Shape;261;p43"/>
          <p:cNvGraphicFramePr/>
          <p:nvPr/>
        </p:nvGraphicFramePr>
        <p:xfrm>
          <a:off x="1061812" y="2878000"/>
          <a:ext cx="3000000" cy="3000000"/>
        </p:xfrm>
        <a:graphic>
          <a:graphicData uri="http://schemas.openxmlformats.org/drawingml/2006/table">
            <a:tbl>
              <a:tblPr>
                <a:noFill/>
                <a:tableStyleId>{A8BC1E38-12FB-4D16-BBD7-688580A7E033}</a:tableStyleId>
              </a:tblPr>
              <a:tblGrid>
                <a:gridCol w="6503550"/>
                <a:gridCol w="8078575"/>
                <a:gridCol w="7291075"/>
              </a:tblGrid>
              <a:tr h="568750">
                <a:tc>
                  <a:txBody>
                    <a:bodyPr/>
                    <a:lstStyle/>
                    <a:p>
                      <a:pPr indent="0" lvl="0" marL="0" marR="0" rtl="0" algn="l">
                        <a:lnSpc>
                          <a:spcPct val="100000"/>
                        </a:lnSpc>
                        <a:spcBef>
                          <a:spcPts val="0"/>
                        </a:spcBef>
                        <a:spcAft>
                          <a:spcPts val="0"/>
                        </a:spcAft>
                        <a:buClr>
                          <a:srgbClr val="000000"/>
                        </a:buClr>
                        <a:buSzPts val="1800"/>
                        <a:buFont typeface="Arial"/>
                        <a:buNone/>
                      </a:pPr>
                      <a:r>
                        <a:rPr b="1" i="0" lang="en-US" sz="2400" u="none" cap="none" strike="noStrike">
                          <a:latin typeface="Arial"/>
                          <a:ea typeface="Arial"/>
                          <a:cs typeface="Arial"/>
                          <a:sym typeface="Arial"/>
                        </a:rPr>
                        <a:t>Comment l'OMT apporte une valeur ajoutée</a:t>
                      </a:r>
                      <a:endParaRPr b="1" sz="2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Actions et instruments clés</a:t>
                      </a:r>
                      <a:endParaRPr sz="18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t>Pourquoi est-ce important ?</a:t>
                      </a:r>
                      <a:endParaRPr/>
                    </a:p>
                  </a:txBody>
                  <a:tcPr marT="33450" marB="33450" marR="66900" marL="66900" anchor="ctr"/>
                </a:tc>
              </a:tr>
              <a:tr h="759250">
                <a:tc>
                  <a:txBody>
                    <a:bodyPr/>
                    <a:lstStyle/>
                    <a:p>
                      <a:pPr indent="0" lvl="0" marL="0" marR="0" rtl="0" algn="l">
                        <a:lnSpc>
                          <a:spcPct val="100000"/>
                        </a:lnSpc>
                        <a:spcBef>
                          <a:spcPts val="0"/>
                        </a:spcBef>
                        <a:spcAft>
                          <a:spcPts val="0"/>
                        </a:spcAft>
                        <a:buClr>
                          <a:srgbClr val="000000"/>
                        </a:buClr>
                        <a:buSzPts val="1800"/>
                        <a:buFont typeface="Arial"/>
                        <a:buNone/>
                      </a:pPr>
                      <a:r>
                        <a:rPr b="1" i="0" lang="en-US" sz="2400" u="none" cap="none" strike="noStrike">
                          <a:latin typeface="Arial"/>
                          <a:ea typeface="Arial"/>
                          <a:cs typeface="Arial"/>
                          <a:sym typeface="Arial"/>
                        </a:rPr>
                        <a:t>Définit le champ</a:t>
                      </a:r>
                      <a:endParaRPr b="1" sz="2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Donne une définition pratique du tourisme culturel comme « les déplacements de personnes motivés essentiellement par des raisons culturelles… » </a:t>
                      </a:r>
                      <a:r>
                        <a:rPr lang="en-US" sz="1800" u="none" cap="none" strike="noStrike"/>
                        <a:t> (</a:t>
                      </a:r>
                      <a:r>
                        <a:rPr lang="en-US" sz="1800" u="sng" cap="none" strike="noStrike">
                          <a:solidFill>
                            <a:schemeClr val="hlink"/>
                          </a:solidFill>
                          <a:hlinkClick r:id="rId3"/>
                        </a:rPr>
                        <a:t>dos.fl.gov</a:t>
                      </a:r>
                      <a:r>
                        <a:rPr lang="en-US" sz="1800" u="none" cap="none" strike="noStrike"/>
                        <a:t>)</a:t>
                      </a:r>
                      <a:endParaRPr sz="18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Fournit aux pouvoirs publics et aux entreprises un vocabulaire commun en matière de politiques, de statistiques et de conception de produits.</a:t>
                      </a:r>
                      <a:endParaRPr b="0" i="0" sz="1800" u="none" cap="none" strike="noStrike">
                        <a:latin typeface="Arial"/>
                        <a:ea typeface="Arial"/>
                        <a:cs typeface="Arial"/>
                        <a:sym typeface="Arial"/>
                      </a:endParaRPr>
                    </a:p>
                  </a:txBody>
                  <a:tcPr marT="33450" marB="33450" marR="66900" marL="66900" anchor="ctr"/>
                </a:tc>
              </a:tr>
              <a:tr h="1202125">
                <a:tc>
                  <a:txBody>
                    <a:bodyPr/>
                    <a:lstStyle/>
                    <a:p>
                      <a:pPr indent="0" lvl="0" marL="0" marR="0" rtl="0" algn="l">
                        <a:lnSpc>
                          <a:spcPct val="100000"/>
                        </a:lnSpc>
                        <a:spcBef>
                          <a:spcPts val="0"/>
                        </a:spcBef>
                        <a:spcAft>
                          <a:spcPts val="0"/>
                        </a:spcAft>
                        <a:buClr>
                          <a:srgbClr val="000000"/>
                        </a:buClr>
                        <a:buSzPts val="1800"/>
                        <a:buFont typeface="Arial"/>
                        <a:buNone/>
                      </a:pPr>
                      <a:r>
                        <a:rPr b="1" i="0" lang="en-US" sz="2400" u="none" cap="none" strike="noStrike">
                          <a:latin typeface="Arial"/>
                          <a:ea typeface="Arial"/>
                          <a:cs typeface="Arial"/>
                          <a:sym typeface="Arial"/>
                        </a:rPr>
                        <a:t>Définit les orientations politiques mondiales</a:t>
                      </a:r>
                      <a:endParaRPr b="1" sz="2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Série de conférences mondiales sur le tourisme et la culture organisées par l'OMT et l'UNESCO — Siem Reap 2015, Mascate 2017 (Déclaration de Mascate), Istanbul 2018, Kyoto 2019 (Déclaration de Kyoto)</a:t>
                      </a:r>
                      <a:r>
                        <a:rPr lang="en-US" sz="1800" u="none" cap="none" strike="noStrike"/>
                        <a:t> (</a:t>
                      </a:r>
                      <a:r>
                        <a:rPr lang="en-US" sz="1800" u="sng" cap="none" strike="noStrike">
                          <a:solidFill>
                            <a:schemeClr val="hlink"/>
                          </a:solidFill>
                          <a:hlinkClick r:id="rId4"/>
                        </a:rPr>
                        <a:t>pre-webunwto.s3.eu-west-1.amazonaws.com</a:t>
                      </a:r>
                      <a:r>
                        <a:rPr lang="en-US" sz="1800" u="none" cap="none" strike="noStrike"/>
                        <a:t>, </a:t>
                      </a:r>
                      <a:r>
                        <a:rPr lang="en-US" sz="1800" u="sng" cap="none" strike="noStrike">
                          <a:solidFill>
                            <a:schemeClr val="hlink"/>
                          </a:solidFill>
                          <a:hlinkClick r:id="rId5"/>
                        </a:rPr>
                        <a:t>webunwto.s3.eu-west-1.amazonaws.com</a:t>
                      </a:r>
                      <a:r>
                        <a:rPr lang="en-US" sz="1800" u="none" cap="none" strike="noStrike"/>
                        <a:t>)</a:t>
                      </a:r>
                      <a:endParaRPr/>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Aligne le secteur du tourisme sur l'Agenda 2030, en appelant à la sauvegarde du patrimoine, à l'inclusion des communautés et à la lutte contre le changement climatique.</a:t>
                      </a:r>
                      <a:endParaRPr b="0" i="0" sz="1800" u="none" cap="none" strike="noStrike">
                        <a:latin typeface="Arial"/>
                        <a:ea typeface="Arial"/>
                        <a:cs typeface="Arial"/>
                        <a:sym typeface="Arial"/>
                      </a:endParaRPr>
                    </a:p>
                  </a:txBody>
                  <a:tcPr marT="33450" marB="33450" marR="66900" marL="66900" anchor="ctr"/>
                </a:tc>
              </a:tr>
              <a:tr h="1423575">
                <a:tc>
                  <a:txBody>
                    <a:bodyPr/>
                    <a:lstStyle/>
                    <a:p>
                      <a:pPr indent="0" lvl="0" marL="0" marR="0" rtl="0" algn="l">
                        <a:lnSpc>
                          <a:spcPct val="100000"/>
                        </a:lnSpc>
                        <a:spcBef>
                          <a:spcPts val="0"/>
                        </a:spcBef>
                        <a:spcAft>
                          <a:spcPts val="0"/>
                        </a:spcAft>
                        <a:buClr>
                          <a:srgbClr val="000000"/>
                        </a:buClr>
                        <a:buSzPts val="1800"/>
                        <a:buFont typeface="Arial"/>
                        <a:buNone/>
                      </a:pPr>
                      <a:r>
                        <a:rPr b="1" i="0" lang="en-US" sz="2400" u="none" cap="none" strike="noStrike">
                          <a:latin typeface="Arial"/>
                          <a:ea typeface="Arial"/>
                          <a:cs typeface="Arial"/>
                          <a:sym typeface="Arial"/>
                        </a:rPr>
                        <a:t>Réalise des études et élabore des lignes directrices</a:t>
                      </a:r>
                      <a:endParaRPr b="1" sz="2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L'étude sur le tourisme et le patrimoine culturel immatériel (2012) a établi la première base de référence mondiale et une boîte à outils de bonnes pratiques </a:t>
                      </a:r>
                      <a:r>
                        <a:rPr lang="en-US" sz="1800" u="none" cap="none" strike="noStrike"/>
                        <a:t> (</a:t>
                      </a:r>
                      <a:r>
                        <a:rPr lang="en-US" sz="1800" u="sng" cap="none" strike="noStrike">
                          <a:solidFill>
                            <a:schemeClr val="hlink"/>
                          </a:solidFill>
                          <a:hlinkClick r:id="rId6"/>
                        </a:rPr>
                        <a:t>webunwto.s3.eu-west-1.amazonaws.com</a:t>
                      </a:r>
                      <a:r>
                        <a:rPr lang="en-US" sz="1800" u="none" cap="none" strike="noStrike"/>
                        <a:t>) </a:t>
                      </a:r>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Le Guide pour une relance inclusive – Impacts socioculturels de la COVID-19, numéro II : Tourisme culturel (2021) encourage l'innovation et l'autonomisation des femmes, des jeunes et des peuples autochtones</a:t>
                      </a:r>
                      <a:endParaRPr b="0" i="0" sz="1800" u="none" cap="none" strike="noStrike">
                        <a:latin typeface="Arial"/>
                        <a:ea typeface="Arial"/>
                        <a:cs typeface="Arial"/>
                        <a:sym typeface="Arial"/>
                      </a:endParaRPr>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Fournit aux destinations des données factuelles et des conseils détaillés pour gérer l'afflux de visiteurs tout en préservant le dynamisme du patrimoine vivant.</a:t>
                      </a:r>
                      <a:endParaRPr sz="1800" u="none" cap="none" strike="noStrike"/>
                    </a:p>
                  </a:txBody>
                  <a:tcPr marT="33450" marB="33450" marR="66900" marL="66900" anchor="ctr"/>
                </a:tc>
              </a:tr>
              <a:tr h="1202125">
                <a:tc>
                  <a:txBody>
                    <a:bodyPr/>
                    <a:lstStyle/>
                    <a:p>
                      <a:pPr indent="0" lvl="0" marL="0" marR="0" rtl="0" algn="l">
                        <a:lnSpc>
                          <a:spcPct val="100000"/>
                        </a:lnSpc>
                        <a:spcBef>
                          <a:spcPts val="0"/>
                        </a:spcBef>
                        <a:spcAft>
                          <a:spcPts val="0"/>
                        </a:spcAft>
                        <a:buClr>
                          <a:srgbClr val="000000"/>
                        </a:buClr>
                        <a:buSzPts val="1800"/>
                        <a:buFont typeface="Arial"/>
                        <a:buNone/>
                      </a:pPr>
                      <a:r>
                        <a:rPr b="1" i="0" lang="en-US" sz="2400" u="none" cap="none" strike="noStrike">
                          <a:latin typeface="Arial"/>
                          <a:ea typeface="Arial"/>
                          <a:cs typeface="Arial"/>
                          <a:sym typeface="Arial"/>
                        </a:rPr>
                        <a:t>Renforce les capacités et les partenariats</a:t>
                      </a:r>
                      <a:endParaRPr b="1" sz="2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Les réunions annuelles d'experts (par exemple, la réunion de Madrid en 2022, dont les conclusions ont été publiées en 2023) permettent de partager des cas concrets et des outils destinés aux responsables du tourisme culturel </a:t>
                      </a:r>
                      <a:endParaRPr sz="1800" u="none" cap="none" strike="noStrike"/>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La Conférence mondiale de 2022 sur les liens entre le tourisme, la culture et les industries créatives (Lagos) a défini les synergies entre la culture et les industries créatives en vue d'une reprise inclusive </a:t>
                      </a:r>
                      <a:endParaRPr sz="18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Crée un réseau de pairs regroupant des ministères, des organismes de gestion touristique, des ONG et des créatifs qui peuvent apprendre les uns des autres et se financer mutuellement.</a:t>
                      </a:r>
                      <a:endParaRPr b="0" i="0" sz="1800" u="none" cap="none" strike="noStrike">
                        <a:latin typeface="Arial"/>
                        <a:ea typeface="Arial"/>
                        <a:cs typeface="Arial"/>
                        <a:sym typeface="Arial"/>
                      </a:endParaRPr>
                    </a:p>
                  </a:txBody>
                  <a:tcPr marT="33450" marB="33450" marR="66900" marL="66900" anchor="ctr"/>
                </a:tc>
              </a:tr>
              <a:tr h="1202125">
                <a:tc>
                  <a:txBody>
                    <a:bodyPr/>
                    <a:lstStyle/>
                    <a:p>
                      <a:pPr indent="0" lvl="0" marL="0" marR="0" rtl="0" algn="l">
                        <a:lnSpc>
                          <a:spcPct val="100000"/>
                        </a:lnSpc>
                        <a:spcBef>
                          <a:spcPts val="0"/>
                        </a:spcBef>
                        <a:spcAft>
                          <a:spcPts val="0"/>
                        </a:spcAft>
                        <a:buClr>
                          <a:srgbClr val="000000"/>
                        </a:buClr>
                        <a:buSzPts val="1800"/>
                        <a:buFont typeface="Arial"/>
                        <a:buNone/>
                      </a:pPr>
                      <a:r>
                        <a:rPr b="1" lang="en-US" sz="2400" u="none" cap="none" strike="noStrike"/>
                        <a:t>Id</a:t>
                      </a:r>
                      <a:r>
                        <a:rPr b="1" i="0" lang="en-US" sz="2400" u="none" cap="none" strike="noStrike">
                          <a:latin typeface="Arial"/>
                          <a:ea typeface="Arial"/>
                          <a:cs typeface="Arial"/>
                          <a:sym typeface="Arial"/>
                        </a:rPr>
                        <a:t>entifie et généralise les bonnes pratiques</a:t>
                      </a:r>
                      <a:endParaRPr b="1" sz="2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1" lang="en-US" sz="1800" u="none" cap="none" strike="noStrike"/>
                        <a:t>I</a:t>
                      </a:r>
                      <a:r>
                        <a:rPr b="1" i="0" lang="en-US" sz="1800" u="none" cap="none" strike="noStrike">
                          <a:latin typeface="Arial"/>
                          <a:ea typeface="Arial"/>
                          <a:cs typeface="Arial"/>
                          <a:sym typeface="Arial"/>
                        </a:rPr>
                        <a:t>nitiative « Meilleurs villages touristiques » de l'OMT</a:t>
                      </a:r>
                      <a:r>
                        <a:rPr b="0" i="0" lang="en-US" sz="1800" u="none" cap="none" strike="noStrike">
                          <a:latin typeface="Arial"/>
                          <a:ea typeface="Arial"/>
                          <a:cs typeface="Arial"/>
                          <a:sym typeface="Arial"/>
                        </a:rPr>
                        <a:t> (lancée en 2021) : </a:t>
                      </a:r>
                      <a:endParaRPr sz="1800" u="none" cap="none" strike="noStrike"/>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55 villages récompensés en 2024 pour leur contribution à la préservation du patrimoine culturel et naturel</a:t>
                      </a:r>
                      <a:r>
                        <a:rPr lang="en-US" sz="1800" u="none" cap="none" strike="noStrike"/>
                        <a:t> (</a:t>
                      </a:r>
                      <a:r>
                        <a:rPr lang="en-US" sz="1800" u="sng" cap="none" strike="noStrike">
                          <a:solidFill>
                            <a:schemeClr val="hlink"/>
                          </a:solidFill>
                          <a:hlinkClick r:id="rId7"/>
                        </a:rPr>
                        <a:t>UNWTO</a:t>
                      </a:r>
                      <a:r>
                        <a:rPr lang="en-US" sz="1800" u="none" cap="none" strike="noStrike"/>
                        <a:t>) </a:t>
                      </a:r>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L'appel à candidatures de 2025 encourage chaque État membre à présenter jusqu'à 8 villages candidats et soutient un réseau mondial comptant 186 membres</a:t>
                      </a:r>
                      <a:r>
                        <a:rPr lang="en-US" sz="1800" u="none" cap="none" strike="noStrike"/>
                        <a:t> (</a:t>
                      </a:r>
                      <a:r>
                        <a:rPr lang="en-US" sz="1800" u="sng" cap="none" strike="noStrike">
                          <a:solidFill>
                            <a:schemeClr val="hlink"/>
                          </a:solidFill>
                          <a:hlinkClick r:id="rId8"/>
                        </a:rPr>
                        <a:t>UNWTO</a:t>
                      </a:r>
                      <a:r>
                        <a:rPr lang="en-US" sz="1800" u="none" cap="none" strike="noStrike"/>
                        <a:t>)</a:t>
                      </a:r>
                      <a:endParaRPr/>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Permet aux petites communautés rurales de se faire connaître à l'échelle mondiale, facilite l'accès à l'assistance technique et aux investissements, et transforme la préservation du patrimoine en un atout commercial.</a:t>
                      </a:r>
                      <a:endParaRPr b="0" i="0" sz="1800" u="none" cap="none" strike="noStrike">
                        <a:latin typeface="Arial"/>
                        <a:ea typeface="Arial"/>
                        <a:cs typeface="Arial"/>
                        <a:sym typeface="Arial"/>
                      </a:endParaRPr>
                    </a:p>
                  </a:txBody>
                  <a:tcPr marT="33450" marB="33450" marR="66900" marL="66900" anchor="ctr"/>
                </a:tc>
              </a:tr>
              <a:tr h="759250">
                <a:tc>
                  <a:txBody>
                    <a:bodyPr/>
                    <a:lstStyle/>
                    <a:p>
                      <a:pPr indent="0" lvl="0" marL="0" marR="0" rtl="0" algn="l">
                        <a:lnSpc>
                          <a:spcPct val="100000"/>
                        </a:lnSpc>
                        <a:spcBef>
                          <a:spcPts val="0"/>
                        </a:spcBef>
                        <a:spcAft>
                          <a:spcPts val="0"/>
                        </a:spcAft>
                        <a:buClr>
                          <a:srgbClr val="000000"/>
                        </a:buClr>
                        <a:buSzPts val="1800"/>
                        <a:buFont typeface="Arial"/>
                        <a:buNone/>
                      </a:pPr>
                      <a:r>
                        <a:rPr b="1" i="0" lang="en-US" sz="2400" u="none" cap="none" strike="noStrike">
                          <a:latin typeface="Arial"/>
                          <a:ea typeface="Arial"/>
                          <a:cs typeface="Arial"/>
                          <a:sym typeface="Arial"/>
                        </a:rPr>
                        <a:t>Mesure les progrès</a:t>
                      </a:r>
                      <a:endParaRPr b="1" sz="2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Intègre des indicateurs culturels dans le tableau de bord des données touristiques des Nations Unies et dans le futur cadre statistique « Mesurer la durabilité du tourisme »</a:t>
                      </a:r>
                      <a:endParaRPr sz="1400" u="none" cap="none" strike="noStrike"/>
                    </a:p>
                  </a:txBody>
                  <a:tcPr marT="33450" marB="33450" marR="66900" marL="66900" anchor="ctr"/>
                </a:tc>
                <a:tc>
                  <a:txBody>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latin typeface="Arial"/>
                          <a:ea typeface="Arial"/>
                          <a:cs typeface="Arial"/>
                          <a:sym typeface="Arial"/>
                        </a:rPr>
                        <a:t>Permet aux décideurs politiques de suivre la répartition des biens culturels, des flux de visiteurs et des retombées économiques, ce qui est essentiel pour une gestion adaptative.</a:t>
                      </a:r>
                      <a:endParaRPr b="0" i="0" sz="1800" u="none" cap="none" strike="noStrike">
                        <a:latin typeface="Arial"/>
                        <a:ea typeface="Arial"/>
                        <a:cs typeface="Arial"/>
                        <a:sym typeface="Arial"/>
                      </a:endParaRPr>
                    </a:p>
                  </a:txBody>
                  <a:tcPr marT="33450" marB="33450" marR="66900" marL="66900" anchor="ct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4"/>
          <p:cNvSpPr txBox="1"/>
          <p:nvPr>
            <p:ph type="title"/>
          </p:nvPr>
        </p:nvSpPr>
        <p:spPr>
          <a:xfrm>
            <a:off x="762001" y="4680857"/>
            <a:ext cx="15128874" cy="2347439"/>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lang="en-US" sz="7200"/>
              <a:t>Etudes de cas</a:t>
            </a:r>
            <a:endParaRPr sz="7200"/>
          </a:p>
        </p:txBody>
      </p:sp>
      <p:pic>
        <p:nvPicPr>
          <p:cNvPr descr="European flag emblem and multilingual disclaimer - European ..." id="267" name="Google Shape;267;p44"/>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
        <p:nvSpPr>
          <p:cNvPr id="268" name="Google Shape;268;p44"/>
          <p:cNvSpPr txBox="1"/>
          <p:nvPr/>
        </p:nvSpPr>
        <p:spPr>
          <a:xfrm>
            <a:off x="758222" y="7765774"/>
            <a:ext cx="14116050" cy="116205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1000"/>
              </a:spcBef>
              <a:spcAft>
                <a:spcPts val="0"/>
              </a:spcAft>
              <a:buClr>
                <a:srgbClr val="323232"/>
              </a:buClr>
              <a:buSzPts val="5600"/>
              <a:buFont typeface="Arial"/>
              <a:buNone/>
            </a:pPr>
            <a:r>
              <a:rPr b="0" i="0" lang="en-US" sz="5400" u="none" cap="none" strike="noStrike">
                <a:solidFill>
                  <a:schemeClr val="lt1"/>
                </a:solidFill>
                <a:latin typeface="Arial"/>
                <a:ea typeface="Arial"/>
                <a:cs typeface="Arial"/>
                <a:sym typeface="Arial"/>
              </a:rPr>
              <a:t>Initiatives réussies en matière de préservation culturelle</a:t>
            </a:r>
            <a:endParaRPr b="0" i="0" sz="54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ctr">
              <a:lnSpc>
                <a:spcPct val="90000"/>
              </a:lnSpc>
              <a:spcBef>
                <a:spcPts val="0"/>
              </a:spcBef>
              <a:spcAft>
                <a:spcPts val="0"/>
              </a:spcAft>
              <a:buSzPct val="111111"/>
              <a:buNone/>
            </a:pPr>
            <a:r>
              <a:rPr lang="en-US"/>
              <a:t>Initiatives réussies en matière de préservation culturelle</a:t>
            </a:r>
            <a:endParaRPr/>
          </a:p>
        </p:txBody>
      </p:sp>
      <p:sp>
        <p:nvSpPr>
          <p:cNvPr id="274" name="Google Shape;274;p45"/>
          <p:cNvSpPr txBox="1"/>
          <p:nvPr/>
        </p:nvSpPr>
        <p:spPr>
          <a:xfrm>
            <a:off x="2250681" y="3774601"/>
            <a:ext cx="19882638" cy="7927069"/>
          </a:xfrm>
          <a:prstGeom prst="rect">
            <a:avLst/>
          </a:prstGeom>
          <a:noFill/>
          <a:ln>
            <a:noFill/>
          </a:ln>
        </p:spPr>
        <p:txBody>
          <a:bodyPr anchorCtr="0" anchor="ctr" bIns="45700" lIns="91425" spcFirstLastPara="1" rIns="91425" wrap="square" tIns="45700">
            <a:normAutofit fontScale="85000" lnSpcReduction="20000"/>
          </a:bodyPr>
          <a:lstStyle/>
          <a:p>
            <a:pPr indent="-571500" lvl="0" marL="800100" marR="0" rtl="0" algn="l">
              <a:lnSpc>
                <a:spcPct val="90000"/>
              </a:lnSpc>
              <a:spcBef>
                <a:spcPts val="2000"/>
              </a:spcBef>
              <a:spcAft>
                <a:spcPts val="0"/>
              </a:spcAft>
              <a:buClr>
                <a:srgbClr val="323232"/>
              </a:buClr>
              <a:buSzPct val="149732"/>
              <a:buFont typeface="Arial"/>
              <a:buChar char="•"/>
            </a:pPr>
            <a:r>
              <a:rPr b="0" i="0" lang="en-US" sz="4400" u="none" cap="none" strike="noStrike">
                <a:solidFill>
                  <a:schemeClr val="dk1"/>
                </a:solidFill>
                <a:latin typeface="Arial"/>
                <a:ea typeface="Arial"/>
                <a:cs typeface="Arial"/>
                <a:sym typeface="Arial"/>
              </a:rPr>
              <a:t>Italie, Autriche &amp; Slovénie (réseau d'espaces protégés)  </a:t>
            </a:r>
            <a:r>
              <a:rPr b="0" i="0" lang="en-US" sz="4400" u="sng" cap="none" strike="noStrike">
                <a:solidFill>
                  <a:schemeClr val="accent2"/>
                </a:solidFill>
                <a:latin typeface="Arial"/>
                <a:ea typeface="Arial"/>
                <a:cs typeface="Arial"/>
                <a:sym typeface="Arial"/>
                <a:hlinkClick r:id="rId3">
                  <a:extLst>
                    <a:ext uri="{A12FA001-AC4F-418D-AE19-62706E023703}">
                      <ahyp:hlinkClr val="tx"/>
                    </a:ext>
                  </a:extLst>
                </a:hlinkClick>
              </a:rPr>
              <a:t>https://www.europarc.org/library/videos/a-sustainable-journey-the-film-on-sustainable-tourism/</a:t>
            </a:r>
            <a:endParaRPr b="0" i="0" sz="4400" u="none" cap="none" strike="noStrike">
              <a:solidFill>
                <a:schemeClr val="accent2"/>
              </a:solidFill>
              <a:latin typeface="Arial"/>
              <a:ea typeface="Arial"/>
              <a:cs typeface="Arial"/>
              <a:sym typeface="Arial"/>
            </a:endParaRPr>
          </a:p>
          <a:p>
            <a:pPr indent="-215900" lvl="0" marL="800100" marR="0" rtl="0" algn="l">
              <a:lnSpc>
                <a:spcPct val="90000"/>
              </a:lnSpc>
              <a:spcBef>
                <a:spcPts val="2000"/>
              </a:spcBef>
              <a:spcAft>
                <a:spcPts val="0"/>
              </a:spcAft>
              <a:buClr>
                <a:srgbClr val="323232"/>
              </a:buClr>
              <a:buSzPct val="149732"/>
              <a:buFont typeface="Arial"/>
              <a:buNone/>
            </a:pPr>
            <a:r>
              <a:t/>
            </a:r>
            <a:endParaRPr b="0" i="0" sz="4400" u="none" cap="none" strike="noStrike">
              <a:solidFill>
                <a:schemeClr val="accent2"/>
              </a:solidFill>
              <a:latin typeface="Arial"/>
              <a:ea typeface="Arial"/>
              <a:cs typeface="Arial"/>
              <a:sym typeface="Arial"/>
            </a:endParaRPr>
          </a:p>
          <a:p>
            <a:pPr indent="-571500" lvl="0" marL="800100" marR="0" rtl="0" algn="l">
              <a:lnSpc>
                <a:spcPct val="90000"/>
              </a:lnSpc>
              <a:spcBef>
                <a:spcPts val="2000"/>
              </a:spcBef>
              <a:spcAft>
                <a:spcPts val="0"/>
              </a:spcAft>
              <a:buClr>
                <a:srgbClr val="323232"/>
              </a:buClr>
              <a:buSzPct val="149732"/>
              <a:buFont typeface="Arial"/>
              <a:buChar char="•"/>
            </a:pPr>
            <a:r>
              <a:rPr b="0" i="0" lang="en-US" sz="4400" u="none" cap="none" strike="noStrike">
                <a:solidFill>
                  <a:schemeClr val="dk1"/>
                </a:solidFill>
                <a:latin typeface="Arial"/>
                <a:ea typeface="Arial"/>
                <a:cs typeface="Arial"/>
                <a:sym typeface="Arial"/>
              </a:rPr>
              <a:t>Voyages au cœur du patrimoine mondial – L'Europe d'antan (UNESCO × National Geographic) </a:t>
            </a:r>
            <a:endParaRPr b="0" i="0" sz="5600" u="none" cap="none" strike="noStrike">
              <a:solidFill>
                <a:schemeClr val="dk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ct val="149732"/>
              <a:buFont typeface="Arial"/>
              <a:buNone/>
            </a:pPr>
            <a:r>
              <a:rPr b="0" i="0" lang="en-US" sz="4400" u="none" cap="none" strike="noStrike">
                <a:solidFill>
                  <a:schemeClr val="accent2"/>
                </a:solidFill>
                <a:latin typeface="Arial"/>
                <a:ea typeface="Arial"/>
                <a:cs typeface="Arial"/>
                <a:sym typeface="Arial"/>
              </a:rPr>
              <a:t>	</a:t>
            </a:r>
            <a:r>
              <a:rPr b="0" i="0" lang="en-US" sz="4400" u="sng" cap="none" strike="noStrike">
                <a:solidFill>
                  <a:schemeClr val="accent2"/>
                </a:solidFill>
                <a:latin typeface="Arial"/>
                <a:ea typeface="Arial"/>
                <a:cs typeface="Arial"/>
                <a:sym typeface="Arial"/>
                <a:hlinkClick r:id="rId4">
                  <a:extLst>
                    <a:ext uri="{A12FA001-AC4F-418D-AE19-62706E023703}">
                      <ahyp:hlinkClr val="tx"/>
                    </a:ext>
                  </a:extLst>
                </a:hlinkClick>
              </a:rPr>
              <a:t>https://www.youtube.com/watch?v=qBi6tuvpPjI</a:t>
            </a:r>
            <a:endParaRPr b="0" i="0" sz="4400" u="none" cap="none" strike="noStrike">
              <a:solidFill>
                <a:schemeClr val="accent2"/>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ct val="149732"/>
              <a:buFont typeface="Arial"/>
              <a:buNone/>
            </a:pPr>
            <a:r>
              <a:t/>
            </a:r>
            <a:endParaRPr b="0" i="0" sz="4400" u="none" cap="none" strike="noStrike">
              <a:solidFill>
                <a:schemeClr val="accent2"/>
              </a:solidFill>
              <a:latin typeface="Arial"/>
              <a:ea typeface="Arial"/>
              <a:cs typeface="Arial"/>
              <a:sym typeface="Arial"/>
            </a:endParaRPr>
          </a:p>
          <a:p>
            <a:pPr indent="-571500" lvl="0" marL="800100" marR="0" rtl="0" algn="l">
              <a:lnSpc>
                <a:spcPct val="90000"/>
              </a:lnSpc>
              <a:spcBef>
                <a:spcPts val="2000"/>
              </a:spcBef>
              <a:spcAft>
                <a:spcPts val="0"/>
              </a:spcAft>
              <a:buClr>
                <a:srgbClr val="323232"/>
              </a:buClr>
              <a:buSzPct val="149732"/>
              <a:buFont typeface="Arial"/>
              <a:buChar char="•"/>
            </a:pPr>
            <a:r>
              <a:rPr b="0" i="0" lang="en-US" sz="4400" u="none" cap="none" strike="noStrike">
                <a:solidFill>
                  <a:schemeClr val="dk1"/>
                </a:solidFill>
                <a:latin typeface="Arial"/>
                <a:ea typeface="Arial"/>
                <a:cs typeface="Arial"/>
                <a:sym typeface="Arial"/>
              </a:rPr>
              <a:t>Un appel en faveur d'un changement durable : les îles Galápagos</a:t>
            </a:r>
            <a:endParaRPr b="0" i="0" sz="4400" u="none" cap="none" strike="noStrike">
              <a:solidFill>
                <a:schemeClr val="dk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ct val="149732"/>
              <a:buFont typeface="Arial"/>
              <a:buNone/>
            </a:pPr>
            <a:r>
              <a:rPr b="0" i="0" lang="en-US" sz="4400" u="none" cap="none" strike="noStrike">
                <a:solidFill>
                  <a:schemeClr val="accent2"/>
                </a:solidFill>
                <a:latin typeface="Arial"/>
                <a:ea typeface="Arial"/>
                <a:cs typeface="Arial"/>
                <a:sym typeface="Arial"/>
              </a:rPr>
              <a:t>	</a:t>
            </a:r>
            <a:r>
              <a:rPr b="0" i="0" lang="en-US" sz="4400" u="sng" cap="none" strike="noStrike">
                <a:solidFill>
                  <a:schemeClr val="accent2"/>
                </a:solidFill>
                <a:latin typeface="Arial"/>
                <a:ea typeface="Arial"/>
                <a:cs typeface="Arial"/>
                <a:sym typeface="Arial"/>
                <a:hlinkClick r:id="rId5">
                  <a:extLst>
                    <a:ext uri="{A12FA001-AC4F-418D-AE19-62706E023703}">
                      <ahyp:hlinkClr val="tx"/>
                    </a:ext>
                  </a:extLst>
                </a:hlinkClick>
              </a:rPr>
              <a:t>https://www.youtube.com/watch?v=vZfUQ9EIZVg</a:t>
            </a:r>
            <a:endParaRPr b="0" i="0" sz="4400" u="none" cap="none" strike="noStrike">
              <a:solidFill>
                <a:schemeClr val="accent2"/>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ct val="149732"/>
              <a:buFont typeface="Arial"/>
              <a:buNone/>
            </a:pPr>
            <a:r>
              <a:t/>
            </a:r>
            <a:endParaRPr b="0" i="0" sz="4400" u="none" cap="none" strike="noStrike">
              <a:solidFill>
                <a:schemeClr val="accent2"/>
              </a:solidFill>
              <a:latin typeface="Arial"/>
              <a:ea typeface="Arial"/>
              <a:cs typeface="Arial"/>
              <a:sym typeface="Arial"/>
            </a:endParaRPr>
          </a:p>
          <a:p>
            <a:pPr indent="-571500" lvl="0" marL="800100" marR="0" rtl="0" algn="l">
              <a:lnSpc>
                <a:spcPct val="90000"/>
              </a:lnSpc>
              <a:spcBef>
                <a:spcPts val="2000"/>
              </a:spcBef>
              <a:spcAft>
                <a:spcPts val="0"/>
              </a:spcAft>
              <a:buClr>
                <a:srgbClr val="323232"/>
              </a:buClr>
              <a:buSzPct val="149732"/>
              <a:buFont typeface="Arial"/>
              <a:buChar char="•"/>
            </a:pPr>
            <a:r>
              <a:rPr b="0" i="0" lang="en-US" sz="4400" u="none" cap="none" strike="noStrike">
                <a:solidFill>
                  <a:schemeClr val="dk1"/>
                </a:solidFill>
                <a:latin typeface="Arial"/>
                <a:ea typeface="Arial"/>
                <a:cs typeface="Arial"/>
                <a:sym typeface="Arial"/>
              </a:rPr>
              <a:t>Meilleurs villages touristiques selon l'Organisation mondiale du tourisme (OMT) 2024</a:t>
            </a:r>
            <a:endParaRPr b="0" i="0" sz="4400" u="none" cap="none" strike="noStrike">
              <a:solidFill>
                <a:schemeClr val="dk1"/>
              </a:solidFill>
              <a:latin typeface="Arial"/>
              <a:ea typeface="Arial"/>
              <a:cs typeface="Arial"/>
              <a:sym typeface="Arial"/>
            </a:endParaRPr>
          </a:p>
          <a:p>
            <a:pPr indent="0" lvl="0" marL="228600" marR="0" rtl="0" algn="l">
              <a:lnSpc>
                <a:spcPct val="90000"/>
              </a:lnSpc>
              <a:spcBef>
                <a:spcPts val="2000"/>
              </a:spcBef>
              <a:spcAft>
                <a:spcPts val="0"/>
              </a:spcAft>
              <a:buClr>
                <a:srgbClr val="323232"/>
              </a:buClr>
              <a:buSzPct val="149732"/>
              <a:buFont typeface="Arial"/>
              <a:buNone/>
            </a:pPr>
            <a:r>
              <a:rPr b="0" i="0" lang="en-US" sz="4400" u="none" cap="none" strike="noStrike">
                <a:solidFill>
                  <a:schemeClr val="dk1"/>
                </a:solidFill>
                <a:latin typeface="Arial"/>
                <a:ea typeface="Arial"/>
                <a:cs typeface="Arial"/>
                <a:sym typeface="Arial"/>
              </a:rPr>
              <a:t>	</a:t>
            </a:r>
            <a:r>
              <a:rPr b="0" i="0" lang="en-US" sz="4400" u="sng" cap="none" strike="noStrike">
                <a:solidFill>
                  <a:schemeClr val="accent2"/>
                </a:solidFill>
                <a:latin typeface="Arial"/>
                <a:ea typeface="Arial"/>
                <a:cs typeface="Arial"/>
                <a:sym typeface="Arial"/>
                <a:hlinkClick r:id="rId6">
                  <a:extLst>
                    <a:ext uri="{A12FA001-AC4F-418D-AE19-62706E023703}">
                      <ahyp:hlinkClr val="tx"/>
                    </a:ext>
                  </a:extLst>
                </a:hlinkClick>
              </a:rPr>
              <a:t>https://www.youtube.com/watch?v=6xQF3zEBVUw</a:t>
            </a:r>
            <a:r>
              <a:rPr b="0" i="0" lang="en-US" sz="4400" u="none" cap="none" strike="noStrike">
                <a:solidFill>
                  <a:schemeClr val="accent2"/>
                </a:solidFill>
                <a:latin typeface="Arial"/>
                <a:ea typeface="Arial"/>
                <a:cs typeface="Arial"/>
                <a:sym typeface="Arial"/>
              </a:rPr>
              <a:t> </a:t>
            </a:r>
            <a:endParaRPr b="0" i="0" sz="4400" u="none" cap="none" strike="noStrike">
              <a:solidFill>
                <a:schemeClr val="accent2"/>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6"/>
          <p:cNvSpPr txBox="1"/>
          <p:nvPr>
            <p:ph type="title"/>
          </p:nvPr>
        </p:nvSpPr>
        <p:spPr>
          <a:xfrm>
            <a:off x="762001" y="4680858"/>
            <a:ext cx="18590858" cy="2581334"/>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11500"/>
              <a:buNone/>
            </a:pPr>
            <a:r>
              <a:rPr lang="en-US" sz="9600">
                <a:solidFill>
                  <a:schemeClr val="lt1"/>
                </a:solidFill>
              </a:rPr>
              <a:t>Intégrer le patrimoine dans l'EFP</a:t>
            </a:r>
            <a:endParaRPr/>
          </a:p>
        </p:txBody>
      </p:sp>
      <p:pic>
        <p:nvPicPr>
          <p:cNvPr descr="European flag emblem and multilingual disclaimer - European ..." id="280" name="Google Shape;280;p46"/>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7"/>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ctr">
              <a:lnSpc>
                <a:spcPct val="90000"/>
              </a:lnSpc>
              <a:spcBef>
                <a:spcPts val="0"/>
              </a:spcBef>
              <a:spcAft>
                <a:spcPts val="0"/>
              </a:spcAft>
              <a:buSzPts val="8000"/>
              <a:buNone/>
            </a:pPr>
            <a:r>
              <a:rPr lang="en-US"/>
              <a:t>Stratégies d'intégration des programmes d'EFP</a:t>
            </a:r>
            <a:endParaRPr/>
          </a:p>
        </p:txBody>
      </p:sp>
      <p:sp>
        <p:nvSpPr>
          <p:cNvPr id="286" name="Google Shape;286;p47"/>
          <p:cNvSpPr txBox="1"/>
          <p:nvPr/>
        </p:nvSpPr>
        <p:spPr>
          <a:xfrm>
            <a:off x="1174039" y="4252242"/>
            <a:ext cx="21575971" cy="6249316"/>
          </a:xfrm>
          <a:prstGeom prst="rect">
            <a:avLst/>
          </a:prstGeom>
          <a:noFill/>
          <a:ln>
            <a:noFill/>
          </a:ln>
        </p:spPr>
        <p:txBody>
          <a:bodyPr anchorCtr="0" anchor="ctr" bIns="45700" lIns="91425" spcFirstLastPara="1" rIns="91425" wrap="square" tIns="45700">
            <a:normAutofit fontScale="85000" lnSpcReduction="10000"/>
          </a:bodyPr>
          <a:lstStyle/>
          <a:p>
            <a:pPr indent="-466090" lvl="0" marL="457200" marR="0" rtl="0" algn="l">
              <a:lnSpc>
                <a:spcPct val="150000"/>
              </a:lnSpc>
              <a:spcBef>
                <a:spcPts val="2000"/>
              </a:spcBef>
              <a:spcAft>
                <a:spcPts val="0"/>
              </a:spcAft>
              <a:buSzPct val="100000"/>
              <a:buFont typeface="Arial"/>
              <a:buChar char="●"/>
            </a:pPr>
            <a:r>
              <a:rPr b="1" i="0" lang="en-US" sz="4400" u="none" cap="none" strike="noStrike">
                <a:solidFill>
                  <a:srgbClr val="1FCD5F"/>
                </a:solidFill>
                <a:latin typeface="Arial"/>
                <a:ea typeface="Arial"/>
                <a:cs typeface="Arial"/>
                <a:sym typeface="Arial"/>
              </a:rPr>
              <a:t>Intégrer</a:t>
            </a:r>
            <a:r>
              <a:rPr b="1" i="0" lang="en-US" sz="4400" u="none" cap="none" strike="noStrike">
                <a:solidFill>
                  <a:schemeClr val="dk1"/>
                </a:solidFill>
                <a:latin typeface="Arial"/>
                <a:ea typeface="Arial"/>
                <a:cs typeface="Arial"/>
                <a:sym typeface="Arial"/>
              </a:rPr>
              <a:t> des modules consacrés au patrimoine dans les programmes d'études liés au tourisme, aux arts et à l'histoire. </a:t>
            </a:r>
            <a:endParaRPr b="1" i="0" sz="4400" u="none" cap="none" strike="noStrike">
              <a:solidFill>
                <a:schemeClr val="dk1"/>
              </a:solidFill>
              <a:latin typeface="Arial"/>
              <a:ea typeface="Arial"/>
              <a:cs typeface="Arial"/>
              <a:sym typeface="Arial"/>
            </a:endParaRPr>
          </a:p>
          <a:p>
            <a:pPr indent="-466090" lvl="0" marL="457200" marR="0" rtl="0" algn="l">
              <a:lnSpc>
                <a:spcPct val="150000"/>
              </a:lnSpc>
              <a:spcBef>
                <a:spcPts val="0"/>
              </a:spcBef>
              <a:spcAft>
                <a:spcPts val="0"/>
              </a:spcAft>
              <a:buSzPct val="100000"/>
              <a:buFont typeface="Arial"/>
              <a:buChar char="●"/>
            </a:pPr>
            <a:r>
              <a:rPr b="1" i="0" lang="en-US" sz="4400" u="none" cap="none" strike="noStrike">
                <a:solidFill>
                  <a:srgbClr val="1FCD5F"/>
                </a:solidFill>
                <a:latin typeface="Arial"/>
                <a:ea typeface="Arial"/>
                <a:cs typeface="Arial"/>
                <a:sym typeface="Arial"/>
              </a:rPr>
              <a:t>Recourir</a:t>
            </a:r>
            <a:r>
              <a:rPr b="1" i="0" lang="en-US" sz="4400" u="none" cap="none" strike="noStrike">
                <a:solidFill>
                  <a:schemeClr val="dk1"/>
                </a:solidFill>
                <a:latin typeface="Arial"/>
                <a:ea typeface="Arial"/>
                <a:cs typeface="Arial"/>
                <a:sym typeface="Arial"/>
              </a:rPr>
              <a:t> à des études de cas locales et à des visites sur le terrain pour favoriser l'apprentissage par l'expérience.</a:t>
            </a:r>
            <a:endParaRPr b="1" i="0" sz="5600" u="none" cap="none" strike="noStrike">
              <a:solidFill>
                <a:schemeClr val="dk1"/>
              </a:solidFill>
              <a:latin typeface="Arial"/>
              <a:ea typeface="Arial"/>
              <a:cs typeface="Arial"/>
              <a:sym typeface="Arial"/>
            </a:endParaRPr>
          </a:p>
          <a:p>
            <a:pPr indent="-466090" lvl="0" marL="457200" marR="0" rtl="0" algn="l">
              <a:lnSpc>
                <a:spcPct val="150000"/>
              </a:lnSpc>
              <a:spcBef>
                <a:spcPts val="0"/>
              </a:spcBef>
              <a:spcAft>
                <a:spcPts val="0"/>
              </a:spcAft>
              <a:buSzPct val="100000"/>
              <a:buFont typeface="Arial"/>
              <a:buChar char="●"/>
            </a:pPr>
            <a:r>
              <a:rPr b="1" i="0" lang="en-US" sz="4400" u="none" cap="none" strike="noStrike">
                <a:solidFill>
                  <a:srgbClr val="1FCD5F"/>
                </a:solidFill>
                <a:latin typeface="Arial"/>
                <a:ea typeface="Arial"/>
                <a:cs typeface="Arial"/>
                <a:sym typeface="Arial"/>
              </a:rPr>
              <a:t>Encourager</a:t>
            </a:r>
            <a:r>
              <a:rPr b="1" i="0" lang="en-US" sz="4400" u="none" cap="none" strike="noStrike">
                <a:solidFill>
                  <a:schemeClr val="dk1"/>
                </a:solidFill>
                <a:latin typeface="Arial"/>
                <a:ea typeface="Arial"/>
                <a:cs typeface="Arial"/>
                <a:sym typeface="Arial"/>
              </a:rPr>
              <a:t> la documentation et la transmission orale des savoirs traditionnels. </a:t>
            </a:r>
            <a:endParaRPr b="1" i="0" sz="5600" u="none" cap="none" strike="noStrike">
              <a:solidFill>
                <a:schemeClr val="dk1"/>
              </a:solidFill>
              <a:latin typeface="Arial"/>
              <a:ea typeface="Arial"/>
              <a:cs typeface="Arial"/>
              <a:sym typeface="Arial"/>
            </a:endParaRPr>
          </a:p>
          <a:p>
            <a:pPr indent="-466090" lvl="0" marL="457200" marR="0" rtl="0" algn="l">
              <a:lnSpc>
                <a:spcPct val="150000"/>
              </a:lnSpc>
              <a:spcBef>
                <a:spcPts val="0"/>
              </a:spcBef>
              <a:spcAft>
                <a:spcPts val="0"/>
              </a:spcAft>
              <a:buSzPct val="100000"/>
              <a:buFont typeface="Arial"/>
              <a:buChar char="●"/>
            </a:pPr>
            <a:r>
              <a:rPr b="1" i="0" lang="en-US" sz="4400" u="none" cap="none" strike="noStrike">
                <a:solidFill>
                  <a:srgbClr val="1FCD5F"/>
                </a:solidFill>
                <a:latin typeface="Arial"/>
                <a:ea typeface="Arial"/>
                <a:cs typeface="Arial"/>
                <a:sym typeface="Arial"/>
              </a:rPr>
              <a:t>Établir</a:t>
            </a:r>
            <a:r>
              <a:rPr b="1" i="0" lang="en-US" sz="4400" u="none" cap="none" strike="noStrike">
                <a:solidFill>
                  <a:schemeClr val="dk1"/>
                </a:solidFill>
                <a:latin typeface="Arial"/>
                <a:ea typeface="Arial"/>
                <a:cs typeface="Arial"/>
                <a:sym typeface="Arial"/>
              </a:rPr>
              <a:t> des partenariats avec les institutions culturelles et les communautés. </a:t>
            </a:r>
            <a:endParaRPr b="1" i="0" sz="5600" u="none" cap="none" strike="noStrike">
              <a:solidFill>
                <a:schemeClr val="dk1"/>
              </a:solidFill>
              <a:latin typeface="Arial"/>
              <a:ea typeface="Arial"/>
              <a:cs typeface="Arial"/>
              <a:sym typeface="Arial"/>
            </a:endParaRPr>
          </a:p>
          <a:p>
            <a:pPr indent="-466090" lvl="0" marL="457200" marR="0" rtl="0" algn="l">
              <a:lnSpc>
                <a:spcPct val="150000"/>
              </a:lnSpc>
              <a:spcBef>
                <a:spcPts val="0"/>
              </a:spcBef>
              <a:spcAft>
                <a:spcPts val="0"/>
              </a:spcAft>
              <a:buSzPct val="100000"/>
              <a:buFont typeface="Arial"/>
              <a:buChar char="●"/>
            </a:pPr>
            <a:r>
              <a:rPr b="1" i="0" lang="en-US" sz="4400" u="none" cap="none" strike="noStrike">
                <a:solidFill>
                  <a:srgbClr val="1FCD5F"/>
                </a:solidFill>
                <a:latin typeface="Arial"/>
                <a:ea typeface="Arial"/>
                <a:cs typeface="Arial"/>
                <a:sym typeface="Arial"/>
              </a:rPr>
              <a:t>Promouvoir</a:t>
            </a:r>
            <a:r>
              <a:rPr b="1" i="0" lang="en-US" sz="4400" u="none" cap="none" strike="noStrike">
                <a:solidFill>
                  <a:schemeClr val="dk1"/>
                </a:solidFill>
                <a:latin typeface="Arial"/>
                <a:ea typeface="Arial"/>
                <a:cs typeface="Arial"/>
                <a:sym typeface="Arial"/>
              </a:rPr>
              <a:t> les compétences professionnelles liées aux pratiques culturelles (par exemple, l'artisanat, le patrimoine culinaire). </a:t>
            </a:r>
            <a:endParaRPr b="1" i="0" sz="5600" u="none" cap="none" strike="noStrike">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0" name="Shape 290"/>
        <p:cNvGrpSpPr/>
        <p:nvPr/>
      </p:nvGrpSpPr>
      <p:grpSpPr>
        <a:xfrm>
          <a:off x="0" y="0"/>
          <a:ext cx="0" cy="0"/>
          <a:chOff x="0" y="0"/>
          <a:chExt cx="0" cy="0"/>
        </a:xfrm>
      </p:grpSpPr>
      <p:sp>
        <p:nvSpPr>
          <p:cNvPr id="291" name="Google Shape;291;p48"/>
          <p:cNvSpPr/>
          <p:nvPr/>
        </p:nvSpPr>
        <p:spPr>
          <a:xfrm>
            <a:off x="0" y="0"/>
            <a:ext cx="24383998" cy="1371473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292" name="Google Shape;292;p48"/>
          <p:cNvGrpSpPr/>
          <p:nvPr/>
        </p:nvGrpSpPr>
        <p:grpSpPr>
          <a:xfrm>
            <a:off x="-2" y="2433194"/>
            <a:ext cx="1463037" cy="1346920"/>
            <a:chOff x="3940602" y="308034"/>
            <a:chExt cx="2116791" cy="3428999"/>
          </a:xfrm>
        </p:grpSpPr>
        <p:sp>
          <p:nvSpPr>
            <p:cNvPr id="293" name="Google Shape;293;p48"/>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4" name="Google Shape;294;p48"/>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5" name="Google Shape;295;p48"/>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296" name="Google Shape;296;p48"/>
          <p:cNvSpPr/>
          <p:nvPr/>
        </p:nvSpPr>
        <p:spPr>
          <a:xfrm>
            <a:off x="1280158" y="1227908"/>
            <a:ext cx="21814974" cy="378823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7" name="Google Shape;297;p48"/>
          <p:cNvSpPr txBox="1"/>
          <p:nvPr>
            <p:ph type="title"/>
          </p:nvPr>
        </p:nvSpPr>
        <p:spPr>
          <a:xfrm>
            <a:off x="2087262" y="1619796"/>
            <a:ext cx="19885432" cy="310896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8000"/>
              <a:buNone/>
            </a:pPr>
            <a:r>
              <a:rPr lang="en-US" sz="9600">
                <a:solidFill>
                  <a:schemeClr val="dk1"/>
                </a:solidFill>
                <a:latin typeface="Arial"/>
                <a:ea typeface="Arial"/>
                <a:cs typeface="Arial"/>
                <a:sym typeface="Arial"/>
              </a:rPr>
              <a:t>Le rôle des formateurs dans la préservation du patrimoine</a:t>
            </a:r>
            <a:endParaRPr>
              <a:solidFill>
                <a:schemeClr val="dk1"/>
              </a:solidFill>
            </a:endParaRPr>
          </a:p>
        </p:txBody>
      </p:sp>
      <p:sp>
        <p:nvSpPr>
          <p:cNvPr id="298" name="Google Shape;298;p48"/>
          <p:cNvSpPr txBox="1"/>
          <p:nvPr>
            <p:ph idx="1" type="body"/>
          </p:nvPr>
        </p:nvSpPr>
        <p:spPr>
          <a:xfrm>
            <a:off x="1681401" y="5423348"/>
            <a:ext cx="21083366" cy="6249316"/>
          </a:xfrm>
          <a:prstGeom prst="rect">
            <a:avLst/>
          </a:prstGeom>
          <a:noFill/>
          <a:ln>
            <a:noFill/>
          </a:ln>
        </p:spPr>
        <p:txBody>
          <a:bodyPr anchorCtr="0" anchor="ctr" bIns="45700" lIns="91425" spcFirstLastPara="1" rIns="91425" wrap="square" tIns="45700">
            <a:normAutofit/>
          </a:bodyPr>
          <a:lstStyle/>
          <a:p>
            <a:pPr indent="-355600" lvl="0" marL="457200" rtl="0" algn="l">
              <a:lnSpc>
                <a:spcPct val="90000"/>
              </a:lnSpc>
              <a:spcBef>
                <a:spcPts val="2000"/>
              </a:spcBef>
              <a:spcAft>
                <a:spcPts val="0"/>
              </a:spcAft>
              <a:buSzPts val="5600"/>
              <a:buFont typeface="Arial"/>
              <a:buChar char="•"/>
            </a:pPr>
            <a:r>
              <a:rPr b="1" lang="en-US" sz="4300">
                <a:solidFill>
                  <a:srgbClr val="1FCD5F"/>
                </a:solidFill>
                <a:latin typeface="Arial"/>
                <a:ea typeface="Arial"/>
                <a:cs typeface="Arial"/>
                <a:sym typeface="Arial"/>
              </a:rPr>
              <a:t>Jouer</a:t>
            </a:r>
            <a:r>
              <a:rPr b="1" lang="en-US" sz="4300">
                <a:solidFill>
                  <a:schemeClr val="dk1"/>
                </a:solidFill>
                <a:latin typeface="Arial"/>
                <a:ea typeface="Arial"/>
                <a:cs typeface="Arial"/>
                <a:sym typeface="Arial"/>
              </a:rPr>
              <a:t> le rôle de médiateurs culturels et de facilitateurs de l'apprentissage intergénérationnel.</a:t>
            </a:r>
            <a:endParaRPr b="1" sz="4300">
              <a:solidFill>
                <a:schemeClr val="dk1"/>
              </a:solidFill>
            </a:endParaRPr>
          </a:p>
          <a:p>
            <a:pPr indent="-355600" lvl="0" marL="457200" rtl="0" algn="l">
              <a:lnSpc>
                <a:spcPct val="90000"/>
              </a:lnSpc>
              <a:spcBef>
                <a:spcPts val="2000"/>
              </a:spcBef>
              <a:spcAft>
                <a:spcPts val="0"/>
              </a:spcAft>
              <a:buSzPts val="5600"/>
              <a:buFont typeface="Arial"/>
              <a:buChar char="•"/>
            </a:pPr>
            <a:r>
              <a:rPr b="1" lang="en-US" sz="4300">
                <a:solidFill>
                  <a:srgbClr val="1FCD5F"/>
                </a:solidFill>
                <a:latin typeface="Arial"/>
                <a:ea typeface="Arial"/>
                <a:cs typeface="Arial"/>
                <a:sym typeface="Arial"/>
              </a:rPr>
              <a:t>Encourager</a:t>
            </a:r>
            <a:r>
              <a:rPr b="1" lang="en-US" sz="4300">
                <a:solidFill>
                  <a:schemeClr val="dk1"/>
                </a:solidFill>
                <a:latin typeface="Arial"/>
                <a:ea typeface="Arial"/>
                <a:cs typeface="Arial"/>
                <a:sym typeface="Arial"/>
              </a:rPr>
              <a:t> la fierté de l'identité culturelle et le respect de la diversité.</a:t>
            </a:r>
            <a:endParaRPr b="1" sz="4300">
              <a:solidFill>
                <a:schemeClr val="dk1"/>
              </a:solidFill>
            </a:endParaRPr>
          </a:p>
          <a:p>
            <a:pPr indent="-355600" lvl="0" marL="457200" rtl="0" algn="l">
              <a:lnSpc>
                <a:spcPct val="90000"/>
              </a:lnSpc>
              <a:spcBef>
                <a:spcPts val="2000"/>
              </a:spcBef>
              <a:spcAft>
                <a:spcPts val="0"/>
              </a:spcAft>
              <a:buSzPts val="5600"/>
              <a:buFont typeface="Arial"/>
              <a:buChar char="•"/>
            </a:pPr>
            <a:r>
              <a:rPr b="1" lang="en-US" sz="4300">
                <a:solidFill>
                  <a:srgbClr val="1FCD5F"/>
                </a:solidFill>
                <a:latin typeface="Arial"/>
                <a:ea typeface="Arial"/>
                <a:cs typeface="Arial"/>
                <a:sym typeface="Arial"/>
              </a:rPr>
              <a:t>Favoriser</a:t>
            </a:r>
            <a:r>
              <a:rPr b="1" lang="en-US" sz="4300">
                <a:solidFill>
                  <a:schemeClr val="dk1"/>
                </a:solidFill>
                <a:latin typeface="Arial"/>
                <a:ea typeface="Arial"/>
                <a:cs typeface="Arial"/>
                <a:sym typeface="Arial"/>
              </a:rPr>
              <a:t> la réflexion critique sur la protection du patrimoine et la durabilité.</a:t>
            </a:r>
            <a:endParaRPr b="1" sz="4300">
              <a:solidFill>
                <a:schemeClr val="dk1"/>
              </a:solidFill>
            </a:endParaRPr>
          </a:p>
          <a:p>
            <a:pPr indent="-355600" lvl="0" marL="457200" rtl="0" algn="l">
              <a:lnSpc>
                <a:spcPct val="90000"/>
              </a:lnSpc>
              <a:spcBef>
                <a:spcPts val="2000"/>
              </a:spcBef>
              <a:spcAft>
                <a:spcPts val="0"/>
              </a:spcAft>
              <a:buSzPts val="5600"/>
              <a:buFont typeface="Arial"/>
              <a:buChar char="•"/>
            </a:pPr>
            <a:r>
              <a:rPr b="1" lang="en-US" sz="4300">
                <a:solidFill>
                  <a:srgbClr val="1FCD5F"/>
                </a:solidFill>
                <a:latin typeface="Arial"/>
                <a:ea typeface="Arial"/>
                <a:cs typeface="Arial"/>
                <a:sym typeface="Arial"/>
              </a:rPr>
              <a:t>Intégrer</a:t>
            </a:r>
            <a:r>
              <a:rPr b="1" lang="en-US" sz="4300">
                <a:solidFill>
                  <a:schemeClr val="dk1"/>
                </a:solidFill>
                <a:latin typeface="Arial"/>
                <a:ea typeface="Arial"/>
                <a:cs typeface="Arial"/>
                <a:sym typeface="Arial"/>
              </a:rPr>
              <a:t> des approches interdisciplinaires et des méthodes participatives.</a:t>
            </a:r>
            <a:endParaRPr b="1" sz="4300">
              <a:solidFill>
                <a:schemeClr val="dk1"/>
              </a:solidFill>
              <a:latin typeface="Arial"/>
              <a:ea typeface="Arial"/>
              <a:cs typeface="Arial"/>
              <a:sym typeface="Arial"/>
            </a:endParaRPr>
          </a:p>
          <a:p>
            <a:pPr indent="-355600" lvl="0" marL="457200" rtl="0" algn="l">
              <a:lnSpc>
                <a:spcPct val="90000"/>
              </a:lnSpc>
              <a:spcBef>
                <a:spcPts val="2000"/>
              </a:spcBef>
              <a:spcAft>
                <a:spcPts val="0"/>
              </a:spcAft>
              <a:buSzPts val="5600"/>
              <a:buFont typeface="Arial"/>
              <a:buChar char="•"/>
            </a:pPr>
            <a:r>
              <a:rPr b="1" lang="en-US" sz="4300">
                <a:solidFill>
                  <a:srgbClr val="1FCD5F"/>
                </a:solidFill>
                <a:latin typeface="Arial"/>
                <a:ea typeface="Arial"/>
                <a:cs typeface="Arial"/>
                <a:sym typeface="Arial"/>
              </a:rPr>
              <a:t>Plaider en faveur </a:t>
            </a:r>
            <a:r>
              <a:rPr b="1" lang="en-US" sz="4300">
                <a:solidFill>
                  <a:schemeClr val="dk1"/>
                </a:solidFill>
                <a:latin typeface="Arial"/>
                <a:ea typeface="Arial"/>
                <a:cs typeface="Arial"/>
                <a:sym typeface="Arial"/>
              </a:rPr>
              <a:t>de l'intégration du patrimoine dans les cadres politiques et institutionnels.</a:t>
            </a:r>
            <a:endParaRPr b="1" sz="4300">
              <a:solidFill>
                <a:schemeClr val="dk1"/>
              </a:solidFill>
            </a:endParaRPr>
          </a:p>
        </p:txBody>
      </p:sp>
      <p:cxnSp>
        <p:nvCxnSpPr>
          <p:cNvPr id="299" name="Google Shape;299;p48"/>
          <p:cNvCxnSpPr/>
          <p:nvPr/>
        </p:nvCxnSpPr>
        <p:spPr>
          <a:xfrm rot="10800000">
            <a:off x="1676400" y="12970626"/>
            <a:ext cx="21031200" cy="0"/>
          </a:xfrm>
          <a:prstGeom prst="straightConnector1">
            <a:avLst/>
          </a:prstGeom>
          <a:noFill/>
          <a:ln cap="flat" cmpd="sng" w="57150">
            <a:solidFill>
              <a:schemeClr val="accent4"/>
            </a:solidFill>
            <a:prstDash val="solid"/>
            <a:round/>
            <a:headEnd len="sm" w="sm" type="none"/>
            <a:tailEnd len="sm" w="sm" type="none"/>
          </a:ln>
        </p:spPr>
      </p:cxnSp>
      <p:pic>
        <p:nvPicPr>
          <p:cNvPr descr="European flag emblem and multilingual disclaimer - European ..." id="300" name="Google Shape;300;p48"/>
          <p:cNvPicPr preferRelativeResize="0"/>
          <p:nvPr/>
        </p:nvPicPr>
        <p:blipFill rotWithShape="1">
          <a:blip r:embed="rId3">
            <a:alphaModFix/>
          </a:blip>
          <a:srcRect b="0" l="0" r="0" t="0"/>
          <a:stretch/>
        </p:blipFill>
        <p:spPr>
          <a:xfrm>
            <a:off x="722840" y="12199504"/>
            <a:ext cx="3205016" cy="66643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4" name="Shape 304"/>
        <p:cNvGrpSpPr/>
        <p:nvPr/>
      </p:nvGrpSpPr>
      <p:grpSpPr>
        <a:xfrm>
          <a:off x="0" y="0"/>
          <a:ext cx="0" cy="0"/>
          <a:chOff x="0" y="0"/>
          <a:chExt cx="0" cy="0"/>
        </a:xfrm>
      </p:grpSpPr>
      <p:sp>
        <p:nvSpPr>
          <p:cNvPr id="305" name="Google Shape;305;p49"/>
          <p:cNvSpPr/>
          <p:nvPr/>
        </p:nvSpPr>
        <p:spPr>
          <a:xfrm>
            <a:off x="0" y="0"/>
            <a:ext cx="24383998" cy="1371473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306" name="Google Shape;306;p49"/>
          <p:cNvGrpSpPr/>
          <p:nvPr/>
        </p:nvGrpSpPr>
        <p:grpSpPr>
          <a:xfrm>
            <a:off x="-2" y="2433194"/>
            <a:ext cx="1463037" cy="1346920"/>
            <a:chOff x="3940602" y="308034"/>
            <a:chExt cx="2116791" cy="3428999"/>
          </a:xfrm>
        </p:grpSpPr>
        <p:sp>
          <p:nvSpPr>
            <p:cNvPr id="307" name="Google Shape;307;p49"/>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8" name="Google Shape;308;p49"/>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9" name="Google Shape;309;p49"/>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310" name="Google Shape;310;p49"/>
          <p:cNvSpPr/>
          <p:nvPr/>
        </p:nvSpPr>
        <p:spPr>
          <a:xfrm>
            <a:off x="1280158" y="1227908"/>
            <a:ext cx="21814974" cy="3788232"/>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1" name="Google Shape;311;p49"/>
          <p:cNvSpPr txBox="1"/>
          <p:nvPr>
            <p:ph type="title"/>
          </p:nvPr>
        </p:nvSpPr>
        <p:spPr>
          <a:xfrm>
            <a:off x="2743192" y="1619796"/>
            <a:ext cx="19690089" cy="255463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8000"/>
              <a:buNone/>
            </a:pPr>
            <a:r>
              <a:rPr lang="en-US" sz="9600">
                <a:solidFill>
                  <a:schemeClr val="dk1"/>
                </a:solidFill>
                <a:latin typeface="Arial"/>
                <a:ea typeface="Arial"/>
                <a:cs typeface="Arial"/>
                <a:sym typeface="Arial"/>
              </a:rPr>
              <a:t>Réflexion et conclusions </a:t>
            </a:r>
            <a:endParaRPr sz="9600">
              <a:solidFill>
                <a:schemeClr val="dk1"/>
              </a:solidFill>
            </a:endParaRPr>
          </a:p>
        </p:txBody>
      </p:sp>
      <p:cxnSp>
        <p:nvCxnSpPr>
          <p:cNvPr id="312" name="Google Shape;312;p49"/>
          <p:cNvCxnSpPr/>
          <p:nvPr/>
        </p:nvCxnSpPr>
        <p:spPr>
          <a:xfrm rot="10800000">
            <a:off x="1676400" y="12970626"/>
            <a:ext cx="21031200" cy="0"/>
          </a:xfrm>
          <a:prstGeom prst="straightConnector1">
            <a:avLst/>
          </a:prstGeom>
          <a:noFill/>
          <a:ln cap="flat" cmpd="sng" w="57150">
            <a:solidFill>
              <a:schemeClr val="accent4"/>
            </a:solidFill>
            <a:prstDash val="solid"/>
            <a:round/>
            <a:headEnd len="sm" w="sm" type="none"/>
            <a:tailEnd len="sm" w="sm" type="none"/>
          </a:ln>
        </p:spPr>
      </p:cxnSp>
      <p:grpSp>
        <p:nvGrpSpPr>
          <p:cNvPr id="313" name="Google Shape;313;p49"/>
          <p:cNvGrpSpPr/>
          <p:nvPr/>
        </p:nvGrpSpPr>
        <p:grpSpPr>
          <a:xfrm>
            <a:off x="2456204" y="5424245"/>
            <a:ext cx="19297635" cy="6200905"/>
            <a:chOff x="1560894" y="109449"/>
            <a:chExt cx="19297635" cy="6200905"/>
          </a:xfrm>
        </p:grpSpPr>
        <p:sp>
          <p:nvSpPr>
            <p:cNvPr id="314" name="Google Shape;314;p49"/>
            <p:cNvSpPr/>
            <p:nvPr/>
          </p:nvSpPr>
          <p:spPr>
            <a:xfrm>
              <a:off x="1560894" y="109449"/>
              <a:ext cx="2554769" cy="2554769"/>
            </a:xfrm>
            <a:prstGeom prst="ellipse">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49"/>
            <p:cNvSpPr/>
            <p:nvPr/>
          </p:nvSpPr>
          <p:spPr>
            <a:xfrm>
              <a:off x="2097396" y="645950"/>
              <a:ext cx="1481766" cy="148176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49"/>
            <p:cNvSpPr/>
            <p:nvPr/>
          </p:nvSpPr>
          <p:spPr>
            <a:xfrm>
              <a:off x="4663115" y="109449"/>
              <a:ext cx="6021957" cy="255476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9"/>
            <p:cNvSpPr txBox="1"/>
            <p:nvPr/>
          </p:nvSpPr>
          <p:spPr>
            <a:xfrm>
              <a:off x="4663115" y="109449"/>
              <a:ext cx="6021957" cy="255476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Quelle nouvelle perspective avez-vous acquise aujourd'hui ?</a:t>
              </a:r>
              <a:endParaRPr b="0" i="0" sz="3600" u="none" cap="none" strike="noStrike">
                <a:solidFill>
                  <a:srgbClr val="000000"/>
                </a:solidFill>
                <a:latin typeface="Arial"/>
                <a:ea typeface="Arial"/>
                <a:cs typeface="Arial"/>
                <a:sym typeface="Arial"/>
              </a:endParaRPr>
            </a:p>
          </p:txBody>
        </p:sp>
        <p:sp>
          <p:nvSpPr>
            <p:cNvPr id="318" name="Google Shape;318;p49"/>
            <p:cNvSpPr/>
            <p:nvPr/>
          </p:nvSpPr>
          <p:spPr>
            <a:xfrm>
              <a:off x="11734352" y="109449"/>
              <a:ext cx="2554769" cy="2554769"/>
            </a:xfrm>
            <a:prstGeom prst="ellipse">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9"/>
            <p:cNvSpPr/>
            <p:nvPr/>
          </p:nvSpPr>
          <p:spPr>
            <a:xfrm>
              <a:off x="12270854" y="645950"/>
              <a:ext cx="1481766" cy="148176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49"/>
            <p:cNvSpPr/>
            <p:nvPr/>
          </p:nvSpPr>
          <p:spPr>
            <a:xfrm>
              <a:off x="14836572" y="109449"/>
              <a:ext cx="6021957" cy="255476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49"/>
            <p:cNvSpPr txBox="1"/>
            <p:nvPr/>
          </p:nvSpPr>
          <p:spPr>
            <a:xfrm>
              <a:off x="14836572" y="109449"/>
              <a:ext cx="6021957" cy="255476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Comment comptez-vous mettre ces concepts en pratique dans votre enseignement ou au sein de votre communauté ?</a:t>
              </a:r>
              <a:endParaRPr b="0" i="0" sz="3600" u="none" cap="none" strike="noStrike">
                <a:solidFill>
                  <a:srgbClr val="000000"/>
                </a:solidFill>
                <a:latin typeface="Arial"/>
                <a:ea typeface="Arial"/>
                <a:cs typeface="Arial"/>
                <a:sym typeface="Arial"/>
              </a:endParaRPr>
            </a:p>
          </p:txBody>
        </p:sp>
        <p:sp>
          <p:nvSpPr>
            <p:cNvPr id="322" name="Google Shape;322;p49"/>
            <p:cNvSpPr/>
            <p:nvPr/>
          </p:nvSpPr>
          <p:spPr>
            <a:xfrm>
              <a:off x="1560894" y="3755585"/>
              <a:ext cx="2554769" cy="2554769"/>
            </a:xfrm>
            <a:prstGeom prst="ellipse">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9"/>
            <p:cNvSpPr/>
            <p:nvPr/>
          </p:nvSpPr>
          <p:spPr>
            <a:xfrm>
              <a:off x="2097396" y="4292086"/>
              <a:ext cx="1481766" cy="148176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9"/>
            <p:cNvSpPr/>
            <p:nvPr/>
          </p:nvSpPr>
          <p:spPr>
            <a:xfrm>
              <a:off x="4663115" y="3755585"/>
              <a:ext cx="6021957" cy="255476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49"/>
            <p:cNvSpPr txBox="1"/>
            <p:nvPr/>
          </p:nvSpPr>
          <p:spPr>
            <a:xfrm>
              <a:off x="4663115" y="3755585"/>
              <a:ext cx="6021957" cy="255476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Partagez des exemples ou des réflexions personnelles liés au patrimoine culturel.</a:t>
              </a:r>
              <a:endParaRPr b="0" i="0" sz="3600" u="none" cap="none" strike="noStrike">
                <a:solidFill>
                  <a:srgbClr val="000000"/>
                </a:solidFill>
                <a:latin typeface="Arial"/>
                <a:ea typeface="Arial"/>
                <a:cs typeface="Arial"/>
                <a:sym typeface="Arial"/>
              </a:endParaRPr>
            </a:p>
          </p:txBody>
        </p:sp>
        <p:sp>
          <p:nvSpPr>
            <p:cNvPr id="326" name="Google Shape;326;p49"/>
            <p:cNvSpPr/>
            <p:nvPr/>
          </p:nvSpPr>
          <p:spPr>
            <a:xfrm>
              <a:off x="11734352" y="3755585"/>
              <a:ext cx="2554769" cy="2554769"/>
            </a:xfrm>
            <a:prstGeom prst="ellipse">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9"/>
            <p:cNvSpPr/>
            <p:nvPr/>
          </p:nvSpPr>
          <p:spPr>
            <a:xfrm>
              <a:off x="12270854" y="4292086"/>
              <a:ext cx="1481766" cy="1481766"/>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9"/>
            <p:cNvSpPr/>
            <p:nvPr/>
          </p:nvSpPr>
          <p:spPr>
            <a:xfrm>
              <a:off x="14836572" y="3755585"/>
              <a:ext cx="6021957" cy="255476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9"/>
            <p:cNvSpPr txBox="1"/>
            <p:nvPr/>
          </p:nvSpPr>
          <p:spPr>
            <a:xfrm>
              <a:off x="14836572" y="3755585"/>
              <a:ext cx="6021957" cy="2554769"/>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Avez-vous des suggestions pour de futurs apprentissages ou activités ?</a:t>
              </a:r>
              <a:endParaRPr b="0" i="0" sz="3600" u="none" cap="none" strike="noStrike">
                <a:solidFill>
                  <a:srgbClr val="000000"/>
                </a:solidFill>
                <a:latin typeface="Arial"/>
                <a:ea typeface="Arial"/>
                <a:cs typeface="Arial"/>
                <a:sym typeface="Arial"/>
              </a:endParaRPr>
            </a:p>
          </p:txBody>
        </p:sp>
      </p:grpSp>
      <p:pic>
        <p:nvPicPr>
          <p:cNvPr descr="European flag emblem and multilingual disclaimer - European ..." id="330" name="Google Shape;330;p49"/>
          <p:cNvPicPr preferRelativeResize="0"/>
          <p:nvPr/>
        </p:nvPicPr>
        <p:blipFill rotWithShape="1">
          <a:blip r:embed="rId3">
            <a:alphaModFix/>
          </a:blip>
          <a:srcRect b="0" l="0" r="0" t="0"/>
          <a:stretch/>
        </p:blipFill>
        <p:spPr>
          <a:xfrm>
            <a:off x="722840" y="12184111"/>
            <a:ext cx="3081864" cy="66643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4" name="Shape 334"/>
        <p:cNvGrpSpPr/>
        <p:nvPr/>
      </p:nvGrpSpPr>
      <p:grpSpPr>
        <a:xfrm>
          <a:off x="0" y="0"/>
          <a:ext cx="0" cy="0"/>
          <a:chOff x="0" y="0"/>
          <a:chExt cx="0" cy="0"/>
        </a:xfrm>
      </p:grpSpPr>
      <p:sp>
        <p:nvSpPr>
          <p:cNvPr id="335" name="Google Shape;335;p50"/>
          <p:cNvSpPr/>
          <p:nvPr/>
        </p:nvSpPr>
        <p:spPr>
          <a:xfrm>
            <a:off x="0" y="0"/>
            <a:ext cx="24377904" cy="13716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6" name="Google Shape;336;p50"/>
          <p:cNvSpPr txBox="1"/>
          <p:nvPr>
            <p:ph type="title"/>
          </p:nvPr>
        </p:nvSpPr>
        <p:spPr>
          <a:xfrm>
            <a:off x="1676400" y="730250"/>
            <a:ext cx="21031200" cy="265112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8000"/>
              <a:buNone/>
            </a:pPr>
            <a:r>
              <a:rPr lang="en-US" sz="10800">
                <a:solidFill>
                  <a:schemeClr val="dk1"/>
                </a:solidFill>
                <a:latin typeface="Arial"/>
                <a:ea typeface="Arial"/>
                <a:cs typeface="Arial"/>
                <a:sym typeface="Arial"/>
              </a:rPr>
              <a:t>FAQ et discussion ouverte</a:t>
            </a:r>
            <a:endParaRPr/>
          </a:p>
        </p:txBody>
      </p:sp>
      <p:sp>
        <p:nvSpPr>
          <p:cNvPr id="337" name="Google Shape;337;p50"/>
          <p:cNvSpPr/>
          <p:nvPr/>
        </p:nvSpPr>
        <p:spPr>
          <a:xfrm>
            <a:off x="1676400" y="3730626"/>
            <a:ext cx="20848320" cy="36576"/>
          </a:xfrm>
          <a:custGeom>
            <a:rect b="b" l="l" r="r" t="t"/>
            <a:pathLst>
              <a:path extrusionOk="0" fill="none" h="36576" w="20848320">
                <a:moveTo>
                  <a:pt x="0" y="0"/>
                </a:moveTo>
                <a:cubicBezTo>
                  <a:pt x="287438" y="22528"/>
                  <a:pt x="359336" y="20369"/>
                  <a:pt x="694944" y="0"/>
                </a:cubicBezTo>
                <a:cubicBezTo>
                  <a:pt x="1030552" y="-20369"/>
                  <a:pt x="729855" y="-1592"/>
                  <a:pt x="764438" y="0"/>
                </a:cubicBezTo>
                <a:cubicBezTo>
                  <a:pt x="799021" y="1592"/>
                  <a:pt x="1137869" y="9784"/>
                  <a:pt x="1250899" y="0"/>
                </a:cubicBezTo>
                <a:cubicBezTo>
                  <a:pt x="1363929" y="-9784"/>
                  <a:pt x="1753246" y="40003"/>
                  <a:pt x="2154326" y="0"/>
                </a:cubicBezTo>
                <a:cubicBezTo>
                  <a:pt x="2555406" y="-40003"/>
                  <a:pt x="2824976" y="54746"/>
                  <a:pt x="3266237" y="0"/>
                </a:cubicBezTo>
                <a:cubicBezTo>
                  <a:pt x="3707498" y="-54746"/>
                  <a:pt x="3309246" y="-1781"/>
                  <a:pt x="3335731" y="0"/>
                </a:cubicBezTo>
                <a:cubicBezTo>
                  <a:pt x="3362216" y="1781"/>
                  <a:pt x="3373528" y="2207"/>
                  <a:pt x="3405226" y="0"/>
                </a:cubicBezTo>
                <a:cubicBezTo>
                  <a:pt x="3436924" y="-2207"/>
                  <a:pt x="4135324" y="25277"/>
                  <a:pt x="4517136" y="0"/>
                </a:cubicBezTo>
                <a:cubicBezTo>
                  <a:pt x="4898948" y="-25277"/>
                  <a:pt x="4557949" y="-2516"/>
                  <a:pt x="4586630" y="0"/>
                </a:cubicBezTo>
                <a:cubicBezTo>
                  <a:pt x="4615311" y="2516"/>
                  <a:pt x="5077409" y="-9891"/>
                  <a:pt x="5281574" y="0"/>
                </a:cubicBezTo>
                <a:cubicBezTo>
                  <a:pt x="5485739" y="9891"/>
                  <a:pt x="5443559" y="-5467"/>
                  <a:pt x="5559552" y="0"/>
                </a:cubicBezTo>
                <a:cubicBezTo>
                  <a:pt x="5675545" y="5467"/>
                  <a:pt x="5778640" y="11290"/>
                  <a:pt x="5837530" y="0"/>
                </a:cubicBezTo>
                <a:cubicBezTo>
                  <a:pt x="5896420" y="-11290"/>
                  <a:pt x="6014807" y="1863"/>
                  <a:pt x="6115507" y="0"/>
                </a:cubicBezTo>
                <a:cubicBezTo>
                  <a:pt x="6216207" y="-1863"/>
                  <a:pt x="6294132" y="-6346"/>
                  <a:pt x="6393485" y="0"/>
                </a:cubicBezTo>
                <a:cubicBezTo>
                  <a:pt x="6492838" y="6346"/>
                  <a:pt x="6763008" y="12750"/>
                  <a:pt x="6879946" y="0"/>
                </a:cubicBezTo>
                <a:cubicBezTo>
                  <a:pt x="6996884" y="-12750"/>
                  <a:pt x="7093159" y="-13719"/>
                  <a:pt x="7157923" y="0"/>
                </a:cubicBezTo>
                <a:cubicBezTo>
                  <a:pt x="7222687" y="13719"/>
                  <a:pt x="7524400" y="8593"/>
                  <a:pt x="7644384" y="0"/>
                </a:cubicBezTo>
                <a:cubicBezTo>
                  <a:pt x="7764368" y="-8593"/>
                  <a:pt x="8145139" y="-44634"/>
                  <a:pt x="8547811" y="0"/>
                </a:cubicBezTo>
                <a:cubicBezTo>
                  <a:pt x="8950483" y="44634"/>
                  <a:pt x="8733982" y="5523"/>
                  <a:pt x="8825789" y="0"/>
                </a:cubicBezTo>
                <a:cubicBezTo>
                  <a:pt x="8917596" y="-5523"/>
                  <a:pt x="8875601" y="-1069"/>
                  <a:pt x="8895283" y="0"/>
                </a:cubicBezTo>
                <a:cubicBezTo>
                  <a:pt x="8914965" y="1069"/>
                  <a:pt x="9567602" y="-51001"/>
                  <a:pt x="10007194" y="0"/>
                </a:cubicBezTo>
                <a:cubicBezTo>
                  <a:pt x="10446786" y="51001"/>
                  <a:pt x="10047890" y="905"/>
                  <a:pt x="10076688" y="0"/>
                </a:cubicBezTo>
                <a:cubicBezTo>
                  <a:pt x="10105486" y="-905"/>
                  <a:pt x="10547141" y="-5260"/>
                  <a:pt x="10771632" y="0"/>
                </a:cubicBezTo>
                <a:cubicBezTo>
                  <a:pt x="10996123" y="5260"/>
                  <a:pt x="10813824" y="1343"/>
                  <a:pt x="10841126" y="0"/>
                </a:cubicBezTo>
                <a:cubicBezTo>
                  <a:pt x="10868428" y="-1343"/>
                  <a:pt x="11294912" y="24686"/>
                  <a:pt x="11744554" y="0"/>
                </a:cubicBezTo>
                <a:cubicBezTo>
                  <a:pt x="12194196" y="-24686"/>
                  <a:pt x="12149708" y="-5490"/>
                  <a:pt x="12439498" y="0"/>
                </a:cubicBezTo>
                <a:cubicBezTo>
                  <a:pt x="12729288" y="5490"/>
                  <a:pt x="13157778" y="-19577"/>
                  <a:pt x="13342925" y="0"/>
                </a:cubicBezTo>
                <a:cubicBezTo>
                  <a:pt x="13528072" y="19577"/>
                  <a:pt x="13765176" y="-27556"/>
                  <a:pt x="14037869" y="0"/>
                </a:cubicBezTo>
                <a:cubicBezTo>
                  <a:pt x="14310562" y="27556"/>
                  <a:pt x="14511995" y="25809"/>
                  <a:pt x="14941296" y="0"/>
                </a:cubicBezTo>
                <a:cubicBezTo>
                  <a:pt x="15370597" y="-25809"/>
                  <a:pt x="15480555" y="104"/>
                  <a:pt x="15844723" y="0"/>
                </a:cubicBezTo>
                <a:cubicBezTo>
                  <a:pt x="16208891" y="-104"/>
                  <a:pt x="16495676" y="4331"/>
                  <a:pt x="16956634" y="0"/>
                </a:cubicBezTo>
                <a:cubicBezTo>
                  <a:pt x="17417592" y="-4331"/>
                  <a:pt x="17003410" y="160"/>
                  <a:pt x="17026128" y="0"/>
                </a:cubicBezTo>
                <a:cubicBezTo>
                  <a:pt x="17048846" y="-160"/>
                  <a:pt x="17079436" y="-3106"/>
                  <a:pt x="17095622" y="0"/>
                </a:cubicBezTo>
                <a:cubicBezTo>
                  <a:pt x="17111808" y="3106"/>
                  <a:pt x="17852289" y="-54323"/>
                  <a:pt x="18207533" y="0"/>
                </a:cubicBezTo>
                <a:cubicBezTo>
                  <a:pt x="18562777" y="54323"/>
                  <a:pt x="18529038" y="-11092"/>
                  <a:pt x="18693994" y="0"/>
                </a:cubicBezTo>
                <a:cubicBezTo>
                  <a:pt x="18858950" y="11092"/>
                  <a:pt x="19256678" y="-9900"/>
                  <a:pt x="19805904" y="0"/>
                </a:cubicBezTo>
                <a:cubicBezTo>
                  <a:pt x="20355130" y="9900"/>
                  <a:pt x="20583523" y="28506"/>
                  <a:pt x="20848320" y="0"/>
                </a:cubicBezTo>
                <a:cubicBezTo>
                  <a:pt x="20847390" y="7512"/>
                  <a:pt x="20848387" y="29063"/>
                  <a:pt x="20848320" y="36576"/>
                </a:cubicBezTo>
                <a:cubicBezTo>
                  <a:pt x="20548606" y="52456"/>
                  <a:pt x="20397513" y="60344"/>
                  <a:pt x="20153376" y="36576"/>
                </a:cubicBezTo>
                <a:cubicBezTo>
                  <a:pt x="19909239" y="12808"/>
                  <a:pt x="19318429" y="-9688"/>
                  <a:pt x="19041466" y="36576"/>
                </a:cubicBezTo>
                <a:cubicBezTo>
                  <a:pt x="18764503" y="82840"/>
                  <a:pt x="18635403" y="61144"/>
                  <a:pt x="18346522" y="36576"/>
                </a:cubicBezTo>
                <a:cubicBezTo>
                  <a:pt x="18057641" y="12008"/>
                  <a:pt x="18311383" y="38905"/>
                  <a:pt x="18277027" y="36576"/>
                </a:cubicBezTo>
                <a:cubicBezTo>
                  <a:pt x="18242671" y="34247"/>
                  <a:pt x="18062820" y="31016"/>
                  <a:pt x="17999050" y="36576"/>
                </a:cubicBezTo>
                <a:cubicBezTo>
                  <a:pt x="17935280" y="42136"/>
                  <a:pt x="17660872" y="54979"/>
                  <a:pt x="17512589" y="36576"/>
                </a:cubicBezTo>
                <a:cubicBezTo>
                  <a:pt x="17364306" y="18173"/>
                  <a:pt x="16937318" y="80009"/>
                  <a:pt x="16609162" y="36576"/>
                </a:cubicBezTo>
                <a:cubicBezTo>
                  <a:pt x="16281006" y="-6857"/>
                  <a:pt x="16026359" y="7033"/>
                  <a:pt x="15705734" y="36576"/>
                </a:cubicBezTo>
                <a:cubicBezTo>
                  <a:pt x="15385109" y="66119"/>
                  <a:pt x="15323052" y="38615"/>
                  <a:pt x="15010790" y="36576"/>
                </a:cubicBezTo>
                <a:cubicBezTo>
                  <a:pt x="14698528" y="34537"/>
                  <a:pt x="14760748" y="28823"/>
                  <a:pt x="14524330" y="36576"/>
                </a:cubicBezTo>
                <a:cubicBezTo>
                  <a:pt x="14287912" y="44329"/>
                  <a:pt x="13893156" y="2492"/>
                  <a:pt x="13412419" y="36576"/>
                </a:cubicBezTo>
                <a:cubicBezTo>
                  <a:pt x="12931682" y="70660"/>
                  <a:pt x="12908816" y="69060"/>
                  <a:pt x="12717475" y="36576"/>
                </a:cubicBezTo>
                <a:cubicBezTo>
                  <a:pt x="12526134" y="4092"/>
                  <a:pt x="12552704" y="35640"/>
                  <a:pt x="12439498" y="36576"/>
                </a:cubicBezTo>
                <a:cubicBezTo>
                  <a:pt x="12326292" y="37512"/>
                  <a:pt x="12226104" y="42247"/>
                  <a:pt x="12161520" y="36576"/>
                </a:cubicBezTo>
                <a:cubicBezTo>
                  <a:pt x="12096936" y="30905"/>
                  <a:pt x="12120700" y="34184"/>
                  <a:pt x="12092026" y="36576"/>
                </a:cubicBezTo>
                <a:cubicBezTo>
                  <a:pt x="12063352" y="38968"/>
                  <a:pt x="11659810" y="42950"/>
                  <a:pt x="11397082" y="36576"/>
                </a:cubicBezTo>
                <a:cubicBezTo>
                  <a:pt x="11134354" y="30202"/>
                  <a:pt x="11178557" y="27400"/>
                  <a:pt x="11119104" y="36576"/>
                </a:cubicBezTo>
                <a:cubicBezTo>
                  <a:pt x="11059651" y="45752"/>
                  <a:pt x="10338964" y="-13151"/>
                  <a:pt x="10007194" y="36576"/>
                </a:cubicBezTo>
                <a:cubicBezTo>
                  <a:pt x="9675424" y="86303"/>
                  <a:pt x="9515634" y="49671"/>
                  <a:pt x="9103766" y="36576"/>
                </a:cubicBezTo>
                <a:cubicBezTo>
                  <a:pt x="8691898" y="23481"/>
                  <a:pt x="8736753" y="21543"/>
                  <a:pt x="8617306" y="36576"/>
                </a:cubicBezTo>
                <a:cubicBezTo>
                  <a:pt x="8497859" y="51609"/>
                  <a:pt x="7826362" y="12350"/>
                  <a:pt x="7505395" y="36576"/>
                </a:cubicBezTo>
                <a:cubicBezTo>
                  <a:pt x="7184428" y="60802"/>
                  <a:pt x="7151500" y="4208"/>
                  <a:pt x="6810451" y="36576"/>
                </a:cubicBezTo>
                <a:cubicBezTo>
                  <a:pt x="6469402" y="68944"/>
                  <a:pt x="6667390" y="30626"/>
                  <a:pt x="6532474" y="36576"/>
                </a:cubicBezTo>
                <a:cubicBezTo>
                  <a:pt x="6397558" y="42526"/>
                  <a:pt x="5876384" y="27570"/>
                  <a:pt x="5420563" y="36576"/>
                </a:cubicBezTo>
                <a:cubicBezTo>
                  <a:pt x="4964742" y="45582"/>
                  <a:pt x="5245997" y="41316"/>
                  <a:pt x="5142586" y="36576"/>
                </a:cubicBezTo>
                <a:cubicBezTo>
                  <a:pt x="5039175" y="31836"/>
                  <a:pt x="4953546" y="29263"/>
                  <a:pt x="4864608" y="36576"/>
                </a:cubicBezTo>
                <a:cubicBezTo>
                  <a:pt x="4775670" y="43889"/>
                  <a:pt x="4493713" y="58274"/>
                  <a:pt x="4169664" y="36576"/>
                </a:cubicBezTo>
                <a:cubicBezTo>
                  <a:pt x="3845615" y="14878"/>
                  <a:pt x="3693028" y="46594"/>
                  <a:pt x="3266237" y="36576"/>
                </a:cubicBezTo>
                <a:cubicBezTo>
                  <a:pt x="2839446" y="26558"/>
                  <a:pt x="2522438" y="36949"/>
                  <a:pt x="2154326" y="36576"/>
                </a:cubicBezTo>
                <a:cubicBezTo>
                  <a:pt x="1786214" y="36203"/>
                  <a:pt x="2005642" y="41214"/>
                  <a:pt x="1876349" y="36576"/>
                </a:cubicBezTo>
                <a:cubicBezTo>
                  <a:pt x="1747056" y="31938"/>
                  <a:pt x="1829385" y="33472"/>
                  <a:pt x="1806854" y="36576"/>
                </a:cubicBezTo>
                <a:cubicBezTo>
                  <a:pt x="1784323" y="39680"/>
                  <a:pt x="1246316" y="63993"/>
                  <a:pt x="694944" y="36576"/>
                </a:cubicBezTo>
                <a:cubicBezTo>
                  <a:pt x="143572" y="9160"/>
                  <a:pt x="163302" y="26979"/>
                  <a:pt x="0" y="36576"/>
                </a:cubicBezTo>
                <a:cubicBezTo>
                  <a:pt x="22" y="27344"/>
                  <a:pt x="1256" y="17926"/>
                  <a:pt x="0" y="0"/>
                </a:cubicBezTo>
                <a:close/>
              </a:path>
              <a:path extrusionOk="0" h="36576" w="20848320">
                <a:moveTo>
                  <a:pt x="0" y="0"/>
                </a:moveTo>
                <a:cubicBezTo>
                  <a:pt x="210862" y="3424"/>
                  <a:pt x="268345" y="21336"/>
                  <a:pt x="486461" y="0"/>
                </a:cubicBezTo>
                <a:cubicBezTo>
                  <a:pt x="704577" y="-21336"/>
                  <a:pt x="532170" y="3179"/>
                  <a:pt x="555955" y="0"/>
                </a:cubicBezTo>
                <a:cubicBezTo>
                  <a:pt x="579740" y="-3179"/>
                  <a:pt x="1388422" y="18160"/>
                  <a:pt x="1667866" y="0"/>
                </a:cubicBezTo>
                <a:cubicBezTo>
                  <a:pt x="1947310" y="-18160"/>
                  <a:pt x="1992154" y="12016"/>
                  <a:pt x="2154326" y="0"/>
                </a:cubicBezTo>
                <a:cubicBezTo>
                  <a:pt x="2316498" y="-12016"/>
                  <a:pt x="2491855" y="1788"/>
                  <a:pt x="2640787" y="0"/>
                </a:cubicBezTo>
                <a:cubicBezTo>
                  <a:pt x="2789719" y="-1788"/>
                  <a:pt x="3311903" y="-50876"/>
                  <a:pt x="3752698" y="0"/>
                </a:cubicBezTo>
                <a:cubicBezTo>
                  <a:pt x="4193493" y="50876"/>
                  <a:pt x="3892684" y="-10250"/>
                  <a:pt x="4030675" y="0"/>
                </a:cubicBezTo>
                <a:cubicBezTo>
                  <a:pt x="4168666" y="10250"/>
                  <a:pt x="4914947" y="-26383"/>
                  <a:pt x="5142586" y="0"/>
                </a:cubicBezTo>
                <a:cubicBezTo>
                  <a:pt x="5370225" y="26383"/>
                  <a:pt x="5961804" y="4454"/>
                  <a:pt x="6254496" y="0"/>
                </a:cubicBezTo>
                <a:cubicBezTo>
                  <a:pt x="6547188" y="-4454"/>
                  <a:pt x="6664731" y="4232"/>
                  <a:pt x="6949440" y="0"/>
                </a:cubicBezTo>
                <a:cubicBezTo>
                  <a:pt x="7234149" y="-4232"/>
                  <a:pt x="7686972" y="32328"/>
                  <a:pt x="8061350" y="0"/>
                </a:cubicBezTo>
                <a:cubicBezTo>
                  <a:pt x="8435728" y="-32328"/>
                  <a:pt x="8401434" y="-5730"/>
                  <a:pt x="8547811" y="0"/>
                </a:cubicBezTo>
                <a:cubicBezTo>
                  <a:pt x="8694188" y="5730"/>
                  <a:pt x="8905594" y="17079"/>
                  <a:pt x="9034272" y="0"/>
                </a:cubicBezTo>
                <a:cubicBezTo>
                  <a:pt x="9162950" y="-17079"/>
                  <a:pt x="9492310" y="19374"/>
                  <a:pt x="9937699" y="0"/>
                </a:cubicBezTo>
                <a:cubicBezTo>
                  <a:pt x="10383088" y="-19374"/>
                  <a:pt x="10267936" y="-467"/>
                  <a:pt x="10424160" y="0"/>
                </a:cubicBezTo>
                <a:cubicBezTo>
                  <a:pt x="10580384" y="467"/>
                  <a:pt x="11238064" y="-50850"/>
                  <a:pt x="11536070" y="0"/>
                </a:cubicBezTo>
                <a:cubicBezTo>
                  <a:pt x="11834076" y="50850"/>
                  <a:pt x="12406192" y="-54079"/>
                  <a:pt x="12647981" y="0"/>
                </a:cubicBezTo>
                <a:cubicBezTo>
                  <a:pt x="12889770" y="54079"/>
                  <a:pt x="13147027" y="10636"/>
                  <a:pt x="13342925" y="0"/>
                </a:cubicBezTo>
                <a:cubicBezTo>
                  <a:pt x="13538823" y="-10636"/>
                  <a:pt x="13694716" y="21561"/>
                  <a:pt x="13829386" y="0"/>
                </a:cubicBezTo>
                <a:cubicBezTo>
                  <a:pt x="13964056" y="-21561"/>
                  <a:pt x="13877769" y="3363"/>
                  <a:pt x="13898880" y="0"/>
                </a:cubicBezTo>
                <a:cubicBezTo>
                  <a:pt x="13919991" y="-3363"/>
                  <a:pt x="14105666" y="4286"/>
                  <a:pt x="14176858" y="0"/>
                </a:cubicBezTo>
                <a:cubicBezTo>
                  <a:pt x="14248050" y="-4286"/>
                  <a:pt x="14394619" y="1636"/>
                  <a:pt x="14454835" y="0"/>
                </a:cubicBezTo>
                <a:cubicBezTo>
                  <a:pt x="14515051" y="-1636"/>
                  <a:pt x="14734528" y="10133"/>
                  <a:pt x="14941296" y="0"/>
                </a:cubicBezTo>
                <a:cubicBezTo>
                  <a:pt x="15148064" y="-10133"/>
                  <a:pt x="15673930" y="-23681"/>
                  <a:pt x="16053206" y="0"/>
                </a:cubicBezTo>
                <a:cubicBezTo>
                  <a:pt x="16432482" y="23681"/>
                  <a:pt x="16554220" y="31170"/>
                  <a:pt x="16748150" y="0"/>
                </a:cubicBezTo>
                <a:cubicBezTo>
                  <a:pt x="16942080" y="-31170"/>
                  <a:pt x="17117211" y="-9455"/>
                  <a:pt x="17234611" y="0"/>
                </a:cubicBezTo>
                <a:cubicBezTo>
                  <a:pt x="17352011" y="9455"/>
                  <a:pt x="17270154" y="-2908"/>
                  <a:pt x="17304106" y="0"/>
                </a:cubicBezTo>
                <a:cubicBezTo>
                  <a:pt x="17338059" y="2908"/>
                  <a:pt x="17357410" y="3270"/>
                  <a:pt x="17373600" y="0"/>
                </a:cubicBezTo>
                <a:cubicBezTo>
                  <a:pt x="17389790" y="-3270"/>
                  <a:pt x="18059337" y="6645"/>
                  <a:pt x="18277027" y="0"/>
                </a:cubicBezTo>
                <a:cubicBezTo>
                  <a:pt x="18494717" y="-6645"/>
                  <a:pt x="18447763" y="13356"/>
                  <a:pt x="18555005" y="0"/>
                </a:cubicBezTo>
                <a:cubicBezTo>
                  <a:pt x="18662247" y="-13356"/>
                  <a:pt x="19400317" y="-26730"/>
                  <a:pt x="19666915" y="0"/>
                </a:cubicBezTo>
                <a:cubicBezTo>
                  <a:pt x="19933513" y="26730"/>
                  <a:pt x="19996181" y="-11524"/>
                  <a:pt x="20153376" y="0"/>
                </a:cubicBezTo>
                <a:cubicBezTo>
                  <a:pt x="20310571" y="11524"/>
                  <a:pt x="20193891" y="1852"/>
                  <a:pt x="20222870" y="0"/>
                </a:cubicBezTo>
                <a:cubicBezTo>
                  <a:pt x="20251849" y="-1852"/>
                  <a:pt x="20588119" y="29099"/>
                  <a:pt x="20848320" y="0"/>
                </a:cubicBezTo>
                <a:cubicBezTo>
                  <a:pt x="20849814" y="10640"/>
                  <a:pt x="20847605" y="26510"/>
                  <a:pt x="20848320" y="36576"/>
                </a:cubicBezTo>
                <a:cubicBezTo>
                  <a:pt x="20654619" y="7063"/>
                  <a:pt x="20479570" y="55250"/>
                  <a:pt x="20153376" y="36576"/>
                </a:cubicBezTo>
                <a:cubicBezTo>
                  <a:pt x="19827182" y="17902"/>
                  <a:pt x="19591000" y="13476"/>
                  <a:pt x="19249949" y="36576"/>
                </a:cubicBezTo>
                <a:cubicBezTo>
                  <a:pt x="18908898" y="59676"/>
                  <a:pt x="19033814" y="40540"/>
                  <a:pt x="18971971" y="36576"/>
                </a:cubicBezTo>
                <a:cubicBezTo>
                  <a:pt x="18910128" y="32612"/>
                  <a:pt x="18923930" y="35558"/>
                  <a:pt x="18902477" y="36576"/>
                </a:cubicBezTo>
                <a:cubicBezTo>
                  <a:pt x="18881024" y="37594"/>
                  <a:pt x="18682960" y="34659"/>
                  <a:pt x="18624499" y="36576"/>
                </a:cubicBezTo>
                <a:cubicBezTo>
                  <a:pt x="18566038" y="38493"/>
                  <a:pt x="18306223" y="50825"/>
                  <a:pt x="18138038" y="36576"/>
                </a:cubicBezTo>
                <a:cubicBezTo>
                  <a:pt x="17969853" y="22327"/>
                  <a:pt x="17668256" y="2323"/>
                  <a:pt x="17443094" y="36576"/>
                </a:cubicBezTo>
                <a:cubicBezTo>
                  <a:pt x="17217932" y="70829"/>
                  <a:pt x="17238053" y="24918"/>
                  <a:pt x="17165117" y="36576"/>
                </a:cubicBezTo>
                <a:cubicBezTo>
                  <a:pt x="17092181" y="48234"/>
                  <a:pt x="16297609" y="-1972"/>
                  <a:pt x="16053206" y="36576"/>
                </a:cubicBezTo>
                <a:cubicBezTo>
                  <a:pt x="15808803" y="75124"/>
                  <a:pt x="15612881" y="12706"/>
                  <a:pt x="15358262" y="36576"/>
                </a:cubicBezTo>
                <a:cubicBezTo>
                  <a:pt x="15103643" y="60446"/>
                  <a:pt x="14771375" y="56936"/>
                  <a:pt x="14246352" y="36576"/>
                </a:cubicBezTo>
                <a:cubicBezTo>
                  <a:pt x="13721329" y="16217"/>
                  <a:pt x="13696581" y="29472"/>
                  <a:pt x="13342925" y="36576"/>
                </a:cubicBezTo>
                <a:cubicBezTo>
                  <a:pt x="12989269" y="43680"/>
                  <a:pt x="12962396" y="49145"/>
                  <a:pt x="12856464" y="36576"/>
                </a:cubicBezTo>
                <a:cubicBezTo>
                  <a:pt x="12750532" y="24007"/>
                  <a:pt x="12154738" y="39012"/>
                  <a:pt x="11953037" y="36576"/>
                </a:cubicBezTo>
                <a:cubicBezTo>
                  <a:pt x="11751336" y="34140"/>
                  <a:pt x="11777343" y="48997"/>
                  <a:pt x="11675059" y="36576"/>
                </a:cubicBezTo>
                <a:cubicBezTo>
                  <a:pt x="11572775" y="24155"/>
                  <a:pt x="11167366" y="14596"/>
                  <a:pt x="10980115" y="36576"/>
                </a:cubicBezTo>
                <a:cubicBezTo>
                  <a:pt x="10792864" y="58556"/>
                  <a:pt x="10943614" y="34966"/>
                  <a:pt x="10910621" y="36576"/>
                </a:cubicBezTo>
                <a:cubicBezTo>
                  <a:pt x="10877628" y="38186"/>
                  <a:pt x="10107106" y="18714"/>
                  <a:pt x="9798710" y="36576"/>
                </a:cubicBezTo>
                <a:cubicBezTo>
                  <a:pt x="9490314" y="54438"/>
                  <a:pt x="9350747" y="39004"/>
                  <a:pt x="9103766" y="36576"/>
                </a:cubicBezTo>
                <a:cubicBezTo>
                  <a:pt x="8856785" y="34148"/>
                  <a:pt x="8364592" y="9380"/>
                  <a:pt x="7991856" y="36576"/>
                </a:cubicBezTo>
                <a:cubicBezTo>
                  <a:pt x="7619120" y="63773"/>
                  <a:pt x="7691866" y="38621"/>
                  <a:pt x="7505395" y="36576"/>
                </a:cubicBezTo>
                <a:cubicBezTo>
                  <a:pt x="7318924" y="34531"/>
                  <a:pt x="7287336" y="42678"/>
                  <a:pt x="7227418" y="36576"/>
                </a:cubicBezTo>
                <a:cubicBezTo>
                  <a:pt x="7167500" y="30474"/>
                  <a:pt x="6785032" y="11529"/>
                  <a:pt x="6532474" y="36576"/>
                </a:cubicBezTo>
                <a:cubicBezTo>
                  <a:pt x="6279916" y="61623"/>
                  <a:pt x="5810454" y="46589"/>
                  <a:pt x="5629046" y="36576"/>
                </a:cubicBezTo>
                <a:cubicBezTo>
                  <a:pt x="5447638" y="26563"/>
                  <a:pt x="4807018" y="53021"/>
                  <a:pt x="4517136" y="36576"/>
                </a:cubicBezTo>
                <a:cubicBezTo>
                  <a:pt x="4227254" y="20132"/>
                  <a:pt x="3851360" y="7139"/>
                  <a:pt x="3613709" y="36576"/>
                </a:cubicBezTo>
                <a:cubicBezTo>
                  <a:pt x="3376058" y="66013"/>
                  <a:pt x="2930322" y="88578"/>
                  <a:pt x="2501798" y="36576"/>
                </a:cubicBezTo>
                <a:cubicBezTo>
                  <a:pt x="2073274" y="-15426"/>
                  <a:pt x="1851991" y="5662"/>
                  <a:pt x="1598371" y="36576"/>
                </a:cubicBezTo>
                <a:cubicBezTo>
                  <a:pt x="1344751" y="67490"/>
                  <a:pt x="1395497" y="28598"/>
                  <a:pt x="1320394" y="36576"/>
                </a:cubicBezTo>
                <a:cubicBezTo>
                  <a:pt x="1245291" y="44554"/>
                  <a:pt x="552167" y="85351"/>
                  <a:pt x="0" y="36576"/>
                </a:cubicBezTo>
                <a:cubicBezTo>
                  <a:pt x="507" y="25656"/>
                  <a:pt x="466" y="9302"/>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338" name="Google Shape;338;p50"/>
          <p:cNvGrpSpPr/>
          <p:nvPr/>
        </p:nvGrpSpPr>
        <p:grpSpPr>
          <a:xfrm>
            <a:off x="1676400" y="5739558"/>
            <a:ext cx="21031200" cy="5330982"/>
            <a:chOff x="0" y="1283384"/>
            <a:chExt cx="21031200" cy="5330982"/>
          </a:xfrm>
        </p:grpSpPr>
        <p:sp>
          <p:nvSpPr>
            <p:cNvPr id="339" name="Google Shape;339;p50"/>
            <p:cNvSpPr/>
            <p:nvPr/>
          </p:nvSpPr>
          <p:spPr>
            <a:xfrm>
              <a:off x="0" y="1283384"/>
              <a:ext cx="21031200" cy="2369325"/>
            </a:xfrm>
            <a:prstGeom prst="roundRect">
              <a:avLst>
                <a:gd fmla="val 10000" name="adj"/>
              </a:avLst>
            </a:prstGeom>
            <a:solidFill>
              <a:srgbClr val="17B0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50"/>
            <p:cNvSpPr/>
            <p:nvPr/>
          </p:nvSpPr>
          <p:spPr>
            <a:xfrm>
              <a:off x="716720" y="1816482"/>
              <a:ext cx="1303129" cy="130312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50"/>
            <p:cNvSpPr/>
            <p:nvPr/>
          </p:nvSpPr>
          <p:spPr>
            <a:xfrm>
              <a:off x="2736571" y="1283384"/>
              <a:ext cx="18294628" cy="23693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50"/>
            <p:cNvSpPr txBox="1"/>
            <p:nvPr/>
          </p:nvSpPr>
          <p:spPr>
            <a:xfrm>
              <a:off x="2736571" y="1283384"/>
              <a:ext cx="18294628" cy="2369325"/>
            </a:xfrm>
            <a:prstGeom prst="rect">
              <a:avLst/>
            </a:prstGeom>
            <a:noFill/>
            <a:ln>
              <a:noFill/>
            </a:ln>
          </p:spPr>
          <p:txBody>
            <a:bodyPr anchorCtr="0" anchor="ctr" bIns="250750" lIns="250750" spcFirstLastPara="1" rIns="250750" wrap="square" tIns="250750">
              <a:noAutofit/>
            </a:bodyPr>
            <a:lstStyle/>
            <a:p>
              <a:pPr indent="0" lvl="0" marL="0" marR="0" rtl="0" algn="l">
                <a:lnSpc>
                  <a:spcPct val="9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Avez-vous des questions concernant le patrimoine culturel ou la séance d'aujourd'hui ?</a:t>
              </a:r>
              <a:endParaRPr b="0" i="0" sz="4000" u="none" cap="none" strike="noStrike">
                <a:solidFill>
                  <a:srgbClr val="000000"/>
                </a:solidFill>
                <a:latin typeface="Arial"/>
                <a:ea typeface="Arial"/>
                <a:cs typeface="Arial"/>
                <a:sym typeface="Arial"/>
              </a:endParaRPr>
            </a:p>
          </p:txBody>
        </p:sp>
        <p:sp>
          <p:nvSpPr>
            <p:cNvPr id="343" name="Google Shape;343;p50"/>
            <p:cNvSpPr/>
            <p:nvPr/>
          </p:nvSpPr>
          <p:spPr>
            <a:xfrm>
              <a:off x="0" y="4245041"/>
              <a:ext cx="21031200" cy="2369325"/>
            </a:xfrm>
            <a:prstGeom prst="roundRect">
              <a:avLst>
                <a:gd fmla="val 10000" name="adj"/>
              </a:avLst>
            </a:prstGeom>
            <a:solidFill>
              <a:srgbClr val="16A7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50"/>
            <p:cNvSpPr/>
            <p:nvPr/>
          </p:nvSpPr>
          <p:spPr>
            <a:xfrm>
              <a:off x="716720" y="4778139"/>
              <a:ext cx="1303129" cy="1303129"/>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50"/>
            <p:cNvSpPr/>
            <p:nvPr/>
          </p:nvSpPr>
          <p:spPr>
            <a:xfrm>
              <a:off x="2736571" y="4245041"/>
              <a:ext cx="18294628" cy="236932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50"/>
            <p:cNvSpPr txBox="1"/>
            <p:nvPr/>
          </p:nvSpPr>
          <p:spPr>
            <a:xfrm>
              <a:off x="2736571" y="4245041"/>
              <a:ext cx="18294628" cy="2369325"/>
            </a:xfrm>
            <a:prstGeom prst="rect">
              <a:avLst/>
            </a:prstGeom>
            <a:noFill/>
            <a:ln>
              <a:noFill/>
            </a:ln>
          </p:spPr>
          <p:txBody>
            <a:bodyPr anchorCtr="0" anchor="ctr" bIns="250750" lIns="250750" spcFirstLastPara="1" rIns="250750" wrap="square" tIns="250750">
              <a:noAutofit/>
            </a:bodyPr>
            <a:lstStyle/>
            <a:p>
              <a:pPr indent="0" lvl="0" marL="0" marR="0" rtl="0" algn="l">
                <a:lnSpc>
                  <a:spcPct val="9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Y a-t-il des points que vous aimeriez approfondir ou sur lesquels vous avez besoin d'éclaircissements ?</a:t>
              </a:r>
              <a:endParaRPr b="0" i="0" sz="4000" u="none" cap="none" strike="noStrike">
                <a:solidFill>
                  <a:srgbClr val="000000"/>
                </a:solidFill>
                <a:latin typeface="Arial"/>
                <a:ea typeface="Arial"/>
                <a:cs typeface="Arial"/>
                <a:sym typeface="Arial"/>
              </a:endParaRPr>
            </a:p>
          </p:txBody>
        </p:sp>
      </p:grpSp>
      <p:pic>
        <p:nvPicPr>
          <p:cNvPr descr="European flag emblem and multilingual disclaimer - European ..." id="347" name="Google Shape;347;p50"/>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51"/>
          <p:cNvSpPr txBox="1"/>
          <p:nvPr>
            <p:ph type="title"/>
          </p:nvPr>
        </p:nvSpPr>
        <p:spPr>
          <a:xfrm>
            <a:off x="762001" y="4680857"/>
            <a:ext cx="15128874" cy="4748893"/>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lang="en-US" sz="7200"/>
              <a:t>Activité interactive : Cartographie du Patrimoine</a:t>
            </a:r>
            <a:endParaRPr/>
          </a:p>
        </p:txBody>
      </p:sp>
      <p:pic>
        <p:nvPicPr>
          <p:cNvPr descr="European flag emblem and multilingual disclaimer - European ..." id="353" name="Google Shape;353;p51"/>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2"/>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ctr">
              <a:lnSpc>
                <a:spcPct val="90000"/>
              </a:lnSpc>
              <a:spcBef>
                <a:spcPts val="0"/>
              </a:spcBef>
              <a:spcAft>
                <a:spcPts val="0"/>
              </a:spcAft>
              <a:buSzPts val="8000"/>
              <a:buNone/>
            </a:pPr>
            <a:r>
              <a:rPr lang="en-US" sz="7200"/>
              <a:t>Activité interactive : Cartographie du patrimoine</a:t>
            </a:r>
            <a:endParaRPr sz="7200"/>
          </a:p>
        </p:txBody>
      </p:sp>
      <p:sp>
        <p:nvSpPr>
          <p:cNvPr id="359" name="Google Shape;359;p52"/>
          <p:cNvSpPr txBox="1"/>
          <p:nvPr/>
        </p:nvSpPr>
        <p:spPr>
          <a:xfrm>
            <a:off x="2743194" y="697730"/>
            <a:ext cx="20088046" cy="1755458"/>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accent1"/>
              </a:buClr>
              <a:buSzPts val="8000"/>
              <a:buFont typeface="Arial"/>
              <a:buNone/>
            </a:pPr>
            <a:r>
              <a:t/>
            </a:r>
            <a:endParaRPr b="0" i="0" sz="8000" u="none" cap="none" strike="noStrike">
              <a:solidFill>
                <a:srgbClr val="FFFFFF"/>
              </a:solidFill>
              <a:latin typeface="Arial"/>
              <a:ea typeface="Arial"/>
              <a:cs typeface="Arial"/>
              <a:sym typeface="Arial"/>
            </a:endParaRPr>
          </a:p>
        </p:txBody>
      </p:sp>
      <p:grpSp>
        <p:nvGrpSpPr>
          <p:cNvPr id="360" name="Google Shape;360;p52"/>
          <p:cNvGrpSpPr/>
          <p:nvPr/>
        </p:nvGrpSpPr>
        <p:grpSpPr>
          <a:xfrm>
            <a:off x="1470301" y="6995372"/>
            <a:ext cx="21491279" cy="2845181"/>
            <a:chOff x="182189" y="2770214"/>
            <a:chExt cx="21491279" cy="2845181"/>
          </a:xfrm>
        </p:grpSpPr>
        <p:sp>
          <p:nvSpPr>
            <p:cNvPr id="361" name="Google Shape;361;p52"/>
            <p:cNvSpPr/>
            <p:nvPr/>
          </p:nvSpPr>
          <p:spPr>
            <a:xfrm>
              <a:off x="182189" y="2770214"/>
              <a:ext cx="2845181" cy="2845181"/>
            </a:xfrm>
            <a:prstGeom prst="ellipse">
              <a:avLst/>
            </a:prstGeom>
            <a:solidFill>
              <a:srgbClr val="17B0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52"/>
            <p:cNvSpPr/>
            <p:nvPr/>
          </p:nvSpPr>
          <p:spPr>
            <a:xfrm>
              <a:off x="779677" y="3367702"/>
              <a:ext cx="1650205" cy="16502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52"/>
            <p:cNvSpPr/>
            <p:nvPr/>
          </p:nvSpPr>
          <p:spPr>
            <a:xfrm>
              <a:off x="3637052" y="2770214"/>
              <a:ext cx="6706498" cy="28451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52"/>
            <p:cNvSpPr txBox="1"/>
            <p:nvPr/>
          </p:nvSpPr>
          <p:spPr>
            <a:xfrm>
              <a:off x="3637052" y="2770214"/>
              <a:ext cx="6706498" cy="2845181"/>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Objectif : Recenser et analyser le patrimoine culturel des communautés locales</a:t>
              </a:r>
              <a:endParaRPr b="0" i="0" sz="4000" u="none" cap="none" strike="noStrike">
                <a:solidFill>
                  <a:srgbClr val="000000"/>
                </a:solidFill>
                <a:latin typeface="Arial"/>
                <a:ea typeface="Arial"/>
                <a:cs typeface="Arial"/>
                <a:sym typeface="Arial"/>
              </a:endParaRPr>
            </a:p>
          </p:txBody>
        </p:sp>
        <p:sp>
          <p:nvSpPr>
            <p:cNvPr id="365" name="Google Shape;365;p52"/>
            <p:cNvSpPr/>
            <p:nvPr/>
          </p:nvSpPr>
          <p:spPr>
            <a:xfrm>
              <a:off x="11512107" y="2770214"/>
              <a:ext cx="2845181" cy="2845181"/>
            </a:xfrm>
            <a:prstGeom prst="ellipse">
              <a:avLst/>
            </a:prstGeom>
            <a:solidFill>
              <a:srgbClr val="16A7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52"/>
            <p:cNvSpPr/>
            <p:nvPr/>
          </p:nvSpPr>
          <p:spPr>
            <a:xfrm>
              <a:off x="12109595" y="3367702"/>
              <a:ext cx="1650205" cy="165020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52"/>
            <p:cNvSpPr/>
            <p:nvPr/>
          </p:nvSpPr>
          <p:spPr>
            <a:xfrm>
              <a:off x="14966970" y="2770214"/>
              <a:ext cx="6706498" cy="2845181"/>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52"/>
            <p:cNvSpPr txBox="1"/>
            <p:nvPr/>
          </p:nvSpPr>
          <p:spPr>
            <a:xfrm>
              <a:off x="14966970" y="2770214"/>
              <a:ext cx="6706498" cy="2845181"/>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Format : cartographie et discussion en groupe</a:t>
              </a:r>
              <a:endParaRPr b="0" i="0" sz="4000" u="none" cap="none" strike="noStrike">
                <a:solidFill>
                  <a:srgbClr val="000000"/>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53"/>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Instructions de l'activité</a:t>
            </a:r>
            <a:endParaRPr/>
          </a:p>
        </p:txBody>
      </p:sp>
      <p:grpSp>
        <p:nvGrpSpPr>
          <p:cNvPr id="374" name="Google Shape;374;p53"/>
          <p:cNvGrpSpPr/>
          <p:nvPr/>
        </p:nvGrpSpPr>
        <p:grpSpPr>
          <a:xfrm>
            <a:off x="1392272" y="2963982"/>
            <a:ext cx="21599453" cy="8424138"/>
            <a:chOff x="0" y="70105"/>
            <a:chExt cx="21599453" cy="8424138"/>
          </a:xfrm>
        </p:grpSpPr>
        <p:sp>
          <p:nvSpPr>
            <p:cNvPr id="375" name="Google Shape;375;p53"/>
            <p:cNvSpPr/>
            <p:nvPr/>
          </p:nvSpPr>
          <p:spPr>
            <a:xfrm flipH="1" rot="10800000">
              <a:off x="0" y="70105"/>
              <a:ext cx="21599453" cy="2007149"/>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53"/>
            <p:cNvSpPr/>
            <p:nvPr/>
          </p:nvSpPr>
          <p:spPr>
            <a:xfrm>
              <a:off x="365390" y="741506"/>
              <a:ext cx="664996" cy="66434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53"/>
            <p:cNvSpPr/>
            <p:nvPr/>
          </p:nvSpPr>
          <p:spPr>
            <a:xfrm>
              <a:off x="1395778" y="469728"/>
              <a:ext cx="20161398" cy="128339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53"/>
            <p:cNvSpPr txBox="1"/>
            <p:nvPr/>
          </p:nvSpPr>
          <p:spPr>
            <a:xfrm>
              <a:off x="1395778" y="469728"/>
              <a:ext cx="20161398" cy="1283397"/>
            </a:xfrm>
            <a:prstGeom prst="rect">
              <a:avLst/>
            </a:prstGeom>
            <a:noFill/>
            <a:ln>
              <a:noFill/>
            </a:ln>
          </p:spPr>
          <p:txBody>
            <a:bodyPr anchorCtr="0" anchor="ctr" bIns="135825" lIns="135825" spcFirstLastPara="1" rIns="135825" wrap="square" tIns="1358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1. Formez des petits groupes (3-5 personnes).</a:t>
              </a:r>
              <a:endParaRPr b="0" i="0" sz="3600" u="none" cap="none" strike="noStrike">
                <a:solidFill>
                  <a:srgbClr val="000000"/>
                </a:solidFill>
                <a:latin typeface="Arial"/>
                <a:ea typeface="Arial"/>
                <a:cs typeface="Arial"/>
                <a:sym typeface="Arial"/>
              </a:endParaRPr>
            </a:p>
          </p:txBody>
        </p:sp>
        <p:sp>
          <p:nvSpPr>
            <p:cNvPr id="379" name="Google Shape;379;p53"/>
            <p:cNvSpPr/>
            <p:nvPr/>
          </p:nvSpPr>
          <p:spPr>
            <a:xfrm>
              <a:off x="0" y="2398104"/>
              <a:ext cx="21599453" cy="120790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53"/>
            <p:cNvSpPr/>
            <p:nvPr/>
          </p:nvSpPr>
          <p:spPr>
            <a:xfrm>
              <a:off x="365390" y="2669882"/>
              <a:ext cx="664996" cy="66434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53"/>
            <p:cNvSpPr/>
            <p:nvPr/>
          </p:nvSpPr>
          <p:spPr>
            <a:xfrm>
              <a:off x="1395778" y="2398104"/>
              <a:ext cx="20161398" cy="128339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53"/>
            <p:cNvSpPr txBox="1"/>
            <p:nvPr/>
          </p:nvSpPr>
          <p:spPr>
            <a:xfrm>
              <a:off x="1395778" y="2398104"/>
              <a:ext cx="20161398" cy="1283397"/>
            </a:xfrm>
            <a:prstGeom prst="rect">
              <a:avLst/>
            </a:prstGeom>
            <a:noFill/>
            <a:ln>
              <a:noFill/>
            </a:ln>
          </p:spPr>
          <p:txBody>
            <a:bodyPr anchorCtr="0" anchor="ctr" bIns="135825" lIns="135825" spcFirstLastPara="1" rIns="135825" wrap="square" tIns="1358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2. Choisissez une localité ou une communauté précise.</a:t>
              </a:r>
              <a:endParaRPr b="0" i="0" sz="3600" u="none" cap="none" strike="noStrike">
                <a:solidFill>
                  <a:srgbClr val="000000"/>
                </a:solidFill>
                <a:latin typeface="Arial"/>
                <a:ea typeface="Arial"/>
                <a:cs typeface="Arial"/>
                <a:sym typeface="Arial"/>
              </a:endParaRPr>
            </a:p>
          </p:txBody>
        </p:sp>
        <p:sp>
          <p:nvSpPr>
            <p:cNvPr id="383" name="Google Shape;383;p53"/>
            <p:cNvSpPr/>
            <p:nvPr/>
          </p:nvSpPr>
          <p:spPr>
            <a:xfrm>
              <a:off x="0" y="4002351"/>
              <a:ext cx="21599453" cy="120790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53"/>
            <p:cNvSpPr/>
            <p:nvPr/>
          </p:nvSpPr>
          <p:spPr>
            <a:xfrm>
              <a:off x="365390" y="4274129"/>
              <a:ext cx="664996" cy="66434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53"/>
            <p:cNvSpPr/>
            <p:nvPr/>
          </p:nvSpPr>
          <p:spPr>
            <a:xfrm>
              <a:off x="1395778" y="4002351"/>
              <a:ext cx="20161398" cy="128339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53"/>
            <p:cNvSpPr txBox="1"/>
            <p:nvPr/>
          </p:nvSpPr>
          <p:spPr>
            <a:xfrm>
              <a:off x="1395778" y="4002351"/>
              <a:ext cx="20161398" cy="1283397"/>
            </a:xfrm>
            <a:prstGeom prst="rect">
              <a:avLst/>
            </a:prstGeom>
            <a:noFill/>
            <a:ln>
              <a:noFill/>
            </a:ln>
          </p:spPr>
          <p:txBody>
            <a:bodyPr anchorCtr="0" anchor="ctr" bIns="135825" lIns="135825" spcFirstLastPara="1" rIns="135825" wrap="square" tIns="1358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3. Identifiez ses éléments culturels (matériels ou immatériels) : monuments, sites, festivals, artisanat, traditions orales</a:t>
              </a:r>
              <a:endParaRPr/>
            </a:p>
          </p:txBody>
        </p:sp>
        <p:sp>
          <p:nvSpPr>
            <p:cNvPr id="387" name="Google Shape;387;p53"/>
            <p:cNvSpPr/>
            <p:nvPr/>
          </p:nvSpPr>
          <p:spPr>
            <a:xfrm>
              <a:off x="0" y="5606598"/>
              <a:ext cx="21599453" cy="120790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53"/>
            <p:cNvSpPr/>
            <p:nvPr/>
          </p:nvSpPr>
          <p:spPr>
            <a:xfrm>
              <a:off x="365390" y="5878377"/>
              <a:ext cx="664996" cy="66434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53"/>
            <p:cNvSpPr/>
            <p:nvPr/>
          </p:nvSpPr>
          <p:spPr>
            <a:xfrm>
              <a:off x="1395778" y="5606598"/>
              <a:ext cx="20161398" cy="128339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53"/>
            <p:cNvSpPr txBox="1"/>
            <p:nvPr/>
          </p:nvSpPr>
          <p:spPr>
            <a:xfrm>
              <a:off x="1395778" y="5606598"/>
              <a:ext cx="20161398" cy="1283397"/>
            </a:xfrm>
            <a:prstGeom prst="rect">
              <a:avLst/>
            </a:prstGeom>
            <a:noFill/>
            <a:ln>
              <a:noFill/>
            </a:ln>
          </p:spPr>
          <p:txBody>
            <a:bodyPr anchorCtr="0" anchor="ctr" bIns="135825" lIns="135825" spcFirstLastPara="1" rIns="135825" wrap="square" tIns="1358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4. Dessinez une "carte de patrimoine" simple, sur le papier ou un ordinateur.</a:t>
              </a:r>
              <a:endParaRPr b="0" i="0" sz="3600" u="none" cap="none" strike="noStrike">
                <a:solidFill>
                  <a:srgbClr val="000000"/>
                </a:solidFill>
                <a:latin typeface="Arial"/>
                <a:ea typeface="Arial"/>
                <a:cs typeface="Arial"/>
                <a:sym typeface="Arial"/>
              </a:endParaRPr>
            </a:p>
          </p:txBody>
        </p:sp>
        <p:sp>
          <p:nvSpPr>
            <p:cNvPr id="391" name="Google Shape;391;p53"/>
            <p:cNvSpPr/>
            <p:nvPr/>
          </p:nvSpPr>
          <p:spPr>
            <a:xfrm>
              <a:off x="0" y="7210846"/>
              <a:ext cx="21599453" cy="1207903"/>
            </a:xfrm>
            <a:prstGeom prst="roundRect">
              <a:avLst>
                <a:gd fmla="val 10000" name="adj"/>
              </a:avLst>
            </a:prstGeom>
            <a:solidFill>
              <a:srgbClr val="F2F2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53"/>
            <p:cNvSpPr/>
            <p:nvPr/>
          </p:nvSpPr>
          <p:spPr>
            <a:xfrm>
              <a:off x="365390" y="7482624"/>
              <a:ext cx="664996" cy="66434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53"/>
            <p:cNvSpPr/>
            <p:nvPr/>
          </p:nvSpPr>
          <p:spPr>
            <a:xfrm>
              <a:off x="1395778" y="7210846"/>
              <a:ext cx="20161398" cy="1283397"/>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53"/>
            <p:cNvSpPr txBox="1"/>
            <p:nvPr/>
          </p:nvSpPr>
          <p:spPr>
            <a:xfrm>
              <a:off x="1395778" y="7210846"/>
              <a:ext cx="20161398" cy="1283397"/>
            </a:xfrm>
            <a:prstGeom prst="rect">
              <a:avLst/>
            </a:prstGeom>
            <a:noFill/>
            <a:ln>
              <a:noFill/>
            </a:ln>
          </p:spPr>
          <p:txBody>
            <a:bodyPr anchorCtr="0" anchor="ctr" bIns="135825" lIns="135825" spcFirstLastPara="1" rIns="135825" wrap="square" tIns="135825">
              <a:noAutofit/>
            </a:bodyPr>
            <a:lstStyle/>
            <a:p>
              <a:pPr indent="0" lvl="0" marL="0" marR="0" rtl="0" algn="l">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5. Mettez en avant les biens culturels menacés et notez leur besoin en préservation. </a:t>
              </a:r>
              <a:endParaRPr b="0" i="0" sz="3600" u="none" cap="none" strike="noStrike">
                <a:solidFill>
                  <a:srgbClr val="000000"/>
                </a:solidFill>
                <a:latin typeface="Arial"/>
                <a:ea typeface="Arial"/>
                <a:cs typeface="Arial"/>
                <a:sym typeface="Arial"/>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54"/>
          <p:cNvSpPr txBox="1"/>
          <p:nvPr>
            <p:ph type="title"/>
          </p:nvPr>
        </p:nvSpPr>
        <p:spPr>
          <a:xfrm>
            <a:off x="440281" y="1171642"/>
            <a:ext cx="22860001" cy="1128785"/>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n-US"/>
              <a:t>Sujets de discussion de groupe</a:t>
            </a:r>
            <a:br>
              <a:rPr lang="en-US"/>
            </a:br>
            <a:endParaRPr/>
          </a:p>
        </p:txBody>
      </p:sp>
      <p:grpSp>
        <p:nvGrpSpPr>
          <p:cNvPr id="400" name="Google Shape;400;p54"/>
          <p:cNvGrpSpPr/>
          <p:nvPr/>
        </p:nvGrpSpPr>
        <p:grpSpPr>
          <a:xfrm>
            <a:off x="437325" y="2697625"/>
            <a:ext cx="22859164" cy="9486962"/>
            <a:chOff x="0" y="7423"/>
            <a:chExt cx="21958851" cy="9486962"/>
          </a:xfrm>
        </p:grpSpPr>
        <p:sp>
          <p:nvSpPr>
            <p:cNvPr id="401" name="Google Shape;401;p54"/>
            <p:cNvSpPr/>
            <p:nvPr/>
          </p:nvSpPr>
          <p:spPr>
            <a:xfrm>
              <a:off x="0" y="7423"/>
              <a:ext cx="21958851" cy="1581160"/>
            </a:xfrm>
            <a:prstGeom prst="roundRect">
              <a:avLst>
                <a:gd fmla="val 10000" name="adj"/>
              </a:avLst>
            </a:prstGeom>
            <a:solidFill>
              <a:srgbClr val="17B0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54"/>
            <p:cNvSpPr/>
            <p:nvPr/>
          </p:nvSpPr>
          <p:spPr>
            <a:xfrm>
              <a:off x="478301" y="363184"/>
              <a:ext cx="869638" cy="86963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54"/>
            <p:cNvSpPr/>
            <p:nvPr/>
          </p:nvSpPr>
          <p:spPr>
            <a:xfrm>
              <a:off x="1826240" y="7423"/>
              <a:ext cx="20132611" cy="15811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54"/>
            <p:cNvSpPr txBox="1"/>
            <p:nvPr/>
          </p:nvSpPr>
          <p:spPr>
            <a:xfrm>
              <a:off x="1826240" y="7423"/>
              <a:ext cx="20132611" cy="1581160"/>
            </a:xfrm>
            <a:prstGeom prst="rect">
              <a:avLst/>
            </a:prstGeom>
            <a:noFill/>
            <a:ln>
              <a:noFill/>
            </a:ln>
          </p:spPr>
          <p:txBody>
            <a:bodyPr anchorCtr="0" anchor="ctr" bIns="167325" lIns="167325" spcFirstLastPara="1" rIns="167325" wrap="square" tIns="167325">
              <a:noAutofit/>
            </a:bodyPr>
            <a:lstStyle/>
            <a:p>
              <a:pPr indent="0" lvl="0" marL="0" marR="0" rtl="0" algn="l">
                <a:lnSpc>
                  <a:spcPct val="9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Quels sont les éléments patrimoniaux les plus importants pour l'identité locale ?</a:t>
              </a:r>
              <a:endParaRPr b="0" i="0" sz="4000" u="none" cap="none" strike="noStrike">
                <a:solidFill>
                  <a:srgbClr val="000000"/>
                </a:solidFill>
                <a:latin typeface="Arial"/>
                <a:ea typeface="Arial"/>
                <a:cs typeface="Arial"/>
                <a:sym typeface="Arial"/>
              </a:endParaRPr>
            </a:p>
          </p:txBody>
        </p:sp>
        <p:sp>
          <p:nvSpPr>
            <p:cNvPr id="405" name="Google Shape;405;p54"/>
            <p:cNvSpPr/>
            <p:nvPr/>
          </p:nvSpPr>
          <p:spPr>
            <a:xfrm>
              <a:off x="0" y="1983873"/>
              <a:ext cx="21958851" cy="1581160"/>
            </a:xfrm>
            <a:prstGeom prst="roundRect">
              <a:avLst>
                <a:gd fmla="val 10000" name="adj"/>
              </a:avLst>
            </a:prstGeom>
            <a:solidFill>
              <a:srgbClr val="16A7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54"/>
            <p:cNvSpPr/>
            <p:nvPr/>
          </p:nvSpPr>
          <p:spPr>
            <a:xfrm>
              <a:off x="478301" y="2339634"/>
              <a:ext cx="869638" cy="86963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54"/>
            <p:cNvSpPr/>
            <p:nvPr/>
          </p:nvSpPr>
          <p:spPr>
            <a:xfrm>
              <a:off x="1826240" y="1983873"/>
              <a:ext cx="20132611" cy="15811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54"/>
            <p:cNvSpPr txBox="1"/>
            <p:nvPr/>
          </p:nvSpPr>
          <p:spPr>
            <a:xfrm>
              <a:off x="1826240" y="1983873"/>
              <a:ext cx="20132611" cy="1581160"/>
            </a:xfrm>
            <a:prstGeom prst="rect">
              <a:avLst/>
            </a:prstGeom>
            <a:noFill/>
            <a:ln>
              <a:noFill/>
            </a:ln>
          </p:spPr>
          <p:txBody>
            <a:bodyPr anchorCtr="0" anchor="ctr" bIns="167325" lIns="167325" spcFirstLastPara="1" rIns="167325" wrap="square" tIns="167325">
              <a:noAutofit/>
            </a:bodyPr>
            <a:lstStyle/>
            <a:p>
              <a:pPr indent="0" lvl="0" marL="0" marR="0" rtl="0" algn="l">
                <a:lnSpc>
                  <a:spcPct val="9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Lesquels risquent d’être perdus ou tombés dans l’oubli ? Pourquoi ? </a:t>
              </a:r>
              <a:endParaRPr b="0" i="0" sz="4000" u="none" cap="none" strike="noStrike">
                <a:solidFill>
                  <a:srgbClr val="000000"/>
                </a:solidFill>
                <a:latin typeface="Arial"/>
                <a:ea typeface="Arial"/>
                <a:cs typeface="Arial"/>
                <a:sym typeface="Arial"/>
              </a:endParaRPr>
            </a:p>
          </p:txBody>
        </p:sp>
        <p:sp>
          <p:nvSpPr>
            <p:cNvPr id="409" name="Google Shape;409;p54"/>
            <p:cNvSpPr/>
            <p:nvPr/>
          </p:nvSpPr>
          <p:spPr>
            <a:xfrm>
              <a:off x="0" y="3960324"/>
              <a:ext cx="21958851" cy="1581160"/>
            </a:xfrm>
            <a:prstGeom prst="roundRect">
              <a:avLst>
                <a:gd fmla="val 10000" name="adj"/>
              </a:avLst>
            </a:prstGeom>
            <a:solidFill>
              <a:srgbClr val="11853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54"/>
            <p:cNvSpPr/>
            <p:nvPr/>
          </p:nvSpPr>
          <p:spPr>
            <a:xfrm>
              <a:off x="478301" y="4316085"/>
              <a:ext cx="869638" cy="86963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54"/>
            <p:cNvSpPr/>
            <p:nvPr/>
          </p:nvSpPr>
          <p:spPr>
            <a:xfrm>
              <a:off x="1826240" y="3960324"/>
              <a:ext cx="20132611" cy="15811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54"/>
            <p:cNvSpPr txBox="1"/>
            <p:nvPr/>
          </p:nvSpPr>
          <p:spPr>
            <a:xfrm>
              <a:off x="1826240" y="3960324"/>
              <a:ext cx="20132611" cy="1581160"/>
            </a:xfrm>
            <a:prstGeom prst="rect">
              <a:avLst/>
            </a:prstGeom>
            <a:noFill/>
            <a:ln>
              <a:noFill/>
            </a:ln>
          </p:spPr>
          <p:txBody>
            <a:bodyPr anchorCtr="0" anchor="ctr" bIns="167325" lIns="167325" spcFirstLastPara="1" rIns="167325" wrap="square" tIns="167325">
              <a:noAutofit/>
            </a:bodyPr>
            <a:lstStyle/>
            <a:p>
              <a:pPr indent="0" lvl="0" marL="0" marR="0" rtl="0" algn="l">
                <a:lnSpc>
                  <a:spcPct val="9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Quels sont les principaux défis liés à la préservation de ces éléments patrimoniaux ? </a:t>
              </a:r>
              <a:endParaRPr b="0" i="0" sz="4000" u="none" cap="none" strike="noStrike">
                <a:solidFill>
                  <a:srgbClr val="000000"/>
                </a:solidFill>
                <a:latin typeface="Arial"/>
                <a:ea typeface="Arial"/>
                <a:cs typeface="Arial"/>
                <a:sym typeface="Arial"/>
              </a:endParaRPr>
            </a:p>
          </p:txBody>
        </p:sp>
        <p:sp>
          <p:nvSpPr>
            <p:cNvPr id="413" name="Google Shape;413;p54"/>
            <p:cNvSpPr/>
            <p:nvPr/>
          </p:nvSpPr>
          <p:spPr>
            <a:xfrm>
              <a:off x="0" y="5936774"/>
              <a:ext cx="21958851" cy="1581160"/>
            </a:xfrm>
            <a:prstGeom prst="roundRect">
              <a:avLst>
                <a:gd fmla="val 10000" name="adj"/>
              </a:avLst>
            </a:prstGeom>
            <a:solidFill>
              <a:srgbClr val="0D622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54"/>
            <p:cNvSpPr/>
            <p:nvPr/>
          </p:nvSpPr>
          <p:spPr>
            <a:xfrm>
              <a:off x="478301" y="6292535"/>
              <a:ext cx="869638" cy="86963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54"/>
            <p:cNvSpPr/>
            <p:nvPr/>
          </p:nvSpPr>
          <p:spPr>
            <a:xfrm>
              <a:off x="1826240" y="5936774"/>
              <a:ext cx="20132611" cy="15811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4"/>
            <p:cNvSpPr txBox="1"/>
            <p:nvPr/>
          </p:nvSpPr>
          <p:spPr>
            <a:xfrm>
              <a:off x="1826240" y="5936774"/>
              <a:ext cx="20132611" cy="1581160"/>
            </a:xfrm>
            <a:prstGeom prst="rect">
              <a:avLst/>
            </a:prstGeom>
            <a:noFill/>
            <a:ln>
              <a:noFill/>
            </a:ln>
          </p:spPr>
          <p:txBody>
            <a:bodyPr anchorCtr="0" anchor="ctr" bIns="167325" lIns="167325" spcFirstLastPara="1" rIns="167325" wrap="square" tIns="167325">
              <a:noAutofit/>
            </a:bodyPr>
            <a:lstStyle/>
            <a:p>
              <a:pPr indent="0" lvl="0" marL="0" marR="0" rtl="0" algn="l">
                <a:lnSpc>
                  <a:spcPct val="9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Quelles opportunités s’offrent à l’éducation, au tourisme ou à l’engagement communautaire ? </a:t>
              </a:r>
              <a:endParaRPr b="0" i="0" sz="4000" u="none" cap="none" strike="noStrike">
                <a:solidFill>
                  <a:srgbClr val="000000"/>
                </a:solidFill>
                <a:latin typeface="Arial"/>
                <a:ea typeface="Arial"/>
                <a:cs typeface="Arial"/>
                <a:sym typeface="Arial"/>
              </a:endParaRPr>
            </a:p>
          </p:txBody>
        </p:sp>
        <p:sp>
          <p:nvSpPr>
            <p:cNvPr id="417" name="Google Shape;417;p54"/>
            <p:cNvSpPr/>
            <p:nvPr/>
          </p:nvSpPr>
          <p:spPr>
            <a:xfrm>
              <a:off x="0" y="7913225"/>
              <a:ext cx="21958851" cy="1581160"/>
            </a:xfrm>
            <a:prstGeom prst="roundRect">
              <a:avLst>
                <a:gd fmla="val 10000" name="adj"/>
              </a:avLst>
            </a:prstGeom>
            <a:solidFill>
              <a:srgbClr val="07411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54"/>
            <p:cNvSpPr/>
            <p:nvPr/>
          </p:nvSpPr>
          <p:spPr>
            <a:xfrm>
              <a:off x="478301" y="8268986"/>
              <a:ext cx="869638" cy="86963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54"/>
            <p:cNvSpPr/>
            <p:nvPr/>
          </p:nvSpPr>
          <p:spPr>
            <a:xfrm>
              <a:off x="1826240" y="7913225"/>
              <a:ext cx="20132611" cy="158116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54"/>
            <p:cNvSpPr txBox="1"/>
            <p:nvPr/>
          </p:nvSpPr>
          <p:spPr>
            <a:xfrm>
              <a:off x="1826240" y="7913225"/>
              <a:ext cx="20132611" cy="1581160"/>
            </a:xfrm>
            <a:prstGeom prst="rect">
              <a:avLst/>
            </a:prstGeom>
            <a:noFill/>
            <a:ln>
              <a:noFill/>
            </a:ln>
          </p:spPr>
          <p:txBody>
            <a:bodyPr anchorCtr="0" anchor="ctr" bIns="167325" lIns="167325" spcFirstLastPara="1" rIns="167325" wrap="square" tIns="167325">
              <a:noAutofit/>
            </a:bodyPr>
            <a:lstStyle/>
            <a:p>
              <a:pPr indent="0" lvl="0" marL="0" marR="0" rtl="0" algn="l">
                <a:lnSpc>
                  <a:spcPct val="9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Comment votre rôle d’éducateurs ou de professionnels peut-il contribuer aux efforts de préservation ?</a:t>
              </a:r>
              <a:endParaRPr b="0" i="0" sz="4000" u="none" cap="none" strike="noStrike">
                <a:solidFill>
                  <a:srgbClr val="000000"/>
                </a:solidFill>
                <a:latin typeface="Arial"/>
                <a:ea typeface="Arial"/>
                <a:cs typeface="Arial"/>
                <a:sym typeface="Arial"/>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5"/>
          <p:cNvSpPr txBox="1"/>
          <p:nvPr>
            <p:ph type="title"/>
          </p:nvPr>
        </p:nvSpPr>
        <p:spPr>
          <a:xfrm>
            <a:off x="762001" y="4680857"/>
            <a:ext cx="15128874" cy="4748893"/>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SzPts val="11500"/>
              <a:buNone/>
            </a:pPr>
            <a:r>
              <a:rPr lang="en-US" sz="7200"/>
              <a:t>Ressources d'auto-apprentissage</a:t>
            </a:r>
            <a:endParaRPr/>
          </a:p>
        </p:txBody>
      </p:sp>
      <p:pic>
        <p:nvPicPr>
          <p:cNvPr descr="European flag emblem and multilingual disclaimer - European ..." id="426" name="Google Shape;426;p55"/>
          <p:cNvPicPr preferRelativeResize="0"/>
          <p:nvPr/>
        </p:nvPicPr>
        <p:blipFill rotWithShape="1">
          <a:blip r:embed="rId3">
            <a:alphaModFix/>
          </a:blip>
          <a:srcRect b="0" l="0" r="0" t="0"/>
          <a:stretch/>
        </p:blipFill>
        <p:spPr>
          <a:xfrm>
            <a:off x="768599" y="11940061"/>
            <a:ext cx="3482106" cy="728007"/>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56"/>
          <p:cNvSpPr txBox="1"/>
          <p:nvPr>
            <p:ph type="title"/>
          </p:nvPr>
        </p:nvSpPr>
        <p:spPr>
          <a:xfrm>
            <a:off x="2317061" y="348242"/>
            <a:ext cx="11311008" cy="104175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92592"/>
              <a:buNone/>
            </a:pPr>
            <a:r>
              <a:rPr lang="en-US" sz="9600">
                <a:solidFill>
                  <a:schemeClr val="dk1"/>
                </a:solidFill>
                <a:latin typeface="Arial"/>
                <a:ea typeface="Arial"/>
                <a:cs typeface="Arial"/>
                <a:sym typeface="Arial"/>
              </a:rPr>
              <a:t>Ressources</a:t>
            </a:r>
            <a:endParaRPr sz="9600">
              <a:solidFill>
                <a:schemeClr val="dk1"/>
              </a:solidFill>
              <a:latin typeface="Arial"/>
              <a:ea typeface="Arial"/>
              <a:cs typeface="Arial"/>
              <a:sym typeface="Arial"/>
            </a:endParaRPr>
          </a:p>
        </p:txBody>
      </p:sp>
      <p:pic>
        <p:nvPicPr>
          <p:cNvPr descr="European flag emblem and multilingual disclaimer - European ..." id="432" name="Google Shape;432;p56"/>
          <p:cNvPicPr preferRelativeResize="0"/>
          <p:nvPr/>
        </p:nvPicPr>
        <p:blipFill rotWithShape="1">
          <a:blip r:embed="rId3">
            <a:alphaModFix/>
          </a:blip>
          <a:srcRect b="0" l="0" r="0" t="0"/>
          <a:stretch/>
        </p:blipFill>
        <p:spPr>
          <a:xfrm>
            <a:off x="722840" y="12199504"/>
            <a:ext cx="3205016" cy="666433"/>
          </a:xfrm>
          <a:prstGeom prst="rect">
            <a:avLst/>
          </a:prstGeom>
          <a:noFill/>
          <a:ln>
            <a:noFill/>
          </a:ln>
        </p:spPr>
      </p:pic>
      <p:sp>
        <p:nvSpPr>
          <p:cNvPr id="433" name="Google Shape;433;p56"/>
          <p:cNvSpPr txBox="1"/>
          <p:nvPr/>
        </p:nvSpPr>
        <p:spPr>
          <a:xfrm>
            <a:off x="729730" y="2108418"/>
            <a:ext cx="9486900" cy="9327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200" u="none" cap="none" strike="noStrike">
                <a:solidFill>
                  <a:schemeClr val="accent1"/>
                </a:solidFill>
                <a:latin typeface="Arial"/>
                <a:ea typeface="Arial"/>
                <a:cs typeface="Arial"/>
                <a:sym typeface="Arial"/>
              </a:rPr>
              <a:t>Les meilleurs podcasts sur la préservation culturelle et le patrimoine </a:t>
            </a:r>
            <a:endParaRPr b="0" i="0" sz="32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t/>
            </a:r>
            <a:endParaRPr b="0" i="0" sz="18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All My Relations</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 https://www.allmyrelationspodcast.com </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Toasted Sister Podcast</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 https://toastedsisterpodcast.com </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PreserveCast</a:t>
            </a:r>
            <a:endParaRPr b="0" i="0" sz="24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 https://www.preservecast.org </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Living Tradition: Soundscapes of Poland	</a:t>
            </a:r>
            <a:endParaRPr b="0" i="0" sz="24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a:t>
            </a:r>
            <a:r>
              <a:rPr b="0" i="0" lang="en-US" sz="2400" u="none" cap="none" strike="noStrike">
                <a:solidFill>
                  <a:schemeClr val="accent1"/>
                </a:solidFill>
                <a:latin typeface="Arial"/>
                <a:ea typeface="Arial"/>
                <a:cs typeface="Arial"/>
                <a:sym typeface="Arial"/>
              </a:rPr>
              <a:t>https://culture.pl/en/article/living-tradition-soundscapes-of-poland-podcast </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Tangible Remnants</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 https://www.tangibleremnants.com </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99% Invisible</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 https://99percentinvisible.org </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The Memory Palace</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 https://thememorypalace.us </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Lore</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 https://www.lorepodcast.com </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Cultural Frontline	</a:t>
            </a:r>
            <a:endParaRPr b="0" i="0" sz="24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 https://www.bbc.co.uk/programmes/p02nrwpk </a:t>
            </a:r>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Heritage Voices	</a:t>
            </a:r>
            <a:endParaRPr b="0" i="0" sz="2400" u="none" cap="none" strike="noStrike">
              <a:solidFill>
                <a:schemeClr val="accent1"/>
              </a:solidFill>
              <a:latin typeface="Arial"/>
              <a:ea typeface="Arial"/>
              <a:cs typeface="Arial"/>
              <a:sym typeface="Arial"/>
            </a:endParaRPr>
          </a:p>
          <a:p>
            <a:pPr indent="0" lvl="0" marL="0" marR="0" rtl="0" algn="l">
              <a:lnSpc>
                <a:spcPct val="100000"/>
              </a:lnSpc>
              <a:spcBef>
                <a:spcPts val="0"/>
              </a:spcBef>
              <a:spcAft>
                <a:spcPts val="0"/>
              </a:spcAft>
              <a:buNone/>
            </a:pPr>
            <a:r>
              <a:rPr b="0" i="0" lang="en-US" sz="2400" u="none" cap="none" strike="noStrike">
                <a:solidFill>
                  <a:schemeClr val="accent1"/>
                </a:solidFill>
                <a:latin typeface="Arial"/>
                <a:ea typeface="Arial"/>
                <a:cs typeface="Arial"/>
                <a:sym typeface="Arial"/>
              </a:rPr>
              <a:t>• https://www.archaeologypodcastnetwork.com/heritagevoices </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aphicFrame>
        <p:nvGraphicFramePr>
          <p:cNvPr id="434" name="Google Shape;434;p56"/>
          <p:cNvGraphicFramePr/>
          <p:nvPr/>
        </p:nvGraphicFramePr>
        <p:xfrm>
          <a:off x="11037528" y="1803977"/>
          <a:ext cx="3000000" cy="3000000"/>
        </p:xfrm>
        <a:graphic>
          <a:graphicData uri="http://schemas.openxmlformats.org/drawingml/2006/table">
            <a:tbl>
              <a:tblPr bandRow="1" firstCol="1" firstRow="1">
                <a:noFill/>
                <a:tableStyleId>{DA7E186A-7A68-48A6-BAE8-311FCDFA38F7}</a:tableStyleId>
              </a:tblPr>
              <a:tblGrid>
                <a:gridCol w="3717650"/>
                <a:gridCol w="8530250"/>
              </a:tblGrid>
              <a:tr h="254000">
                <a:tc>
                  <a:txBody>
                    <a:bodyPr/>
                    <a:lstStyle/>
                    <a:p>
                      <a:pPr indent="0" lvl="0" marL="0" marR="0" rtl="0" algn="just">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The India They Saw: Marco Polo and Niccolò De' Conti's Forgotten Journeys </a:t>
                      </a:r>
                      <a:r>
                        <a:rPr b="0" i="1" lang="en-US" sz="2000" u="none" cap="none" strike="noStrike">
                          <a:solidFill>
                            <a:srgbClr val="000000"/>
                          </a:solidFill>
                          <a:latin typeface="Arial"/>
                          <a:ea typeface="Arial"/>
                          <a:cs typeface="Arial"/>
                          <a:sym typeface="Arial"/>
                        </a:rPr>
                        <a:t>(L'Inde qu'ils ont découverte : les voyages oubliés de Marco Polo et Niccolò De' Conti)</a:t>
                      </a:r>
                      <a:endParaRPr b="0" i="1" sz="2000" u="none" cap="none" strike="noStrike">
                        <a:solidFill>
                          <a:srgbClr val="000000"/>
                        </a:solidFill>
                        <a:latin typeface="Arial"/>
                        <a:ea typeface="Arial"/>
                        <a:cs typeface="Arial"/>
                        <a:sym typeface="Arial"/>
                      </a:endParaRPr>
                    </a:p>
                  </a:txBody>
                  <a:tcPr marT="0" marB="0" marR="53375" marL="53375"/>
                </a:tc>
                <a:tc>
                  <a:txBody>
                    <a:bodyPr/>
                    <a:lstStyle/>
                    <a:p>
                      <a:pPr indent="0" lvl="0" marL="0" marR="0" rtl="0" algn="just">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Présentation</a:t>
                      </a:r>
                      <a:r>
                        <a:rPr b="0" i="0" lang="en-US" sz="2000" u="none" cap="none" strike="noStrike">
                          <a:solidFill>
                            <a:srgbClr val="000000"/>
                          </a:solidFill>
                          <a:latin typeface="Arial"/>
                          <a:ea typeface="Arial"/>
                          <a:cs typeface="Arial"/>
                          <a:sym typeface="Arial"/>
                        </a:rPr>
                        <a:t> : Ce documentaire indo-italien retrace les voyages effectués aux XIIIe et XIVe siècles par les explorateurs vénitiens Marco Polo et Niccolò de' Conti à travers le sud de l'Inde, en mettant en avant des sites tels que Hampi et Mylapore. Grâce à l'utilisation d'images de synthèse, le film fait revivre la grandeur de l'empire Vijayanagara et vise à raviver l'intérêt pour le patrimoine riche du Karnataka. </a:t>
                      </a:r>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Disponibilité</a:t>
                      </a:r>
                      <a:r>
                        <a:rPr b="0" i="0" lang="en-US" sz="2000" u="none" cap="none" strike="noStrike">
                          <a:solidFill>
                            <a:srgbClr val="000000"/>
                          </a:solidFill>
                          <a:latin typeface="Arial"/>
                          <a:ea typeface="Arial"/>
                          <a:cs typeface="Arial"/>
                          <a:sym typeface="Arial"/>
                        </a:rPr>
                        <a:t> : Le film devrait être disponible sur les plateformes OTT et les systèmes de divertissement à bord des avions. </a:t>
                      </a:r>
                      <a:r>
                        <a:rPr lang="en-US" sz="2000" u="none" cap="none" strike="noStrike">
                          <a:solidFill>
                            <a:schemeClr val="accent4"/>
                          </a:solidFill>
                        </a:rPr>
                        <a:t> </a:t>
                      </a:r>
                      <a:r>
                        <a:rPr b="0" lang="en-US" sz="2000" u="sng" cap="none" strike="noStrike">
                          <a:solidFill>
                            <a:schemeClr val="accent4"/>
                          </a:solidFill>
                          <a:hlinkClick r:id="rId4">
                            <a:extLst>
                              <a:ext uri="{A12FA001-AC4F-418D-AE19-62706E023703}">
                                <ahyp:hlinkClr val="tx"/>
                              </a:ext>
                            </a:extLst>
                          </a:hlinkClick>
                        </a:rPr>
                        <a:t>timesofindia.indiatimes.com</a:t>
                      </a:r>
                      <a:endParaRPr b="0" sz="2000" u="sng" cap="none" strike="noStrike">
                        <a:solidFill>
                          <a:schemeClr val="accent4"/>
                        </a:solidFill>
                        <a:latin typeface="Times New Roman"/>
                        <a:ea typeface="Times New Roman"/>
                        <a:cs typeface="Times New Roman"/>
                        <a:sym typeface="Times New Roman"/>
                        <a:hlinkClick r:id="rId5">
                          <a:extLst>
                            <a:ext uri="{A12FA001-AC4F-418D-AE19-62706E023703}">
                              <ahyp:hlinkClr val="tx"/>
                            </a:ext>
                          </a:extLst>
                        </a:hlinkClick>
                      </a:endParaRPr>
                    </a:p>
                  </a:txBody>
                  <a:tcPr marT="0" marB="0" marR="53375" marL="53375"/>
                </a:tc>
              </a:tr>
              <a:tr h="1679000">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Dahomey par Mati Diop</a:t>
                      </a:r>
                      <a:endParaRPr sz="2000" u="none" cap="none" strike="noStrike">
                        <a:latin typeface="Times New Roman"/>
                        <a:ea typeface="Times New Roman"/>
                        <a:cs typeface="Times New Roman"/>
                        <a:sym typeface="Times New Roman"/>
                      </a:endParaRPr>
                    </a:p>
                  </a:txBody>
                  <a:tcPr marT="0" marB="0" marR="53375" marL="53375"/>
                </a:tc>
                <a:tc>
                  <a:txBody>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Présentation</a:t>
                      </a:r>
                      <a:r>
                        <a:rPr b="0" i="0" lang="en-US" sz="2000" u="none" cap="none" strike="noStrike">
                          <a:solidFill>
                            <a:srgbClr val="000000"/>
                          </a:solidFill>
                          <a:latin typeface="Arial"/>
                          <a:ea typeface="Arial"/>
                          <a:cs typeface="Arial"/>
                          <a:sym typeface="Arial"/>
                        </a:rPr>
                        <a:t> : Lauréat de l'Ours d'or de la Berlinale 2024, ce documentaire se penche sur le rapatriement de 26 objets royaux de la France vers le Bénin. Mêlant documentaire et fiction, il explore les thèmes du colonialisme, de la restitution et de l'identité culturelle. </a:t>
                      </a:r>
                      <a:endParaRPr sz="1400" u="none" cap="none" strike="noStrike"/>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Diffusion</a:t>
                      </a:r>
                      <a:r>
                        <a:rPr b="0" i="0" lang="en-US" sz="2000" u="none" cap="none" strike="noStrike">
                          <a:solidFill>
                            <a:srgbClr val="000000"/>
                          </a:solidFill>
                          <a:latin typeface="Arial"/>
                          <a:ea typeface="Arial"/>
                          <a:cs typeface="Arial"/>
                          <a:sym typeface="Arial"/>
                        </a:rPr>
                        <a:t> : Sorti en salles en France et sélectionné dans plusieurs festivals internationaux. </a:t>
                      </a:r>
                      <a:r>
                        <a:rPr lang="en-US" sz="2000" u="sng" cap="none" strike="noStrike">
                          <a:solidFill>
                            <a:schemeClr val="hlink"/>
                          </a:solidFill>
                          <a:hlinkClick r:id="rId6"/>
                        </a:rPr>
                        <a:t>en.wikipedia.org</a:t>
                      </a:r>
                      <a:endParaRPr sz="2000" u="none" cap="none" strike="noStrike">
                        <a:latin typeface="Times New Roman"/>
                        <a:ea typeface="Times New Roman"/>
                        <a:cs typeface="Times New Roman"/>
                        <a:sym typeface="Times New Roman"/>
                      </a:endParaRPr>
                    </a:p>
                  </a:txBody>
                  <a:tcPr marT="0" marB="0" marR="53375" marL="53375"/>
                </a:tc>
              </a:tr>
              <a:tr h="1742100">
                <a:tc>
                  <a:txBody>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AI for Cultural Heritage Preservation </a:t>
                      </a:r>
                      <a:r>
                        <a:rPr b="0" i="1" lang="en-US" sz="2000" u="none" cap="none" strike="noStrike">
                          <a:solidFill>
                            <a:srgbClr val="000000"/>
                          </a:solidFill>
                          <a:latin typeface="Arial"/>
                          <a:ea typeface="Arial"/>
                          <a:cs typeface="Arial"/>
                          <a:sym typeface="Arial"/>
                        </a:rPr>
                        <a:t>(L'IA au service de la préservation du patrimoine culturel)</a:t>
                      </a:r>
                      <a:r>
                        <a:rPr b="0" i="0" lang="en-US" sz="2000" u="none" cap="none" strike="noStrike">
                          <a:solidFill>
                            <a:srgbClr val="000000"/>
                          </a:solidFill>
                          <a:latin typeface="Arial"/>
                          <a:ea typeface="Arial"/>
                          <a:cs typeface="Arial"/>
                          <a:sym typeface="Arial"/>
                        </a:rPr>
                        <a:t> par ReelMind</a:t>
                      </a:r>
                      <a:endParaRPr/>
                    </a:p>
                  </a:txBody>
                  <a:tcPr marT="0" marB="0" marR="53375" marL="53375"/>
                </a:tc>
                <a:tc>
                  <a:txBody>
                    <a:bodyPr/>
                    <a:lstStyle/>
                    <a:p>
                      <a:pPr indent="0" lvl="0" marL="0" marR="0" rtl="0" algn="l">
                        <a:lnSpc>
                          <a:spcPct val="100000"/>
                        </a:lnSpc>
                        <a:spcBef>
                          <a:spcPts val="0"/>
                        </a:spcBef>
                        <a:spcAft>
                          <a:spcPts val="0"/>
                        </a:spcAft>
                        <a:buClr>
                          <a:srgbClr val="000000"/>
                        </a:buClr>
                        <a:buSzPts val="2000"/>
                        <a:buFont typeface="Arial"/>
                        <a:buNone/>
                      </a:pPr>
                      <a:r>
                        <a:rPr b="1" lang="en-US" sz="2000" u="none" cap="none" strike="noStrike"/>
                        <a:t>Présentation</a:t>
                      </a:r>
                      <a:r>
                        <a:rPr lang="en-US" sz="2000" u="none" cap="none" strike="noStrike"/>
                        <a:t> : Cette vidéo montre comment les technologies d'intelligence artificielle révolutionnent la conservation du patrimoine culture, permettant ainsi la protection et la restauration de trésors en 3D, la restauration tenant en compte des dommages et la narration adaptative. </a:t>
                      </a:r>
                      <a:endParaRPr/>
                    </a:p>
                    <a:p>
                      <a:pPr indent="0" lvl="0" marL="0" marR="0" rtl="0" algn="l">
                        <a:lnSpc>
                          <a:spcPct val="100000"/>
                        </a:lnSpc>
                        <a:spcBef>
                          <a:spcPts val="0"/>
                        </a:spcBef>
                        <a:spcAft>
                          <a:spcPts val="0"/>
                        </a:spcAft>
                        <a:buClr>
                          <a:srgbClr val="000000"/>
                        </a:buClr>
                        <a:buSzPts val="2000"/>
                        <a:buFont typeface="Arial"/>
                        <a:buNone/>
                      </a:pPr>
                      <a:r>
                        <a:rPr b="1" lang="en-US" sz="2000" u="none" cap="none" strike="noStrike"/>
                        <a:t>Regarder</a:t>
                      </a:r>
                      <a:r>
                        <a:rPr lang="en-US" sz="2000" u="none" cap="none" strike="noStrike"/>
                        <a:t> : </a:t>
                      </a:r>
                      <a:r>
                        <a:rPr lang="en-US" sz="2000" u="sng" cap="none" strike="noStrike">
                          <a:solidFill>
                            <a:schemeClr val="accent4"/>
                          </a:solidFill>
                          <a:hlinkClick r:id="rId7">
                            <a:extLst>
                              <a:ext uri="{A12FA001-AC4F-418D-AE19-62706E023703}">
                                <ahyp:hlinkClr val="tx"/>
                              </a:ext>
                            </a:extLst>
                          </a:hlinkClick>
                        </a:rPr>
                        <a:t>AI for Cultural Heritage Preservationreelmind.ai+1youtube.com+1</a:t>
                      </a:r>
                      <a:endParaRPr sz="2000" u="sng" cap="none" strike="noStrike">
                        <a:solidFill>
                          <a:schemeClr val="accent4"/>
                        </a:solidFill>
                        <a:latin typeface="Times New Roman"/>
                        <a:ea typeface="Times New Roman"/>
                        <a:cs typeface="Times New Roman"/>
                        <a:sym typeface="Times New Roman"/>
                        <a:hlinkClick r:id="rId8">
                          <a:extLst>
                            <a:ext uri="{A12FA001-AC4F-418D-AE19-62706E023703}">
                              <ahyp:hlinkClr val="tx"/>
                            </a:ext>
                          </a:extLst>
                        </a:hlinkClick>
                      </a:endParaRPr>
                    </a:p>
                  </a:txBody>
                  <a:tcPr marT="0" marB="0" marR="53375" marL="53375"/>
                </a:tc>
              </a:tr>
              <a:tr h="1742100">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The Teaching of the Hands </a:t>
                      </a:r>
                      <a:r>
                        <a:rPr b="0" i="1" lang="en-US" sz="2000" u="none" cap="none" strike="noStrike"/>
                        <a:t>(L'enseignement des Mains) </a:t>
                      </a:r>
                      <a:endParaRPr/>
                    </a:p>
                    <a:p>
                      <a:pPr indent="0" lvl="0" marL="0" marR="0" rtl="0" algn="l">
                        <a:lnSpc>
                          <a:spcPct val="100000"/>
                        </a:lnSpc>
                        <a:spcBef>
                          <a:spcPts val="0"/>
                        </a:spcBef>
                        <a:spcAft>
                          <a:spcPts val="0"/>
                        </a:spcAft>
                        <a:buClr>
                          <a:srgbClr val="000000"/>
                        </a:buClr>
                        <a:buSzPts val="2000"/>
                        <a:buFont typeface="Arial"/>
                        <a:buNone/>
                      </a:pPr>
                      <a:r>
                        <a:t/>
                      </a:r>
                      <a:endParaRPr b="0" i="1" sz="2000" u="none" cap="none" strike="noStrike"/>
                    </a:p>
                  </a:txBody>
                  <a:tcPr marT="0" marB="0" marR="53375" marL="53375"/>
                </a:tc>
                <a:tc>
                  <a:txBody>
                    <a:bodyPr/>
                    <a:lstStyle/>
                    <a:p>
                      <a:pPr indent="0" lvl="0" marL="0" marR="0" rtl="0" algn="l">
                        <a:lnSpc>
                          <a:spcPct val="100000"/>
                        </a:lnSpc>
                        <a:spcBef>
                          <a:spcPts val="0"/>
                        </a:spcBef>
                        <a:spcAft>
                          <a:spcPts val="0"/>
                        </a:spcAft>
                        <a:buClr>
                          <a:srgbClr val="000000"/>
                        </a:buClr>
                        <a:buSzPts val="2000"/>
                        <a:buFont typeface="Arial"/>
                        <a:buNone/>
                      </a:pPr>
                      <a:r>
                        <a:rPr b="1" lang="en-US" sz="2000" u="none" cap="none" strike="noStrike"/>
                        <a:t>Présentation </a:t>
                      </a:r>
                      <a:r>
                        <a:rPr b="0" lang="en-US" sz="2000" u="none" cap="none" strike="noStrike"/>
                        <a:t>: Un documentaire expérimental narré par Juan Mancias, président de la tribu Esto'k Gna, qui met l'accent sur le patrimoine amérindien et les menaces d'effacement culturel. Le film a été présenté lors d'un événement organisé par la Fondation River Pierce, soulignant l'importance de préserver des sites sacrés tels que Garcia's Pasture. </a:t>
                      </a:r>
                      <a:endParaRPr/>
                    </a:p>
                    <a:p>
                      <a:pPr indent="0" lvl="0" marL="0" marR="0" rtl="0" algn="l">
                        <a:lnSpc>
                          <a:spcPct val="100000"/>
                        </a:lnSpc>
                        <a:spcBef>
                          <a:spcPts val="0"/>
                        </a:spcBef>
                        <a:spcAft>
                          <a:spcPts val="0"/>
                        </a:spcAft>
                        <a:buClr>
                          <a:srgbClr val="000000"/>
                        </a:buClr>
                        <a:buSzPts val="2000"/>
                        <a:buFont typeface="Arial"/>
                        <a:buNone/>
                      </a:pPr>
                      <a:r>
                        <a:rPr b="1" lang="en-US" sz="2000" u="none" cap="none" strike="noStrike"/>
                        <a:t>Diffusion</a:t>
                      </a:r>
                      <a:r>
                        <a:rPr b="0" lang="en-US" sz="2000" u="none" cap="none" strike="noStrike"/>
                        <a:t> : Projeté lors d'événements culturels et de débats sur le patrimoine autochtone. </a:t>
                      </a:r>
                      <a:r>
                        <a:rPr lang="en-US" sz="2000" u="none" cap="none" strike="noStrike"/>
                        <a:t> </a:t>
                      </a:r>
                      <a:r>
                        <a:rPr lang="en-US" sz="2000" u="sng" cap="none" strike="noStrike">
                          <a:solidFill>
                            <a:schemeClr val="hlink"/>
                          </a:solidFill>
                          <a:hlinkClick r:id="rId9"/>
                        </a:rPr>
                        <a:t>lmtonline.com</a:t>
                      </a:r>
                      <a:endParaRPr sz="2000" u="none" cap="none" strike="noStrike">
                        <a:latin typeface="Times New Roman"/>
                        <a:ea typeface="Times New Roman"/>
                        <a:cs typeface="Times New Roman"/>
                        <a:sym typeface="Times New Roman"/>
                      </a:endParaRPr>
                    </a:p>
                  </a:txBody>
                  <a:tcPr marT="0" marB="0" marR="53375" marL="53375"/>
                </a:tc>
              </a:tr>
              <a:tr h="1679000">
                <a:tc>
                  <a:txBody>
                    <a:bodyPr/>
                    <a:lstStyle/>
                    <a:p>
                      <a:pPr indent="0" lvl="0" marL="0" marR="0" rtl="0" algn="l">
                        <a:lnSpc>
                          <a:spcPct val="100000"/>
                        </a:lnSpc>
                        <a:spcBef>
                          <a:spcPts val="0"/>
                        </a:spcBef>
                        <a:spcAft>
                          <a:spcPts val="0"/>
                        </a:spcAft>
                        <a:buClr>
                          <a:srgbClr val="000000"/>
                        </a:buClr>
                        <a:buSzPts val="2000"/>
                        <a:buFont typeface="Arial"/>
                        <a:buNone/>
                      </a:pPr>
                      <a:r>
                        <a:rPr lang="en-US" sz="2000" u="none" cap="none" strike="noStrike"/>
                        <a:t>Preserve Cultural Heritage with Sustainable Tech </a:t>
                      </a:r>
                      <a:r>
                        <a:rPr b="0" lang="en-US" sz="2000" u="none" cap="none" strike="noStrike"/>
                        <a:t>(</a:t>
                      </a:r>
                      <a:r>
                        <a:rPr b="0" i="1" lang="en-US" sz="2000" u="none" cap="none" strike="noStrike"/>
                        <a:t>Préserver le Patrimoine Culturel avec la Technologie Durable)</a:t>
                      </a:r>
                      <a:endParaRPr/>
                    </a:p>
                  </a:txBody>
                  <a:tcPr marT="0" marB="0" marR="53375" marL="53375"/>
                </a:tc>
                <a:tc>
                  <a:txBody>
                    <a:bodyPr/>
                    <a:lstStyle/>
                    <a:p>
                      <a:pPr indent="0" lvl="0" marL="0" marR="0" rtl="0" algn="l">
                        <a:lnSpc>
                          <a:spcPct val="100000"/>
                        </a:lnSpc>
                        <a:spcBef>
                          <a:spcPts val="0"/>
                        </a:spcBef>
                        <a:spcAft>
                          <a:spcPts val="0"/>
                        </a:spcAft>
                        <a:buClr>
                          <a:srgbClr val="000000"/>
                        </a:buClr>
                        <a:buSzPts val="2000"/>
                        <a:buFont typeface="Arial"/>
                        <a:buNone/>
                      </a:pPr>
                      <a:r>
                        <a:rPr b="1" lang="en-US" sz="2000" u="none" cap="none" strike="noStrike"/>
                        <a:t>Présentation</a:t>
                      </a:r>
                      <a:r>
                        <a:rPr b="0" lang="en-US" sz="2000" u="none" cap="none" strike="noStrike"/>
                        <a:t> : Cette vidéo explore comment les technologies durables, notamment la réalité virtuelle et la conservation assistée par l'IA, peuvent contribuer à préserver le patrimoine culturel pour les générations futures. Elle met en avant les outils numériques qui rendent les sites patrimoniaux plus accessibles et plus attrayants.</a:t>
                      </a:r>
                      <a:endParaRPr/>
                    </a:p>
                    <a:p>
                      <a:pPr indent="0" lvl="0" marL="0" marR="0" rtl="0" algn="l">
                        <a:lnSpc>
                          <a:spcPct val="100000"/>
                        </a:lnSpc>
                        <a:spcBef>
                          <a:spcPts val="0"/>
                        </a:spcBef>
                        <a:spcAft>
                          <a:spcPts val="0"/>
                        </a:spcAft>
                        <a:buClr>
                          <a:srgbClr val="000000"/>
                        </a:buClr>
                        <a:buSzPts val="2000"/>
                        <a:buFont typeface="Arial"/>
                        <a:buNone/>
                      </a:pPr>
                      <a:r>
                        <a:rPr b="1" lang="en-US" sz="2000" u="none" cap="none" strike="noStrike"/>
                        <a:t>Regarder </a:t>
                      </a:r>
                      <a:r>
                        <a:rPr lang="en-US" sz="2000" u="none" cap="none" strike="noStrike"/>
                        <a:t>:</a:t>
                      </a:r>
                      <a:r>
                        <a:rPr lang="en-US" sz="2000" u="none" cap="none" strike="noStrike">
                          <a:solidFill>
                            <a:schemeClr val="accent4"/>
                          </a:solidFill>
                        </a:rPr>
                        <a:t> </a:t>
                      </a:r>
                      <a:r>
                        <a:rPr lang="en-US" sz="2000" u="sng" cap="none" strike="noStrike">
                          <a:solidFill>
                            <a:schemeClr val="accent4"/>
                          </a:solidFill>
                          <a:hlinkClick r:id="rId10">
                            <a:extLst>
                              <a:ext uri="{A12FA001-AC4F-418D-AE19-62706E023703}">
                                <ahyp:hlinkClr val="tx"/>
                              </a:ext>
                            </a:extLst>
                          </a:hlinkClick>
                        </a:rPr>
                        <a:t>Preserve Cultural Heritage with Sustainable Techyoutube.com</a:t>
                      </a:r>
                      <a:endParaRPr sz="2000" u="sng" cap="none" strike="noStrike">
                        <a:solidFill>
                          <a:schemeClr val="accent4"/>
                        </a:solidFill>
                        <a:latin typeface="Times New Roman"/>
                        <a:ea typeface="Times New Roman"/>
                        <a:cs typeface="Times New Roman"/>
                        <a:sym typeface="Times New Roman"/>
                        <a:hlinkClick r:id="rId11">
                          <a:extLst>
                            <a:ext uri="{A12FA001-AC4F-418D-AE19-62706E023703}">
                              <ahyp:hlinkClr val="tx"/>
                            </a:ext>
                          </a:extLst>
                        </a:hlinkClick>
                      </a:endParaRPr>
                    </a:p>
                  </a:txBody>
                  <a:tcPr marT="0" marB="0" marR="53375" marL="53375"/>
                </a:tc>
              </a:tr>
            </a:tbl>
          </a:graphicData>
        </a:graphic>
      </p:graphicFrame>
      <p:sp>
        <p:nvSpPr>
          <p:cNvPr id="435" name="Google Shape;435;p56"/>
          <p:cNvSpPr txBox="1"/>
          <p:nvPr/>
        </p:nvSpPr>
        <p:spPr>
          <a:xfrm>
            <a:off x="13550948" y="1097523"/>
            <a:ext cx="8852452" cy="58477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200" u="none" cap="none" strike="noStrike">
                <a:solidFill>
                  <a:schemeClr val="accent1"/>
                </a:solidFill>
                <a:latin typeface="Arial"/>
                <a:ea typeface="Arial"/>
                <a:cs typeface="Arial"/>
                <a:sym typeface="Arial"/>
              </a:rPr>
              <a:t>Vidéos &amp; Films</a:t>
            </a:r>
            <a:endParaRPr b="0" i="0" sz="3200" u="none" cap="none" strike="noStrike">
              <a:solidFill>
                <a:schemeClr val="accen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Nowy Użytkownik</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0x010100C3ACC449D5B63249AEF793846599674D</vt:lpwstr>
  </property>
  <property fmtid="{D5CDD505-2E9C-101B-9397-08002B2CF9AE}" pid="3" name="MediaServiceImageTags">
    <vt:lpwstr/>
  </property>
</Properties>
</file>