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5" roundtripDataSignature="AMtx7mggAieaiUcag9gObi81VQCsBMJC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0D1AAF1-3A9A-48FC-BBAE-BE2B34E31BDF}">
  <a:tblStyle styleId="{40D1AAF1-3A9A-48FC-BBAE-BE2B34E31BDF}"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6E9"/>
          </a:solidFill>
        </a:fill>
      </a:tcStyle>
    </a:wholeTbl>
    <a:band1H>
      <a:tcTxStyle b="off" i="off"/>
      <a:tcStyle>
        <a:fill>
          <a:solidFill>
            <a:srgbClr val="CBEDD1"/>
          </a:solidFill>
        </a:fill>
      </a:tcStyle>
    </a:band1H>
    <a:band2H>
      <a:tcTxStyle b="off" i="off"/>
    </a:band2H>
    <a:band1V>
      <a:tcTxStyle b="off" i="off"/>
      <a:tcStyle>
        <a:fill>
          <a:solidFill>
            <a:srgbClr val="CBEDD1"/>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7" name="Google Shape;87;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2" name="Google Shape;9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4" name="Google Shape;10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5" name="Google Shape;105;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0" name="Google Shape;14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7" name="Google Shape;16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0" name="Google Shape;23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9" name="Google Shape;249;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A2</a:t>
            </a:r>
            <a:endParaRPr/>
          </a:p>
          <a:p>
            <a:pPr indent="0" lvl="0" marL="0" rtl="0" algn="l">
              <a:lnSpc>
                <a:spcPct val="100000"/>
              </a:lnSpc>
              <a:spcBef>
                <a:spcPts val="0"/>
              </a:spcBef>
              <a:spcAft>
                <a:spcPts val="0"/>
              </a:spcAft>
              <a:buSzPts val="1400"/>
              <a:buNone/>
            </a:pPr>
            <a:r>
              <a:rPr lang="en-US"/>
              <a:t>B4</a:t>
            </a:r>
            <a:endParaRPr/>
          </a:p>
          <a:p>
            <a:pPr indent="0" lvl="0" marL="0" rtl="0" algn="l">
              <a:lnSpc>
                <a:spcPct val="100000"/>
              </a:lnSpc>
              <a:spcBef>
                <a:spcPts val="0"/>
              </a:spcBef>
              <a:spcAft>
                <a:spcPts val="0"/>
              </a:spcAft>
              <a:buSzPts val="1400"/>
              <a:buNone/>
            </a:pPr>
            <a:r>
              <a:rPr lang="en-US"/>
              <a:t>C3</a:t>
            </a:r>
            <a:endParaRPr/>
          </a:p>
          <a:p>
            <a:pPr indent="0" lvl="0" marL="0" rtl="0" algn="l">
              <a:lnSpc>
                <a:spcPct val="100000"/>
              </a:lnSpc>
              <a:spcBef>
                <a:spcPts val="0"/>
              </a:spcBef>
              <a:spcAft>
                <a:spcPts val="0"/>
              </a:spcAft>
              <a:buSzPts val="1400"/>
              <a:buNone/>
            </a:pPr>
            <a:r>
              <a:rPr lang="en-US"/>
              <a:t>D1</a:t>
            </a:r>
            <a:endParaRPr/>
          </a:p>
        </p:txBody>
      </p:sp>
      <p:sp>
        <p:nvSpPr>
          <p:cNvPr id="250" name="Google Shape;250;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7" name="Google Shape;25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5" name="Google Shape;275;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9" name="Google Shape;309;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5" name="Google Shape;31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5" name="Google Shape;335;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4" name="Google Shape;36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0" name="Google Shape;37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https://www.youtube.com/watch?v=AMlG-c1hXEE</a:t>
            </a:r>
            <a:endParaRPr/>
          </a:p>
        </p:txBody>
      </p:sp>
      <p:sp>
        <p:nvSpPr>
          <p:cNvPr id="377" name="Google Shape;37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5" name="Google Shape;38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3" name="Google Shape;393;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9" name="Google Shape;399;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0" name="Google Shape;41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1" name="Google Shape;421;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9" name="Google Shape;42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6" name="Google Shape;436;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 Id="rId4" Type="http://schemas.openxmlformats.org/officeDocument/2006/relationships/image" Target="../media/image13.png"/><Relationship Id="rId9" Type="http://schemas.openxmlformats.org/officeDocument/2006/relationships/image" Target="../media/image11.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5.png"/><Relationship Id="rId8" Type="http://schemas.openxmlformats.org/officeDocument/2006/relationships/image" Target="../media/image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32" name="Shape 32"/>
        <p:cNvGrpSpPr/>
        <p:nvPr/>
      </p:nvGrpSpPr>
      <p:grpSpPr>
        <a:xfrm>
          <a:off x="0" y="0"/>
          <a:ext cx="0" cy="0"/>
          <a:chOff x="0" y="0"/>
          <a:chExt cx="0" cy="0"/>
        </a:xfrm>
      </p:grpSpPr>
      <p:sp>
        <p:nvSpPr>
          <p:cNvPr id="33" name="Google Shape;33;p43"/>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4" name="Google Shape;34;p43"/>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4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36" name="Google Shape;36;p43"/>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37" name="Google Shape;37;p43"/>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38" name="Google Shape;38;p43"/>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9" name="Shape 39"/>
        <p:cNvGrpSpPr/>
        <p:nvPr/>
      </p:nvGrpSpPr>
      <p:grpSpPr>
        <a:xfrm>
          <a:off x="0" y="0"/>
          <a:ext cx="0" cy="0"/>
          <a:chOff x="0" y="0"/>
          <a:chExt cx="0" cy="0"/>
        </a:xfrm>
      </p:grpSpPr>
      <p:sp>
        <p:nvSpPr>
          <p:cNvPr id="40" name="Google Shape;40;p44"/>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1" name="Google Shape;41;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2" name="Google Shape;42;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3" name="Google Shape;43;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45" name="Google Shape;45;p4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46" name="Google Shape;46;p4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47" name="Shape 47"/>
        <p:cNvGrpSpPr/>
        <p:nvPr/>
      </p:nvGrpSpPr>
      <p:grpSpPr>
        <a:xfrm>
          <a:off x="0" y="0"/>
          <a:ext cx="0" cy="0"/>
          <a:chOff x="0" y="0"/>
          <a:chExt cx="0" cy="0"/>
        </a:xfrm>
      </p:grpSpPr>
      <p:pic>
        <p:nvPicPr>
          <p:cNvPr descr="A black and white logo&#10;&#10;AI-generated content may be incorrect." id="48" name="Google Shape;48;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9" name="Google Shape;49;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0" name="Google Shape;50;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51" name="Google Shape;51;p45"/>
          <p:cNvGrpSpPr/>
          <p:nvPr/>
        </p:nvGrpSpPr>
        <p:grpSpPr>
          <a:xfrm>
            <a:off x="1633044" y="9658153"/>
            <a:ext cx="21117911" cy="908071"/>
            <a:chOff x="761999" y="9658153"/>
            <a:chExt cx="21117911" cy="908071"/>
          </a:xfrm>
        </p:grpSpPr>
        <p:pic>
          <p:nvPicPr>
            <p:cNvPr descr="A white text on a black background&#10;&#10;AI-generated content may be incorrect." id="52" name="Google Shape;52;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53" name="Google Shape;53;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54" name="Google Shape;54;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55" name="Google Shape;55;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56" name="Google Shape;56;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57" name="Google Shape;57;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58" name="Shape 58"/>
        <p:cNvGrpSpPr/>
        <p:nvPr/>
      </p:nvGrpSpPr>
      <p:grpSpPr>
        <a:xfrm>
          <a:off x="0" y="0"/>
          <a:ext cx="0" cy="0"/>
          <a:chOff x="0" y="0"/>
          <a:chExt cx="0" cy="0"/>
        </a:xfrm>
      </p:grpSpPr>
      <p:sp>
        <p:nvSpPr>
          <p:cNvPr id="59" name="Google Shape;59;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61" name="Shape 61"/>
        <p:cNvGrpSpPr/>
        <p:nvPr/>
      </p:nvGrpSpPr>
      <p:grpSpPr>
        <a:xfrm>
          <a:off x="0" y="0"/>
          <a:ext cx="0" cy="0"/>
          <a:chOff x="0" y="0"/>
          <a:chExt cx="0" cy="0"/>
        </a:xfrm>
      </p:grpSpPr>
      <p:sp>
        <p:nvSpPr>
          <p:cNvPr id="62" name="Google Shape;62;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4" name="Google Shape;64;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65" name="Google Shape;65;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6" name="Google Shape;66;p4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7" name="Google Shape;67;p4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68" name="Shape 68"/>
        <p:cNvGrpSpPr/>
        <p:nvPr/>
      </p:nvGrpSpPr>
      <p:grpSpPr>
        <a:xfrm>
          <a:off x="0" y="0"/>
          <a:ext cx="0" cy="0"/>
          <a:chOff x="0" y="0"/>
          <a:chExt cx="0" cy="0"/>
        </a:xfrm>
      </p:grpSpPr>
      <p:sp>
        <p:nvSpPr>
          <p:cNvPr id="69" name="Google Shape;69;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1" name="Google Shape;71;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2" name="Google Shape;72;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73" name="Google Shape;73;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74" name="Google Shape;74;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75" name="Google Shape;75;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76" name="Google Shape;76;p48"/>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77" name="Google Shape;77;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8" name="Shape 78"/>
        <p:cNvGrpSpPr/>
        <p:nvPr/>
      </p:nvGrpSpPr>
      <p:grpSpPr>
        <a:xfrm>
          <a:off x="0" y="0"/>
          <a:ext cx="0" cy="0"/>
          <a:chOff x="0" y="0"/>
          <a:chExt cx="0" cy="0"/>
        </a:xfrm>
      </p:grpSpPr>
      <p:sp>
        <p:nvSpPr>
          <p:cNvPr id="79" name="Google Shape;79;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80" name="Google Shape;80;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81" name="Google Shape;81;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2" name="Google Shape;82;p49"/>
          <p:cNvSpPr/>
          <p:nvPr>
            <p:ph idx="2" type="pic"/>
          </p:nvPr>
        </p:nvSpPr>
        <p:spPr>
          <a:xfrm>
            <a:off x="0" y="0"/>
            <a:ext cx="24384000" cy="13716000"/>
          </a:xfrm>
          <a:prstGeom prst="rect">
            <a:avLst/>
          </a:prstGeom>
          <a:noFill/>
          <a:ln>
            <a:noFill/>
          </a:ln>
        </p:spPr>
      </p:sp>
      <p:sp>
        <p:nvSpPr>
          <p:cNvPr id="83" name="Google Shape;83;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4" name="Google Shape;84;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4.jpg"/><Relationship Id="rId4" Type="http://schemas.openxmlformats.org/officeDocument/2006/relationships/hyperlink" Target="https://www.youtube.com/watch?v=AMlG-c1hXEE"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hyperlink" Target="https://open.spotify.com/episode/76fc1qhlvK7qTr04OUNvzH?si=e42e340ec7994391&amp;nd=1&amp;dlsi=f9b256ef2a564a1f" TargetMode="External"/><Relationship Id="rId4" Type="http://schemas.openxmlformats.org/officeDocument/2006/relationships/hyperlink" Target="https://www.e-unwto.org/doi/book/10.18111/9789284407262" TargetMode="External"/><Relationship Id="rId11" Type="http://schemas.openxmlformats.org/officeDocument/2006/relationships/hyperlink" Target="https://open.spotify.com/show/2qifwjk3MVhGP4GS8DppjB?si=0ee91819ebe945fb&amp;nd=1&amp;dlsi=e2862362b84e4edf" TargetMode="External"/><Relationship Id="rId10" Type="http://schemas.openxmlformats.org/officeDocument/2006/relationships/hyperlink" Target="https://whc.unesco.org/fr/sustainabletourismtoolkit/guide10/" TargetMode="External"/><Relationship Id="rId9" Type="http://schemas.openxmlformats.org/officeDocument/2006/relationships/hyperlink" Target="https://planbleu.org/wp-content/uploads/2019/06/ensuring_effective_monitoring_web.pdf" TargetMode="External"/><Relationship Id="rId5" Type="http://schemas.openxmlformats.org/officeDocument/2006/relationships/hyperlink" Target="https://op.europa.eu/fr/publication-detail/-/publication/4b90d965-eff8-11e5-8529-01aa75ed71a1" TargetMode="External"/><Relationship Id="rId6" Type="http://schemas.openxmlformats.org/officeDocument/2006/relationships/hyperlink" Target="https://www.oecd.org/fr/publications/etudes-de-l-ocde-sur-le-tourisme_24119555.html" TargetMode="External"/><Relationship Id="rId7" Type="http://schemas.openxmlformats.org/officeDocument/2006/relationships/hyperlink" Target="https://planbleu.org/wp-content/uploads/2019/06/ensuring_effective_monitoring_web.pdf" TargetMode="External"/><Relationship Id="rId8" Type="http://schemas.openxmlformats.org/officeDocument/2006/relationships/hyperlink" Target="https://planbleu.org/wp-content/uploads/2019/06/ensuring_effective_monitoring_web.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
          <p:cNvSpPr txBox="1"/>
          <p:nvPr>
            <p:ph type="title"/>
          </p:nvPr>
        </p:nvSpPr>
        <p:spPr>
          <a:xfrm>
            <a:off x="762001" y="5657851"/>
            <a:ext cx="19466766"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10. </a:t>
            </a:r>
            <a:r>
              <a:rPr b="1" lang="en-US">
                <a:solidFill>
                  <a:srgbClr val="FFFFFF"/>
                </a:solidFill>
              </a:rPr>
              <a:t>Suivi et évaluation des pratiques durables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2"/>
          <p:cNvSpPr txBox="1"/>
          <p:nvPr>
            <p:ph idx="1" type="body"/>
          </p:nvPr>
        </p:nvSpPr>
        <p:spPr>
          <a:xfrm>
            <a:off x="759983" y="2952153"/>
            <a:ext cx="21518705" cy="8920876"/>
          </a:xfrm>
          <a:prstGeom prst="rect">
            <a:avLst/>
          </a:prstGeom>
          <a:noFill/>
          <a:ln>
            <a:noFill/>
          </a:ln>
        </p:spPr>
        <p:txBody>
          <a:bodyPr anchorCtr="0" anchor="t" bIns="0" lIns="0" spcFirstLastPara="1" rIns="0" wrap="square" tIns="118850">
            <a:normAutofit/>
          </a:bodyPr>
          <a:lstStyle/>
          <a:p>
            <a:pPr indent="0" lvl="0" marL="0" rtl="0" algn="l">
              <a:lnSpc>
                <a:spcPct val="130000"/>
              </a:lnSpc>
              <a:spcBef>
                <a:spcPts val="0"/>
              </a:spcBef>
              <a:spcAft>
                <a:spcPts val="0"/>
              </a:spcAft>
              <a:buSzPts val="5600"/>
              <a:buNone/>
            </a:pPr>
            <a:r>
              <a:rPr baseline="30000" lang="en-US" sz="6000"/>
              <a:t>Les principaux objectifs du module sont de : </a:t>
            </a:r>
            <a:endParaRPr sz="6000"/>
          </a:p>
          <a:p>
            <a:pPr indent="0" lvl="0" marL="0" rtl="0" algn="l">
              <a:lnSpc>
                <a:spcPct val="100000"/>
              </a:lnSpc>
              <a:spcBef>
                <a:spcPts val="2000"/>
              </a:spcBef>
              <a:spcAft>
                <a:spcPts val="0"/>
              </a:spcAft>
              <a:buSzPts val="5600"/>
              <a:buNone/>
            </a:pPr>
            <a:r>
              <a:rPr baseline="30000" lang="en-US" sz="6000"/>
              <a:t>1. </a:t>
            </a:r>
            <a:r>
              <a:rPr b="1" baseline="30000" lang="en-US" sz="6000"/>
              <a:t>Permettre aux formateurs de comprendre</a:t>
            </a:r>
            <a:r>
              <a:rPr baseline="30000" lang="en-US" sz="6000"/>
              <a:t> et </a:t>
            </a:r>
            <a:r>
              <a:rPr b="1" baseline="30000" lang="en-US" sz="6000"/>
              <a:t>d’enseigner</a:t>
            </a:r>
            <a:r>
              <a:rPr baseline="30000" lang="en-US" sz="6000"/>
              <a:t> l’importance des processus de suivi et d’évaluation dans la mise en œuvre de pratiques durables</a:t>
            </a:r>
            <a:endParaRPr/>
          </a:p>
          <a:p>
            <a:pPr indent="0" lvl="0" marL="0" rtl="0" algn="l">
              <a:lnSpc>
                <a:spcPct val="100000"/>
              </a:lnSpc>
              <a:spcBef>
                <a:spcPts val="3200"/>
              </a:spcBef>
              <a:spcAft>
                <a:spcPts val="0"/>
              </a:spcAft>
              <a:buSzPts val="5600"/>
              <a:buNone/>
            </a:pPr>
            <a:r>
              <a:rPr baseline="30000" lang="en-US" sz="6000"/>
              <a:t>2. </a:t>
            </a:r>
            <a:r>
              <a:rPr b="1" baseline="30000" lang="en-US" sz="6000"/>
              <a:t>Explorer les méthodes et indicateurs</a:t>
            </a:r>
            <a:r>
              <a:rPr baseline="30000" lang="en-US" sz="6000"/>
              <a:t> (KPI, repères), permettant de mesurer l’efficacité des actions durables dans les contextes du tourisme et de l’hôtellerie</a:t>
            </a:r>
            <a:endParaRPr baseline="30000" sz="6000"/>
          </a:p>
          <a:p>
            <a:pPr indent="0" lvl="0" marL="0" rtl="0" algn="l">
              <a:lnSpc>
                <a:spcPct val="100000"/>
              </a:lnSpc>
              <a:spcBef>
                <a:spcPts val="3200"/>
              </a:spcBef>
              <a:spcAft>
                <a:spcPts val="1200"/>
              </a:spcAft>
              <a:buSzPts val="5600"/>
              <a:buNone/>
            </a:pPr>
            <a:r>
              <a:rPr baseline="30000" lang="en-US" sz="6000"/>
              <a:t>3. </a:t>
            </a:r>
            <a:r>
              <a:rPr b="1" baseline="30000" lang="en-US" sz="6000"/>
              <a:t>Fournir des outils pratiques et des méthodologiques</a:t>
            </a:r>
            <a:r>
              <a:rPr baseline="30000" lang="en-US" sz="6000"/>
              <a:t> pour la création de systèmes de suivi et de retour d’information continu</a:t>
            </a:r>
            <a:endParaRPr baseline="30000" sz="6000"/>
          </a:p>
        </p:txBody>
      </p:sp>
      <p:sp>
        <p:nvSpPr>
          <p:cNvPr id="95" name="Google Shape;95;p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Introduction</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3"/>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A. Suivi et </a:t>
            </a:r>
            <a:r>
              <a:rPr b="1" lang="en-US"/>
              <a:t>Évaluation</a:t>
            </a:r>
            <a:r>
              <a:rPr b="1" lang="en-US"/>
              <a:t> (S&amp;E)</a:t>
            </a:r>
            <a:endParaRPr/>
          </a:p>
        </p:txBody>
      </p:sp>
      <p:sp>
        <p:nvSpPr>
          <p:cNvPr id="101" name="Google Shape;101;p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4"/>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b="1" lang="en-US"/>
              <a:t>1. Suivi et évaluation (S&amp;E) - définitions</a:t>
            </a:r>
            <a:endParaRPr b="1">
              <a:highlight>
                <a:srgbClr val="FFFF00"/>
              </a:highlight>
            </a:endParaRPr>
          </a:p>
        </p:txBody>
      </p:sp>
      <p:sp>
        <p:nvSpPr>
          <p:cNvPr id="108" name="Google Shape;108;p4"/>
          <p:cNvSpPr/>
          <p:nvPr/>
        </p:nvSpPr>
        <p:spPr>
          <a:xfrm>
            <a:off x="12119250" y="2944637"/>
            <a:ext cx="9924047" cy="4535502"/>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Le</a:t>
            </a:r>
            <a:r>
              <a:rPr b="1" i="0" lang="en-US" sz="3600" u="none" cap="none" strike="noStrike">
                <a:solidFill>
                  <a:schemeClr val="lt1"/>
                </a:solidFill>
                <a:latin typeface="Arial"/>
                <a:ea typeface="Arial"/>
                <a:cs typeface="Arial"/>
                <a:sym typeface="Arial"/>
              </a:rPr>
              <a:t> suivi</a:t>
            </a:r>
            <a:r>
              <a:rPr b="0" i="0" lang="en-US" sz="3600" u="none" cap="none" strike="noStrike">
                <a:solidFill>
                  <a:schemeClr val="lt1"/>
                </a:solidFill>
                <a:latin typeface="Arial"/>
                <a:ea typeface="Arial"/>
                <a:cs typeface="Arial"/>
                <a:sym typeface="Arial"/>
              </a:rPr>
              <a:t> consiste en un processus continu de collecte de données visant à surveiller les indicateurs de performance afin de contrôler les progrès réalisés et l'évolution des objectifs et des cibles (par exemple, la consommation d'énergie, la réduction des déchets, l'engagement communautaire).</a:t>
            </a:r>
            <a:endParaRPr b="0" i="0" sz="1200" u="none" cap="none" strike="noStrike">
              <a:solidFill>
                <a:schemeClr val="lt1"/>
              </a:solidFill>
              <a:latin typeface="Arial"/>
              <a:ea typeface="Arial"/>
              <a:cs typeface="Arial"/>
              <a:sym typeface="Arial"/>
            </a:endParaRPr>
          </a:p>
        </p:txBody>
      </p:sp>
      <p:sp>
        <p:nvSpPr>
          <p:cNvPr id="109" name="Google Shape;109;p4"/>
          <p:cNvSpPr txBox="1"/>
          <p:nvPr>
            <p:ph idx="1" type="body"/>
          </p:nvPr>
        </p:nvSpPr>
        <p:spPr>
          <a:xfrm>
            <a:off x="786686" y="3408505"/>
            <a:ext cx="10619784" cy="9539747"/>
          </a:xfrm>
          <a:prstGeom prst="rect">
            <a:avLst/>
          </a:prstGeom>
          <a:noFill/>
          <a:ln>
            <a:noFill/>
          </a:ln>
        </p:spPr>
        <p:txBody>
          <a:bodyPr anchorCtr="0" anchor="t" bIns="0" lIns="0" spcFirstLastPara="1" rIns="0" wrap="square" tIns="0">
            <a:noAutofit/>
          </a:bodyPr>
          <a:lstStyle/>
          <a:p>
            <a:pPr indent="0" lvl="0" marL="0" rtl="0" algn="ctr">
              <a:lnSpc>
                <a:spcPct val="120000"/>
              </a:lnSpc>
              <a:spcBef>
                <a:spcPts val="0"/>
              </a:spcBef>
              <a:spcAft>
                <a:spcPts val="0"/>
              </a:spcAft>
              <a:buSzPts val="5600"/>
              <a:buNone/>
            </a:pPr>
            <a:r>
              <a:rPr lang="en-US" sz="3600"/>
              <a:t>Le S&amp;E des pratiques durables désigne le processus systématique consistant à suivre, évaluer et améliorer la manière dont les entreprises touristiques mettent en œuvre des mesures respectueuses de l'environnement, socialement responsables et économiquement viables. </a:t>
            </a:r>
            <a:endParaRPr sz="3600"/>
          </a:p>
          <a:p>
            <a:pPr indent="0" lvl="0" marL="0" rtl="0" algn="ctr">
              <a:lnSpc>
                <a:spcPct val="120000"/>
              </a:lnSpc>
              <a:spcBef>
                <a:spcPts val="0"/>
              </a:spcBef>
              <a:spcAft>
                <a:spcPts val="0"/>
              </a:spcAft>
              <a:buSzPts val="5600"/>
              <a:buNone/>
            </a:pPr>
            <a:r>
              <a:t/>
            </a:r>
            <a:endParaRPr sz="3600"/>
          </a:p>
          <a:p>
            <a:pPr indent="0" lvl="0" marL="0" rtl="0" algn="ctr">
              <a:lnSpc>
                <a:spcPct val="120000"/>
              </a:lnSpc>
              <a:spcBef>
                <a:spcPts val="2000"/>
              </a:spcBef>
              <a:spcAft>
                <a:spcPts val="0"/>
              </a:spcAft>
              <a:buSzPts val="5600"/>
              <a:buNone/>
            </a:pPr>
            <a:r>
              <a:rPr lang="en-US" sz="3600"/>
              <a:t>Cela garantit que les objectifs de développement durable ne restent pas de simples aspirations, mais qu'ils sont bel et bien atteints</a:t>
            </a:r>
            <a:endParaRPr sz="3600"/>
          </a:p>
          <a:p>
            <a:pPr indent="0" lvl="0" marL="0" rtl="0" algn="l">
              <a:lnSpc>
                <a:spcPct val="120000"/>
              </a:lnSpc>
              <a:spcBef>
                <a:spcPts val="2000"/>
              </a:spcBef>
              <a:spcAft>
                <a:spcPts val="0"/>
              </a:spcAft>
              <a:buClr>
                <a:srgbClr val="323232"/>
              </a:buClr>
              <a:buSzPts val="3600"/>
              <a:buNone/>
            </a:pPr>
            <a:r>
              <a:t/>
            </a:r>
            <a:endParaRPr sz="3600"/>
          </a:p>
        </p:txBody>
      </p:sp>
      <p:sp>
        <p:nvSpPr>
          <p:cNvPr id="110" name="Google Shape;110;p4"/>
          <p:cNvSpPr/>
          <p:nvPr/>
        </p:nvSpPr>
        <p:spPr>
          <a:xfrm>
            <a:off x="12102526" y="7678328"/>
            <a:ext cx="9940612" cy="4535502"/>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L'évaluation</a:t>
            </a:r>
            <a:r>
              <a:rPr b="0" i="0" lang="en-US" sz="3600" u="none" cap="none" strike="noStrike">
                <a:solidFill>
                  <a:schemeClr val="lt1"/>
                </a:solidFill>
                <a:latin typeface="Arial"/>
                <a:ea typeface="Arial"/>
                <a:cs typeface="Arial"/>
                <a:sym typeface="Arial"/>
              </a:rPr>
              <a:t> consiste en une analyse périodique de ces données visant à évaluer l'efficacité, à identifier les lacunes et à orienter la prise de décision. Elle explique quels changements se sont produits, mais aussi comment et pourquoi ils se sont produits.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5"/>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2. </a:t>
            </a:r>
            <a:r>
              <a:rPr b="1" lang="en-US"/>
              <a:t>Suivi et évaluation (S&amp;E)</a:t>
            </a:r>
            <a:r>
              <a:rPr b="1" lang="en-US" sz="7200"/>
              <a:t> - pertinence</a:t>
            </a:r>
            <a:endParaRPr b="1" sz="7200">
              <a:highlight>
                <a:srgbClr val="FFFF00"/>
              </a:highlight>
            </a:endParaRPr>
          </a:p>
        </p:txBody>
      </p:sp>
      <p:grpSp>
        <p:nvGrpSpPr>
          <p:cNvPr id="117" name="Google Shape;117;p5"/>
          <p:cNvGrpSpPr/>
          <p:nvPr/>
        </p:nvGrpSpPr>
        <p:grpSpPr>
          <a:xfrm>
            <a:off x="2618803" y="3411620"/>
            <a:ext cx="18459189" cy="7887945"/>
            <a:chOff x="0" y="96"/>
            <a:chExt cx="18459189" cy="7887945"/>
          </a:xfrm>
        </p:grpSpPr>
        <p:sp>
          <p:nvSpPr>
            <p:cNvPr id="118" name="Google Shape;118;p5"/>
            <p:cNvSpPr/>
            <p:nvPr/>
          </p:nvSpPr>
          <p:spPr>
            <a:xfrm rot="5400000">
              <a:off x="10560052" y="-4122479"/>
              <a:ext cx="3078222" cy="12092931"/>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5"/>
            <p:cNvSpPr txBox="1"/>
            <p:nvPr/>
          </p:nvSpPr>
          <p:spPr>
            <a:xfrm>
              <a:off x="6168654" y="535141"/>
              <a:ext cx="12290535" cy="2711430"/>
            </a:xfrm>
            <a:prstGeom prst="rect">
              <a:avLst/>
            </a:prstGeom>
            <a:noFill/>
            <a:ln>
              <a:noFill/>
            </a:ln>
          </p:spPr>
          <p:txBody>
            <a:bodyPr anchorCtr="0" anchor="ctr" bIns="64750" lIns="129525" spcFirstLastPara="1" rIns="129525" wrap="square" tIns="64750">
              <a:noAutofit/>
            </a:bodyPr>
            <a:lstStyle/>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Garantit la réalisation des objectifs</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Permet de détecter les problèmes à un stade précoce</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S'adapte aux changements, car le suivi offre la souplesse nécessaire pour s'y adapter</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Garantit la responsabilité, l'efficacité et la transparence</a:t>
              </a:r>
              <a:endParaRPr b="0" i="0" sz="1400" u="none" cap="none" strike="noStrike">
                <a:solidFill>
                  <a:schemeClr val="dk1"/>
                </a:solidFill>
                <a:latin typeface="Arial"/>
                <a:ea typeface="Arial"/>
                <a:cs typeface="Arial"/>
                <a:sym typeface="Arial"/>
              </a:endParaRPr>
            </a:p>
          </p:txBody>
        </p:sp>
        <p:sp>
          <p:nvSpPr>
            <p:cNvPr id="120" name="Google Shape;120;p5"/>
            <p:cNvSpPr/>
            <p:nvPr/>
          </p:nvSpPr>
          <p:spPr>
            <a:xfrm>
              <a:off x="0" y="96"/>
              <a:ext cx="6168654" cy="3847778"/>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5"/>
            <p:cNvSpPr txBox="1"/>
            <p:nvPr/>
          </p:nvSpPr>
          <p:spPr>
            <a:xfrm>
              <a:off x="187833" y="187929"/>
              <a:ext cx="5792988" cy="3472112"/>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None/>
              </a:pPr>
              <a:r>
                <a:rPr b="1" i="0" lang="en-US" sz="6500" u="none" cap="none" strike="noStrike">
                  <a:solidFill>
                    <a:schemeClr val="lt1"/>
                  </a:solidFill>
                  <a:latin typeface="Arial"/>
                  <a:ea typeface="Arial"/>
                  <a:cs typeface="Arial"/>
                  <a:sym typeface="Arial"/>
                </a:rPr>
                <a:t>Suivi </a:t>
              </a:r>
              <a:endParaRPr b="1" i="0" sz="6500" u="none" cap="none" strike="noStrike">
                <a:solidFill>
                  <a:schemeClr val="lt1"/>
                </a:solidFill>
                <a:latin typeface="Arial"/>
                <a:ea typeface="Arial"/>
                <a:cs typeface="Arial"/>
                <a:sym typeface="Arial"/>
              </a:endParaRPr>
            </a:p>
          </p:txBody>
        </p:sp>
        <p:sp>
          <p:nvSpPr>
            <p:cNvPr id="122" name="Google Shape;122;p5"/>
            <p:cNvSpPr/>
            <p:nvPr/>
          </p:nvSpPr>
          <p:spPr>
            <a:xfrm rot="5400000">
              <a:off x="10634596" y="-40901"/>
              <a:ext cx="3177613" cy="12109497"/>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5"/>
            <p:cNvSpPr txBox="1"/>
            <p:nvPr/>
          </p:nvSpPr>
          <p:spPr>
            <a:xfrm>
              <a:off x="6168654" y="4575307"/>
              <a:ext cx="10816231" cy="2777690"/>
            </a:xfrm>
            <a:prstGeom prst="rect">
              <a:avLst/>
            </a:prstGeom>
            <a:noFill/>
            <a:ln>
              <a:noFill/>
            </a:ln>
          </p:spPr>
          <p:txBody>
            <a:bodyPr anchorCtr="0" anchor="ctr" bIns="64750" lIns="129525" spcFirstLastPara="1" rIns="129525" wrap="square" tIns="64750">
              <a:noAutofit/>
            </a:bodyPr>
            <a:lstStyle/>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Fournit des informations sur les performances</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Identifie les axes d'amélioration</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Facilite la prise de décisions stratégiques</a:t>
              </a:r>
              <a:endParaRPr b="0" i="0" sz="1400" u="none" cap="none" strike="noStrike">
                <a:solidFill>
                  <a:schemeClr val="dk1"/>
                </a:solidFill>
                <a:latin typeface="Arial"/>
                <a:ea typeface="Arial"/>
                <a:cs typeface="Arial"/>
                <a:sym typeface="Arial"/>
              </a:endParaRPr>
            </a:p>
            <a:p>
              <a:pPr indent="-514350" lvl="0" marL="514350" marR="0" rtl="0" algn="l">
                <a:lnSpc>
                  <a:spcPct val="100000"/>
                </a:lnSpc>
                <a:spcBef>
                  <a:spcPts val="0"/>
                </a:spcBef>
                <a:spcAft>
                  <a:spcPts val="0"/>
                </a:spcAft>
                <a:buClr>
                  <a:schemeClr val="dk1"/>
                </a:buClr>
                <a:buSzPts val="3400"/>
                <a:buFont typeface="Arial"/>
                <a:buAutoNum type="arabicPeriod"/>
              </a:pPr>
              <a:r>
                <a:rPr b="0" i="0" lang="en-US" sz="3400" u="none" cap="none" strike="noStrike">
                  <a:solidFill>
                    <a:schemeClr val="dk1"/>
                  </a:solidFill>
                  <a:latin typeface="Arial"/>
                  <a:ea typeface="Arial"/>
                  <a:cs typeface="Arial"/>
                  <a:sym typeface="Arial"/>
                </a:rPr>
                <a:t>Favorise la croissance et la compétitivité</a:t>
              </a:r>
              <a:endParaRPr b="0" i="0" sz="1400" u="none" cap="none" strike="noStrike">
                <a:solidFill>
                  <a:schemeClr val="dk1"/>
                </a:solidFill>
                <a:latin typeface="Arial"/>
                <a:ea typeface="Arial"/>
                <a:cs typeface="Arial"/>
                <a:sym typeface="Arial"/>
              </a:endParaRPr>
            </a:p>
          </p:txBody>
        </p:sp>
        <p:sp>
          <p:nvSpPr>
            <p:cNvPr id="124" name="Google Shape;124;p5"/>
            <p:cNvSpPr/>
            <p:nvPr/>
          </p:nvSpPr>
          <p:spPr>
            <a:xfrm>
              <a:off x="0" y="4040263"/>
              <a:ext cx="6168654" cy="3847778"/>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5"/>
            <p:cNvSpPr txBox="1"/>
            <p:nvPr/>
          </p:nvSpPr>
          <p:spPr>
            <a:xfrm>
              <a:off x="187833" y="4228096"/>
              <a:ext cx="5792988" cy="3472112"/>
            </a:xfrm>
            <a:prstGeom prst="rect">
              <a:avLst/>
            </a:prstGeom>
            <a:noFill/>
            <a:ln>
              <a:noFill/>
            </a:ln>
          </p:spPr>
          <p:txBody>
            <a:bodyPr anchorCtr="0" anchor="ctr" bIns="123825" lIns="247650" spcFirstLastPara="1" rIns="247650" wrap="square" tIns="123825">
              <a:noAutofit/>
            </a:bodyPr>
            <a:lstStyle/>
            <a:p>
              <a:pPr indent="0" lvl="0" marL="0" marR="0" rtl="0" algn="ctr">
                <a:lnSpc>
                  <a:spcPct val="90000"/>
                </a:lnSpc>
                <a:spcBef>
                  <a:spcPts val="0"/>
                </a:spcBef>
                <a:spcAft>
                  <a:spcPts val="0"/>
                </a:spcAft>
                <a:buClr>
                  <a:schemeClr val="lt1"/>
                </a:buClr>
                <a:buSzPts val="6500"/>
                <a:buFont typeface="Arial"/>
                <a:buNone/>
              </a:pPr>
              <a:r>
                <a:rPr b="1" i="0" lang="en-US" sz="6500" u="none" cap="none" strike="noStrike">
                  <a:solidFill>
                    <a:schemeClr val="lt1"/>
                  </a:solidFill>
                  <a:latin typeface="Arial"/>
                  <a:ea typeface="Arial"/>
                  <a:cs typeface="Arial"/>
                  <a:sym typeface="Arial"/>
                </a:rPr>
                <a:t>Evaluation</a:t>
              </a:r>
              <a:endParaRPr b="1" i="0" sz="6500" u="none" cap="none" strike="noStrike">
                <a:solidFill>
                  <a:schemeClr val="lt1"/>
                </a:solidFill>
                <a:latin typeface="Arial"/>
                <a:ea typeface="Arial"/>
                <a:cs typeface="Arial"/>
                <a:sym typeface="Aria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txBox="1"/>
          <p:nvPr>
            <p:ph type="title"/>
          </p:nvPr>
        </p:nvSpPr>
        <p:spPr>
          <a:xfrm>
            <a:off x="761999" y="1524001"/>
            <a:ext cx="23622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3. </a:t>
            </a:r>
            <a:r>
              <a:rPr b="1" lang="en-US"/>
              <a:t>Suivi et évaluation (S&amp;E) </a:t>
            </a:r>
            <a:r>
              <a:rPr b="1" lang="en-US" sz="7200"/>
              <a:t>– avantages</a:t>
            </a:r>
            <a:endParaRPr b="1" sz="7200">
              <a:highlight>
                <a:srgbClr val="FFFF00"/>
              </a:highlight>
            </a:endParaRPr>
          </a:p>
        </p:txBody>
      </p:sp>
      <p:sp>
        <p:nvSpPr>
          <p:cNvPr id="132" name="Google Shape;132;p6"/>
          <p:cNvSpPr/>
          <p:nvPr/>
        </p:nvSpPr>
        <p:spPr>
          <a:xfrm>
            <a:off x="1116563"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Amélioration de l'efficacité opérationnelle </a:t>
            </a:r>
            <a:endParaRPr b="1"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Réduit la consommation de ressources et des coûts grâce à la minimisation des déchets et aux économies d'énergie.</a:t>
            </a:r>
            <a:endParaRPr b="0" i="0" sz="3200" u="none" cap="none" strike="noStrike">
              <a:solidFill>
                <a:schemeClr val="dk1"/>
              </a:solidFill>
              <a:latin typeface="Arial"/>
              <a:ea typeface="Arial"/>
              <a:cs typeface="Arial"/>
              <a:sym typeface="Arial"/>
            </a:endParaRPr>
          </a:p>
        </p:txBody>
      </p:sp>
      <p:sp>
        <p:nvSpPr>
          <p:cNvPr id="133" name="Google Shape;133;p6"/>
          <p:cNvSpPr/>
          <p:nvPr/>
        </p:nvSpPr>
        <p:spPr>
          <a:xfrm>
            <a:off x="3997166" y="8043494"/>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Avantage concurrentiel</a:t>
            </a:r>
            <a:endParaRPr b="0" i="0" sz="1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Répond à la demande croissante en matière de tourisme responsable et renforce la réputation de la marque ainsi que la fidélité des clients.</a:t>
            </a:r>
            <a:endParaRPr b="0" i="0" sz="1200" u="none" cap="none" strike="noStrike">
              <a:solidFill>
                <a:schemeClr val="dk1"/>
              </a:solidFill>
              <a:latin typeface="Arial"/>
              <a:ea typeface="Arial"/>
              <a:cs typeface="Arial"/>
              <a:sym typeface="Arial"/>
            </a:endParaRPr>
          </a:p>
        </p:txBody>
      </p:sp>
      <p:sp>
        <p:nvSpPr>
          <p:cNvPr id="134" name="Google Shape;134;p6"/>
          <p:cNvSpPr/>
          <p:nvPr/>
        </p:nvSpPr>
        <p:spPr>
          <a:xfrm>
            <a:off x="8749782"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La gestion responsable de l'environnement </a:t>
            </a:r>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Aide les entreprises à réduire leur empreinte carbone et contribue à la préservation du patrimoine naturel et culturel.</a:t>
            </a:r>
            <a:endParaRPr b="0" i="0" sz="3200" u="none" cap="none" strike="noStrike">
              <a:solidFill>
                <a:schemeClr val="dk1"/>
              </a:solidFill>
              <a:latin typeface="Arial"/>
              <a:ea typeface="Arial"/>
              <a:cs typeface="Arial"/>
              <a:sym typeface="Arial"/>
            </a:endParaRPr>
          </a:p>
        </p:txBody>
      </p:sp>
      <p:sp>
        <p:nvSpPr>
          <p:cNvPr id="135" name="Google Shape;135;p6"/>
          <p:cNvSpPr/>
          <p:nvPr/>
        </p:nvSpPr>
        <p:spPr>
          <a:xfrm>
            <a:off x="11753816" y="8043494"/>
            <a:ext cx="8789432" cy="4082483"/>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Prise de décision fondée sur les données</a:t>
            </a:r>
            <a:endParaRPr b="1" i="0" sz="32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dk1"/>
                </a:solidFill>
                <a:latin typeface="Arial"/>
                <a:ea typeface="Arial"/>
                <a:cs typeface="Arial"/>
                <a:sym typeface="Arial"/>
              </a:rPr>
              <a:t>Permet une planification et des investissements fondés sur des données factuelles et aide les entreprises à obtenir des certifications en matière de développement durable ainsi qu'à accéder à des possibilités de financement.</a:t>
            </a:r>
            <a:endParaRPr b="0" i="0" sz="3200" u="none" cap="none" strike="noStrike">
              <a:solidFill>
                <a:schemeClr val="dk1"/>
              </a:solidFill>
              <a:latin typeface="Arial"/>
              <a:ea typeface="Arial"/>
              <a:cs typeface="Arial"/>
              <a:sym typeface="Arial"/>
            </a:endParaRPr>
          </a:p>
        </p:txBody>
      </p:sp>
      <p:sp>
        <p:nvSpPr>
          <p:cNvPr id="136" name="Google Shape;136;p6"/>
          <p:cNvSpPr/>
          <p:nvPr/>
        </p:nvSpPr>
        <p:spPr>
          <a:xfrm>
            <a:off x="16383001" y="3404637"/>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200" u="none" cap="none" strike="noStrike">
                <a:solidFill>
                  <a:schemeClr val="dk1"/>
                </a:solidFill>
                <a:latin typeface="Arial"/>
                <a:ea typeface="Arial"/>
                <a:cs typeface="Arial"/>
                <a:sym typeface="Arial"/>
              </a:rPr>
              <a:t>Engagement communautaire</a:t>
            </a:r>
            <a:r>
              <a:rPr b="0" i="0" lang="en-US" sz="3200" u="none" cap="none" strike="noStrike">
                <a:solidFill>
                  <a:schemeClr val="dk1"/>
                </a:solidFill>
                <a:latin typeface="Arial"/>
                <a:ea typeface="Arial"/>
                <a:cs typeface="Arial"/>
                <a:sym typeface="Arial"/>
              </a:rPr>
              <a:t> Favorise la collaboration avec les communautés locales et permet d'établir des relations de confiance et durables avec les parties prenantes.</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7"/>
          <p:cNvSpPr txBox="1"/>
          <p:nvPr>
            <p:ph type="title"/>
          </p:nvPr>
        </p:nvSpPr>
        <p:spPr>
          <a:xfrm>
            <a:off x="761999" y="1524001"/>
            <a:ext cx="22860001"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4. Suivi et évaluation (S&amp;E) - activité</a:t>
            </a:r>
            <a:endParaRPr b="1">
              <a:highlight>
                <a:srgbClr val="FFFF00"/>
              </a:highlight>
            </a:endParaRPr>
          </a:p>
        </p:txBody>
      </p:sp>
      <p:sp>
        <p:nvSpPr>
          <p:cNvPr id="143" name="Google Shape;143;p7"/>
          <p:cNvSpPr txBox="1"/>
          <p:nvPr>
            <p:ph idx="1" type="body"/>
          </p:nvPr>
        </p:nvSpPr>
        <p:spPr>
          <a:xfrm>
            <a:off x="761999" y="3111765"/>
            <a:ext cx="9753601" cy="94900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4400"/>
              <a:buNone/>
            </a:pPr>
            <a:r>
              <a:rPr b="1" lang="en-US" sz="4400"/>
              <a:t>Questions</a:t>
            </a:r>
            <a:endParaRPr/>
          </a:p>
          <a:p>
            <a:pPr indent="0" lvl="0" marL="0" rtl="0" algn="l">
              <a:lnSpc>
                <a:spcPct val="90000"/>
              </a:lnSpc>
              <a:spcBef>
                <a:spcPts val="2000"/>
              </a:spcBef>
              <a:spcAft>
                <a:spcPts val="0"/>
              </a:spcAft>
              <a:buClr>
                <a:srgbClr val="323232"/>
              </a:buClr>
              <a:buSzPts val="4400"/>
              <a:buNone/>
            </a:pPr>
            <a:r>
              <a:t/>
            </a:r>
            <a:endParaRPr sz="4400"/>
          </a:p>
          <a:p>
            <a:pPr indent="0" lvl="0" marL="0" rtl="0" algn="l">
              <a:lnSpc>
                <a:spcPct val="90000"/>
              </a:lnSpc>
              <a:spcBef>
                <a:spcPts val="2000"/>
              </a:spcBef>
              <a:spcAft>
                <a:spcPts val="0"/>
              </a:spcAft>
              <a:buSzPts val="5600"/>
              <a:buNone/>
            </a:pPr>
            <a:r>
              <a:rPr lang="en-US" sz="4400"/>
              <a:t>Décrivez dans vos propres mots la différence entre le suivi et l’évaluation dans le contexte du secteur touristique.</a:t>
            </a:r>
            <a:endParaRPr/>
          </a:p>
          <a:p>
            <a:pPr indent="0" lvl="0" marL="0" rtl="0" algn="l">
              <a:lnSpc>
                <a:spcPct val="90000"/>
              </a:lnSpc>
              <a:spcBef>
                <a:spcPts val="2000"/>
              </a:spcBef>
              <a:spcAft>
                <a:spcPts val="0"/>
              </a:spcAft>
              <a:buSzPts val="5600"/>
              <a:buNone/>
            </a:pPr>
            <a:r>
              <a:t/>
            </a:r>
            <a:endParaRPr sz="4400"/>
          </a:p>
          <a:p>
            <a:pPr indent="0" lvl="0" marL="0" rtl="0" algn="l">
              <a:lnSpc>
                <a:spcPct val="90000"/>
              </a:lnSpc>
              <a:spcBef>
                <a:spcPts val="2000"/>
              </a:spcBef>
              <a:spcAft>
                <a:spcPts val="0"/>
              </a:spcAft>
              <a:buSzPts val="5600"/>
              <a:buNone/>
            </a:pPr>
            <a:r>
              <a:rPr lang="en-US" sz="4400"/>
              <a:t>En quoi un suivi régulier vous aiderait-il à détecter les premiers signes avant-coureurs dans vos activités ?</a:t>
            </a:r>
            <a:endParaRPr/>
          </a:p>
          <a:p>
            <a:pPr indent="0" lvl="0" marL="0" rtl="0" algn="l">
              <a:lnSpc>
                <a:spcPct val="90000"/>
              </a:lnSpc>
              <a:spcBef>
                <a:spcPts val="2000"/>
              </a:spcBef>
              <a:spcAft>
                <a:spcPts val="0"/>
              </a:spcAft>
              <a:buSzPts val="4400"/>
              <a:buNone/>
            </a:pPr>
            <a:r>
              <a:t/>
            </a:r>
            <a:endParaRPr sz="4400"/>
          </a:p>
          <a:p>
            <a:pPr indent="0" lvl="0" marL="0" rtl="0" algn="l">
              <a:lnSpc>
                <a:spcPct val="120000"/>
              </a:lnSpc>
              <a:spcBef>
                <a:spcPts val="2000"/>
              </a:spcBef>
              <a:spcAft>
                <a:spcPts val="0"/>
              </a:spcAft>
              <a:buClr>
                <a:srgbClr val="323232"/>
              </a:buClr>
              <a:buSzPts val="5600"/>
              <a:buNone/>
            </a:pPr>
            <a:r>
              <a:t/>
            </a:r>
            <a:endParaRPr/>
          </a:p>
        </p:txBody>
      </p:sp>
      <p:sp>
        <p:nvSpPr>
          <p:cNvPr id="144" name="Google Shape;144;p7"/>
          <p:cNvSpPr txBox="1"/>
          <p:nvPr/>
        </p:nvSpPr>
        <p:spPr>
          <a:xfrm>
            <a:off x="12126468" y="3111765"/>
            <a:ext cx="11444629" cy="9490052"/>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1" i="0" lang="en-US" sz="4400" u="none" cap="none" strike="noStrike">
                <a:solidFill>
                  <a:srgbClr val="323232"/>
                </a:solidFill>
                <a:latin typeface="Arial"/>
                <a:ea typeface="Arial"/>
                <a:cs typeface="Arial"/>
                <a:sym typeface="Arial"/>
              </a:rPr>
              <a:t>Vrai ou faux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Clr>
                <a:srgbClr val="323232"/>
              </a:buClr>
              <a:buSzPts val="4400"/>
              <a:buFont typeface="Arial"/>
              <a:buNone/>
            </a:pPr>
            <a:r>
              <a:t/>
            </a:r>
            <a:endParaRPr b="1" i="0" sz="4400" u="none" cap="none" strike="noStrike">
              <a:solidFill>
                <a:srgbClr val="323232"/>
              </a:solidFill>
              <a:latin typeface="Arial"/>
              <a:ea typeface="Arial"/>
              <a:cs typeface="Arial"/>
              <a:sym typeface="Arial"/>
            </a:endParaRPr>
          </a:p>
          <a:p>
            <a:pPr indent="-914400" lvl="0" marL="914400" marR="0" rtl="0" algn="l">
              <a:lnSpc>
                <a:spcPct val="90000"/>
              </a:lnSpc>
              <a:spcBef>
                <a:spcPts val="2000"/>
              </a:spcBef>
              <a:spcAft>
                <a:spcPts val="0"/>
              </a:spcAft>
              <a:buClr>
                <a:srgbClr val="323232"/>
              </a:buClr>
              <a:buSzPts val="4400"/>
              <a:buFont typeface="Arial"/>
              <a:buAutoNum type="arabicPeriod"/>
            </a:pPr>
            <a:r>
              <a:rPr b="0" i="0" lang="en-US" sz="4400" u="none" cap="none" strike="noStrike">
                <a:solidFill>
                  <a:srgbClr val="323232"/>
                </a:solidFill>
                <a:latin typeface="Arial"/>
                <a:ea typeface="Arial"/>
                <a:cs typeface="Arial"/>
                <a:sym typeface="Arial"/>
              </a:rPr>
              <a:t>Le suivi consiste en une analyse ponctuelle des données visant à évaluer l'efficacité</a:t>
            </a:r>
            <a:endParaRPr b="0" i="0" sz="1400" u="none" cap="none" strike="noStrike">
              <a:solidFill>
                <a:srgbClr val="000000"/>
              </a:solidFill>
              <a:latin typeface="Arial"/>
              <a:ea typeface="Arial"/>
              <a:cs typeface="Arial"/>
              <a:sym typeface="Arial"/>
            </a:endParaRPr>
          </a:p>
          <a:p>
            <a:pPr indent="-914400" lvl="0" marL="914400" marR="0" rtl="0" algn="l">
              <a:lnSpc>
                <a:spcPct val="90000"/>
              </a:lnSpc>
              <a:spcBef>
                <a:spcPts val="3000"/>
              </a:spcBef>
              <a:spcAft>
                <a:spcPts val="0"/>
              </a:spcAft>
              <a:buClr>
                <a:srgbClr val="323232"/>
              </a:buClr>
              <a:buSzPts val="4400"/>
              <a:buFont typeface="Arial"/>
              <a:buAutoNum type="arabicPeriod"/>
            </a:pPr>
            <a:r>
              <a:rPr b="0" i="0" lang="en-US" sz="4400" u="none" cap="none" strike="noStrike">
                <a:solidFill>
                  <a:srgbClr val="323232"/>
                </a:solidFill>
                <a:latin typeface="Arial"/>
                <a:ea typeface="Arial"/>
                <a:cs typeface="Arial"/>
                <a:sym typeface="Arial"/>
              </a:rPr>
              <a:t>L'évaluation explique non seulement</a:t>
            </a:r>
            <a:r>
              <a:rPr b="0" i="1" lang="en-US" sz="4400" u="none" cap="none" strike="noStrike">
                <a:solidFill>
                  <a:srgbClr val="323232"/>
                </a:solidFill>
                <a:latin typeface="Arial"/>
                <a:ea typeface="Arial"/>
                <a:cs typeface="Arial"/>
                <a:sym typeface="Arial"/>
              </a:rPr>
              <a:t> ce qui a changé</a:t>
            </a:r>
            <a:r>
              <a:rPr b="0" i="0" lang="en-US" sz="4400" u="none" cap="none" strike="noStrike">
                <a:solidFill>
                  <a:srgbClr val="323232"/>
                </a:solidFill>
                <a:latin typeface="Arial"/>
                <a:ea typeface="Arial"/>
                <a:cs typeface="Arial"/>
                <a:sym typeface="Arial"/>
              </a:rPr>
              <a:t>, mais aussi </a:t>
            </a:r>
            <a:r>
              <a:rPr b="0" i="1" lang="en-US" sz="4400" u="none" cap="none" strike="noStrike">
                <a:solidFill>
                  <a:srgbClr val="323232"/>
                </a:solidFill>
                <a:latin typeface="Arial"/>
                <a:ea typeface="Arial"/>
                <a:cs typeface="Arial"/>
                <a:sym typeface="Arial"/>
              </a:rPr>
              <a:t>pourquoi</a:t>
            </a:r>
            <a:r>
              <a:rPr b="0" i="0" lang="en-US" sz="4400" u="none" cap="none" strike="noStrike">
                <a:solidFill>
                  <a:srgbClr val="323232"/>
                </a:solidFill>
                <a:latin typeface="Arial"/>
                <a:ea typeface="Arial"/>
                <a:cs typeface="Arial"/>
                <a:sym typeface="Arial"/>
              </a:rPr>
              <a:t> cela a changé.</a:t>
            </a:r>
            <a:endParaRPr b="0" i="0" sz="4400" u="none" cap="none" strike="noStrike">
              <a:solidFill>
                <a:srgbClr val="323232"/>
              </a:solidFill>
              <a:latin typeface="Arial"/>
              <a:ea typeface="Arial"/>
              <a:cs typeface="Arial"/>
              <a:sym typeface="Arial"/>
            </a:endParaRPr>
          </a:p>
          <a:p>
            <a:pPr indent="-914400" lvl="0" marL="914400" marR="0" rtl="0" algn="l">
              <a:lnSpc>
                <a:spcPct val="90000"/>
              </a:lnSpc>
              <a:spcBef>
                <a:spcPts val="3000"/>
              </a:spcBef>
              <a:spcAft>
                <a:spcPts val="0"/>
              </a:spcAft>
              <a:buClr>
                <a:srgbClr val="323232"/>
              </a:buClr>
              <a:buSzPts val="4400"/>
              <a:buFont typeface="Arial"/>
              <a:buAutoNum type="arabicPeriod"/>
            </a:pPr>
            <a:r>
              <a:rPr b="0" i="0" lang="en-US" sz="4400" u="none" cap="none" strike="noStrike">
                <a:solidFill>
                  <a:srgbClr val="323232"/>
                </a:solidFill>
                <a:latin typeface="Arial"/>
                <a:ea typeface="Arial"/>
                <a:cs typeface="Arial"/>
                <a:sym typeface="Arial"/>
              </a:rPr>
              <a:t>La responsabilité, l'efficacité et la transparence sont les résultats d'un bon suivi.</a:t>
            </a:r>
            <a:endParaRPr b="0" i="0" sz="4400" u="none" cap="none" strike="noStrike">
              <a:solidFill>
                <a:srgbClr val="323232"/>
              </a:solidFill>
              <a:latin typeface="Arial"/>
              <a:ea typeface="Arial"/>
              <a:cs typeface="Arial"/>
              <a:sym typeface="Arial"/>
            </a:endParaRPr>
          </a:p>
          <a:p>
            <a:pPr indent="0" lvl="0" marL="0" marR="0" rtl="0" algn="l">
              <a:lnSpc>
                <a:spcPct val="120000"/>
              </a:lnSpc>
              <a:spcBef>
                <a:spcPts val="3000"/>
              </a:spcBef>
              <a:spcAft>
                <a:spcPts val="0"/>
              </a:spcAft>
              <a:buClr>
                <a:srgbClr val="323232"/>
              </a:buClr>
              <a:buSzPts val="5600"/>
              <a:buFont typeface="Arial"/>
              <a:buNone/>
            </a:pPr>
            <a:r>
              <a:t/>
            </a:r>
            <a:endParaRPr b="0" i="0" sz="5600" u="none" cap="none" strike="noStrike">
              <a:solidFill>
                <a:srgbClr val="323232"/>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733383" y="1295069"/>
            <a:ext cx="23075662" cy="1168714"/>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0"/>
              </a:spcBef>
              <a:spcAft>
                <a:spcPts val="0"/>
              </a:spcAft>
              <a:buSzPts val="7200"/>
              <a:buNone/>
            </a:pPr>
            <a:r>
              <a:rPr b="1" lang="en-US" sz="7200"/>
              <a:t>5.  </a:t>
            </a:r>
            <a:r>
              <a:rPr b="1" lang="en-US"/>
              <a:t>Suivi et évaluation (S&amp;E) </a:t>
            </a:r>
            <a:r>
              <a:rPr b="1" lang="en-US" sz="7200"/>
              <a:t>– 10 étapes  pour mettre en place un cadre</a:t>
            </a:r>
            <a:endParaRPr b="1" sz="7200">
              <a:highlight>
                <a:srgbClr val="FFFF00"/>
              </a:highlight>
            </a:endParaRPr>
          </a:p>
        </p:txBody>
      </p:sp>
      <p:grpSp>
        <p:nvGrpSpPr>
          <p:cNvPr id="151" name="Google Shape;151;p8"/>
          <p:cNvGrpSpPr/>
          <p:nvPr/>
        </p:nvGrpSpPr>
        <p:grpSpPr>
          <a:xfrm>
            <a:off x="497817" y="4248502"/>
            <a:ext cx="22753646" cy="9210791"/>
            <a:chOff x="10045" y="0"/>
            <a:chExt cx="22753646" cy="9210791"/>
          </a:xfrm>
        </p:grpSpPr>
        <p:sp>
          <p:nvSpPr>
            <p:cNvPr id="152" name="Google Shape;152;p8"/>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8"/>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8"/>
            <p:cNvSpPr txBox="1"/>
            <p:nvPr/>
          </p:nvSpPr>
          <p:spPr>
            <a:xfrm>
              <a:off x="189898" y="2943090"/>
              <a:ext cx="4032584"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1.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1" i="0" lang="en-US" sz="3100" u="none" cap="none" strike="noStrike">
                  <a:solidFill>
                    <a:schemeClr val="lt1"/>
                  </a:solidFill>
                  <a:latin typeface="Arial"/>
                  <a:ea typeface="Arial"/>
                  <a:cs typeface="Arial"/>
                  <a:sym typeface="Arial"/>
                </a:rPr>
                <a:t>Définir des objectifs</a:t>
              </a:r>
              <a:r>
                <a:rPr b="0" i="0" lang="en-US" sz="3100" u="none" cap="none" strike="noStrike">
                  <a:solidFill>
                    <a:schemeClr val="lt1"/>
                  </a:solidFill>
                  <a:latin typeface="Arial"/>
                  <a:ea typeface="Arial"/>
                  <a:cs typeface="Arial"/>
                  <a:sym typeface="Arial"/>
                </a:rPr>
                <a:t> clairs et mesurables</a:t>
              </a:r>
              <a:endParaRPr b="0" i="0" sz="1400" u="none" cap="none" strike="noStrike">
                <a:solidFill>
                  <a:schemeClr val="lt1"/>
                </a:solidFill>
                <a:latin typeface="Arial"/>
                <a:ea typeface="Arial"/>
                <a:cs typeface="Arial"/>
                <a:sym typeface="Arial"/>
              </a:endParaRPr>
            </a:p>
          </p:txBody>
        </p:sp>
        <p:sp>
          <p:nvSpPr>
            <p:cNvPr id="155" name="Google Shape;155;p8"/>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8"/>
            <p:cNvSpPr txBox="1"/>
            <p:nvPr/>
          </p:nvSpPr>
          <p:spPr>
            <a:xfrm>
              <a:off x="4714709" y="3000323"/>
              <a:ext cx="4291376"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None/>
              </a:pPr>
              <a:r>
                <a:rPr b="1" i="0" lang="en-US" sz="3100" u="none" cap="none" strike="noStrike">
                  <a:solidFill>
                    <a:schemeClr val="lt1"/>
                  </a:solidFill>
                  <a:latin typeface="Arial"/>
                  <a:ea typeface="Arial"/>
                  <a:cs typeface="Arial"/>
                  <a:sym typeface="Arial"/>
                </a:rPr>
                <a:t>2.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100" u="none" cap="none" strike="noStrike">
                  <a:solidFill>
                    <a:schemeClr val="lt1"/>
                  </a:solidFill>
                  <a:latin typeface="Arial"/>
                  <a:ea typeface="Arial"/>
                  <a:cs typeface="Arial"/>
                  <a:sym typeface="Arial"/>
                </a:rPr>
                <a:t>Impliquer les parties prenantes :</a:t>
              </a:r>
              <a:r>
                <a:rPr b="0" i="0" lang="en-US" sz="3100" u="none" cap="none" strike="noStrike">
                  <a:solidFill>
                    <a:schemeClr val="lt1"/>
                  </a:solidFill>
                  <a:latin typeface="Arial"/>
                  <a:ea typeface="Arial"/>
                  <a:cs typeface="Arial"/>
                  <a:sym typeface="Arial"/>
                </a:rPr>
                <a:t> les communautés locales, les opérateurs touristiques, les organismes publics et les ONG</a:t>
              </a:r>
              <a:endParaRPr b="0" i="0" sz="1400" u="none" cap="none" strike="noStrike">
                <a:solidFill>
                  <a:schemeClr val="lt1"/>
                </a:solidFill>
                <a:latin typeface="Arial"/>
                <a:ea typeface="Arial"/>
                <a:cs typeface="Arial"/>
                <a:sym typeface="Arial"/>
              </a:endParaRPr>
            </a:p>
          </p:txBody>
        </p:sp>
        <p:sp>
          <p:nvSpPr>
            <p:cNvPr id="157" name="Google Shape;157;p8"/>
            <p:cNvSpPr/>
            <p:nvPr/>
          </p:nvSpPr>
          <p:spPr>
            <a:xfrm>
              <a:off x="9176622" y="2763237"/>
              <a:ext cx="4536063"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8"/>
            <p:cNvSpPr txBox="1"/>
            <p:nvPr/>
          </p:nvSpPr>
          <p:spPr>
            <a:xfrm>
              <a:off x="9125885" y="2914474"/>
              <a:ext cx="4636432"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3.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1" i="0" lang="en-US" sz="3100" u="none" cap="none" strike="noStrike">
                  <a:solidFill>
                    <a:schemeClr val="lt1"/>
                  </a:solidFill>
                  <a:latin typeface="Arial"/>
                  <a:ea typeface="Arial"/>
                  <a:cs typeface="Arial"/>
                  <a:sym typeface="Arial"/>
                </a:rPr>
                <a:t>Choisir des indicateurs</a:t>
              </a:r>
              <a:r>
                <a:rPr b="0" i="0" lang="en-US" sz="3100" u="none" cap="none" strike="noStrike">
                  <a:solidFill>
                    <a:schemeClr val="lt1"/>
                  </a:solidFill>
                  <a:latin typeface="Arial"/>
                  <a:ea typeface="Arial"/>
                  <a:cs typeface="Arial"/>
                  <a:sym typeface="Arial"/>
                </a:rPr>
                <a:t> permettant de suivre les objectifs : spécifiques, mesurables, réalisables, pertinents et assortis d'échéances</a:t>
              </a:r>
              <a:endParaRPr b="0" i="0" sz="1400" u="none" cap="none" strike="noStrike">
                <a:solidFill>
                  <a:schemeClr val="lt1"/>
                </a:solidFill>
                <a:latin typeface="Arial"/>
                <a:ea typeface="Arial"/>
                <a:cs typeface="Arial"/>
                <a:sym typeface="Arial"/>
              </a:endParaRPr>
            </a:p>
          </p:txBody>
        </p:sp>
        <p:sp>
          <p:nvSpPr>
            <p:cNvPr id="159" name="Google Shape;159;p8"/>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8"/>
            <p:cNvSpPr txBox="1"/>
            <p:nvPr/>
          </p:nvSpPr>
          <p:spPr>
            <a:xfrm>
              <a:off x="14025613" y="2943090"/>
              <a:ext cx="4032584"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4.</a:t>
              </a:r>
              <a:r>
                <a:rPr b="0" i="0" lang="en-US" sz="31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1085"/>
                </a:spcBef>
                <a:spcAft>
                  <a:spcPts val="0"/>
                </a:spcAft>
                <a:buNone/>
              </a:pPr>
              <a:r>
                <a:rPr b="1" i="0" lang="en-US" sz="3100" u="none" cap="none" strike="noStrike">
                  <a:solidFill>
                    <a:schemeClr val="lt1"/>
                  </a:solidFill>
                  <a:latin typeface="Arial"/>
                  <a:ea typeface="Arial"/>
                  <a:cs typeface="Arial"/>
                  <a:sym typeface="Arial"/>
                </a:rPr>
                <a:t>Définir des références et des repères </a:t>
              </a:r>
              <a:r>
                <a:rPr b="0" i="0" lang="en-US" sz="3100" u="none" cap="none" strike="noStrike">
                  <a:solidFill>
                    <a:schemeClr val="lt1"/>
                  </a:solidFill>
                  <a:latin typeface="Arial"/>
                  <a:ea typeface="Arial"/>
                  <a:cs typeface="Arial"/>
                  <a:sym typeface="Arial"/>
                </a:rPr>
                <a:t> : collecter des données initiales pour comprendre la situation actuelle</a:t>
              </a:r>
              <a:endParaRPr b="0" i="0" sz="1400" u="none" cap="none" strike="noStrike">
                <a:solidFill>
                  <a:schemeClr val="lt1"/>
                </a:solidFill>
                <a:latin typeface="Arial"/>
                <a:ea typeface="Arial"/>
                <a:cs typeface="Arial"/>
                <a:sym typeface="Arial"/>
              </a:endParaRPr>
            </a:p>
          </p:txBody>
        </p:sp>
        <p:sp>
          <p:nvSpPr>
            <p:cNvPr id="161" name="Google Shape;161;p8"/>
            <p:cNvSpPr/>
            <p:nvPr/>
          </p:nvSpPr>
          <p:spPr>
            <a:xfrm>
              <a:off x="18342647" y="2763237"/>
              <a:ext cx="4421044"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8"/>
            <p:cNvSpPr txBox="1"/>
            <p:nvPr/>
          </p:nvSpPr>
          <p:spPr>
            <a:xfrm>
              <a:off x="18407757" y="2943090"/>
              <a:ext cx="4348885" cy="3324610"/>
            </a:xfrm>
            <a:prstGeom prst="rect">
              <a:avLst/>
            </a:prstGeom>
            <a:noFill/>
            <a:ln>
              <a:noFill/>
            </a:ln>
          </p:spPr>
          <p:txBody>
            <a:bodyPr anchorCtr="0" anchor="ctr" bIns="118100" lIns="118100" spcFirstLastPara="1" rIns="118100" wrap="square" tIns="118100">
              <a:noAutofit/>
            </a:bodyPr>
            <a:lstStyle/>
            <a:p>
              <a:pPr indent="0" lvl="0" marL="0" marR="0" rtl="0" algn="ctr">
                <a:lnSpc>
                  <a:spcPct val="90000"/>
                </a:lnSpc>
                <a:spcBef>
                  <a:spcPts val="0"/>
                </a:spcBef>
                <a:spcAft>
                  <a:spcPts val="0"/>
                </a:spcAft>
                <a:buClr>
                  <a:schemeClr val="lt1"/>
                </a:buClr>
                <a:buSzPts val="3100"/>
                <a:buFont typeface="Arial"/>
                <a:buNone/>
              </a:pPr>
              <a:r>
                <a:rPr b="1" i="0" lang="en-US" sz="3100" u="none" cap="none" strike="noStrike">
                  <a:solidFill>
                    <a:schemeClr val="lt1"/>
                  </a:solidFill>
                  <a:latin typeface="Arial"/>
                  <a:ea typeface="Arial"/>
                  <a:cs typeface="Arial"/>
                  <a:sym typeface="Arial"/>
                </a:rPr>
                <a:t>5.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85"/>
                </a:spcBef>
                <a:spcAft>
                  <a:spcPts val="0"/>
                </a:spcAft>
                <a:buNone/>
              </a:pPr>
              <a:r>
                <a:rPr b="1" i="0" lang="en-US" sz="3100" u="none" cap="none" strike="noStrike">
                  <a:solidFill>
                    <a:schemeClr val="lt1"/>
                  </a:solidFill>
                  <a:latin typeface="Arial"/>
                  <a:ea typeface="Arial"/>
                  <a:cs typeface="Arial"/>
                  <a:sym typeface="Arial"/>
                </a:rPr>
                <a:t>Les objectifs intermédiaires</a:t>
              </a:r>
              <a:r>
                <a:rPr b="0" i="0" lang="en-US" sz="3100" u="none" cap="none" strike="noStrike">
                  <a:solidFill>
                    <a:schemeClr val="lt1"/>
                  </a:solidFill>
                  <a:latin typeface="Arial"/>
                  <a:ea typeface="Arial"/>
                  <a:cs typeface="Arial"/>
                  <a:sym typeface="Arial"/>
                </a:rPr>
                <a:t> correspondent à ce qui peut être réalisé dans un délai donné pour parvenir au résultat souhaité </a:t>
              </a:r>
              <a:endParaRPr b="0" i="0" sz="3100" u="none" cap="none" strike="noStrike">
                <a:solidFill>
                  <a:schemeClr val="lt1"/>
                </a:solidFill>
                <a:latin typeface="Arial"/>
                <a:ea typeface="Arial"/>
                <a:cs typeface="Arial"/>
                <a:sym typeface="Arial"/>
              </a:endParaRPr>
            </a:p>
          </p:txBody>
        </p:sp>
      </p:grpSp>
      <p:sp>
        <p:nvSpPr>
          <p:cNvPr id="163" name="Google Shape;163;p8"/>
          <p:cNvSpPr txBox="1"/>
          <p:nvPr>
            <p:ph idx="1" type="body"/>
          </p:nvPr>
        </p:nvSpPr>
        <p:spPr>
          <a:xfrm>
            <a:off x="733383" y="3590127"/>
            <a:ext cx="22860002" cy="1338109"/>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SzPts val="5600"/>
              <a:buNone/>
            </a:pPr>
            <a:r>
              <a:rPr lang="en-US" sz="4000"/>
              <a:t>La mise en place d'un cadre solide aide les entreprises touristiques et les destinations à suivre leurs progrès, à améliorer leurs pratiques et à s'aligner sur les objectifs de développement durable.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9"/>
          <p:cNvSpPr txBox="1"/>
          <p:nvPr>
            <p:ph type="title"/>
          </p:nvPr>
        </p:nvSpPr>
        <p:spPr>
          <a:xfrm>
            <a:off x="762137" y="1237836"/>
            <a:ext cx="21637927" cy="1168714"/>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0"/>
              </a:spcBef>
              <a:spcAft>
                <a:spcPts val="0"/>
              </a:spcAft>
              <a:buSzPts val="8000"/>
              <a:buNone/>
            </a:pPr>
            <a:r>
              <a:rPr b="1" lang="en-US" sz="7200"/>
              <a:t>5. </a:t>
            </a:r>
            <a:r>
              <a:rPr b="1" lang="en-US"/>
              <a:t>Suivi et évaluation (S&amp;E) </a:t>
            </a:r>
            <a:r>
              <a:rPr b="1" lang="en-US" sz="7200"/>
              <a:t>– 10 étapes </a:t>
            </a:r>
            <a:r>
              <a:rPr b="1" lang="en-US" sz="7200"/>
              <a:t>pour mettre</a:t>
            </a:r>
            <a:r>
              <a:rPr b="1" lang="en-US" sz="7200"/>
              <a:t> en place un cadre</a:t>
            </a:r>
            <a:endParaRPr/>
          </a:p>
        </p:txBody>
      </p:sp>
      <p:grpSp>
        <p:nvGrpSpPr>
          <p:cNvPr id="170" name="Google Shape;170;p9"/>
          <p:cNvGrpSpPr/>
          <p:nvPr/>
        </p:nvGrpSpPr>
        <p:grpSpPr>
          <a:xfrm>
            <a:off x="497817" y="4248502"/>
            <a:ext cx="22839910" cy="9210791"/>
            <a:chOff x="10045" y="0"/>
            <a:chExt cx="22839910" cy="9210791"/>
          </a:xfrm>
        </p:grpSpPr>
        <p:sp>
          <p:nvSpPr>
            <p:cNvPr id="171" name="Google Shape;171;p9"/>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9"/>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9"/>
            <p:cNvSpPr txBox="1"/>
            <p:nvPr/>
          </p:nvSpPr>
          <p:spPr>
            <a:xfrm>
              <a:off x="17370" y="2943090"/>
              <a:ext cx="4492659"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6.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50"/>
                </a:spcBef>
                <a:spcAft>
                  <a:spcPts val="0"/>
                </a:spcAft>
                <a:buNone/>
              </a:pPr>
              <a:r>
                <a:rPr b="0" i="0" lang="en-US" sz="3000" u="none" cap="none" strike="noStrike">
                  <a:solidFill>
                    <a:schemeClr val="lt1"/>
                  </a:solidFill>
                  <a:latin typeface="Arial"/>
                  <a:ea typeface="Arial"/>
                  <a:cs typeface="Arial"/>
                  <a:sym typeface="Arial"/>
                </a:rPr>
                <a:t>Définir les</a:t>
              </a:r>
              <a:r>
                <a:rPr b="1" i="0" lang="en-US" sz="3000" u="none" cap="none" strike="noStrike">
                  <a:solidFill>
                    <a:schemeClr val="lt1"/>
                  </a:solidFill>
                  <a:latin typeface="Arial"/>
                  <a:ea typeface="Arial"/>
                  <a:cs typeface="Arial"/>
                  <a:sym typeface="Arial"/>
                </a:rPr>
                <a:t> méthodes de collecte de données :</a:t>
              </a:r>
              <a:r>
                <a:rPr b="0" i="0" lang="en-US" sz="30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1050"/>
                </a:spcBef>
                <a:spcAft>
                  <a:spcPts val="0"/>
                </a:spcAft>
                <a:buNone/>
              </a:pPr>
              <a:r>
                <a:rPr b="0" i="0" lang="en-US" sz="3000" u="none" cap="none" strike="noStrike">
                  <a:solidFill>
                    <a:schemeClr val="lt1"/>
                  </a:solidFill>
                  <a:latin typeface="Arial"/>
                  <a:ea typeface="Arial"/>
                  <a:cs typeface="Arial"/>
                  <a:sym typeface="Arial"/>
                </a:rPr>
                <a:t>enquêtes, entretiens, données statistiques, capteurs, audits, plateformes numériques</a:t>
              </a:r>
              <a:endParaRPr b="0" i="0" sz="1400" u="none" cap="none" strike="noStrike">
                <a:solidFill>
                  <a:schemeClr val="lt1"/>
                </a:solidFill>
                <a:latin typeface="Arial"/>
                <a:ea typeface="Arial"/>
                <a:cs typeface="Arial"/>
                <a:sym typeface="Arial"/>
              </a:endParaRPr>
            </a:p>
          </p:txBody>
        </p:sp>
        <p:sp>
          <p:nvSpPr>
            <p:cNvPr id="174" name="Google Shape;174;p9"/>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9"/>
            <p:cNvSpPr txBox="1"/>
            <p:nvPr/>
          </p:nvSpPr>
          <p:spPr>
            <a:xfrm>
              <a:off x="480180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7.</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Mettre en place des outils de suivi :</a:t>
              </a:r>
              <a:r>
                <a:rPr b="0" i="0" lang="en-US" sz="3000" u="none" cap="none" strike="noStrike">
                  <a:solidFill>
                    <a:schemeClr val="lt1"/>
                  </a:solidFill>
                  <a:latin typeface="Arial"/>
                  <a:ea typeface="Arial"/>
                  <a:cs typeface="Arial"/>
                  <a:sym typeface="Arial"/>
                </a:rPr>
                <a:t> pour évaluer les progrès réalisés  </a:t>
              </a:r>
              <a:endParaRPr b="0" i="0" sz="3000" u="none" cap="none" strike="noStrike">
                <a:solidFill>
                  <a:schemeClr val="lt1"/>
                </a:solidFill>
                <a:latin typeface="Arial"/>
                <a:ea typeface="Arial"/>
                <a:cs typeface="Arial"/>
                <a:sym typeface="Arial"/>
              </a:endParaRPr>
            </a:p>
          </p:txBody>
        </p:sp>
        <p:sp>
          <p:nvSpPr>
            <p:cNvPr id="176" name="Google Shape;176;p9"/>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9"/>
            <p:cNvSpPr txBox="1"/>
            <p:nvPr/>
          </p:nvSpPr>
          <p:spPr>
            <a:xfrm>
              <a:off x="9269935" y="2943090"/>
              <a:ext cx="4377640"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8.</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Évaluation régulière : </a:t>
              </a:r>
              <a:r>
                <a:rPr b="0" i="0" lang="en-US" sz="3000" u="none" cap="none" strike="noStrike">
                  <a:solidFill>
                    <a:schemeClr val="lt1"/>
                  </a:solidFill>
                  <a:latin typeface="Arial"/>
                  <a:ea typeface="Arial"/>
                  <a:cs typeface="Arial"/>
                  <a:sym typeface="Arial"/>
                </a:rPr>
                <a:t>analyser les tendances, identifier les lacunes</a:t>
              </a:r>
              <a:endParaRPr b="0" i="0" sz="1400" u="none" cap="none" strike="noStrike">
                <a:solidFill>
                  <a:schemeClr val="lt1"/>
                </a:solidFill>
                <a:latin typeface="Arial"/>
                <a:ea typeface="Arial"/>
                <a:cs typeface="Arial"/>
                <a:sym typeface="Arial"/>
              </a:endParaRPr>
            </a:p>
          </p:txBody>
        </p:sp>
        <p:sp>
          <p:nvSpPr>
            <p:cNvPr id="178" name="Google Shape;178;p9"/>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9"/>
            <p:cNvSpPr txBox="1"/>
            <p:nvPr/>
          </p:nvSpPr>
          <p:spPr>
            <a:xfrm>
              <a:off x="13881840" y="2943090"/>
              <a:ext cx="4320130"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9.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Rendre compte et communiquer les résultats</a:t>
              </a:r>
              <a:r>
                <a:rPr b="0" i="0" lang="en-US" sz="3000" u="none" cap="none" strike="noStrike">
                  <a:solidFill>
                    <a:schemeClr val="lt1"/>
                  </a:solidFill>
                  <a:latin typeface="Arial"/>
                  <a:ea typeface="Arial"/>
                  <a:cs typeface="Arial"/>
                  <a:sym typeface="Arial"/>
                </a:rPr>
                <a:t> aux parties prenantes par le biais de rapports, d'infographies et de réunions</a:t>
              </a:r>
              <a:endParaRPr b="0" i="0" sz="1400" u="none" cap="none" strike="noStrike">
                <a:solidFill>
                  <a:schemeClr val="lt1"/>
                </a:solidFill>
                <a:latin typeface="Arial"/>
                <a:ea typeface="Arial"/>
                <a:cs typeface="Arial"/>
                <a:sym typeface="Arial"/>
              </a:endParaRPr>
            </a:p>
          </p:txBody>
        </p:sp>
        <p:sp>
          <p:nvSpPr>
            <p:cNvPr id="180" name="Google Shape;180;p9"/>
            <p:cNvSpPr/>
            <p:nvPr/>
          </p:nvSpPr>
          <p:spPr>
            <a:xfrm>
              <a:off x="1845766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9"/>
            <p:cNvSpPr txBox="1"/>
            <p:nvPr/>
          </p:nvSpPr>
          <p:spPr>
            <a:xfrm>
              <a:off x="18637518" y="2943090"/>
              <a:ext cx="4147602"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Clr>
                  <a:schemeClr val="lt1"/>
                </a:buClr>
                <a:buSzPts val="3000"/>
                <a:buFont typeface="Arial"/>
                <a:buNone/>
              </a:pPr>
              <a:r>
                <a:rPr b="1" i="0" lang="en-US" sz="3000" u="none" cap="none" strike="noStrike">
                  <a:solidFill>
                    <a:schemeClr val="lt1"/>
                  </a:solidFill>
                  <a:latin typeface="Arial"/>
                  <a:ea typeface="Arial"/>
                  <a:cs typeface="Arial"/>
                  <a:sym typeface="Arial"/>
                </a:rPr>
                <a:t>10.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1050"/>
                </a:spcBef>
                <a:spcAft>
                  <a:spcPts val="0"/>
                </a:spcAft>
                <a:buNone/>
              </a:pPr>
              <a:r>
                <a:rPr b="1" i="0" lang="en-US" sz="3000" u="none" cap="none" strike="noStrike">
                  <a:solidFill>
                    <a:schemeClr val="lt1"/>
                  </a:solidFill>
                  <a:latin typeface="Arial"/>
                  <a:ea typeface="Arial"/>
                  <a:cs typeface="Arial"/>
                  <a:sym typeface="Arial"/>
                </a:rPr>
                <a:t>Marge d'amélioration :</a:t>
              </a:r>
              <a:r>
                <a:rPr b="0" i="0" lang="en-US" sz="3000" u="none" cap="none" strike="noStrike">
                  <a:solidFill>
                    <a:schemeClr val="lt1"/>
                  </a:solidFill>
                  <a:latin typeface="Arial"/>
                  <a:ea typeface="Arial"/>
                  <a:cs typeface="Arial"/>
                  <a:sym typeface="Arial"/>
                </a:rPr>
                <a:t> exploiter les données d'évaluation pour affiner et actualiser la stratégie </a:t>
              </a:r>
              <a:endParaRPr b="0" i="0" sz="1400" u="none" cap="none" strike="noStrike">
                <a:solidFill>
                  <a:schemeClr val="lt1"/>
                </a:solidFill>
                <a:latin typeface="Arial"/>
                <a:ea typeface="Arial"/>
                <a:cs typeface="Arial"/>
                <a:sym typeface="Arial"/>
              </a:endParaRPr>
            </a:p>
          </p:txBody>
        </p:sp>
      </p:grpSp>
      <p:sp>
        <p:nvSpPr>
          <p:cNvPr id="182" name="Google Shape;182;p9"/>
          <p:cNvSpPr txBox="1"/>
          <p:nvPr>
            <p:ph idx="1" type="body"/>
          </p:nvPr>
        </p:nvSpPr>
        <p:spPr>
          <a:xfrm>
            <a:off x="761999" y="3532894"/>
            <a:ext cx="22860002" cy="1338109"/>
          </a:xfrm>
          <a:prstGeom prst="rect">
            <a:avLst/>
          </a:prstGeom>
          <a:noFill/>
          <a:ln>
            <a:noFill/>
          </a:ln>
        </p:spPr>
        <p:txBody>
          <a:bodyPr anchorCtr="0" anchor="t" bIns="0" lIns="0" spcFirstLastPara="1" rIns="0" wrap="square" tIns="0">
            <a:normAutofit fontScale="92500" lnSpcReduction="10000"/>
          </a:bodyPr>
          <a:lstStyle/>
          <a:p>
            <a:pPr indent="0" lvl="0" marL="0" rtl="0" algn="l">
              <a:lnSpc>
                <a:spcPct val="100000"/>
              </a:lnSpc>
              <a:spcBef>
                <a:spcPts val="2000"/>
              </a:spcBef>
              <a:spcAft>
                <a:spcPts val="0"/>
              </a:spcAft>
              <a:buSzPct val="151351"/>
              <a:buNone/>
            </a:pPr>
            <a:r>
              <a:rPr lang="en-US" sz="4000"/>
              <a:t>La mise en place d'un cadre solide aide les entreprises touristiques et les destinations à suivre leurs progrès, à améliorer leurs pratiques et à s'aligner sur les objectifs de développement durable.</a:t>
            </a:r>
            <a:endParaRPr/>
          </a:p>
          <a:p>
            <a:pPr indent="0" lvl="0" marL="0" rtl="0" algn="l">
              <a:lnSpc>
                <a:spcPct val="100000"/>
              </a:lnSpc>
              <a:spcBef>
                <a:spcPts val="0"/>
              </a:spcBef>
              <a:spcAft>
                <a:spcPts val="0"/>
              </a:spcAft>
              <a:buSzPct val="108108"/>
              <a:buNone/>
            </a:pPr>
            <a:r>
              <a:t/>
            </a:r>
            <a:endParaRPr sz="40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0"/>
          <p:cNvSpPr txBox="1"/>
          <p:nvPr>
            <p:ph type="title"/>
          </p:nvPr>
        </p:nvSpPr>
        <p:spPr>
          <a:xfrm>
            <a:off x="761999" y="1037521"/>
            <a:ext cx="22184266" cy="1168714"/>
          </a:xfrm>
          <a:prstGeom prst="rect">
            <a:avLst/>
          </a:prstGeom>
          <a:noFill/>
          <a:ln>
            <a:noFill/>
          </a:ln>
        </p:spPr>
        <p:txBody>
          <a:bodyPr anchorCtr="0" anchor="t" bIns="0" lIns="0" spcFirstLastPara="1" rIns="0" wrap="square" tIns="0">
            <a:noAutofit/>
          </a:bodyPr>
          <a:lstStyle/>
          <a:p>
            <a:pPr indent="0" lvl="0" marL="0" rtl="0" algn="just">
              <a:lnSpc>
                <a:spcPct val="90000"/>
              </a:lnSpc>
              <a:spcBef>
                <a:spcPts val="0"/>
              </a:spcBef>
              <a:spcAft>
                <a:spcPts val="0"/>
              </a:spcAft>
              <a:buSzPts val="7200"/>
              <a:buNone/>
            </a:pPr>
            <a:r>
              <a:rPr b="1" lang="en-US" sz="7200"/>
              <a:t>5. </a:t>
            </a:r>
            <a:r>
              <a:rPr b="1" lang="en-US"/>
              <a:t>Suivi et évaluation (S&amp;E) </a:t>
            </a:r>
            <a:r>
              <a:rPr b="1" lang="en-US" sz="7200"/>
              <a:t>– 10 étapes  pour mettre en place un cadre</a:t>
            </a:r>
            <a:endParaRPr b="1" sz="7200">
              <a:highlight>
                <a:srgbClr val="FFFF00"/>
              </a:highlight>
            </a:endParaRPr>
          </a:p>
        </p:txBody>
      </p:sp>
      <p:sp>
        <p:nvSpPr>
          <p:cNvPr id="189" name="Google Shape;189;p10"/>
          <p:cNvSpPr txBox="1"/>
          <p:nvPr>
            <p:ph idx="1" type="body"/>
          </p:nvPr>
        </p:nvSpPr>
        <p:spPr>
          <a:xfrm>
            <a:off x="9436762" y="3393747"/>
            <a:ext cx="5510476" cy="939714"/>
          </a:xfrm>
          <a:prstGeom prst="rect">
            <a:avLst/>
          </a:prstGeom>
          <a:noFill/>
          <a:ln>
            <a:noFill/>
          </a:ln>
        </p:spPr>
        <p:txBody>
          <a:bodyPr anchorCtr="0" anchor="t" bIns="0" lIns="0" spcFirstLastPara="1" rIns="0" wrap="square" tIns="0">
            <a:normAutofit/>
          </a:bodyPr>
          <a:lstStyle/>
          <a:p>
            <a:pPr indent="0" lvl="0" marL="0" rtl="0" algn="ctr">
              <a:lnSpc>
                <a:spcPct val="100000"/>
              </a:lnSpc>
              <a:spcBef>
                <a:spcPts val="0"/>
              </a:spcBef>
              <a:spcAft>
                <a:spcPts val="0"/>
              </a:spcAft>
              <a:buSzPts val="5600"/>
              <a:buNone/>
            </a:pPr>
            <a:r>
              <a:rPr b="1" lang="en-US" sz="6000">
                <a:solidFill>
                  <a:srgbClr val="464646"/>
                </a:solidFill>
              </a:rPr>
              <a:t>Défis</a:t>
            </a:r>
            <a:endParaRPr/>
          </a:p>
        </p:txBody>
      </p:sp>
      <p:grpSp>
        <p:nvGrpSpPr>
          <p:cNvPr id="190" name="Google Shape;190;p10"/>
          <p:cNvGrpSpPr/>
          <p:nvPr/>
        </p:nvGrpSpPr>
        <p:grpSpPr>
          <a:xfrm>
            <a:off x="1253670" y="4622657"/>
            <a:ext cx="22638655" cy="8672218"/>
            <a:chOff x="213597" y="3680"/>
            <a:chExt cx="22638655" cy="8672218"/>
          </a:xfrm>
        </p:grpSpPr>
        <p:sp>
          <p:nvSpPr>
            <p:cNvPr id="191" name="Google Shape;191;p10"/>
            <p:cNvSpPr/>
            <p:nvPr/>
          </p:nvSpPr>
          <p:spPr>
            <a:xfrm>
              <a:off x="2135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0"/>
            <p:cNvSpPr txBox="1"/>
            <p:nvPr/>
          </p:nvSpPr>
          <p:spPr>
            <a:xfrm>
              <a:off x="2135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Des objectifs ambigus en raison des priorités divergentes des pouvoirs publics, des entreprises et des communautés</a:t>
              </a:r>
              <a:endParaRPr/>
            </a:p>
          </p:txBody>
        </p:sp>
        <p:sp>
          <p:nvSpPr>
            <p:cNvPr id="193" name="Google Shape;193;p10"/>
            <p:cNvSpPr/>
            <p:nvPr/>
          </p:nvSpPr>
          <p:spPr>
            <a:xfrm>
              <a:off x="5981664"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0"/>
            <p:cNvSpPr txBox="1"/>
            <p:nvPr/>
          </p:nvSpPr>
          <p:spPr>
            <a:xfrm>
              <a:off x="5981664"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Participation faible des parties prenantes</a:t>
              </a:r>
              <a:endParaRPr b="0" i="0" sz="3200" u="none" cap="none" strike="noStrike">
                <a:solidFill>
                  <a:schemeClr val="lt1"/>
                </a:solidFill>
                <a:latin typeface="Arial"/>
                <a:ea typeface="Arial"/>
                <a:cs typeface="Arial"/>
                <a:sym typeface="Arial"/>
              </a:endParaRPr>
            </a:p>
          </p:txBody>
        </p:sp>
        <p:sp>
          <p:nvSpPr>
            <p:cNvPr id="195" name="Google Shape;195;p10"/>
            <p:cNvSpPr/>
            <p:nvPr/>
          </p:nvSpPr>
          <p:spPr>
            <a:xfrm>
              <a:off x="11749730"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0"/>
            <p:cNvSpPr txBox="1"/>
            <p:nvPr/>
          </p:nvSpPr>
          <p:spPr>
            <a:xfrm>
              <a:off x="11749730"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Difficulté à adapter les indicateurs mondiaux aux contextes locaux</a:t>
              </a:r>
              <a:endParaRPr/>
            </a:p>
          </p:txBody>
        </p:sp>
        <p:sp>
          <p:nvSpPr>
            <p:cNvPr id="197" name="Google Shape;197;p10"/>
            <p:cNvSpPr/>
            <p:nvPr/>
          </p:nvSpPr>
          <p:spPr>
            <a:xfrm>
              <a:off x="175177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0"/>
            <p:cNvSpPr txBox="1"/>
            <p:nvPr/>
          </p:nvSpPr>
          <p:spPr>
            <a:xfrm>
              <a:off x="175177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Les lacunes dans les données qui compromettent la fiabilité des mesures des indicateurs.</a:t>
              </a:r>
              <a:endParaRPr b="0" i="0" sz="3200" u="none" cap="none" strike="noStrike">
                <a:solidFill>
                  <a:schemeClr val="lt1"/>
                </a:solidFill>
                <a:latin typeface="Arial"/>
                <a:ea typeface="Arial"/>
                <a:cs typeface="Arial"/>
                <a:sym typeface="Arial"/>
              </a:endParaRPr>
            </a:p>
          </p:txBody>
        </p:sp>
        <p:sp>
          <p:nvSpPr>
            <p:cNvPr id="199" name="Google Shape;199;p10"/>
            <p:cNvSpPr/>
            <p:nvPr/>
          </p:nvSpPr>
          <p:spPr>
            <a:xfrm>
              <a:off x="2135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0"/>
            <p:cNvSpPr txBox="1"/>
            <p:nvPr/>
          </p:nvSpPr>
          <p:spPr>
            <a:xfrm>
              <a:off x="2135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Manque de données historiques fiables permettant d'établir des références pertinentes</a:t>
              </a:r>
              <a:endParaRPr b="0" i="0" sz="1400" u="none" cap="none" strike="noStrike">
                <a:solidFill>
                  <a:srgbClr val="000000"/>
                </a:solidFill>
                <a:latin typeface="Arial"/>
                <a:ea typeface="Arial"/>
                <a:cs typeface="Arial"/>
                <a:sym typeface="Arial"/>
              </a:endParaRPr>
            </a:p>
          </p:txBody>
        </p:sp>
        <p:sp>
          <p:nvSpPr>
            <p:cNvPr id="201" name="Google Shape;201;p10"/>
            <p:cNvSpPr/>
            <p:nvPr/>
          </p:nvSpPr>
          <p:spPr>
            <a:xfrm>
              <a:off x="5981664"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0"/>
            <p:cNvSpPr txBox="1"/>
            <p:nvPr/>
          </p:nvSpPr>
          <p:spPr>
            <a:xfrm>
              <a:off x="5981664"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Le manque d'uniformité des méthodes de collecte de données entre les organisations rend les comparaisons peu fiables</a:t>
              </a:r>
              <a:endParaRPr/>
            </a:p>
          </p:txBody>
        </p:sp>
        <p:sp>
          <p:nvSpPr>
            <p:cNvPr id="203" name="Google Shape;203;p10"/>
            <p:cNvSpPr/>
            <p:nvPr/>
          </p:nvSpPr>
          <p:spPr>
            <a:xfrm>
              <a:off x="11749730"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10"/>
            <p:cNvSpPr txBox="1"/>
            <p:nvPr/>
          </p:nvSpPr>
          <p:spPr>
            <a:xfrm>
              <a:off x="11749730"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Coûts initiaux élevés liés au déploiement de capteurs, à la réalisation d'enquêtes et à la mise en place de plateformes numériques</a:t>
              </a:r>
              <a:endParaRPr/>
            </a:p>
          </p:txBody>
        </p:sp>
        <p:sp>
          <p:nvSpPr>
            <p:cNvPr id="205" name="Google Shape;205;p10"/>
            <p:cNvSpPr/>
            <p:nvPr/>
          </p:nvSpPr>
          <p:spPr>
            <a:xfrm>
              <a:off x="175177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10"/>
            <p:cNvSpPr txBox="1"/>
            <p:nvPr/>
          </p:nvSpPr>
          <p:spPr>
            <a:xfrm>
              <a:off x="175177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Capacités techniques et humaines limitées</a:t>
              </a:r>
              <a:endParaRPr/>
            </a:p>
          </p:txBody>
        </p:sp>
        <p:sp>
          <p:nvSpPr>
            <p:cNvPr id="207" name="Google Shape;207;p10"/>
            <p:cNvSpPr/>
            <p:nvPr/>
          </p:nvSpPr>
          <p:spPr>
            <a:xfrm>
              <a:off x="8865697" y="6074233"/>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8" name="Google Shape;208;p10"/>
            <p:cNvSpPr txBox="1"/>
            <p:nvPr/>
          </p:nvSpPr>
          <p:spPr>
            <a:xfrm>
              <a:off x="8865697" y="6074233"/>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200" u="none" cap="none" strike="noStrike">
                  <a:solidFill>
                    <a:schemeClr val="lt1"/>
                  </a:solidFill>
                  <a:latin typeface="Arial"/>
                  <a:ea typeface="Arial"/>
                  <a:cs typeface="Arial"/>
                  <a:sym typeface="Arial"/>
                </a:rPr>
                <a:t>Allocations budgétaires insuffisantes pour des évaluations régulières et approfondies</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1"/>
          <p:cNvSpPr txBox="1"/>
          <p:nvPr>
            <p:ph type="title"/>
          </p:nvPr>
        </p:nvSpPr>
        <p:spPr>
          <a:xfrm>
            <a:off x="761999" y="1524001"/>
            <a:ext cx="23622001" cy="1168714"/>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7200"/>
              <a:buNone/>
            </a:pPr>
            <a:r>
              <a:rPr b="1" lang="en-US" sz="7200"/>
              <a:t>6. Suivi et évaluation (S&amp;E) - réflexions</a:t>
            </a:r>
            <a:endParaRPr b="1" sz="7200">
              <a:highlight>
                <a:srgbClr val="FFFF00"/>
              </a:highlight>
            </a:endParaRPr>
          </a:p>
        </p:txBody>
      </p:sp>
      <p:sp>
        <p:nvSpPr>
          <p:cNvPr id="215" name="Google Shape;215;p11"/>
          <p:cNvSpPr txBox="1"/>
          <p:nvPr>
            <p:ph idx="1" type="body"/>
          </p:nvPr>
        </p:nvSpPr>
        <p:spPr>
          <a:xfrm>
            <a:off x="761999" y="4037213"/>
            <a:ext cx="22165734" cy="778225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4400"/>
              <a:buNone/>
            </a:pPr>
            <a:r>
              <a:rPr b="1" lang="en-US" sz="4400"/>
              <a:t>Pensez à un changement récent dans votre entreprises (ex : nouvelles poubelles de recyclage). </a:t>
            </a:r>
            <a:endParaRPr/>
          </a:p>
          <a:p>
            <a:pPr indent="0" lvl="0" marL="0" rtl="0" algn="l">
              <a:lnSpc>
                <a:spcPct val="90000"/>
              </a:lnSpc>
              <a:spcBef>
                <a:spcPts val="2000"/>
              </a:spcBef>
              <a:spcAft>
                <a:spcPts val="0"/>
              </a:spcAft>
              <a:buClr>
                <a:srgbClr val="323232"/>
              </a:buClr>
              <a:buSzPts val="4400"/>
              <a:buNone/>
            </a:pPr>
            <a:r>
              <a:t/>
            </a:r>
            <a:endParaRPr sz="4400"/>
          </a:p>
          <a:p>
            <a:pPr indent="-914400" lvl="0" marL="914400" rtl="0" algn="l">
              <a:lnSpc>
                <a:spcPct val="90000"/>
              </a:lnSpc>
              <a:spcBef>
                <a:spcPts val="2000"/>
              </a:spcBef>
              <a:spcAft>
                <a:spcPts val="0"/>
              </a:spcAft>
              <a:buSzPts val="4400"/>
              <a:buAutoNum type="arabicPeriod"/>
            </a:pPr>
            <a:r>
              <a:rPr lang="en-US" sz="4400"/>
              <a:t>Comment structureriez-vous un plan de suivi simple ? </a:t>
            </a:r>
            <a:endParaRPr/>
          </a:p>
          <a:p>
            <a:pPr indent="-635000" lvl="0" marL="914400" rtl="0" algn="l">
              <a:lnSpc>
                <a:spcPct val="90000"/>
              </a:lnSpc>
              <a:spcBef>
                <a:spcPts val="2000"/>
              </a:spcBef>
              <a:spcAft>
                <a:spcPts val="0"/>
              </a:spcAft>
              <a:buClr>
                <a:srgbClr val="323232"/>
              </a:buClr>
              <a:buSzPts val="4400"/>
              <a:buNone/>
            </a:pPr>
            <a:r>
              <a:t/>
            </a:r>
            <a:endParaRPr sz="4400"/>
          </a:p>
          <a:p>
            <a:pPr indent="-635000" lvl="0" marL="914400" rtl="0" algn="l">
              <a:lnSpc>
                <a:spcPct val="90000"/>
              </a:lnSpc>
              <a:spcBef>
                <a:spcPts val="2000"/>
              </a:spcBef>
              <a:spcAft>
                <a:spcPts val="0"/>
              </a:spcAft>
              <a:buClr>
                <a:srgbClr val="323232"/>
              </a:buClr>
              <a:buSzPts val="4400"/>
              <a:buNone/>
            </a:pPr>
            <a:r>
              <a:t/>
            </a:r>
            <a:endParaRPr sz="4400"/>
          </a:p>
          <a:p>
            <a:pPr indent="0" lvl="0" marL="0" rtl="0" algn="l">
              <a:lnSpc>
                <a:spcPct val="90000"/>
              </a:lnSpc>
              <a:spcBef>
                <a:spcPts val="2000"/>
              </a:spcBef>
              <a:spcAft>
                <a:spcPts val="0"/>
              </a:spcAft>
              <a:buSzPts val="4400"/>
              <a:buNone/>
            </a:pPr>
            <a:r>
              <a:rPr lang="en-US" sz="4400"/>
              <a:t>2.   À quels défis pourriez-vous être confronté, et comment pourriez-vous vous adapter ?</a:t>
            </a:r>
            <a:endParaRPr/>
          </a:p>
          <a:p>
            <a:pPr indent="0" lvl="0" marL="0" rtl="0" algn="ctr">
              <a:lnSpc>
                <a:spcPct val="100000"/>
              </a:lnSpc>
              <a:spcBef>
                <a:spcPts val="2000"/>
              </a:spcBef>
              <a:spcAft>
                <a:spcPts val="0"/>
              </a:spcAft>
              <a:buClr>
                <a:srgbClr val="323232"/>
              </a:buClr>
              <a:buSzPts val="3200"/>
              <a:buNone/>
            </a:pPr>
            <a:r>
              <a:rPr b="1" lang="en-US" sz="3200"/>
              <a:t> </a:t>
            </a:r>
            <a:endParaRPr b="1" sz="20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2"/>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B. </a:t>
            </a:r>
            <a:r>
              <a:rPr b="1" lang="en-US" sz="9600"/>
              <a:t>Indicateurs de durabilité</a:t>
            </a:r>
            <a:endParaRPr/>
          </a:p>
        </p:txBody>
      </p:sp>
      <p:sp>
        <p:nvSpPr>
          <p:cNvPr id="221" name="Google Shape;221;p12"/>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3"/>
          <p:cNvSpPr txBox="1"/>
          <p:nvPr>
            <p:ph idx="1" type="body"/>
          </p:nvPr>
        </p:nvSpPr>
        <p:spPr>
          <a:xfrm>
            <a:off x="8521921" y="700395"/>
            <a:ext cx="15223382" cy="11800113"/>
          </a:xfrm>
          <a:prstGeom prst="rect">
            <a:avLst/>
          </a:prstGeom>
          <a:noFill/>
          <a:ln>
            <a:noFill/>
          </a:ln>
        </p:spPr>
        <p:txBody>
          <a:bodyPr anchorCtr="0" anchor="t" bIns="0" lIns="0" spcFirstLastPara="1" rIns="0" wrap="square" tIns="0">
            <a:normAutofit fontScale="92500"/>
          </a:bodyPr>
          <a:lstStyle/>
          <a:p>
            <a:pPr indent="-571534" lvl="0" marL="571500" rtl="0" algn="just">
              <a:lnSpc>
                <a:spcPct val="110000"/>
              </a:lnSpc>
              <a:spcBef>
                <a:spcPts val="0"/>
              </a:spcBef>
              <a:spcAft>
                <a:spcPts val="0"/>
              </a:spcAft>
              <a:buSzPct val="108108"/>
              <a:buFont typeface="Noto Sans Symbols"/>
              <a:buChar char="▪"/>
            </a:pPr>
            <a:r>
              <a:rPr lang="en-US" sz="3900"/>
              <a:t>Les indicateurs de développement durable jouent un rôle essentiel dans la stratégie touristique, car ils permettent de suivre les évolutions sociales et environnementales, d'orienter les performances et d'évaluer l'impact des initiatives stratégiques.</a:t>
            </a:r>
            <a:endParaRPr/>
          </a:p>
          <a:p>
            <a:pPr indent="-571534" lvl="0" marL="571500" rtl="0" algn="just">
              <a:lnSpc>
                <a:spcPct val="110000"/>
              </a:lnSpc>
              <a:spcBef>
                <a:spcPts val="3500"/>
              </a:spcBef>
              <a:spcAft>
                <a:spcPts val="0"/>
              </a:spcAft>
              <a:buSzPct val="108108"/>
              <a:buFont typeface="Noto Sans Symbols"/>
              <a:buChar char="▪"/>
            </a:pPr>
            <a:r>
              <a:rPr lang="en-US" sz="3900"/>
              <a:t>Ces indicateurs constituent des mesures qui aident à identifier les tendances, les changements et l'efficacité de la planification au fil du temps.</a:t>
            </a:r>
            <a:endParaRPr/>
          </a:p>
          <a:p>
            <a:pPr indent="-292100" lvl="0" marL="571500" rtl="0" algn="l">
              <a:lnSpc>
                <a:spcPct val="150000"/>
              </a:lnSpc>
              <a:spcBef>
                <a:spcPts val="3300"/>
              </a:spcBef>
              <a:spcAft>
                <a:spcPts val="0"/>
              </a:spcAft>
              <a:buClr>
                <a:srgbClr val="323232"/>
              </a:buClr>
              <a:buSzPct val="108107"/>
              <a:buNone/>
            </a:pPr>
            <a:r>
              <a:t/>
            </a:r>
            <a:endParaRPr sz="4400"/>
          </a:p>
          <a:p>
            <a:pPr indent="-571500" lvl="0" marL="571500" rtl="0" algn="l">
              <a:lnSpc>
                <a:spcPct val="150000"/>
              </a:lnSpc>
              <a:spcBef>
                <a:spcPts val="0"/>
              </a:spcBef>
              <a:spcAft>
                <a:spcPts val="0"/>
              </a:spcAft>
              <a:buSzPct val="108107"/>
              <a:buFont typeface="Noto Sans Symbols"/>
              <a:buChar char="▪"/>
            </a:pPr>
            <a:r>
              <a:rPr lang="en-US" sz="4000"/>
              <a:t>Ils permettent de :</a:t>
            </a:r>
            <a:endParaRPr sz="4000"/>
          </a:p>
          <a:p>
            <a:pPr indent="-742950" lvl="0" marL="742950" rtl="0" algn="l">
              <a:lnSpc>
                <a:spcPct val="150000"/>
              </a:lnSpc>
              <a:spcBef>
                <a:spcPts val="0"/>
              </a:spcBef>
              <a:spcAft>
                <a:spcPts val="0"/>
              </a:spcAft>
              <a:buSzPct val="108107"/>
              <a:buAutoNum type="arabicPeriod"/>
            </a:pPr>
            <a:r>
              <a:rPr lang="en-US" sz="4000"/>
              <a:t>Suivre les performances du secteur touristique, </a:t>
            </a:r>
            <a:endParaRPr sz="4000"/>
          </a:p>
          <a:p>
            <a:pPr indent="-742950" lvl="0" marL="742950" rtl="0" algn="l">
              <a:lnSpc>
                <a:spcPct val="150000"/>
              </a:lnSpc>
              <a:spcBef>
                <a:spcPts val="0"/>
              </a:spcBef>
              <a:spcAft>
                <a:spcPts val="0"/>
              </a:spcAft>
              <a:buSzPct val="108107"/>
              <a:buAutoNum type="arabicPeriod"/>
            </a:pPr>
            <a:r>
              <a:rPr lang="en-US" sz="4000"/>
              <a:t>Mesurer les progrès accomplis et d'élaborer des stratégies / des plans fondés sur des données spécifiques à la réalité du tourisme,</a:t>
            </a:r>
            <a:endParaRPr/>
          </a:p>
          <a:p>
            <a:pPr indent="-742950" lvl="0" marL="742950" rtl="0" algn="l">
              <a:lnSpc>
                <a:spcPct val="150000"/>
              </a:lnSpc>
              <a:spcBef>
                <a:spcPts val="0"/>
              </a:spcBef>
              <a:spcAft>
                <a:spcPts val="0"/>
              </a:spcAft>
              <a:buSzPct val="108107"/>
              <a:buAutoNum type="arabicPeriod"/>
            </a:pPr>
            <a:r>
              <a:rPr lang="en-US" sz="4000"/>
              <a:t>Partager les connaissances relatives aux performances touristiques entre toutes les parties prenantes.</a:t>
            </a:r>
            <a:endParaRPr sz="4000"/>
          </a:p>
          <a:p>
            <a:pPr indent="-292100" lvl="0" marL="571500" rtl="0" algn="l">
              <a:lnSpc>
                <a:spcPct val="150000"/>
              </a:lnSpc>
              <a:spcBef>
                <a:spcPts val="2000"/>
              </a:spcBef>
              <a:spcAft>
                <a:spcPts val="0"/>
              </a:spcAft>
              <a:buClr>
                <a:srgbClr val="323232"/>
              </a:buClr>
              <a:buSzPct val="108107"/>
              <a:buFont typeface="Noto Sans Symbols"/>
              <a:buNone/>
            </a:pPr>
            <a:r>
              <a:t/>
            </a:r>
            <a:endParaRPr b="1" sz="4400"/>
          </a:p>
        </p:txBody>
      </p:sp>
      <p:sp>
        <p:nvSpPr>
          <p:cNvPr id="227" name="Google Shape;227;p13"/>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1.  Indicateurs de durabilité – définitions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4"/>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2. Indicateurs de durabilité – types</a:t>
            </a:r>
            <a:endParaRPr b="1" sz="7200"/>
          </a:p>
        </p:txBody>
      </p:sp>
      <p:grpSp>
        <p:nvGrpSpPr>
          <p:cNvPr id="233" name="Google Shape;233;p14"/>
          <p:cNvGrpSpPr/>
          <p:nvPr/>
        </p:nvGrpSpPr>
        <p:grpSpPr>
          <a:xfrm>
            <a:off x="-2870986" y="-180499"/>
            <a:ext cx="26656929" cy="13682908"/>
            <a:chOff x="-11505607" y="-1755104"/>
            <a:chExt cx="26656929" cy="13682908"/>
          </a:xfrm>
        </p:grpSpPr>
        <p:sp>
          <p:nvSpPr>
            <p:cNvPr id="234" name="Google Shape;234;p14"/>
            <p:cNvSpPr/>
            <p:nvPr/>
          </p:nvSpPr>
          <p:spPr>
            <a:xfrm>
              <a:off x="-11505607" y="-1755104"/>
              <a:ext cx="13682908" cy="13682908"/>
            </a:xfrm>
            <a:prstGeom prst="blockArc">
              <a:avLst>
                <a:gd fmla="val 18900000" name="adj1"/>
                <a:gd fmla="val 2700000" name="adj2"/>
                <a:gd fmla="val 158" name="adj3"/>
              </a:avLst>
            </a:prstGeom>
            <a:noFill/>
            <a:ln cap="flat" cmpd="sng" w="19050">
              <a:solidFill>
                <a:srgbClr val="15A24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p14"/>
            <p:cNvSpPr/>
            <p:nvPr/>
          </p:nvSpPr>
          <p:spPr>
            <a:xfrm>
              <a:off x="1138231" y="782077"/>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14"/>
            <p:cNvSpPr txBox="1"/>
            <p:nvPr/>
          </p:nvSpPr>
          <p:spPr>
            <a:xfrm>
              <a:off x="1138231" y="782077"/>
              <a:ext cx="13840563"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QUANTITATIF</a:t>
              </a:r>
              <a:r>
                <a:rPr b="0" i="0" lang="en-US" sz="4400" u="none" cap="none" strike="noStrike">
                  <a:solidFill>
                    <a:schemeClr val="lt1"/>
                  </a:solidFill>
                  <a:latin typeface="Arial"/>
                  <a:ea typeface="Arial"/>
                  <a:cs typeface="Arial"/>
                  <a:sym typeface="Arial"/>
                </a:rPr>
                <a:t> </a:t>
              </a:r>
              <a:r>
                <a:rPr b="0" i="0" lang="en-US" sz="4000" u="none" cap="none" strike="noStrike">
                  <a:solidFill>
                    <a:schemeClr val="lt1"/>
                  </a:solidFill>
                  <a:latin typeface="Arial"/>
                  <a:ea typeface="Arial"/>
                  <a:cs typeface="Arial"/>
                  <a:sym typeface="Arial"/>
                </a:rPr>
                <a:t>(par exemple, en litres d'eau consommés par touriste)</a:t>
              </a:r>
              <a:endParaRPr b="0" i="0" sz="4000" u="none" cap="none" strike="noStrike">
                <a:solidFill>
                  <a:schemeClr val="lt1"/>
                </a:solidFill>
                <a:latin typeface="Arial"/>
                <a:ea typeface="Arial"/>
                <a:cs typeface="Arial"/>
                <a:sym typeface="Arial"/>
              </a:endParaRPr>
            </a:p>
          </p:txBody>
        </p:sp>
        <p:sp>
          <p:nvSpPr>
            <p:cNvPr id="237" name="Google Shape;237;p14"/>
            <p:cNvSpPr/>
            <p:nvPr/>
          </p:nvSpPr>
          <p:spPr>
            <a:xfrm>
              <a:off x="160126" y="586456"/>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4"/>
            <p:cNvSpPr/>
            <p:nvPr/>
          </p:nvSpPr>
          <p:spPr>
            <a:xfrm>
              <a:off x="2035463" y="3043672"/>
              <a:ext cx="12857067" cy="1651232"/>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4"/>
            <p:cNvSpPr txBox="1"/>
            <p:nvPr/>
          </p:nvSpPr>
          <p:spPr>
            <a:xfrm>
              <a:off x="1978230" y="2986577"/>
              <a:ext cx="12885821" cy="1795005"/>
            </a:xfrm>
            <a:prstGeom prst="rect">
              <a:avLst/>
            </a:prstGeom>
            <a:noFill/>
            <a:ln>
              <a:noFill/>
            </a:ln>
          </p:spPr>
          <p:txBody>
            <a:bodyPr anchorCtr="0" anchor="ctr" bIns="111750" lIns="1242175" spcFirstLastPara="1" rIns="111750" wrap="square" tIns="111750">
              <a:noAutofit/>
            </a:bodyPr>
            <a:lstStyle/>
            <a:p>
              <a:pPr indent="0" lvl="0" marL="0" marR="0" rtl="0" algn="just">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QUALITATIF</a:t>
              </a:r>
              <a:r>
                <a:rPr b="0" i="0" lang="en-US" sz="3600" u="none" cap="none" strike="noStrike">
                  <a:solidFill>
                    <a:schemeClr val="lt1"/>
                  </a:solidFill>
                  <a:latin typeface="Arial"/>
                  <a:ea typeface="Arial"/>
                  <a:cs typeface="Arial"/>
                  <a:sym typeface="Arial"/>
                </a:rPr>
                <a:t> (par exemple : entretiens, enquêtes, groupes de discussion, niveau de satisfaction des participants)</a:t>
              </a:r>
              <a:endParaRPr b="0" i="0" sz="3600" u="none" cap="none" strike="noStrike">
                <a:solidFill>
                  <a:schemeClr val="lt1"/>
                </a:solidFill>
                <a:latin typeface="Arial"/>
                <a:ea typeface="Arial"/>
                <a:cs typeface="Arial"/>
                <a:sym typeface="Arial"/>
              </a:endParaRPr>
            </a:p>
          </p:txBody>
        </p:sp>
        <p:sp>
          <p:nvSpPr>
            <p:cNvPr id="240" name="Google Shape;240;p14"/>
            <p:cNvSpPr/>
            <p:nvPr/>
          </p:nvSpPr>
          <p:spPr>
            <a:xfrm>
              <a:off x="1057358" y="2934315"/>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1" name="Google Shape;241;p14"/>
            <p:cNvSpPr/>
            <p:nvPr/>
          </p:nvSpPr>
          <p:spPr>
            <a:xfrm>
              <a:off x="2092696" y="5304852"/>
              <a:ext cx="12857067" cy="1823760"/>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14"/>
            <p:cNvSpPr txBox="1"/>
            <p:nvPr/>
          </p:nvSpPr>
          <p:spPr>
            <a:xfrm>
              <a:off x="1978230" y="5420562"/>
              <a:ext cx="12943331"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INDICATEURS MIXTES</a:t>
              </a:r>
              <a:r>
                <a:rPr b="0" i="0" lang="en-US" sz="4000" u="none" cap="none" strike="noStrike">
                  <a:solidFill>
                    <a:schemeClr val="lt1"/>
                  </a:solidFill>
                  <a:latin typeface="Arial"/>
                  <a:ea typeface="Arial"/>
                  <a:cs typeface="Arial"/>
                  <a:sym typeface="Arial"/>
                </a:rPr>
                <a:t> </a:t>
              </a:r>
              <a:r>
                <a:rPr b="0" i="0" lang="en-US" sz="3600" u="none" cap="none" strike="noStrike">
                  <a:solidFill>
                    <a:schemeClr val="lt1"/>
                  </a:solidFill>
                  <a:latin typeface="Arial"/>
                  <a:ea typeface="Arial"/>
                  <a:cs typeface="Arial"/>
                  <a:sym typeface="Arial"/>
                </a:rPr>
                <a:t>(par exemple : pourcentage et description des politiques modifiées en matière de développement durable) </a:t>
              </a:r>
              <a:endParaRPr/>
            </a:p>
          </p:txBody>
        </p:sp>
        <p:sp>
          <p:nvSpPr>
            <p:cNvPr id="243" name="Google Shape;243;p14"/>
            <p:cNvSpPr/>
            <p:nvPr/>
          </p:nvSpPr>
          <p:spPr>
            <a:xfrm>
              <a:off x="1057358" y="5282174"/>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14"/>
            <p:cNvSpPr/>
            <p:nvPr/>
          </p:nvSpPr>
          <p:spPr>
            <a:xfrm>
              <a:off x="1138231" y="7825654"/>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5" name="Google Shape;245;p14"/>
            <p:cNvSpPr txBox="1"/>
            <p:nvPr/>
          </p:nvSpPr>
          <p:spPr>
            <a:xfrm>
              <a:off x="1138231" y="7825654"/>
              <a:ext cx="14013091" cy="1564968"/>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BINAIRE</a:t>
              </a:r>
              <a:r>
                <a:rPr b="0" i="0" lang="en-US" sz="4400" u="none" cap="none" strike="noStrike">
                  <a:solidFill>
                    <a:schemeClr val="lt1"/>
                  </a:solidFill>
                  <a:latin typeface="Arial"/>
                  <a:ea typeface="Arial"/>
                  <a:cs typeface="Arial"/>
                  <a:sym typeface="Arial"/>
                </a:rPr>
                <a:t> </a:t>
              </a:r>
              <a:r>
                <a:rPr b="0" i="0" lang="en-US" sz="3600" u="none" cap="none" strike="noStrike">
                  <a:solidFill>
                    <a:schemeClr val="lt1"/>
                  </a:solidFill>
                  <a:latin typeface="Arial"/>
                  <a:ea typeface="Arial"/>
                  <a:cs typeface="Arial"/>
                  <a:sym typeface="Arial"/>
                </a:rPr>
                <a:t>(par exemple : Le site a un plan environnemental – Oui/Non). </a:t>
              </a:r>
              <a:endParaRPr b="0" i="0" sz="3600" u="none" cap="none" strike="noStrike">
                <a:solidFill>
                  <a:schemeClr val="lt1"/>
                </a:solidFill>
                <a:latin typeface="Arial"/>
                <a:ea typeface="Arial"/>
                <a:cs typeface="Arial"/>
                <a:sym typeface="Arial"/>
              </a:endParaRPr>
            </a:p>
          </p:txBody>
        </p:sp>
        <p:sp>
          <p:nvSpPr>
            <p:cNvPr id="246" name="Google Shape;246;p14"/>
            <p:cNvSpPr/>
            <p:nvPr/>
          </p:nvSpPr>
          <p:spPr>
            <a:xfrm>
              <a:off x="160126" y="7630033"/>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5"/>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2. Indicateurs de durabilité – types</a:t>
            </a:r>
            <a:endParaRPr b="1" sz="7200"/>
          </a:p>
        </p:txBody>
      </p:sp>
      <p:graphicFrame>
        <p:nvGraphicFramePr>
          <p:cNvPr id="253" name="Google Shape;253;p15"/>
          <p:cNvGraphicFramePr/>
          <p:nvPr/>
        </p:nvGraphicFramePr>
        <p:xfrm>
          <a:off x="9229060" y="3970687"/>
          <a:ext cx="3000000" cy="3000000"/>
        </p:xfrm>
        <a:graphic>
          <a:graphicData uri="http://schemas.openxmlformats.org/drawingml/2006/table">
            <a:tbl>
              <a:tblPr bandRow="1" firstCol="1" firstRow="1">
                <a:noFill/>
                <a:tableStyleId>{40D1AAF1-3A9A-48FC-BBAE-BE2B34E31BDF}</a:tableStyleId>
              </a:tblPr>
              <a:tblGrid>
                <a:gridCol w="4719775"/>
                <a:gridCol w="9368375"/>
              </a:tblGrid>
              <a:tr h="1060575">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Type d'indicateur</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rgbClr val="000000"/>
                        </a:buClr>
                        <a:buSzPts val="4000"/>
                        <a:buFont typeface="Arial"/>
                        <a:buNone/>
                      </a:pPr>
                      <a:r>
                        <a:rPr lang="en-US" sz="4000" u="none" cap="none" strike="noStrike"/>
                        <a:t>Exemple</a:t>
                      </a:r>
                      <a:endParaRPr sz="1400" u="none" cap="none" strike="noStrike"/>
                    </a:p>
                  </a:txBody>
                  <a:tcPr marT="9525" marB="9525" marR="9525" marL="9525" anchor="ctr"/>
                </a:tc>
              </a:tr>
              <a:tr h="1478975">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A. Quantitatif</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4000"/>
                        <a:buFont typeface="Arial"/>
                        <a:buNone/>
                      </a:pPr>
                      <a:r>
                        <a:rPr b="0" i="0" lang="en-US" sz="4000" u="none" cap="none" strike="noStrike">
                          <a:latin typeface="Arial"/>
                          <a:ea typeface="Arial"/>
                          <a:cs typeface="Arial"/>
                          <a:sym typeface="Arial"/>
                        </a:rPr>
                        <a:t>1. L'entreprise dispose d'un plan d'action environnemental</a:t>
                      </a:r>
                      <a:endParaRPr sz="4000" u="none" cap="none" strike="noStrike">
                        <a:latin typeface="Arial"/>
                        <a:ea typeface="Arial"/>
                        <a:cs typeface="Arial"/>
                        <a:sym typeface="Arial"/>
                      </a:endParaRPr>
                    </a:p>
                  </a:txBody>
                  <a:tcPr marT="9525" marB="9525" marR="9525" marL="9525" anchor="ctr"/>
                </a:tc>
              </a:tr>
              <a:tr h="1478975">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B. Qualitatif</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2. </a:t>
                      </a:r>
                      <a:r>
                        <a:rPr b="0" i="0" lang="en-US" sz="4000" u="none" cap="none" strike="noStrike">
                          <a:latin typeface="Arial"/>
                          <a:ea typeface="Arial"/>
                          <a:cs typeface="Arial"/>
                          <a:sym typeface="Arial"/>
                        </a:rPr>
                        <a:t>Économie totale d'eau par nuitée</a:t>
                      </a:r>
                      <a:endParaRPr sz="4000" u="none" cap="none" strike="noStrike">
                        <a:latin typeface="Arial"/>
                        <a:ea typeface="Arial"/>
                        <a:cs typeface="Arial"/>
                        <a:sym typeface="Arial"/>
                      </a:endParaRPr>
                    </a:p>
                  </a:txBody>
                  <a:tcPr marT="9525" marB="9525" marR="9525" marL="9525" anchor="ctr"/>
                </a:tc>
              </a:tr>
              <a:tr h="1478975">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C. Mixte</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3. </a:t>
                      </a:r>
                      <a:r>
                        <a:rPr b="0" i="0" lang="en-US" sz="4000" u="none" cap="none" strike="noStrike">
                          <a:latin typeface="Arial"/>
                          <a:ea typeface="Arial"/>
                          <a:cs typeface="Arial"/>
                          <a:sym typeface="Arial"/>
                        </a:rPr>
                        <a:t>Nombre de réunions consacrées aux pratiques durables </a:t>
                      </a:r>
                      <a:endParaRPr b="0" i="0" sz="4000" u="none" cap="none" strike="noStrike">
                        <a:latin typeface="Arial"/>
                        <a:ea typeface="Arial"/>
                        <a:cs typeface="Arial"/>
                        <a:sym typeface="Arial"/>
                      </a:endParaRPr>
                    </a:p>
                  </a:txBody>
                  <a:tcPr marT="9525" marB="9525" marR="9525" marL="9525" anchor="ctr"/>
                </a:tc>
              </a:tr>
              <a:tr h="1478975">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D. Binaire</a:t>
                      </a:r>
                      <a:endParaRPr sz="40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4000"/>
                        <a:buFont typeface="Arial"/>
                        <a:buNone/>
                      </a:pPr>
                      <a:r>
                        <a:rPr lang="en-US" sz="4000" u="none" cap="none" strike="noStrike"/>
                        <a:t>4. </a:t>
                      </a:r>
                      <a:r>
                        <a:rPr b="0" i="0" lang="en-US" sz="4000" u="none" cap="none" strike="noStrike">
                          <a:latin typeface="Arial"/>
                          <a:ea typeface="Arial"/>
                          <a:cs typeface="Arial"/>
                          <a:sym typeface="Arial"/>
                        </a:rPr>
                        <a:t>Pourcentage de touristes qui trouvent que la destination est propre</a:t>
                      </a:r>
                      <a:endParaRPr sz="4000" u="none" cap="none" strike="noStrike">
                        <a:latin typeface="Arial"/>
                        <a:ea typeface="Arial"/>
                        <a:cs typeface="Arial"/>
                        <a:sym typeface="Arial"/>
                      </a:endParaRPr>
                    </a:p>
                  </a:txBody>
                  <a:tcPr marT="9525" marB="9525" marR="9525" marL="9525" anchor="ctr"/>
                </a:tc>
              </a:tr>
            </a:tbl>
          </a:graphicData>
        </a:graphic>
      </p:graphicFrame>
      <p:sp>
        <p:nvSpPr>
          <p:cNvPr id="254" name="Google Shape;254;p15"/>
          <p:cNvSpPr txBox="1"/>
          <p:nvPr/>
        </p:nvSpPr>
        <p:spPr>
          <a:xfrm>
            <a:off x="8839776" y="1523998"/>
            <a:ext cx="14477423" cy="1625602"/>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None/>
            </a:pPr>
            <a:r>
              <a:rPr b="0" i="0" lang="en-US" sz="5600" u="none" cap="none" strike="noStrike">
                <a:solidFill>
                  <a:srgbClr val="323232"/>
                </a:solidFill>
                <a:latin typeface="Arial"/>
                <a:ea typeface="Arial"/>
                <a:cs typeface="Arial"/>
                <a:sym typeface="Arial"/>
              </a:rPr>
              <a:t>Associez chaque type d’indicateur à son exemple : </a:t>
            </a:r>
            <a:endParaRPr b="0" i="0" sz="5600" u="none" cap="none" strike="noStrike">
              <a:solidFill>
                <a:srgbClr val="32323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16"/>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3. Indicateurs de durabilité – dimensions</a:t>
            </a:r>
            <a:endParaRPr/>
          </a:p>
        </p:txBody>
      </p:sp>
      <p:sp>
        <p:nvSpPr>
          <p:cNvPr id="260" name="Google Shape;260;p16"/>
          <p:cNvSpPr txBox="1"/>
          <p:nvPr/>
        </p:nvSpPr>
        <p:spPr>
          <a:xfrm>
            <a:off x="10018807" y="719689"/>
            <a:ext cx="13258637" cy="30469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4800" u="none" cap="none" strike="noStrike">
                <a:solidFill>
                  <a:schemeClr val="lt1"/>
                </a:solidFill>
                <a:latin typeface="Arial"/>
                <a:ea typeface="Arial"/>
                <a:cs typeface="Arial"/>
                <a:sym typeface="Arial"/>
              </a:rPr>
              <a:t>There are four main dimensions of indicators that promote sustainability in the tourism sector and ensure the multisectoral monitoring required</a:t>
            </a:r>
            <a:endParaRPr b="0" i="0" sz="1400" u="none" cap="none" strike="noStrike">
              <a:solidFill>
                <a:srgbClr val="000000"/>
              </a:solidFill>
              <a:latin typeface="Arial"/>
              <a:ea typeface="Arial"/>
              <a:cs typeface="Arial"/>
              <a:sym typeface="Arial"/>
            </a:endParaRPr>
          </a:p>
        </p:txBody>
      </p:sp>
      <p:sp>
        <p:nvSpPr>
          <p:cNvPr id="261" name="Google Shape;261;p16"/>
          <p:cNvSpPr/>
          <p:nvPr/>
        </p:nvSpPr>
        <p:spPr>
          <a:xfrm>
            <a:off x="17923407" y="5133955"/>
            <a:ext cx="3101019" cy="121699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16"/>
          <p:cNvSpPr txBox="1"/>
          <p:nvPr/>
        </p:nvSpPr>
        <p:spPr>
          <a:xfrm>
            <a:off x="17982816" y="5193364"/>
            <a:ext cx="2982201" cy="1098176"/>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Social</a:t>
            </a:r>
            <a:endParaRPr b="1" i="0" sz="3700" u="none" cap="none" strike="noStrike">
              <a:solidFill>
                <a:schemeClr val="lt1"/>
              </a:solidFill>
              <a:latin typeface="Arial"/>
              <a:ea typeface="Arial"/>
              <a:cs typeface="Arial"/>
              <a:sym typeface="Arial"/>
            </a:endParaRPr>
          </a:p>
        </p:txBody>
      </p:sp>
      <p:sp>
        <p:nvSpPr>
          <p:cNvPr id="263" name="Google Shape;263;p16"/>
          <p:cNvSpPr/>
          <p:nvPr/>
        </p:nvSpPr>
        <p:spPr>
          <a:xfrm>
            <a:off x="12769177" y="3995400"/>
            <a:ext cx="8766573" cy="8766573"/>
          </a:xfrm>
          <a:custGeom>
            <a:rect b="b" l="l" r="r" t="t"/>
            <a:pathLst>
              <a:path extrusionOk="0" h="120000" w="120000">
                <a:moveTo>
                  <a:pt x="105719" y="30367"/>
                </a:moveTo>
                <a:lnTo>
                  <a:pt x="105719" y="30367"/>
                </a:lnTo>
                <a:cubicBezTo>
                  <a:pt x="116198" y="46534"/>
                  <a:pt x="117359" y="67033"/>
                  <a:pt x="108773" y="84280"/>
                </a:cubicBezTo>
                <a:lnTo>
                  <a:pt x="113338" y="87316"/>
                </a:lnTo>
                <a:lnTo>
                  <a:pt x="101921" y="87877"/>
                </a:lnTo>
                <a:lnTo>
                  <a:pt x="97256" y="76622"/>
                </a:lnTo>
                <a:lnTo>
                  <a:pt x="101816" y="79654"/>
                </a:lnTo>
                <a:cubicBezTo>
                  <a:pt x="108608" y="65203"/>
                  <a:pt x="107458" y="48269"/>
                  <a:pt x="98773" y="34870"/>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4" name="Google Shape;264;p16"/>
          <p:cNvSpPr/>
          <p:nvPr/>
        </p:nvSpPr>
        <p:spPr>
          <a:xfrm>
            <a:off x="17980916" y="10443107"/>
            <a:ext cx="3532340" cy="114362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16"/>
          <p:cNvSpPr txBox="1"/>
          <p:nvPr/>
        </p:nvSpPr>
        <p:spPr>
          <a:xfrm>
            <a:off x="17921725" y="10441425"/>
            <a:ext cx="3593213" cy="1146988"/>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Economique</a:t>
            </a:r>
            <a:endParaRPr b="1" i="0" sz="3700" u="none" cap="none" strike="noStrike">
              <a:solidFill>
                <a:schemeClr val="lt1"/>
              </a:solidFill>
              <a:latin typeface="Arial"/>
              <a:ea typeface="Arial"/>
              <a:cs typeface="Arial"/>
              <a:sym typeface="Arial"/>
            </a:endParaRPr>
          </a:p>
        </p:txBody>
      </p:sp>
      <p:sp>
        <p:nvSpPr>
          <p:cNvPr id="266" name="Google Shape;266;p16"/>
          <p:cNvSpPr/>
          <p:nvPr/>
        </p:nvSpPr>
        <p:spPr>
          <a:xfrm>
            <a:off x="12282698" y="4281565"/>
            <a:ext cx="8766573" cy="8766573"/>
          </a:xfrm>
          <a:custGeom>
            <a:rect b="b" l="l" r="r" t="t"/>
            <a:pathLst>
              <a:path extrusionOk="0" h="120000" w="120000">
                <a:moveTo>
                  <a:pt x="87758" y="106881"/>
                </a:moveTo>
                <a:cubicBezTo>
                  <a:pt x="73453" y="115351"/>
                  <a:pt x="56064" y="116826"/>
                  <a:pt x="40537" y="110887"/>
                </a:cubicBezTo>
                <a:lnTo>
                  <a:pt x="37955" y="115724"/>
                </a:lnTo>
                <a:lnTo>
                  <a:pt x="36296" y="104414"/>
                </a:lnTo>
                <a:lnTo>
                  <a:pt x="47049" y="98686"/>
                </a:lnTo>
                <a:lnTo>
                  <a:pt x="44470" y="103517"/>
                </a:lnTo>
                <a:lnTo>
                  <a:pt x="44470" y="103517"/>
                </a:lnTo>
                <a:cubicBezTo>
                  <a:pt x="57405" y="108133"/>
                  <a:pt x="71723" y="106755"/>
                  <a:pt x="83540" y="99758"/>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16"/>
          <p:cNvSpPr/>
          <p:nvPr/>
        </p:nvSpPr>
        <p:spPr>
          <a:xfrm>
            <a:off x="12472415" y="10362077"/>
            <a:ext cx="3458070" cy="130568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16"/>
          <p:cNvSpPr txBox="1"/>
          <p:nvPr/>
        </p:nvSpPr>
        <p:spPr>
          <a:xfrm>
            <a:off x="12507399" y="10454569"/>
            <a:ext cx="3445612" cy="1149454"/>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Gouvernance</a:t>
            </a:r>
            <a:endParaRPr b="1" i="0" sz="3700" u="none" cap="none" strike="noStrike">
              <a:solidFill>
                <a:schemeClr val="lt1"/>
              </a:solidFill>
              <a:latin typeface="Arial"/>
              <a:ea typeface="Arial"/>
              <a:cs typeface="Arial"/>
              <a:sym typeface="Arial"/>
            </a:endParaRPr>
          </a:p>
        </p:txBody>
      </p:sp>
      <p:sp>
        <p:nvSpPr>
          <p:cNvPr id="269" name="Google Shape;269;p16"/>
          <p:cNvSpPr/>
          <p:nvPr/>
        </p:nvSpPr>
        <p:spPr>
          <a:xfrm>
            <a:off x="12196847" y="3995400"/>
            <a:ext cx="8766573" cy="8766573"/>
          </a:xfrm>
          <a:custGeom>
            <a:rect b="b" l="l" r="r" t="t"/>
            <a:pathLst>
              <a:path extrusionOk="0" h="120000" w="120000">
                <a:moveTo>
                  <a:pt x="13867" y="88984"/>
                </a:moveTo>
                <a:cubicBezTo>
                  <a:pt x="3885" y="73097"/>
                  <a:pt x="2781" y="53190"/>
                  <a:pt x="10945" y="36296"/>
                </a:cubicBezTo>
                <a:lnTo>
                  <a:pt x="6344" y="33314"/>
                </a:lnTo>
                <a:lnTo>
                  <a:pt x="17754" y="32619"/>
                </a:lnTo>
                <a:lnTo>
                  <a:pt x="22551" y="43818"/>
                </a:lnTo>
                <a:lnTo>
                  <a:pt x="17955" y="40839"/>
                </a:lnTo>
                <a:lnTo>
                  <a:pt x="17955" y="40839"/>
                </a:lnTo>
                <a:cubicBezTo>
                  <a:pt x="11510" y="54983"/>
                  <a:pt x="12607" y="71420"/>
                  <a:pt x="20876" y="84581"/>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0" name="Google Shape;270;p16"/>
          <p:cNvSpPr/>
          <p:nvPr/>
        </p:nvSpPr>
        <p:spPr>
          <a:xfrm>
            <a:off x="12136388" y="5133955"/>
            <a:ext cx="4130123" cy="1216994"/>
          </a:xfrm>
          <a:prstGeom prst="roundRect">
            <a:avLst>
              <a:gd fmla="val 16667" name="adj"/>
            </a:avLst>
          </a:prstGeom>
          <a:solidFill>
            <a:srgbClr val="71ECA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16"/>
          <p:cNvSpPr txBox="1"/>
          <p:nvPr/>
        </p:nvSpPr>
        <p:spPr>
          <a:xfrm>
            <a:off x="12195797" y="5193364"/>
            <a:ext cx="4011305" cy="1098176"/>
          </a:xfrm>
          <a:prstGeom prst="rect">
            <a:avLst/>
          </a:prstGeom>
          <a:noFill/>
          <a:ln>
            <a:noFill/>
          </a:ln>
        </p:spPr>
        <p:txBody>
          <a:bodyPr anchorCtr="0" anchor="ctr" bIns="50800" lIns="50800" spcFirstLastPara="1" rIns="50800" wrap="square" tIns="50800">
            <a:noAutofit/>
          </a:bodyPr>
          <a:lstStyle/>
          <a:p>
            <a:pPr indent="0" lvl="0" marL="0" marR="0" rtl="0" algn="ctr">
              <a:lnSpc>
                <a:spcPct val="90000"/>
              </a:lnSpc>
              <a:spcBef>
                <a:spcPts val="0"/>
              </a:spcBef>
              <a:spcAft>
                <a:spcPts val="0"/>
              </a:spcAft>
              <a:buClr>
                <a:schemeClr val="lt1"/>
              </a:buClr>
              <a:buSzPts val="4000"/>
              <a:buFont typeface="Arial"/>
              <a:buNone/>
            </a:pPr>
            <a:r>
              <a:rPr b="1" i="0" lang="en-US" sz="4000" u="none" cap="none" strike="noStrike">
                <a:solidFill>
                  <a:schemeClr val="lt1"/>
                </a:solidFill>
                <a:latin typeface="Arial"/>
                <a:ea typeface="Arial"/>
                <a:cs typeface="Arial"/>
                <a:sym typeface="Arial"/>
              </a:rPr>
              <a:t>Environment</a:t>
            </a:r>
            <a:endParaRPr b="1" i="0" sz="3700" u="none" cap="none" strike="noStrike">
              <a:solidFill>
                <a:schemeClr val="lt1"/>
              </a:solidFill>
              <a:latin typeface="Arial"/>
              <a:ea typeface="Arial"/>
              <a:cs typeface="Arial"/>
              <a:sym typeface="Arial"/>
            </a:endParaRPr>
          </a:p>
        </p:txBody>
      </p:sp>
      <p:sp>
        <p:nvSpPr>
          <p:cNvPr id="272" name="Google Shape;272;p16"/>
          <p:cNvSpPr/>
          <p:nvPr/>
        </p:nvSpPr>
        <p:spPr>
          <a:xfrm>
            <a:off x="12282698" y="3766468"/>
            <a:ext cx="8766573" cy="8766573"/>
          </a:xfrm>
          <a:custGeom>
            <a:rect b="b" l="l" r="r" t="t"/>
            <a:pathLst>
              <a:path extrusionOk="0" h="120000" w="120000">
                <a:moveTo>
                  <a:pt x="33168" y="12583"/>
                </a:moveTo>
                <a:lnTo>
                  <a:pt x="33168" y="12583"/>
                </a:lnTo>
                <a:cubicBezTo>
                  <a:pt x="47721" y="4348"/>
                  <a:pt x="65249" y="3252"/>
                  <a:pt x="80714" y="9609"/>
                </a:cubicBezTo>
                <a:lnTo>
                  <a:pt x="83414" y="4837"/>
                </a:lnTo>
                <a:lnTo>
                  <a:pt x="84793" y="16185"/>
                </a:lnTo>
                <a:lnTo>
                  <a:pt x="73903" y="21646"/>
                </a:lnTo>
                <a:lnTo>
                  <a:pt x="76599" y="16880"/>
                </a:lnTo>
                <a:lnTo>
                  <a:pt x="76599" y="16880"/>
                </a:lnTo>
                <a:cubicBezTo>
                  <a:pt x="63706" y="11917"/>
                  <a:pt x="49269" y="12983"/>
                  <a:pt x="37245" y="19787"/>
                </a:cubicBezTo>
                <a:close/>
              </a:path>
            </a:pathLst>
          </a:cu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17"/>
          <p:cNvSpPr txBox="1"/>
          <p:nvPr>
            <p:ph type="title"/>
          </p:nvPr>
        </p:nvSpPr>
        <p:spPr>
          <a:xfrm>
            <a:off x="445974" y="1524000"/>
            <a:ext cx="7974432"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3.1.  Indicateurs de durabilité – </a:t>
            </a:r>
            <a:br>
              <a:rPr b="1" lang="en-US"/>
            </a:br>
            <a:r>
              <a:rPr b="1" lang="en-US"/>
              <a:t>dimension environnementale</a:t>
            </a:r>
            <a:endParaRPr/>
          </a:p>
        </p:txBody>
      </p:sp>
      <p:graphicFrame>
        <p:nvGraphicFramePr>
          <p:cNvPr id="278" name="Google Shape;278;p17"/>
          <p:cNvGraphicFramePr/>
          <p:nvPr/>
        </p:nvGraphicFramePr>
        <p:xfrm>
          <a:off x="8885746" y="5322134"/>
          <a:ext cx="3000000" cy="3000000"/>
        </p:xfrm>
        <a:graphic>
          <a:graphicData uri="http://schemas.openxmlformats.org/drawingml/2006/table">
            <a:tbl>
              <a:tblPr bandRow="1" firstRow="1">
                <a:noFill/>
                <a:tableStyleId>{40D1AAF1-3A9A-48FC-BBAE-BE2B34E31BDF}</a:tableStyleId>
              </a:tblPr>
              <a:tblGrid>
                <a:gridCol w="12366700"/>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Exemples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Pourcentage d'eau réutilisée (eau de pluie, eaux grises)</a:t>
                      </a:r>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Production totale de déchets par nuitée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Taux de compostage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Part des énergies renouvelables dans la consommation totale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luminaires à faible consommation d'énergie</a:t>
                      </a:r>
                      <a:endParaRPr sz="1400" u="none" cap="none" strike="noStrike"/>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projets de conservation ou de restauration</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Superficie soumise à une gestion paysagère biologique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panneaux d'interprétation consacrés à la flore et à la faune locales</a:t>
                      </a:r>
                      <a:endParaRPr sz="1400" u="none" cap="none" strike="noStrike"/>
                    </a:p>
                  </a:txBody>
                  <a:tcPr marT="45725" marB="45725" marR="91450" marL="91450"/>
                </a:tc>
              </a:tr>
              <a:tr h="52177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Empreinte carbone par nuitée (périmètres 1 et 2)</a:t>
                      </a:r>
                      <a:endParaRPr/>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Émissions directes totales de gaz à effet de serre par an, part des véhicules à faibles émissions dans le transport des clients</a:t>
                      </a:r>
                      <a:endParaRPr sz="1400" u="none" cap="none" strike="noStrike"/>
                    </a:p>
                  </a:txBody>
                  <a:tcPr marT="45725" marB="45725" marR="91450" marL="91450"/>
                </a:tc>
              </a:tr>
            </a:tbl>
          </a:graphicData>
        </a:graphic>
      </p:graphicFrame>
      <p:sp>
        <p:nvSpPr>
          <p:cNvPr id="279" name="Google Shape;279;p17"/>
          <p:cNvSpPr txBox="1"/>
          <p:nvPr/>
        </p:nvSpPr>
        <p:spPr>
          <a:xfrm>
            <a:off x="8885746" y="628794"/>
            <a:ext cx="14736255" cy="426266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Thématiques abordées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rgbClr val="FFFFFF"/>
              </a:buClr>
              <a:buSzPts val="4000"/>
              <a:buFont typeface="Arial"/>
              <a:buAutoNum type="arabicPeriod"/>
            </a:pPr>
            <a:r>
              <a:rPr b="0" i="0" lang="en-US" sz="3600" u="none" cap="none" strike="noStrike">
                <a:solidFill>
                  <a:schemeClr val="lt1"/>
                </a:solidFill>
                <a:latin typeface="Arial"/>
                <a:ea typeface="Arial"/>
                <a:cs typeface="Arial"/>
                <a:sym typeface="Arial"/>
              </a:rPr>
              <a:t>Consommation d'eau </a:t>
            </a:r>
            <a:endParaRPr b="0" i="0" sz="36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chemeClr val="lt1"/>
              </a:buClr>
              <a:buSzPts val="4000"/>
              <a:buFont typeface="Arial"/>
              <a:buAutoNum type="arabicPeriod"/>
            </a:pPr>
            <a:r>
              <a:rPr b="0" i="0" lang="en-US" sz="3600" u="none" cap="none" strike="noStrike">
                <a:solidFill>
                  <a:schemeClr val="lt1"/>
                </a:solidFill>
                <a:latin typeface="Arial"/>
                <a:ea typeface="Arial"/>
                <a:cs typeface="Arial"/>
                <a:sym typeface="Arial"/>
              </a:rPr>
              <a:t>Gestion des déchets solides</a:t>
            </a:r>
            <a:endParaRPr b="0" i="0" sz="36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chemeClr val="lt1"/>
              </a:buClr>
              <a:buSzPts val="4000"/>
              <a:buFont typeface="Arial"/>
              <a:buAutoNum type="arabicPeriod"/>
            </a:pPr>
            <a:r>
              <a:rPr b="0" i="0" lang="en-US" sz="3600" u="none" cap="none" strike="noStrike">
                <a:solidFill>
                  <a:schemeClr val="lt1"/>
                </a:solidFill>
                <a:latin typeface="Arial"/>
                <a:ea typeface="Arial"/>
                <a:cs typeface="Arial"/>
                <a:sym typeface="Arial"/>
              </a:rPr>
              <a:t>Traitement des eaux usées</a:t>
            </a:r>
            <a:endParaRPr b="0" i="0" sz="36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rgbClr val="FFFFFF"/>
              </a:buClr>
              <a:buSzPts val="4000"/>
              <a:buFont typeface="Arial"/>
              <a:buAutoNum type="arabicPeriod"/>
            </a:pPr>
            <a:r>
              <a:rPr b="0" i="0" lang="en-US" sz="3600" u="none" cap="none" strike="noStrike">
                <a:solidFill>
                  <a:schemeClr val="lt1"/>
                </a:solidFill>
                <a:latin typeface="Arial"/>
                <a:ea typeface="Arial"/>
                <a:cs typeface="Arial"/>
                <a:sym typeface="Arial"/>
              </a:rPr>
              <a:t>Utilisation et consommation d'énergies</a:t>
            </a:r>
            <a:endParaRPr b="0" i="0" sz="36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chemeClr val="lt1"/>
              </a:buClr>
              <a:buSzPts val="4000"/>
              <a:buFont typeface="Arial"/>
              <a:buAutoNum type="arabicPeriod"/>
            </a:pPr>
            <a:r>
              <a:rPr b="0" i="0" lang="en-US" sz="3600" u="none" cap="none" strike="noStrike">
                <a:solidFill>
                  <a:schemeClr val="lt1"/>
                </a:solidFill>
                <a:latin typeface="Arial"/>
                <a:ea typeface="Arial"/>
                <a:cs typeface="Arial"/>
                <a:sym typeface="Arial"/>
              </a:rPr>
              <a:t>Protection des paysages et de la biodiversité</a:t>
            </a:r>
            <a:endParaRPr b="0" i="0" sz="3600" u="none" cap="none" strike="noStrike">
              <a:solidFill>
                <a:schemeClr val="lt1"/>
              </a:solidFill>
              <a:latin typeface="Arial"/>
              <a:ea typeface="Arial"/>
              <a:cs typeface="Arial"/>
              <a:sym typeface="Arial"/>
            </a:endParaRPr>
          </a:p>
          <a:p>
            <a:pPr indent="-914400" lvl="0" marL="914400" marR="0" rtl="0" algn="just">
              <a:lnSpc>
                <a:spcPct val="100000"/>
              </a:lnSpc>
              <a:spcBef>
                <a:spcPts val="300"/>
              </a:spcBef>
              <a:spcAft>
                <a:spcPts val="0"/>
              </a:spcAft>
              <a:buClr>
                <a:schemeClr val="lt1"/>
              </a:buClr>
              <a:buSzPts val="4000"/>
              <a:buFont typeface="Arial"/>
              <a:buAutoNum type="arabicPeriod"/>
            </a:pPr>
            <a:r>
              <a:rPr b="0" i="0" lang="en-US" sz="3600" u="none" cap="none" strike="noStrike">
                <a:solidFill>
                  <a:schemeClr val="lt1"/>
                </a:solidFill>
                <a:latin typeface="Arial"/>
                <a:ea typeface="Arial"/>
                <a:cs typeface="Arial"/>
                <a:sym typeface="Arial"/>
              </a:rPr>
              <a:t>Emissions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1"/>
          <p:cNvSpPr txBox="1"/>
          <p:nvPr>
            <p:ph type="title"/>
          </p:nvPr>
        </p:nvSpPr>
        <p:spPr>
          <a:xfrm>
            <a:off x="761999" y="1524000"/>
            <a:ext cx="7399339"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3.2.  Indicateurs de durabilité - dimension sociale</a:t>
            </a:r>
            <a:endParaRPr/>
          </a:p>
        </p:txBody>
      </p:sp>
      <p:sp>
        <p:nvSpPr>
          <p:cNvPr id="285" name="Google Shape;285;p51"/>
          <p:cNvSpPr txBox="1"/>
          <p:nvPr/>
        </p:nvSpPr>
        <p:spPr>
          <a:xfrm>
            <a:off x="8885746" y="600178"/>
            <a:ext cx="14736255" cy="50167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Thématiques abordées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Communauté et impact social</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Santé et sécurité</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Egalité des genres</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Inclusion et accessibilité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Renforcer la protection du patrimoine culturel</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Identité locale</a:t>
            </a:r>
            <a:endParaRPr b="0" i="0" sz="4000" u="none" cap="none" strike="noStrike">
              <a:solidFill>
                <a:schemeClr val="lt1"/>
              </a:solidFill>
              <a:latin typeface="Arial"/>
              <a:ea typeface="Arial"/>
              <a:cs typeface="Arial"/>
              <a:sym typeface="Arial"/>
            </a:endParaRPr>
          </a:p>
        </p:txBody>
      </p:sp>
      <p:graphicFrame>
        <p:nvGraphicFramePr>
          <p:cNvPr id="286" name="Google Shape;286;p51"/>
          <p:cNvGraphicFramePr/>
          <p:nvPr/>
        </p:nvGraphicFramePr>
        <p:xfrm>
          <a:off x="8885746" y="6687191"/>
          <a:ext cx="3000000" cy="3000000"/>
        </p:xfrm>
        <a:graphic>
          <a:graphicData uri="http://schemas.openxmlformats.org/drawingml/2006/table">
            <a:tbl>
              <a:tblPr bandRow="1" firstRow="1">
                <a:noFill/>
                <a:tableStyleId>{40D1AAF1-3A9A-48FC-BBAE-BE2B34E31BDF}</a:tableStyleId>
              </a:tblPr>
              <a:tblGrid>
                <a:gridCol w="14187150"/>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Exemples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Nombre de programmes de sensibilisation communautaire</a:t>
                      </a:r>
                      <a:endParaRPr sz="32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Satisfaction des résidents quant aux retombées locales du tourisme</a:t>
                      </a:r>
                      <a:endParaRPr sz="1400" u="none" cap="none" strike="noStrike"/>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lang="en-US" sz="3200"/>
                        <a:t>Équilibre</a:t>
                      </a:r>
                      <a:r>
                        <a:rPr lang="en-US" sz="3200" u="none" cap="none" strike="noStrike">
                          <a:solidFill>
                            <a:schemeClr val="dk1"/>
                          </a:solidFill>
                          <a:latin typeface="Arial"/>
                          <a:ea typeface="Arial"/>
                          <a:cs typeface="Arial"/>
                          <a:sym typeface="Arial"/>
                        </a:rPr>
                        <a:t> entre les genres au sein de l'effectif global</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Satisfaction des clients en situation de handicap</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Clients participant à des activités culturelles locales</a:t>
                      </a:r>
                      <a:endParaRPr sz="1400" u="none" cap="none" strike="noStrike"/>
                    </a:p>
                  </a:txBody>
                  <a:tcPr marT="45725" marB="45725" marR="91450" marL="91450"/>
                </a:tc>
              </a:tr>
              <a:tr h="521775">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Nombre de présentations ou d'ateliers pédagogiques sur place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lang="en-US" sz="3200" u="none" cap="none" strike="noStrike">
                          <a:solidFill>
                            <a:schemeClr val="dk1"/>
                          </a:solidFill>
                          <a:latin typeface="Arial"/>
                          <a:ea typeface="Arial"/>
                          <a:cs typeface="Arial"/>
                          <a:sym typeface="Arial"/>
                        </a:rPr>
                        <a:t>Perception des résidents quant à l'impact du tourisme sur l'identité locale</a:t>
                      </a:r>
                      <a:endParaRPr sz="1400" u="none" cap="none" strike="noStrike"/>
                    </a:p>
                  </a:txBody>
                  <a:tcPr marT="45725" marB="45725" marR="91450" marL="91450"/>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19"/>
          <p:cNvSpPr txBox="1"/>
          <p:nvPr>
            <p:ph type="title"/>
          </p:nvPr>
        </p:nvSpPr>
        <p:spPr>
          <a:xfrm>
            <a:off x="761999" y="1524000"/>
            <a:ext cx="7399339"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3.3.  Indicateurs de durabilité  – dimension économique </a:t>
            </a:r>
            <a:endParaRPr/>
          </a:p>
        </p:txBody>
      </p:sp>
      <p:sp>
        <p:nvSpPr>
          <p:cNvPr id="292" name="Google Shape;292;p19"/>
          <p:cNvSpPr txBox="1"/>
          <p:nvPr/>
        </p:nvSpPr>
        <p:spPr>
          <a:xfrm>
            <a:off x="8885746" y="600178"/>
            <a:ext cx="14736255" cy="491412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Thématiques abordées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Chaîne d'approvisionnement touristique (produits alimentaires, biens et services locaux)</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Emploi</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Flux touristique</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Retour sur investissement durable</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Dépenses moyennes</a:t>
            </a:r>
            <a:endParaRPr b="0" i="0" sz="4000" u="none" cap="none" strike="noStrike">
              <a:solidFill>
                <a:schemeClr val="lt1"/>
              </a:solidFill>
              <a:latin typeface="Arial"/>
              <a:ea typeface="Arial"/>
              <a:cs typeface="Arial"/>
              <a:sym typeface="Arial"/>
            </a:endParaRPr>
          </a:p>
        </p:txBody>
      </p:sp>
      <p:graphicFrame>
        <p:nvGraphicFramePr>
          <p:cNvPr id="293" name="Google Shape;293;p19"/>
          <p:cNvGraphicFramePr/>
          <p:nvPr/>
        </p:nvGraphicFramePr>
        <p:xfrm>
          <a:off x="8885746" y="6165644"/>
          <a:ext cx="3000000" cy="3000000"/>
        </p:xfrm>
        <a:graphic>
          <a:graphicData uri="http://schemas.openxmlformats.org/drawingml/2006/table">
            <a:tbl>
              <a:tblPr bandRow="1" firstRow="1">
                <a:noFill/>
                <a:tableStyleId>{40D1AAF1-3A9A-48FC-BBAE-BE2B34E31BDF}</a:tableStyleId>
              </a:tblPr>
              <a:tblGrid>
                <a:gridCol w="14006150"/>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Exemples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PME locales fournissant des produits alimentaires, des biens et des services </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Valeur ajoutée issue de l'approvisionnement local (en euros) </a:t>
                      </a:r>
                      <a:endParaRPr b="0" i="0" sz="1400" u="none" cap="none" strike="noStrike"/>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Délai de récupération des investissements dans le développement durable</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Pourcentage de plats du menu préparés à partir d'ingrédients locaux</a:t>
                      </a:r>
                      <a:endParaRPr sz="1400" u="none" cap="none" strike="noStrike"/>
                    </a:p>
                  </a:txBody>
                  <a:tcPr marT="45725" marB="45725" marR="91450" marL="91450"/>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Chiffre d'affaires supplémentaire généré par les produits et services écologiques (en euros)</a:t>
                      </a:r>
                      <a:endParaRPr b="0" i="0" sz="1400" u="none" cap="none" strike="noStrike"/>
                    </a:p>
                  </a:txBody>
                  <a:tcPr marT="45725" marB="45725" marR="91450" marL="91450"/>
                </a:tc>
              </a:tr>
              <a:tr h="4064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Économies réalisées grâce aux mesures d'efficacité énergétique (en euros)</a:t>
                      </a:r>
                      <a:endParaRPr b="0" i="0" sz="1400" u="none" cap="none" strike="noStrike"/>
                    </a:p>
                  </a:txBody>
                  <a:tcPr marT="45725" marB="45725" marR="91450" marL="91450"/>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0"/>
          <p:cNvSpPr txBox="1"/>
          <p:nvPr>
            <p:ph type="title"/>
          </p:nvPr>
        </p:nvSpPr>
        <p:spPr>
          <a:xfrm>
            <a:off x="761999" y="1524000"/>
            <a:ext cx="7399339"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3.4. </a:t>
            </a:r>
            <a:br>
              <a:rPr b="1" lang="en-US"/>
            </a:br>
            <a:r>
              <a:rPr b="1" lang="en-US"/>
              <a:t>Indicateurs de durabilité – dimension de la gouvernance </a:t>
            </a:r>
            <a:endParaRPr b="1"/>
          </a:p>
        </p:txBody>
      </p:sp>
      <p:sp>
        <p:nvSpPr>
          <p:cNvPr id="299" name="Google Shape;299;p20"/>
          <p:cNvSpPr txBox="1"/>
          <p:nvPr/>
        </p:nvSpPr>
        <p:spPr>
          <a:xfrm>
            <a:off x="8885746" y="600178"/>
            <a:ext cx="14736255" cy="50167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Thématiques abordées :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Structure de la gouvernance</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Alignement avec les politiques et les stratégies</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Rôles, responsabilités et capacités</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Gestion des risques et conformité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Parties prenantes, engagement et responsabilité</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0" i="0" lang="en-US" sz="4000" u="none" cap="none" strike="noStrike">
                <a:solidFill>
                  <a:schemeClr val="lt1"/>
                </a:solidFill>
                <a:latin typeface="Arial"/>
                <a:ea typeface="Arial"/>
                <a:cs typeface="Arial"/>
                <a:sym typeface="Arial"/>
              </a:rPr>
              <a:t>Transparence et communication d'informations</a:t>
            </a:r>
            <a:endParaRPr b="0" i="0" sz="4000" u="none" cap="none" strike="noStrike">
              <a:solidFill>
                <a:schemeClr val="lt1"/>
              </a:solidFill>
              <a:latin typeface="Arial"/>
              <a:ea typeface="Arial"/>
              <a:cs typeface="Arial"/>
              <a:sym typeface="Arial"/>
            </a:endParaRPr>
          </a:p>
        </p:txBody>
      </p:sp>
      <p:graphicFrame>
        <p:nvGraphicFramePr>
          <p:cNvPr id="300" name="Google Shape;300;p20"/>
          <p:cNvGraphicFramePr/>
          <p:nvPr/>
        </p:nvGraphicFramePr>
        <p:xfrm>
          <a:off x="8885746" y="6165644"/>
          <a:ext cx="3000000" cy="3000000"/>
        </p:xfrm>
        <a:graphic>
          <a:graphicData uri="http://schemas.openxmlformats.org/drawingml/2006/table">
            <a:tbl>
              <a:tblPr bandRow="1" firstRow="1">
                <a:noFill/>
                <a:tableStyleId>{40D1AAF1-3A9A-48FC-BBAE-BE2B34E31BDF}</a:tableStyleId>
              </a:tblPr>
              <a:tblGrid>
                <a:gridCol w="14312575"/>
              </a:tblGrid>
              <a:tr h="370850">
                <a:tc>
                  <a:txBody>
                    <a:bodyPr/>
                    <a:lstStyle/>
                    <a:p>
                      <a:pPr indent="0" lvl="0" marL="0" marR="0" rtl="0" algn="ctr">
                        <a:lnSpc>
                          <a:spcPct val="100000"/>
                        </a:lnSpc>
                        <a:spcBef>
                          <a:spcPts val="0"/>
                        </a:spcBef>
                        <a:spcAft>
                          <a:spcPts val="0"/>
                        </a:spcAft>
                        <a:buClr>
                          <a:srgbClr val="000000"/>
                        </a:buClr>
                        <a:buSzPts val="3200"/>
                        <a:buFont typeface="Arial"/>
                        <a:buNone/>
                      </a:pPr>
                      <a:r>
                        <a:rPr lang="en-US" sz="3200" u="none" cap="none" strike="noStrike"/>
                        <a:t>Exemples</a:t>
                      </a:r>
                      <a:endParaRPr sz="1400" u="none" cap="none" strike="noStrike"/>
                    </a:p>
                  </a:txBody>
                  <a:tcPr marT="45725" marB="45725" marR="91450" marL="91450">
                    <a:solidFill>
                      <a:schemeClr val="accent5"/>
                    </a:solidFill>
                  </a:tcPr>
                </a:tc>
              </a:tr>
              <a:tr h="3708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réunions du conseil d'administration ou de la direction par an au cours desquelles le développement durable figure à l'ordre du jour</a:t>
                      </a:r>
                      <a:endParaRPr sz="1400" u="none" cap="none" strike="noStrike"/>
                    </a:p>
                  </a:txBody>
                  <a:tcPr marT="45725" marB="45725" marR="91450" marL="91450"/>
                </a:tc>
              </a:tr>
              <a:tr h="59895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Pourcentage des membres du conseil d'administration possédant une expertise ou une formation pertinente en matière de développement durable</a:t>
                      </a:r>
                      <a:endParaRPr sz="1400" u="none" cap="none" strike="noStrike"/>
                    </a:p>
                  </a:txBody>
                  <a:tcPr marT="45725" marB="45725" marR="91450" marL="91450"/>
                </a:tc>
              </a:tr>
              <a:tr h="597300">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Existence d'une politique de développement durable formellement documentée et approuvée par le conseil d'administration (oui/non)</a:t>
                      </a:r>
                      <a:endParaRPr b="0" i="0" sz="1400" u="none" cap="none" strike="noStrike"/>
                    </a:p>
                  </a:txBody>
                  <a:tcPr marT="45725" marB="45725" marR="91450" marL="91450"/>
                </a:tc>
              </a:tr>
              <a:tr h="964725">
                <a:tc>
                  <a:txBody>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chemeClr val="dk1"/>
                          </a:solidFill>
                        </a:rPr>
                        <a:t>Nombre de consultations officielles menées chaque année auprès des parties prenantes (résidents, associations, autorités)</a:t>
                      </a:r>
                      <a:endParaRPr b="0" i="0" sz="1400" u="none" cap="none" strike="noStrike"/>
                    </a:p>
                  </a:txBody>
                  <a:tcPr marT="45725" marB="45725" marR="91450" marL="91450"/>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21"/>
          <p:cNvSpPr txBox="1"/>
          <p:nvPr>
            <p:ph type="title"/>
          </p:nvPr>
        </p:nvSpPr>
        <p:spPr>
          <a:xfrm>
            <a:off x="761999" y="1523999"/>
            <a:ext cx="7399339" cy="780756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3.5.  </a:t>
            </a:r>
            <a:br>
              <a:rPr b="1" lang="en-US" sz="7200"/>
            </a:br>
            <a:r>
              <a:rPr b="1" lang="en-US" sz="7200"/>
              <a:t>Indicateurs de durabilité – composition des indicateurs</a:t>
            </a:r>
            <a:endParaRPr b="1" sz="7200"/>
          </a:p>
        </p:txBody>
      </p:sp>
      <p:sp>
        <p:nvSpPr>
          <p:cNvPr id="306" name="Google Shape;306;p21"/>
          <p:cNvSpPr txBox="1"/>
          <p:nvPr/>
        </p:nvSpPr>
        <p:spPr>
          <a:xfrm>
            <a:off x="9083136" y="2456747"/>
            <a:ext cx="13996320" cy="737633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Pour chaque indicateur sélectionné, il est nécessaire d'identifier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1" i="0" lang="en-US" sz="4000" u="none" cap="none" strike="noStrike">
                <a:solidFill>
                  <a:schemeClr val="lt1"/>
                </a:solidFill>
                <a:latin typeface="Arial"/>
                <a:ea typeface="Arial"/>
                <a:cs typeface="Arial"/>
                <a:sym typeface="Arial"/>
              </a:rPr>
              <a:t>Source(s) précise(s) des données</a:t>
            </a:r>
            <a:r>
              <a:rPr b="0" i="0" lang="en-US" sz="4000" u="none" cap="none" strike="noStrike">
                <a:solidFill>
                  <a:schemeClr val="lt1"/>
                </a:solidFill>
                <a:latin typeface="Arial"/>
                <a:ea typeface="Arial"/>
                <a:cs typeface="Arial"/>
                <a:sym typeface="Arial"/>
              </a:rPr>
              <a:t> qui serviront à élaborer l'indicateur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1" i="0" lang="en-US" sz="4000" u="none" cap="none" strike="noStrike">
                <a:solidFill>
                  <a:schemeClr val="lt1"/>
                </a:solidFill>
                <a:latin typeface="Arial"/>
                <a:ea typeface="Arial"/>
                <a:cs typeface="Arial"/>
                <a:sym typeface="Arial"/>
              </a:rPr>
              <a:t>Unité</a:t>
            </a:r>
            <a:r>
              <a:rPr b="0" i="0" lang="en-US" sz="4000" u="none" cap="none" strike="noStrike">
                <a:solidFill>
                  <a:schemeClr val="lt1"/>
                </a:solidFill>
                <a:latin typeface="Arial"/>
                <a:ea typeface="Arial"/>
                <a:cs typeface="Arial"/>
                <a:sym typeface="Arial"/>
              </a:rPr>
              <a:t> de mesure</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1" i="0" lang="en-US" sz="4000" u="none" cap="none" strike="noStrike">
                <a:solidFill>
                  <a:schemeClr val="lt1"/>
                </a:solidFill>
                <a:latin typeface="Arial"/>
                <a:ea typeface="Arial"/>
                <a:cs typeface="Arial"/>
                <a:sym typeface="Arial"/>
              </a:rPr>
              <a:t>Fréquence de collecte des données</a:t>
            </a:r>
            <a:r>
              <a:rPr b="0" i="0" lang="en-US" sz="4000" u="none" cap="none" strike="noStrike">
                <a:solidFill>
                  <a:schemeClr val="lt1"/>
                </a:solidFill>
                <a:latin typeface="Arial"/>
                <a:ea typeface="Arial"/>
                <a:cs typeface="Arial"/>
                <a:sym typeface="Arial"/>
              </a:rPr>
              <a:t> (seront-elles nécessaires/disponibles tous les cinq ans, chaque année, chaque trimestre, chaque mois, chaque semaine ou en ligne en temps réel ?)</a:t>
            </a:r>
            <a:endParaRPr b="0" i="0" sz="14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1" i="0" lang="en-US" sz="4000" u="none" cap="none" strike="noStrike">
                <a:solidFill>
                  <a:schemeClr val="lt1"/>
                </a:solidFill>
                <a:latin typeface="Arial"/>
                <a:ea typeface="Arial"/>
                <a:cs typeface="Arial"/>
                <a:sym typeface="Arial"/>
              </a:rPr>
              <a:t>Cible</a:t>
            </a:r>
            <a:endParaRPr b="0" i="0" sz="4000" u="none" cap="none" strike="noStrike">
              <a:solidFill>
                <a:schemeClr val="lt1"/>
              </a:solidFill>
              <a:latin typeface="Arial"/>
              <a:ea typeface="Arial"/>
              <a:cs typeface="Arial"/>
              <a:sym typeface="Arial"/>
            </a:endParaRPr>
          </a:p>
          <a:p>
            <a:pPr indent="-914400" lvl="0" marL="914400" marR="0" rtl="0" algn="just">
              <a:lnSpc>
                <a:spcPct val="100000"/>
              </a:lnSpc>
              <a:spcBef>
                <a:spcPts val="800"/>
              </a:spcBef>
              <a:spcAft>
                <a:spcPts val="0"/>
              </a:spcAft>
              <a:buClr>
                <a:schemeClr val="lt1"/>
              </a:buClr>
              <a:buSzPts val="4000"/>
              <a:buFont typeface="Arial"/>
              <a:buAutoNum type="arabicPeriod"/>
            </a:pPr>
            <a:r>
              <a:rPr b="1" i="0" lang="en-US" sz="4000" u="none" cap="none" strike="noStrike">
                <a:solidFill>
                  <a:schemeClr val="lt1"/>
                </a:solidFill>
                <a:latin typeface="Arial"/>
                <a:ea typeface="Arial"/>
                <a:cs typeface="Arial"/>
                <a:sym typeface="Arial"/>
              </a:rPr>
              <a:t>Responsabilité </a:t>
            </a:r>
            <a:endParaRPr b="0" i="0" sz="4000" u="none" cap="none" strike="noStrik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22"/>
          <p:cNvSpPr txBox="1"/>
          <p:nvPr>
            <p:ph type="title"/>
          </p:nvPr>
        </p:nvSpPr>
        <p:spPr>
          <a:xfrm>
            <a:off x="761999" y="1523999"/>
            <a:ext cx="7399339" cy="780756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3.5. </a:t>
            </a:r>
            <a:br>
              <a:rPr b="1" lang="en-US" sz="7200"/>
            </a:br>
            <a:r>
              <a:rPr b="1" lang="en-US" sz="7200"/>
              <a:t>Indicateurs de durabilité – composition des indicateurs</a:t>
            </a:r>
            <a:endParaRPr/>
          </a:p>
        </p:txBody>
      </p:sp>
      <p:graphicFrame>
        <p:nvGraphicFramePr>
          <p:cNvPr id="312" name="Google Shape;312;p22"/>
          <p:cNvGraphicFramePr/>
          <p:nvPr/>
        </p:nvGraphicFramePr>
        <p:xfrm>
          <a:off x="8787901" y="2689619"/>
          <a:ext cx="3000000" cy="3000000"/>
        </p:xfrm>
        <a:graphic>
          <a:graphicData uri="http://schemas.openxmlformats.org/drawingml/2006/table">
            <a:tbl>
              <a:tblPr bandRow="1" firstRow="1">
                <a:noFill/>
                <a:tableStyleId>{40D1AAF1-3A9A-48FC-BBAE-BE2B34E31BDF}</a:tableStyleId>
              </a:tblPr>
              <a:tblGrid>
                <a:gridCol w="3461975"/>
                <a:gridCol w="1978275"/>
                <a:gridCol w="2183475"/>
                <a:gridCol w="2695400"/>
                <a:gridCol w="2176100"/>
                <a:gridCol w="2774450"/>
              </a:tblGrid>
              <a:tr h="98390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Indicateur</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Unité de mesure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Source de la donnée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Fréquence</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Objectif</a:t>
                      </a:r>
                      <a:endParaRPr b="1" sz="2800" u="none" cap="none" strike="noStrike">
                        <a:solidFill>
                          <a:schemeClr val="lt1"/>
                        </a:solidFill>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Responsabilité</a:t>
                      </a:r>
                      <a:endParaRPr sz="1400" u="none" cap="none" strike="noStrike"/>
                    </a:p>
                  </a:txBody>
                  <a:tcPr marT="45725" marB="45725" marR="91450" marL="91450">
                    <a:solidFill>
                      <a:schemeClr val="accent5"/>
                    </a:solidFill>
                  </a:tcPr>
                </a:tc>
              </a:tr>
              <a:tr h="1864250">
                <a:tc>
                  <a:txBody>
                    <a:bodyPr/>
                    <a:lstStyle/>
                    <a:p>
                      <a:pPr indent="0" lvl="0" marL="0" marR="0" rtl="0" algn="l">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Eau réutilisée (eau de pluie/eaux grises)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Registres des traitements sur site</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Mensuellement</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 10 %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Département x</a:t>
                      </a:r>
                      <a:endParaRPr sz="1400" u="none" cap="none" strike="noStrike"/>
                    </a:p>
                  </a:txBody>
                  <a:tcPr marT="45725" marB="45725" marR="91450" marL="91450" anchor="ctr"/>
                </a:tc>
              </a:tr>
              <a:tr h="1864250">
                <a:tc>
                  <a:txBody>
                    <a:bodyPr/>
                    <a:lstStyle/>
                    <a:p>
                      <a:pPr indent="0" lvl="0" marL="0" marR="0" rtl="0" algn="l">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Visiteurs participant à des activités culturelles locales</a:t>
                      </a:r>
                      <a:endParaRPr sz="2800" u="none" cap="none" strike="noStrike">
                        <a:solidFill>
                          <a:schemeClr val="dk1"/>
                        </a:solidFill>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 du nombre total de clients</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Registres d'inscription aux activités</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Annuellement</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solidFill>
                            <a:schemeClr val="dk1"/>
                          </a:solidFill>
                          <a:latin typeface="Arial"/>
                          <a:ea typeface="Arial"/>
                          <a:cs typeface="Arial"/>
                          <a:sym typeface="Arial"/>
                        </a:rPr>
                        <a:t>≥ 30 % participation</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Département x</a:t>
                      </a:r>
                      <a:endParaRPr sz="1400" u="none" cap="none" strike="noStrike"/>
                    </a:p>
                  </a:txBody>
                  <a:tcPr marT="45725" marB="45725" marR="91450" marL="91450" anchor="ctr"/>
                </a:tc>
              </a:tr>
              <a:tr h="1139250">
                <a:tc>
                  <a:txBody>
                    <a:bodyPr/>
                    <a:lstStyle/>
                    <a:p>
                      <a:pPr indent="0" lvl="0" marL="0" marR="0" rtl="0" algn="l">
                        <a:lnSpc>
                          <a:spcPct val="107000"/>
                        </a:lnSpc>
                        <a:spcBef>
                          <a:spcPts val="0"/>
                        </a:spcBef>
                        <a:spcAft>
                          <a:spcPts val="0"/>
                        </a:spcAft>
                        <a:buClr>
                          <a:srgbClr val="000000"/>
                        </a:buClr>
                        <a:buSzPts val="2800"/>
                        <a:buFont typeface="Arial"/>
                        <a:buNone/>
                      </a:pPr>
                      <a:r>
                        <a:rPr b="0" i="0" lang="en-US" sz="2800" u="none" cap="none" strike="noStrike"/>
                        <a:t>PME locales fournissant des produits alimentaires</a:t>
                      </a:r>
                      <a:endParaRPr sz="1400" u="none" cap="none" strike="noStrike"/>
                    </a:p>
                  </a:txBody>
                  <a:tcPr marT="9525" marB="9525" marR="9525" marL="9525" anchor="ctr"/>
                </a:tc>
                <a:tc>
                  <a:txBody>
                    <a:bodyPr/>
                    <a:lstStyle/>
                    <a:p>
                      <a:pPr indent="0" lvl="0" marL="0" marR="0" rtl="0" algn="ctr">
                        <a:lnSpc>
                          <a:spcPct val="107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Nombre</a:t>
                      </a:r>
                      <a:endParaRPr sz="1400" u="none" cap="none" strike="noStrike"/>
                    </a:p>
                  </a:txBody>
                  <a:tcPr marT="9525" marB="9525" marR="9525" marL="9525" anchor="ctr"/>
                </a:tc>
                <a:tc>
                  <a:txBody>
                    <a:bodyPr/>
                    <a:lstStyle/>
                    <a:p>
                      <a:pPr indent="0" lvl="0" marL="0" marR="0" rtl="0" algn="ctr">
                        <a:lnSpc>
                          <a:spcPct val="107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Base de données des fournisseurs</a:t>
                      </a:r>
                      <a:endParaRPr sz="1400" u="none" cap="none" strike="noStrike"/>
                    </a:p>
                  </a:txBody>
                  <a:tcPr marT="9525" marB="9525" marR="9525" marL="9525" anchor="ctr"/>
                </a:tc>
                <a:tc>
                  <a:txBody>
                    <a:bodyPr/>
                    <a:lstStyle/>
                    <a:p>
                      <a:pPr indent="0" lvl="0" marL="0" marR="0" rtl="0" algn="ctr">
                        <a:lnSpc>
                          <a:spcPct val="107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Annuellement</a:t>
                      </a:r>
                      <a:endParaRPr sz="1400" u="none" cap="none" strike="noStrike"/>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rPr lang="en-US" sz="2800" u="none" cap="none" strike="noStrike">
                          <a:latin typeface="Arial"/>
                          <a:ea typeface="Arial"/>
                          <a:cs typeface="Arial"/>
                          <a:sym typeface="Arial"/>
                        </a:rPr>
                        <a:t>≥ 20 fournisseurs</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Analyste de la chaîne logistique</a:t>
                      </a:r>
                      <a:endParaRPr sz="1400" u="none" cap="none" strike="noStrike"/>
                    </a:p>
                  </a:txBody>
                  <a:tcPr marT="45725" marB="45725" marR="91450" marL="91450" anchor="ctr"/>
                </a:tc>
              </a:tr>
              <a:tr h="1864250">
                <a:tc>
                  <a:txBody>
                    <a:bodyPr/>
                    <a:lstStyle/>
                    <a:p>
                      <a:pPr indent="0" lvl="0" marL="0" marR="0" rtl="0" algn="l">
                        <a:lnSpc>
                          <a:spcPct val="100000"/>
                        </a:lnSpc>
                        <a:spcBef>
                          <a:spcPts val="0"/>
                        </a:spcBef>
                        <a:spcAft>
                          <a:spcPts val="0"/>
                        </a:spcAft>
                        <a:buClr>
                          <a:srgbClr val="000000"/>
                        </a:buClr>
                        <a:buSzPts val="2800"/>
                        <a:buFont typeface="Arial"/>
                        <a:buNone/>
                      </a:pPr>
                      <a:r>
                        <a:rPr b="0" i="0" lang="en-US" sz="2800" u="none" cap="none" strike="noStrike">
                          <a:solidFill>
                            <a:schemeClr val="dk1"/>
                          </a:solidFill>
                        </a:rPr>
                        <a:t>Réunions du conseil d'administration ou de la direction où le développement durable figure à l'ordre du jour</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Nombre</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Ressources Humaines</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Annuellement</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3</a:t>
                      </a:r>
                      <a:endParaRPr sz="1400" u="none" cap="none" strike="noStrike"/>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Département x</a:t>
                      </a:r>
                      <a:endParaRPr sz="1400" u="none" cap="none" strike="noStrike"/>
                    </a:p>
                  </a:txBody>
                  <a:tcPr marT="45725" marB="45725" marR="91450" marL="91450" anchor="ct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3"/>
          <p:cNvSpPr txBox="1"/>
          <p:nvPr>
            <p:ph type="title"/>
          </p:nvPr>
        </p:nvSpPr>
        <p:spPr>
          <a:xfrm>
            <a:off x="761999" y="1523999"/>
            <a:ext cx="7399339" cy="780756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4. Indicateurs de durabilité – activité</a:t>
            </a:r>
            <a:endParaRPr/>
          </a:p>
        </p:txBody>
      </p:sp>
      <p:sp>
        <p:nvSpPr>
          <p:cNvPr id="318" name="Google Shape;318;p23"/>
          <p:cNvSpPr txBox="1"/>
          <p:nvPr/>
        </p:nvSpPr>
        <p:spPr>
          <a:xfrm>
            <a:off x="8849220" y="862280"/>
            <a:ext cx="15300864" cy="481153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Pour chacune des dimensions ci-dessous, proposez deux indicateurs adaptés à votre entreprise touristique et complétez le tableau ci-dessous : </a:t>
            </a:r>
            <a:endParaRPr/>
          </a:p>
          <a:p>
            <a:pPr indent="-571500" lvl="0" marL="571500" marR="0" rtl="0" algn="just">
              <a:lnSpc>
                <a:spcPct val="100000"/>
              </a:lnSpc>
              <a:spcBef>
                <a:spcPts val="800"/>
              </a:spcBef>
              <a:spcAft>
                <a:spcPts val="0"/>
              </a:spcAft>
              <a:buClr>
                <a:srgbClr val="FFFFFF"/>
              </a:buClr>
              <a:buSzPts val="4000"/>
              <a:buFont typeface="Noto Sans Symbols"/>
              <a:buChar char="▪"/>
            </a:pPr>
            <a:r>
              <a:rPr b="1" i="0" lang="en-US" sz="4000" u="none" cap="none" strike="noStrike">
                <a:solidFill>
                  <a:schemeClr val="lt1"/>
                </a:solidFill>
                <a:latin typeface="Arial"/>
                <a:ea typeface="Arial"/>
                <a:cs typeface="Arial"/>
                <a:sym typeface="Arial"/>
              </a:rPr>
              <a:t>Environnemental</a:t>
            </a:r>
            <a:endParaRPr b="0" i="0" sz="1400" u="none" cap="none" strike="noStrike">
              <a:solidFill>
                <a:schemeClr val="lt1"/>
              </a:solidFill>
              <a:latin typeface="Arial"/>
              <a:ea typeface="Arial"/>
              <a:cs typeface="Arial"/>
              <a:sym typeface="Arial"/>
            </a:endParaRPr>
          </a:p>
          <a:p>
            <a:pPr indent="-571500" lvl="0" marL="571500" marR="0" rtl="0" algn="just">
              <a:lnSpc>
                <a:spcPct val="100000"/>
              </a:lnSpc>
              <a:spcBef>
                <a:spcPts val="800"/>
              </a:spcBef>
              <a:spcAft>
                <a:spcPts val="0"/>
              </a:spcAft>
              <a:buClr>
                <a:srgbClr val="FFFFFF"/>
              </a:buClr>
              <a:buSzPts val="4000"/>
              <a:buFont typeface="Noto Sans Symbols"/>
              <a:buChar char="▪"/>
            </a:pPr>
            <a:r>
              <a:rPr b="1" i="0" lang="en-US" sz="4000" u="none" cap="none" strike="noStrike">
                <a:solidFill>
                  <a:schemeClr val="lt1"/>
                </a:solidFill>
                <a:latin typeface="Arial"/>
                <a:ea typeface="Arial"/>
                <a:cs typeface="Arial"/>
                <a:sym typeface="Arial"/>
              </a:rPr>
              <a:t>Social</a:t>
            </a:r>
            <a:endParaRPr b="0" i="0" sz="1400" u="none" cap="none" strike="noStrike">
              <a:solidFill>
                <a:schemeClr val="lt1"/>
              </a:solidFill>
              <a:latin typeface="Arial"/>
              <a:ea typeface="Arial"/>
              <a:cs typeface="Arial"/>
              <a:sym typeface="Arial"/>
            </a:endParaRPr>
          </a:p>
          <a:p>
            <a:pPr indent="-571500" lvl="0" marL="571500" marR="0" rtl="0" algn="just">
              <a:lnSpc>
                <a:spcPct val="100000"/>
              </a:lnSpc>
              <a:spcBef>
                <a:spcPts val="800"/>
              </a:spcBef>
              <a:spcAft>
                <a:spcPts val="0"/>
              </a:spcAft>
              <a:buClr>
                <a:srgbClr val="FFFFFF"/>
              </a:buClr>
              <a:buSzPts val="4000"/>
              <a:buFont typeface="Noto Sans Symbols"/>
              <a:buChar char="▪"/>
            </a:pPr>
            <a:r>
              <a:rPr b="1" i="0" lang="en-US" sz="4000" u="none" cap="none" strike="noStrike">
                <a:solidFill>
                  <a:schemeClr val="lt1"/>
                </a:solidFill>
                <a:latin typeface="Arial"/>
                <a:ea typeface="Arial"/>
                <a:cs typeface="Arial"/>
                <a:sym typeface="Arial"/>
              </a:rPr>
              <a:t>Economique</a:t>
            </a:r>
            <a:endParaRPr b="0" i="0" sz="1400" u="none" cap="none" strike="noStrike">
              <a:solidFill>
                <a:schemeClr val="lt1"/>
              </a:solidFill>
              <a:latin typeface="Arial"/>
              <a:ea typeface="Arial"/>
              <a:cs typeface="Arial"/>
              <a:sym typeface="Arial"/>
            </a:endParaRPr>
          </a:p>
          <a:p>
            <a:pPr indent="-571500" lvl="0" marL="571500" marR="0" rtl="0" algn="just">
              <a:lnSpc>
                <a:spcPct val="100000"/>
              </a:lnSpc>
              <a:spcBef>
                <a:spcPts val="800"/>
              </a:spcBef>
              <a:spcAft>
                <a:spcPts val="0"/>
              </a:spcAft>
              <a:buClr>
                <a:srgbClr val="FFFFFF"/>
              </a:buClr>
              <a:buSzPts val="4000"/>
              <a:buFont typeface="Noto Sans Symbols"/>
              <a:buChar char="▪"/>
            </a:pPr>
            <a:r>
              <a:rPr b="1" i="0" lang="en-US" sz="4000" u="none" cap="none" strike="noStrike">
                <a:solidFill>
                  <a:schemeClr val="lt1"/>
                </a:solidFill>
                <a:latin typeface="Arial"/>
                <a:ea typeface="Arial"/>
                <a:cs typeface="Arial"/>
                <a:sym typeface="Arial"/>
              </a:rPr>
              <a:t>Gouvernance</a:t>
            </a:r>
            <a:endParaRPr b="0" i="0" sz="1400" u="none" cap="none" strike="noStrike">
              <a:solidFill>
                <a:schemeClr val="lt1"/>
              </a:solidFill>
              <a:latin typeface="Arial"/>
              <a:ea typeface="Arial"/>
              <a:cs typeface="Arial"/>
              <a:sym typeface="Arial"/>
            </a:endParaRPr>
          </a:p>
        </p:txBody>
      </p:sp>
      <p:graphicFrame>
        <p:nvGraphicFramePr>
          <p:cNvPr id="319" name="Google Shape;319;p23"/>
          <p:cNvGraphicFramePr/>
          <p:nvPr/>
        </p:nvGraphicFramePr>
        <p:xfrm>
          <a:off x="9324141" y="6050944"/>
          <a:ext cx="3000000" cy="3000000"/>
        </p:xfrm>
        <a:graphic>
          <a:graphicData uri="http://schemas.openxmlformats.org/drawingml/2006/table">
            <a:tbl>
              <a:tblPr bandRow="1" firstRow="1">
                <a:noFill/>
                <a:tableStyleId>{40D1AAF1-3A9A-48FC-BBAE-BE2B34E31BDF}</a:tableStyleId>
              </a:tblPr>
              <a:tblGrid>
                <a:gridCol w="2506350"/>
                <a:gridCol w="2275375"/>
                <a:gridCol w="2169050"/>
                <a:gridCol w="2381700"/>
                <a:gridCol w="2176100"/>
                <a:gridCol w="2842475"/>
              </a:tblGrid>
              <a:tr h="893400">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Indicateur</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Unité de mesure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Base de donnée</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Fréquence</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Objectif</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chemeClr val="lt1"/>
                        </a:buClr>
                        <a:buSzPts val="2800"/>
                        <a:buFont typeface="Arial"/>
                        <a:buNone/>
                      </a:pPr>
                      <a:r>
                        <a:rPr b="1" lang="en-US" sz="2800" u="none" cap="none" strike="noStrike">
                          <a:solidFill>
                            <a:schemeClr val="lt1"/>
                          </a:solidFill>
                          <a:latin typeface="Arial"/>
                          <a:ea typeface="Arial"/>
                          <a:cs typeface="Arial"/>
                          <a:sym typeface="Arial"/>
                        </a:rPr>
                        <a:t>Responsabilité</a:t>
                      </a:r>
                      <a:endParaRPr sz="2800" u="none" cap="none" strike="noStrike">
                        <a:latin typeface="Arial"/>
                        <a:ea typeface="Arial"/>
                        <a:cs typeface="Arial"/>
                        <a:sym typeface="Arial"/>
                      </a:endParaRPr>
                    </a:p>
                  </a:txBody>
                  <a:tcPr marT="45725" marB="45725" marR="91450" marL="91450">
                    <a:solidFill>
                      <a:schemeClr val="accent5"/>
                    </a:solidFill>
                  </a:tcPr>
                </a:tc>
              </a:tr>
              <a:tr h="747750">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94672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1093350">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747750">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bl>
          </a:graphicData>
        </a:graphic>
      </p:graphicFrame>
      <p:sp>
        <p:nvSpPr>
          <p:cNvPr id="320" name="Google Shape;320;p23"/>
          <p:cNvSpPr txBox="1"/>
          <p:nvPr/>
        </p:nvSpPr>
        <p:spPr>
          <a:xfrm>
            <a:off x="8849220" y="10908489"/>
            <a:ext cx="15300864"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US" sz="4000" u="none" cap="none" strike="noStrike">
                <a:solidFill>
                  <a:schemeClr val="lt1"/>
                </a:solidFill>
                <a:latin typeface="Arial"/>
                <a:ea typeface="Arial"/>
                <a:cs typeface="Arial"/>
                <a:sym typeface="Arial"/>
              </a:rPr>
              <a:t>Selon vous, quelle dimension sera la plus difficile à mesurer avec précision ? Pourquoi ?</a:t>
            </a:r>
            <a:endParaRPr b="1" i="0" sz="4000" u="none" cap="none" strike="noStrike">
              <a:solidFill>
                <a:srgbClr val="FFFFFF"/>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24"/>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C. Outils de suivi</a:t>
            </a:r>
            <a:endParaRPr/>
          </a:p>
        </p:txBody>
      </p:sp>
      <p:sp>
        <p:nvSpPr>
          <p:cNvPr id="326" name="Google Shape;326;p24"/>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5"/>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1. Outils de mesure </a:t>
            </a:r>
            <a:endParaRPr/>
          </a:p>
        </p:txBody>
      </p:sp>
      <p:sp>
        <p:nvSpPr>
          <p:cNvPr id="332" name="Google Shape;332;p25"/>
          <p:cNvSpPr txBox="1"/>
          <p:nvPr/>
        </p:nvSpPr>
        <p:spPr>
          <a:xfrm>
            <a:off x="8764607" y="1695698"/>
            <a:ext cx="14352068" cy="8686953"/>
          </a:xfrm>
          <a:prstGeom prst="rect">
            <a:avLst/>
          </a:prstGeom>
          <a:noFill/>
          <a:ln>
            <a:noFill/>
          </a:ln>
        </p:spPr>
        <p:txBody>
          <a:bodyPr anchorCtr="0" anchor="t" bIns="45700" lIns="91425" spcFirstLastPara="1" rIns="91425" wrap="square" tIns="45700">
            <a:spAutoFit/>
          </a:bodyPr>
          <a:lstStyle/>
          <a:p>
            <a:pPr indent="-571500" lvl="0" marL="571500" marR="0" rtl="0" algn="just">
              <a:lnSpc>
                <a:spcPct val="100000"/>
              </a:lnSpc>
              <a:spcBef>
                <a:spcPts val="0"/>
              </a:spcBef>
              <a:spcAft>
                <a:spcPts val="0"/>
              </a:spcAft>
              <a:buClr>
                <a:srgbClr val="323232"/>
              </a:buClr>
              <a:buSzPts val="4400"/>
              <a:buFont typeface="Arial"/>
              <a:buChar char="•"/>
            </a:pPr>
            <a:r>
              <a:rPr b="0" i="0" lang="en-US" sz="4100" u="none" cap="none" strike="noStrike">
                <a:solidFill>
                  <a:srgbClr val="323232"/>
                </a:solidFill>
                <a:latin typeface="Arial"/>
                <a:ea typeface="Arial"/>
                <a:cs typeface="Arial"/>
                <a:sym typeface="Arial"/>
              </a:rPr>
              <a:t>Le suivi continu et la diffusion des indicateurs clés de développement durable permettent de garantir que les parties prenantes reçoivent les informations pertinentes et favorisent un tourisme plus durable. </a:t>
            </a:r>
            <a:endParaRPr/>
          </a:p>
          <a:p>
            <a:pPr indent="-571500" lvl="0" marL="571500" marR="0" rtl="0" algn="just">
              <a:lnSpc>
                <a:spcPct val="100000"/>
              </a:lnSpc>
              <a:spcBef>
                <a:spcPts val="4700"/>
              </a:spcBef>
              <a:spcAft>
                <a:spcPts val="0"/>
              </a:spcAft>
              <a:buClr>
                <a:srgbClr val="323232"/>
              </a:buClr>
              <a:buSzPts val="4400"/>
              <a:buFont typeface="Arial"/>
              <a:buChar char="•"/>
            </a:pPr>
            <a:r>
              <a:rPr b="0" i="0" lang="en-US" sz="4100" u="none" cap="none" strike="noStrike">
                <a:solidFill>
                  <a:srgbClr val="323232"/>
                </a:solidFill>
                <a:latin typeface="Arial"/>
                <a:ea typeface="Arial"/>
                <a:cs typeface="Arial"/>
                <a:sym typeface="Arial"/>
              </a:rPr>
              <a:t>L'examen régulier de ces indicateurs, en tant que mesures de performance, favorise l'amélioration continue de la planification et de la gestion des destinations.</a:t>
            </a:r>
            <a:endParaRPr b="0" i="0" sz="1400" u="none" cap="none" strike="noStrike">
              <a:solidFill>
                <a:srgbClr val="000000"/>
              </a:solidFill>
              <a:latin typeface="Arial"/>
              <a:ea typeface="Arial"/>
              <a:cs typeface="Arial"/>
              <a:sym typeface="Arial"/>
            </a:endParaRPr>
          </a:p>
          <a:p>
            <a:pPr indent="-571500" lvl="0" marL="571500" marR="0" rtl="0" algn="just">
              <a:lnSpc>
                <a:spcPct val="100000"/>
              </a:lnSpc>
              <a:spcBef>
                <a:spcPts val="4700"/>
              </a:spcBef>
              <a:spcAft>
                <a:spcPts val="3500"/>
              </a:spcAft>
              <a:buClr>
                <a:srgbClr val="323232"/>
              </a:buClr>
              <a:buSzPts val="4400"/>
              <a:buFont typeface="Arial"/>
              <a:buChar char="•"/>
            </a:pPr>
            <a:r>
              <a:rPr b="0" i="0" lang="en-US" sz="4100" u="none" cap="none" strike="noStrike">
                <a:solidFill>
                  <a:srgbClr val="323232"/>
                </a:solidFill>
                <a:latin typeface="Arial"/>
                <a:ea typeface="Arial"/>
                <a:cs typeface="Arial"/>
                <a:sym typeface="Arial"/>
              </a:rPr>
              <a:t>Voici une sélection d'outils pratiques permettant de suivre et d'évaluer la durabilité dans les entreprises touristiques, qui couvrent la collecte, la gestion et l'analyse des données ainsi que la mobilisation des parties prenantes.</a:t>
            </a:r>
            <a:endParaRPr b="0" i="0" sz="4100" u="none" cap="none" strike="noStrike">
              <a:solidFill>
                <a:srgbClr val="323232"/>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0"/>
          <p:cNvSpPr txBox="1"/>
          <p:nvPr>
            <p:ph type="title"/>
          </p:nvPr>
        </p:nvSpPr>
        <p:spPr>
          <a:xfrm>
            <a:off x="761999" y="1523999"/>
            <a:ext cx="699346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7200"/>
              <a:t>1. Outils de suivi</a:t>
            </a:r>
            <a:endParaRPr b="1" sz="7200"/>
          </a:p>
        </p:txBody>
      </p:sp>
      <p:grpSp>
        <p:nvGrpSpPr>
          <p:cNvPr id="338" name="Google Shape;338;p50"/>
          <p:cNvGrpSpPr/>
          <p:nvPr/>
        </p:nvGrpSpPr>
        <p:grpSpPr>
          <a:xfrm>
            <a:off x="8479884" y="335924"/>
            <a:ext cx="15445110" cy="9525391"/>
            <a:chOff x="-22564" y="-19141"/>
            <a:chExt cx="15445110" cy="10186749"/>
          </a:xfrm>
        </p:grpSpPr>
        <p:sp>
          <p:nvSpPr>
            <p:cNvPr id="339" name="Google Shape;339;p50"/>
            <p:cNvSpPr/>
            <p:nvPr/>
          </p:nvSpPr>
          <p:spPr>
            <a:xfrm rot="5400000">
              <a:off x="8909314" y="-4187600"/>
              <a:ext cx="2192282" cy="10834182"/>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0" name="Google Shape;340;p50"/>
            <p:cNvSpPr txBox="1"/>
            <p:nvPr/>
          </p:nvSpPr>
          <p:spPr>
            <a:xfrm>
              <a:off x="4588364" y="240368"/>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Excel </a:t>
              </a:r>
              <a:endParaRPr b="0" i="0" sz="2800" u="none" cap="none" strike="noStrike">
                <a:solidFill>
                  <a:schemeClr val="dk1"/>
                </a:solidFill>
                <a:latin typeface="Arial"/>
                <a:ea typeface="Arial"/>
                <a:cs typeface="Arial"/>
                <a:sym typeface="Arial"/>
              </a:endParaRPr>
            </a:p>
            <a:p>
              <a:pPr indent="0" lvl="1" marL="0" marR="0" rtl="0" algn="l">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Enquêtes et questionnaires (Google Forms, SurveyMonkey, Esri Survey123 ou KoboToolbox) </a:t>
              </a:r>
              <a:endParaRPr b="0" i="0" sz="2800" u="none" cap="none" strike="noStrike">
                <a:solidFill>
                  <a:schemeClr val="dk1"/>
                </a:solidFill>
                <a:latin typeface="Arial"/>
                <a:ea typeface="Arial"/>
                <a:cs typeface="Arial"/>
                <a:sym typeface="Arial"/>
              </a:endParaRPr>
            </a:p>
          </p:txBody>
        </p:sp>
        <p:sp>
          <p:nvSpPr>
            <p:cNvPr id="341" name="Google Shape;341;p50"/>
            <p:cNvSpPr/>
            <p:nvPr/>
          </p:nvSpPr>
          <p:spPr>
            <a:xfrm>
              <a:off x="1668" y="5091"/>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2" name="Google Shape;342;p50"/>
            <p:cNvSpPr txBox="1"/>
            <p:nvPr/>
          </p:nvSpPr>
          <p:spPr>
            <a:xfrm>
              <a:off x="-22564" y="-19141"/>
              <a:ext cx="4768646" cy="2353490"/>
            </a:xfrm>
            <a:prstGeom prst="rect">
              <a:avLst/>
            </a:prstGeom>
            <a:noFill/>
            <a:ln>
              <a:noFill/>
            </a:ln>
          </p:spPr>
          <p:txBody>
            <a:bodyPr anchorCtr="0" anchor="ctr" bIns="83800" lIns="167625" spcFirstLastPara="1" rIns="167625" wrap="square" tIns="83800">
              <a:noAutofit/>
            </a:bodyPr>
            <a:lstStyle/>
            <a:p>
              <a:pPr indent="0" lvl="0" marL="0" marR="0" rtl="0" algn="ctr">
                <a:lnSpc>
                  <a:spcPct val="90000"/>
                </a:lnSpc>
                <a:spcBef>
                  <a:spcPts val="0"/>
                </a:spcBef>
                <a:spcAft>
                  <a:spcPts val="0"/>
                </a:spcAft>
                <a:buNone/>
              </a:pPr>
              <a:r>
                <a:rPr b="1" i="0" lang="en-US" sz="4000" u="none" cap="none" strike="noStrike">
                  <a:solidFill>
                    <a:schemeClr val="lt1"/>
                  </a:solidFill>
                  <a:latin typeface="Arial"/>
                  <a:ea typeface="Arial"/>
                  <a:cs typeface="Arial"/>
                  <a:sym typeface="Arial"/>
                </a:rPr>
                <a:t>Collecte de données et suivi sur le terrain</a:t>
              </a:r>
              <a:endParaRPr b="1" i="0" sz="1200" u="none" cap="none" strike="noStrike">
                <a:solidFill>
                  <a:schemeClr val="lt1"/>
                </a:solidFill>
                <a:latin typeface="Arial"/>
                <a:ea typeface="Arial"/>
                <a:cs typeface="Arial"/>
                <a:sym typeface="Arial"/>
              </a:endParaRPr>
            </a:p>
          </p:txBody>
        </p:sp>
        <p:sp>
          <p:nvSpPr>
            <p:cNvPr id="343" name="Google Shape;343;p50"/>
            <p:cNvSpPr/>
            <p:nvPr/>
          </p:nvSpPr>
          <p:spPr>
            <a:xfrm rot="5400000">
              <a:off x="8909314" y="-1616360"/>
              <a:ext cx="2192282" cy="10834182"/>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4" name="Google Shape;344;p50"/>
            <p:cNvSpPr txBox="1"/>
            <p:nvPr/>
          </p:nvSpPr>
          <p:spPr>
            <a:xfrm>
              <a:off x="4588364" y="2811608"/>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l">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Calcul de l'empreinte carbone à l'aide des outils du GHG Protocol pour les émissions de scope 1 à 3 ; SIG et analyse spatiale avec QGIS ou ArcGIS ; Microsoft Power BI, Tableau ou Google Data Studio. </a:t>
              </a:r>
              <a:endParaRPr b="0" i="0" sz="2800" u="none" cap="none" strike="noStrike">
                <a:solidFill>
                  <a:srgbClr val="000000"/>
                </a:solidFill>
                <a:latin typeface="Arial"/>
                <a:ea typeface="Arial"/>
                <a:cs typeface="Arial"/>
                <a:sym typeface="Arial"/>
              </a:endParaRPr>
            </a:p>
          </p:txBody>
        </p:sp>
        <p:sp>
          <p:nvSpPr>
            <p:cNvPr id="345" name="Google Shape;345;p50"/>
            <p:cNvSpPr/>
            <p:nvPr/>
          </p:nvSpPr>
          <p:spPr>
            <a:xfrm>
              <a:off x="1668" y="2576330"/>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50"/>
            <p:cNvSpPr txBox="1"/>
            <p:nvPr/>
          </p:nvSpPr>
          <p:spPr>
            <a:xfrm>
              <a:off x="121209" y="2695871"/>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90000"/>
                </a:lnSpc>
                <a:spcBef>
                  <a:spcPts val="0"/>
                </a:spcBef>
                <a:spcAft>
                  <a:spcPts val="0"/>
                </a:spcAft>
                <a:buNone/>
              </a:pPr>
              <a:r>
                <a:rPr b="1" i="0" lang="en-US" sz="4000" u="none" cap="none" strike="noStrike">
                  <a:solidFill>
                    <a:schemeClr val="lt1"/>
                  </a:solidFill>
                  <a:latin typeface="Arial"/>
                  <a:ea typeface="Arial"/>
                  <a:cs typeface="Arial"/>
                  <a:sym typeface="Arial"/>
                </a:rPr>
                <a:t>Gestion et intégration des données</a:t>
              </a:r>
              <a:endParaRPr b="1" i="0" sz="1200" u="none" cap="none" strike="noStrike">
                <a:solidFill>
                  <a:schemeClr val="lt1"/>
                </a:solidFill>
                <a:latin typeface="Arial"/>
                <a:ea typeface="Arial"/>
                <a:cs typeface="Arial"/>
                <a:sym typeface="Arial"/>
              </a:endParaRPr>
            </a:p>
          </p:txBody>
        </p:sp>
        <p:sp>
          <p:nvSpPr>
            <p:cNvPr id="347" name="Google Shape;347;p50"/>
            <p:cNvSpPr/>
            <p:nvPr/>
          </p:nvSpPr>
          <p:spPr>
            <a:xfrm rot="5400000">
              <a:off x="8909314" y="954878"/>
              <a:ext cx="2192282" cy="10834182"/>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8" name="Google Shape;348;p50"/>
            <p:cNvSpPr txBox="1"/>
            <p:nvPr/>
          </p:nvSpPr>
          <p:spPr>
            <a:xfrm>
              <a:off x="4588364" y="5440079"/>
              <a:ext cx="10784673" cy="1978246"/>
            </a:xfrm>
            <a:prstGeom prst="rect">
              <a:avLst/>
            </a:prstGeom>
            <a:noFill/>
            <a:ln>
              <a:noFill/>
            </a:ln>
          </p:spPr>
          <p:txBody>
            <a:bodyPr anchorCtr="0" anchor="ctr" bIns="123825" lIns="247650" spcFirstLastPara="1" rIns="247650" wrap="square" tIns="123825">
              <a:noAutofit/>
            </a:bodyPr>
            <a:lstStyle/>
            <a:p>
              <a:pPr indent="0" lvl="1" marL="0" marR="0" rtl="0" algn="just">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Les entreprises peuvent communiquer leurs résultats sur des observatoires à des fins de comparaison, par exemple sur des plateformes telles que l'Observatoire du tourisme durable (OMT) ou le rapport de performance ETIS.</a:t>
              </a:r>
              <a:endParaRPr b="0" i="0" sz="1100" u="none" cap="none" strike="noStrike">
                <a:solidFill>
                  <a:srgbClr val="000000"/>
                </a:solidFill>
                <a:latin typeface="Arial"/>
                <a:ea typeface="Arial"/>
                <a:cs typeface="Arial"/>
                <a:sym typeface="Arial"/>
              </a:endParaRPr>
            </a:p>
          </p:txBody>
        </p:sp>
        <p:sp>
          <p:nvSpPr>
            <p:cNvPr id="349" name="Google Shape;349;p50"/>
            <p:cNvSpPr/>
            <p:nvPr/>
          </p:nvSpPr>
          <p:spPr>
            <a:xfrm>
              <a:off x="1668" y="5147569"/>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0" name="Google Shape;350;p50"/>
            <p:cNvSpPr txBox="1"/>
            <p:nvPr/>
          </p:nvSpPr>
          <p:spPr>
            <a:xfrm>
              <a:off x="121209" y="5267110"/>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90000"/>
                </a:lnSpc>
                <a:spcBef>
                  <a:spcPts val="0"/>
                </a:spcBef>
                <a:spcAft>
                  <a:spcPts val="0"/>
                </a:spcAft>
                <a:buClr>
                  <a:srgbClr val="000000"/>
                </a:buClr>
                <a:buSzPts val="4000"/>
                <a:buFont typeface="Arial"/>
                <a:buNone/>
              </a:pPr>
              <a:r>
                <a:rPr b="1" i="0" lang="en-US" sz="4000" u="none" cap="none" strike="noStrike">
                  <a:solidFill>
                    <a:schemeClr val="lt1"/>
                  </a:solidFill>
                  <a:latin typeface="Arial"/>
                  <a:ea typeface="Arial"/>
                  <a:cs typeface="Arial"/>
                  <a:sym typeface="Arial"/>
                </a:rPr>
                <a:t>Rapports</a:t>
              </a:r>
              <a:endParaRPr/>
            </a:p>
          </p:txBody>
        </p:sp>
        <p:sp>
          <p:nvSpPr>
            <p:cNvPr id="351" name="Google Shape;351;p50"/>
            <p:cNvSpPr/>
            <p:nvPr/>
          </p:nvSpPr>
          <p:spPr>
            <a:xfrm rot="5400000">
              <a:off x="8909314" y="3526117"/>
              <a:ext cx="2192282" cy="10834182"/>
            </a:xfrm>
            <a:prstGeom prst="round2SameRect">
              <a:avLst>
                <a:gd fmla="val 16667" name="adj1"/>
                <a:gd fmla="val 0" name="adj2"/>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50"/>
            <p:cNvSpPr txBox="1"/>
            <p:nvPr/>
          </p:nvSpPr>
          <p:spPr>
            <a:xfrm>
              <a:off x="4588364" y="7954085"/>
              <a:ext cx="10727164" cy="1978246"/>
            </a:xfrm>
            <a:prstGeom prst="rect">
              <a:avLst/>
            </a:prstGeom>
            <a:noFill/>
            <a:ln>
              <a:noFill/>
            </a:ln>
          </p:spPr>
          <p:txBody>
            <a:bodyPr anchorCtr="0" anchor="ctr" bIns="123825" lIns="247650" spcFirstLastPara="1" rIns="247650" wrap="square" tIns="123825">
              <a:noAutofit/>
            </a:bodyPr>
            <a:lstStyle/>
            <a:p>
              <a:pPr indent="0" lvl="1" marL="0" marR="0" rtl="0" algn="just">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En utilisant des plateformes telles que Microsoft Teams ou Slack, des forums Web ou des applications personnalisés, les réseaux sociaux, ainsi que des tableaux de bord publics interactifs (tableaux de bord ArcGIS)</a:t>
              </a:r>
              <a:endParaRPr b="0" i="0" sz="1200" u="none" cap="none" strike="noStrike">
                <a:solidFill>
                  <a:srgbClr val="000000"/>
                </a:solidFill>
                <a:latin typeface="Arial"/>
                <a:ea typeface="Arial"/>
                <a:cs typeface="Arial"/>
                <a:sym typeface="Arial"/>
              </a:endParaRPr>
            </a:p>
          </p:txBody>
        </p:sp>
        <p:sp>
          <p:nvSpPr>
            <p:cNvPr id="353" name="Google Shape;353;p50"/>
            <p:cNvSpPr/>
            <p:nvPr/>
          </p:nvSpPr>
          <p:spPr>
            <a:xfrm>
              <a:off x="1668" y="7718809"/>
              <a:ext cx="4720182" cy="244879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4" name="Google Shape;354;p50"/>
            <p:cNvSpPr txBox="1"/>
            <p:nvPr/>
          </p:nvSpPr>
          <p:spPr>
            <a:xfrm>
              <a:off x="121209" y="7838350"/>
              <a:ext cx="4481100" cy="2209717"/>
            </a:xfrm>
            <a:prstGeom prst="rect">
              <a:avLst/>
            </a:prstGeom>
            <a:noFill/>
            <a:ln>
              <a:noFill/>
            </a:ln>
          </p:spPr>
          <p:txBody>
            <a:bodyPr anchorCtr="0" anchor="ctr" bIns="83800" lIns="167625" spcFirstLastPara="1" rIns="167625" wrap="square" tIns="83800">
              <a:noAutofit/>
            </a:bodyPr>
            <a:lstStyle/>
            <a:p>
              <a:pPr indent="0" lvl="0" marL="0" marR="0" rtl="0" algn="ctr">
                <a:lnSpc>
                  <a:spcPct val="90000"/>
                </a:lnSpc>
                <a:spcBef>
                  <a:spcPts val="0"/>
                </a:spcBef>
                <a:spcAft>
                  <a:spcPts val="0"/>
                </a:spcAft>
                <a:buNone/>
              </a:pPr>
              <a:r>
                <a:rPr b="1" i="0" lang="en-US" sz="4000" u="none" cap="none" strike="noStrike">
                  <a:solidFill>
                    <a:schemeClr val="lt1"/>
                  </a:solidFill>
                  <a:latin typeface="Arial"/>
                  <a:ea typeface="Arial"/>
                  <a:cs typeface="Arial"/>
                  <a:sym typeface="Arial"/>
                </a:rPr>
                <a:t>Engagement des parties prenantes</a:t>
              </a:r>
              <a:endParaRPr b="0" i="0" sz="4000" u="none" cap="none" strike="noStrike">
                <a:solidFill>
                  <a:schemeClr val="lt1"/>
                </a:solidFill>
                <a:latin typeface="Arial"/>
                <a:ea typeface="Arial"/>
                <a:cs typeface="Arial"/>
                <a:sym typeface="Arial"/>
              </a:endParaRPr>
            </a:p>
          </p:txBody>
        </p:sp>
      </p:grpSp>
      <p:sp>
        <p:nvSpPr>
          <p:cNvPr id="355" name="Google Shape;355;p50"/>
          <p:cNvSpPr txBox="1"/>
          <p:nvPr/>
        </p:nvSpPr>
        <p:spPr>
          <a:xfrm>
            <a:off x="8473832" y="10153401"/>
            <a:ext cx="15881553" cy="2889131"/>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None/>
            </a:pPr>
            <a:r>
              <a:rPr b="1" i="0" lang="en-US" sz="3200" u="none" cap="none" strike="noStrike">
                <a:solidFill>
                  <a:srgbClr val="323232"/>
                </a:solidFill>
                <a:latin typeface="Arial"/>
                <a:ea typeface="Arial"/>
                <a:cs typeface="Arial"/>
                <a:sym typeface="Arial"/>
              </a:rPr>
              <a:t>Questions :</a:t>
            </a:r>
            <a:endParaRPr b="1" i="0" sz="3200" u="none" cap="none" strike="noStrike">
              <a:solidFill>
                <a:srgbClr val="000000"/>
              </a:solidFill>
              <a:latin typeface="Arial"/>
              <a:ea typeface="Arial"/>
              <a:cs typeface="Arial"/>
              <a:sym typeface="Arial"/>
            </a:endParaRPr>
          </a:p>
          <a:p>
            <a:pPr indent="-742950" lvl="0" marL="742950" marR="0" rtl="0" algn="l">
              <a:lnSpc>
                <a:spcPct val="90000"/>
              </a:lnSpc>
              <a:spcBef>
                <a:spcPts val="2000"/>
              </a:spcBef>
              <a:spcAft>
                <a:spcPts val="0"/>
              </a:spcAft>
              <a:buClr>
                <a:srgbClr val="000000"/>
              </a:buClr>
              <a:buSzPts val="3200"/>
              <a:buFont typeface="Arial"/>
              <a:buAutoNum type="arabicPeriod"/>
            </a:pPr>
            <a:r>
              <a:rPr b="0" i="0" lang="en-US" sz="3200" u="none" cap="none" strike="noStrike">
                <a:solidFill>
                  <a:srgbClr val="323232"/>
                </a:solidFill>
                <a:latin typeface="Arial"/>
                <a:ea typeface="Arial"/>
                <a:cs typeface="Arial"/>
                <a:sym typeface="Arial"/>
              </a:rPr>
              <a:t>Laquelle de ces solutions logicielles correspond le mieux à votre entreprise ? </a:t>
            </a:r>
            <a:endParaRPr/>
          </a:p>
          <a:p>
            <a:pPr indent="-742950" lvl="0" marL="742950" marR="0" rtl="0" algn="l">
              <a:lnSpc>
                <a:spcPct val="90000"/>
              </a:lnSpc>
              <a:spcBef>
                <a:spcPts val="2000"/>
              </a:spcBef>
              <a:spcAft>
                <a:spcPts val="0"/>
              </a:spcAft>
              <a:buClr>
                <a:srgbClr val="000000"/>
              </a:buClr>
              <a:buSzPts val="3200"/>
              <a:buFont typeface="Arial"/>
              <a:buAutoNum type="arabicPeriod"/>
            </a:pPr>
            <a:r>
              <a:rPr b="0" i="0" lang="en-US" sz="3200" u="none" cap="none" strike="noStrike">
                <a:solidFill>
                  <a:srgbClr val="323232"/>
                </a:solidFill>
                <a:latin typeface="Arial"/>
                <a:ea typeface="Arial"/>
                <a:cs typeface="Arial"/>
                <a:sym typeface="Arial"/>
              </a:rPr>
              <a:t>Compte tenu de vos capacités techniques limitées, quels sont les deux outils que vous privilégieriez de mettre en place en premier lieu, et pourquoi ?</a:t>
            </a:r>
            <a:endParaRPr b="0" i="0" sz="3200" u="none" cap="none" strike="noStrike">
              <a:solidFill>
                <a:srgbClr val="000000"/>
              </a:solidFill>
              <a:latin typeface="Arial"/>
              <a:ea typeface="Arial"/>
              <a:cs typeface="Arial"/>
              <a:sym typeface="Arial"/>
            </a:endParaRPr>
          </a:p>
          <a:p>
            <a:pPr indent="0" lvl="0" marL="0" marR="0" rtl="0" algn="l">
              <a:lnSpc>
                <a:spcPct val="90000"/>
              </a:lnSpc>
              <a:spcBef>
                <a:spcPts val="2000"/>
              </a:spcBef>
              <a:spcAft>
                <a:spcPts val="0"/>
              </a:spcAft>
              <a:buClr>
                <a:srgbClr val="000000"/>
              </a:buClr>
              <a:buSzPts val="4000"/>
              <a:buFont typeface="Arial"/>
              <a:buNone/>
            </a:pPr>
            <a:r>
              <a:t/>
            </a:r>
            <a:endParaRPr b="0" i="0" sz="3200" u="none" cap="none" strike="noStrike">
              <a:solidFill>
                <a:srgbClr val="323232"/>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6"/>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C. Etude de Cas</a:t>
            </a:r>
            <a:endParaRPr/>
          </a:p>
        </p:txBody>
      </p:sp>
      <p:sp>
        <p:nvSpPr>
          <p:cNvPr id="361" name="Google Shape;361;p26"/>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27"/>
          <p:cNvSpPr txBox="1"/>
          <p:nvPr>
            <p:ph idx="1" type="body"/>
          </p:nvPr>
        </p:nvSpPr>
        <p:spPr>
          <a:xfrm>
            <a:off x="8491538" y="1232647"/>
            <a:ext cx="14536565" cy="11250706"/>
          </a:xfrm>
          <a:prstGeom prst="rect">
            <a:avLst/>
          </a:prstGeom>
          <a:noFill/>
          <a:ln>
            <a:noFill/>
          </a:ln>
        </p:spPr>
        <p:txBody>
          <a:bodyPr anchorCtr="0" anchor="t" bIns="0" lIns="0" spcFirstLastPara="1" rIns="0" wrap="square" tIns="0">
            <a:normAutofit/>
          </a:bodyPr>
          <a:lstStyle/>
          <a:p>
            <a:pPr indent="-571500" lvl="0" marL="571500" rtl="0" algn="just">
              <a:lnSpc>
                <a:spcPct val="150000"/>
              </a:lnSpc>
              <a:spcBef>
                <a:spcPts val="0"/>
              </a:spcBef>
              <a:spcAft>
                <a:spcPts val="0"/>
              </a:spcAft>
              <a:buSzPts val="3600"/>
              <a:buFont typeface="Noto Sans Symbols"/>
              <a:buChar char="▪"/>
            </a:pPr>
            <a:r>
              <a:rPr lang="en-US" sz="3600"/>
              <a:t>Chaque complexe hôtelier et hôtel Six Senses au Portugal applique un cadre standardisé conforme aux critères du</a:t>
            </a:r>
            <a:r>
              <a:rPr b="1" lang="en-US" sz="3600"/>
              <a:t> Conseil mondial du tourisme durable (GSTC).</a:t>
            </a:r>
            <a:endParaRPr b="1"/>
          </a:p>
          <a:p>
            <a:pPr indent="-342900" lvl="0" marL="571500" rtl="0" algn="l">
              <a:lnSpc>
                <a:spcPct val="150000"/>
              </a:lnSpc>
              <a:spcBef>
                <a:spcPts val="2000"/>
              </a:spcBef>
              <a:spcAft>
                <a:spcPts val="0"/>
              </a:spcAft>
              <a:buClr>
                <a:srgbClr val="323232"/>
              </a:buClr>
              <a:buSzPts val="3600"/>
              <a:buFont typeface="Noto Sans Symbols"/>
              <a:buNone/>
            </a:pPr>
            <a:r>
              <a:t/>
            </a:r>
            <a:endParaRPr sz="3600"/>
          </a:p>
          <a:p>
            <a:pPr indent="-571500" lvl="0" marL="571500" rtl="0" algn="just">
              <a:lnSpc>
                <a:spcPct val="150000"/>
              </a:lnSpc>
              <a:spcBef>
                <a:spcPts val="2000"/>
              </a:spcBef>
              <a:spcAft>
                <a:spcPts val="0"/>
              </a:spcAft>
              <a:buSzPts val="3600"/>
              <a:buFont typeface="Noto Sans Symbols"/>
              <a:buChar char="▪"/>
            </a:pPr>
            <a:r>
              <a:rPr lang="en-US" sz="3600"/>
              <a:t>Des données sur l'énergie, l'eau, les déchets, les émissions de carbone, la biodiversité et le bien-être de la communauté sont collectées chaque mois.</a:t>
            </a:r>
            <a:endParaRPr/>
          </a:p>
          <a:p>
            <a:pPr indent="0" lvl="0" marL="0" rtl="0" algn="just">
              <a:lnSpc>
                <a:spcPct val="150000"/>
              </a:lnSpc>
              <a:spcBef>
                <a:spcPts val="2000"/>
              </a:spcBef>
              <a:spcAft>
                <a:spcPts val="0"/>
              </a:spcAft>
              <a:buSzPts val="3600"/>
              <a:buNone/>
            </a:pPr>
            <a:r>
              <a:t/>
            </a:r>
            <a:endParaRPr sz="3600"/>
          </a:p>
          <a:p>
            <a:pPr indent="-571500" lvl="0" marL="571500" rtl="0" algn="just">
              <a:lnSpc>
                <a:spcPct val="150000"/>
              </a:lnSpc>
              <a:spcBef>
                <a:spcPts val="2000"/>
              </a:spcBef>
              <a:spcAft>
                <a:spcPts val="0"/>
              </a:spcAft>
              <a:buSzPts val="3600"/>
              <a:buFont typeface="Noto Sans Symbols"/>
              <a:buChar char="▪"/>
            </a:pPr>
            <a:r>
              <a:rPr lang="en-US" sz="3600"/>
              <a:t>Tous les établissements transmettent leurs données au programme de benchmarking sur la durabilité hôtelière de l'université Cornell, ce qui permet de comparer leurs performances à celles d'un ensemble de données mondiales regroupant des établissements similaires.</a:t>
            </a:r>
            <a:endParaRPr/>
          </a:p>
        </p:txBody>
      </p:sp>
      <p:sp>
        <p:nvSpPr>
          <p:cNvPr id="367" name="Google Shape;367;p27"/>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 Etude de cas – </a:t>
            </a:r>
            <a:br>
              <a:rPr b="1" lang="en-US"/>
            </a:br>
            <a:r>
              <a:rPr b="1" lang="en-US"/>
              <a:t>Complexe hôtelier et hôtel Six Senses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28"/>
          <p:cNvSpPr txBox="1"/>
          <p:nvPr>
            <p:ph idx="1" type="body"/>
          </p:nvPr>
        </p:nvSpPr>
        <p:spPr>
          <a:xfrm>
            <a:off x="8491538" y="946481"/>
            <a:ext cx="15130463" cy="8935481"/>
          </a:xfrm>
          <a:prstGeom prst="rect">
            <a:avLst/>
          </a:prstGeom>
          <a:noFill/>
          <a:ln>
            <a:noFill/>
          </a:ln>
        </p:spPr>
        <p:txBody>
          <a:bodyPr anchorCtr="0" anchor="t" bIns="0" lIns="0" spcFirstLastPara="1" rIns="0" wrap="square" tIns="0">
            <a:normAutofit/>
          </a:bodyPr>
          <a:lstStyle/>
          <a:p>
            <a:pPr indent="0" lvl="0" marL="0" rtl="0" algn="l">
              <a:lnSpc>
                <a:spcPct val="150000"/>
              </a:lnSpc>
              <a:spcBef>
                <a:spcPts val="0"/>
              </a:spcBef>
              <a:spcAft>
                <a:spcPts val="0"/>
              </a:spcAft>
              <a:buSzPts val="3600"/>
              <a:buNone/>
            </a:pPr>
            <a:r>
              <a:rPr lang="en-US" sz="3600"/>
              <a:t>Ce complexe utilise des outils de collecte de données, notamment : </a:t>
            </a:r>
            <a:endParaRPr/>
          </a:p>
          <a:p>
            <a:pPr indent="-514350" lvl="1" marL="971550" rtl="0" algn="l">
              <a:lnSpc>
                <a:spcPct val="150000"/>
              </a:lnSpc>
              <a:spcBef>
                <a:spcPts val="0"/>
              </a:spcBef>
              <a:spcAft>
                <a:spcPts val="0"/>
              </a:spcAft>
              <a:buSzPts val="3600"/>
              <a:buAutoNum type="arabicPeriod"/>
            </a:pPr>
            <a:r>
              <a:rPr lang="en-US" sz="3200"/>
              <a:t>Le suivi des </a:t>
            </a:r>
            <a:r>
              <a:rPr b="1" lang="en-US" sz="3200"/>
              <a:t>émissions de scope 1 et scope 2 conformément au Protocole sur les gaz à effet de serre (GHG Protocol) </a:t>
            </a:r>
            <a:r>
              <a:rPr lang="en-US" sz="3200"/>
              <a:t>à l'aide du logiciel Green Engage ; </a:t>
            </a:r>
            <a:endParaRPr/>
          </a:p>
          <a:p>
            <a:pPr indent="-514350" lvl="1" marL="971550" rtl="0" algn="l">
              <a:lnSpc>
                <a:spcPct val="150000"/>
              </a:lnSpc>
              <a:spcBef>
                <a:spcPts val="0"/>
              </a:spcBef>
              <a:spcAft>
                <a:spcPts val="0"/>
              </a:spcAft>
              <a:buSzPts val="3600"/>
              <a:buAutoNum type="arabicPeriod"/>
            </a:pPr>
            <a:r>
              <a:rPr lang="en-US" sz="3200"/>
              <a:t>Le </a:t>
            </a:r>
            <a:r>
              <a:rPr b="1" lang="en-US" sz="3200"/>
              <a:t>suivi des opérations</a:t>
            </a:r>
            <a:r>
              <a:rPr lang="en-US" sz="3200"/>
              <a:t> du complexe, de la biodiversité, de la santé des sols, de la gestion de l'eau, ainsi que des relations avec les fournisseurs, les clients et les hôtes ; </a:t>
            </a:r>
            <a:endParaRPr/>
          </a:p>
          <a:p>
            <a:pPr indent="-514350" lvl="1" marL="971550" rtl="0" algn="l">
              <a:lnSpc>
                <a:spcPct val="150000"/>
              </a:lnSpc>
              <a:spcBef>
                <a:spcPts val="0"/>
              </a:spcBef>
              <a:spcAft>
                <a:spcPts val="0"/>
              </a:spcAft>
              <a:buSzPts val="3600"/>
              <a:buAutoNum type="arabicPeriod"/>
            </a:pPr>
            <a:r>
              <a:rPr lang="en-US" sz="3200"/>
              <a:t>Les </a:t>
            </a:r>
            <a:r>
              <a:rPr b="1" lang="en-US" sz="3200"/>
              <a:t>centres Earth Labs sur place</a:t>
            </a:r>
            <a:r>
              <a:rPr lang="en-US" sz="3200"/>
              <a:t>, qui enregistrent les indicateurs, organisent des ateliers et forment le personnel ; </a:t>
            </a:r>
            <a:endParaRPr/>
          </a:p>
          <a:p>
            <a:pPr indent="-514350" lvl="1" marL="971550" rtl="0" algn="l">
              <a:lnSpc>
                <a:spcPct val="150000"/>
              </a:lnSpc>
              <a:spcBef>
                <a:spcPts val="0"/>
              </a:spcBef>
              <a:spcAft>
                <a:spcPts val="0"/>
              </a:spcAft>
              <a:buSzPts val="3600"/>
              <a:buAutoNum type="arabicPeriod"/>
            </a:pPr>
            <a:r>
              <a:rPr lang="en-US" sz="3200"/>
              <a:t>Enfin, des </a:t>
            </a:r>
            <a:r>
              <a:rPr b="1" lang="en-US" sz="3200"/>
              <a:t>systèmes internes de filtration et d'embouteillage de l'eau </a:t>
            </a:r>
            <a:r>
              <a:rPr lang="en-US" sz="3200"/>
              <a:t>qui permettent d'éliminer les plastiques à usage unique et d'enregistrer la consommation.</a:t>
            </a:r>
            <a:endParaRPr/>
          </a:p>
        </p:txBody>
      </p:sp>
      <p:sp>
        <p:nvSpPr>
          <p:cNvPr id="373" name="Google Shape;373;p28"/>
          <p:cNvSpPr txBox="1"/>
          <p:nvPr/>
        </p:nvSpPr>
        <p:spPr>
          <a:xfrm>
            <a:off x="8491538" y="10588752"/>
            <a:ext cx="15155165" cy="2220004"/>
          </a:xfrm>
          <a:prstGeom prst="rect">
            <a:avLst/>
          </a:prstGeom>
          <a:noFill/>
          <a:ln>
            <a:noFill/>
          </a:ln>
        </p:spPr>
        <p:txBody>
          <a:bodyPr anchorCtr="0" anchor="t" bIns="0" lIns="0" spcFirstLastPara="1" rIns="0" wrap="square" tIns="0">
            <a:normAutofit fontScale="92500" lnSpcReduction="10000"/>
          </a:bodyPr>
          <a:lstStyle/>
          <a:p>
            <a:pPr indent="0" lvl="0" marL="0" marR="0" rtl="0" algn="l">
              <a:lnSpc>
                <a:spcPct val="150000"/>
              </a:lnSpc>
              <a:spcBef>
                <a:spcPts val="0"/>
              </a:spcBef>
              <a:spcAft>
                <a:spcPts val="0"/>
              </a:spcAft>
              <a:buNone/>
            </a:pPr>
            <a:r>
              <a:rPr b="0" i="0" lang="en-US" sz="3600" u="none" cap="none" strike="noStrike">
                <a:solidFill>
                  <a:srgbClr val="323232"/>
                </a:solidFill>
                <a:latin typeface="Arial"/>
                <a:ea typeface="Arial"/>
                <a:cs typeface="Arial"/>
                <a:sym typeface="Arial"/>
              </a:rPr>
              <a:t>Cette stratégie a permis de produire 1 767 578 kWh d'énergie renouvelable et d'éviter l'utilisation de 2 799 142 bouteilles en plastique grâce au remplissage de leur propre eau potable.</a:t>
            </a:r>
            <a:endParaRPr b="0" i="0" sz="1400" u="none" cap="none" strike="noStrike">
              <a:solidFill>
                <a:srgbClr val="000000"/>
              </a:solidFill>
              <a:latin typeface="Arial"/>
              <a:ea typeface="Arial"/>
              <a:cs typeface="Arial"/>
              <a:sym typeface="Arial"/>
            </a:endParaRPr>
          </a:p>
        </p:txBody>
      </p:sp>
      <p:sp>
        <p:nvSpPr>
          <p:cNvPr id="374" name="Google Shape;374;p28"/>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3. Etude de cas – </a:t>
            </a:r>
            <a:br>
              <a:rPr b="1" lang="en-US"/>
            </a:br>
            <a:r>
              <a:rPr b="1" lang="en-US"/>
              <a:t>Complexe hôtelier et hôtel Six Senses</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29"/>
          <p:cNvSpPr txBox="1"/>
          <p:nvPr>
            <p:ph type="title"/>
          </p:nvPr>
        </p:nvSpPr>
        <p:spPr>
          <a:xfrm>
            <a:off x="307553" y="1508852"/>
            <a:ext cx="7507358"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3. Etude de cas - Bali</a:t>
            </a:r>
            <a:endParaRPr b="1"/>
          </a:p>
        </p:txBody>
      </p:sp>
      <p:pic>
        <p:nvPicPr>
          <p:cNvPr id="380" name="Google Shape;380;p29" title="How the tourism industry can be responsible for its environmental footprint | Sean Nino | TEDxUbud"/>
          <p:cNvPicPr preferRelativeResize="0"/>
          <p:nvPr>
            <p:ph idx="1" type="body"/>
          </p:nvPr>
        </p:nvPicPr>
        <p:blipFill rotWithShape="1">
          <a:blip r:embed="rId3">
            <a:alphaModFix/>
          </a:blip>
          <a:srcRect b="0" l="0" r="0" t="0"/>
          <a:stretch/>
        </p:blipFill>
        <p:spPr>
          <a:xfrm>
            <a:off x="9148644" y="3407885"/>
            <a:ext cx="13779090" cy="7779026"/>
          </a:xfrm>
          <a:prstGeom prst="rect">
            <a:avLst/>
          </a:prstGeom>
          <a:noFill/>
          <a:ln>
            <a:noFill/>
          </a:ln>
        </p:spPr>
      </p:pic>
      <p:sp>
        <p:nvSpPr>
          <p:cNvPr id="381" name="Google Shape;381;p29"/>
          <p:cNvSpPr txBox="1"/>
          <p:nvPr/>
        </p:nvSpPr>
        <p:spPr>
          <a:xfrm>
            <a:off x="11607512" y="11596494"/>
            <a:ext cx="10263707" cy="120028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600" u="none" cap="none" strike="noStrike">
                <a:solidFill>
                  <a:srgbClr val="323232"/>
                </a:solidFill>
                <a:latin typeface="Arial"/>
                <a:ea typeface="Arial"/>
                <a:cs typeface="Arial"/>
                <a:sym typeface="Arial"/>
              </a:rPr>
              <a:t>Quels messages vous ont particulièrement marqué ?</a:t>
            </a:r>
            <a:endParaRPr b="1" i="0" sz="3600" u="none" cap="none" strike="noStrike">
              <a:solidFill>
                <a:srgbClr val="000000"/>
              </a:solidFill>
              <a:latin typeface="Arial"/>
              <a:ea typeface="Arial"/>
              <a:cs typeface="Arial"/>
              <a:sym typeface="Arial"/>
            </a:endParaRPr>
          </a:p>
        </p:txBody>
      </p:sp>
      <p:sp>
        <p:nvSpPr>
          <p:cNvPr id="382" name="Google Shape;382;p29"/>
          <p:cNvSpPr txBox="1"/>
          <p:nvPr/>
        </p:nvSpPr>
        <p:spPr>
          <a:xfrm>
            <a:off x="8918324" y="500604"/>
            <a:ext cx="14952480" cy="1442700"/>
          </a:xfrm>
          <a:prstGeom prst="rect">
            <a:avLst/>
          </a:prstGeom>
          <a:noFill/>
          <a:ln>
            <a:noFill/>
          </a:ln>
        </p:spPr>
        <p:txBody>
          <a:bodyPr anchorCtr="0" anchor="t" bIns="91425" lIns="91425" spcFirstLastPara="1" rIns="91425" wrap="square" tIns="91425">
            <a:noAutofit/>
          </a:bodyPr>
          <a:lstStyle/>
          <a:p>
            <a:pPr indent="0" lvl="0" marL="0" marR="0" rtl="0" algn="ctr">
              <a:lnSpc>
                <a:spcPct val="115000"/>
              </a:lnSpc>
              <a:spcBef>
                <a:spcPts val="2400"/>
              </a:spcBef>
              <a:spcAft>
                <a:spcPts val="600"/>
              </a:spcAft>
              <a:buNone/>
            </a:pPr>
            <a:r>
              <a:rPr b="0" i="0" lang="en-US" sz="4000" u="none" cap="none" strike="noStrike">
                <a:solidFill>
                  <a:schemeClr val="dk1"/>
                </a:solidFill>
                <a:uFill>
                  <a:noFill/>
                </a:uFill>
                <a:latin typeface="Arial"/>
                <a:ea typeface="Arial"/>
                <a:cs typeface="Arial"/>
                <a:sym typeface="Arial"/>
                <a:hlinkClick r:id="rId4">
                  <a:extLst>
                    <a:ext uri="{A12FA001-AC4F-418D-AE19-62706E023703}">
                      <ahyp:hlinkClr val="tx"/>
                    </a:ext>
                  </a:extLst>
                </a:hlinkClick>
              </a:rPr>
              <a:t>How the tourism industry can be responsible for its environmental footprint</a:t>
            </a:r>
            <a:r>
              <a:rPr b="0" i="0" lang="en-US" sz="4000" u="none" cap="none" strike="noStrike">
                <a:solidFill>
                  <a:schemeClr val="dk1"/>
                </a:solidFill>
                <a:latin typeface="Arial"/>
                <a:ea typeface="Arial"/>
                <a:cs typeface="Arial"/>
                <a:sym typeface="Arial"/>
              </a:rPr>
              <a:t> </a:t>
            </a:r>
            <a:r>
              <a:rPr b="0" i="1" lang="en-US" sz="4000" u="none" cap="none" strike="noStrike">
                <a:solidFill>
                  <a:schemeClr val="dk1"/>
                </a:solidFill>
                <a:latin typeface="Arial"/>
                <a:ea typeface="Arial"/>
                <a:cs typeface="Arial"/>
                <a:sym typeface="Arial"/>
              </a:rPr>
              <a:t>(Comment le secteur du tourisme peut-il assumer la responsabilité de son empreinte écologique ?)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0"/>
                                        </p:tgtEl>
                                        <p:attrNameLst>
                                          <p:attrName>style.visibility</p:attrName>
                                        </p:attrNameLst>
                                      </p:cBhvr>
                                      <p:to>
                                        <p:strVal val="visible"/>
                                      </p:to>
                                    </p:set>
                                    <p:animEffect filter="fade" transition="in">
                                      <p:cBhvr>
                                        <p:cTn dur="1"/>
                                        <p:tgtEl>
                                          <p:spTgt spid="38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30"/>
          <p:cNvSpPr txBox="1"/>
          <p:nvPr>
            <p:ph type="title"/>
          </p:nvPr>
        </p:nvSpPr>
        <p:spPr>
          <a:xfrm>
            <a:off x="304136" y="1524000"/>
            <a:ext cx="7507358"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3. Etude de cas - questions</a:t>
            </a:r>
            <a:endParaRPr b="1"/>
          </a:p>
        </p:txBody>
      </p:sp>
      <p:sp>
        <p:nvSpPr>
          <p:cNvPr id="388" name="Google Shape;388;p30"/>
          <p:cNvSpPr txBox="1"/>
          <p:nvPr>
            <p:ph idx="1" type="body"/>
          </p:nvPr>
        </p:nvSpPr>
        <p:spPr>
          <a:xfrm>
            <a:off x="8491535" y="1299202"/>
            <a:ext cx="14981807" cy="3439053"/>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SzPts val="5600"/>
              <a:buNone/>
            </a:pPr>
            <a:r>
              <a:rPr lang="en-US" sz="4400"/>
              <a:t>Quels indicateurs utiliseriez-vous dans ces complexes hôteliers ? </a:t>
            </a:r>
            <a:endParaRPr/>
          </a:p>
          <a:p>
            <a:pPr indent="0" lvl="0" marL="0" rtl="0" algn="l">
              <a:lnSpc>
                <a:spcPct val="90000"/>
              </a:lnSpc>
              <a:spcBef>
                <a:spcPts val="2000"/>
              </a:spcBef>
              <a:spcAft>
                <a:spcPts val="0"/>
              </a:spcAft>
              <a:buClr>
                <a:srgbClr val="323232"/>
              </a:buClr>
              <a:buSzPts val="4400"/>
              <a:buNone/>
            </a:pPr>
            <a:r>
              <a:t/>
            </a:r>
            <a:endParaRPr sz="4400"/>
          </a:p>
          <a:p>
            <a:pPr indent="0" lvl="0" marL="0" rtl="0" algn="l">
              <a:lnSpc>
                <a:spcPct val="90000"/>
              </a:lnSpc>
              <a:spcBef>
                <a:spcPts val="2000"/>
              </a:spcBef>
              <a:spcAft>
                <a:spcPts val="0"/>
              </a:spcAft>
              <a:buSzPts val="5600"/>
              <a:buNone/>
            </a:pPr>
            <a:r>
              <a:rPr lang="en-US" sz="4400"/>
              <a:t>Veuillez classer 6 indicateurs en fonction des dimensions et de leur composition.</a:t>
            </a:r>
            <a:endParaRPr/>
          </a:p>
        </p:txBody>
      </p:sp>
      <p:graphicFrame>
        <p:nvGraphicFramePr>
          <p:cNvPr id="389" name="Google Shape;389;p30"/>
          <p:cNvGraphicFramePr/>
          <p:nvPr/>
        </p:nvGraphicFramePr>
        <p:xfrm>
          <a:off x="8482502" y="4919821"/>
          <a:ext cx="3000000" cy="3000000"/>
        </p:xfrm>
        <a:graphic>
          <a:graphicData uri="http://schemas.openxmlformats.org/drawingml/2006/table">
            <a:tbl>
              <a:tblPr bandRow="1" firstRow="1">
                <a:noFill/>
                <a:tableStyleId>{40D1AAF1-3A9A-48FC-BBAE-BE2B34E31BDF}</a:tableStyleId>
              </a:tblPr>
              <a:tblGrid>
                <a:gridCol w="2225550"/>
                <a:gridCol w="2126650"/>
                <a:gridCol w="2158425"/>
                <a:gridCol w="1937650"/>
                <a:gridCol w="2127625"/>
                <a:gridCol w="1730975"/>
                <a:gridCol w="2752225"/>
              </a:tblGrid>
              <a:tr h="697525">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Dimension</a:t>
                      </a:r>
                      <a:endParaRPr sz="2800" u="none" cap="none" strike="noStrike">
                        <a:latin typeface="Arial"/>
                        <a:ea typeface="Arial"/>
                        <a:cs typeface="Arial"/>
                        <a:sym typeface="Arial"/>
                      </a:endParaRPr>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Indicateur</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Unité de mesure</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lang="en-US" sz="2800" u="none" cap="none" strike="noStrike">
                          <a:latin typeface="Arial"/>
                          <a:ea typeface="Arial"/>
                          <a:cs typeface="Arial"/>
                          <a:sym typeface="Arial"/>
                        </a:rPr>
                        <a:t>Source de donnée</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Fréquence</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Objectif</a:t>
                      </a:r>
                      <a:endParaRPr sz="1400" u="none" cap="none" strike="noStrike"/>
                    </a:p>
                  </a:txBody>
                  <a:tcPr marT="45725" marB="45725" marR="91450" marL="91450">
                    <a:solidFill>
                      <a:schemeClr val="accent5"/>
                    </a:solidFill>
                  </a:tcPr>
                </a:tc>
                <a:tc>
                  <a:txBody>
                    <a:bodyPr/>
                    <a:lstStyle/>
                    <a:p>
                      <a:pPr indent="0" lvl="0" marL="0" marR="0" rtl="0" algn="ctr">
                        <a:lnSpc>
                          <a:spcPct val="100000"/>
                        </a:lnSpc>
                        <a:spcBef>
                          <a:spcPts val="0"/>
                        </a:spcBef>
                        <a:spcAft>
                          <a:spcPts val="0"/>
                        </a:spcAft>
                        <a:buClr>
                          <a:srgbClr val="000000"/>
                        </a:buClr>
                        <a:buSzPts val="2800"/>
                        <a:buFont typeface="Arial"/>
                        <a:buNone/>
                      </a:pPr>
                      <a:r>
                        <a:rPr b="1" lang="en-US" sz="2800" u="none" cap="none" strike="noStrike">
                          <a:solidFill>
                            <a:schemeClr val="lt1"/>
                          </a:solidFill>
                          <a:latin typeface="Arial"/>
                          <a:ea typeface="Arial"/>
                          <a:cs typeface="Arial"/>
                          <a:sym typeface="Arial"/>
                        </a:rPr>
                        <a:t>Responsabilité</a:t>
                      </a:r>
                      <a:endParaRPr sz="1400" u="none" cap="none" strike="noStrike"/>
                    </a:p>
                  </a:txBody>
                  <a:tcPr marT="45725" marB="45725" marR="91450" marL="91450">
                    <a:solidFill>
                      <a:schemeClr val="accent5"/>
                    </a:solidFill>
                  </a:tcPr>
                </a:tc>
              </a:tr>
              <a:tr h="747750">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946725">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1093350">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l">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7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9525" marB="9525" marR="9525" marL="9525"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r h="747750">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l">
                        <a:lnSpc>
                          <a:spcPct val="100000"/>
                        </a:lnSpc>
                        <a:spcBef>
                          <a:spcPts val="0"/>
                        </a:spcBef>
                        <a:spcAft>
                          <a:spcPts val="0"/>
                        </a:spcAft>
                        <a:buClr>
                          <a:schemeClr val="dk1"/>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c>
                  <a:txBody>
                    <a:bodyPr/>
                    <a:lstStyle/>
                    <a:p>
                      <a:pPr indent="0" lvl="0" marL="0" marR="0" rtl="0" algn="ctr">
                        <a:lnSpc>
                          <a:spcPct val="100000"/>
                        </a:lnSpc>
                        <a:spcBef>
                          <a:spcPts val="0"/>
                        </a:spcBef>
                        <a:spcAft>
                          <a:spcPts val="0"/>
                        </a:spcAft>
                        <a:buClr>
                          <a:srgbClr val="000000"/>
                        </a:buClr>
                        <a:buSzPts val="2800"/>
                        <a:buFont typeface="Arial"/>
                        <a:buNone/>
                      </a:pPr>
                      <a:r>
                        <a:t/>
                      </a:r>
                      <a:endParaRPr sz="2800" u="none" cap="none" strike="noStrike">
                        <a:latin typeface="Arial"/>
                        <a:ea typeface="Arial"/>
                        <a:cs typeface="Arial"/>
                        <a:sym typeface="Arial"/>
                      </a:endParaRPr>
                    </a:p>
                  </a:txBody>
                  <a:tcPr marT="45725" marB="45725" marR="91450" marL="91450" anchor="ctr"/>
                </a:tc>
              </a:tr>
            </a:tbl>
          </a:graphicData>
        </a:graphic>
      </p:graphicFrame>
      <p:sp>
        <p:nvSpPr>
          <p:cNvPr id="390" name="Google Shape;390;p30"/>
          <p:cNvSpPr txBox="1"/>
          <p:nvPr/>
        </p:nvSpPr>
        <p:spPr>
          <a:xfrm>
            <a:off x="8491535" y="10141699"/>
            <a:ext cx="15039316" cy="212361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US" sz="4400" u="none" cap="none" strike="noStrike">
                <a:solidFill>
                  <a:srgbClr val="323232"/>
                </a:solidFill>
                <a:latin typeface="Arial"/>
                <a:ea typeface="Arial"/>
                <a:cs typeface="Arial"/>
                <a:sym typeface="Arial"/>
              </a:rPr>
              <a:t>Quels avantages concurrentiels pourriez-vous tirer de l’adoption d’un cadre similaire dans votre propre entreprises touristique ? </a:t>
            </a:r>
            <a:endParaRPr b="0" i="0" sz="4400" u="none" cap="none" strike="noStrike">
              <a:solidFill>
                <a:srgbClr val="323232"/>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3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E. Conclusion</a:t>
            </a:r>
            <a:endParaRPr/>
          </a:p>
        </p:txBody>
      </p:sp>
      <p:sp>
        <p:nvSpPr>
          <p:cNvPr id="396" name="Google Shape;396;p3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grpSp>
        <p:nvGrpSpPr>
          <p:cNvPr id="401" name="Google Shape;401;p34"/>
          <p:cNvGrpSpPr/>
          <p:nvPr/>
        </p:nvGrpSpPr>
        <p:grpSpPr>
          <a:xfrm>
            <a:off x="3448008" y="1445052"/>
            <a:ext cx="17487982" cy="10825894"/>
            <a:chOff x="773278" y="5719"/>
            <a:chExt cx="17487982" cy="10825894"/>
          </a:xfrm>
        </p:grpSpPr>
        <p:sp>
          <p:nvSpPr>
            <p:cNvPr id="402" name="Google Shape;402;p34"/>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3" name="Google Shape;403;p34"/>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En </a:t>
              </a:r>
              <a:r>
                <a:rPr b="1" i="0" lang="en-US" sz="3200" u="none" cap="none" strike="noStrike">
                  <a:solidFill>
                    <a:schemeClr val="lt1"/>
                  </a:solidFill>
                  <a:latin typeface="Arial"/>
                  <a:ea typeface="Arial"/>
                  <a:cs typeface="Arial"/>
                  <a:sym typeface="Arial"/>
                </a:rPr>
                <a:t>définissant des objectifs clairs,</a:t>
              </a:r>
              <a:r>
                <a:rPr b="0" i="0" lang="en-US" sz="3200" u="none" cap="none" strike="noStrike">
                  <a:solidFill>
                    <a:schemeClr val="lt1"/>
                  </a:solidFill>
                  <a:latin typeface="Arial"/>
                  <a:ea typeface="Arial"/>
                  <a:cs typeface="Arial"/>
                  <a:sym typeface="Arial"/>
                </a:rPr>
                <a:t> en </a:t>
              </a:r>
              <a:r>
                <a:rPr b="1" i="0" lang="en-US" sz="3200" u="none" cap="none" strike="noStrike">
                  <a:solidFill>
                    <a:schemeClr val="lt1"/>
                  </a:solidFill>
                  <a:latin typeface="Arial"/>
                  <a:ea typeface="Arial"/>
                  <a:cs typeface="Arial"/>
                  <a:sym typeface="Arial"/>
                </a:rPr>
                <a:t>sélectionnant des indicateurs pertinents</a:t>
              </a:r>
              <a:r>
                <a:rPr b="0" i="0" lang="en-US" sz="3200" u="none" cap="none" strike="noStrike">
                  <a:solidFill>
                    <a:schemeClr val="lt1"/>
                  </a:solidFill>
                  <a:latin typeface="Arial"/>
                  <a:ea typeface="Arial"/>
                  <a:cs typeface="Arial"/>
                  <a:sym typeface="Arial"/>
                </a:rPr>
                <a:t> et en </a:t>
              </a:r>
              <a:r>
                <a:rPr b="1" i="0" lang="en-US" sz="3200" u="none" cap="none" strike="noStrike">
                  <a:solidFill>
                    <a:schemeClr val="lt1"/>
                  </a:solidFill>
                  <a:latin typeface="Arial"/>
                  <a:ea typeface="Arial"/>
                  <a:cs typeface="Arial"/>
                  <a:sym typeface="Arial"/>
                </a:rPr>
                <a:t>impliquant les parties prenantes,</a:t>
              </a:r>
              <a:r>
                <a:rPr b="0" i="0" lang="en-US" sz="3200" u="none" cap="none" strike="noStrike">
                  <a:solidFill>
                    <a:schemeClr val="lt1"/>
                  </a:solidFill>
                  <a:latin typeface="Arial"/>
                  <a:ea typeface="Arial"/>
                  <a:cs typeface="Arial"/>
                  <a:sym typeface="Arial"/>
                </a:rPr>
                <a:t> les formateurs peuvent aider les entreprises touristiques à suivre de manière structurée leur consommation d'énergie, la réduction de leurs déchets, le bien-être de la communauté et leurs pratiques de gouvernance.</a:t>
              </a:r>
              <a:endParaRPr b="0" i="0" sz="3200" u="none" cap="none" strike="noStrike">
                <a:solidFill>
                  <a:schemeClr val="lt1"/>
                </a:solidFill>
                <a:latin typeface="Arial"/>
                <a:ea typeface="Arial"/>
                <a:cs typeface="Arial"/>
                <a:sym typeface="Arial"/>
              </a:endParaRPr>
            </a:p>
          </p:txBody>
        </p:sp>
        <p:sp>
          <p:nvSpPr>
            <p:cNvPr id="404" name="Google Shape;404;p34"/>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5" name="Google Shape;405;p34"/>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Les entreprises auront ainsi l'</a:t>
              </a:r>
              <a:r>
                <a:rPr b="1" i="0" lang="en-US" sz="3200" u="none" cap="none" strike="noStrike">
                  <a:solidFill>
                    <a:schemeClr val="lt1"/>
                  </a:solidFill>
                  <a:latin typeface="Arial"/>
                  <a:ea typeface="Arial"/>
                  <a:cs typeface="Arial"/>
                  <a:sym typeface="Arial"/>
                </a:rPr>
                <a:t>assurance nécessaire pour définir des références, des critères de comparaison et des objectifs </a:t>
              </a:r>
              <a:r>
                <a:rPr b="0" i="0" lang="en-US" sz="3200" u="none" cap="none" strike="noStrike">
                  <a:solidFill>
                    <a:schemeClr val="lt1"/>
                  </a:solidFill>
                  <a:latin typeface="Arial"/>
                  <a:ea typeface="Arial"/>
                  <a:cs typeface="Arial"/>
                  <a:sym typeface="Arial"/>
                </a:rPr>
                <a:t>qui répondent à la fois aux besoins locaux et aux normes internationales.</a:t>
              </a:r>
              <a:endParaRPr b="0" i="0" sz="3200" u="none" cap="none" strike="noStrike">
                <a:solidFill>
                  <a:schemeClr val="lt1"/>
                </a:solidFill>
                <a:latin typeface="Arial"/>
                <a:ea typeface="Arial"/>
                <a:cs typeface="Arial"/>
                <a:sym typeface="Arial"/>
              </a:endParaRPr>
            </a:p>
          </p:txBody>
        </p:sp>
        <p:sp>
          <p:nvSpPr>
            <p:cNvPr id="406" name="Google Shape;406;p34"/>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34"/>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Des </a:t>
              </a:r>
              <a:r>
                <a:rPr b="1" i="0" lang="en-US" sz="3200" u="none" cap="none" strike="noStrike">
                  <a:solidFill>
                    <a:schemeClr val="lt1"/>
                  </a:solidFill>
                  <a:latin typeface="Arial"/>
                  <a:ea typeface="Arial"/>
                  <a:cs typeface="Arial"/>
                  <a:sym typeface="Arial"/>
                </a:rPr>
                <a:t>boucles de feedback continues, s'appuyant sur des outils allant de simples enquêtes à des plateformes SIG avancées</a:t>
              </a:r>
              <a:r>
                <a:rPr b="0" i="0" lang="en-US" sz="3200" u="none" cap="none" strike="noStrike">
                  <a:solidFill>
                    <a:schemeClr val="lt1"/>
                  </a:solidFill>
                  <a:latin typeface="Arial"/>
                  <a:ea typeface="Arial"/>
                  <a:cs typeface="Arial"/>
                  <a:sym typeface="Arial"/>
                </a:rPr>
                <a:t>, garantissent que les analyses fondées sur les données orientent les ajustements opérationnels en temps réel.</a:t>
              </a:r>
              <a:endParaRPr b="0" i="0" sz="3200" u="none" cap="none" strike="noStrike">
                <a:solidFill>
                  <a:schemeClr val="lt1"/>
                </a:solidFill>
                <a:latin typeface="Arial"/>
                <a:ea typeface="Arial"/>
                <a:cs typeface="Arial"/>
                <a:sym typeface="Arial"/>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grpSp>
        <p:nvGrpSpPr>
          <p:cNvPr id="412" name="Google Shape;412;p35"/>
          <p:cNvGrpSpPr/>
          <p:nvPr/>
        </p:nvGrpSpPr>
        <p:grpSpPr>
          <a:xfrm>
            <a:off x="3448008" y="1445052"/>
            <a:ext cx="17487982" cy="10825894"/>
            <a:chOff x="773278" y="5719"/>
            <a:chExt cx="17487982" cy="10825894"/>
          </a:xfrm>
        </p:grpSpPr>
        <p:sp>
          <p:nvSpPr>
            <p:cNvPr id="413" name="Google Shape;413;p35"/>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4" name="Google Shape;414;p35"/>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Grâce à des méthodologies pratiques, des indicateurs clés de performance et des exemples concrets, les entreprises du secteur du tourisme sont désormais en mesure de </a:t>
              </a:r>
              <a:r>
                <a:rPr b="1" i="0" lang="en-US" sz="3200" u="none" cap="none" strike="noStrike">
                  <a:solidFill>
                    <a:schemeClr val="lt1"/>
                  </a:solidFill>
                  <a:latin typeface="Arial"/>
                  <a:ea typeface="Arial"/>
                  <a:cs typeface="Arial"/>
                  <a:sym typeface="Arial"/>
                </a:rPr>
                <a:t>promouvoir une culture de la responsabilité, de la transparence et de l'apprentissage adaptatif dans leur contexte.</a:t>
              </a:r>
              <a:endParaRPr b="1" i="0" sz="1200" u="none" cap="none" strike="noStrike">
                <a:solidFill>
                  <a:schemeClr val="lt1"/>
                </a:solidFill>
                <a:latin typeface="Arial"/>
                <a:ea typeface="Arial"/>
                <a:cs typeface="Arial"/>
                <a:sym typeface="Arial"/>
              </a:endParaRPr>
            </a:p>
          </p:txBody>
        </p:sp>
        <p:sp>
          <p:nvSpPr>
            <p:cNvPr id="415" name="Google Shape;415;p35"/>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6" name="Google Shape;416;p35"/>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En mettant en place ces systèmes de suivi, les formateurs permettront aux entreprises de </a:t>
              </a:r>
              <a:r>
                <a:rPr b="1" i="0" lang="en-US" sz="3200" u="none" cap="none" strike="noStrike">
                  <a:solidFill>
                    <a:schemeClr val="lt1"/>
                  </a:solidFill>
                  <a:latin typeface="Arial"/>
                  <a:ea typeface="Arial"/>
                  <a:cs typeface="Arial"/>
                  <a:sym typeface="Arial"/>
                </a:rPr>
                <a:t>réduire leurs coûts, de renforcer les liens avec la communauté et de se forger un avantage concurrentiel </a:t>
              </a:r>
              <a:r>
                <a:rPr b="0" i="0" lang="en-US" sz="3200" u="none" cap="none" strike="noStrike">
                  <a:solidFill>
                    <a:schemeClr val="lt1"/>
                  </a:solidFill>
                  <a:latin typeface="Arial"/>
                  <a:ea typeface="Arial"/>
                  <a:cs typeface="Arial"/>
                  <a:sym typeface="Arial"/>
                </a:rPr>
                <a:t>sur le marché en pleine expansion du tourisme responsable.</a:t>
              </a:r>
              <a:endParaRPr b="0" i="0" sz="3200" u="none" cap="none" strike="noStrike">
                <a:solidFill>
                  <a:schemeClr val="lt1"/>
                </a:solidFill>
                <a:latin typeface="Arial"/>
                <a:ea typeface="Arial"/>
                <a:cs typeface="Arial"/>
                <a:sym typeface="Arial"/>
              </a:endParaRPr>
            </a:p>
          </p:txBody>
        </p:sp>
        <p:sp>
          <p:nvSpPr>
            <p:cNvPr id="417" name="Google Shape;417;p35"/>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8" name="Google Shape;418;p35"/>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Une amélioration constante </a:t>
              </a:r>
              <a:r>
                <a:rPr b="0" i="0" lang="en-US" sz="3200" u="none" cap="none" strike="noStrike">
                  <a:solidFill>
                    <a:schemeClr val="lt1"/>
                  </a:solidFill>
                  <a:latin typeface="Arial"/>
                  <a:ea typeface="Arial"/>
                  <a:cs typeface="Arial"/>
                  <a:sym typeface="Arial"/>
                </a:rPr>
                <a:t>— fondée sur des évaluations régulières et les commentaires des parties prenantes — </a:t>
              </a:r>
              <a:r>
                <a:rPr b="1" i="0" lang="en-US" sz="3200" u="none" cap="none" strike="noStrike">
                  <a:solidFill>
                    <a:schemeClr val="lt1"/>
                  </a:solidFill>
                  <a:latin typeface="Arial"/>
                  <a:ea typeface="Arial"/>
                  <a:cs typeface="Arial"/>
                  <a:sym typeface="Arial"/>
                </a:rPr>
                <a:t>permettra de garantir que les pratiques en matière de développement durable restent pertinentes et efficaces.</a:t>
              </a:r>
              <a:endParaRPr b="1" i="0" sz="1200" u="none" cap="none" strike="noStrike">
                <a:solidFill>
                  <a:schemeClr val="lt1"/>
                </a:solidFill>
                <a:latin typeface="Arial"/>
                <a:ea typeface="Arial"/>
                <a:cs typeface="Arial"/>
                <a:sym typeface="Arial"/>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31"/>
          <p:cNvSpPr txBox="1"/>
          <p:nvPr>
            <p:ph type="title"/>
          </p:nvPr>
        </p:nvSpPr>
        <p:spPr>
          <a:xfrm>
            <a:off x="762000" y="1761751"/>
            <a:ext cx="2286000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n-US"/>
              <a:t>N'oubliez pas de consulter les ressources suivantes pour approfondir votre apprentissage autonome !</a:t>
            </a:r>
            <a:endParaRPr/>
          </a:p>
        </p:txBody>
      </p:sp>
      <p:sp>
        <p:nvSpPr>
          <p:cNvPr id="424" name="Google Shape;424;p31"/>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id="425" name="Google Shape;425;p31"/>
          <p:cNvSpPr txBox="1"/>
          <p:nvPr>
            <p:ph idx="2" type="body"/>
          </p:nvPr>
        </p:nvSpPr>
        <p:spPr>
          <a:xfrm>
            <a:off x="12344401" y="4616941"/>
            <a:ext cx="11169094" cy="8408594"/>
          </a:xfrm>
          <a:prstGeom prst="rect">
            <a:avLst/>
          </a:prstGeom>
          <a:noFill/>
          <a:ln>
            <a:noFill/>
          </a:ln>
        </p:spPr>
        <p:txBody>
          <a:bodyPr anchorCtr="0" anchor="t" bIns="0" lIns="0" spcFirstLastPara="1" rIns="0" wrap="square" tIns="0">
            <a:noAutofit/>
          </a:bodyPr>
          <a:lstStyle/>
          <a:p>
            <a:pPr indent="0" lvl="0" marL="0" rtl="0" algn="l">
              <a:lnSpc>
                <a:spcPct val="90000"/>
              </a:lnSpc>
              <a:spcBef>
                <a:spcPts val="2000"/>
              </a:spcBef>
              <a:spcAft>
                <a:spcPts val="0"/>
              </a:spcAft>
              <a:buSzPts val="1800"/>
              <a:buNone/>
            </a:pPr>
            <a:r>
              <a:rPr lang="en-US" sz="2800">
                <a:solidFill>
                  <a:schemeClr val="dk1"/>
                </a:solidFill>
              </a:rPr>
              <a:t>EU Smart Tourism Podcast – Episode </a:t>
            </a:r>
            <a:r>
              <a:rPr lang="en-US" sz="2800" u="sng">
                <a:solidFill>
                  <a:srgbClr val="2E2ED1"/>
                </a:solidFill>
                <a:hlinkClick r:id="rId3">
                  <a:extLst>
                    <a:ext uri="{A12FA001-AC4F-418D-AE19-62706E023703}">
                      <ahyp:hlinkClr val="tx"/>
                    </a:ext>
                  </a:extLst>
                </a:hlinkClick>
              </a:rPr>
              <a:t>Data Driven Storytelling</a:t>
            </a:r>
            <a:r>
              <a:rPr lang="en-US" sz="2800">
                <a:solidFill>
                  <a:srgbClr val="2E2ED1"/>
                </a:solidFill>
              </a:rPr>
              <a:t> </a:t>
            </a:r>
            <a:r>
              <a:rPr lang="en-US" sz="2800">
                <a:solidFill>
                  <a:schemeClr val="dk1"/>
                </a:solidFill>
              </a:rPr>
              <a:t>(</a:t>
            </a:r>
            <a:r>
              <a:rPr i="1" lang="en-US" sz="2800">
                <a:solidFill>
                  <a:schemeClr val="dk1"/>
                </a:solidFill>
              </a:rPr>
              <a:t>Podcast de l’EU Tourisme Intelligent – Episode (Récit fondé sur les données)</a:t>
            </a:r>
            <a:endParaRPr/>
          </a:p>
          <a:p>
            <a:pPr indent="0" lvl="0" marL="0" rtl="0" algn="l">
              <a:lnSpc>
                <a:spcPct val="90000"/>
              </a:lnSpc>
              <a:spcBef>
                <a:spcPts val="2000"/>
              </a:spcBef>
              <a:spcAft>
                <a:spcPts val="0"/>
              </a:spcAft>
              <a:buSzPts val="1800"/>
              <a:buNone/>
            </a:pPr>
            <a:r>
              <a:rPr lang="en-US" sz="2800">
                <a:solidFill>
                  <a:schemeClr val="dk1"/>
                </a:solidFill>
              </a:rPr>
              <a:t>UNWTO. (2004). </a:t>
            </a:r>
            <a:r>
              <a:rPr lang="en-US" sz="2800" u="sng">
                <a:solidFill>
                  <a:srgbClr val="2E2ED1"/>
                </a:solidFill>
                <a:hlinkClick r:id="rId4">
                  <a:extLst>
                    <a:ext uri="{A12FA001-AC4F-418D-AE19-62706E023703}">
                      <ahyp:hlinkClr val="tx"/>
                    </a:ext>
                  </a:extLst>
                </a:hlinkClick>
              </a:rPr>
              <a:t>Indicators of Sustainable Development for Tourism Destinations – A Guidebook.</a:t>
            </a:r>
            <a:r>
              <a:rPr lang="en-US" sz="2800">
                <a:solidFill>
                  <a:schemeClr val="dk1"/>
                </a:solidFill>
              </a:rPr>
              <a:t> Madrid, Spain: World Tourism Organization. </a:t>
            </a:r>
            <a:r>
              <a:rPr i="1" lang="en-US" sz="2800">
                <a:solidFill>
                  <a:schemeClr val="dk1"/>
                </a:solidFill>
              </a:rPr>
              <a:t>(OMT. (2004). Indicateurs de développement durable pour les destinations touristiques – Guide pratique. Madrid, Espagne : Organisation mondiale du tourisme.)</a:t>
            </a:r>
            <a:endParaRPr/>
          </a:p>
          <a:p>
            <a:pPr indent="0" lvl="0" marL="0" rtl="0" algn="l">
              <a:lnSpc>
                <a:spcPct val="90000"/>
              </a:lnSpc>
              <a:spcBef>
                <a:spcPts val="2000"/>
              </a:spcBef>
              <a:spcAft>
                <a:spcPts val="0"/>
              </a:spcAft>
              <a:buSzPts val="1800"/>
              <a:buNone/>
            </a:pPr>
            <a:r>
              <a:rPr lang="en-US" sz="2800">
                <a:solidFill>
                  <a:schemeClr val="dk1"/>
                </a:solidFill>
              </a:rPr>
              <a:t>Commission Européenne. (2016). </a:t>
            </a:r>
            <a:r>
              <a:rPr lang="en-US" sz="2800" u="sng">
                <a:solidFill>
                  <a:srgbClr val="2E2ED1"/>
                </a:solidFill>
                <a:hlinkClick r:id="rId5">
                  <a:extLst>
                    <a:ext uri="{A12FA001-AC4F-418D-AE19-62706E023703}">
                      <ahyp:hlinkClr val="tx"/>
                    </a:ext>
                  </a:extLst>
                </a:hlinkClick>
              </a:rPr>
              <a:t>Boîte à outils du système européen d’indicateurs du tourisme pour la gestion durable des destinations.</a:t>
            </a:r>
            <a:r>
              <a:rPr lang="en-US" sz="2800">
                <a:solidFill>
                  <a:schemeClr val="dk1"/>
                </a:solidFill>
              </a:rPr>
              <a:t> Direction générale du marché intérieur, de l'industrie, de l'entrepreneuriat et des PME, Commission européenne. Office des publications</a:t>
            </a:r>
            <a:endParaRPr/>
          </a:p>
          <a:p>
            <a:pPr indent="0" lvl="0" marL="0" rtl="0" algn="l">
              <a:lnSpc>
                <a:spcPct val="90000"/>
              </a:lnSpc>
              <a:spcBef>
                <a:spcPts val="2000"/>
              </a:spcBef>
              <a:spcAft>
                <a:spcPts val="0"/>
              </a:spcAft>
              <a:buSzPts val="1800"/>
              <a:buNone/>
            </a:pPr>
            <a:r>
              <a:t/>
            </a:r>
            <a:endParaRPr i="1" sz="2800">
              <a:solidFill>
                <a:schemeClr val="dk1"/>
              </a:solidFill>
            </a:endParaRPr>
          </a:p>
        </p:txBody>
      </p:sp>
      <p:sp>
        <p:nvSpPr>
          <p:cNvPr id="426" name="Google Shape;426;p31"/>
          <p:cNvSpPr txBox="1"/>
          <p:nvPr>
            <p:ph idx="1" type="body"/>
          </p:nvPr>
        </p:nvSpPr>
        <p:spPr>
          <a:xfrm>
            <a:off x="774701" y="4616941"/>
            <a:ext cx="11264900" cy="7680806"/>
          </a:xfrm>
          <a:prstGeom prst="rect">
            <a:avLst/>
          </a:prstGeom>
          <a:noFill/>
          <a:ln>
            <a:noFill/>
          </a:ln>
        </p:spPr>
        <p:txBody>
          <a:bodyPr anchorCtr="0" anchor="t" bIns="0" lIns="0" spcFirstLastPara="1" rIns="0" wrap="square" tIns="0">
            <a:noAutofit/>
          </a:bodyPr>
          <a:lstStyle/>
          <a:p>
            <a:pPr indent="-571500" lvl="0" marL="571500" rtl="0" algn="l">
              <a:lnSpc>
                <a:spcPct val="90000"/>
              </a:lnSpc>
              <a:spcBef>
                <a:spcPts val="2000"/>
              </a:spcBef>
              <a:spcAft>
                <a:spcPts val="0"/>
              </a:spcAft>
              <a:buSzPts val="1800"/>
              <a:buChar char="•"/>
            </a:pPr>
            <a:r>
              <a:rPr lang="en-US" sz="2800" u="sng">
                <a:solidFill>
                  <a:srgbClr val="2E2ED1"/>
                </a:solidFill>
                <a:hlinkClick r:id="rId6">
                  <a:extLst>
                    <a:ext uri="{A12FA001-AC4F-418D-AE19-62706E023703}">
                      <ahyp:hlinkClr val="tx"/>
                    </a:ext>
                  </a:extLst>
                </a:hlinkClick>
              </a:rPr>
              <a:t>Etudes de l’OCDE sur le tourisme</a:t>
            </a:r>
            <a:r>
              <a:rPr lang="en-US" sz="2800">
                <a:solidFill>
                  <a:srgbClr val="2E2ED1"/>
                </a:solidFill>
              </a:rPr>
              <a:t> </a:t>
            </a:r>
            <a:r>
              <a:rPr lang="en-US" sz="2800">
                <a:solidFill>
                  <a:schemeClr val="dk1"/>
                </a:solidFill>
              </a:rPr>
              <a:t>– Cette série aborde des thèmes tels que les tendances et les politiques, l'innovation, le développement durable, les compétences et les statistiques, pour différents pays de l'Union européenne.</a:t>
            </a:r>
            <a:endParaRPr/>
          </a:p>
          <a:p>
            <a:pPr indent="-571500" lvl="0" marL="571500" rtl="0" algn="l">
              <a:lnSpc>
                <a:spcPct val="90000"/>
              </a:lnSpc>
              <a:spcBef>
                <a:spcPts val="2000"/>
              </a:spcBef>
              <a:spcAft>
                <a:spcPts val="0"/>
              </a:spcAft>
              <a:buSzPts val="1800"/>
              <a:buChar char="•"/>
            </a:pPr>
            <a:r>
              <a:rPr lang="en-US" sz="2800">
                <a:solidFill>
                  <a:schemeClr val="dk1"/>
                </a:solidFill>
              </a:rPr>
              <a:t>Interreg Méditerranée. (2019). </a:t>
            </a:r>
            <a:r>
              <a:rPr lang="en-US" sz="2800" u="sng">
                <a:solidFill>
                  <a:srgbClr val="2E2ED1"/>
                </a:solidFill>
                <a:hlinkClick r:id="rId7">
                  <a:extLst>
                    <a:ext uri="{A12FA001-AC4F-418D-AE19-62706E023703}">
                      <ahyp:hlinkClr val="tx"/>
                    </a:ext>
                  </a:extLst>
                </a:hlinkClick>
              </a:rPr>
              <a:t>Ensuring an effective</a:t>
            </a:r>
            <a:r>
              <a:rPr lang="en-US" sz="2800" u="sng">
                <a:solidFill>
                  <a:srgbClr val="FFFFFF"/>
                </a:solidFill>
                <a:hlinkClick r:id="rId8">
                  <a:extLst>
                    <a:ext uri="{A12FA001-AC4F-418D-AE19-62706E023703}">
                      <ahyp:hlinkClr val="tx"/>
                    </a:ext>
                  </a:extLst>
                </a:hlinkClick>
              </a:rPr>
              <a:t> </a:t>
            </a:r>
            <a:r>
              <a:rPr lang="en-US" sz="2800" u="sng">
                <a:solidFill>
                  <a:srgbClr val="2E2ED1"/>
                </a:solidFill>
                <a:hlinkClick r:id="rId9">
                  <a:extLst>
                    <a:ext uri="{A12FA001-AC4F-418D-AE19-62706E023703}">
                      <ahyp:hlinkClr val="tx"/>
                    </a:ext>
                  </a:extLst>
                </a:hlinkClick>
              </a:rPr>
              <a:t>monitoring of Tourism Sustainability in the Mediterranean Region.</a:t>
            </a:r>
            <a:r>
              <a:rPr lang="en-US" sz="2800">
                <a:solidFill>
                  <a:schemeClr val="dk1"/>
                </a:solidFill>
              </a:rPr>
              <a:t> </a:t>
            </a:r>
            <a:r>
              <a:rPr i="1" lang="en-US" sz="2800">
                <a:solidFill>
                  <a:schemeClr val="dk1"/>
                </a:solidFill>
              </a:rPr>
              <a:t>(Assurer un suivi efficace de la durabilité du tourisme dans la région méditerranéenne.) </a:t>
            </a:r>
            <a:r>
              <a:rPr lang="en-US" sz="2800">
                <a:solidFill>
                  <a:schemeClr val="dk1"/>
                </a:solidFill>
              </a:rPr>
              <a:t> Interreg Mediterranée - Tourisme Durable</a:t>
            </a:r>
            <a:endParaRPr/>
          </a:p>
          <a:p>
            <a:pPr indent="-571500" lvl="0" marL="571500" rtl="0" algn="l">
              <a:lnSpc>
                <a:spcPct val="90000"/>
              </a:lnSpc>
              <a:spcBef>
                <a:spcPts val="2000"/>
              </a:spcBef>
              <a:spcAft>
                <a:spcPts val="0"/>
              </a:spcAft>
              <a:buSzPts val="1800"/>
              <a:buChar char="•"/>
            </a:pPr>
            <a:r>
              <a:rPr lang="en-US" sz="2800">
                <a:solidFill>
                  <a:schemeClr val="dk1"/>
                </a:solidFill>
              </a:rPr>
              <a:t>UNESCO Boîte à outils en ligne Tourisme Durable Guide 10 – </a:t>
            </a:r>
            <a:r>
              <a:rPr lang="en-US" sz="2800" u="sng">
                <a:solidFill>
                  <a:srgbClr val="2E2ED1"/>
                </a:solidFill>
                <a:hlinkClick r:id="rId10">
                  <a:extLst>
                    <a:ext uri="{A12FA001-AC4F-418D-AE19-62706E023703}">
                      <ahyp:hlinkClr val="tx"/>
                    </a:ext>
                  </a:extLst>
                </a:hlinkClick>
              </a:rPr>
              <a:t>Suivi des succès en matière de tourisme durable</a:t>
            </a:r>
            <a:endParaRPr sz="2800">
              <a:solidFill>
                <a:srgbClr val="2E2ED1"/>
              </a:solidFill>
            </a:endParaRPr>
          </a:p>
          <a:p>
            <a:pPr indent="-571500" lvl="0" marL="571500" rtl="0" algn="l">
              <a:lnSpc>
                <a:spcPct val="90000"/>
              </a:lnSpc>
              <a:spcBef>
                <a:spcPts val="2000"/>
              </a:spcBef>
              <a:spcAft>
                <a:spcPts val="0"/>
              </a:spcAft>
              <a:buSzPts val="1800"/>
              <a:buChar char="•"/>
            </a:pPr>
            <a:r>
              <a:rPr lang="en-US" sz="2800" u="sng">
                <a:solidFill>
                  <a:srgbClr val="2E2ED1"/>
                </a:solidFill>
                <a:hlinkClick r:id="rId11">
                  <a:extLst>
                    <a:ext uri="{A12FA001-AC4F-418D-AE19-62706E023703}">
                      <ahyp:hlinkClr val="tx"/>
                    </a:ext>
                  </a:extLst>
                </a:hlinkClick>
              </a:rPr>
              <a:t>Resilient Tourism Podcast Series - Accelerating the Digital and Data Driven Transformation Podcast</a:t>
            </a:r>
            <a:r>
              <a:rPr lang="en-US" sz="2800">
                <a:solidFill>
                  <a:srgbClr val="2E2ED1"/>
                </a:solidFill>
              </a:rPr>
              <a:t> </a:t>
            </a:r>
            <a:r>
              <a:rPr i="1" lang="en-US" sz="2800">
                <a:solidFill>
                  <a:schemeClr val="dk1"/>
                </a:solidFill>
              </a:rPr>
              <a:t>(Série de podcasts Tourisme Résilient - Accélérer la transformation numérique et axée sur les données) </a:t>
            </a:r>
            <a:endParaRPr sz="2800">
              <a:solidFill>
                <a:schemeClr val="dk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2"/>
          <p:cNvSpPr txBox="1"/>
          <p:nvPr>
            <p:ph idx="1" type="body"/>
          </p:nvPr>
        </p:nvSpPr>
        <p:spPr>
          <a:xfrm>
            <a:off x="761999" y="2276925"/>
            <a:ext cx="22837596" cy="10267950"/>
          </a:xfrm>
          <a:prstGeom prst="rect">
            <a:avLst/>
          </a:prstGeom>
          <a:noFill/>
          <a:ln>
            <a:noFill/>
          </a:ln>
        </p:spPr>
        <p:txBody>
          <a:bodyPr anchorCtr="0" anchor="t" bIns="0" lIns="0" spcFirstLastPara="1" rIns="0" wrap="square" tIns="0">
            <a:normAutofit fontScale="70000" lnSpcReduction="20000"/>
          </a:bodyPr>
          <a:lstStyle/>
          <a:p>
            <a:pPr indent="0" lvl="0" marL="0" rtl="0" algn="just">
              <a:lnSpc>
                <a:spcPct val="120000"/>
              </a:lnSpc>
              <a:spcBef>
                <a:spcPts val="0"/>
              </a:spcBef>
              <a:spcAft>
                <a:spcPts val="0"/>
              </a:spcAft>
              <a:buSzPct val="181818"/>
              <a:buNone/>
            </a:pPr>
            <a:r>
              <a:rPr lang="en-US" sz="4400"/>
              <a:t>Vous devez présenter les concepts, outils et techniques de suivi et d'évaluation (S&amp;E) abordés dans le module 10.</a:t>
            </a:r>
            <a:endParaRPr/>
          </a:p>
          <a:p>
            <a:pPr indent="0" lvl="0" marL="0" rtl="0" algn="just">
              <a:lnSpc>
                <a:spcPct val="120000"/>
              </a:lnSpc>
              <a:spcBef>
                <a:spcPts val="2000"/>
              </a:spcBef>
              <a:spcAft>
                <a:spcPts val="0"/>
              </a:spcAft>
              <a:buSzPct val="181818"/>
              <a:buNone/>
            </a:pPr>
            <a:r>
              <a:rPr lang="en-US" sz="4400"/>
              <a:t>Vous incarnez un consultant engagé par un hôtel rural qui souhaite mettre en place un cadre solide de suivi et d'évaluation en matière de développement durable, sous la forme d'un rapport écrit (2 000 à 2 500 mots) :</a:t>
            </a:r>
            <a:endParaRPr/>
          </a:p>
          <a:p>
            <a:pPr indent="-914400" lvl="0" marL="914400" rtl="0" algn="just">
              <a:lnSpc>
                <a:spcPct val="120000"/>
              </a:lnSpc>
              <a:spcBef>
                <a:spcPts val="2000"/>
              </a:spcBef>
              <a:spcAft>
                <a:spcPts val="0"/>
              </a:spcAft>
              <a:buSzPct val="100000"/>
              <a:buAutoNum type="arabicPeriod"/>
            </a:pPr>
            <a:r>
              <a:rPr b="1" lang="en-US" sz="4400"/>
              <a:t>Profil et objectifs de l'entreprise (350 mots)</a:t>
            </a:r>
            <a:r>
              <a:rPr lang="en-US" sz="4400"/>
              <a:t> - Décrivez brièvement l'hôtel hypothétique ; définissez trois objectifs de développement durable clairs et mesurables, en lien avec les dimensions environnementale, sociale et de gouvernance.</a:t>
            </a:r>
            <a:endParaRPr/>
          </a:p>
          <a:p>
            <a:pPr indent="-914400" lvl="0" marL="914400" rtl="0" algn="just">
              <a:lnSpc>
                <a:spcPct val="120000"/>
              </a:lnSpc>
              <a:spcBef>
                <a:spcPts val="2000"/>
              </a:spcBef>
              <a:spcAft>
                <a:spcPts val="0"/>
              </a:spcAft>
              <a:buSzPct val="100000"/>
              <a:buAutoNum type="arabicPeriod"/>
            </a:pPr>
            <a:r>
              <a:rPr b="1" lang="en-US" sz="4400"/>
              <a:t>Sélection des indicateurs et conception du cadre (700 mots) </a:t>
            </a:r>
            <a:r>
              <a:rPr lang="en-US" sz="4400"/>
              <a:t>- Proposez au moins deux indicateurs pour chaque dimension du développement durable. Pour chaque indicateur, précisez : l'unité de mesure, la ou les sources de données, la fréquence de collecte, les valeurs de référence, les valeurs de référence comparatives et les valeurs cibles, ainsi que la partie prenante responsable.</a:t>
            </a:r>
            <a:endParaRPr/>
          </a:p>
          <a:p>
            <a:pPr indent="-914400" lvl="0" marL="914400" rtl="0" algn="just">
              <a:lnSpc>
                <a:spcPct val="120000"/>
              </a:lnSpc>
              <a:spcBef>
                <a:spcPts val="2000"/>
              </a:spcBef>
              <a:spcAft>
                <a:spcPts val="0"/>
              </a:spcAft>
              <a:buSzPct val="100000"/>
              <a:buAutoNum type="arabicPeriod"/>
            </a:pPr>
            <a:r>
              <a:rPr b="1" lang="en-US" sz="4400"/>
              <a:t>Outils de suivi et plan de collecte de données (500 mots)</a:t>
            </a:r>
            <a:r>
              <a:rPr lang="en-US" sz="4400"/>
              <a:t> -</a:t>
            </a:r>
            <a:r>
              <a:rPr b="1" lang="en-US" sz="4400"/>
              <a:t> </a:t>
            </a:r>
            <a:r>
              <a:rPr lang="en-US" sz="4400"/>
              <a:t>Proposez une combinaison d'au moins trois outils de suivi pratiques. Décrivez comment vous comptez intégrer ces outils dans les opérations quotidiennes. Abordez les difficultés potentielles et proposez des stratégies pour y remédier.</a:t>
            </a:r>
            <a:endParaRPr/>
          </a:p>
          <a:p>
            <a:pPr indent="-914400" lvl="0" marL="914400" rtl="0" algn="just">
              <a:lnSpc>
                <a:spcPct val="120000"/>
              </a:lnSpc>
              <a:spcBef>
                <a:spcPts val="2000"/>
              </a:spcBef>
              <a:spcAft>
                <a:spcPts val="0"/>
              </a:spcAft>
              <a:buSzPct val="100000"/>
              <a:buAutoNum type="arabicPeriod"/>
            </a:pPr>
            <a:r>
              <a:rPr b="1" lang="en-US" sz="4400"/>
              <a:t>Cycle d'évaluation et d'amélioration (400 mots)</a:t>
            </a:r>
            <a:r>
              <a:rPr lang="en-US" sz="4400"/>
              <a:t> - Décrivez votre plan d'évaluation périodique. Expliquez comment les enseignements tirés de l'évaluation contribueront à affiner la stratégie. Proposez deux méthodes pour communiquer les résultats aux parties prenantes internes et externes.</a:t>
            </a:r>
            <a:endParaRPr/>
          </a:p>
          <a:p>
            <a:pPr indent="-914400" lvl="0" marL="914400" rtl="0" algn="just">
              <a:lnSpc>
                <a:spcPct val="120000"/>
              </a:lnSpc>
              <a:spcBef>
                <a:spcPts val="2000"/>
              </a:spcBef>
              <a:spcAft>
                <a:spcPts val="0"/>
              </a:spcAft>
              <a:buSzPct val="100000"/>
              <a:buAutoNum type="arabicPeriod"/>
            </a:pPr>
            <a:r>
              <a:rPr b="1" lang="en-US" sz="4400"/>
              <a:t>Réflexions et perspectives (250 mots)</a:t>
            </a:r>
            <a:r>
              <a:rPr lang="en-US" sz="4400"/>
              <a:t> - Expliquez en quoi la conception de ce cadre vous a permis d'approfondir votre compréhension du suivi et de l'évaluation (S&amp;E) dans le domaine de la durabilité touristique. Citez un exemple concret (autre que Six Senses) qui a inspiré votre approche et expliquez pourquoi.</a:t>
            </a:r>
            <a:endParaRPr/>
          </a:p>
        </p:txBody>
      </p:sp>
      <p:sp>
        <p:nvSpPr>
          <p:cNvPr id="432" name="Google Shape;432;p32"/>
          <p:cNvSpPr txBox="1"/>
          <p:nvPr>
            <p:ph type="title"/>
          </p:nvPr>
        </p:nvSpPr>
        <p:spPr>
          <a:xfrm>
            <a:off x="761999" y="1094754"/>
            <a:ext cx="22860001" cy="138248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7200"/>
              <a:t>Passons à l'action !</a:t>
            </a:r>
            <a:endParaRPr b="1"/>
          </a:p>
        </p:txBody>
      </p:sp>
      <p:sp>
        <p:nvSpPr>
          <p:cNvPr id="433" name="Google Shape;433;p32"/>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6"/>
          <p:cNvSpPr txBox="1"/>
          <p:nvPr>
            <p:ph type="title"/>
          </p:nvPr>
        </p:nvSpPr>
        <p:spPr>
          <a:xfrm>
            <a:off x="761999" y="1524000"/>
            <a:ext cx="22860001" cy="11072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Références</a:t>
            </a:r>
            <a:endParaRPr b="1"/>
          </a:p>
        </p:txBody>
      </p:sp>
      <p:sp>
        <p:nvSpPr>
          <p:cNvPr id="439" name="Google Shape;439;p36"/>
          <p:cNvSpPr txBox="1"/>
          <p:nvPr>
            <p:ph idx="1" type="body"/>
          </p:nvPr>
        </p:nvSpPr>
        <p:spPr>
          <a:xfrm>
            <a:off x="761998" y="2764957"/>
            <a:ext cx="22860001" cy="8186087"/>
          </a:xfrm>
          <a:prstGeom prst="rect">
            <a:avLst/>
          </a:prstGeom>
          <a:noFill/>
          <a:ln>
            <a:noFill/>
          </a:ln>
        </p:spPr>
        <p:txBody>
          <a:bodyPr anchorCtr="0" anchor="ctr" bIns="45700" lIns="91425" spcFirstLastPara="1" rIns="91425" wrap="square" tIns="45700">
            <a:spAutoFit/>
          </a:bodyPr>
          <a:lstStyle/>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Dias, F. T., Góis, S. M., &amp; Gomes, G. N. (2023). Tourism Monitoring as a Strategic Tool for Tourism Management: The Perceptions of Entrepreneurs from Centro de Portugal. </a:t>
            </a:r>
            <a:r>
              <a:rPr b="0" i="1" lang="en-US" sz="2400" u="none" cap="none" strike="noStrike">
                <a:solidFill>
                  <a:schemeClr val="dk1"/>
                </a:solidFill>
                <a:latin typeface="Arial"/>
                <a:ea typeface="Arial"/>
                <a:cs typeface="Arial"/>
                <a:sym typeface="Arial"/>
              </a:rPr>
              <a:t>Administrative Sciences, 13</a:t>
            </a:r>
            <a:r>
              <a:rPr b="0" i="0" lang="en-US" sz="2400" u="none" cap="none" strike="noStrike">
                <a:solidFill>
                  <a:schemeClr val="dk1"/>
                </a:solidFill>
                <a:latin typeface="Arial"/>
                <a:ea typeface="Arial"/>
                <a:cs typeface="Arial"/>
                <a:sym typeface="Arial"/>
              </a:rPr>
              <a:t>(9), 205. Retrieved from https://doi.org/10.3390/admsci13090205</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European Commission. (2016). </a:t>
            </a:r>
            <a:r>
              <a:rPr b="0" i="1" lang="en-US" sz="2400" u="none" cap="none" strike="noStrike">
                <a:solidFill>
                  <a:schemeClr val="dk1"/>
                </a:solidFill>
                <a:latin typeface="Arial"/>
                <a:ea typeface="Arial"/>
                <a:cs typeface="Arial"/>
                <a:sym typeface="Arial"/>
              </a:rPr>
              <a:t>The European Tourism Indicator System: ETIS toolkit for sustainable destination management.</a:t>
            </a:r>
            <a:r>
              <a:rPr b="0" i="0" lang="en-US" sz="2400" u="none" cap="none" strike="noStrike">
                <a:solidFill>
                  <a:schemeClr val="dk1"/>
                </a:solidFill>
                <a:latin typeface="Arial"/>
                <a:ea typeface="Arial"/>
                <a:cs typeface="Arial"/>
                <a:sym typeface="Arial"/>
              </a:rPr>
              <a:t> Directorate-General for Internal Market, Industry, Entrepreneurship and SMEs, European Commission. Publications Office. Retrieved from https://data.europa.eu/doi/10.2873/983087</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European Commission. (n.d.). </a:t>
            </a:r>
            <a:r>
              <a:rPr b="0" i="1" lang="en-US" sz="2400" u="none" cap="none" strike="noStrike">
                <a:solidFill>
                  <a:schemeClr val="dk1"/>
                </a:solidFill>
                <a:latin typeface="Arial"/>
                <a:ea typeface="Arial"/>
                <a:cs typeface="Arial"/>
                <a:sym typeface="Arial"/>
              </a:rPr>
              <a:t>Monitoring and Evaluation.</a:t>
            </a:r>
            <a:r>
              <a:rPr b="0" i="0" lang="en-US" sz="2400" u="none" cap="none" strike="noStrike">
                <a:solidFill>
                  <a:schemeClr val="dk1"/>
                </a:solidFill>
                <a:latin typeface="Arial"/>
                <a:ea typeface="Arial"/>
                <a:cs typeface="Arial"/>
                <a:sym typeface="Arial"/>
              </a:rPr>
              <a:t> Retrieved July 2025, from European Commission: https://wikis.ec.europa.eu/spaces/ExactExternalWiki/pages/50108928/Monitoring+and+Evaluation</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Font, X. T.-D., Crabolu, G., Palomo Martinez, J., Kantenbacher, J., &amp; Miller, G. (2021). The impact of sustainable tourism indicators on destination competitiveness: the European Tourism Indicator System. </a:t>
            </a:r>
            <a:r>
              <a:rPr b="0" i="1" lang="en-US" sz="2400" u="none" cap="none" strike="noStrike">
                <a:solidFill>
                  <a:schemeClr val="dk1"/>
                </a:solidFill>
                <a:latin typeface="Arial"/>
                <a:ea typeface="Arial"/>
                <a:cs typeface="Arial"/>
                <a:sym typeface="Arial"/>
              </a:rPr>
              <a:t>Journal of Sustainable Tourism, 31</a:t>
            </a:r>
            <a:r>
              <a:rPr b="0" i="0" lang="en-US" sz="2400" u="none" cap="none" strike="noStrike">
                <a:solidFill>
                  <a:schemeClr val="dk1"/>
                </a:solidFill>
                <a:latin typeface="Arial"/>
                <a:ea typeface="Arial"/>
                <a:cs typeface="Arial"/>
                <a:sym typeface="Arial"/>
              </a:rPr>
              <a:t>(7), 1608–1630. Retrieved from https://doi.org/10.1080/09669582.2021.1910281</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Kusek, J. Z., &amp; Rist, R. C. (2004). </a:t>
            </a:r>
            <a:r>
              <a:rPr b="0" i="1" lang="en-US" sz="2400" u="none" cap="none" strike="noStrike">
                <a:solidFill>
                  <a:schemeClr val="dk1"/>
                </a:solidFill>
                <a:latin typeface="Arial"/>
                <a:ea typeface="Arial"/>
                <a:cs typeface="Arial"/>
                <a:sym typeface="Arial"/>
              </a:rPr>
              <a:t>Ten Steps to a Results-Based Monitoring and Evaluation Systems - a handbook for a Development Practitioners.</a:t>
            </a:r>
            <a:r>
              <a:rPr b="0" i="0" lang="en-US" sz="2400" u="none" cap="none" strike="noStrike">
                <a:solidFill>
                  <a:schemeClr val="dk1"/>
                </a:solidFill>
                <a:latin typeface="Arial"/>
                <a:ea typeface="Arial"/>
                <a:cs typeface="Arial"/>
                <a:sym typeface="Arial"/>
              </a:rPr>
              <a:t> Washington, DC: The World Bank.</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Rasoolimanesh, S. M., Ramakrishna, S., Hall, C. M., Esfandiar, K., &amp; Seyfi, S. (2020). A systematic scoping review of sustainable tourism indicators in relation to the sustainable development goals. </a:t>
            </a:r>
            <a:r>
              <a:rPr b="0" i="1" lang="en-US" sz="2400" u="none" cap="none" strike="noStrike">
                <a:solidFill>
                  <a:schemeClr val="dk1"/>
                </a:solidFill>
                <a:latin typeface="Arial"/>
                <a:ea typeface="Arial"/>
                <a:cs typeface="Arial"/>
                <a:sym typeface="Arial"/>
              </a:rPr>
              <a:t>Journal of Sustainable Tourism, 31</a:t>
            </a:r>
            <a:r>
              <a:rPr b="0" i="0" lang="en-US" sz="2400" u="none" cap="none" strike="noStrike">
                <a:solidFill>
                  <a:schemeClr val="dk1"/>
                </a:solidFill>
                <a:latin typeface="Arial"/>
                <a:ea typeface="Arial"/>
                <a:cs typeface="Arial"/>
                <a:sym typeface="Arial"/>
              </a:rPr>
              <a:t>(7), 1497–1517. Retrieved from https://doi.org/10.1080/09669582.2020.1775621</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Simister, N. (2017). </a:t>
            </a:r>
            <a:r>
              <a:rPr b="0" i="1" lang="en-US" sz="2400" u="none" cap="none" strike="noStrike">
                <a:solidFill>
                  <a:schemeClr val="dk1"/>
                </a:solidFill>
                <a:latin typeface="Arial"/>
                <a:ea typeface="Arial"/>
                <a:cs typeface="Arial"/>
                <a:sym typeface="Arial"/>
              </a:rPr>
              <a:t>Indicators</a:t>
            </a:r>
            <a:r>
              <a:rPr b="0" i="0" lang="en-US" sz="2400" u="none" cap="none" strike="noStrike">
                <a:solidFill>
                  <a:schemeClr val="dk1"/>
                </a:solidFill>
                <a:latin typeface="Arial"/>
                <a:ea typeface="Arial"/>
                <a:cs typeface="Arial"/>
                <a:sym typeface="Arial"/>
              </a:rPr>
              <a:t>. INTRAC.</a:t>
            </a:r>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Six Senses. (2024). </a:t>
            </a:r>
            <a:r>
              <a:rPr b="0" i="1" lang="en-US" sz="2400" u="none" cap="none" strike="noStrike">
                <a:solidFill>
                  <a:schemeClr val="dk1"/>
                </a:solidFill>
                <a:latin typeface="Arial"/>
                <a:ea typeface="Arial"/>
                <a:cs typeface="Arial"/>
                <a:sym typeface="Arial"/>
              </a:rPr>
              <a:t>Impacts - Six Senses 2024 Sustainability Impacts.</a:t>
            </a:r>
            <a:r>
              <a:rPr b="0" i="0" lang="en-US" sz="2400" u="none" cap="none" strike="noStrike">
                <a:solidFill>
                  <a:schemeClr val="dk1"/>
                </a:solidFill>
                <a:latin typeface="Arial"/>
                <a:ea typeface="Arial"/>
                <a:cs typeface="Arial"/>
                <a:sym typeface="Arial"/>
              </a:rPr>
              <a:t> Retrieved July 2025, from Six Senses: https://www.sixsenses.com/en/sustainability/impacts/</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Sustainability Leaders United. (2022). </a:t>
            </a:r>
            <a:r>
              <a:rPr b="0" i="1" lang="en-US" sz="2400" u="none" cap="none" strike="noStrike">
                <a:solidFill>
                  <a:schemeClr val="dk1"/>
                </a:solidFill>
                <a:latin typeface="Arial"/>
                <a:ea typeface="Arial"/>
                <a:cs typeface="Arial"/>
                <a:sym typeface="Arial"/>
              </a:rPr>
              <a:t>Achieving Sustainable Tourism: These Are the Key Challenges.</a:t>
            </a:r>
            <a:r>
              <a:rPr b="0" i="0" lang="en-US" sz="2400" u="none" cap="none" strike="noStrike">
                <a:solidFill>
                  <a:schemeClr val="dk1"/>
                </a:solidFill>
                <a:latin typeface="Arial"/>
                <a:ea typeface="Arial"/>
                <a:cs typeface="Arial"/>
                <a:sym typeface="Arial"/>
              </a:rPr>
              <a:t> Retrieved July 2025, from Sustainability Leaders United: https://sustainability-leaders.com/sustainable-tourism-challenges-to-address/</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TheTourism.Institute. (2023). </a:t>
            </a:r>
            <a:r>
              <a:rPr b="0" i="1" lang="en-US" sz="2400" u="none" cap="none" strike="noStrike">
                <a:solidFill>
                  <a:schemeClr val="dk1"/>
                </a:solidFill>
                <a:latin typeface="Arial"/>
                <a:ea typeface="Arial"/>
                <a:cs typeface="Arial"/>
                <a:sym typeface="Arial"/>
              </a:rPr>
              <a:t>Tourism Planning and Development - The Imperative of Monitoring in Tourism Planning.</a:t>
            </a:r>
            <a:r>
              <a:rPr b="0" i="0" lang="en-US" sz="2400" u="none" cap="none" strike="noStrike">
                <a:solidFill>
                  <a:schemeClr val="dk1"/>
                </a:solidFill>
                <a:latin typeface="Arial"/>
                <a:ea typeface="Arial"/>
                <a:cs typeface="Arial"/>
                <a:sym typeface="Arial"/>
              </a:rPr>
              <a:t> Retrieved July 2025, from TheTourism.Institute: https://thetourism.institute/tourism-planning-and-development/monitoring-tourism-planning-imperative/</a:t>
            </a:r>
            <a:endParaRPr b="0" i="0" sz="2400" u="none" cap="none" strike="noStrike">
              <a:solidFill>
                <a:schemeClr val="dk1"/>
              </a:solidFill>
              <a:latin typeface="Arial"/>
              <a:ea typeface="Arial"/>
              <a:cs typeface="Arial"/>
              <a:sym typeface="Arial"/>
            </a:endParaRPr>
          </a:p>
          <a:p>
            <a:pPr indent="-540000" lvl="0" marL="720000" marR="0" rtl="0" algn="just">
              <a:lnSpc>
                <a:spcPct val="110000"/>
              </a:lnSpc>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UNWTO. (2004). </a:t>
            </a:r>
            <a:r>
              <a:rPr b="0" i="1" lang="en-US" sz="2400" u="none" cap="none" strike="noStrike">
                <a:solidFill>
                  <a:schemeClr val="dk1"/>
                </a:solidFill>
                <a:latin typeface="Arial"/>
                <a:ea typeface="Arial"/>
                <a:cs typeface="Arial"/>
                <a:sym typeface="Arial"/>
              </a:rPr>
              <a:t>Indicators of Sustainable Development for Tourism Destinations - A Guidebook.</a:t>
            </a:r>
            <a:r>
              <a:rPr b="0" i="0" lang="en-US" sz="2400" u="none" cap="none" strike="noStrike">
                <a:solidFill>
                  <a:schemeClr val="dk1"/>
                </a:solidFill>
                <a:latin typeface="Arial"/>
                <a:ea typeface="Arial"/>
                <a:cs typeface="Arial"/>
                <a:sym typeface="Arial"/>
              </a:rPr>
              <a:t> Madrid, Spain: World Tourism Organization. Retrieved from https://www.e-unwto.org/doi/book/10.18111/9789284407262</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