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27" roundtripDataSignature="AMtx7mi+rP6NbpvWz292BxR5Z6Bs/ltgD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7"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36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4" name="Google Shape;9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9" name="Google Shape;9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8" name="Google Shape;108;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3" name="Google Shape;12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5" name="Google Shape;13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2" name="Google Shape;14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8" name="Google Shape;14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5" name="Google Shape;155;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0" name="Google Shape;1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7" name="Google Shape;177;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4" name="Google Shape;18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1" name="Google Shape;191;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8" name="Google Shape;19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5" name="Google Shape;20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2" name="Google Shape;21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9" name="Google Shape;21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1" name="Google Shape;241;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7.png"/><Relationship Id="rId4" Type="http://schemas.openxmlformats.org/officeDocument/2006/relationships/image" Target="../media/image19.png"/><Relationship Id="rId9"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12" name="Shape 12"/>
        <p:cNvGrpSpPr/>
        <p:nvPr/>
      </p:nvGrpSpPr>
      <p:grpSpPr>
        <a:xfrm>
          <a:off x="0" y="0"/>
          <a:ext cx="0" cy="0"/>
          <a:chOff x="0" y="0"/>
          <a:chExt cx="0" cy="0"/>
        </a:xfrm>
      </p:grpSpPr>
      <p:sp>
        <p:nvSpPr>
          <p:cNvPr id="13" name="Google Shape;13;p23"/>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4" name="Google Shape;14;p23"/>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5" name="Google Shape;15;p23"/>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24"/>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8" name="Google Shape;18;p2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0" name="Google Shape;20;p24"/>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pic>
        <p:nvPicPr>
          <p:cNvPr id="21" name="Google Shape;21;p2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2" name="Google Shape;22;p2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23" name="Shape 23"/>
        <p:cNvGrpSpPr/>
        <p:nvPr/>
      </p:nvGrpSpPr>
      <p:grpSpPr>
        <a:xfrm>
          <a:off x="0" y="0"/>
          <a:ext cx="0" cy="0"/>
          <a:chOff x="0" y="0"/>
          <a:chExt cx="0" cy="0"/>
        </a:xfrm>
      </p:grpSpPr>
      <p:sp>
        <p:nvSpPr>
          <p:cNvPr id="24" name="Google Shape;24;p25"/>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5" name="Google Shape;25;p25"/>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6" name="Google Shape;26;p25"/>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7" name="Google Shape;27;p25"/>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8" name="Google Shape;28;p25"/>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29" name="Google Shape;29;p25"/>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0" name="Google Shape;30;p25"/>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1" name="Google Shape;31;p25"/>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32" name="Shape 32"/>
        <p:cNvGrpSpPr/>
        <p:nvPr/>
      </p:nvGrpSpPr>
      <p:grpSpPr>
        <a:xfrm>
          <a:off x="0" y="0"/>
          <a:ext cx="0" cy="0"/>
          <a:chOff x="0" y="0"/>
          <a:chExt cx="0" cy="0"/>
        </a:xfrm>
      </p:grpSpPr>
      <p:sp>
        <p:nvSpPr>
          <p:cNvPr id="33" name="Google Shape;33;p2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4" name="Google Shape;34;p2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5" name="Google Shape;35;p2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36" name="Google Shape;36;p26"/>
          <p:cNvSpPr/>
          <p:nvPr>
            <p:ph idx="2" type="pic"/>
          </p:nvPr>
        </p:nvSpPr>
        <p:spPr>
          <a:xfrm>
            <a:off x="0" y="0"/>
            <a:ext cx="24384000" cy="13716000"/>
          </a:xfrm>
          <a:prstGeom prst="rect">
            <a:avLst/>
          </a:prstGeom>
          <a:noFill/>
          <a:ln>
            <a:noFill/>
          </a:ln>
        </p:spPr>
      </p:sp>
      <p:sp>
        <p:nvSpPr>
          <p:cNvPr id="37" name="Google Shape;37;p26"/>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n-U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38" name="Google Shape;38;p26"/>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9" name="Google Shape;39;p26"/>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40" name="Shape 40"/>
        <p:cNvGrpSpPr/>
        <p:nvPr/>
      </p:nvGrpSpPr>
      <p:grpSpPr>
        <a:xfrm>
          <a:off x="0" y="0"/>
          <a:ext cx="0" cy="0"/>
          <a:chOff x="0" y="0"/>
          <a:chExt cx="0" cy="0"/>
        </a:xfrm>
      </p:grpSpPr>
      <p:sp>
        <p:nvSpPr>
          <p:cNvPr id="41" name="Google Shape;41;p27"/>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42" name="Google Shape;42;p27"/>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2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44" name="Google Shape;44;p27"/>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45" name="Google Shape;45;p27"/>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46" name="Google Shape;46;p27"/>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
        <p:nvSpPr>
          <p:cNvPr id="47" name="Google Shape;47;p27"/>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48" name="Shape 48"/>
        <p:cNvGrpSpPr/>
        <p:nvPr/>
      </p:nvGrpSpPr>
      <p:grpSpPr>
        <a:xfrm>
          <a:off x="0" y="0"/>
          <a:ext cx="0" cy="0"/>
          <a:chOff x="0" y="0"/>
          <a:chExt cx="0" cy="0"/>
        </a:xfrm>
      </p:grpSpPr>
      <p:sp>
        <p:nvSpPr>
          <p:cNvPr id="49" name="Google Shape;49;p28"/>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50" name="Google Shape;50;p28"/>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1" name="Google Shape;51;p2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52" name="Google Shape;52;p28"/>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53" name="Google Shape;53;p28"/>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4" name="Google Shape;54;p28"/>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55" name="Google Shape;55;p28"/>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56" name="Shape 56"/>
        <p:cNvGrpSpPr/>
        <p:nvPr/>
      </p:nvGrpSpPr>
      <p:grpSpPr>
        <a:xfrm>
          <a:off x="0" y="0"/>
          <a:ext cx="0" cy="0"/>
          <a:chOff x="0" y="0"/>
          <a:chExt cx="0" cy="0"/>
        </a:xfrm>
      </p:grpSpPr>
      <p:pic>
        <p:nvPicPr>
          <p:cNvPr descr="A black and white logo&#10;&#10;AI-generated content may be incorrect." id="57" name="Google Shape;57;p29"/>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58" name="Google Shape;58;p29"/>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59" name="Google Shape;59;p29"/>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n-U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60" name="Google Shape;60;p29"/>
          <p:cNvGrpSpPr/>
          <p:nvPr/>
        </p:nvGrpSpPr>
        <p:grpSpPr>
          <a:xfrm>
            <a:off x="1633044" y="9658153"/>
            <a:ext cx="21117911" cy="908071"/>
            <a:chOff x="761999" y="9658153"/>
            <a:chExt cx="21117911" cy="908071"/>
          </a:xfrm>
        </p:grpSpPr>
        <p:pic>
          <p:nvPicPr>
            <p:cNvPr descr="A white text on a black background&#10;&#10;AI-generated content may be incorrect." id="61" name="Google Shape;61;p29"/>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62" name="Google Shape;62;p29"/>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63" name="Google Shape;63;p29"/>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64" name="Google Shape;64;p29"/>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65" name="Google Shape;65;p29"/>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66" name="Google Shape;66;p29"/>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67" name="Shape 67"/>
        <p:cNvGrpSpPr/>
        <p:nvPr/>
      </p:nvGrpSpPr>
      <p:grpSpPr>
        <a:xfrm>
          <a:off x="0" y="0"/>
          <a:ext cx="0" cy="0"/>
          <a:chOff x="0" y="0"/>
          <a:chExt cx="0" cy="0"/>
        </a:xfrm>
      </p:grpSpPr>
      <p:sp>
        <p:nvSpPr>
          <p:cNvPr id="68" name="Google Shape;68;p3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30"/>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n-U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70" name="Shape 70"/>
        <p:cNvGrpSpPr/>
        <p:nvPr/>
      </p:nvGrpSpPr>
      <p:grpSpPr>
        <a:xfrm>
          <a:off x="0" y="0"/>
          <a:ext cx="0" cy="0"/>
          <a:chOff x="0" y="0"/>
          <a:chExt cx="0" cy="0"/>
        </a:xfrm>
      </p:grpSpPr>
      <p:sp>
        <p:nvSpPr>
          <p:cNvPr id="71" name="Google Shape;71;p31"/>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31"/>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n-U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73" name="Shape 73"/>
        <p:cNvGrpSpPr/>
        <p:nvPr/>
      </p:nvGrpSpPr>
      <p:grpSpPr>
        <a:xfrm>
          <a:off x="0" y="0"/>
          <a:ext cx="0" cy="0"/>
          <a:chOff x="0" y="0"/>
          <a:chExt cx="0" cy="0"/>
        </a:xfrm>
      </p:grpSpPr>
      <p:sp>
        <p:nvSpPr>
          <p:cNvPr id="74" name="Google Shape;74;p32"/>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32"/>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76" name="Google Shape;76;p32"/>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77" name="Google Shape;77;p3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8" name="Google Shape;78;p3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9" name="Google Shape;79;p3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80" name="Google Shape;80;p32"/>
          <p:cNvSpPr txBox="1"/>
          <p:nvPr/>
        </p:nvSpPr>
        <p:spPr>
          <a:xfrm>
            <a:off x="22020212" y="740202"/>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rgbClr val="323232"/>
                </a:solidFill>
                <a:latin typeface="Arial"/>
                <a:ea typeface="Arial"/>
                <a:cs typeface="Arial"/>
                <a:sym typeface="Arial"/>
              </a:rPr>
              <a:t>2025</a:t>
            </a:r>
            <a:endParaRPr b="0" i="0" sz="1800" u="none" cap="none" strike="noStrike">
              <a:solidFill>
                <a:srgbClr val="323232"/>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81" name="Shape 81"/>
        <p:cNvGrpSpPr/>
        <p:nvPr/>
      </p:nvGrpSpPr>
      <p:grpSpPr>
        <a:xfrm>
          <a:off x="0" y="0"/>
          <a:ext cx="0" cy="0"/>
          <a:chOff x="0" y="0"/>
          <a:chExt cx="0" cy="0"/>
        </a:xfrm>
      </p:grpSpPr>
      <p:sp>
        <p:nvSpPr>
          <p:cNvPr id="82" name="Google Shape;82;p33"/>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33"/>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4" name="Google Shape;84;p33"/>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85" name="Google Shape;85;p33"/>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86" name="Google Shape;86;p33"/>
          <p:cNvSpPr txBox="1"/>
          <p:nvPr/>
        </p:nvSpPr>
        <p:spPr>
          <a:xfrm>
            <a:off x="22020212" y="762001"/>
            <a:ext cx="1601788" cy="276999"/>
          </a:xfrm>
          <a:prstGeom prst="rect">
            <a:avLst/>
          </a:prstGeom>
          <a:noFill/>
          <a:ln>
            <a:noFill/>
          </a:ln>
        </p:spPr>
        <p:txBody>
          <a:bodyPr anchorCtr="0" anchor="t" bIns="0" lIns="0" spcFirstLastPara="1" rIns="0" wrap="square" tIns="0">
            <a:spAutoFit/>
          </a:bodyPr>
          <a:lstStyle/>
          <a:p>
            <a:pPr indent="0" lvl="0" marL="0" marR="0" rtl="0" algn="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rial"/>
                <a:ea typeface="Arial"/>
                <a:cs typeface="Arial"/>
                <a:sym typeface="Arial"/>
              </a:rPr>
              <a:t>2025</a:t>
            </a:r>
            <a:endParaRPr b="0" i="0" sz="1800" u="none" cap="none" strike="noStrike">
              <a:solidFill>
                <a:schemeClr val="lt1"/>
              </a:solidFill>
              <a:latin typeface="Arial"/>
              <a:ea typeface="Arial"/>
              <a:cs typeface="Arial"/>
              <a:sym typeface="Arial"/>
            </a:endParaRPr>
          </a:p>
        </p:txBody>
      </p:sp>
      <p:sp>
        <p:nvSpPr>
          <p:cNvPr id="87" name="Google Shape;87;p33"/>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88" name="Google Shape;88;p33"/>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89" name="Google Shape;89;p33"/>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90" name="Google Shape;90;p33"/>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91" name="Google Shape;91;p33"/>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2"/>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www.untourism.int/fr/tourisme-developpement-durable" TargetMode="External"/><Relationship Id="rId4" Type="http://schemas.openxmlformats.org/officeDocument/2006/relationships/image" Target="../media/image14.jpg"/><Relationship Id="rId5" Type="http://schemas.openxmlformats.org/officeDocument/2006/relationships/hyperlink" Target="https://www.pexels.com/photo/tranquil-camping-in-da-l-t-misty-forest-3260281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gstc.org/what-is-sustainable-touris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3.jpg"/><Relationship Id="rId4" Type="http://schemas.openxmlformats.org/officeDocument/2006/relationships/image" Target="../media/image16.jpg"/><Relationship Id="rId5" Type="http://schemas.openxmlformats.org/officeDocument/2006/relationships/hyperlink" Target="https://www.pexels.com/photo/solar-charging-station-in-the-parking-lot-9800031/" TargetMode="External"/><Relationship Id="rId6" Type="http://schemas.openxmlformats.org/officeDocument/2006/relationships/image" Target="../media/image12.jpg"/><Relationship Id="rId7" Type="http://schemas.openxmlformats.org/officeDocument/2006/relationships/hyperlink" Target="https://www.pexels.com/photo/shallow-focus-of-a-woman-buying-fresh-vegetables-in-the-market-7341743/" TargetMode="External"/><Relationship Id="rId8" Type="http://schemas.openxmlformats.org/officeDocument/2006/relationships/hyperlink" Target="https://www.pexels.com/photo/group-of-people-holding-arms-461049/"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hyperlink" Target="https://www.weforum.org/publications/ten-principles-for-sustainable-destinations/" TargetMode="External"/><Relationship Id="rId4" Type="http://schemas.openxmlformats.org/officeDocument/2006/relationships/hyperlink" Target="https://www.youtube.com/watch?v=sNiOhfGfg_s&amp;t=441s" TargetMode="External"/><Relationship Id="rId5" Type="http://schemas.openxmlformats.org/officeDocument/2006/relationships/hyperlink" Target="https://www.failteireland.ie/FailteIreland/media/WebsiteStructure/Documents/Publications/sustainable-tourism-understanding-the-opportunity.pdf?ext=.pdf" TargetMode="External"/><Relationship Id="rId6" Type="http://schemas.openxmlformats.org/officeDocument/2006/relationships/hyperlink" Target="https://whc.unesco.org/fr/sustainabletourismtoolki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n-US"/>
              <a:t>Module 1 : Principes du Tourisme Durable</a:t>
            </a:r>
            <a:endParaRPr b="1"/>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2"/>
          <p:cNvSpPr txBox="1"/>
          <p:nvPr>
            <p:ph idx="1" type="body"/>
          </p:nvPr>
        </p:nvSpPr>
        <p:spPr>
          <a:xfrm>
            <a:off x="1206140" y="4530090"/>
            <a:ext cx="13599259" cy="7258050"/>
          </a:xfrm>
          <a:prstGeom prst="rect">
            <a:avLst/>
          </a:prstGeom>
          <a:noFill/>
          <a:ln>
            <a:noFill/>
          </a:ln>
        </p:spPr>
        <p:txBody>
          <a:bodyPr anchorCtr="0" anchor="t" bIns="0" lIns="0" spcFirstLastPara="1" rIns="0" wrap="square" tIns="118850">
            <a:normAutofit/>
          </a:bodyPr>
          <a:lstStyle/>
          <a:p>
            <a:pPr indent="0" lvl="0" marL="0" rtl="0" algn="l">
              <a:lnSpc>
                <a:spcPct val="90000"/>
              </a:lnSpc>
              <a:spcBef>
                <a:spcPts val="0"/>
              </a:spcBef>
              <a:spcAft>
                <a:spcPts val="0"/>
              </a:spcAft>
              <a:buSzPts val="5600"/>
              <a:buNone/>
            </a:pPr>
            <a:r>
              <a:rPr lang="en-US"/>
              <a:t>D'après les informations disponibles sur le </a:t>
            </a:r>
            <a:r>
              <a:rPr lang="en-US" u="sng">
                <a:solidFill>
                  <a:srgbClr val="466982"/>
                </a:solidFill>
                <a:hlinkClick r:id="rId3">
                  <a:extLst>
                    <a:ext uri="{A12FA001-AC4F-418D-AE19-62706E023703}">
                      <ahyp:hlinkClr val="tx"/>
                    </a:ext>
                  </a:extLst>
                </a:hlinkClick>
              </a:rPr>
              <a:t>site</a:t>
            </a:r>
            <a:r>
              <a:rPr lang="en-US"/>
              <a:t> de l'Organisation Mondiale du Tourisme (OMT), le tourisme durable est un tourisme qui tient compte de ses impacts économiques, sociaux et environnementaux, et qui répond aux besoins des visiteurs, du secteur, de l'environnement et des communautés d'accueil.</a:t>
            </a:r>
            <a:endParaRPr/>
          </a:p>
        </p:txBody>
      </p:sp>
      <p:sp>
        <p:nvSpPr>
          <p:cNvPr id="102" name="Google Shape;102;p2"/>
          <p:cNvSpPr txBox="1"/>
          <p:nvPr>
            <p:ph type="title"/>
          </p:nvPr>
        </p:nvSpPr>
        <p:spPr>
          <a:xfrm>
            <a:off x="1199928" y="227084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Qu'est-ce que le Tourisme Durable ?</a:t>
            </a:r>
            <a:endParaRPr/>
          </a:p>
        </p:txBody>
      </p:sp>
      <p:pic>
        <p:nvPicPr>
          <p:cNvPr descr="A dog sitting on a tent&#10;&#10;AI-generated content may be incorrect." id="103" name="Google Shape;103;p2"/>
          <p:cNvPicPr preferRelativeResize="0"/>
          <p:nvPr/>
        </p:nvPicPr>
        <p:blipFill rotWithShape="1">
          <a:blip r:embed="rId4">
            <a:alphaModFix/>
          </a:blip>
          <a:srcRect b="0" l="0" r="0" t="0"/>
          <a:stretch/>
        </p:blipFill>
        <p:spPr>
          <a:xfrm>
            <a:off x="14706199" y="4846728"/>
            <a:ext cx="9276960" cy="5977529"/>
          </a:xfrm>
          <a:prstGeom prst="rect">
            <a:avLst/>
          </a:prstGeom>
          <a:noFill/>
          <a:ln>
            <a:noFill/>
          </a:ln>
        </p:spPr>
      </p:pic>
      <p:sp>
        <p:nvSpPr>
          <p:cNvPr id="104" name="Google Shape;104;p2"/>
          <p:cNvSpPr txBox="1"/>
          <p:nvPr/>
        </p:nvSpPr>
        <p:spPr>
          <a:xfrm>
            <a:off x="14703461" y="11090892"/>
            <a:ext cx="8833104"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sng" cap="none" strike="noStrike">
                <a:solidFill>
                  <a:srgbClr val="0E632E"/>
                </a:solidFill>
                <a:latin typeface="Arial"/>
                <a:ea typeface="Arial"/>
                <a:cs typeface="Arial"/>
                <a:sym typeface="Arial"/>
                <a:hlinkClick r:id="rId5">
                  <a:extLst>
                    <a:ext uri="{A12FA001-AC4F-418D-AE19-62706E023703}">
                      <ahyp:hlinkClr val="tx"/>
                    </a:ext>
                  </a:extLst>
                </a:hlinkClick>
              </a:rPr>
              <a:t>Photo</a:t>
            </a:r>
            <a:r>
              <a:rPr b="0" i="0" lang="en-US" sz="1800" u="none" cap="none" strike="noStrike">
                <a:solidFill>
                  <a:schemeClr val="dk1"/>
                </a:solidFill>
                <a:latin typeface="Arial"/>
                <a:ea typeface="Arial"/>
                <a:cs typeface="Arial"/>
                <a:sym typeface="Arial"/>
              </a:rPr>
              <a:t> par Nguyên Đoàn</a:t>
            </a:r>
            <a:endParaRPr b="0" i="0" sz="1800" u="none" cap="none" strike="noStrike">
              <a:solidFill>
                <a:schemeClr val="dk1"/>
              </a:solidFill>
              <a:latin typeface="Arial"/>
              <a:ea typeface="Arial"/>
              <a:cs typeface="Arial"/>
              <a:sym typeface="Arial"/>
            </a:endParaRPr>
          </a:p>
        </p:txBody>
      </p:sp>
      <p:sp>
        <p:nvSpPr>
          <p:cNvPr id="105" name="Google Shape;105;p2"/>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3"/>
          <p:cNvSpPr txBox="1"/>
          <p:nvPr>
            <p:ph idx="1" type="body"/>
          </p:nvPr>
        </p:nvSpPr>
        <p:spPr>
          <a:xfrm>
            <a:off x="755650" y="1874050"/>
            <a:ext cx="23047500" cy="10580100"/>
          </a:xfrm>
          <a:prstGeom prst="rect">
            <a:avLst/>
          </a:prstGeom>
          <a:noFill/>
          <a:ln>
            <a:noFill/>
          </a:ln>
        </p:spPr>
        <p:txBody>
          <a:bodyPr anchorCtr="0" anchor="t" bIns="0" lIns="0" spcFirstLastPara="1" rIns="0" wrap="square" tIns="118850">
            <a:noAutofit/>
          </a:bodyPr>
          <a:lstStyle/>
          <a:p>
            <a:pPr indent="0" lvl="0" marL="0" rtl="0" algn="l">
              <a:lnSpc>
                <a:spcPct val="90000"/>
              </a:lnSpc>
              <a:spcBef>
                <a:spcPts val="0"/>
              </a:spcBef>
              <a:spcAft>
                <a:spcPts val="0"/>
              </a:spcAft>
              <a:buSzPts val="3600"/>
              <a:buNone/>
            </a:pPr>
            <a:r>
              <a:rPr lang="en-US" sz="3600"/>
              <a:t>Les lignes directrices relatives au développement durable du tourisme s'appliquent à tous les types de tourisme et à toutes les destinations, y compris le tourisme de masse et les segments de niche.</a:t>
            </a:r>
            <a:endParaRPr/>
          </a:p>
          <a:p>
            <a:pPr indent="0" lvl="0" marL="0" rtl="0" algn="l">
              <a:lnSpc>
                <a:spcPct val="90000"/>
              </a:lnSpc>
              <a:spcBef>
                <a:spcPts val="2000"/>
              </a:spcBef>
              <a:spcAft>
                <a:spcPts val="0"/>
              </a:spcAft>
              <a:buSzPts val="3600"/>
              <a:buNone/>
            </a:pPr>
            <a:r>
              <a:rPr lang="en-US" sz="3600"/>
              <a:t>La durabilité consiste à trouver un équilibre entre les aspects :</a:t>
            </a:r>
            <a:endParaRPr/>
          </a:p>
          <a:p>
            <a:pPr indent="-685800" lvl="1" marL="2057400" rtl="0" algn="l">
              <a:lnSpc>
                <a:spcPct val="90000"/>
              </a:lnSpc>
              <a:spcBef>
                <a:spcPts val="1000"/>
              </a:spcBef>
              <a:spcAft>
                <a:spcPts val="0"/>
              </a:spcAft>
              <a:buSzPts val="3200"/>
              <a:buChar char="•"/>
            </a:pPr>
            <a:r>
              <a:rPr b="1" lang="en-US" sz="3200"/>
              <a:t>Environnementaux, </a:t>
            </a:r>
            <a:r>
              <a:rPr lang="en-US" sz="3200"/>
              <a:t> </a:t>
            </a:r>
            <a:endParaRPr/>
          </a:p>
          <a:p>
            <a:pPr indent="-685800" lvl="1" marL="2057400" rtl="0" algn="l">
              <a:lnSpc>
                <a:spcPct val="90000"/>
              </a:lnSpc>
              <a:spcBef>
                <a:spcPts val="1000"/>
              </a:spcBef>
              <a:spcAft>
                <a:spcPts val="0"/>
              </a:spcAft>
              <a:buClr>
                <a:srgbClr val="323232"/>
              </a:buClr>
              <a:buSzPts val="3200"/>
              <a:buChar char="•"/>
            </a:pPr>
            <a:r>
              <a:rPr b="1" lang="en-US" sz="3200"/>
              <a:t>Economiques</a:t>
            </a:r>
            <a:r>
              <a:rPr lang="en-US" sz="3200"/>
              <a:t>, et</a:t>
            </a:r>
            <a:endParaRPr/>
          </a:p>
          <a:p>
            <a:pPr indent="-685800" lvl="1" marL="2057400" rtl="0" algn="l">
              <a:lnSpc>
                <a:spcPct val="90000"/>
              </a:lnSpc>
              <a:spcBef>
                <a:spcPts val="1000"/>
              </a:spcBef>
              <a:spcAft>
                <a:spcPts val="0"/>
              </a:spcAft>
              <a:buSzPts val="3200"/>
              <a:buChar char="•"/>
            </a:pPr>
            <a:r>
              <a:rPr b="1" lang="en-US" sz="3200"/>
              <a:t>Culturels  </a:t>
            </a:r>
            <a:endParaRPr sz="3200"/>
          </a:p>
          <a:p>
            <a:pPr indent="0" lvl="0" marL="0" rtl="0" algn="l">
              <a:lnSpc>
                <a:spcPct val="90000"/>
              </a:lnSpc>
              <a:spcBef>
                <a:spcPts val="2000"/>
              </a:spcBef>
              <a:spcAft>
                <a:spcPts val="0"/>
              </a:spcAft>
              <a:buSzPts val="3600"/>
              <a:buNone/>
            </a:pPr>
            <a:r>
              <a:rPr lang="en-US" sz="3600"/>
              <a:t>du développement touristique afin d'en garantir la pérennité.</a:t>
            </a:r>
            <a:endParaRPr sz="3600"/>
          </a:p>
          <a:p>
            <a:pPr indent="0" lvl="0" marL="0" rtl="0" algn="l">
              <a:lnSpc>
                <a:spcPct val="90000"/>
              </a:lnSpc>
              <a:spcBef>
                <a:spcPts val="2000"/>
              </a:spcBef>
              <a:spcAft>
                <a:spcPts val="0"/>
              </a:spcAft>
              <a:buClr>
                <a:srgbClr val="323232"/>
              </a:buClr>
              <a:buSzPts val="5600"/>
              <a:buNone/>
            </a:pPr>
            <a:r>
              <a:rPr lang="en-US" sz="3600"/>
              <a:t>Par conséquent, le tourisme durable devrait : </a:t>
            </a:r>
            <a:endParaRPr/>
          </a:p>
          <a:p>
            <a:pPr indent="-685800" lvl="0" marL="914400" rtl="0" algn="l">
              <a:lnSpc>
                <a:spcPct val="90000"/>
              </a:lnSpc>
              <a:spcBef>
                <a:spcPts val="2000"/>
              </a:spcBef>
              <a:spcAft>
                <a:spcPts val="0"/>
              </a:spcAft>
              <a:buSzPts val="5600"/>
              <a:buChar char="•"/>
            </a:pPr>
            <a:r>
              <a:rPr lang="en-US" sz="3600"/>
              <a:t>Utiliser les ressources environnementales de manière rationnelle pour soutenir le tourisme tout en protégeant la nature et la biodiversité. </a:t>
            </a:r>
            <a:endParaRPr/>
          </a:p>
          <a:p>
            <a:pPr indent="-685800" lvl="0" marL="914400" rtl="0" algn="l">
              <a:lnSpc>
                <a:spcPct val="90000"/>
              </a:lnSpc>
              <a:spcBef>
                <a:spcPts val="2000"/>
              </a:spcBef>
              <a:spcAft>
                <a:spcPts val="0"/>
              </a:spcAft>
              <a:buSzPts val="5600"/>
              <a:buChar char="•"/>
            </a:pPr>
            <a:r>
              <a:rPr lang="en-US" sz="3600"/>
              <a:t>Créer des opportunités économiques viables qui profitent équitablement à toutes les parties prenantes, en offrant des emplois stables, des revenus et des services sociaux aux communautés locales, et en contribuant à réduire la pauvreté. </a:t>
            </a:r>
            <a:endParaRPr/>
          </a:p>
          <a:p>
            <a:pPr indent="-685800" lvl="0" marL="914400" rtl="0" algn="l">
              <a:lnSpc>
                <a:spcPct val="90000"/>
              </a:lnSpc>
              <a:spcBef>
                <a:spcPts val="2000"/>
              </a:spcBef>
              <a:spcAft>
                <a:spcPts val="0"/>
              </a:spcAft>
              <a:buSzPts val="5600"/>
              <a:buChar char="•"/>
            </a:pPr>
            <a:r>
              <a:rPr lang="en-US" sz="3600"/>
              <a:t>Respecter la culture et les traditions des communautés locales, en préservant leur patrimoine et en favorisant la compréhension entre les différentes cultures. (OMT, 2005)</a:t>
            </a:r>
            <a:endParaRPr/>
          </a:p>
        </p:txBody>
      </p:sp>
      <p:sp>
        <p:nvSpPr>
          <p:cNvPr id="111" name="Google Shape;111;p3"/>
          <p:cNvSpPr txBox="1"/>
          <p:nvPr>
            <p:ph type="title"/>
          </p:nvPr>
        </p:nvSpPr>
        <p:spPr>
          <a:xfrm>
            <a:off x="2566162" y="482507"/>
            <a:ext cx="22860001" cy="139048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Les Piliers du Tourisme Durable</a:t>
            </a:r>
            <a:endParaRPr/>
          </a:p>
        </p:txBody>
      </p:sp>
      <p:sp>
        <p:nvSpPr>
          <p:cNvPr id="112" name="Google Shape;112;p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0">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800"/>
              <a:buNone/>
            </a:pPr>
            <a:r>
              <a:rPr lang="en-US" sz="5400"/>
              <a:t>Le tourisme durable vise à améliorer les voyages pour le bien de la planète. Selon le </a:t>
            </a:r>
            <a:r>
              <a:rPr lang="en-US" sz="5400" u="sng">
                <a:solidFill>
                  <a:srgbClr val="466982"/>
                </a:solidFill>
                <a:hlinkClick r:id="rId3">
                  <a:extLst>
                    <a:ext uri="{A12FA001-AC4F-418D-AE19-62706E023703}">
                      <ahyp:hlinkClr val="tx"/>
                    </a:ext>
                  </a:extLst>
                </a:hlinkClick>
              </a:rPr>
              <a:t>Conseil mondial du tourisme durable (GSTC)</a:t>
            </a:r>
            <a:r>
              <a:rPr lang="en-US" sz="5400"/>
              <a:t>, cela consiste à adopter des pratiques qui profitent à nos destinations tout en réduisant les effets néfastes que le tourisme pourrait avoir.</a:t>
            </a:r>
            <a:endParaRPr/>
          </a:p>
        </p:txBody>
      </p:sp>
      <p:sp>
        <p:nvSpPr>
          <p:cNvPr id="118" name="Google Shape;118;p4"/>
          <p:cNvSpPr txBox="1"/>
          <p:nvPr>
            <p:ph idx="2" type="body"/>
          </p:nvPr>
        </p:nvSpPr>
        <p:spPr>
          <a:xfrm>
            <a:off x="12283120" y="5391150"/>
            <a:ext cx="11277600" cy="6305549"/>
          </a:xfrm>
          <a:prstGeom prst="rect">
            <a:avLst/>
          </a:prstGeom>
          <a:noFill/>
          <a:ln>
            <a:noFill/>
          </a:ln>
        </p:spPr>
        <p:txBody>
          <a:bodyPr anchorCtr="0" anchor="t" bIns="0" lIns="0" spcFirstLastPara="1" rIns="0" wrap="square" tIns="0">
            <a:noAutofit/>
          </a:bodyPr>
          <a:lstStyle/>
          <a:p>
            <a:pPr indent="-342900" lvl="0" marL="457200" rtl="0" algn="l">
              <a:lnSpc>
                <a:spcPct val="90000"/>
              </a:lnSpc>
              <a:spcBef>
                <a:spcPts val="2000"/>
              </a:spcBef>
              <a:spcAft>
                <a:spcPts val="0"/>
              </a:spcAft>
              <a:buSzPts val="4400"/>
              <a:buChar char="•"/>
            </a:pPr>
            <a:r>
              <a:rPr lang="en-US" sz="4400"/>
              <a:t>Parmi les effets négatifs du tourisme, on peut citer la fuite des capitaux hors de l'économie locale, la dégradation de la nature et la surfréquentation. </a:t>
            </a:r>
            <a:endParaRPr/>
          </a:p>
          <a:p>
            <a:pPr indent="-342900" lvl="0" marL="457200" rtl="0" algn="l">
              <a:lnSpc>
                <a:spcPct val="90000"/>
              </a:lnSpc>
              <a:spcBef>
                <a:spcPts val="2000"/>
              </a:spcBef>
              <a:spcAft>
                <a:spcPts val="0"/>
              </a:spcAft>
              <a:buSzPts val="4400"/>
              <a:buChar char="•"/>
            </a:pPr>
            <a:r>
              <a:rPr lang="en-US" sz="4400"/>
              <a:t>Du côté positif, le tourisme peut créer des emplois, protéger le patrimoine culturel, préserver la faune sauvage et restaurer de magnifiques paysages. </a:t>
            </a:r>
            <a:endParaRPr/>
          </a:p>
          <a:p>
            <a:pPr indent="-342900" lvl="0" marL="457200" rtl="0" algn="l">
              <a:lnSpc>
                <a:spcPct val="90000"/>
              </a:lnSpc>
              <a:spcBef>
                <a:spcPts val="2000"/>
              </a:spcBef>
              <a:spcAft>
                <a:spcPts val="0"/>
              </a:spcAft>
              <a:buSzPts val="4400"/>
              <a:buChar char="•"/>
            </a:pPr>
            <a:r>
              <a:rPr lang="en-US" sz="4400"/>
              <a:t>L'objectif est de mettre en valeur les aspects positifs tout en minimisant les aspects négatifs !</a:t>
            </a:r>
            <a:endParaRPr/>
          </a:p>
        </p:txBody>
      </p:sp>
      <p:sp>
        <p:nvSpPr>
          <p:cNvPr id="119" name="Google Shape;119;p4"/>
          <p:cNvSpPr txBox="1"/>
          <p:nvPr>
            <p:ph type="title"/>
          </p:nvPr>
        </p:nvSpPr>
        <p:spPr>
          <a:xfrm>
            <a:off x="762000" y="2019299"/>
            <a:ext cx="22860000" cy="167562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n-US"/>
              <a:t>Les effets négatifs et positifs du tourisme</a:t>
            </a:r>
            <a:endParaRPr/>
          </a:p>
        </p:txBody>
      </p:sp>
      <p:sp>
        <p:nvSpPr>
          <p:cNvPr id="120" name="Google Shape;120;p4"/>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 name="Shape 124"/>
        <p:cNvGrpSpPr/>
        <p:nvPr/>
      </p:nvGrpSpPr>
      <p:grpSpPr>
        <a:xfrm>
          <a:off x="0" y="0"/>
          <a:ext cx="0" cy="0"/>
          <a:chOff x="0" y="0"/>
          <a:chExt cx="0" cy="0"/>
        </a:xfrm>
      </p:grpSpPr>
      <p:pic>
        <p:nvPicPr>
          <p:cNvPr descr="A group of hands holding each other&#10;&#10;AI-generated content may be incorrect." id="125" name="Google Shape;125;p5"/>
          <p:cNvPicPr preferRelativeResize="0"/>
          <p:nvPr/>
        </p:nvPicPr>
        <p:blipFill rotWithShape="1">
          <a:blip r:embed="rId3">
            <a:alphaModFix/>
          </a:blip>
          <a:srcRect b="0" l="0" r="0" t="0"/>
          <a:stretch/>
        </p:blipFill>
        <p:spPr>
          <a:xfrm>
            <a:off x="17731610" y="650224"/>
            <a:ext cx="6421854" cy="5201936"/>
          </a:xfrm>
          <a:prstGeom prst="rect">
            <a:avLst/>
          </a:prstGeom>
          <a:noFill/>
          <a:ln>
            <a:noFill/>
          </a:ln>
        </p:spPr>
      </p:pic>
      <p:pic>
        <p:nvPicPr>
          <p:cNvPr descr="A solar panel in a parking lot&#10;&#10;AI-generated content may be incorrect." id="126" name="Google Shape;126;p5"/>
          <p:cNvPicPr preferRelativeResize="0"/>
          <p:nvPr/>
        </p:nvPicPr>
        <p:blipFill rotWithShape="1">
          <a:blip r:embed="rId4">
            <a:alphaModFix/>
          </a:blip>
          <a:srcRect b="0" l="0" r="0" t="0"/>
          <a:stretch/>
        </p:blipFill>
        <p:spPr>
          <a:xfrm>
            <a:off x="14977872" y="6400800"/>
            <a:ext cx="7491984" cy="5618988"/>
          </a:xfrm>
          <a:prstGeom prst="rect">
            <a:avLst/>
          </a:prstGeom>
          <a:noFill/>
          <a:ln>
            <a:noFill/>
          </a:ln>
        </p:spPr>
      </p:pic>
      <p:sp>
        <p:nvSpPr>
          <p:cNvPr id="127" name="Google Shape;127;p5"/>
          <p:cNvSpPr txBox="1"/>
          <p:nvPr>
            <p:ph idx="1" type="body"/>
          </p:nvPr>
        </p:nvSpPr>
        <p:spPr>
          <a:xfrm>
            <a:off x="755650" y="2962656"/>
            <a:ext cx="12631166" cy="8734044"/>
          </a:xfrm>
          <a:prstGeom prst="rect">
            <a:avLst/>
          </a:prstGeom>
          <a:noFill/>
          <a:ln>
            <a:noFill/>
          </a:ln>
        </p:spPr>
        <p:txBody>
          <a:bodyPr anchorCtr="0" anchor="t" bIns="0" lIns="0" spcFirstLastPara="1" rIns="0" wrap="square" tIns="0">
            <a:normAutofit/>
          </a:bodyPr>
          <a:lstStyle/>
          <a:p>
            <a:pPr indent="-228600" lvl="0" marL="457200" rtl="0" algn="just">
              <a:lnSpc>
                <a:spcPct val="90000"/>
              </a:lnSpc>
              <a:spcBef>
                <a:spcPts val="2000"/>
              </a:spcBef>
              <a:spcAft>
                <a:spcPts val="0"/>
              </a:spcAft>
              <a:buSzPts val="5600"/>
              <a:buNone/>
            </a:pPr>
            <a:r>
              <a:rPr b="1" lang="en-US" sz="3600"/>
              <a:t>Partie 1 </a:t>
            </a:r>
            <a:r>
              <a:rPr lang="en-US" sz="3600"/>
              <a:t>: Pensez à votre communauté </a:t>
            </a:r>
            <a:endParaRPr/>
          </a:p>
          <a:p>
            <a:pPr indent="0" lvl="0" marL="0" rtl="0" algn="l">
              <a:lnSpc>
                <a:spcPct val="90000"/>
              </a:lnSpc>
              <a:spcBef>
                <a:spcPts val="2000"/>
              </a:spcBef>
              <a:spcAft>
                <a:spcPts val="0"/>
              </a:spcAft>
              <a:buSzPts val="5600"/>
              <a:buNone/>
            </a:pPr>
            <a:r>
              <a:rPr lang="en-US" sz="3600"/>
              <a:t>Identifiez 1 ou 2 exemples de bonnes pratiques qui favorisent la durabilité (transports écologiques, approvisionnement alimentaire local, gestion des déchets, tourisme communautaire). </a:t>
            </a:r>
            <a:endParaRPr/>
          </a:p>
          <a:p>
            <a:pPr indent="0" lvl="0" marL="0" rtl="0" algn="l">
              <a:lnSpc>
                <a:spcPct val="90000"/>
              </a:lnSpc>
              <a:spcBef>
                <a:spcPts val="2000"/>
              </a:spcBef>
              <a:spcAft>
                <a:spcPts val="0"/>
              </a:spcAft>
              <a:buSzPts val="5600"/>
              <a:buNone/>
            </a:pPr>
            <a:r>
              <a:t/>
            </a:r>
            <a:endParaRPr sz="3600"/>
          </a:p>
          <a:p>
            <a:pPr indent="0" lvl="0" marL="0" rtl="0" algn="l">
              <a:lnSpc>
                <a:spcPct val="90000"/>
              </a:lnSpc>
              <a:spcBef>
                <a:spcPts val="2000"/>
              </a:spcBef>
              <a:spcAft>
                <a:spcPts val="0"/>
              </a:spcAft>
              <a:buSzPts val="5600"/>
              <a:buNone/>
            </a:pPr>
            <a:r>
              <a:rPr lang="en-US" sz="3600"/>
              <a:t>Notez :</a:t>
            </a:r>
            <a:endParaRPr/>
          </a:p>
          <a:p>
            <a:pPr indent="-571500" lvl="0" marL="571500" rtl="0" algn="l">
              <a:lnSpc>
                <a:spcPct val="90000"/>
              </a:lnSpc>
              <a:spcBef>
                <a:spcPts val="2000"/>
              </a:spcBef>
              <a:spcAft>
                <a:spcPts val="0"/>
              </a:spcAft>
              <a:buSzPts val="5600"/>
              <a:buChar char="•"/>
            </a:pPr>
            <a:r>
              <a:rPr lang="en-US" sz="3600"/>
              <a:t>La pratique </a:t>
            </a:r>
            <a:endParaRPr sz="3600"/>
          </a:p>
          <a:p>
            <a:pPr indent="-571500" lvl="0" marL="571500" rtl="0" algn="l">
              <a:lnSpc>
                <a:spcPct val="90000"/>
              </a:lnSpc>
              <a:spcBef>
                <a:spcPts val="2000"/>
              </a:spcBef>
              <a:spcAft>
                <a:spcPts val="0"/>
              </a:spcAft>
              <a:buSzPts val="5600"/>
              <a:buChar char="•"/>
            </a:pPr>
            <a:r>
              <a:rPr lang="en-US" sz="3600"/>
              <a:t>Pourquoi elle est durable</a:t>
            </a:r>
            <a:endParaRPr sz="3600"/>
          </a:p>
          <a:p>
            <a:pPr indent="-571500" lvl="0" marL="571500" rtl="0" algn="l">
              <a:lnSpc>
                <a:spcPct val="90000"/>
              </a:lnSpc>
              <a:spcBef>
                <a:spcPts val="2000"/>
              </a:spcBef>
              <a:spcAft>
                <a:spcPts val="0"/>
              </a:spcAft>
              <a:buSzPts val="5600"/>
              <a:buChar char="•"/>
            </a:pPr>
            <a:r>
              <a:rPr lang="en-US" sz="3600"/>
              <a:t>A quels principes de durabilité elle correspond (gestion responsable de l'environnement, participation communautaire, viabilité économique)</a:t>
            </a:r>
            <a:endParaRPr sz="3600"/>
          </a:p>
          <a:p>
            <a:pPr indent="0" lvl="0" marL="0" rtl="0" algn="l">
              <a:lnSpc>
                <a:spcPct val="90000"/>
              </a:lnSpc>
              <a:spcBef>
                <a:spcPts val="0"/>
              </a:spcBef>
              <a:spcAft>
                <a:spcPts val="0"/>
              </a:spcAft>
              <a:buSzPts val="5600"/>
              <a:buNone/>
            </a:pPr>
            <a:r>
              <a:t/>
            </a:r>
            <a:endParaRPr/>
          </a:p>
          <a:p>
            <a:pPr indent="0" lvl="0" marL="0" rtl="0" algn="l">
              <a:lnSpc>
                <a:spcPct val="90000"/>
              </a:lnSpc>
              <a:spcBef>
                <a:spcPts val="2000"/>
              </a:spcBef>
              <a:spcAft>
                <a:spcPts val="0"/>
              </a:spcAft>
              <a:buClr>
                <a:srgbClr val="323232"/>
              </a:buClr>
              <a:buSzPts val="5600"/>
              <a:buNone/>
            </a:pPr>
            <a:r>
              <a:t/>
            </a:r>
            <a:endParaRPr/>
          </a:p>
        </p:txBody>
      </p:sp>
      <p:sp>
        <p:nvSpPr>
          <p:cNvPr id="128" name="Google Shape;128;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Réfléchissons ensemble !</a:t>
            </a:r>
            <a:endParaRPr/>
          </a:p>
        </p:txBody>
      </p:sp>
      <p:sp>
        <p:nvSpPr>
          <p:cNvPr id="129" name="Google Shape;129;p5"/>
          <p:cNvSpPr txBox="1"/>
          <p:nvPr/>
        </p:nvSpPr>
        <p:spPr>
          <a:xfrm>
            <a:off x="14977872" y="12019788"/>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E632E"/>
                </a:solidFill>
                <a:latin typeface="Arial"/>
                <a:ea typeface="Arial"/>
                <a:cs typeface="Arial"/>
                <a:sym typeface="Arial"/>
                <a:hlinkClick r:id="rId5">
                  <a:extLst>
                    <a:ext uri="{A12FA001-AC4F-418D-AE19-62706E023703}">
                      <ahyp:hlinkClr val="tx"/>
                    </a:ext>
                  </a:extLst>
                </a:hlinkClick>
              </a:rPr>
              <a:t>Photo</a:t>
            </a:r>
            <a:r>
              <a:rPr b="0" i="0" lang="en-US" sz="1800" u="none" cap="none" strike="noStrike">
                <a:solidFill>
                  <a:srgbClr val="0E632E"/>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par Kindel Media</a:t>
            </a:r>
            <a:endParaRPr b="0" i="0" sz="1800" u="none" cap="none" strike="noStrike">
              <a:solidFill>
                <a:schemeClr val="dk1"/>
              </a:solidFill>
              <a:latin typeface="Arial"/>
              <a:ea typeface="Arial"/>
              <a:cs typeface="Arial"/>
              <a:sym typeface="Arial"/>
            </a:endParaRPr>
          </a:p>
        </p:txBody>
      </p:sp>
      <p:pic>
        <p:nvPicPr>
          <p:cNvPr descr="A person holding a basket of vegetables&#10;&#10;AI-generated content may be incorrect." id="130" name="Google Shape;130;p5"/>
          <p:cNvPicPr preferRelativeResize="0"/>
          <p:nvPr/>
        </p:nvPicPr>
        <p:blipFill rotWithShape="1">
          <a:blip r:embed="rId6">
            <a:alphaModFix/>
          </a:blip>
          <a:srcRect b="0" l="0" r="0" t="0"/>
          <a:stretch/>
        </p:blipFill>
        <p:spPr>
          <a:xfrm>
            <a:off x="14078612" y="383049"/>
            <a:ext cx="3121534" cy="4682301"/>
          </a:xfrm>
          <a:prstGeom prst="rect">
            <a:avLst/>
          </a:prstGeom>
          <a:noFill/>
          <a:ln>
            <a:noFill/>
          </a:ln>
        </p:spPr>
      </p:pic>
      <p:sp>
        <p:nvSpPr>
          <p:cNvPr id="131" name="Google Shape;131;p5"/>
          <p:cNvSpPr txBox="1"/>
          <p:nvPr/>
        </p:nvSpPr>
        <p:spPr>
          <a:xfrm>
            <a:off x="14078612" y="5065350"/>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sng" cap="none" strike="noStrike">
                <a:solidFill>
                  <a:srgbClr val="0E632E"/>
                </a:solidFill>
                <a:latin typeface="Arial"/>
                <a:ea typeface="Arial"/>
                <a:cs typeface="Arial"/>
                <a:sym typeface="Arial"/>
                <a:hlinkClick r:id="rId7">
                  <a:extLst>
                    <a:ext uri="{A12FA001-AC4F-418D-AE19-62706E023703}">
                      <ahyp:hlinkClr val="tx"/>
                    </a:ext>
                  </a:extLst>
                </a:hlinkClick>
              </a:rPr>
              <a:t>Photo</a:t>
            </a:r>
            <a:r>
              <a:rPr b="0" i="0" lang="en-US" sz="1800" u="none" cap="none" strike="noStrike">
                <a:solidFill>
                  <a:srgbClr val="0E632E"/>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par Alesia  Kozik</a:t>
            </a:r>
            <a:endParaRPr b="0" i="0" sz="1800" u="none" cap="none" strike="noStrike">
              <a:solidFill>
                <a:schemeClr val="dk1"/>
              </a:solidFill>
              <a:latin typeface="Arial"/>
              <a:ea typeface="Arial"/>
              <a:cs typeface="Arial"/>
              <a:sym typeface="Arial"/>
            </a:endParaRPr>
          </a:p>
        </p:txBody>
      </p:sp>
      <p:sp>
        <p:nvSpPr>
          <p:cNvPr id="132" name="Google Shape;132;p5"/>
          <p:cNvSpPr txBox="1"/>
          <p:nvPr/>
        </p:nvSpPr>
        <p:spPr>
          <a:xfrm>
            <a:off x="17731610" y="5876233"/>
            <a:ext cx="4048126"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800" u="sng" cap="none" strike="noStrike">
                <a:solidFill>
                  <a:srgbClr val="0E632E"/>
                </a:solidFill>
                <a:latin typeface="Arial"/>
                <a:ea typeface="Arial"/>
                <a:cs typeface="Arial"/>
                <a:sym typeface="Arial"/>
                <a:hlinkClick r:id="rId8">
                  <a:extLst>
                    <a:ext uri="{A12FA001-AC4F-418D-AE19-62706E023703}">
                      <ahyp:hlinkClr val="tx"/>
                    </a:ext>
                  </a:extLst>
                </a:hlinkClick>
              </a:rPr>
              <a:t>Photo</a:t>
            </a:r>
            <a:r>
              <a:rPr b="0" i="0" lang="en-US" sz="1800" u="none" cap="none" strike="noStrike">
                <a:solidFill>
                  <a:srgbClr val="0E632E"/>
                </a:solidFill>
                <a:latin typeface="Arial"/>
                <a:ea typeface="Arial"/>
                <a:cs typeface="Arial"/>
                <a:sym typeface="Arial"/>
              </a:rPr>
              <a:t> </a:t>
            </a:r>
            <a:r>
              <a:rPr b="0" i="0" lang="en-US" sz="1800" u="none" cap="none" strike="noStrike">
                <a:solidFill>
                  <a:schemeClr val="dk1"/>
                </a:solidFill>
                <a:latin typeface="Arial"/>
                <a:ea typeface="Arial"/>
                <a:cs typeface="Arial"/>
                <a:sym typeface="Arial"/>
              </a:rPr>
              <a:t>par Pixabay</a:t>
            </a:r>
            <a:endParaRPr b="0" i="0" sz="18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6"/>
          <p:cNvSpPr txBox="1"/>
          <p:nvPr>
            <p:ph idx="1" type="body"/>
          </p:nvPr>
        </p:nvSpPr>
        <p:spPr>
          <a:xfrm>
            <a:off x="755650" y="2962656"/>
            <a:ext cx="22866350" cy="873404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b="1" lang="en-US" sz="4800"/>
              <a:t>Partie 2:</a:t>
            </a:r>
            <a:r>
              <a:rPr lang="en-US" sz="4800"/>
              <a:t> Maintenant, pensez à un acteur local du tourisme (hôtel, guide touristique, site culturel) qui pourrait être plus durable.</a:t>
            </a:r>
            <a:endParaRPr/>
          </a:p>
          <a:p>
            <a:pPr indent="0" lvl="0" marL="0" rtl="0" algn="l">
              <a:lnSpc>
                <a:spcPct val="90000"/>
              </a:lnSpc>
              <a:spcBef>
                <a:spcPts val="2000"/>
              </a:spcBef>
              <a:spcAft>
                <a:spcPts val="0"/>
              </a:spcAft>
              <a:buSzPts val="5600"/>
              <a:buNone/>
            </a:pPr>
            <a:r>
              <a:rPr lang="en-US" sz="4800"/>
              <a:t>Répondez aux questions suivantes :</a:t>
            </a:r>
            <a:endParaRPr/>
          </a:p>
          <a:p>
            <a:pPr indent="-685800" lvl="1" marL="2057400" rtl="0" algn="l">
              <a:lnSpc>
                <a:spcPct val="90000"/>
              </a:lnSpc>
              <a:spcBef>
                <a:spcPts val="1000"/>
              </a:spcBef>
              <a:spcAft>
                <a:spcPts val="0"/>
              </a:spcAft>
              <a:buSzPts val="4800"/>
              <a:buChar char="•"/>
            </a:pPr>
            <a:r>
              <a:rPr lang="en-US" sz="4000"/>
              <a:t>Quels changements ou actions pourrait-il mettre en place pour être plus durable ?</a:t>
            </a:r>
            <a:endParaRPr/>
          </a:p>
          <a:p>
            <a:pPr indent="-685800" lvl="1" marL="2057400" rtl="0" algn="l">
              <a:lnSpc>
                <a:spcPct val="90000"/>
              </a:lnSpc>
              <a:spcBef>
                <a:spcPts val="1000"/>
              </a:spcBef>
              <a:spcAft>
                <a:spcPts val="0"/>
              </a:spcAft>
              <a:buSzPts val="4800"/>
              <a:buChar char="•"/>
            </a:pPr>
            <a:r>
              <a:rPr lang="en-US" sz="4000"/>
              <a:t>Quels principes de durabilité ces changements soutiendraient-ils ? </a:t>
            </a:r>
            <a:endParaRPr/>
          </a:p>
          <a:p>
            <a:pPr indent="-685800" lvl="1" marL="2057400" rtl="0" algn="l">
              <a:lnSpc>
                <a:spcPct val="90000"/>
              </a:lnSpc>
              <a:spcBef>
                <a:spcPts val="1000"/>
              </a:spcBef>
              <a:spcAft>
                <a:spcPts val="0"/>
              </a:spcAft>
              <a:buSzPts val="4800"/>
              <a:buChar char="•"/>
            </a:pPr>
            <a:r>
              <a:rPr lang="en-US" sz="4000"/>
              <a:t>Quel impact ces changements auraient-ils sur la communauté (création d'emplois, bénéfices environnementaux, préservation culturelle ?)</a:t>
            </a:r>
            <a:endParaRPr/>
          </a:p>
          <a:p>
            <a:pPr indent="0" lvl="1" marL="1371600" rtl="0" algn="l">
              <a:lnSpc>
                <a:spcPct val="90000"/>
              </a:lnSpc>
              <a:spcBef>
                <a:spcPts val="1000"/>
              </a:spcBef>
              <a:spcAft>
                <a:spcPts val="0"/>
              </a:spcAft>
              <a:buSzPts val="4800"/>
              <a:buNone/>
            </a:pPr>
            <a:r>
              <a:t/>
            </a:r>
            <a:endParaRPr sz="4000"/>
          </a:p>
          <a:p>
            <a:pPr indent="0" lvl="0" marL="0" rtl="0" algn="l">
              <a:lnSpc>
                <a:spcPct val="90000"/>
              </a:lnSpc>
              <a:spcBef>
                <a:spcPts val="2000"/>
              </a:spcBef>
              <a:spcAft>
                <a:spcPts val="0"/>
              </a:spcAft>
              <a:buSzPts val="5600"/>
              <a:buNone/>
            </a:pPr>
            <a:r>
              <a:rPr lang="en-US" sz="4800"/>
              <a:t>Utilisez des exemples concrets et des idées créatives, mais réalistes (passer à l'énergie solaire, embaucher des guides locaux, réduire l'utilisation du plastique, etc.)</a:t>
            </a:r>
            <a:endParaRPr/>
          </a:p>
          <a:p>
            <a:pPr indent="0" lvl="0" marL="0" rtl="0" algn="l">
              <a:lnSpc>
                <a:spcPct val="90000"/>
              </a:lnSpc>
              <a:spcBef>
                <a:spcPts val="2000"/>
              </a:spcBef>
              <a:spcAft>
                <a:spcPts val="0"/>
              </a:spcAft>
              <a:buSzPts val="5600"/>
              <a:buNone/>
            </a:pPr>
            <a:r>
              <a:rPr lang="en-US" sz="4800"/>
              <a:t>Partagez vos réflexions sur la partie 1 et 2 !</a:t>
            </a:r>
            <a:endParaRPr/>
          </a:p>
        </p:txBody>
      </p:sp>
      <p:sp>
        <p:nvSpPr>
          <p:cNvPr id="138" name="Google Shape;138;p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Le </a:t>
            </a:r>
            <a:r>
              <a:rPr lang="en-US"/>
              <a:t>réflexion</a:t>
            </a:r>
            <a:r>
              <a:rPr lang="en-US"/>
              <a:t> se poursuit</a:t>
            </a:r>
            <a:endParaRPr/>
          </a:p>
        </p:txBody>
      </p:sp>
      <p:sp>
        <p:nvSpPr>
          <p:cNvPr id="139" name="Google Shape;139;p6"/>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7"/>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p>
            <a:pPr indent="-203200" lvl="0" marL="457200" rtl="0" algn="l">
              <a:lnSpc>
                <a:spcPct val="90000"/>
              </a:lnSpc>
              <a:spcBef>
                <a:spcPts val="0"/>
              </a:spcBef>
              <a:spcAft>
                <a:spcPts val="0"/>
              </a:spcAft>
              <a:buClr>
                <a:srgbClr val="323232"/>
              </a:buClr>
              <a:buSzPts val="4000"/>
              <a:buNone/>
            </a:pPr>
            <a:r>
              <a:t/>
            </a:r>
            <a:endParaRPr/>
          </a:p>
        </p:txBody>
      </p:sp>
      <p:pic>
        <p:nvPicPr>
          <p:cNvPr id="145" name="Google Shape;145;p7" title="What is sustainable tourism? Why sustainable tourism management is so important"/>
          <p:cNvPicPr preferRelativeResize="0"/>
          <p:nvPr>
            <p:ph idx="2" type="pic"/>
          </p:nvPr>
        </p:nvPicPr>
        <p:blipFill rotWithShape="1">
          <a:blip r:embed="rId3">
            <a:alphaModFix/>
          </a:blip>
          <a:srcRect b="0" l="0" r="0" t="0"/>
          <a:stretch/>
        </p:blipFill>
        <p:spPr>
          <a:xfrm>
            <a:off x="0" y="-60960"/>
            <a:ext cx="24384000" cy="1377696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
                                        <p:tgtEl>
                                          <p:spTgt spid="14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Principes du Tourisme Durable</a:t>
            </a:r>
            <a:endParaRPr/>
          </a:p>
        </p:txBody>
      </p:sp>
      <p:sp>
        <p:nvSpPr>
          <p:cNvPr id="151" name="Google Shape;151;p8"/>
          <p:cNvSpPr txBox="1"/>
          <p:nvPr>
            <p:ph idx="1" type="body"/>
          </p:nvPr>
        </p:nvSpPr>
        <p:spPr>
          <a:xfrm>
            <a:off x="8659318" y="298704"/>
            <a:ext cx="15745433" cy="13417296"/>
          </a:xfrm>
          <a:prstGeom prst="rect">
            <a:avLst/>
          </a:prstGeom>
          <a:noFill/>
          <a:ln>
            <a:noFill/>
          </a:ln>
        </p:spPr>
        <p:txBody>
          <a:bodyPr anchorCtr="0" anchor="t" bIns="0" lIns="0" spcFirstLastPara="1" rIns="0" wrap="square" tIns="0">
            <a:normAutofit/>
          </a:bodyPr>
          <a:lstStyle/>
          <a:p>
            <a:pPr indent="-342900" lvl="0" marL="457200" rtl="0" algn="l">
              <a:lnSpc>
                <a:spcPct val="90000"/>
              </a:lnSpc>
              <a:spcBef>
                <a:spcPts val="2000"/>
              </a:spcBef>
              <a:spcAft>
                <a:spcPts val="0"/>
              </a:spcAft>
              <a:buSzPts val="1800"/>
              <a:buNone/>
            </a:pPr>
            <a:r>
              <a:rPr lang="en-US" sz="5400"/>
              <a:t>Tourism Concern, en collaboration avec le</a:t>
            </a:r>
            <a:endParaRPr/>
          </a:p>
          <a:p>
            <a:pPr indent="0" lvl="0" marL="0" rtl="0" algn="l">
              <a:lnSpc>
                <a:spcPct val="90000"/>
              </a:lnSpc>
              <a:spcBef>
                <a:spcPts val="0"/>
              </a:spcBef>
              <a:spcAft>
                <a:spcPts val="0"/>
              </a:spcAft>
              <a:buSzPts val="1800"/>
              <a:buNone/>
            </a:pPr>
            <a:r>
              <a:rPr lang="en-US" sz="5400"/>
              <a:t>Fonds mondial pour la nature, propose 10 principes pour un tourisme durable (Eber, 1992) :</a:t>
            </a:r>
            <a:endParaRPr/>
          </a:p>
          <a:p>
            <a:pPr indent="0" lvl="0" marL="0" rtl="0" algn="l">
              <a:lnSpc>
                <a:spcPct val="90000"/>
              </a:lnSpc>
              <a:spcBef>
                <a:spcPts val="2000"/>
              </a:spcBef>
              <a:spcAft>
                <a:spcPts val="0"/>
              </a:spcAft>
              <a:buSzPts val="5600"/>
              <a:buNone/>
            </a:pPr>
            <a:r>
              <a:rPr lang="en-US" sz="5400"/>
              <a:t>1) Utiliser les ressources de manière durable</a:t>
            </a:r>
            <a:endParaRPr/>
          </a:p>
          <a:p>
            <a:pPr indent="0" lvl="0" marL="0" rtl="0" algn="l">
              <a:lnSpc>
                <a:spcPct val="90000"/>
              </a:lnSpc>
              <a:spcBef>
                <a:spcPts val="2000"/>
              </a:spcBef>
              <a:spcAft>
                <a:spcPts val="0"/>
              </a:spcAft>
              <a:buSzPts val="5600"/>
              <a:buNone/>
            </a:pPr>
            <a:r>
              <a:rPr lang="en-US" sz="5400"/>
              <a:t>2) Réduire la surconsommation et le gaspillage</a:t>
            </a:r>
            <a:endParaRPr/>
          </a:p>
          <a:p>
            <a:pPr indent="0" lvl="0" marL="0" rtl="0" algn="l">
              <a:lnSpc>
                <a:spcPct val="90000"/>
              </a:lnSpc>
              <a:spcBef>
                <a:spcPts val="2000"/>
              </a:spcBef>
              <a:spcAft>
                <a:spcPts val="0"/>
              </a:spcAft>
              <a:buSzPts val="5600"/>
              <a:buNone/>
            </a:pPr>
            <a:r>
              <a:rPr lang="en-US" sz="5400"/>
              <a:t>3) Préserver la biodiversité</a:t>
            </a:r>
            <a:endParaRPr/>
          </a:p>
          <a:p>
            <a:pPr indent="0" lvl="0" marL="0" rtl="0" algn="l">
              <a:lnSpc>
                <a:spcPct val="90000"/>
              </a:lnSpc>
              <a:spcBef>
                <a:spcPts val="2000"/>
              </a:spcBef>
              <a:spcAft>
                <a:spcPts val="0"/>
              </a:spcAft>
              <a:buSzPts val="5600"/>
              <a:buNone/>
            </a:pPr>
            <a:r>
              <a:rPr lang="en-US" sz="5400"/>
              <a:t>4) Intégrer le tourisme dans les plans et stratégies publics</a:t>
            </a:r>
            <a:endParaRPr/>
          </a:p>
          <a:p>
            <a:pPr indent="0" lvl="0" marL="0" rtl="0" algn="l">
              <a:lnSpc>
                <a:spcPct val="90000"/>
              </a:lnSpc>
              <a:spcBef>
                <a:spcPts val="2000"/>
              </a:spcBef>
              <a:spcAft>
                <a:spcPts val="0"/>
              </a:spcAft>
              <a:buSzPts val="5600"/>
              <a:buNone/>
            </a:pPr>
            <a:r>
              <a:rPr lang="en-US" sz="5400"/>
              <a:t>5) Soutenir les économies locales</a:t>
            </a:r>
            <a:endParaRPr/>
          </a:p>
          <a:p>
            <a:pPr indent="0" lvl="0" marL="0" rtl="0" algn="l">
              <a:lnSpc>
                <a:spcPct val="90000"/>
              </a:lnSpc>
              <a:spcBef>
                <a:spcPts val="2000"/>
              </a:spcBef>
              <a:spcAft>
                <a:spcPts val="0"/>
              </a:spcAft>
              <a:buSzPts val="5600"/>
              <a:buNone/>
            </a:pPr>
            <a:r>
              <a:rPr lang="en-US" sz="5400"/>
              <a:t>6) Impliquer les communautés locales </a:t>
            </a:r>
            <a:endParaRPr/>
          </a:p>
          <a:p>
            <a:pPr indent="0" lvl="0" marL="0" rtl="0" algn="l">
              <a:lnSpc>
                <a:spcPct val="90000"/>
              </a:lnSpc>
              <a:spcBef>
                <a:spcPts val="2000"/>
              </a:spcBef>
              <a:spcAft>
                <a:spcPts val="0"/>
              </a:spcAft>
              <a:buSzPts val="5600"/>
              <a:buNone/>
            </a:pPr>
            <a:r>
              <a:rPr lang="en-US" sz="5400"/>
              <a:t>7) Consulter les parties prenantes et le public</a:t>
            </a:r>
            <a:endParaRPr/>
          </a:p>
          <a:p>
            <a:pPr indent="0" lvl="0" marL="0" rtl="0" algn="l">
              <a:lnSpc>
                <a:spcPct val="90000"/>
              </a:lnSpc>
              <a:spcBef>
                <a:spcPts val="2000"/>
              </a:spcBef>
              <a:spcAft>
                <a:spcPts val="0"/>
              </a:spcAft>
              <a:buSzPts val="5600"/>
              <a:buNone/>
            </a:pPr>
            <a:r>
              <a:rPr lang="en-US" sz="5400"/>
              <a:t>8) Former le personnel </a:t>
            </a:r>
            <a:endParaRPr sz="5400"/>
          </a:p>
          <a:p>
            <a:pPr indent="0" lvl="0" marL="0" rtl="0" algn="l">
              <a:lnSpc>
                <a:spcPct val="90000"/>
              </a:lnSpc>
              <a:spcBef>
                <a:spcPts val="2000"/>
              </a:spcBef>
              <a:spcAft>
                <a:spcPts val="0"/>
              </a:spcAft>
              <a:buSzPts val="5600"/>
              <a:buNone/>
            </a:pPr>
            <a:r>
              <a:rPr lang="en-US" sz="5400"/>
              <a:t>9) Promouvoir le tourisme de manière responsable</a:t>
            </a:r>
            <a:endParaRPr/>
          </a:p>
          <a:p>
            <a:pPr indent="0" lvl="0" marL="0" rtl="0" algn="l">
              <a:lnSpc>
                <a:spcPct val="90000"/>
              </a:lnSpc>
              <a:spcBef>
                <a:spcPts val="2000"/>
              </a:spcBef>
              <a:spcAft>
                <a:spcPts val="0"/>
              </a:spcAft>
              <a:buSzPts val="5600"/>
              <a:buNone/>
            </a:pPr>
            <a:r>
              <a:rPr lang="en-US" sz="5400"/>
              <a:t>10) Mener des recherches</a:t>
            </a:r>
            <a:endParaRPr/>
          </a:p>
          <a:p>
            <a:pPr indent="0" lvl="0" marL="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2000"/>
              </a:spcBef>
              <a:spcAft>
                <a:spcPts val="0"/>
              </a:spcAft>
              <a:buClr>
                <a:srgbClr val="323232"/>
              </a:buClr>
              <a:buSzPts val="5600"/>
              <a:buNone/>
            </a:pPr>
            <a:r>
              <a:t/>
            </a:r>
            <a:endParaRPr sz="5400"/>
          </a:p>
          <a:p>
            <a:pPr indent="0" lvl="0" marL="0" rtl="0" algn="l">
              <a:lnSpc>
                <a:spcPct val="90000"/>
              </a:lnSpc>
              <a:spcBef>
                <a:spcPts val="2000"/>
              </a:spcBef>
              <a:spcAft>
                <a:spcPts val="0"/>
              </a:spcAft>
              <a:buClr>
                <a:srgbClr val="323232"/>
              </a:buClr>
              <a:buSzPts val="5600"/>
              <a:buNone/>
            </a:pPr>
            <a:r>
              <a:t/>
            </a:r>
            <a:endParaRPr sz="5400"/>
          </a:p>
          <a:p>
            <a:pPr indent="-101600" lvl="0" marL="457200" rtl="0" algn="l">
              <a:lnSpc>
                <a:spcPct val="90000"/>
              </a:lnSpc>
              <a:spcBef>
                <a:spcPts val="2000"/>
              </a:spcBef>
              <a:spcAft>
                <a:spcPts val="0"/>
              </a:spcAft>
              <a:buClr>
                <a:srgbClr val="323232"/>
              </a:buClr>
              <a:buSzPts val="5600"/>
              <a:buNone/>
            </a:pPr>
            <a:r>
              <a:t/>
            </a:r>
            <a:endParaRPr sz="5400"/>
          </a:p>
        </p:txBody>
      </p:sp>
      <p:sp>
        <p:nvSpPr>
          <p:cNvPr id="152" name="Google Shape;152;p8"/>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9" st="9"/>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0" st="1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1" st="1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2" st="1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3" st="1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4" st="1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5" st="1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6" st="1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7" st="1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
                                            <p:txEl>
                                              <p:pRg end="18" st="18"/>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idx="1" type="body"/>
          </p:nvPr>
        </p:nvSpPr>
        <p:spPr>
          <a:xfrm>
            <a:off x="8399619" y="1095451"/>
            <a:ext cx="15315189" cy="635228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SzPts val="5600"/>
              <a:buNone/>
            </a:pPr>
            <a:r>
              <a:rPr lang="en-US" sz="4400"/>
              <a:t>Protéger nos ressources naturelles, sociales et culturelles n'est pas seulement une responsabilité, c'est aussi une stratégie efficace pour assurer un succès durable.</a:t>
            </a:r>
            <a:endParaRPr/>
          </a:p>
          <a:p>
            <a:pPr indent="0" lvl="0" marL="0" rtl="0" algn="l">
              <a:lnSpc>
                <a:spcPct val="90000"/>
              </a:lnSpc>
              <a:spcBef>
                <a:spcPts val="2000"/>
              </a:spcBef>
              <a:spcAft>
                <a:spcPts val="0"/>
              </a:spcAft>
              <a:buSzPts val="5600"/>
              <a:buNone/>
            </a:pPr>
            <a:r>
              <a:rPr lang="en-US" sz="4400"/>
              <a:t>En donnant la priorité à la préservation de l'environnement et en adoptant des pratiques durables, les entreprises peuvent préserver notre planète et ouvrir la voie à de nouvelles opportunités de croissance et d'innovation</a:t>
            </a:r>
            <a:endParaRPr/>
          </a:p>
          <a:p>
            <a:pPr indent="0" lvl="0" marL="0" rtl="0" algn="l">
              <a:lnSpc>
                <a:spcPct val="90000"/>
              </a:lnSpc>
              <a:spcBef>
                <a:spcPts val="2000"/>
              </a:spcBef>
              <a:spcAft>
                <a:spcPts val="0"/>
              </a:spcAft>
              <a:buSzPts val="5600"/>
              <a:buNone/>
            </a:pPr>
            <a:r>
              <a:rPr lang="en-US" sz="4400"/>
              <a:t>Engageons-nous pour un avenir où la prospérité des entreprises et la santé de la planète vont de pair !</a:t>
            </a:r>
            <a:endParaRPr/>
          </a:p>
        </p:txBody>
      </p:sp>
      <p:sp>
        <p:nvSpPr>
          <p:cNvPr id="158" name="Google Shape;158;p9"/>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n-US"/>
              <a:t>1)</a:t>
            </a:r>
            <a:r>
              <a:rPr lang="en-US">
                <a:solidFill>
                  <a:srgbClr val="FFFFFF"/>
                </a:solidFill>
              </a:rPr>
              <a:t> Utiliser les ressources de manière durable </a:t>
            </a:r>
            <a:endParaRPr/>
          </a:p>
        </p:txBody>
      </p:sp>
      <p:sp>
        <p:nvSpPr>
          <p:cNvPr id="159" name="Google Shape;159;p9"/>
          <p:cNvSpPr txBox="1"/>
          <p:nvPr/>
        </p:nvSpPr>
        <p:spPr>
          <a:xfrm>
            <a:off x="8393646" y="8111166"/>
            <a:ext cx="15130462" cy="3963022"/>
          </a:xfrm>
          <a:prstGeom prst="rect">
            <a:avLst/>
          </a:prstGeom>
          <a:noFill/>
          <a:ln>
            <a:noFill/>
          </a:ln>
        </p:spPr>
        <p:txBody>
          <a:bodyPr anchorCtr="0" anchor="t" bIns="0" lIns="0" spcFirstLastPara="1" rIns="0" wrap="square" tIns="0">
            <a:normAutofit fontScale="85000" lnSpcReduction="20000"/>
          </a:bodyPr>
          <a:lstStyle/>
          <a:p>
            <a:pPr indent="0" lvl="0" marL="0" marR="0" rtl="0" algn="l">
              <a:lnSpc>
                <a:spcPct val="90000"/>
              </a:lnSpc>
              <a:spcBef>
                <a:spcPts val="0"/>
              </a:spcBef>
              <a:spcAft>
                <a:spcPts val="0"/>
              </a:spcAft>
              <a:buNone/>
            </a:pPr>
            <a:r>
              <a:rPr b="0" i="1" lang="en-US" sz="4300" u="none" cap="none" strike="noStrike">
                <a:solidFill>
                  <a:srgbClr val="323232"/>
                </a:solidFill>
                <a:latin typeface="Arial"/>
                <a:ea typeface="Arial"/>
                <a:cs typeface="Arial"/>
                <a:sym typeface="Arial"/>
              </a:rPr>
              <a:t>Pensez à un hôtel ou une entreprise touristique avec laquelle vous êtes familier.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0" sz="4300" u="none" cap="none" strike="noStrike">
              <a:solidFill>
                <a:srgbClr val="323232"/>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ct val="117647"/>
              <a:buFont typeface="Arial"/>
              <a:buChar char="•"/>
            </a:pPr>
            <a:r>
              <a:rPr b="0" i="1" lang="en-US" sz="4300" u="none" cap="none" strike="noStrike">
                <a:solidFill>
                  <a:srgbClr val="323232"/>
                </a:solidFill>
                <a:latin typeface="Arial"/>
                <a:ea typeface="Arial"/>
                <a:cs typeface="Arial"/>
                <a:sym typeface="Arial"/>
              </a:rPr>
              <a:t>Quelles sont les trois mesures que l'entreprise pourrait prendre pour réduire sa consommation d'eau, d'énergie ou de matériaux sans nuire à la satisfaction de ses clients ?</a:t>
            </a:r>
            <a:endParaRPr b="0" i="1"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None/>
            </a:pPr>
            <a:r>
              <a:t/>
            </a:r>
            <a:endParaRPr b="0" i="1" sz="4300" u="none" cap="none" strike="noStrike">
              <a:solidFill>
                <a:srgbClr val="323232"/>
              </a:solidFill>
              <a:latin typeface="Arial"/>
              <a:ea typeface="Arial"/>
              <a:cs typeface="Arial"/>
              <a:sym typeface="Arial"/>
            </a:endParaRPr>
          </a:p>
          <a:p>
            <a:pPr indent="-571500" lvl="0" marL="571500" marR="0" rtl="0" algn="l">
              <a:lnSpc>
                <a:spcPct val="100000"/>
              </a:lnSpc>
              <a:spcBef>
                <a:spcPts val="0"/>
              </a:spcBef>
              <a:spcAft>
                <a:spcPts val="0"/>
              </a:spcAft>
              <a:buClr>
                <a:srgbClr val="000000"/>
              </a:buClr>
              <a:buSzPct val="117647"/>
              <a:buFont typeface="Arial"/>
              <a:buChar char="•"/>
            </a:pPr>
            <a:r>
              <a:rPr b="0" i="1" lang="en-US" sz="4300" u="none" cap="none" strike="noStrike">
                <a:solidFill>
                  <a:srgbClr val="323232"/>
                </a:solidFill>
                <a:latin typeface="Arial"/>
                <a:ea typeface="Arial"/>
                <a:cs typeface="Arial"/>
                <a:sym typeface="Arial"/>
              </a:rPr>
              <a:t>En quoi ces changements pourraient-ils être bénéfiques tant pour l'environnement que pour l' entreprise ?</a:t>
            </a:r>
            <a:endParaRPr b="0" i="1" sz="1400" u="none" cap="none" strike="noStrike">
              <a:solidFill>
                <a:srgbClr val="000000"/>
              </a:solidFill>
              <a:latin typeface="Arial"/>
              <a:ea typeface="Arial"/>
              <a:cs typeface="Arial"/>
              <a:sym typeface="Arial"/>
            </a:endParaRPr>
          </a:p>
        </p:txBody>
      </p:sp>
      <p:sp>
        <p:nvSpPr>
          <p:cNvPr id="160" name="Google Shape;160;p9"/>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0"/>
          <p:cNvSpPr txBox="1"/>
          <p:nvPr>
            <p:ph type="title"/>
          </p:nvPr>
        </p:nvSpPr>
        <p:spPr>
          <a:xfrm>
            <a:off x="379000" y="1661880"/>
            <a:ext cx="8076672"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2) Réduire la surconsommation et le gaspillag</a:t>
            </a:r>
            <a:r>
              <a:rPr lang="en-US"/>
              <a:t>e</a:t>
            </a:r>
            <a:br>
              <a:rPr b="1" lang="en-US"/>
            </a:br>
            <a:br>
              <a:rPr b="1" lang="en-US"/>
            </a:br>
            <a:endParaRPr/>
          </a:p>
        </p:txBody>
      </p:sp>
      <p:sp>
        <p:nvSpPr>
          <p:cNvPr id="166" name="Google Shape;166;p10"/>
          <p:cNvSpPr txBox="1"/>
          <p:nvPr>
            <p:ph idx="1" type="body"/>
          </p:nvPr>
        </p:nvSpPr>
        <p:spPr>
          <a:xfrm>
            <a:off x="8774157" y="523467"/>
            <a:ext cx="15252827" cy="12390829"/>
          </a:xfrm>
          <a:prstGeom prst="rect">
            <a:avLst/>
          </a:prstGeom>
          <a:noFill/>
          <a:ln>
            <a:noFill/>
          </a:ln>
        </p:spPr>
        <p:txBody>
          <a:bodyPr anchorCtr="0" anchor="t" bIns="0" lIns="0" spcFirstLastPara="1" rIns="0" wrap="square" tIns="0">
            <a:normAutofit fontScale="92500" lnSpcReduction="20000"/>
          </a:bodyPr>
          <a:lstStyle/>
          <a:p>
            <a:pPr indent="0" lvl="0" marL="0" rtl="0" algn="l">
              <a:lnSpc>
                <a:spcPct val="90000"/>
              </a:lnSpc>
              <a:spcBef>
                <a:spcPts val="0"/>
              </a:spcBef>
              <a:spcAft>
                <a:spcPts val="0"/>
              </a:spcAft>
              <a:buSzPct val="100000"/>
              <a:buNone/>
            </a:pPr>
            <a:r>
              <a:t/>
            </a:r>
            <a:endParaRPr/>
          </a:p>
          <a:p>
            <a:pPr indent="0" lvl="0" marL="0" rtl="0" algn="l">
              <a:lnSpc>
                <a:spcPct val="90000"/>
              </a:lnSpc>
              <a:spcBef>
                <a:spcPts val="0"/>
              </a:spcBef>
              <a:spcAft>
                <a:spcPts val="0"/>
              </a:spcAft>
              <a:buSzPct val="34749"/>
              <a:buNone/>
            </a:pPr>
            <a:r>
              <a:rPr lang="en-US"/>
              <a:t>En réduisant la surconsommation et le gaspillage, nous économisons non seulement l'agent qui aurait autrement été dépensé pour restaurer notre précieux environnement, mais nous améliorons également la qualité de notre expérience touristique.</a:t>
            </a:r>
            <a:endParaRPr/>
          </a:p>
          <a:p>
            <a:pPr indent="0" lvl="0" marL="0" rtl="0" algn="l">
              <a:lnSpc>
                <a:spcPct val="90000"/>
              </a:lnSpc>
              <a:spcBef>
                <a:spcPts val="0"/>
              </a:spcBef>
              <a:spcAft>
                <a:spcPts val="0"/>
              </a:spcAft>
              <a:buSzPct val="34749"/>
              <a:buNone/>
            </a:pPr>
            <a:r>
              <a:t/>
            </a:r>
            <a:endParaRPr/>
          </a:p>
          <a:p>
            <a:pPr indent="0" lvl="0" marL="0" rtl="0" algn="l">
              <a:lnSpc>
                <a:spcPct val="90000"/>
              </a:lnSpc>
              <a:spcBef>
                <a:spcPts val="0"/>
              </a:spcBef>
              <a:spcAft>
                <a:spcPts val="0"/>
              </a:spcAft>
              <a:buSzPct val="34749"/>
              <a:buNone/>
            </a:pPr>
            <a:r>
              <a:rPr lang="en-US"/>
              <a:t>En adoptant des pratiques durables, nous pouvons profiter de destinations magnifiques tout en les préservant pour les générations futures. </a:t>
            </a:r>
            <a:endParaRPr/>
          </a:p>
          <a:p>
            <a:pPr indent="0" lvl="0" marL="0" rtl="0" algn="l">
              <a:lnSpc>
                <a:spcPct val="90000"/>
              </a:lnSpc>
              <a:spcBef>
                <a:spcPts val="0"/>
              </a:spcBef>
              <a:spcAft>
                <a:spcPts val="0"/>
              </a:spcAft>
              <a:buSzPct val="34749"/>
              <a:buNone/>
            </a:pPr>
            <a:r>
              <a:t/>
            </a:r>
            <a:endParaRPr/>
          </a:p>
          <a:p>
            <a:pPr indent="0" lvl="0" marL="0" rtl="0" algn="l">
              <a:lnSpc>
                <a:spcPct val="90000"/>
              </a:lnSpc>
              <a:spcBef>
                <a:spcPts val="0"/>
              </a:spcBef>
              <a:spcAft>
                <a:spcPts val="0"/>
              </a:spcAft>
              <a:buSzPct val="34749"/>
              <a:buNone/>
            </a:pPr>
            <a:r>
              <a:rPr lang="en-US"/>
              <a:t>Faisons dès aujourd'hui des choix responsables pour un avenir plus vert et plus dynamique !</a:t>
            </a:r>
            <a:endParaRPr/>
          </a:p>
          <a:p>
            <a:pPr indent="0" lvl="0" marL="0" rtl="0" algn="l">
              <a:lnSpc>
                <a:spcPct val="90000"/>
              </a:lnSpc>
              <a:spcBef>
                <a:spcPts val="2000"/>
              </a:spcBef>
              <a:spcAft>
                <a:spcPts val="0"/>
              </a:spcAft>
              <a:buSzPct val="100000"/>
              <a:buNone/>
            </a:pPr>
            <a:r>
              <a:t/>
            </a:r>
            <a:endParaRPr/>
          </a:p>
          <a:p>
            <a:pPr indent="0" lvl="0" marL="0" rtl="0" algn="l">
              <a:lnSpc>
                <a:spcPct val="90000"/>
              </a:lnSpc>
              <a:spcBef>
                <a:spcPts val="2000"/>
              </a:spcBef>
              <a:spcAft>
                <a:spcPts val="0"/>
              </a:spcAft>
              <a:buSzPct val="100000"/>
              <a:buNone/>
            </a:pPr>
            <a:r>
              <a:rPr i="1" lang="en-US" sz="4300"/>
              <a:t>Questions de réflexion :</a:t>
            </a:r>
            <a:endParaRPr/>
          </a:p>
          <a:p>
            <a:pPr indent="-457200" lvl="0" marL="457200" rtl="0" algn="l">
              <a:lnSpc>
                <a:spcPct val="90000"/>
              </a:lnSpc>
              <a:spcBef>
                <a:spcPts val="2000"/>
              </a:spcBef>
              <a:spcAft>
                <a:spcPts val="0"/>
              </a:spcAft>
              <a:buSzPct val="100000"/>
              <a:buChar char="•"/>
            </a:pPr>
            <a:r>
              <a:rPr i="1" lang="en-US" sz="4000"/>
              <a:t>De quelles manières pouvez-vous aider les apprenants à comprendre les avantages à long terme de la réduction de la surconsommation et du gaspillage dans le secteur du tourisme ? </a:t>
            </a:r>
            <a:endParaRPr i="1"/>
          </a:p>
          <a:p>
            <a:pPr indent="-342900" lvl="0" marL="457200" rtl="0" algn="l">
              <a:lnSpc>
                <a:spcPct val="90000"/>
              </a:lnSpc>
              <a:spcBef>
                <a:spcPts val="2000"/>
              </a:spcBef>
              <a:spcAft>
                <a:spcPts val="0"/>
              </a:spcAft>
              <a:buSzPct val="100000"/>
              <a:buChar char="•"/>
            </a:pPr>
            <a:r>
              <a:rPr i="1" lang="en-US" sz="4000"/>
              <a:t>Comment pouvez-vous montrer l'exemple ou intégrer des pratiques durables dans vos propres formations afin de renforcer ces principes ?</a:t>
            </a:r>
            <a:endParaRPr i="1"/>
          </a:p>
        </p:txBody>
      </p:sp>
      <p:sp>
        <p:nvSpPr>
          <p:cNvPr id="167" name="Google Shape;167;p10"/>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1"/>
          <p:cNvSpPr txBox="1"/>
          <p:nvPr>
            <p:ph idx="1" type="body"/>
          </p:nvPr>
        </p:nvSpPr>
        <p:spPr>
          <a:xfrm>
            <a:off x="8399619" y="528023"/>
            <a:ext cx="14899553" cy="1314679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n-US" sz="5400"/>
              <a:t>Célébrer et préserver la riche palette de la diversité naturelle, sociale et culturelle n'est pas seulement important : c'est essentiel pour l'avenir du tourisme durable.</a:t>
            </a:r>
            <a:endParaRPr/>
          </a:p>
          <a:p>
            <a:pPr indent="0" lvl="0" marL="0" rtl="0" algn="l">
              <a:lnSpc>
                <a:spcPct val="90000"/>
              </a:lnSpc>
              <a:spcBef>
                <a:spcPts val="2000"/>
              </a:spcBef>
              <a:spcAft>
                <a:spcPts val="0"/>
              </a:spcAft>
              <a:buSzPts val="5600"/>
              <a:buNone/>
            </a:pPr>
            <a:r>
              <a:rPr lang="en-US" sz="5400"/>
              <a:t>En intégrant ces éléments, nous posons les bases solides et durables d'un secteur capable de prospérer pour les générations à venir.  </a:t>
            </a:r>
            <a:endParaRPr/>
          </a:p>
          <a:p>
            <a:pPr indent="0" lvl="0" marL="0" rtl="0" algn="l">
              <a:lnSpc>
                <a:spcPct val="90000"/>
              </a:lnSpc>
              <a:spcBef>
                <a:spcPts val="2000"/>
              </a:spcBef>
              <a:spcAft>
                <a:spcPts val="0"/>
              </a:spcAft>
              <a:buSzPts val="5600"/>
              <a:buNone/>
            </a:pPr>
            <a:r>
              <a:rPr lang="en-US" sz="5400"/>
              <a:t>Travaillons ensemble pour préserver ce qui fait le caractère unique de nos destinations !</a:t>
            </a:r>
            <a:endParaRPr/>
          </a:p>
          <a:p>
            <a:pPr indent="0" lvl="0" marL="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2000"/>
              </a:spcBef>
              <a:spcAft>
                <a:spcPts val="0"/>
              </a:spcAft>
              <a:buSzPts val="4000"/>
              <a:buNone/>
            </a:pPr>
            <a:r>
              <a:rPr i="1" lang="en-US" sz="4000"/>
              <a:t>Question de réflexion :</a:t>
            </a:r>
            <a:endParaRPr/>
          </a:p>
          <a:p>
            <a:pPr indent="-571500" lvl="0" marL="571500" rtl="0" algn="l">
              <a:lnSpc>
                <a:spcPct val="90000"/>
              </a:lnSpc>
              <a:spcBef>
                <a:spcPts val="2000"/>
              </a:spcBef>
              <a:spcAft>
                <a:spcPts val="0"/>
              </a:spcAft>
              <a:buClr>
                <a:srgbClr val="323232"/>
              </a:buClr>
              <a:buSzPts val="4000"/>
              <a:buFont typeface="Arial"/>
              <a:buChar char="•"/>
            </a:pPr>
            <a:r>
              <a:rPr i="1" lang="en-US" sz="4000"/>
              <a:t>Comment les professionnels du tourisme de votre région peuvent-ils mettre en valeur et préserver activement la biodiversité naturelle, sociale et culturelle locale, et pourquoi est-ce essentiel pour la pérennité du secteur touristique ?</a:t>
            </a:r>
            <a:endParaRPr/>
          </a:p>
        </p:txBody>
      </p:sp>
      <p:sp>
        <p:nvSpPr>
          <p:cNvPr id="173" name="Google Shape;173;p11"/>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8000"/>
              <a:buNone/>
            </a:pPr>
            <a:r>
              <a:rPr lang="en-US"/>
              <a:t>3) Préserver la biodiveristé</a:t>
            </a:r>
            <a:endParaRPr/>
          </a:p>
        </p:txBody>
      </p:sp>
      <p:sp>
        <p:nvSpPr>
          <p:cNvPr id="174" name="Google Shape;174;p11"/>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2"/>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4) Intégrer le tourisme dans les plans et stratégies publics</a:t>
            </a:r>
            <a:endParaRPr/>
          </a:p>
        </p:txBody>
      </p:sp>
      <p:sp>
        <p:nvSpPr>
          <p:cNvPr id="180" name="Google Shape;180;p12"/>
          <p:cNvSpPr txBox="1"/>
          <p:nvPr>
            <p:ph idx="1" type="body"/>
          </p:nvPr>
        </p:nvSpPr>
        <p:spPr>
          <a:xfrm>
            <a:off x="8850757" y="0"/>
            <a:ext cx="15252827" cy="12929616"/>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Clr>
                <a:srgbClr val="323232"/>
              </a:buClr>
              <a:buSzPts val="5600"/>
              <a:buNone/>
            </a:pPr>
            <a:r>
              <a:t/>
            </a:r>
            <a:endParaRPr/>
          </a:p>
          <a:p>
            <a:pPr indent="0" lvl="0" marL="0" rtl="0" algn="l">
              <a:lnSpc>
                <a:spcPct val="90000"/>
              </a:lnSpc>
              <a:spcBef>
                <a:spcPts val="2000"/>
              </a:spcBef>
              <a:spcAft>
                <a:spcPts val="0"/>
              </a:spcAft>
              <a:buSzPts val="5600"/>
              <a:buNone/>
            </a:pPr>
            <a:r>
              <a:rPr lang="en-US" sz="4800"/>
              <a:t>En intégrant le développement touristique dans les stratégies et plans locaux et nationaux, et en réalisant des études d'impact environnemental approfondies, nous pouvons considérablement renforcer la viabilité à long terme et le dynamisme de notre secteur touristique. </a:t>
            </a:r>
            <a:endParaRPr/>
          </a:p>
          <a:p>
            <a:pPr indent="0" lvl="0" marL="0" rtl="0" algn="l">
              <a:lnSpc>
                <a:spcPct val="90000"/>
              </a:lnSpc>
              <a:spcBef>
                <a:spcPts val="2000"/>
              </a:spcBef>
              <a:spcAft>
                <a:spcPts val="0"/>
              </a:spcAft>
              <a:buSzPts val="5600"/>
              <a:buNone/>
            </a:pPr>
            <a:r>
              <a:rPr lang="en-US" sz="4800"/>
              <a:t>Cette approche proactive permet non seulement de protéger notre patrimoine naturel, mais aussi de créer un environnement propice au développement du tourisme pour les années à venir. </a:t>
            </a:r>
            <a:endParaRPr sz="4800"/>
          </a:p>
          <a:p>
            <a:pPr indent="0" lvl="0" marL="0" rtl="0" algn="l">
              <a:lnSpc>
                <a:spcPct val="90000"/>
              </a:lnSpc>
              <a:spcBef>
                <a:spcPts val="2000"/>
              </a:spcBef>
              <a:spcAft>
                <a:spcPts val="0"/>
              </a:spcAft>
              <a:buSzPts val="5600"/>
              <a:buNone/>
            </a:pPr>
            <a:r>
              <a:t/>
            </a:r>
            <a:endParaRPr sz="4800"/>
          </a:p>
          <a:p>
            <a:pPr indent="0" lvl="0" marL="0" rtl="0" algn="l">
              <a:lnSpc>
                <a:spcPct val="90000"/>
              </a:lnSpc>
              <a:spcBef>
                <a:spcPts val="2000"/>
              </a:spcBef>
              <a:spcAft>
                <a:spcPts val="0"/>
              </a:spcAft>
              <a:buSzPts val="4000"/>
              <a:buNone/>
            </a:pPr>
            <a:r>
              <a:rPr i="1" lang="en-US" sz="3600"/>
              <a:t>Questions de réflexion :</a:t>
            </a:r>
            <a:endParaRPr sz="3600"/>
          </a:p>
          <a:p>
            <a:pPr indent="-457200" lvl="0" marL="457200" rtl="0" algn="l">
              <a:lnSpc>
                <a:spcPct val="90000"/>
              </a:lnSpc>
              <a:spcBef>
                <a:spcPts val="2000"/>
              </a:spcBef>
              <a:spcAft>
                <a:spcPts val="0"/>
              </a:spcAft>
              <a:buSzPts val="4000"/>
              <a:buChar char="•"/>
            </a:pPr>
            <a:r>
              <a:rPr i="1" lang="en-US" sz="3600"/>
              <a:t>Connaissez-vous des prestataires touristiques locaux qui ont mis en oeuvre des plans d'aménagement nationaux et locaux ? Quels en sont les avantages ? Y a-t-il des risques ?</a:t>
            </a:r>
            <a:endParaRPr/>
          </a:p>
          <a:p>
            <a:pPr indent="-457200" lvl="0" marL="457200" rtl="0" algn="l">
              <a:lnSpc>
                <a:spcPct val="90000"/>
              </a:lnSpc>
              <a:spcBef>
                <a:spcPts val="2000"/>
              </a:spcBef>
              <a:spcAft>
                <a:spcPts val="0"/>
              </a:spcAft>
              <a:buSzPts val="4000"/>
              <a:buChar char="•"/>
            </a:pPr>
            <a:r>
              <a:rPr i="1" lang="en-US" sz="3600"/>
              <a:t>Par où un nouvel acteur du secteur touristique devrait-il commencer s'il souhaite intégrer le développement touristique dans la planification stratégique nationale et locale ?</a:t>
            </a:r>
            <a:r>
              <a:rPr i="1" lang="en-US" sz="4000"/>
              <a:t> </a:t>
            </a:r>
            <a:endParaRPr/>
          </a:p>
        </p:txBody>
      </p:sp>
      <p:sp>
        <p:nvSpPr>
          <p:cNvPr id="181" name="Google Shape;181;p12"/>
          <p:cNvSpPr/>
          <p:nvPr/>
        </p:nvSpPr>
        <p:spPr>
          <a:xfrm>
            <a:off x="22988016" y="502920"/>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13"/>
          <p:cNvSpPr txBox="1"/>
          <p:nvPr>
            <p:ph idx="1" type="body"/>
          </p:nvPr>
        </p:nvSpPr>
        <p:spPr>
          <a:xfrm>
            <a:off x="8476219" y="803041"/>
            <a:ext cx="15053494" cy="11376492"/>
          </a:xfrm>
          <a:prstGeom prst="rect">
            <a:avLst/>
          </a:prstGeom>
          <a:noFill/>
          <a:ln>
            <a:noFill/>
          </a:ln>
        </p:spPr>
        <p:txBody>
          <a:bodyPr anchorCtr="0" anchor="t" bIns="0" lIns="0" spcFirstLastPara="1" rIns="0" wrap="square" tIns="0">
            <a:normAutofit fontScale="92500"/>
          </a:bodyPr>
          <a:lstStyle/>
          <a:p>
            <a:pPr indent="0" lvl="0" marL="0" rtl="0" algn="l">
              <a:lnSpc>
                <a:spcPct val="90000"/>
              </a:lnSpc>
              <a:spcBef>
                <a:spcPts val="0"/>
              </a:spcBef>
              <a:spcAft>
                <a:spcPts val="0"/>
              </a:spcAft>
              <a:buSzPct val="112112"/>
              <a:buNone/>
            </a:pPr>
            <a:r>
              <a:rPr lang="en-US" sz="5400"/>
              <a:t>Imaginez une forme de tourisme qui non seulement invite à l'aventure, mais qui enrichit également les communautés locales et préserve notre planète.</a:t>
            </a:r>
            <a:endParaRPr sz="5400"/>
          </a:p>
          <a:p>
            <a:pPr indent="0" lvl="0" marL="0" rtl="0" algn="l">
              <a:lnSpc>
                <a:spcPct val="90000"/>
              </a:lnSpc>
              <a:spcBef>
                <a:spcPts val="0"/>
              </a:spcBef>
              <a:spcAft>
                <a:spcPts val="0"/>
              </a:spcAft>
              <a:buSzPct val="112112"/>
              <a:buNone/>
            </a:pPr>
            <a:r>
              <a:t/>
            </a:r>
            <a:endParaRPr sz="5400"/>
          </a:p>
          <a:p>
            <a:pPr indent="0" lvl="0" marL="0" rtl="0" algn="l">
              <a:lnSpc>
                <a:spcPct val="90000"/>
              </a:lnSpc>
              <a:spcBef>
                <a:spcPts val="0"/>
              </a:spcBef>
              <a:spcAft>
                <a:spcPts val="0"/>
              </a:spcAft>
              <a:buSzPct val="112112"/>
              <a:buNone/>
            </a:pPr>
            <a:r>
              <a:rPr lang="en-US" sz="5400"/>
              <a:t>Il s'agit d'un tourisme qui englobe un large éventail d'activités économiques locales tout en tenant compte des coûts et des valeurs environnementaux.</a:t>
            </a:r>
            <a:endParaRPr/>
          </a:p>
          <a:p>
            <a:pPr indent="0" lvl="0" marL="0" rtl="0" algn="l">
              <a:lnSpc>
                <a:spcPct val="90000"/>
              </a:lnSpc>
              <a:spcBef>
                <a:spcPts val="0"/>
              </a:spcBef>
              <a:spcAft>
                <a:spcPts val="0"/>
              </a:spcAft>
              <a:buSzPct val="112112"/>
              <a:buNone/>
            </a:pPr>
            <a:r>
              <a:t/>
            </a:r>
            <a:endParaRPr sz="5400"/>
          </a:p>
          <a:p>
            <a:pPr indent="0" lvl="0" marL="0" rtl="0" algn="l">
              <a:lnSpc>
                <a:spcPct val="90000"/>
              </a:lnSpc>
              <a:spcBef>
                <a:spcPts val="0"/>
              </a:spcBef>
              <a:spcAft>
                <a:spcPts val="0"/>
              </a:spcAft>
              <a:buSzPct val="112112"/>
              <a:buNone/>
            </a:pPr>
            <a:r>
              <a:rPr lang="en-US" sz="5400"/>
              <a:t>Partons à la découverte des lieux que nous aimons, profitons-en et préservons-les !</a:t>
            </a:r>
            <a:endParaRPr/>
          </a:p>
          <a:p>
            <a:pPr indent="0" lvl="0" marL="0" rtl="0" algn="l">
              <a:lnSpc>
                <a:spcPct val="90000"/>
              </a:lnSpc>
              <a:spcBef>
                <a:spcPts val="2000"/>
              </a:spcBef>
              <a:spcAft>
                <a:spcPts val="0"/>
              </a:spcAft>
              <a:buSzPct val="108108"/>
              <a:buNone/>
            </a:pPr>
            <a:r>
              <a:t/>
            </a:r>
            <a:endParaRPr i="1" sz="4000"/>
          </a:p>
          <a:p>
            <a:pPr indent="0" lvl="0" marL="0" rtl="0" algn="l">
              <a:lnSpc>
                <a:spcPct val="90000"/>
              </a:lnSpc>
              <a:spcBef>
                <a:spcPts val="2000"/>
              </a:spcBef>
              <a:spcAft>
                <a:spcPts val="0"/>
              </a:spcAft>
              <a:buSzPct val="108108"/>
              <a:buNone/>
            </a:pPr>
            <a:r>
              <a:rPr i="1" lang="en-US" sz="4000"/>
              <a:t>Question de réflexion :</a:t>
            </a:r>
            <a:endParaRPr/>
          </a:p>
          <a:p>
            <a:pPr indent="-571500" lvl="0" marL="571500" rtl="0" algn="l">
              <a:lnSpc>
                <a:spcPct val="90000"/>
              </a:lnSpc>
              <a:spcBef>
                <a:spcPts val="2000"/>
              </a:spcBef>
              <a:spcAft>
                <a:spcPts val="0"/>
              </a:spcAft>
              <a:buSzPct val="108108"/>
              <a:buFont typeface="Arial"/>
              <a:buChar char="•"/>
            </a:pPr>
            <a:r>
              <a:rPr i="1" lang="en-US" sz="4000"/>
              <a:t>En tant que professionnel de l'EFP dans le secteur du tourisme, comment les aideriez-vous à concevoir des expériences touristiques qui renforcent les économies locales, respectent les valeurs culturelles et réduisent l'impact environnemental ?</a:t>
            </a:r>
            <a:endParaRPr/>
          </a:p>
        </p:txBody>
      </p:sp>
      <p:sp>
        <p:nvSpPr>
          <p:cNvPr id="187" name="Google Shape;187;p13"/>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n-US"/>
              <a:t>5) Soutenir les économies locales</a:t>
            </a:r>
            <a:endParaRPr/>
          </a:p>
        </p:txBody>
      </p:sp>
      <p:sp>
        <p:nvSpPr>
          <p:cNvPr id="188" name="Google Shape;188;p13"/>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6">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14"/>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b="1" lang="en-US"/>
              <a:t>6) Impliquer les communautés locales</a:t>
            </a:r>
            <a:br>
              <a:rPr b="1" lang="en-US"/>
            </a:br>
            <a:br>
              <a:rPr b="1" lang="en-US"/>
            </a:br>
            <a:endParaRPr/>
          </a:p>
        </p:txBody>
      </p:sp>
      <p:sp>
        <p:nvSpPr>
          <p:cNvPr id="194" name="Google Shape;194;p14"/>
          <p:cNvSpPr txBox="1"/>
          <p:nvPr>
            <p:ph idx="1" type="body"/>
          </p:nvPr>
        </p:nvSpPr>
        <p:spPr>
          <a:xfrm>
            <a:off x="8774157" y="1104810"/>
            <a:ext cx="15252827" cy="12560162"/>
          </a:xfrm>
          <a:prstGeom prst="rect">
            <a:avLst/>
          </a:prstGeom>
          <a:noFill/>
          <a:ln>
            <a:noFill/>
          </a:ln>
        </p:spPr>
        <p:txBody>
          <a:bodyPr anchorCtr="0" anchor="t" bIns="0" lIns="0" spcFirstLastPara="1" rIns="0" wrap="square" tIns="0">
            <a:normAutofit fontScale="92500" lnSpcReduction="20000"/>
          </a:bodyPr>
          <a:lstStyle/>
          <a:p>
            <a:pPr indent="0" lvl="0" marL="0" rtl="0" algn="l">
              <a:lnSpc>
                <a:spcPct val="90000"/>
              </a:lnSpc>
              <a:spcBef>
                <a:spcPts val="0"/>
              </a:spcBef>
              <a:spcAft>
                <a:spcPts val="0"/>
              </a:spcAft>
              <a:buSzPct val="116424"/>
              <a:buNone/>
            </a:pPr>
            <a:r>
              <a:rPr lang="en-US" sz="5200"/>
              <a:t>Imaginez une communauté dynamique où les habitants s'impliquent activement dans le secteur du tourisme. Cela enrichit non seulement leur vie et préserve l'environnement, mais rehausse également l'expérience touristique dans son ensemble.</a:t>
            </a:r>
            <a:endParaRPr/>
          </a:p>
          <a:p>
            <a:pPr indent="0" lvl="0" marL="0" rtl="0" algn="l">
              <a:lnSpc>
                <a:spcPct val="90000"/>
              </a:lnSpc>
              <a:spcBef>
                <a:spcPts val="2000"/>
              </a:spcBef>
              <a:spcAft>
                <a:spcPts val="0"/>
              </a:spcAft>
              <a:buSzPct val="116424"/>
              <a:buNone/>
            </a:pPr>
            <a:r>
              <a:t/>
            </a:r>
            <a:endParaRPr sz="5200"/>
          </a:p>
          <a:p>
            <a:pPr indent="0" lvl="0" marL="0" rtl="0" algn="l">
              <a:lnSpc>
                <a:spcPct val="90000"/>
              </a:lnSpc>
              <a:spcBef>
                <a:spcPts val="2000"/>
              </a:spcBef>
              <a:spcAft>
                <a:spcPts val="0"/>
              </a:spcAft>
              <a:buSzPct val="116424"/>
              <a:buNone/>
            </a:pPr>
            <a:r>
              <a:rPr lang="en-US" sz="5200"/>
              <a:t>Lorsque les visiteurs entrent en contact avec la population locale, ses traditions et ses histoires, cela favorise des liens authentiques qui enrichissent leur voyage.</a:t>
            </a:r>
            <a:endParaRPr sz="5200"/>
          </a:p>
          <a:p>
            <a:pPr indent="0" lvl="0" marL="0" rtl="0" algn="l">
              <a:lnSpc>
                <a:spcPct val="90000"/>
              </a:lnSpc>
              <a:spcBef>
                <a:spcPts val="2000"/>
              </a:spcBef>
              <a:spcAft>
                <a:spcPts val="0"/>
              </a:spcAft>
              <a:buSzPct val="116424"/>
              <a:buNone/>
            </a:pPr>
            <a:r>
              <a:t/>
            </a:r>
            <a:endParaRPr sz="5200"/>
          </a:p>
          <a:p>
            <a:pPr indent="0" lvl="0" marL="0" rtl="0" algn="l">
              <a:lnSpc>
                <a:spcPct val="90000"/>
              </a:lnSpc>
              <a:spcBef>
                <a:spcPts val="2000"/>
              </a:spcBef>
              <a:spcAft>
                <a:spcPts val="0"/>
              </a:spcAft>
              <a:buSzPct val="116424"/>
              <a:buNone/>
            </a:pPr>
            <a:r>
              <a:rPr lang="en-US" sz="5200"/>
              <a:t>Alors, tirons parti du pouvoir de la communauté dans le tourisme : tout le monde y gagne !</a:t>
            </a:r>
            <a:endParaRPr sz="5200"/>
          </a:p>
          <a:p>
            <a:pPr indent="0" lvl="0" marL="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2000"/>
              </a:spcBef>
              <a:spcAft>
                <a:spcPts val="0"/>
              </a:spcAft>
              <a:buSzPct val="108108"/>
              <a:buNone/>
            </a:pPr>
            <a:r>
              <a:rPr i="1" lang="en-US" sz="4000"/>
              <a:t>Question de réflexion :</a:t>
            </a:r>
            <a:endParaRPr/>
          </a:p>
          <a:p>
            <a:pPr indent="-342900" lvl="0" marL="457200" rtl="0" algn="l">
              <a:lnSpc>
                <a:spcPct val="90000"/>
              </a:lnSpc>
              <a:spcBef>
                <a:spcPts val="2000"/>
              </a:spcBef>
              <a:spcAft>
                <a:spcPts val="0"/>
              </a:spcAft>
              <a:buSzPct val="108108"/>
              <a:buChar char="•"/>
            </a:pPr>
            <a:r>
              <a:rPr i="1" lang="en-US" sz="4000"/>
              <a:t>En quoi la participation des communautés locales à la planification et à la mise en œuvre du tourisme peut-elle contribuer à la fois au développement durable et à des expériences plus enrichissantes pour les visiteurs ? Donnez quelques exemples tirés de votre communauté locale.</a:t>
            </a:r>
            <a:endParaRPr i="1"/>
          </a:p>
          <a:p>
            <a:pPr indent="0" lvl="0" marL="0" rtl="0" algn="l">
              <a:lnSpc>
                <a:spcPct val="90000"/>
              </a:lnSpc>
              <a:spcBef>
                <a:spcPts val="2000"/>
              </a:spcBef>
              <a:spcAft>
                <a:spcPts val="0"/>
              </a:spcAft>
              <a:buClr>
                <a:srgbClr val="323232"/>
              </a:buClr>
              <a:buSzPct val="108108"/>
              <a:buNone/>
            </a:pPr>
            <a:r>
              <a:t/>
            </a:r>
            <a:endParaRPr i="1" sz="4000"/>
          </a:p>
        </p:txBody>
      </p:sp>
      <p:sp>
        <p:nvSpPr>
          <p:cNvPr id="195" name="Google Shape;195;p14"/>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15"/>
          <p:cNvSpPr txBox="1"/>
          <p:nvPr>
            <p:ph idx="1" type="body"/>
          </p:nvPr>
        </p:nvSpPr>
        <p:spPr>
          <a:xfrm>
            <a:off x="8491539" y="390144"/>
            <a:ext cx="15130462" cy="13069824"/>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n-US" sz="4400"/>
              <a:t>Lorsque les communautés locales sont pleinement engagées dans le secteur du tourisme, les bénéfices sont multiples. Non seulement ils ne prospèrent sur le plan économique, mais ils jouent également un rôle essentiel dans la préservation de leur environnement. </a:t>
            </a:r>
            <a:endParaRPr/>
          </a:p>
          <a:p>
            <a:pPr indent="0" lvl="0" marL="0" rtl="0" algn="l">
              <a:lnSpc>
                <a:spcPct val="90000"/>
              </a:lnSpc>
              <a:spcBef>
                <a:spcPts val="0"/>
              </a:spcBef>
              <a:spcAft>
                <a:spcPts val="0"/>
              </a:spcAft>
              <a:buSzPts val="5600"/>
              <a:buNone/>
            </a:pPr>
            <a:r>
              <a:t/>
            </a:r>
            <a:endParaRPr sz="4400"/>
          </a:p>
          <a:p>
            <a:pPr indent="0" lvl="0" marL="0" rtl="0" algn="l">
              <a:lnSpc>
                <a:spcPct val="90000"/>
              </a:lnSpc>
              <a:spcBef>
                <a:spcPts val="2000"/>
              </a:spcBef>
              <a:spcAft>
                <a:spcPts val="0"/>
              </a:spcAft>
              <a:buSzPts val="5600"/>
              <a:buNone/>
            </a:pPr>
            <a:r>
              <a:rPr lang="en-US" sz="4400"/>
              <a:t>Cette synergie améliore la qualité globale de l'expérience touristique, offrants ainsi aux visiteurs des séjours encore plus authentiques et mémorables.</a:t>
            </a:r>
            <a:endParaRPr/>
          </a:p>
          <a:p>
            <a:pPr indent="0" lvl="0" marL="0" rtl="0" algn="l">
              <a:lnSpc>
                <a:spcPct val="90000"/>
              </a:lnSpc>
              <a:spcBef>
                <a:spcPts val="2000"/>
              </a:spcBef>
              <a:spcAft>
                <a:spcPts val="0"/>
              </a:spcAft>
              <a:buSzPts val="5600"/>
              <a:buNone/>
            </a:pPr>
            <a:r>
              <a:t/>
            </a:r>
            <a:endParaRPr sz="4400"/>
          </a:p>
          <a:p>
            <a:pPr indent="0" lvl="0" marL="0" rtl="0" algn="l">
              <a:lnSpc>
                <a:spcPct val="90000"/>
              </a:lnSpc>
              <a:spcBef>
                <a:spcPts val="2000"/>
              </a:spcBef>
              <a:spcAft>
                <a:spcPts val="0"/>
              </a:spcAft>
              <a:buSzPts val="5600"/>
              <a:buNone/>
            </a:pPr>
            <a:r>
              <a:rPr lang="en-US" sz="4400"/>
              <a:t>Imaginez-vous en train d'explorer une destination où les habitants s'impliquent activement et où les visiteurs se sentent les bienvenus.</a:t>
            </a:r>
            <a:endParaRPr/>
          </a:p>
          <a:p>
            <a:pPr indent="0" lvl="0" marL="0" rtl="0" algn="l">
              <a:lnSpc>
                <a:spcPct val="90000"/>
              </a:lnSpc>
              <a:spcBef>
                <a:spcPts val="2000"/>
              </a:spcBef>
              <a:spcAft>
                <a:spcPts val="0"/>
              </a:spcAft>
              <a:buSzPts val="5600"/>
              <a:buNone/>
            </a:pPr>
            <a:r>
              <a:t/>
            </a:r>
            <a:endParaRPr sz="4800"/>
          </a:p>
          <a:p>
            <a:pPr indent="0" lvl="0" marL="0" rtl="0" algn="l">
              <a:lnSpc>
                <a:spcPct val="90000"/>
              </a:lnSpc>
              <a:spcBef>
                <a:spcPts val="2000"/>
              </a:spcBef>
              <a:spcAft>
                <a:spcPts val="0"/>
              </a:spcAft>
              <a:buSzPts val="4000"/>
              <a:buNone/>
            </a:pPr>
            <a:r>
              <a:rPr i="1" lang="en-US" sz="4000"/>
              <a:t>Question de réflexion :</a:t>
            </a:r>
            <a:endParaRPr/>
          </a:p>
          <a:p>
            <a:pPr indent="-571500" lvl="0" marL="800100" rtl="0" algn="l">
              <a:lnSpc>
                <a:spcPct val="90000"/>
              </a:lnSpc>
              <a:spcBef>
                <a:spcPts val="2000"/>
              </a:spcBef>
              <a:spcAft>
                <a:spcPts val="0"/>
              </a:spcAft>
              <a:buSzPts val="5600"/>
              <a:buChar char="•"/>
            </a:pPr>
            <a:r>
              <a:rPr i="1" lang="en-US" sz="4000"/>
              <a:t>En quoi le fait de consulter les habitants peut-il contribuer à la fois à la durabilité de la destination et à l'authenticité de l'expérience des visiteurs ?</a:t>
            </a:r>
            <a:endParaRPr i="1"/>
          </a:p>
        </p:txBody>
      </p:sp>
      <p:sp>
        <p:nvSpPr>
          <p:cNvPr id="201" name="Google Shape;201;p15"/>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n-US"/>
              <a:t>7) Consulter les parties prenantes et le public </a:t>
            </a:r>
            <a:endParaRPr/>
          </a:p>
        </p:txBody>
      </p:sp>
      <p:sp>
        <p:nvSpPr>
          <p:cNvPr id="202" name="Google Shape;202;p15"/>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0">
                                            <p:txEl>
                                              <p:pRg end="7" st="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16"/>
          <p:cNvSpPr txBox="1"/>
          <p:nvPr>
            <p:ph type="title"/>
          </p:nvPr>
        </p:nvSpPr>
        <p:spPr>
          <a:xfrm>
            <a:off x="525535" y="1778503"/>
            <a:ext cx="7705345"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8) Former le personnel</a:t>
            </a:r>
            <a:br>
              <a:rPr b="1" lang="en-US"/>
            </a:br>
            <a:br>
              <a:rPr b="1" lang="en-US"/>
            </a:br>
            <a:endParaRPr/>
          </a:p>
        </p:txBody>
      </p:sp>
      <p:sp>
        <p:nvSpPr>
          <p:cNvPr id="208" name="Google Shape;208;p16"/>
          <p:cNvSpPr txBox="1"/>
          <p:nvPr>
            <p:ph idx="1" type="body"/>
          </p:nvPr>
        </p:nvSpPr>
        <p:spPr>
          <a:xfrm>
            <a:off x="8912037" y="536198"/>
            <a:ext cx="14621678" cy="1191361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rgbClr val="323232"/>
              </a:buClr>
              <a:buSzPts val="5600"/>
              <a:buNone/>
            </a:pPr>
            <a:r>
              <a:t/>
            </a:r>
            <a:endParaRPr sz="4800"/>
          </a:p>
          <a:p>
            <a:pPr indent="0" lvl="0" marL="0" rtl="0" algn="l">
              <a:lnSpc>
                <a:spcPct val="90000"/>
              </a:lnSpc>
              <a:spcBef>
                <a:spcPts val="2000"/>
              </a:spcBef>
              <a:spcAft>
                <a:spcPts val="0"/>
              </a:spcAft>
              <a:buSzPts val="5600"/>
              <a:buNone/>
            </a:pPr>
            <a:r>
              <a:rPr lang="en-US" sz="4800"/>
              <a:t>Imaginez une industrie touristique dynamique où chaque membre du personnel, de la réception à l'équipe managériale, est équipé des connaissances et des compétences pour promouvoir la durabilité. </a:t>
            </a:r>
            <a:endParaRPr/>
          </a:p>
          <a:p>
            <a:pPr indent="0" lvl="0" marL="0" rtl="0" algn="l">
              <a:lnSpc>
                <a:spcPct val="90000"/>
              </a:lnSpc>
              <a:spcBef>
                <a:spcPts val="2000"/>
              </a:spcBef>
              <a:spcAft>
                <a:spcPts val="0"/>
              </a:spcAft>
              <a:buSzPts val="5600"/>
              <a:buNone/>
            </a:pPr>
            <a:r>
              <a:rPr lang="en-US" sz="4800"/>
              <a:t>En intégrant des pratiques de tourisme durable dans la formation des employés et en recrutant avec soin des personnes passionnées à tous les niveaux, nous ne nous contentons pas d'améliorer la qualité de nos produits touristiques, mais nous offrons également des expériences inoubliables aux voyageurs.</a:t>
            </a:r>
            <a:endParaRPr/>
          </a:p>
          <a:p>
            <a:pPr indent="0" lvl="0" marL="0" rtl="0" algn="l">
              <a:lnSpc>
                <a:spcPct val="90000"/>
              </a:lnSpc>
              <a:spcBef>
                <a:spcPts val="2000"/>
              </a:spcBef>
              <a:spcAft>
                <a:spcPts val="0"/>
              </a:spcAft>
              <a:buSzPts val="5600"/>
              <a:buNone/>
            </a:pPr>
            <a:r>
              <a:t/>
            </a:r>
            <a:endParaRPr sz="4800"/>
          </a:p>
          <a:p>
            <a:pPr indent="0" lvl="0" marL="0" rtl="0" algn="l">
              <a:lnSpc>
                <a:spcPct val="90000"/>
              </a:lnSpc>
              <a:spcBef>
                <a:spcPts val="2000"/>
              </a:spcBef>
              <a:spcAft>
                <a:spcPts val="0"/>
              </a:spcAft>
              <a:buSzPts val="4000"/>
              <a:buNone/>
            </a:pPr>
            <a:r>
              <a:rPr i="1" lang="en-US" sz="3200"/>
              <a:t>Question de réflexion :</a:t>
            </a:r>
            <a:endParaRPr sz="3200"/>
          </a:p>
          <a:p>
            <a:pPr indent="-571500" lvl="0" marL="571500" rtl="0" algn="l">
              <a:lnSpc>
                <a:spcPct val="90000"/>
              </a:lnSpc>
              <a:spcBef>
                <a:spcPts val="2000"/>
              </a:spcBef>
              <a:spcAft>
                <a:spcPts val="0"/>
              </a:spcAft>
              <a:buSzPts val="1800"/>
              <a:buChar char="•"/>
            </a:pPr>
            <a:r>
              <a:rPr i="1" lang="en-US" sz="3200"/>
              <a:t>Réfléchissez à des moyens attrayants de rendre la formation du personnel sur le développement durable plus efficace (sorties éducatives, ateliers, études de cas, etc.).</a:t>
            </a:r>
            <a:endParaRPr/>
          </a:p>
          <a:p>
            <a:pPr indent="0" lvl="0" marL="0" rtl="0" algn="l">
              <a:lnSpc>
                <a:spcPct val="90000"/>
              </a:lnSpc>
              <a:spcBef>
                <a:spcPts val="2000"/>
              </a:spcBef>
              <a:spcAft>
                <a:spcPts val="0"/>
              </a:spcAft>
              <a:buClr>
                <a:srgbClr val="323232"/>
              </a:buClr>
              <a:buSzPts val="4000"/>
              <a:buNone/>
            </a:pPr>
            <a:r>
              <a:t/>
            </a:r>
            <a:endParaRPr i="1" sz="3600"/>
          </a:p>
        </p:txBody>
      </p:sp>
      <p:sp>
        <p:nvSpPr>
          <p:cNvPr id="209" name="Google Shape;209;p16"/>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7"/>
          <p:cNvSpPr txBox="1"/>
          <p:nvPr>
            <p:ph idx="1" type="body"/>
          </p:nvPr>
        </p:nvSpPr>
        <p:spPr>
          <a:xfrm>
            <a:off x="8491539" y="1082870"/>
            <a:ext cx="14615986" cy="12377098"/>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n-US" sz="4800"/>
              <a:t>Un marketing efficace qui fournit aux touristes des informations détaillées et fiables permet non seulement de favoriser un peu plus grand respect pour les paysages naturels, sociaux et culturels de nos destinations, mais aussi d'atteindre de nouveaux sommets en matière de satisfaction client. </a:t>
            </a:r>
            <a:endParaRPr/>
          </a:p>
          <a:p>
            <a:pPr indent="0" lvl="0" marL="0" rtl="0" algn="l">
              <a:lnSpc>
                <a:spcPct val="90000"/>
              </a:lnSpc>
              <a:spcBef>
                <a:spcPts val="2000"/>
              </a:spcBef>
              <a:spcAft>
                <a:spcPts val="0"/>
              </a:spcAft>
              <a:buSzPts val="5600"/>
              <a:buNone/>
            </a:pPr>
            <a:r>
              <a:rPr lang="en-US" sz="4800"/>
              <a:t>En donnant aux voyageurs les informations dont ils ont besoin, nous pouvons les inciter à s'impliquer plus profondément dans les lieux qu'ils visitent, créant ainsi des expériences mémorables qui respectent et préservent ces magnifiques environnements.</a:t>
            </a:r>
            <a:endParaRPr/>
          </a:p>
          <a:p>
            <a:pPr indent="0" lvl="0" marL="0" rtl="0" algn="l">
              <a:lnSpc>
                <a:spcPct val="90000"/>
              </a:lnSpc>
              <a:spcBef>
                <a:spcPts val="2000"/>
              </a:spcBef>
              <a:spcAft>
                <a:spcPts val="0"/>
              </a:spcAft>
              <a:buClr>
                <a:srgbClr val="323232"/>
              </a:buClr>
              <a:buSzPts val="4000"/>
              <a:buNone/>
            </a:pPr>
            <a:r>
              <a:t/>
            </a:r>
            <a:endParaRPr i="1" sz="4000"/>
          </a:p>
          <a:p>
            <a:pPr indent="0" lvl="0" marL="0" rtl="0" algn="l">
              <a:lnSpc>
                <a:spcPct val="90000"/>
              </a:lnSpc>
              <a:spcBef>
                <a:spcPts val="2000"/>
              </a:spcBef>
              <a:spcAft>
                <a:spcPts val="0"/>
              </a:spcAft>
              <a:buSzPts val="4000"/>
              <a:buNone/>
            </a:pPr>
            <a:r>
              <a:rPr i="1" lang="en-US" sz="3600"/>
              <a:t>Question de réflexion : </a:t>
            </a:r>
            <a:endParaRPr sz="3600"/>
          </a:p>
          <a:p>
            <a:pPr indent="-571500" lvl="0" marL="571500" rtl="0" algn="l">
              <a:lnSpc>
                <a:spcPct val="90000"/>
              </a:lnSpc>
              <a:spcBef>
                <a:spcPts val="2000"/>
              </a:spcBef>
              <a:spcAft>
                <a:spcPts val="0"/>
              </a:spcAft>
              <a:buSzPts val="4000"/>
              <a:buChar char="•"/>
            </a:pPr>
            <a:r>
              <a:rPr i="1" lang="en-US" sz="3600"/>
              <a:t>Citez un exemple où une activité touristique locale est promue de manière responsable et un autre où la promotion fait plus de mal que de bien</a:t>
            </a:r>
            <a:endParaRPr sz="3600"/>
          </a:p>
        </p:txBody>
      </p:sp>
      <p:sp>
        <p:nvSpPr>
          <p:cNvPr id="215" name="Google Shape;215;p17"/>
          <p:cNvSpPr txBox="1"/>
          <p:nvPr>
            <p:ph type="title"/>
          </p:nvPr>
        </p:nvSpPr>
        <p:spPr>
          <a:xfrm>
            <a:off x="761999" y="1524000"/>
            <a:ext cx="6754369" cy="286512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n-US"/>
              <a:t>9) Promouvoir le tourisme de manière responsable   </a:t>
            </a:r>
            <a:endParaRPr/>
          </a:p>
        </p:txBody>
      </p:sp>
      <p:sp>
        <p:nvSpPr>
          <p:cNvPr id="216" name="Google Shape;216;p17"/>
          <p:cNvSpPr/>
          <p:nvPr/>
        </p:nvSpPr>
        <p:spPr>
          <a:xfrm>
            <a:off x="22984375"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8"/>
          <p:cNvSpPr txBox="1"/>
          <p:nvPr>
            <p:ph type="title"/>
          </p:nvPr>
        </p:nvSpPr>
        <p:spPr>
          <a:xfrm>
            <a:off x="280416" y="1615440"/>
            <a:ext cx="7705345" cy="4484687"/>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b="1" lang="en-US"/>
              <a:t>10) Mener des recherches</a:t>
            </a:r>
            <a:br>
              <a:rPr b="1" lang="en-US"/>
            </a:br>
            <a:br>
              <a:rPr b="1" lang="en-US"/>
            </a:br>
            <a:endParaRPr/>
          </a:p>
        </p:txBody>
      </p:sp>
      <p:sp>
        <p:nvSpPr>
          <p:cNvPr id="222" name="Google Shape;222;p18"/>
          <p:cNvSpPr txBox="1"/>
          <p:nvPr>
            <p:ph idx="1" type="body"/>
          </p:nvPr>
        </p:nvSpPr>
        <p:spPr>
          <a:xfrm>
            <a:off x="9080556" y="1103034"/>
            <a:ext cx="15252827" cy="12929616"/>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800"/>
              <a:buNone/>
            </a:pPr>
            <a:r>
              <a:rPr lang="en-US" sz="4800"/>
              <a:t>La recherche et le suivi continus au sein du secteur, étayés par une collecte et une analyse efficaces des données, sont essentiels pour relever les défis et en tirer des avantages tant pour les destinations que pour le secteur et les consommateurs. </a:t>
            </a:r>
            <a:endParaRPr/>
          </a:p>
          <a:p>
            <a:pPr indent="0" lvl="0" marL="0" rtl="0" algn="l">
              <a:lnSpc>
                <a:spcPct val="90000"/>
              </a:lnSpc>
              <a:spcBef>
                <a:spcPts val="0"/>
              </a:spcBef>
              <a:spcAft>
                <a:spcPts val="0"/>
              </a:spcAft>
              <a:buSzPts val="1800"/>
              <a:buNone/>
            </a:pPr>
            <a:r>
              <a:t/>
            </a:r>
            <a:endParaRPr sz="4800"/>
          </a:p>
          <a:p>
            <a:pPr indent="0" lvl="0" marL="0" rtl="0" algn="l">
              <a:lnSpc>
                <a:spcPct val="90000"/>
              </a:lnSpc>
              <a:spcBef>
                <a:spcPts val="0"/>
              </a:spcBef>
              <a:spcAft>
                <a:spcPts val="0"/>
              </a:spcAft>
              <a:buSzPts val="1800"/>
              <a:buNone/>
            </a:pPr>
            <a:r>
              <a:rPr lang="en-US" sz="4800"/>
              <a:t>En exploitant les enseignements tirés des données, nous pouvons susciter des changements positifs et favoriser la croissance pour toutes les parties prenantes.</a:t>
            </a:r>
            <a:endParaRPr/>
          </a:p>
          <a:p>
            <a:pPr indent="0" lvl="0" marL="0" rtl="0" algn="l">
              <a:lnSpc>
                <a:spcPct val="90000"/>
              </a:lnSpc>
              <a:spcBef>
                <a:spcPts val="0"/>
              </a:spcBef>
              <a:spcAft>
                <a:spcPts val="0"/>
              </a:spcAft>
              <a:buSzPts val="1800"/>
              <a:buNone/>
            </a:pPr>
            <a:r>
              <a:t/>
            </a:r>
            <a:endParaRPr sz="4800"/>
          </a:p>
          <a:p>
            <a:pPr indent="0" lvl="0" marL="0" rtl="0" algn="l">
              <a:lnSpc>
                <a:spcPct val="90000"/>
              </a:lnSpc>
              <a:spcBef>
                <a:spcPts val="0"/>
              </a:spcBef>
              <a:spcAft>
                <a:spcPts val="0"/>
              </a:spcAft>
              <a:buSzPts val="1800"/>
              <a:buNone/>
            </a:pPr>
            <a:r>
              <a:rPr lang="en-US" sz="4800"/>
              <a:t>Tirons parti de la puissance de l'information pour enrichir notre expérience collective !</a:t>
            </a:r>
            <a:endParaRPr sz="5400"/>
          </a:p>
          <a:p>
            <a:pPr indent="0" lvl="0" marL="0" rtl="0" algn="l">
              <a:lnSpc>
                <a:spcPct val="90000"/>
              </a:lnSpc>
              <a:spcBef>
                <a:spcPts val="2000"/>
              </a:spcBef>
              <a:spcAft>
                <a:spcPts val="0"/>
              </a:spcAft>
              <a:buSzPts val="4000"/>
              <a:buNone/>
            </a:pPr>
            <a:r>
              <a:rPr i="1" lang="en-US" sz="3600"/>
              <a:t>Question de réflexion :</a:t>
            </a:r>
            <a:endParaRPr sz="3600"/>
          </a:p>
          <a:p>
            <a:pPr indent="-571500" lvl="0" marL="571500" rtl="0" algn="l">
              <a:lnSpc>
                <a:spcPct val="90000"/>
              </a:lnSpc>
              <a:spcBef>
                <a:spcPts val="2000"/>
              </a:spcBef>
              <a:spcAft>
                <a:spcPts val="0"/>
              </a:spcAft>
              <a:buSzPts val="4000"/>
              <a:buChar char="•"/>
            </a:pPr>
            <a:r>
              <a:rPr i="1" lang="en-US" sz="3600"/>
              <a:t>Quelle expérience touristique locale mériterait de faire l'objet de recherches et d'un suivi plus approfondis, et expliquez pourquoi.</a:t>
            </a:r>
            <a:endParaRPr/>
          </a:p>
          <a:p>
            <a:pPr indent="0" lvl="0" marL="0" rtl="0" algn="l">
              <a:lnSpc>
                <a:spcPct val="90000"/>
              </a:lnSpc>
              <a:spcBef>
                <a:spcPts val="2000"/>
              </a:spcBef>
              <a:spcAft>
                <a:spcPts val="0"/>
              </a:spcAft>
              <a:buClr>
                <a:srgbClr val="323232"/>
              </a:buClr>
              <a:buSzPts val="4000"/>
              <a:buNone/>
            </a:pPr>
            <a:r>
              <a:t/>
            </a:r>
            <a:endParaRPr i="1" sz="4000"/>
          </a:p>
        </p:txBody>
      </p:sp>
      <p:sp>
        <p:nvSpPr>
          <p:cNvPr id="223" name="Google Shape;223;p18"/>
          <p:cNvSpPr/>
          <p:nvPr/>
        </p:nvSpPr>
        <p:spPr>
          <a:xfrm>
            <a:off x="22969728" y="530352"/>
            <a:ext cx="982644" cy="56692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19"/>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fontScale="92500"/>
          </a:bodyPr>
          <a:lstStyle/>
          <a:p>
            <a:pPr indent="-685800" lvl="0" marL="685800" rtl="0" algn="l">
              <a:lnSpc>
                <a:spcPct val="90000"/>
              </a:lnSpc>
              <a:spcBef>
                <a:spcPts val="0"/>
              </a:spcBef>
              <a:spcAft>
                <a:spcPts val="0"/>
              </a:spcAft>
              <a:buClr>
                <a:srgbClr val="0E632E"/>
              </a:buClr>
              <a:buSzPct val="100000"/>
              <a:buChar char="•"/>
            </a:pPr>
            <a:r>
              <a:rPr lang="en-US" u="sng">
                <a:solidFill>
                  <a:srgbClr val="466982"/>
                </a:solidFill>
                <a:hlinkClick r:id="rId3">
                  <a:extLst>
                    <a:ext uri="{A12FA001-AC4F-418D-AE19-62706E023703}">
                      <ahyp:hlinkClr val="tx"/>
                    </a:ext>
                  </a:extLst>
                </a:hlinkClick>
              </a:rPr>
              <a:t>Dix Principes pour des Destinations Durables : tracer une nouvelle voie pour le voyage et le tourisme</a:t>
            </a:r>
            <a:r>
              <a:rPr lang="en-US">
                <a:solidFill>
                  <a:srgbClr val="466982"/>
                </a:solidFill>
              </a:rPr>
              <a:t> </a:t>
            </a:r>
            <a:r>
              <a:rPr lang="en-US"/>
              <a:t>– un rapport du Forum </a:t>
            </a:r>
            <a:r>
              <a:rPr lang="en-US"/>
              <a:t>Économique</a:t>
            </a:r>
            <a:r>
              <a:rPr lang="en-US"/>
              <a:t> Mondial, composé de 10 principes alternatifs.</a:t>
            </a:r>
            <a:endParaRPr/>
          </a:p>
          <a:p>
            <a:pPr indent="-457200" lvl="0" marL="457200" rtl="0" algn="l">
              <a:lnSpc>
                <a:spcPct val="90000"/>
              </a:lnSpc>
              <a:spcBef>
                <a:spcPts val="2000"/>
              </a:spcBef>
              <a:spcAft>
                <a:spcPts val="0"/>
              </a:spcAft>
              <a:buSzPct val="100000"/>
              <a:buChar char="•"/>
            </a:pPr>
            <a:r>
              <a:rPr lang="en-US"/>
              <a:t>Une vidéo primée sur le tourisme durable – </a:t>
            </a:r>
            <a:r>
              <a:rPr lang="en-US" u="sng">
                <a:solidFill>
                  <a:srgbClr val="466982"/>
                </a:solidFill>
                <a:hlinkClick r:id="rId4">
                  <a:extLst>
                    <a:ext uri="{A12FA001-AC4F-418D-AE19-62706E023703}">
                      <ahyp:hlinkClr val="tx"/>
                    </a:ext>
                  </a:extLst>
                </a:hlinkClick>
              </a:rPr>
              <a:t>Un Séjour Durable</a:t>
            </a:r>
            <a:endParaRPr/>
          </a:p>
        </p:txBody>
      </p:sp>
      <p:sp>
        <p:nvSpPr>
          <p:cNvPr id="229" name="Google Shape;229;p19"/>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fontScale="92500"/>
          </a:bodyPr>
          <a:lstStyle/>
          <a:p>
            <a:pPr indent="-685800" lvl="0" marL="685800" rtl="0" algn="l">
              <a:lnSpc>
                <a:spcPct val="90000"/>
              </a:lnSpc>
              <a:spcBef>
                <a:spcPts val="0"/>
              </a:spcBef>
              <a:spcAft>
                <a:spcPts val="0"/>
              </a:spcAft>
              <a:buClr>
                <a:srgbClr val="0E632E"/>
              </a:buClr>
              <a:buSzPct val="100000"/>
              <a:buChar char="•"/>
            </a:pPr>
            <a:r>
              <a:rPr lang="en-US"/>
              <a:t>Une</a:t>
            </a:r>
            <a:r>
              <a:rPr lang="en-US">
                <a:solidFill>
                  <a:schemeClr val="dk1"/>
                </a:solidFill>
              </a:rPr>
              <a:t> </a:t>
            </a:r>
            <a:r>
              <a:rPr lang="en-US" u="sng">
                <a:solidFill>
                  <a:srgbClr val="466982"/>
                </a:solidFill>
                <a:hlinkClick r:id="rId5">
                  <a:extLst>
                    <a:ext uri="{A12FA001-AC4F-418D-AE19-62706E023703}">
                      <ahyp:hlinkClr val="tx"/>
                    </a:ext>
                  </a:extLst>
                </a:hlinkClick>
              </a:rPr>
              <a:t>Etude de Cas</a:t>
            </a:r>
            <a:r>
              <a:rPr lang="en-US">
                <a:solidFill>
                  <a:schemeClr val="dk1"/>
                </a:solidFill>
              </a:rPr>
              <a:t> </a:t>
            </a:r>
            <a:r>
              <a:rPr lang="en-US"/>
              <a:t>sur le statut actuel du Tourisme Durable par Failte Ireland</a:t>
            </a:r>
            <a:endParaRPr/>
          </a:p>
          <a:p>
            <a:pPr indent="-457200" lvl="0" marL="457200" rtl="0" algn="l">
              <a:lnSpc>
                <a:spcPct val="90000"/>
              </a:lnSpc>
              <a:spcBef>
                <a:spcPts val="2000"/>
              </a:spcBef>
              <a:spcAft>
                <a:spcPts val="0"/>
              </a:spcAft>
              <a:buSzPct val="100000"/>
              <a:buChar char="•"/>
            </a:pPr>
            <a:r>
              <a:rPr lang="en-US" sz="5400" u="sng">
                <a:solidFill>
                  <a:srgbClr val="466982"/>
                </a:solidFill>
                <a:hlinkClick r:id="rId6">
                  <a:extLst>
                    <a:ext uri="{A12FA001-AC4F-418D-AE19-62706E023703}">
                      <ahyp:hlinkClr val="tx"/>
                    </a:ext>
                  </a:extLst>
                </a:hlinkClick>
              </a:rPr>
              <a:t>Boîte à outils sur le tourisme durable UNESCO</a:t>
            </a:r>
            <a:r>
              <a:rPr lang="en-US"/>
              <a:t> – comprenant 10 guides simplifiant la mise en place d'initiatives de tourisme durable pour toutes les parties concernées.</a:t>
            </a:r>
            <a:endParaRPr/>
          </a:p>
        </p:txBody>
      </p:sp>
      <p:sp>
        <p:nvSpPr>
          <p:cNvPr id="230" name="Google Shape;230;p19"/>
          <p:cNvSpPr txBox="1"/>
          <p:nvPr>
            <p:ph type="title"/>
          </p:nvPr>
        </p:nvSpPr>
        <p:spPr>
          <a:xfrm>
            <a:off x="762000" y="1743540"/>
            <a:ext cx="22860000" cy="167562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n-US"/>
              <a:t>N'oubliez pas de consulter les ressources suivantes pour poursuivre votre apprentissage autonome !</a:t>
            </a:r>
            <a:endParaRPr/>
          </a:p>
        </p:txBody>
      </p:sp>
      <p:sp>
        <p:nvSpPr>
          <p:cNvPr id="231" name="Google Shape;231;p19"/>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9">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20"/>
          <p:cNvSpPr txBox="1"/>
          <p:nvPr>
            <p:ph idx="1" type="body"/>
          </p:nvPr>
        </p:nvSpPr>
        <p:spPr>
          <a:xfrm>
            <a:off x="755650" y="3228975"/>
            <a:ext cx="22866350" cy="725805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SzPts val="5600"/>
              <a:buNone/>
            </a:pPr>
            <a:r>
              <a:rPr b="1" lang="en-US"/>
              <a:t>Plan d'Action de Tourisme Durable</a:t>
            </a:r>
            <a:endParaRPr b="1"/>
          </a:p>
          <a:p>
            <a:pPr indent="0" lvl="0" marL="0" rtl="0" algn="l">
              <a:lnSpc>
                <a:spcPct val="90000"/>
              </a:lnSpc>
              <a:spcBef>
                <a:spcPts val="0"/>
              </a:spcBef>
              <a:spcAft>
                <a:spcPts val="0"/>
              </a:spcAft>
              <a:buSzPts val="5600"/>
              <a:buNone/>
            </a:pPr>
            <a:r>
              <a:t/>
            </a:r>
            <a:endParaRPr/>
          </a:p>
          <a:p>
            <a:pPr indent="0" lvl="0" marL="0" rtl="0" algn="l">
              <a:lnSpc>
                <a:spcPct val="90000"/>
              </a:lnSpc>
              <a:spcBef>
                <a:spcPts val="0"/>
              </a:spcBef>
              <a:spcAft>
                <a:spcPts val="0"/>
              </a:spcAft>
              <a:buSzPts val="5600"/>
              <a:buNone/>
            </a:pPr>
            <a:r>
              <a:rPr lang="en-US"/>
              <a:t>Vous devez rédiger un plan d'action clair et structuré qui décrit comment le tourisme durable peut être développé ou amélioré dans votre communauté locale. </a:t>
            </a:r>
            <a:endParaRPr>
              <a:solidFill>
                <a:srgbClr val="000000"/>
              </a:solidFill>
            </a:endParaRPr>
          </a:p>
          <a:p>
            <a:pPr indent="0" lvl="0" marL="0" rtl="0" algn="l">
              <a:lnSpc>
                <a:spcPct val="90000"/>
              </a:lnSpc>
              <a:spcBef>
                <a:spcPts val="0"/>
              </a:spcBef>
              <a:spcAft>
                <a:spcPts val="0"/>
              </a:spcAft>
              <a:buSzPts val="5600"/>
              <a:buNone/>
            </a:pPr>
            <a:r>
              <a:t/>
            </a:r>
            <a:endParaRPr>
              <a:solidFill>
                <a:srgbClr val="000000"/>
              </a:solidFill>
            </a:endParaRPr>
          </a:p>
          <a:p>
            <a:pPr indent="0" lvl="0" marL="0" rtl="0" algn="l">
              <a:lnSpc>
                <a:spcPct val="90000"/>
              </a:lnSpc>
              <a:spcBef>
                <a:spcPts val="0"/>
              </a:spcBef>
              <a:spcAft>
                <a:spcPts val="0"/>
              </a:spcAft>
              <a:buSzPts val="5600"/>
              <a:buNone/>
            </a:pPr>
            <a:r>
              <a:rPr lang="en-US"/>
              <a:t>Votre plan d'action doit démontrer votre compréhension des principes de durabilité abordés dans le module.</a:t>
            </a:r>
            <a:endParaRPr/>
          </a:p>
          <a:p>
            <a:pPr indent="0" lvl="0" marL="0" rtl="0" algn="l">
              <a:lnSpc>
                <a:spcPct val="90000"/>
              </a:lnSpc>
              <a:spcBef>
                <a:spcPts val="0"/>
              </a:spcBef>
              <a:spcAft>
                <a:spcPts val="0"/>
              </a:spcAft>
              <a:buSzPts val="5600"/>
              <a:buNone/>
            </a:pPr>
            <a:r>
              <a:t/>
            </a:r>
            <a:endParaRPr/>
          </a:p>
          <a:p>
            <a:pPr indent="0" lvl="0" marL="0" rtl="0" algn="l">
              <a:lnSpc>
                <a:spcPct val="90000"/>
              </a:lnSpc>
              <a:spcBef>
                <a:spcPts val="2000"/>
              </a:spcBef>
              <a:spcAft>
                <a:spcPts val="0"/>
              </a:spcAft>
              <a:buSzPts val="5600"/>
              <a:buNone/>
            </a:pPr>
            <a:r>
              <a:rPr lang="en-US"/>
              <a:t>Utilisez la fiche d'activité fournie.</a:t>
            </a:r>
            <a:endParaRPr/>
          </a:p>
          <a:p>
            <a:pPr indent="0" lvl="0" marL="0" rtl="0" algn="l">
              <a:lnSpc>
                <a:spcPct val="90000"/>
              </a:lnSpc>
              <a:spcBef>
                <a:spcPts val="2000"/>
              </a:spcBef>
              <a:spcAft>
                <a:spcPts val="0"/>
              </a:spcAft>
              <a:buSzPts val="5600"/>
              <a:buNone/>
            </a:pPr>
            <a:r>
              <a:t/>
            </a:r>
            <a:endParaRPr/>
          </a:p>
        </p:txBody>
      </p:sp>
      <p:sp>
        <p:nvSpPr>
          <p:cNvPr id="237" name="Google Shape;237;p2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n-US"/>
              <a:t>Passons à l'action !</a:t>
            </a:r>
            <a:endParaRPr/>
          </a:p>
        </p:txBody>
      </p:sp>
      <p:sp>
        <p:nvSpPr>
          <p:cNvPr id="238" name="Google Shape;238;p20"/>
          <p:cNvSpPr/>
          <p:nvPr/>
        </p:nvSpPr>
        <p:spPr>
          <a:xfrm>
            <a:off x="22969728" y="530352"/>
            <a:ext cx="982644" cy="566928"/>
          </a:xfrm>
          <a:prstGeom prst="rect">
            <a:avLst/>
          </a:prstGeom>
          <a:solidFill>
            <a:srgbClr val="F8F8F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2025-04-14T10:28:12Z</dcterms:created>
  <dc:creator>FIPL14</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0x010100C3ACC449D5B63249AEF793846599674D</vt:lpwstr>
  </property>
  <property fmtid="{D5CDD505-2E9C-101B-9397-08002B2CF9AE}" pid="3" name="MediaServiceImageTags">
    <vt:lpwstr/>
  </property>
</Properties>
</file>