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6" roundtripDataSignature="AMtx7mim9WtZ54FINZMHKLTmKBbaaxxJ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StRc5hHZYzo"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https://www.ipcc.ch/sr15/graphics/</a:t>
            </a:r>
            <a:endParaRPr/>
          </a:p>
        </p:txBody>
      </p:sp>
      <p:sp>
        <p:nvSpPr>
          <p:cNvPr id="105" name="Google Shape;10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https://www.ipcc.ch/sr15/graphics/</a:t>
            </a:r>
            <a:endParaRPr/>
          </a:p>
        </p:txBody>
      </p:sp>
      <p:sp>
        <p:nvSpPr>
          <p:cNvPr id="114" name="Google Shape;114;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 name="Google Shape;14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a:t>https://www.forbes.com/sites/ceciliarodriguez/2020/10/11/europe-winter-travel-the-10-best-covid-safest-ski-resorts-for-2020-2021/</a:t>
            </a:r>
            <a:endParaRPr/>
          </a:p>
          <a:p>
            <a:pPr indent="0" lvl="0" marL="0" marR="0" rtl="0" algn="l">
              <a:lnSpc>
                <a:spcPct val="100000"/>
              </a:lnSpc>
              <a:spcBef>
                <a:spcPts val="0"/>
              </a:spcBef>
              <a:spcAft>
                <a:spcPts val="0"/>
              </a:spcAft>
              <a:buClr>
                <a:schemeClr val="dk1"/>
              </a:buClr>
              <a:buSzPts val="1200"/>
              <a:buFont typeface="Arial"/>
              <a:buNone/>
            </a:pPr>
            <a:r>
              <a:rPr lang="en-GB"/>
              <a:t>https://www.roteirododouro.com/alojamentos/turismo-rural</a:t>
            </a:r>
            <a:endParaRPr/>
          </a:p>
          <a:p>
            <a:pPr indent="0" lvl="0" marL="0" marR="0" rtl="0" algn="l">
              <a:lnSpc>
                <a:spcPct val="100000"/>
              </a:lnSpc>
              <a:spcBef>
                <a:spcPts val="0"/>
              </a:spcBef>
              <a:spcAft>
                <a:spcPts val="0"/>
              </a:spcAft>
              <a:buClr>
                <a:schemeClr val="dk1"/>
              </a:buClr>
              <a:buSzPts val="1200"/>
              <a:buFont typeface="Arial"/>
              <a:buNone/>
            </a:pPr>
            <a:r>
              <a:rPr lang="en-GB"/>
              <a:t>https://www.timeout.pt/lisboa/pt/hoteis/eco-resorts-em-portugal-para-umas-ferias-mais-verdes</a:t>
            </a:r>
            <a:endParaRPr/>
          </a:p>
          <a:p>
            <a:pPr indent="0" lvl="0" marL="0" rtl="0" algn="l">
              <a:lnSpc>
                <a:spcPct val="100000"/>
              </a:lnSpc>
              <a:spcBef>
                <a:spcPts val="0"/>
              </a:spcBef>
              <a:spcAft>
                <a:spcPts val="0"/>
              </a:spcAft>
              <a:buSzPts val="1400"/>
              <a:buNone/>
            </a:pPr>
            <a:r>
              <a:t/>
            </a:r>
            <a:endParaRPr/>
          </a:p>
        </p:txBody>
      </p:sp>
      <p:sp>
        <p:nvSpPr>
          <p:cNvPr id="262" name="Google Shape;26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https://ionline.sapo.pt/2017/01/04/lisboa-terreiro-do-paco-nem-sempre-foi-amarelo/</a:t>
            </a:r>
            <a:endParaRPr/>
          </a:p>
          <a:p>
            <a:pPr indent="0" lvl="0" marL="0" rtl="0" algn="l">
              <a:lnSpc>
                <a:spcPct val="100000"/>
              </a:lnSpc>
              <a:spcBef>
                <a:spcPts val="0"/>
              </a:spcBef>
              <a:spcAft>
                <a:spcPts val="0"/>
              </a:spcAft>
              <a:buSzPts val="1400"/>
              <a:buNone/>
            </a:pPr>
            <a:r>
              <a:rPr lang="en-GB"/>
              <a:t>https://www.siestacampers.com/pt/blog/ria-formosa-natural-park</a:t>
            </a:r>
            <a:endParaRPr/>
          </a:p>
          <a:p>
            <a:pPr indent="0" lvl="0" marL="0" rtl="0" algn="l">
              <a:lnSpc>
                <a:spcPct val="100000"/>
              </a:lnSpc>
              <a:spcBef>
                <a:spcPts val="0"/>
              </a:spcBef>
              <a:spcAft>
                <a:spcPts val="0"/>
              </a:spcAft>
              <a:buSzPts val="1400"/>
              <a:buNone/>
            </a:pPr>
            <a:r>
              <a:rPr lang="en-GB"/>
              <a:t>https://letsdivetulamben.com/how-divers-can-protect-coral-reefs/</a:t>
            </a:r>
            <a:endParaRPr/>
          </a:p>
        </p:txBody>
      </p:sp>
      <p:sp>
        <p:nvSpPr>
          <p:cNvPr id="284" name="Google Shape;28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u="sng">
                <a:solidFill>
                  <a:schemeClr val="hlink"/>
                </a:solidFill>
                <a:hlinkClick r:id="rId2"/>
              </a:rPr>
              <a:t>https://www.youtube.com/watch?v=StRc5hHZYzo</a:t>
            </a:r>
            <a:endParaRPr/>
          </a:p>
        </p:txBody>
      </p:sp>
      <p:sp>
        <p:nvSpPr>
          <p:cNvPr id="306" name="Google Shape;30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5" name="Google Shape;31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4" name="Google Shape;38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7" name="Google Shape;45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4" name="Google Shape;46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0" name="Google Shape;47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7" name="Google Shape;47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5" name="Google Shape;48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2" name="Google Shape;492;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8" name="Google Shape;49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3" name="Google Shape;50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1" name="Google Shape;51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4" name="Google Shape;52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10.png"/><Relationship Id="rId7" Type="http://schemas.openxmlformats.org/officeDocument/2006/relationships/image" Target="../media/image7.png"/><Relationship Id="rId8"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40"/>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40"/>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40"/>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16" name="Shape 16"/>
        <p:cNvGrpSpPr/>
        <p:nvPr/>
      </p:nvGrpSpPr>
      <p:grpSpPr>
        <a:xfrm>
          <a:off x="0" y="0"/>
          <a:ext cx="0" cy="0"/>
          <a:chOff x="0" y="0"/>
          <a:chExt cx="0" cy="0"/>
        </a:xfrm>
      </p:grpSpPr>
      <p:sp>
        <p:nvSpPr>
          <p:cNvPr id="17" name="Google Shape;17;p4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4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0" name="Google Shape;20;p41"/>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1" name="Google Shape;21;p41"/>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2" name="Shape 22"/>
        <p:cNvGrpSpPr/>
        <p:nvPr/>
      </p:nvGrpSpPr>
      <p:grpSpPr>
        <a:xfrm>
          <a:off x="0" y="0"/>
          <a:ext cx="0" cy="0"/>
          <a:chOff x="0" y="0"/>
          <a:chExt cx="0" cy="0"/>
        </a:xfrm>
      </p:grpSpPr>
      <p:sp>
        <p:nvSpPr>
          <p:cNvPr id="23" name="Google Shape;23;p4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2"/>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GB"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5" name="Shape 25"/>
        <p:cNvGrpSpPr/>
        <p:nvPr/>
      </p:nvGrpSpPr>
      <p:grpSpPr>
        <a:xfrm>
          <a:off x="0" y="0"/>
          <a:ext cx="0" cy="0"/>
          <a:chOff x="0" y="0"/>
          <a:chExt cx="0" cy="0"/>
        </a:xfrm>
      </p:grpSpPr>
      <p:sp>
        <p:nvSpPr>
          <p:cNvPr id="26" name="Google Shape;26;p43"/>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7" name="Google Shape;27;p43"/>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8" name="Google Shape;28;p4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9" name="Google Shape;29;p43"/>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0" name="Google Shape;30;p43"/>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1" name="Google Shape;31;p43"/>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32" name="Shape 32"/>
        <p:cNvGrpSpPr/>
        <p:nvPr/>
      </p:nvGrpSpPr>
      <p:grpSpPr>
        <a:xfrm>
          <a:off x="0" y="0"/>
          <a:ext cx="0" cy="0"/>
          <a:chOff x="0" y="0"/>
          <a:chExt cx="0" cy="0"/>
        </a:xfrm>
      </p:grpSpPr>
      <p:sp>
        <p:nvSpPr>
          <p:cNvPr id="33" name="Google Shape;33;p44"/>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4" name="Google Shape;34;p44"/>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36" name="Google Shape;36;p44"/>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37" name="Google Shape;37;p44"/>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38" name="Google Shape;38;p44"/>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9" name="Shape 39"/>
        <p:cNvGrpSpPr/>
        <p:nvPr/>
      </p:nvGrpSpPr>
      <p:grpSpPr>
        <a:xfrm>
          <a:off x="0" y="0"/>
          <a:ext cx="0" cy="0"/>
          <a:chOff x="0" y="0"/>
          <a:chExt cx="0" cy="0"/>
        </a:xfrm>
      </p:grpSpPr>
      <p:sp>
        <p:nvSpPr>
          <p:cNvPr id="40" name="Google Shape;40;p45"/>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1" name="Google Shape;41;p45"/>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45"/>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45"/>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45" name="Google Shape;45;p4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46" name="Google Shape;46;p4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47" name="Shape 47"/>
        <p:cNvGrpSpPr/>
        <p:nvPr/>
      </p:nvGrpSpPr>
      <p:grpSpPr>
        <a:xfrm>
          <a:off x="0" y="0"/>
          <a:ext cx="0" cy="0"/>
          <a:chOff x="0" y="0"/>
          <a:chExt cx="0" cy="0"/>
        </a:xfrm>
      </p:grpSpPr>
      <p:pic>
        <p:nvPicPr>
          <p:cNvPr descr="A black and white logo&#10;&#10;AI-generated content may be incorrect." id="48" name="Google Shape;48;p46"/>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49" name="Google Shape;49;p46"/>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50" name="Google Shape;50;p46"/>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GB"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51" name="Google Shape;51;p46"/>
          <p:cNvGrpSpPr/>
          <p:nvPr/>
        </p:nvGrpSpPr>
        <p:grpSpPr>
          <a:xfrm>
            <a:off x="1633044" y="9658153"/>
            <a:ext cx="21117911" cy="908071"/>
            <a:chOff x="761999" y="9658153"/>
            <a:chExt cx="21117911" cy="908071"/>
          </a:xfrm>
        </p:grpSpPr>
        <p:pic>
          <p:nvPicPr>
            <p:cNvPr descr="A white text on a black background&#10;&#10;AI-generated content may be incorrect." id="52" name="Google Shape;52;p46"/>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53" name="Google Shape;53;p46"/>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54" name="Google Shape;54;p46"/>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55" name="Google Shape;55;p46"/>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56" name="Google Shape;56;p46"/>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57" name="Google Shape;57;p46"/>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58" name="Shape 58"/>
        <p:cNvGrpSpPr/>
        <p:nvPr/>
      </p:nvGrpSpPr>
      <p:grpSpPr>
        <a:xfrm>
          <a:off x="0" y="0"/>
          <a:ext cx="0" cy="0"/>
          <a:chOff x="0" y="0"/>
          <a:chExt cx="0" cy="0"/>
        </a:xfrm>
      </p:grpSpPr>
      <p:sp>
        <p:nvSpPr>
          <p:cNvPr id="59" name="Google Shape;59;p47"/>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7"/>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GB"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61" name="Shape 61"/>
        <p:cNvGrpSpPr/>
        <p:nvPr/>
      </p:nvGrpSpPr>
      <p:grpSpPr>
        <a:xfrm>
          <a:off x="0" y="0"/>
          <a:ext cx="0" cy="0"/>
          <a:chOff x="0" y="0"/>
          <a:chExt cx="0" cy="0"/>
        </a:xfrm>
      </p:grpSpPr>
      <p:sp>
        <p:nvSpPr>
          <p:cNvPr id="62" name="Google Shape;62;p48"/>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8"/>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4" name="Google Shape;64;p48"/>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65" name="Google Shape;65;p4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66" name="Google Shape;66;p4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7" name="Google Shape;67;p4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8" name="Shape 68"/>
        <p:cNvGrpSpPr/>
        <p:nvPr/>
      </p:nvGrpSpPr>
      <p:grpSpPr>
        <a:xfrm>
          <a:off x="0" y="0"/>
          <a:ext cx="0" cy="0"/>
          <a:chOff x="0" y="0"/>
          <a:chExt cx="0" cy="0"/>
        </a:xfrm>
      </p:grpSpPr>
      <p:sp>
        <p:nvSpPr>
          <p:cNvPr id="69" name="Google Shape;69;p49"/>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9"/>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1" name="Google Shape;71;p49"/>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2" name="Google Shape;72;p4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73" name="Google Shape;73;p49"/>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4" name="Google Shape;74;p49"/>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5" name="Google Shape;75;p49"/>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76" name="Google Shape;76;p49"/>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77" name="Google Shape;77;p49"/>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8" name="Shape 78"/>
        <p:cNvGrpSpPr/>
        <p:nvPr/>
      </p:nvGrpSpPr>
      <p:grpSpPr>
        <a:xfrm>
          <a:off x="0" y="0"/>
          <a:ext cx="0" cy="0"/>
          <a:chOff x="0" y="0"/>
          <a:chExt cx="0" cy="0"/>
        </a:xfrm>
      </p:grpSpPr>
      <p:sp>
        <p:nvSpPr>
          <p:cNvPr id="79" name="Google Shape;79;p5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80" name="Google Shape;80;p5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81" name="Google Shape;81;p5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2" name="Google Shape;82;p50"/>
          <p:cNvSpPr/>
          <p:nvPr>
            <p:ph idx="2" type="pic"/>
          </p:nvPr>
        </p:nvSpPr>
        <p:spPr>
          <a:xfrm>
            <a:off x="0" y="0"/>
            <a:ext cx="24384000" cy="13716000"/>
          </a:xfrm>
          <a:prstGeom prst="rect">
            <a:avLst/>
          </a:prstGeom>
          <a:noFill/>
          <a:ln>
            <a:noFill/>
          </a:ln>
        </p:spPr>
      </p:sp>
      <p:sp>
        <p:nvSpPr>
          <p:cNvPr id="83" name="Google Shape;83;p50"/>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4" name="Google Shape;84;p50"/>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9"/>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24.png"/><Relationship Id="rId5"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11.png"/><Relationship Id="rId5"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1.png"/><Relationship Id="rId4" Type="http://schemas.openxmlformats.org/officeDocument/2006/relationships/image" Target="../media/image25.png"/><Relationship Id="rId5"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6.jpg"/><Relationship Id="rId4" Type="http://schemas.openxmlformats.org/officeDocument/2006/relationships/hyperlink" Target="https://www.youtube.com/watch?v=StRc5hHZYzo" TargetMode="External"/><Relationship Id="rId5" Type="http://schemas.openxmlformats.org/officeDocument/2006/relationships/hyperlink" Target="https://www.youtube.com/watch?v=StRc5hHZYzo"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hyperlink" Target="https://www.unwto.org/sustainable-development/climate-action" TargetMode="External"/><Relationship Id="rId4" Type="http://schemas.openxmlformats.org/officeDocument/2006/relationships/hyperlink" Target="https://business.turismodeportugal.pt/pt/Gerir/Boas_Praticas/Paginas/boas-praticas-sustentabilidade-gestao-praias-surfing.aspx" TargetMode="External"/><Relationship Id="rId11" Type="http://schemas.openxmlformats.org/officeDocument/2006/relationships/hyperlink" Target="https://business.turismodeportugal.pt/pt/Gerir/Boas_Praticas/Paginas/boas-praticas-sustentabilidade-animacao-turistica.aspx" TargetMode="External"/><Relationship Id="rId10" Type="http://schemas.openxmlformats.org/officeDocument/2006/relationships/hyperlink" Target="https://www.youtube.com/watch?v=SjS_vFvRmsQ" TargetMode="External"/><Relationship Id="rId9" Type="http://schemas.openxmlformats.org/officeDocument/2006/relationships/hyperlink" Target="https://www.youtube.com/watch?v=VvKf1A-Mpb0" TargetMode="External"/><Relationship Id="rId5" Type="http://schemas.openxmlformats.org/officeDocument/2006/relationships/hyperlink" Target="https://business.turismodeportugal.pt/pt/Gerir/Boas_Praticas/Paginas/boas-praticas-sustentabilidade-infraestruturas-apoio-turismo-nautico-litoral-rios-albufeiras.aspx" TargetMode="External"/><Relationship Id="rId6" Type="http://schemas.openxmlformats.org/officeDocument/2006/relationships/hyperlink" Target="https://business.turismodeportugal.pt/pt/Gerir/Boas_Praticas/Paginas/boas-praticas-sustentabilidade-infraestruturas-apoio-turismo-nautico-litoral-rios-albufeiras.aspx" TargetMode="External"/><Relationship Id="rId7" Type="http://schemas.openxmlformats.org/officeDocument/2006/relationships/hyperlink" Target="https://business.turismodeportugal.pt/pt/Gerir/Boas_Praticas/Paginas/boas-praticas-sustentabilidade-termas.aspx" TargetMode="External"/><Relationship Id="rId8" Type="http://schemas.openxmlformats.org/officeDocument/2006/relationships/hyperlink" Target="https://open.spotify.com/episode/2UF3HkUbNkxXbVNaN0uKWQ?si=Xm-ZOPJYSjqbz54pR9BmEg&amp;nd=1&amp;dlsi=109739c5882d4ea9"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doi.org/10.1017/9781009157940.001"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GB"/>
              <a:t>6. </a:t>
            </a:r>
            <a:r>
              <a:rPr b="1" lang="en-GB" sz="9600"/>
              <a:t>Résilience face au changement climatique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idx="1" type="body"/>
          </p:nvPr>
        </p:nvSpPr>
        <p:spPr>
          <a:xfrm>
            <a:off x="758651" y="2964675"/>
            <a:ext cx="22653593" cy="8733600"/>
          </a:xfrm>
          <a:prstGeom prst="rect">
            <a:avLst/>
          </a:prstGeom>
          <a:noFill/>
          <a:ln>
            <a:noFill/>
          </a:ln>
        </p:spPr>
        <p:txBody>
          <a:bodyPr anchorCtr="0" anchor="t" bIns="0" lIns="0" spcFirstLastPara="1" rIns="0" wrap="square" tIns="118850">
            <a:normAutofit/>
          </a:bodyPr>
          <a:lstStyle/>
          <a:p>
            <a:pPr indent="0" lvl="0" marL="0" rtl="0" algn="l">
              <a:lnSpc>
                <a:spcPct val="130000"/>
              </a:lnSpc>
              <a:spcBef>
                <a:spcPts val="2000"/>
              </a:spcBef>
              <a:spcAft>
                <a:spcPts val="0"/>
              </a:spcAft>
              <a:buSzPts val="5600"/>
              <a:buNone/>
            </a:pPr>
            <a:r>
              <a:rPr baseline="30000" lang="en-GB" sz="5400"/>
              <a:t>Les principaux objectifs et le champ d'application de ce module sont les suivants :</a:t>
            </a:r>
            <a:endParaRPr/>
          </a:p>
          <a:p>
            <a:pPr indent="0" lvl="0" marL="0" rtl="0" algn="l">
              <a:lnSpc>
                <a:spcPct val="130000"/>
              </a:lnSpc>
              <a:spcBef>
                <a:spcPts val="2000"/>
              </a:spcBef>
              <a:spcAft>
                <a:spcPts val="0"/>
              </a:spcAft>
              <a:buSzPts val="5600"/>
              <a:buNone/>
            </a:pPr>
            <a:r>
              <a:rPr b="1" baseline="30000" lang="en-GB" sz="5400"/>
              <a:t>1. Comprendre les concepts fondamentaux </a:t>
            </a:r>
            <a:r>
              <a:rPr baseline="30000" lang="en-GB" sz="5400"/>
              <a:t>liés à l’impact du changement climatique ainsi que les possibilités d’adaptation et d’atténuation dans le secteur du tourisme et de l’hôtellerie</a:t>
            </a:r>
            <a:endParaRPr baseline="30000" sz="5400"/>
          </a:p>
          <a:p>
            <a:pPr indent="0" lvl="0" marL="0" rtl="0" algn="l">
              <a:lnSpc>
                <a:spcPct val="130000"/>
              </a:lnSpc>
              <a:spcBef>
                <a:spcPts val="2000"/>
              </a:spcBef>
              <a:spcAft>
                <a:spcPts val="0"/>
              </a:spcAft>
              <a:buSzPts val="5600"/>
              <a:buNone/>
            </a:pPr>
            <a:r>
              <a:rPr b="1" baseline="30000" lang="en-GB" sz="5400"/>
              <a:t>2. Identifier les pratiques résilientes</a:t>
            </a:r>
            <a:r>
              <a:rPr baseline="30000" lang="en-GB" sz="5400"/>
              <a:t> et les stratégies d’action que les entreprises peuvent mettre en place pour relever les défis environnementaux</a:t>
            </a:r>
            <a:endParaRPr baseline="30000" sz="5400"/>
          </a:p>
          <a:p>
            <a:pPr indent="0" lvl="0" marL="0" rtl="0" algn="l">
              <a:lnSpc>
                <a:spcPct val="130000"/>
              </a:lnSpc>
              <a:spcBef>
                <a:spcPts val="2000"/>
              </a:spcBef>
              <a:spcAft>
                <a:spcPts val="0"/>
              </a:spcAft>
              <a:buSzPts val="5600"/>
              <a:buNone/>
            </a:pPr>
            <a:r>
              <a:rPr b="1" baseline="30000" lang="en-GB" sz="5400"/>
              <a:t>3. Permettre aux formateurs de transmettre</a:t>
            </a:r>
            <a:r>
              <a:rPr baseline="30000" lang="en-GB" sz="5400"/>
              <a:t> ces concepts et d’accompagner les entreprises dans leur transition vers des modèles plus durables et plus adaptatifs</a:t>
            </a:r>
            <a:endParaRPr baseline="30000" sz="5400"/>
          </a:p>
          <a:p>
            <a:pPr indent="0" lvl="0" marL="0" rtl="0" algn="l">
              <a:lnSpc>
                <a:spcPct val="130000"/>
              </a:lnSpc>
              <a:spcBef>
                <a:spcPts val="0"/>
              </a:spcBef>
              <a:spcAft>
                <a:spcPts val="0"/>
              </a:spcAft>
              <a:buSzPts val="5400"/>
              <a:buNone/>
            </a:pPr>
            <a:r>
              <a:t/>
            </a:r>
            <a:endParaRPr baseline="30000" sz="5400"/>
          </a:p>
        </p:txBody>
      </p:sp>
      <p:sp>
        <p:nvSpPr>
          <p:cNvPr id="95" name="Google Shape;95;p2"/>
          <p:cNvSpPr txBox="1"/>
          <p:nvPr>
            <p:ph type="title"/>
          </p:nvPr>
        </p:nvSpPr>
        <p:spPr>
          <a:xfrm>
            <a:off x="761999" y="1524000"/>
            <a:ext cx="22860000" cy="2021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Introduction</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654244" y="5657851"/>
            <a:ext cx="1625236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GB"/>
              <a:t>A. </a:t>
            </a:r>
            <a:r>
              <a:rPr b="1" lang="en-GB" sz="9600"/>
              <a:t>Changement Climatique</a:t>
            </a:r>
            <a:endParaRPr/>
          </a:p>
        </p:txBody>
      </p:sp>
      <p:sp>
        <p:nvSpPr>
          <p:cNvPr id="101" name="Google Shape;101;p3"/>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GB" sz="6600" u="none" cap="none" strike="noStrike">
                <a:solidFill>
                  <a:schemeClr val="lt1"/>
                </a:solidFill>
                <a:latin typeface="Arial"/>
                <a:ea typeface="Arial"/>
                <a:cs typeface="Arial"/>
                <a:sym typeface="Arial"/>
              </a:rPr>
              <a:t>Définitions, causes, conséquences et concepts fondamentaux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idx="1" type="body"/>
          </p:nvPr>
        </p:nvSpPr>
        <p:spPr>
          <a:xfrm>
            <a:off x="370114" y="3092824"/>
            <a:ext cx="10020418" cy="9447520"/>
          </a:xfrm>
          <a:prstGeom prst="rect">
            <a:avLst/>
          </a:prstGeom>
          <a:noFill/>
          <a:ln>
            <a:noFill/>
          </a:ln>
        </p:spPr>
        <p:txBody>
          <a:bodyPr anchorCtr="0" anchor="t" bIns="0" lIns="0" spcFirstLastPara="1" rIns="0" wrap="square" tIns="0">
            <a:noAutofit/>
          </a:bodyPr>
          <a:lstStyle/>
          <a:p>
            <a:pPr indent="0" lvl="0" marL="0" rtl="0" algn="l">
              <a:lnSpc>
                <a:spcPct val="110000"/>
              </a:lnSpc>
              <a:spcBef>
                <a:spcPts val="0"/>
              </a:spcBef>
              <a:spcAft>
                <a:spcPts val="0"/>
              </a:spcAft>
              <a:buSzPts val="5600"/>
              <a:buNone/>
            </a:pPr>
            <a:r>
              <a:rPr lang="en-GB" sz="4000"/>
              <a:t>Il se caractérise par des changements dans l'état du climat, marqués par des variations moyennes et supérieures à la moyenne de la température de la planète sur une longue période, à savoir plusieurs décennies ou plus.</a:t>
            </a:r>
            <a:endParaRPr/>
          </a:p>
          <a:p>
            <a:pPr indent="0" lvl="0" marL="0" rtl="0" algn="l">
              <a:lnSpc>
                <a:spcPct val="110000"/>
              </a:lnSpc>
              <a:spcBef>
                <a:spcPts val="2000"/>
              </a:spcBef>
              <a:spcAft>
                <a:spcPts val="0"/>
              </a:spcAft>
              <a:buSzPts val="5600"/>
              <a:buNone/>
            </a:pPr>
            <a:r>
              <a:rPr lang="en-GB" sz="4000"/>
              <a:t>L'intensité du changement climatique qui a été enregistrée trouve principalement son origine dans l'</a:t>
            </a:r>
            <a:r>
              <a:rPr b="1" lang="en-GB" sz="4000"/>
              <a:t>activité humaine</a:t>
            </a:r>
            <a:r>
              <a:rPr lang="en-GB" sz="4000"/>
              <a:t>, qui modifie la composition de l'atmosphère terrestre et s'ajoute à la variabilité climatique naturelle observée sur des périodes comparables de temps.</a:t>
            </a:r>
            <a:endParaRPr/>
          </a:p>
        </p:txBody>
      </p:sp>
      <p:sp>
        <p:nvSpPr>
          <p:cNvPr id="108" name="Google Shape;108;p4"/>
          <p:cNvSpPr txBox="1"/>
          <p:nvPr>
            <p:ph type="title"/>
          </p:nvPr>
        </p:nvSpPr>
        <p:spPr>
          <a:xfrm>
            <a:off x="761999" y="1524001"/>
            <a:ext cx="22860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1. Changement climatique - définitions</a:t>
            </a:r>
            <a:endParaRPr b="1">
              <a:highlight>
                <a:srgbClr val="FFFF00"/>
              </a:highlight>
            </a:endParaRPr>
          </a:p>
        </p:txBody>
      </p:sp>
      <p:pic>
        <p:nvPicPr>
          <p:cNvPr descr="Uma imagem com texto, Gráfico, captura de ecrã, diagrama&#10;&#10;Os conteúdos gerados por IA podem estar incorretos." id="109" name="Google Shape;109;p4"/>
          <p:cNvPicPr preferRelativeResize="0"/>
          <p:nvPr/>
        </p:nvPicPr>
        <p:blipFill rotWithShape="1">
          <a:blip r:embed="rId3">
            <a:alphaModFix/>
          </a:blip>
          <a:srcRect b="0" l="3653" r="2681" t="10684"/>
          <a:stretch/>
        </p:blipFill>
        <p:spPr>
          <a:xfrm>
            <a:off x="10580344" y="3092824"/>
            <a:ext cx="13709015" cy="8066588"/>
          </a:xfrm>
          <a:prstGeom prst="rect">
            <a:avLst/>
          </a:prstGeom>
          <a:noFill/>
          <a:ln>
            <a:noFill/>
          </a:ln>
        </p:spPr>
      </p:pic>
      <p:sp>
        <p:nvSpPr>
          <p:cNvPr id="110" name="Google Shape;110;p4"/>
          <p:cNvSpPr txBox="1"/>
          <p:nvPr/>
        </p:nvSpPr>
        <p:spPr>
          <a:xfrm>
            <a:off x="11375506" y="11113452"/>
            <a:ext cx="12210759" cy="70784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2000" u="none" cap="none" strike="noStrike">
                <a:solidFill>
                  <a:schemeClr val="dk1"/>
                </a:solidFill>
                <a:latin typeface="Arial"/>
                <a:ea typeface="Arial"/>
                <a:cs typeface="Arial"/>
                <a:sym typeface="Arial"/>
              </a:rPr>
              <a:t>Évolution de la température moyenne à la surface du globe au cours de la période d'observations instrumentales (GIEC)</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51"/>
          <p:cNvSpPr txBox="1"/>
          <p:nvPr>
            <p:ph idx="1" type="body"/>
          </p:nvPr>
        </p:nvSpPr>
        <p:spPr>
          <a:xfrm>
            <a:off x="370114" y="2692715"/>
            <a:ext cx="10025170" cy="9847629"/>
          </a:xfrm>
          <a:prstGeom prst="rect">
            <a:avLst/>
          </a:prstGeom>
          <a:noFill/>
          <a:ln>
            <a:noFill/>
          </a:ln>
        </p:spPr>
        <p:txBody>
          <a:bodyPr anchorCtr="0" anchor="t" bIns="0" lIns="0" spcFirstLastPara="1" rIns="0" wrap="square" tIns="0">
            <a:normAutofit lnSpcReduction="10000"/>
          </a:bodyPr>
          <a:lstStyle/>
          <a:p>
            <a:pPr indent="0" lvl="0" marL="0" rtl="0" algn="just">
              <a:lnSpc>
                <a:spcPct val="110000"/>
              </a:lnSpc>
              <a:spcBef>
                <a:spcPts val="2000"/>
              </a:spcBef>
              <a:spcAft>
                <a:spcPts val="0"/>
              </a:spcAft>
              <a:buSzPts val="4300"/>
              <a:buNone/>
            </a:pPr>
            <a:r>
              <a:rPr lang="en-GB" sz="4000"/>
              <a:t>L'augmentation des émissions de gaz à effet de serre dues aux activités humaines a accentué le phénomène connu sous le nom de réchauffement climatique.</a:t>
            </a:r>
            <a:endParaRPr/>
          </a:p>
          <a:p>
            <a:pPr indent="0" lvl="0" marL="0" rtl="0" algn="just">
              <a:lnSpc>
                <a:spcPct val="110000"/>
              </a:lnSpc>
              <a:spcBef>
                <a:spcPts val="2000"/>
              </a:spcBef>
              <a:spcAft>
                <a:spcPts val="0"/>
              </a:spcAft>
              <a:buSzPts val="4300"/>
              <a:buNone/>
            </a:pPr>
            <a:r>
              <a:rPr lang="en-GB" sz="4000"/>
              <a:t>En raison de ces émissions, la température moyenne de la planète est actuellement supérieure de 0,85°C à celle de 1880, et les trois dernières décennies ont été les plus chaudes jamais enregistrées à la surface de la Terre depuis 1850. </a:t>
            </a:r>
            <a:endParaRPr/>
          </a:p>
          <a:p>
            <a:pPr indent="0" lvl="0" marL="0" rtl="0" algn="just">
              <a:lnSpc>
                <a:spcPct val="110000"/>
              </a:lnSpc>
              <a:spcBef>
                <a:spcPts val="2000"/>
              </a:spcBef>
              <a:spcAft>
                <a:spcPts val="0"/>
              </a:spcAft>
              <a:buSzPts val="4300"/>
              <a:buNone/>
            </a:pPr>
            <a:r>
              <a:rPr lang="en-GB" sz="4000"/>
              <a:t>Cette tendance est extrêmement préoccupante car elle se produit à un rythme sans précédent au cours des 1300 dernières années. </a:t>
            </a:r>
            <a:endParaRPr/>
          </a:p>
        </p:txBody>
      </p:sp>
      <p:sp>
        <p:nvSpPr>
          <p:cNvPr id="117" name="Google Shape;117;p51"/>
          <p:cNvSpPr txBox="1"/>
          <p:nvPr>
            <p:ph type="title"/>
          </p:nvPr>
        </p:nvSpPr>
        <p:spPr>
          <a:xfrm>
            <a:off x="761999" y="1524001"/>
            <a:ext cx="22860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1. Changement climatique - définitions</a:t>
            </a:r>
            <a:endParaRPr>
              <a:solidFill>
                <a:srgbClr val="000000"/>
              </a:solidFill>
            </a:endParaRPr>
          </a:p>
        </p:txBody>
      </p:sp>
      <p:pic>
        <p:nvPicPr>
          <p:cNvPr descr="Uma imagem com texto, Gráfico, captura de ecrã, diagrama&#10;&#10;Os conteúdos gerados por IA podem estar incorretos." id="118" name="Google Shape;118;p51"/>
          <p:cNvPicPr preferRelativeResize="0"/>
          <p:nvPr/>
        </p:nvPicPr>
        <p:blipFill rotWithShape="1">
          <a:blip r:embed="rId3">
            <a:alphaModFix/>
          </a:blip>
          <a:srcRect b="0" l="3653" r="2681" t="10684"/>
          <a:stretch/>
        </p:blipFill>
        <p:spPr>
          <a:xfrm>
            <a:off x="10580344" y="3092824"/>
            <a:ext cx="13832166" cy="8066588"/>
          </a:xfrm>
          <a:prstGeom prst="rect">
            <a:avLst/>
          </a:prstGeom>
          <a:noFill/>
          <a:ln>
            <a:noFill/>
          </a:ln>
        </p:spPr>
      </p:pic>
      <p:sp>
        <p:nvSpPr>
          <p:cNvPr id="119" name="Google Shape;119;p51"/>
          <p:cNvSpPr txBox="1"/>
          <p:nvPr/>
        </p:nvSpPr>
        <p:spPr>
          <a:xfrm>
            <a:off x="11375506" y="11113452"/>
            <a:ext cx="12210759" cy="70784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2000" u="none" cap="none" strike="noStrike">
                <a:solidFill>
                  <a:schemeClr val="dk1"/>
                </a:solidFill>
                <a:latin typeface="Arial"/>
                <a:ea typeface="Arial"/>
                <a:cs typeface="Arial"/>
                <a:sym typeface="Arial"/>
              </a:rPr>
              <a:t>Évolution de la température moyenne à la surface du globe au cours de la période d'observations instrumentales (GIEC)</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
          <p:cNvSpPr txBox="1"/>
          <p:nvPr>
            <p:ph type="title"/>
          </p:nvPr>
        </p:nvSpPr>
        <p:spPr>
          <a:xfrm>
            <a:off x="761999" y="1524000"/>
            <a:ext cx="22860001" cy="127581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2. Changement climatique - causes</a:t>
            </a:r>
            <a:endParaRPr/>
          </a:p>
        </p:txBody>
      </p:sp>
      <p:sp>
        <p:nvSpPr>
          <p:cNvPr id="125" name="Google Shape;125;p5"/>
          <p:cNvSpPr/>
          <p:nvPr/>
        </p:nvSpPr>
        <p:spPr>
          <a:xfrm>
            <a:off x="1478441" y="4160799"/>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lt1"/>
                </a:solidFill>
                <a:latin typeface="Arial"/>
                <a:ea typeface="Arial"/>
                <a:cs typeface="Arial"/>
                <a:sym typeface="Arial"/>
              </a:rPr>
              <a:t>La production et la consommation d'énergie</a:t>
            </a:r>
            <a:r>
              <a:rPr b="0" i="0" lang="en-GB" sz="3200" u="none" cap="none" strike="noStrike">
                <a:solidFill>
                  <a:schemeClr val="lt1"/>
                </a:solidFill>
                <a:latin typeface="Arial"/>
                <a:ea typeface="Arial"/>
                <a:cs typeface="Arial"/>
                <a:sym typeface="Arial"/>
              </a:rPr>
              <a:t>, dont une grande part provient de la combustion de combustibles fossiles pour la produire.</a:t>
            </a:r>
            <a:endParaRPr b="0" i="0" sz="1400" u="none" cap="none" strike="noStrike">
              <a:solidFill>
                <a:schemeClr val="lt1"/>
              </a:solidFill>
              <a:latin typeface="Arial"/>
              <a:ea typeface="Arial"/>
              <a:cs typeface="Arial"/>
              <a:sym typeface="Arial"/>
            </a:endParaRPr>
          </a:p>
        </p:txBody>
      </p:sp>
      <p:sp>
        <p:nvSpPr>
          <p:cNvPr id="126" name="Google Shape;126;p5"/>
          <p:cNvSpPr/>
          <p:nvPr/>
        </p:nvSpPr>
        <p:spPr>
          <a:xfrm>
            <a:off x="9004312" y="4160799"/>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lt1"/>
                </a:solidFill>
                <a:latin typeface="Arial"/>
                <a:ea typeface="Arial"/>
                <a:cs typeface="Arial"/>
                <a:sym typeface="Arial"/>
              </a:rPr>
              <a:t>L'industrie et les produits manufacturés</a:t>
            </a:r>
            <a:r>
              <a:rPr b="0" i="0" lang="en-GB" sz="3200" u="none" cap="none" strike="noStrike">
                <a:solidFill>
                  <a:schemeClr val="lt1"/>
                </a:solidFill>
                <a:latin typeface="Arial"/>
                <a:ea typeface="Arial"/>
                <a:cs typeface="Arial"/>
                <a:sym typeface="Arial"/>
              </a:rPr>
              <a:t> qui consomment beaucoup d'énergie pour la fabrication du ciment, de l'acier, des produits électroniques et des plastiques.</a:t>
            </a:r>
            <a:endParaRPr b="0" i="0" sz="3200" u="none" cap="none" strike="noStrike">
              <a:solidFill>
                <a:schemeClr val="lt1"/>
              </a:solidFill>
              <a:latin typeface="Arial"/>
              <a:ea typeface="Arial"/>
              <a:cs typeface="Arial"/>
              <a:sym typeface="Arial"/>
            </a:endParaRPr>
          </a:p>
        </p:txBody>
      </p:sp>
      <p:sp>
        <p:nvSpPr>
          <p:cNvPr id="127" name="Google Shape;127;p5"/>
          <p:cNvSpPr/>
          <p:nvPr/>
        </p:nvSpPr>
        <p:spPr>
          <a:xfrm>
            <a:off x="16530183" y="4160799"/>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lt1"/>
                </a:solidFill>
                <a:latin typeface="Arial"/>
                <a:ea typeface="Arial"/>
                <a:cs typeface="Arial"/>
                <a:sym typeface="Arial"/>
              </a:rPr>
              <a:t>La déforestation, </a:t>
            </a:r>
            <a:r>
              <a:rPr b="0" i="0" lang="en-GB" sz="3200" u="none" cap="none" strike="noStrike">
                <a:solidFill>
                  <a:schemeClr val="lt1"/>
                </a:solidFill>
                <a:latin typeface="Arial"/>
                <a:ea typeface="Arial"/>
                <a:cs typeface="Arial"/>
                <a:sym typeface="Arial"/>
              </a:rPr>
              <a:t>l'abattage des forêts libère le carbone stocké dans les arbres dans l'atmosphère et réduit la capacité de la nature à absorber le CO₂.</a:t>
            </a:r>
            <a:endParaRPr/>
          </a:p>
        </p:txBody>
      </p:sp>
      <p:sp>
        <p:nvSpPr>
          <p:cNvPr id="128" name="Google Shape;128;p5"/>
          <p:cNvSpPr/>
          <p:nvPr/>
        </p:nvSpPr>
        <p:spPr>
          <a:xfrm>
            <a:off x="5221204" y="8828827"/>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lt1"/>
                </a:solidFill>
                <a:latin typeface="Arial"/>
                <a:ea typeface="Arial"/>
                <a:cs typeface="Arial"/>
                <a:sym typeface="Arial"/>
              </a:rPr>
              <a:t>Les transports</a:t>
            </a:r>
            <a:r>
              <a:rPr b="0" i="0" lang="en-GB" sz="3200" u="none" cap="none" strike="noStrike">
                <a:solidFill>
                  <a:schemeClr val="lt1"/>
                </a:solidFill>
                <a:latin typeface="Arial"/>
                <a:ea typeface="Arial"/>
                <a:cs typeface="Arial"/>
                <a:sym typeface="Arial"/>
              </a:rPr>
              <a:t>, en raison de l'utilisation massive des combustibles fossiles, qui constituent l'un des secteurs les plus émetteurs de la planète.</a:t>
            </a:r>
            <a:endParaRPr b="0" i="0" sz="3200" u="none" cap="none" strike="noStrike">
              <a:solidFill>
                <a:schemeClr val="lt1"/>
              </a:solidFill>
              <a:latin typeface="Arial"/>
              <a:ea typeface="Arial"/>
              <a:cs typeface="Arial"/>
              <a:sym typeface="Arial"/>
            </a:endParaRPr>
          </a:p>
        </p:txBody>
      </p:sp>
      <p:sp>
        <p:nvSpPr>
          <p:cNvPr id="129" name="Google Shape;129;p5"/>
          <p:cNvSpPr/>
          <p:nvPr/>
        </p:nvSpPr>
        <p:spPr>
          <a:xfrm>
            <a:off x="12836725" y="8828827"/>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lt1"/>
                </a:solidFill>
                <a:latin typeface="Arial"/>
                <a:ea typeface="Arial"/>
                <a:cs typeface="Arial"/>
                <a:sym typeface="Arial"/>
              </a:rPr>
              <a:t>La production alimentaire, </a:t>
            </a:r>
            <a:r>
              <a:rPr b="0" i="0" lang="en-GB" sz="3200" u="none" cap="none" strike="noStrike">
                <a:solidFill>
                  <a:schemeClr val="lt1"/>
                </a:solidFill>
                <a:latin typeface="Arial"/>
                <a:ea typeface="Arial"/>
                <a:cs typeface="Arial"/>
                <a:sym typeface="Arial"/>
              </a:rPr>
              <a:t>issue des activités agricoles et de l'essor de l'élevage, lié à la gestion du bétail, ainsi qu'à l'utilisation d'engrais.</a:t>
            </a:r>
            <a:endParaRPr b="0" i="0" sz="3200" u="none" cap="none" strike="noStrike">
              <a:solidFill>
                <a:schemeClr val="lt1"/>
              </a:solidFill>
              <a:latin typeface="Arial"/>
              <a:ea typeface="Arial"/>
              <a:cs typeface="Arial"/>
              <a:sym typeface="Arial"/>
            </a:endParaRPr>
          </a:p>
        </p:txBody>
      </p:sp>
      <p:sp>
        <p:nvSpPr>
          <p:cNvPr id="130" name="Google Shape;130;p5"/>
          <p:cNvSpPr txBox="1"/>
          <p:nvPr/>
        </p:nvSpPr>
        <p:spPr>
          <a:xfrm>
            <a:off x="512344" y="2799819"/>
            <a:ext cx="23359310" cy="70169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0" i="0" lang="en-GB" sz="3600" u="none" cap="none" strike="noStrike">
                <a:solidFill>
                  <a:srgbClr val="323232"/>
                </a:solidFill>
                <a:latin typeface="Arial"/>
                <a:ea typeface="Arial"/>
                <a:cs typeface="Arial"/>
                <a:sym typeface="Arial"/>
              </a:rPr>
              <a:t>Les causes du changement climatique sont essentiellement liées aux émissions de gaz à effet de serre : </a:t>
            </a:r>
            <a:endParaRPr b="0" i="0" sz="36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2. Changement climatique - causes</a:t>
            </a:r>
            <a:endParaRPr/>
          </a:p>
        </p:txBody>
      </p:sp>
      <p:sp>
        <p:nvSpPr>
          <p:cNvPr id="136" name="Google Shape;136;p6"/>
          <p:cNvSpPr txBox="1"/>
          <p:nvPr>
            <p:ph idx="1" type="body"/>
          </p:nvPr>
        </p:nvSpPr>
        <p:spPr>
          <a:xfrm>
            <a:off x="761998" y="3092824"/>
            <a:ext cx="20501649" cy="976256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6000"/>
              <a:buNone/>
            </a:pPr>
            <a:r>
              <a:rPr b="1" lang="en-GB" sz="6000"/>
              <a:t>Activité</a:t>
            </a:r>
            <a:endParaRPr/>
          </a:p>
          <a:p>
            <a:pPr indent="0" lvl="0" marL="0" rtl="0" algn="l">
              <a:lnSpc>
                <a:spcPct val="90000"/>
              </a:lnSpc>
              <a:spcBef>
                <a:spcPts val="2000"/>
              </a:spcBef>
              <a:spcAft>
                <a:spcPts val="0"/>
              </a:spcAft>
              <a:buSzPts val="6000"/>
              <a:buNone/>
            </a:pPr>
            <a:r>
              <a:rPr lang="en-GB" sz="6000"/>
              <a:t>Questions vrai ou faux :</a:t>
            </a:r>
            <a:endParaRPr/>
          </a:p>
          <a:p>
            <a:pPr indent="0" lvl="0" marL="0" rtl="0" algn="l">
              <a:lnSpc>
                <a:spcPct val="90000"/>
              </a:lnSpc>
              <a:spcBef>
                <a:spcPts val="2000"/>
              </a:spcBef>
              <a:spcAft>
                <a:spcPts val="0"/>
              </a:spcAft>
              <a:buClr>
                <a:srgbClr val="323232"/>
              </a:buClr>
              <a:buSzPts val="5400"/>
              <a:buNone/>
            </a:pPr>
            <a:r>
              <a:t/>
            </a:r>
            <a:endParaRPr sz="5400"/>
          </a:p>
          <a:p>
            <a:pPr indent="-457200" lvl="0" marL="1371600" rtl="0" algn="just">
              <a:lnSpc>
                <a:spcPct val="90000"/>
              </a:lnSpc>
              <a:spcBef>
                <a:spcPts val="1000"/>
              </a:spcBef>
              <a:spcAft>
                <a:spcPts val="0"/>
              </a:spcAft>
              <a:buSzPts val="4800"/>
              <a:buChar char="•"/>
            </a:pPr>
            <a:r>
              <a:rPr lang="en-GB" sz="4800"/>
              <a:t>Le terme “changement climatique” désigne uniquement les variations naturelles du climat sur plusieurs décennies.</a:t>
            </a:r>
            <a:endParaRPr/>
          </a:p>
          <a:p>
            <a:pPr indent="0" lvl="0" marL="914400" rtl="0" algn="just">
              <a:lnSpc>
                <a:spcPct val="90000"/>
              </a:lnSpc>
              <a:spcBef>
                <a:spcPts val="1000"/>
              </a:spcBef>
              <a:spcAft>
                <a:spcPts val="0"/>
              </a:spcAft>
              <a:buSzPts val="4800"/>
              <a:buNone/>
            </a:pPr>
            <a:r>
              <a:t/>
            </a:r>
            <a:endParaRPr sz="4800"/>
          </a:p>
          <a:p>
            <a:pPr indent="-457200" lvl="1" marL="1371600" rtl="0" algn="just">
              <a:lnSpc>
                <a:spcPct val="90000"/>
              </a:lnSpc>
              <a:spcBef>
                <a:spcPts val="1000"/>
              </a:spcBef>
              <a:spcAft>
                <a:spcPts val="0"/>
              </a:spcAft>
              <a:buSzPts val="4800"/>
              <a:buChar char="•"/>
            </a:pPr>
            <a:r>
              <a:rPr lang="en-GB"/>
              <a:t>La combustion </a:t>
            </a:r>
            <a:r>
              <a:rPr lang="en-GB"/>
              <a:t>de</a:t>
            </a:r>
            <a:r>
              <a:rPr lang="en-GB"/>
              <a:t> combustibles fossiles est l’une des principales causes du changement climatique actuel.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
          <p:cNvSpPr txBox="1"/>
          <p:nvPr>
            <p:ph idx="1" type="body"/>
          </p:nvPr>
        </p:nvSpPr>
        <p:spPr>
          <a:xfrm>
            <a:off x="8323020" y="1524000"/>
            <a:ext cx="15422946" cy="10605247"/>
          </a:xfrm>
          <a:prstGeom prst="rect">
            <a:avLst/>
          </a:prstGeom>
          <a:noFill/>
          <a:ln>
            <a:noFill/>
          </a:ln>
        </p:spPr>
        <p:txBody>
          <a:bodyPr anchorCtr="0" anchor="t" bIns="0" lIns="0" spcFirstLastPara="1" rIns="0" wrap="square" tIns="0">
            <a:normAutofit fontScale="92500"/>
          </a:bodyPr>
          <a:lstStyle/>
          <a:p>
            <a:pPr indent="-571500" lvl="0" marL="571500" rtl="0" algn="just">
              <a:lnSpc>
                <a:spcPct val="150000"/>
              </a:lnSpc>
              <a:spcBef>
                <a:spcPts val="0"/>
              </a:spcBef>
              <a:spcAft>
                <a:spcPts val="0"/>
              </a:spcAft>
              <a:buSzPct val="108108"/>
              <a:buChar char="•"/>
            </a:pPr>
            <a:r>
              <a:rPr lang="en-GB" sz="4400"/>
              <a:t>On estime que les activités humaines ont provoqué un réchauffement climatique d'environ 1,0 °C par rapport aux niveaux pré-industriels, avec une fourchette probable comprise entre 0,8°C et 1,2°C. Le réchauffement climatique devrait atteindre 1,5°C entre 2030 et 2052 s'il continue à progresser au rythme actuel (GIEC, 2018).</a:t>
            </a:r>
            <a:endParaRPr/>
          </a:p>
          <a:p>
            <a:pPr indent="-292100" lvl="0" marL="571500" rtl="0" algn="just">
              <a:lnSpc>
                <a:spcPct val="150000"/>
              </a:lnSpc>
              <a:spcBef>
                <a:spcPts val="0"/>
              </a:spcBef>
              <a:spcAft>
                <a:spcPts val="0"/>
              </a:spcAft>
              <a:buClr>
                <a:srgbClr val="323232"/>
              </a:buClr>
              <a:buSzPct val="108108"/>
              <a:buFont typeface="Arial"/>
              <a:buNone/>
            </a:pPr>
            <a:r>
              <a:t/>
            </a:r>
            <a:endParaRPr sz="4400"/>
          </a:p>
          <a:p>
            <a:pPr indent="-571500" lvl="0" marL="571500" rtl="0" algn="just">
              <a:lnSpc>
                <a:spcPct val="150000"/>
              </a:lnSpc>
              <a:spcBef>
                <a:spcPts val="0"/>
              </a:spcBef>
              <a:spcAft>
                <a:spcPts val="0"/>
              </a:spcAft>
              <a:buSzPct val="108108"/>
              <a:buFont typeface="Arial"/>
              <a:buChar char="•"/>
            </a:pPr>
            <a:r>
              <a:rPr lang="en-GB" sz="4400"/>
              <a:t>Sur la base des données publiées par le GIEC, il est possible d'identifier les principaux impacts dans divers secteurs, à savoir les secteurs naturel, social, économique/commercial et territorial (Commission Européenne, s.d.).</a:t>
            </a:r>
            <a:endParaRPr/>
          </a:p>
          <a:p>
            <a:pPr indent="-292100" lvl="0" marL="571500" rtl="0" algn="l">
              <a:lnSpc>
                <a:spcPct val="150000"/>
              </a:lnSpc>
              <a:spcBef>
                <a:spcPts val="0"/>
              </a:spcBef>
              <a:spcAft>
                <a:spcPts val="0"/>
              </a:spcAft>
              <a:buSzPct val="108108"/>
              <a:buFont typeface="Noto Sans Symbols"/>
              <a:buNone/>
            </a:pPr>
            <a:r>
              <a:t/>
            </a:r>
            <a:endParaRPr sz="4400"/>
          </a:p>
          <a:p>
            <a:pPr indent="0" lvl="0" marL="0" rtl="0" algn="l">
              <a:lnSpc>
                <a:spcPct val="150000"/>
              </a:lnSpc>
              <a:spcBef>
                <a:spcPts val="0"/>
              </a:spcBef>
              <a:spcAft>
                <a:spcPts val="0"/>
              </a:spcAft>
              <a:buSzPct val="108108"/>
              <a:buNone/>
            </a:pPr>
            <a:r>
              <a:t/>
            </a:r>
            <a:endParaRPr sz="4400"/>
          </a:p>
        </p:txBody>
      </p:sp>
      <p:sp>
        <p:nvSpPr>
          <p:cNvPr id="142" name="Google Shape;142;p7"/>
          <p:cNvSpPr txBox="1"/>
          <p:nvPr>
            <p:ph type="title"/>
          </p:nvPr>
        </p:nvSpPr>
        <p:spPr>
          <a:xfrm>
            <a:off x="238606" y="1524000"/>
            <a:ext cx="7726299" cy="531860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3. Changement climatique –conséquences</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52"/>
          <p:cNvSpPr txBox="1"/>
          <p:nvPr>
            <p:ph idx="1" type="body"/>
          </p:nvPr>
        </p:nvSpPr>
        <p:spPr>
          <a:xfrm>
            <a:off x="8491539" y="1524000"/>
            <a:ext cx="15130462" cy="10605247"/>
          </a:xfrm>
          <a:prstGeom prst="rect">
            <a:avLst/>
          </a:prstGeom>
          <a:noFill/>
          <a:ln>
            <a:noFill/>
          </a:ln>
        </p:spPr>
        <p:txBody>
          <a:bodyPr anchorCtr="0" anchor="t" bIns="0" lIns="0" spcFirstLastPara="1" rIns="0" wrap="square" tIns="0">
            <a:normAutofit/>
          </a:bodyPr>
          <a:lstStyle/>
          <a:p>
            <a:pPr indent="-571500" lvl="0" marL="571500" rtl="0" algn="l">
              <a:lnSpc>
                <a:spcPct val="150000"/>
              </a:lnSpc>
              <a:spcBef>
                <a:spcPts val="0"/>
              </a:spcBef>
              <a:spcAft>
                <a:spcPts val="0"/>
              </a:spcAft>
              <a:buSzPts val="4400"/>
              <a:buFont typeface="Noto Sans Symbols"/>
              <a:buChar char="▪"/>
            </a:pPr>
            <a:r>
              <a:rPr b="1" lang="en-GB" sz="4400"/>
              <a:t>Hausse</a:t>
            </a:r>
            <a:r>
              <a:rPr lang="en-GB" sz="4400"/>
              <a:t> des températures</a:t>
            </a:r>
            <a:endParaRPr/>
          </a:p>
          <a:p>
            <a:pPr indent="-571500" lvl="0" marL="571500" rtl="0" algn="l">
              <a:lnSpc>
                <a:spcPct val="150000"/>
              </a:lnSpc>
              <a:spcBef>
                <a:spcPts val="0"/>
              </a:spcBef>
              <a:spcAft>
                <a:spcPts val="0"/>
              </a:spcAft>
              <a:buSzPts val="4400"/>
              <a:buFont typeface="Noto Sans Symbols"/>
              <a:buChar char="▪"/>
            </a:pPr>
            <a:r>
              <a:rPr b="1" lang="en-GB" sz="4400"/>
              <a:t>Sécheresses</a:t>
            </a:r>
            <a:r>
              <a:rPr lang="en-GB" sz="4400"/>
              <a:t> et </a:t>
            </a:r>
            <a:r>
              <a:rPr b="1" lang="en-GB" sz="4400"/>
              <a:t>incendies</a:t>
            </a:r>
            <a:endParaRPr/>
          </a:p>
          <a:p>
            <a:pPr indent="-571500" lvl="0" marL="571500" rtl="0" algn="l">
              <a:lnSpc>
                <a:spcPct val="150000"/>
              </a:lnSpc>
              <a:spcBef>
                <a:spcPts val="0"/>
              </a:spcBef>
              <a:spcAft>
                <a:spcPts val="0"/>
              </a:spcAft>
              <a:buSzPts val="4400"/>
              <a:buFont typeface="Noto Sans Symbols"/>
              <a:buChar char="▪"/>
            </a:pPr>
            <a:r>
              <a:rPr lang="en-GB" sz="4400"/>
              <a:t>Disponibilité de l</a:t>
            </a:r>
            <a:r>
              <a:rPr b="1" lang="en-GB" sz="4400"/>
              <a:t>'eau potable</a:t>
            </a:r>
            <a:endParaRPr/>
          </a:p>
          <a:p>
            <a:pPr indent="-571500" lvl="0" marL="571500" rtl="0" algn="l">
              <a:lnSpc>
                <a:spcPct val="150000"/>
              </a:lnSpc>
              <a:spcBef>
                <a:spcPts val="0"/>
              </a:spcBef>
              <a:spcAft>
                <a:spcPts val="0"/>
              </a:spcAft>
              <a:buSzPts val="4400"/>
              <a:buFont typeface="Noto Sans Symbols"/>
              <a:buChar char="▪"/>
            </a:pPr>
            <a:r>
              <a:rPr b="1" lang="en-GB" sz="4400"/>
              <a:t>Inondations</a:t>
            </a:r>
            <a:r>
              <a:rPr lang="en-GB" sz="4400"/>
              <a:t> et </a:t>
            </a:r>
            <a:r>
              <a:rPr b="1" lang="en-GB" sz="4400"/>
              <a:t>submersions</a:t>
            </a:r>
            <a:endParaRPr/>
          </a:p>
          <a:p>
            <a:pPr indent="-571500" lvl="0" marL="571500" rtl="0" algn="l">
              <a:lnSpc>
                <a:spcPct val="150000"/>
              </a:lnSpc>
              <a:spcBef>
                <a:spcPts val="0"/>
              </a:spcBef>
              <a:spcAft>
                <a:spcPts val="0"/>
              </a:spcAft>
              <a:buSzPts val="4400"/>
              <a:buFont typeface="Noto Sans Symbols"/>
              <a:buChar char="▪"/>
            </a:pPr>
            <a:r>
              <a:rPr lang="en-GB" sz="4400"/>
              <a:t>Elévation du </a:t>
            </a:r>
            <a:r>
              <a:rPr b="1" lang="en-GB" sz="4400"/>
              <a:t>niveau de la mer</a:t>
            </a:r>
            <a:r>
              <a:rPr lang="en-GB" sz="4400"/>
              <a:t> et </a:t>
            </a:r>
            <a:r>
              <a:rPr b="1" lang="en-GB" sz="4400"/>
              <a:t>zones côtières</a:t>
            </a:r>
            <a:endParaRPr/>
          </a:p>
          <a:p>
            <a:pPr indent="-571500" lvl="0" marL="571500" rtl="0" algn="l">
              <a:lnSpc>
                <a:spcPct val="150000"/>
              </a:lnSpc>
              <a:spcBef>
                <a:spcPts val="0"/>
              </a:spcBef>
              <a:spcAft>
                <a:spcPts val="0"/>
              </a:spcAft>
              <a:buSzPts val="4400"/>
              <a:buFont typeface="Noto Sans Symbols"/>
              <a:buChar char="▪"/>
            </a:pPr>
            <a:r>
              <a:rPr lang="en-GB" sz="4400"/>
              <a:t>Perte de </a:t>
            </a:r>
            <a:r>
              <a:rPr b="1" lang="en-GB" sz="4400"/>
              <a:t>biodiversité</a:t>
            </a:r>
            <a:endParaRPr/>
          </a:p>
          <a:p>
            <a:pPr indent="-571500" lvl="0" marL="571500" rtl="0" algn="l">
              <a:lnSpc>
                <a:spcPct val="150000"/>
              </a:lnSpc>
              <a:spcBef>
                <a:spcPts val="0"/>
              </a:spcBef>
              <a:spcAft>
                <a:spcPts val="0"/>
              </a:spcAft>
              <a:buSzPts val="4400"/>
              <a:buFont typeface="Noto Sans Symbols"/>
              <a:buChar char="▪"/>
            </a:pPr>
            <a:r>
              <a:rPr lang="en-GB" sz="4400"/>
              <a:t>Dégradation de la </a:t>
            </a:r>
            <a:r>
              <a:rPr b="1" lang="en-GB" sz="4400"/>
              <a:t>qualité des sols</a:t>
            </a:r>
            <a:endParaRPr/>
          </a:p>
          <a:p>
            <a:pPr indent="-571500" lvl="0" marL="571500" rtl="0" algn="l">
              <a:lnSpc>
                <a:spcPct val="150000"/>
              </a:lnSpc>
              <a:spcBef>
                <a:spcPts val="0"/>
              </a:spcBef>
              <a:spcAft>
                <a:spcPts val="0"/>
              </a:spcAft>
              <a:buSzPts val="4400"/>
              <a:buFont typeface="Noto Sans Symbols"/>
              <a:buChar char="▪"/>
            </a:pPr>
            <a:r>
              <a:rPr lang="en-GB" sz="4400"/>
              <a:t>Qualité des </a:t>
            </a:r>
            <a:r>
              <a:rPr b="1" lang="en-GB" sz="4400"/>
              <a:t>eaux souterraines </a:t>
            </a:r>
            <a:endParaRPr/>
          </a:p>
          <a:p>
            <a:pPr indent="-571500" lvl="0" marL="571500" rtl="0" algn="l">
              <a:lnSpc>
                <a:spcPct val="150000"/>
              </a:lnSpc>
              <a:spcBef>
                <a:spcPts val="0"/>
              </a:spcBef>
              <a:spcAft>
                <a:spcPts val="0"/>
              </a:spcAft>
              <a:buSzPts val="4400"/>
              <a:buFont typeface="Noto Sans Symbols"/>
              <a:buChar char="▪"/>
            </a:pPr>
            <a:r>
              <a:rPr lang="en-GB" sz="4400"/>
              <a:t>Changement dans l'</a:t>
            </a:r>
            <a:r>
              <a:rPr b="1" lang="en-GB" sz="4400"/>
              <a:t>environnement marin</a:t>
            </a:r>
            <a:endParaRPr/>
          </a:p>
        </p:txBody>
      </p:sp>
      <p:sp>
        <p:nvSpPr>
          <p:cNvPr id="148" name="Google Shape;148;p52"/>
          <p:cNvSpPr txBox="1"/>
          <p:nvPr>
            <p:ph type="title"/>
          </p:nvPr>
        </p:nvSpPr>
        <p:spPr>
          <a:xfrm>
            <a:off x="238606" y="1524000"/>
            <a:ext cx="7726299" cy="531860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3. Changement climatique –conséquences naturelles</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8"/>
          <p:cNvSpPr txBox="1"/>
          <p:nvPr>
            <p:ph idx="1" type="body"/>
          </p:nvPr>
        </p:nvSpPr>
        <p:spPr>
          <a:xfrm>
            <a:off x="8491539" y="1524000"/>
            <a:ext cx="14390466" cy="11250706"/>
          </a:xfrm>
          <a:prstGeom prst="rect">
            <a:avLst/>
          </a:prstGeom>
          <a:noFill/>
          <a:ln>
            <a:noFill/>
          </a:ln>
        </p:spPr>
        <p:txBody>
          <a:bodyPr anchorCtr="0" anchor="t" bIns="0" lIns="0" spcFirstLastPara="1" rIns="0" wrap="square" tIns="0">
            <a:normAutofit/>
          </a:bodyPr>
          <a:lstStyle/>
          <a:p>
            <a:pPr indent="-571500" lvl="0" marL="571500" rtl="0" algn="just">
              <a:lnSpc>
                <a:spcPct val="150000"/>
              </a:lnSpc>
              <a:spcBef>
                <a:spcPts val="0"/>
              </a:spcBef>
              <a:spcAft>
                <a:spcPts val="0"/>
              </a:spcAft>
              <a:buSzPts val="4400"/>
              <a:buChar char="•"/>
            </a:pPr>
            <a:r>
              <a:rPr lang="en-GB" sz="4400"/>
              <a:t>Une détérioration de l'état de santé, en particulier chez les populations les plus vulnérables. </a:t>
            </a:r>
            <a:endParaRPr/>
          </a:p>
          <a:p>
            <a:pPr indent="-571500" lvl="0" marL="571500" rtl="0" algn="just">
              <a:lnSpc>
                <a:spcPct val="150000"/>
              </a:lnSpc>
              <a:spcBef>
                <a:spcPts val="0"/>
              </a:spcBef>
              <a:spcAft>
                <a:spcPts val="0"/>
              </a:spcAft>
              <a:buSzPts val="4400"/>
              <a:buChar char="•"/>
            </a:pPr>
            <a:r>
              <a:rPr lang="en-GB" sz="4400"/>
              <a:t>Une augmentation de la population vulnérable.</a:t>
            </a:r>
            <a:endParaRPr/>
          </a:p>
          <a:p>
            <a:pPr indent="-571500" lvl="0" marL="571500" rtl="0" algn="just">
              <a:lnSpc>
                <a:spcPct val="150000"/>
              </a:lnSpc>
              <a:spcBef>
                <a:spcPts val="0"/>
              </a:spcBef>
              <a:spcAft>
                <a:spcPts val="0"/>
              </a:spcAft>
              <a:buSzPts val="4400"/>
              <a:buChar char="•"/>
            </a:pPr>
            <a:r>
              <a:rPr lang="en-GB" sz="4400"/>
              <a:t>Le marché du travail, qui influe directement ou indirectement sur la productivité et la viabilité de certains secteurs économiques.</a:t>
            </a:r>
            <a:endParaRPr/>
          </a:p>
          <a:p>
            <a:pPr indent="-571500" lvl="0" marL="571500" rtl="0" algn="just">
              <a:lnSpc>
                <a:spcPct val="150000"/>
              </a:lnSpc>
              <a:spcBef>
                <a:spcPts val="0"/>
              </a:spcBef>
              <a:spcAft>
                <a:spcPts val="0"/>
              </a:spcAft>
              <a:buSzPts val="4400"/>
              <a:buChar char="•"/>
            </a:pPr>
            <a:r>
              <a:rPr lang="en-GB" sz="4400"/>
              <a:t>L'éducation, en tant qu'alliée pour sensibiliser à l'importance de l'adaptation en vue de réduire la vulnérabilité.</a:t>
            </a:r>
            <a:endParaRPr/>
          </a:p>
        </p:txBody>
      </p:sp>
      <p:sp>
        <p:nvSpPr>
          <p:cNvPr id="154" name="Google Shape;154;p8"/>
          <p:cNvSpPr txBox="1"/>
          <p:nvPr>
            <p:ph type="title"/>
          </p:nvPr>
        </p:nvSpPr>
        <p:spPr>
          <a:xfrm>
            <a:off x="238606" y="1524000"/>
            <a:ext cx="7726299" cy="531860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3. Changement climatique –conséquences</a:t>
            </a:r>
            <a:br>
              <a:rPr b="1" lang="en-GB"/>
            </a:br>
            <a:r>
              <a:rPr b="1" lang="en-GB"/>
              <a:t>sociales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9"/>
          <p:cNvSpPr txBox="1"/>
          <p:nvPr>
            <p:ph idx="1" type="body"/>
          </p:nvPr>
        </p:nvSpPr>
        <p:spPr>
          <a:xfrm>
            <a:off x="8460224" y="396258"/>
            <a:ext cx="14722523" cy="12936070"/>
          </a:xfrm>
          <a:prstGeom prst="rect">
            <a:avLst/>
          </a:prstGeom>
          <a:noFill/>
          <a:ln>
            <a:noFill/>
          </a:ln>
        </p:spPr>
        <p:txBody>
          <a:bodyPr anchorCtr="0" anchor="t" bIns="0" lIns="0" spcFirstLastPara="1" rIns="0" wrap="square" tIns="0">
            <a:noAutofit/>
          </a:bodyPr>
          <a:lstStyle/>
          <a:p>
            <a:pPr indent="-558800" lvl="0" marL="571500" rtl="0" algn="just">
              <a:lnSpc>
                <a:spcPct val="150000"/>
              </a:lnSpc>
              <a:spcBef>
                <a:spcPts val="0"/>
              </a:spcBef>
              <a:spcAft>
                <a:spcPts val="0"/>
              </a:spcAft>
              <a:buSzPts val="4200"/>
              <a:buChar char="•"/>
            </a:pPr>
            <a:r>
              <a:rPr b="1" lang="en-GB" sz="3800"/>
              <a:t>Les petites et moyennes entreprises </a:t>
            </a:r>
            <a:r>
              <a:rPr lang="en-GB" sz="3800"/>
              <a:t>seront les plus impactées, notamment en termes de : </a:t>
            </a:r>
            <a:endParaRPr sz="3800"/>
          </a:p>
          <a:p>
            <a:pPr indent="-476250" lvl="2" marL="1485900" rtl="0" algn="just">
              <a:lnSpc>
                <a:spcPct val="150000"/>
              </a:lnSpc>
              <a:spcBef>
                <a:spcPts val="0"/>
              </a:spcBef>
              <a:spcAft>
                <a:spcPts val="0"/>
              </a:spcAft>
              <a:buSzPts val="4300"/>
              <a:buFont typeface="Noto Sans Symbols"/>
              <a:buChar char="▪"/>
            </a:pPr>
            <a:r>
              <a:rPr lang="en-GB" sz="3500"/>
              <a:t>Activités commerciales, </a:t>
            </a:r>
            <a:endParaRPr sz="3900"/>
          </a:p>
          <a:p>
            <a:pPr indent="-476250" lvl="2" marL="1485900" rtl="0" algn="just">
              <a:lnSpc>
                <a:spcPct val="150000"/>
              </a:lnSpc>
              <a:spcBef>
                <a:spcPts val="0"/>
              </a:spcBef>
              <a:spcAft>
                <a:spcPts val="0"/>
              </a:spcAft>
              <a:buSzPts val="4300"/>
              <a:buFont typeface="Noto Sans Symbols"/>
              <a:buChar char="▪"/>
            </a:pPr>
            <a:r>
              <a:rPr lang="en-GB" sz="3500"/>
              <a:t>Dommages matériels, </a:t>
            </a:r>
            <a:endParaRPr sz="3900"/>
          </a:p>
          <a:p>
            <a:pPr indent="-476250" lvl="2" marL="1485900" rtl="0" algn="just">
              <a:lnSpc>
                <a:spcPct val="150000"/>
              </a:lnSpc>
              <a:spcBef>
                <a:spcPts val="0"/>
              </a:spcBef>
              <a:spcAft>
                <a:spcPts val="0"/>
              </a:spcAft>
              <a:buSzPts val="4300"/>
              <a:buFont typeface="Noto Sans Symbols"/>
              <a:buChar char="▪"/>
            </a:pPr>
            <a:r>
              <a:rPr lang="en-GB" sz="3500"/>
              <a:t>Perturbation des chaînes d'approvisionnement et des infrastructures. </a:t>
            </a:r>
            <a:endParaRPr sz="3900"/>
          </a:p>
          <a:p>
            <a:pPr indent="0" lvl="0" marL="0" rtl="0" algn="just">
              <a:lnSpc>
                <a:spcPct val="150000"/>
              </a:lnSpc>
              <a:spcBef>
                <a:spcPts val="0"/>
              </a:spcBef>
              <a:spcAft>
                <a:spcPts val="0"/>
              </a:spcAft>
              <a:buSzPts val="4400"/>
              <a:buNone/>
            </a:pPr>
            <a:r>
              <a:t/>
            </a:r>
            <a:endParaRPr sz="3800"/>
          </a:p>
          <a:p>
            <a:pPr indent="-558800" lvl="0" marL="571500" rtl="0" algn="just">
              <a:lnSpc>
                <a:spcPct val="150000"/>
              </a:lnSpc>
              <a:spcBef>
                <a:spcPts val="0"/>
              </a:spcBef>
              <a:spcAft>
                <a:spcPts val="0"/>
              </a:spcAft>
              <a:buSzPts val="4200"/>
              <a:buChar char="•"/>
            </a:pPr>
            <a:r>
              <a:rPr lang="en-GB" sz="3800"/>
              <a:t>Cela entraîne une </a:t>
            </a:r>
            <a:r>
              <a:rPr b="1" lang="en-GB" sz="3800"/>
              <a:t>augmentation des coûts d'entretien et des coûts des matériaux, ainsi qu'une hausse des prix. </a:t>
            </a:r>
            <a:endParaRPr sz="5400"/>
          </a:p>
          <a:p>
            <a:pPr indent="-558800" lvl="0" marL="571500" rtl="0" algn="just">
              <a:lnSpc>
                <a:spcPct val="150000"/>
              </a:lnSpc>
              <a:spcBef>
                <a:spcPts val="0"/>
              </a:spcBef>
              <a:spcAft>
                <a:spcPts val="0"/>
              </a:spcAft>
              <a:buSzPts val="4200"/>
              <a:buChar char="•"/>
            </a:pPr>
            <a:r>
              <a:rPr lang="en-GB" sz="3800"/>
              <a:t>Le secteur du tourisme est particulièrement touché, et les conséquences économiques se feront sentir avec le plus de force dans les régions où le tourisme joue un rôle central dans l'économie et où les phénomènes météorologiques extrêmes vont s'intensifier.</a:t>
            </a:r>
            <a:endParaRPr sz="5400"/>
          </a:p>
          <a:p>
            <a:pPr indent="0" lvl="0" marL="0" rtl="0" algn="just">
              <a:lnSpc>
                <a:spcPct val="150000"/>
              </a:lnSpc>
              <a:spcBef>
                <a:spcPts val="0"/>
              </a:spcBef>
              <a:spcAft>
                <a:spcPts val="0"/>
              </a:spcAft>
              <a:buSzPts val="4400"/>
              <a:buNone/>
            </a:pPr>
            <a:r>
              <a:t/>
            </a:r>
            <a:endParaRPr sz="3800"/>
          </a:p>
          <a:p>
            <a:pPr indent="0" lvl="0" marL="0" rtl="0" algn="just">
              <a:lnSpc>
                <a:spcPct val="150000"/>
              </a:lnSpc>
              <a:spcBef>
                <a:spcPts val="0"/>
              </a:spcBef>
              <a:spcAft>
                <a:spcPts val="0"/>
              </a:spcAft>
              <a:buClr>
                <a:srgbClr val="323232"/>
              </a:buClr>
              <a:buSzPts val="4400"/>
              <a:buNone/>
            </a:pPr>
            <a:r>
              <a:t/>
            </a:r>
            <a:endParaRPr sz="3800"/>
          </a:p>
          <a:p>
            <a:pPr indent="-292100" lvl="0" marL="571500" rtl="0" algn="just">
              <a:lnSpc>
                <a:spcPct val="150000"/>
              </a:lnSpc>
              <a:spcBef>
                <a:spcPts val="0"/>
              </a:spcBef>
              <a:spcAft>
                <a:spcPts val="0"/>
              </a:spcAft>
              <a:buSzPts val="4400"/>
              <a:buNone/>
            </a:pPr>
            <a:r>
              <a:t/>
            </a:r>
            <a:endParaRPr b="1" sz="3800"/>
          </a:p>
          <a:p>
            <a:pPr indent="-292100" lvl="0" marL="571500" rtl="0" algn="just">
              <a:lnSpc>
                <a:spcPct val="150000"/>
              </a:lnSpc>
              <a:spcBef>
                <a:spcPts val="0"/>
              </a:spcBef>
              <a:spcAft>
                <a:spcPts val="0"/>
              </a:spcAft>
              <a:buClr>
                <a:srgbClr val="323232"/>
              </a:buClr>
              <a:buSzPts val="4400"/>
              <a:buNone/>
            </a:pPr>
            <a:r>
              <a:t/>
            </a:r>
            <a:endParaRPr sz="3800"/>
          </a:p>
          <a:p>
            <a:pPr indent="0" lvl="0" marL="0" rtl="0" algn="just">
              <a:lnSpc>
                <a:spcPct val="150000"/>
              </a:lnSpc>
              <a:spcBef>
                <a:spcPts val="2000"/>
              </a:spcBef>
              <a:spcAft>
                <a:spcPts val="0"/>
              </a:spcAft>
              <a:buSzPts val="4400"/>
              <a:buNone/>
            </a:pPr>
            <a:r>
              <a:t/>
            </a:r>
            <a:endParaRPr sz="3800"/>
          </a:p>
        </p:txBody>
      </p:sp>
      <p:sp>
        <p:nvSpPr>
          <p:cNvPr id="160" name="Google Shape;160;p9"/>
          <p:cNvSpPr txBox="1"/>
          <p:nvPr>
            <p:ph type="title"/>
          </p:nvPr>
        </p:nvSpPr>
        <p:spPr>
          <a:xfrm>
            <a:off x="238606" y="1524000"/>
            <a:ext cx="7726299" cy="531860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3. Changement climatique –conséquences</a:t>
            </a:r>
            <a:br>
              <a:rPr b="1" lang="en-GB"/>
            </a:br>
            <a:r>
              <a:rPr b="1" lang="en-GB"/>
              <a:t>économiques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grpSp>
        <p:nvGrpSpPr>
          <p:cNvPr id="165" name="Google Shape;165;p10"/>
          <p:cNvGrpSpPr/>
          <p:nvPr/>
        </p:nvGrpSpPr>
        <p:grpSpPr>
          <a:xfrm>
            <a:off x="9121695" y="1526992"/>
            <a:ext cx="13331378" cy="10166715"/>
            <a:chOff x="1930925" y="2992"/>
            <a:chExt cx="13331378" cy="10166715"/>
          </a:xfrm>
        </p:grpSpPr>
        <p:sp>
          <p:nvSpPr>
            <p:cNvPr id="166" name="Google Shape;166;p10"/>
            <p:cNvSpPr/>
            <p:nvPr/>
          </p:nvSpPr>
          <p:spPr>
            <a:xfrm rot="10800000">
              <a:off x="2859474" y="2992"/>
              <a:ext cx="12402829" cy="2826431"/>
            </a:xfrm>
            <a:prstGeom prst="homePlate">
              <a:avLst>
                <a:gd fmla="val 50000"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100" u="none" cap="none" strike="noStrike">
                <a:solidFill>
                  <a:srgbClr val="000000"/>
                </a:solidFill>
                <a:latin typeface="Arial"/>
                <a:ea typeface="Arial"/>
                <a:cs typeface="Arial"/>
                <a:sym typeface="Arial"/>
              </a:endParaRPr>
            </a:p>
          </p:txBody>
        </p:sp>
        <p:sp>
          <p:nvSpPr>
            <p:cNvPr id="167" name="Google Shape;167;p10"/>
            <p:cNvSpPr txBox="1"/>
            <p:nvPr/>
          </p:nvSpPr>
          <p:spPr>
            <a:xfrm>
              <a:off x="3566082" y="2992"/>
              <a:ext cx="11696221" cy="2826431"/>
            </a:xfrm>
            <a:prstGeom prst="rect">
              <a:avLst/>
            </a:prstGeom>
            <a:noFill/>
            <a:ln>
              <a:noFill/>
            </a:ln>
          </p:spPr>
          <p:txBody>
            <a:bodyPr anchorCtr="0" anchor="ctr" bIns="175250" lIns="1246375" spcFirstLastPara="1" rIns="327150" wrap="square" tIns="175250">
              <a:noAutofit/>
            </a:bodyPr>
            <a:lstStyle/>
            <a:p>
              <a:pPr indent="0" lvl="0" marL="0" marR="0" rtl="0" algn="ctr">
                <a:lnSpc>
                  <a:spcPct val="90000"/>
                </a:lnSpc>
                <a:spcBef>
                  <a:spcPts val="0"/>
                </a:spcBef>
                <a:spcAft>
                  <a:spcPts val="0"/>
                </a:spcAft>
                <a:buNone/>
              </a:pPr>
              <a:r>
                <a:rPr b="1" i="0" lang="en-GB" sz="4000" u="none" cap="none" strike="noStrike">
                  <a:solidFill>
                    <a:schemeClr val="lt1"/>
                  </a:solidFill>
                  <a:latin typeface="Arial"/>
                  <a:ea typeface="Arial"/>
                  <a:cs typeface="Arial"/>
                  <a:sym typeface="Arial"/>
                </a:rPr>
                <a:t>Europe du Sud </a:t>
              </a:r>
              <a:r>
                <a:rPr b="0" i="0" lang="en-GB" sz="4000" u="none" cap="none" strike="noStrike">
                  <a:solidFill>
                    <a:schemeClr val="lt1"/>
                  </a:solidFill>
                  <a:latin typeface="Arial"/>
                  <a:ea typeface="Arial"/>
                  <a:cs typeface="Arial"/>
                  <a:sym typeface="Arial"/>
                </a:rPr>
                <a:t>: les flux touristiques diminueront pendant les mois d'été les plus chauds, mais augmenteront le reste de l'année.</a:t>
              </a:r>
              <a:endParaRPr b="0" i="0" sz="1100" u="none" cap="none" strike="noStrike">
                <a:solidFill>
                  <a:srgbClr val="000000"/>
                </a:solidFill>
                <a:latin typeface="Arial"/>
                <a:ea typeface="Arial"/>
                <a:cs typeface="Arial"/>
                <a:sym typeface="Arial"/>
              </a:endParaRPr>
            </a:p>
          </p:txBody>
        </p:sp>
        <p:sp>
          <p:nvSpPr>
            <p:cNvPr id="168" name="Google Shape;168;p10"/>
            <p:cNvSpPr/>
            <p:nvPr/>
          </p:nvSpPr>
          <p:spPr>
            <a:xfrm>
              <a:off x="1930925" y="2992"/>
              <a:ext cx="2826431" cy="2826431"/>
            </a:xfrm>
            <a:prstGeom prst="ellipse">
              <a:avLst/>
            </a:prstGeom>
            <a:blipFill rotWithShape="1">
              <a:blip r:embed="rId3">
                <a:alphaModFix/>
              </a:blip>
              <a:stretch>
                <a:fillRect b="0" l="-20996" r="-20995"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100" u="none" cap="none" strike="noStrike">
                <a:solidFill>
                  <a:srgbClr val="000000"/>
                </a:solidFill>
                <a:latin typeface="Arial"/>
                <a:ea typeface="Arial"/>
                <a:cs typeface="Arial"/>
                <a:sym typeface="Arial"/>
              </a:endParaRPr>
            </a:p>
          </p:txBody>
        </p:sp>
        <p:sp>
          <p:nvSpPr>
            <p:cNvPr id="169" name="Google Shape;169;p10"/>
            <p:cNvSpPr/>
            <p:nvPr/>
          </p:nvSpPr>
          <p:spPr>
            <a:xfrm rot="10800000">
              <a:off x="3133793" y="3673134"/>
              <a:ext cx="12037072" cy="2826431"/>
            </a:xfrm>
            <a:prstGeom prst="homePlate">
              <a:avLst>
                <a:gd fmla="val 50000"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100" u="none" cap="none" strike="noStrike">
                <a:solidFill>
                  <a:srgbClr val="000000"/>
                </a:solidFill>
                <a:latin typeface="Arial"/>
                <a:ea typeface="Arial"/>
                <a:cs typeface="Arial"/>
                <a:sym typeface="Arial"/>
              </a:endParaRPr>
            </a:p>
          </p:txBody>
        </p:sp>
        <p:sp>
          <p:nvSpPr>
            <p:cNvPr id="170" name="Google Shape;170;p10"/>
            <p:cNvSpPr txBox="1"/>
            <p:nvPr/>
          </p:nvSpPr>
          <p:spPr>
            <a:xfrm>
              <a:off x="3840401" y="3673134"/>
              <a:ext cx="11330464" cy="2826431"/>
            </a:xfrm>
            <a:prstGeom prst="rect">
              <a:avLst/>
            </a:prstGeom>
            <a:noFill/>
            <a:ln>
              <a:noFill/>
            </a:ln>
          </p:spPr>
          <p:txBody>
            <a:bodyPr anchorCtr="0" anchor="ctr" bIns="175250" lIns="1246375" spcFirstLastPara="1" rIns="327150" wrap="square" tIns="175250">
              <a:noAutofit/>
            </a:bodyPr>
            <a:lstStyle/>
            <a:p>
              <a:pPr indent="0" lvl="0" marL="0" marR="0" rtl="0" algn="ctr">
                <a:lnSpc>
                  <a:spcPct val="90000"/>
                </a:lnSpc>
                <a:spcBef>
                  <a:spcPts val="0"/>
                </a:spcBef>
                <a:spcAft>
                  <a:spcPts val="0"/>
                </a:spcAft>
                <a:buNone/>
              </a:pPr>
              <a:r>
                <a:rPr b="1" i="0" lang="en-GB" sz="4000" u="none" cap="none" strike="noStrike">
                  <a:solidFill>
                    <a:schemeClr val="lt1"/>
                  </a:solidFill>
                  <a:latin typeface="Arial"/>
                  <a:ea typeface="Arial"/>
                  <a:cs typeface="Arial"/>
                  <a:sym typeface="Arial"/>
                </a:rPr>
                <a:t>Europe centrale : </a:t>
              </a:r>
              <a:r>
                <a:rPr b="0" i="0" lang="en-GB" sz="4000" u="none" cap="none" strike="noStrike">
                  <a:solidFill>
                    <a:schemeClr val="lt1"/>
                  </a:solidFill>
                  <a:latin typeface="Arial"/>
                  <a:ea typeface="Arial"/>
                  <a:cs typeface="Arial"/>
                  <a:sym typeface="Arial"/>
                </a:rPr>
                <a:t>l'activité touristique devrait se maintenir tout au long de l'année.</a:t>
              </a:r>
              <a:endParaRPr b="0" i="0" sz="1100" u="none" cap="none" strike="noStrike">
                <a:solidFill>
                  <a:srgbClr val="000000"/>
                </a:solidFill>
                <a:latin typeface="Arial"/>
                <a:ea typeface="Arial"/>
                <a:cs typeface="Arial"/>
                <a:sym typeface="Arial"/>
              </a:endParaRPr>
            </a:p>
          </p:txBody>
        </p:sp>
        <p:sp>
          <p:nvSpPr>
            <p:cNvPr id="171" name="Google Shape;171;p10"/>
            <p:cNvSpPr/>
            <p:nvPr/>
          </p:nvSpPr>
          <p:spPr>
            <a:xfrm>
              <a:off x="2022364" y="3673134"/>
              <a:ext cx="2826431" cy="2826431"/>
            </a:xfrm>
            <a:prstGeom prst="ellipse">
              <a:avLst/>
            </a:prstGeom>
            <a:blipFill rotWithShape="1">
              <a:blip r:embed="rId4">
                <a:alphaModFix/>
              </a:blip>
              <a:stretch>
                <a:fillRect b="0" l="-51993" r="-5198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100" u="none" cap="none" strike="noStrike">
                <a:solidFill>
                  <a:srgbClr val="000000"/>
                </a:solidFill>
                <a:latin typeface="Arial"/>
                <a:ea typeface="Arial"/>
                <a:cs typeface="Arial"/>
                <a:sym typeface="Arial"/>
              </a:endParaRPr>
            </a:p>
          </p:txBody>
        </p:sp>
        <p:sp>
          <p:nvSpPr>
            <p:cNvPr id="172" name="Google Shape;172;p10"/>
            <p:cNvSpPr/>
            <p:nvPr/>
          </p:nvSpPr>
          <p:spPr>
            <a:xfrm rot="10800000">
              <a:off x="3188673" y="7343276"/>
              <a:ext cx="11963897" cy="2826431"/>
            </a:xfrm>
            <a:prstGeom prst="homePlate">
              <a:avLst>
                <a:gd fmla="val 50000"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100" u="none" cap="none" strike="noStrike">
                <a:solidFill>
                  <a:srgbClr val="000000"/>
                </a:solidFill>
                <a:latin typeface="Arial"/>
                <a:ea typeface="Arial"/>
                <a:cs typeface="Arial"/>
                <a:sym typeface="Arial"/>
              </a:endParaRPr>
            </a:p>
          </p:txBody>
        </p:sp>
        <p:sp>
          <p:nvSpPr>
            <p:cNvPr id="173" name="Google Shape;173;p10"/>
            <p:cNvSpPr txBox="1"/>
            <p:nvPr/>
          </p:nvSpPr>
          <p:spPr>
            <a:xfrm>
              <a:off x="3895281" y="7343276"/>
              <a:ext cx="11257289" cy="2826431"/>
            </a:xfrm>
            <a:prstGeom prst="rect">
              <a:avLst/>
            </a:prstGeom>
            <a:noFill/>
            <a:ln>
              <a:noFill/>
            </a:ln>
          </p:spPr>
          <p:txBody>
            <a:bodyPr anchorCtr="0" anchor="ctr" bIns="175250" lIns="1246375" spcFirstLastPara="1" rIns="327150" wrap="square" tIns="175250">
              <a:noAutofit/>
            </a:bodyPr>
            <a:lstStyle/>
            <a:p>
              <a:pPr indent="0" lvl="0" marL="0" marR="0" rtl="0" algn="ctr">
                <a:lnSpc>
                  <a:spcPct val="90000"/>
                </a:lnSpc>
                <a:spcBef>
                  <a:spcPts val="0"/>
                </a:spcBef>
                <a:spcAft>
                  <a:spcPts val="0"/>
                </a:spcAft>
                <a:buNone/>
              </a:pPr>
              <a:r>
                <a:rPr b="1" i="0" lang="en-GB" sz="4000" u="none" cap="none" strike="noStrike">
                  <a:solidFill>
                    <a:schemeClr val="lt1"/>
                  </a:solidFill>
                  <a:latin typeface="Arial"/>
                  <a:ea typeface="Arial"/>
                  <a:cs typeface="Arial"/>
                  <a:sym typeface="Arial"/>
                </a:rPr>
                <a:t>Régions de montagne et de neige : </a:t>
              </a:r>
              <a:r>
                <a:rPr b="0" i="0" lang="en-GB" sz="4000" u="none" cap="none" strike="noStrike">
                  <a:solidFill>
                    <a:schemeClr val="lt1"/>
                  </a:solidFill>
                  <a:latin typeface="Arial"/>
                  <a:ea typeface="Arial"/>
                  <a:cs typeface="Arial"/>
                  <a:sym typeface="Arial"/>
                </a:rPr>
                <a:t>le secteur des sports d'hiver devrait connaître une baisse de sa fréquentation et de son attrait touristique.</a:t>
              </a:r>
              <a:endParaRPr b="0" i="0" sz="1100" u="none" cap="none" strike="noStrike">
                <a:solidFill>
                  <a:schemeClr val="lt1"/>
                </a:solidFill>
                <a:latin typeface="Arial"/>
                <a:ea typeface="Arial"/>
                <a:cs typeface="Arial"/>
                <a:sym typeface="Arial"/>
              </a:endParaRPr>
            </a:p>
          </p:txBody>
        </p:sp>
        <p:sp>
          <p:nvSpPr>
            <p:cNvPr id="174" name="Google Shape;174;p10"/>
            <p:cNvSpPr/>
            <p:nvPr/>
          </p:nvSpPr>
          <p:spPr>
            <a:xfrm>
              <a:off x="2040658" y="7343276"/>
              <a:ext cx="2826431" cy="2826431"/>
            </a:xfrm>
            <a:prstGeom prst="ellipse">
              <a:avLst/>
            </a:prstGeom>
            <a:blipFill rotWithShape="1">
              <a:blip r:embed="rId5">
                <a:alphaModFix/>
              </a:blip>
              <a:stretch>
                <a:fillRect b="0" l="-25995" r="-25997"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100" u="none" cap="none" strike="noStrike">
                <a:solidFill>
                  <a:srgbClr val="000000"/>
                </a:solidFill>
                <a:latin typeface="Arial"/>
                <a:ea typeface="Arial"/>
                <a:cs typeface="Arial"/>
                <a:sym typeface="Arial"/>
              </a:endParaRPr>
            </a:p>
          </p:txBody>
        </p:sp>
      </p:grpSp>
      <p:sp>
        <p:nvSpPr>
          <p:cNvPr id="175" name="Google Shape;175;p10"/>
          <p:cNvSpPr txBox="1"/>
          <p:nvPr>
            <p:ph type="title"/>
          </p:nvPr>
        </p:nvSpPr>
        <p:spPr>
          <a:xfrm>
            <a:off x="238606" y="1524000"/>
            <a:ext cx="7726299" cy="531860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3. Changement climatique –conséquences</a:t>
            </a:r>
            <a:br>
              <a:rPr b="1" lang="en-GB"/>
            </a:br>
            <a:r>
              <a:rPr b="1" lang="en-GB"/>
              <a:t>économiques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1"/>
          <p:cNvSpPr txBox="1"/>
          <p:nvPr>
            <p:ph type="title"/>
          </p:nvPr>
        </p:nvSpPr>
        <p:spPr>
          <a:xfrm>
            <a:off x="469515" y="1524000"/>
            <a:ext cx="7296003" cy="531860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3. Changement climatique - Activité</a:t>
            </a:r>
            <a:endParaRPr/>
          </a:p>
        </p:txBody>
      </p:sp>
      <p:sp>
        <p:nvSpPr>
          <p:cNvPr id="181" name="Google Shape;181;p11"/>
          <p:cNvSpPr txBox="1"/>
          <p:nvPr>
            <p:ph idx="1" type="body"/>
          </p:nvPr>
        </p:nvSpPr>
        <p:spPr>
          <a:xfrm>
            <a:off x="8491539" y="2612572"/>
            <a:ext cx="15130462" cy="7581900"/>
          </a:xfrm>
          <a:prstGeom prst="rect">
            <a:avLst/>
          </a:prstGeom>
          <a:noFill/>
          <a:ln>
            <a:noFill/>
          </a:ln>
        </p:spPr>
        <p:txBody>
          <a:bodyPr anchorCtr="0" anchor="t" bIns="0" lIns="0" spcFirstLastPara="1" rIns="0" wrap="square" tIns="0">
            <a:normAutofit/>
          </a:bodyPr>
          <a:lstStyle/>
          <a:p>
            <a:pPr indent="-685800" lvl="0" marL="685800" rtl="0" algn="l">
              <a:lnSpc>
                <a:spcPct val="90000"/>
              </a:lnSpc>
              <a:spcBef>
                <a:spcPts val="0"/>
              </a:spcBef>
              <a:spcAft>
                <a:spcPts val="0"/>
              </a:spcAft>
              <a:buSzPts val="5600"/>
              <a:buChar char="•"/>
            </a:pPr>
            <a:r>
              <a:rPr lang="en-GB"/>
              <a:t>Quelles sont les trois principales sources d'émissions de gaz à effet de serre ?</a:t>
            </a:r>
            <a:endParaRPr/>
          </a:p>
          <a:p>
            <a:pPr indent="-330200" lvl="0" marL="685800" rtl="0" algn="l">
              <a:lnSpc>
                <a:spcPct val="90000"/>
              </a:lnSpc>
              <a:spcBef>
                <a:spcPts val="0"/>
              </a:spcBef>
              <a:spcAft>
                <a:spcPts val="0"/>
              </a:spcAft>
              <a:buClr>
                <a:srgbClr val="323232"/>
              </a:buClr>
              <a:buSzPts val="5600"/>
              <a:buNone/>
            </a:pPr>
            <a:r>
              <a:t/>
            </a:r>
            <a:endParaRPr/>
          </a:p>
          <a:p>
            <a:pPr indent="-685800" lvl="0" marL="685800" rtl="0" algn="l">
              <a:lnSpc>
                <a:spcPct val="90000"/>
              </a:lnSpc>
              <a:spcBef>
                <a:spcPts val="0"/>
              </a:spcBef>
              <a:spcAft>
                <a:spcPts val="0"/>
              </a:spcAft>
              <a:buSzPts val="5600"/>
              <a:buChar char="•"/>
            </a:pPr>
            <a:r>
              <a:rPr lang="en-GB"/>
              <a:t>Veuillez citer une activité de votre entreprises qui contribue aux émissions de CO₂.</a:t>
            </a:r>
            <a:endParaRPr/>
          </a:p>
          <a:p>
            <a:pPr indent="-330200" lvl="0" marL="685800" rtl="0" algn="l">
              <a:lnSpc>
                <a:spcPct val="90000"/>
              </a:lnSpc>
              <a:spcBef>
                <a:spcPts val="2000"/>
              </a:spcBef>
              <a:spcAft>
                <a:spcPts val="0"/>
              </a:spcAft>
              <a:buClr>
                <a:srgbClr val="323232"/>
              </a:buClr>
              <a:buSzPts val="5600"/>
              <a:buNone/>
            </a:pPr>
            <a:r>
              <a:t/>
            </a:r>
            <a:endParaRPr/>
          </a:p>
          <a:p>
            <a:pPr indent="-330200" lvl="0" marL="685800" rtl="0" algn="l">
              <a:lnSpc>
                <a:spcPct val="90000"/>
              </a:lnSpc>
              <a:spcBef>
                <a:spcPts val="2000"/>
              </a:spcBef>
              <a:spcAft>
                <a:spcPts val="0"/>
              </a:spcAft>
              <a:buSzPts val="5600"/>
              <a:buNone/>
            </a:pPr>
            <a:r>
              <a:t/>
            </a:r>
            <a:endParaRPr/>
          </a:p>
          <a:p>
            <a:pPr indent="-330200" lvl="0" marL="685800" rtl="0" algn="l">
              <a:lnSpc>
                <a:spcPct val="90000"/>
              </a:lnSpc>
              <a:spcBef>
                <a:spcPts val="2000"/>
              </a:spcBef>
              <a:spcAft>
                <a:spcPts val="0"/>
              </a:spcAft>
              <a:buSzPts val="56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2"/>
          <p:cNvSpPr txBox="1"/>
          <p:nvPr>
            <p:ph type="title"/>
          </p:nvPr>
        </p:nvSpPr>
        <p:spPr>
          <a:xfrm>
            <a:off x="762000" y="1006100"/>
            <a:ext cx="23503200" cy="13233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b="1" lang="en-GB"/>
              <a:t>4. Changement climatique – concepts fondamentaux</a:t>
            </a:r>
            <a:endParaRPr/>
          </a:p>
        </p:txBody>
      </p:sp>
      <p:grpSp>
        <p:nvGrpSpPr>
          <p:cNvPr id="187" name="Google Shape;187;p12"/>
          <p:cNvGrpSpPr/>
          <p:nvPr/>
        </p:nvGrpSpPr>
        <p:grpSpPr>
          <a:xfrm>
            <a:off x="2486520" y="4088533"/>
            <a:ext cx="19733200" cy="8349921"/>
            <a:chOff x="0" y="101"/>
            <a:chExt cx="18664678" cy="8349921"/>
          </a:xfrm>
        </p:grpSpPr>
        <p:sp>
          <p:nvSpPr>
            <p:cNvPr id="188" name="Google Shape;188;p12"/>
            <p:cNvSpPr/>
            <p:nvPr/>
          </p:nvSpPr>
          <p:spPr>
            <a:xfrm rot="5400000">
              <a:off x="10804555" y="-3814535"/>
              <a:ext cx="3258505" cy="11702407"/>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12"/>
            <p:cNvSpPr txBox="1"/>
            <p:nvPr/>
          </p:nvSpPr>
          <p:spPr>
            <a:xfrm>
              <a:off x="6582605" y="566482"/>
              <a:ext cx="12082073" cy="2940371"/>
            </a:xfrm>
            <a:prstGeom prst="rect">
              <a:avLst/>
            </a:prstGeom>
            <a:noFill/>
            <a:ln>
              <a:noFill/>
            </a:ln>
          </p:spPr>
          <p:txBody>
            <a:bodyPr anchorCtr="0" anchor="ctr" bIns="66675" lIns="133350" spcFirstLastPara="1" rIns="133350" wrap="square" tIns="66675">
              <a:noAutofit/>
            </a:bodyPr>
            <a:lstStyle/>
            <a:p>
              <a:pPr indent="-457200" lvl="1" marL="457200" marR="0" rtl="0" algn="l">
                <a:lnSpc>
                  <a:spcPct val="90000"/>
                </a:lnSpc>
                <a:spcBef>
                  <a:spcPts val="0"/>
                </a:spcBef>
                <a:spcAft>
                  <a:spcPts val="0"/>
                </a:spcAft>
                <a:buClr>
                  <a:schemeClr val="dk1"/>
                </a:buClr>
                <a:buSzPts val="3500"/>
                <a:buFont typeface="Arial"/>
                <a:buChar char="•"/>
              </a:pPr>
              <a:r>
                <a:rPr b="0" i="0" lang="en-GB" sz="3500" u="none" cap="none" strike="noStrike">
                  <a:solidFill>
                    <a:schemeClr val="dk1"/>
                  </a:solidFill>
                  <a:latin typeface="Arial"/>
                  <a:ea typeface="Arial"/>
                  <a:cs typeface="Arial"/>
                  <a:sym typeface="Arial"/>
                </a:rPr>
                <a:t>La capacité des systèmes sociaux, économiques et écologiques interconnectés à faire face aux effets du changement climatique, tels que les événements dangereux, les tendances ou les perturbations, en s'adaptant ou en se réorganisant de manière à préserver leurs fonctions essentielles, leur identité et leur structure (GIEC, 2018).</a:t>
              </a:r>
              <a:endParaRPr b="0" i="0" sz="3500" u="none" cap="none" strike="noStrike">
                <a:solidFill>
                  <a:schemeClr val="dk1"/>
                </a:solidFill>
                <a:latin typeface="Arial"/>
                <a:ea typeface="Arial"/>
                <a:cs typeface="Arial"/>
                <a:sym typeface="Arial"/>
              </a:endParaRPr>
            </a:p>
          </p:txBody>
        </p:sp>
        <p:sp>
          <p:nvSpPr>
            <p:cNvPr id="190" name="Google Shape;190;p12"/>
            <p:cNvSpPr/>
            <p:nvPr/>
          </p:nvSpPr>
          <p:spPr>
            <a:xfrm>
              <a:off x="0" y="101"/>
              <a:ext cx="6582604" cy="4073132"/>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2"/>
            <p:cNvSpPr txBox="1"/>
            <p:nvPr/>
          </p:nvSpPr>
          <p:spPr>
            <a:xfrm>
              <a:off x="198834" y="198935"/>
              <a:ext cx="6184936" cy="3675464"/>
            </a:xfrm>
            <a:prstGeom prst="rect">
              <a:avLst/>
            </a:prstGeom>
            <a:noFill/>
            <a:ln>
              <a:noFill/>
            </a:ln>
          </p:spPr>
          <p:txBody>
            <a:bodyPr anchorCtr="0" anchor="ctr" bIns="114300" lIns="228600" spcFirstLastPara="1" rIns="228600" wrap="square" tIns="114300">
              <a:noAutofit/>
            </a:bodyPr>
            <a:lstStyle/>
            <a:p>
              <a:pPr indent="0" lvl="0" marL="0" marR="0" rtl="0" algn="ctr">
                <a:lnSpc>
                  <a:spcPct val="90000"/>
                </a:lnSpc>
                <a:spcBef>
                  <a:spcPts val="0"/>
                </a:spcBef>
                <a:spcAft>
                  <a:spcPts val="0"/>
                </a:spcAft>
                <a:buNone/>
              </a:pPr>
              <a:r>
                <a:rPr b="1" i="0" lang="en-GB" sz="6000" u="none" cap="none" strike="noStrike">
                  <a:solidFill>
                    <a:srgbClr val="FFFFFF"/>
                  </a:solidFill>
                  <a:latin typeface="Arial"/>
                  <a:ea typeface="Arial"/>
                  <a:cs typeface="Arial"/>
                  <a:sym typeface="Arial"/>
                </a:rPr>
                <a:t>Résilience face au changement climatique  </a:t>
              </a:r>
              <a:endParaRPr b="0" i="0" sz="1400" u="none" cap="none" strike="noStrike">
                <a:solidFill>
                  <a:srgbClr val="000000"/>
                </a:solidFill>
                <a:latin typeface="Arial"/>
                <a:ea typeface="Arial"/>
                <a:cs typeface="Arial"/>
                <a:sym typeface="Arial"/>
              </a:endParaRPr>
            </a:p>
          </p:txBody>
        </p:sp>
        <p:sp>
          <p:nvSpPr>
            <p:cNvPr id="192" name="Google Shape;192;p12"/>
            <p:cNvSpPr/>
            <p:nvPr/>
          </p:nvSpPr>
          <p:spPr>
            <a:xfrm rot="5400000">
              <a:off x="10804555" y="462253"/>
              <a:ext cx="3258505" cy="11702407"/>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2"/>
            <p:cNvSpPr txBox="1"/>
            <p:nvPr/>
          </p:nvSpPr>
          <p:spPr>
            <a:xfrm>
              <a:off x="6582605" y="4843271"/>
              <a:ext cx="11543340" cy="2940371"/>
            </a:xfrm>
            <a:prstGeom prst="rect">
              <a:avLst/>
            </a:prstGeom>
            <a:noFill/>
            <a:ln>
              <a:noFill/>
            </a:ln>
          </p:spPr>
          <p:txBody>
            <a:bodyPr anchorCtr="0" anchor="ctr" bIns="66675" lIns="133350" spcFirstLastPara="1" rIns="133350" wrap="square" tIns="66675">
              <a:noAutofit/>
            </a:bodyPr>
            <a:lstStyle/>
            <a:p>
              <a:pPr indent="-457200" lvl="1" marL="457200" marR="0" rtl="0" algn="l">
                <a:lnSpc>
                  <a:spcPct val="90000"/>
                </a:lnSpc>
                <a:spcBef>
                  <a:spcPts val="0"/>
                </a:spcBef>
                <a:spcAft>
                  <a:spcPts val="0"/>
                </a:spcAft>
                <a:buClr>
                  <a:schemeClr val="dk1"/>
                </a:buClr>
                <a:buSzPts val="3500"/>
                <a:buFont typeface="Arial"/>
                <a:buChar char="•"/>
              </a:pPr>
              <a:r>
                <a:rPr b="0" i="0" lang="en-GB" sz="3500" u="none" cap="none" strike="noStrike">
                  <a:solidFill>
                    <a:schemeClr val="dk1"/>
                  </a:solidFill>
                  <a:latin typeface="Arial"/>
                  <a:ea typeface="Arial"/>
                  <a:cs typeface="Arial"/>
                  <a:sym typeface="Arial"/>
                </a:rPr>
                <a:t>La propension ou la prédisposition à subir des effets négatifs. </a:t>
              </a:r>
              <a:endParaRPr/>
            </a:p>
            <a:p>
              <a:pPr indent="-457200" lvl="1" marL="457200" marR="0" rtl="0" algn="l">
                <a:lnSpc>
                  <a:spcPct val="90000"/>
                </a:lnSpc>
                <a:spcBef>
                  <a:spcPts val="0"/>
                </a:spcBef>
                <a:spcAft>
                  <a:spcPts val="0"/>
                </a:spcAft>
                <a:buClr>
                  <a:schemeClr val="dk1"/>
                </a:buClr>
                <a:buSzPts val="3500"/>
                <a:buFont typeface="Arial"/>
                <a:buChar char="•"/>
              </a:pPr>
              <a:r>
                <a:rPr b="0" i="0" lang="en-GB" sz="3500" u="none" cap="none" strike="noStrike">
                  <a:solidFill>
                    <a:schemeClr val="dk1"/>
                  </a:solidFill>
                  <a:latin typeface="Arial"/>
                  <a:ea typeface="Arial"/>
                  <a:cs typeface="Arial"/>
                  <a:sym typeface="Arial"/>
                </a:rPr>
                <a:t>La vulnérabilité englobe divers concepts et éléments, notamment la sensibilité ou la susceptibilité au préjudice et l'incapacité à faire face et à s'adapter (GIEC, 2018).</a:t>
              </a:r>
              <a:endParaRPr b="0" i="0" sz="3500" u="none" cap="none" strike="noStrike">
                <a:solidFill>
                  <a:schemeClr val="dk1"/>
                </a:solidFill>
                <a:latin typeface="Arial"/>
                <a:ea typeface="Arial"/>
                <a:cs typeface="Arial"/>
                <a:sym typeface="Arial"/>
              </a:endParaRPr>
            </a:p>
          </p:txBody>
        </p:sp>
        <p:sp>
          <p:nvSpPr>
            <p:cNvPr id="194" name="Google Shape;194;p12"/>
            <p:cNvSpPr/>
            <p:nvPr/>
          </p:nvSpPr>
          <p:spPr>
            <a:xfrm>
              <a:off x="0" y="4276890"/>
              <a:ext cx="6582604" cy="4073132"/>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12"/>
            <p:cNvSpPr txBox="1"/>
            <p:nvPr/>
          </p:nvSpPr>
          <p:spPr>
            <a:xfrm>
              <a:off x="198834" y="4475724"/>
              <a:ext cx="6184936" cy="3675464"/>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Clr>
                  <a:schemeClr val="lt1"/>
                </a:buClr>
                <a:buSzPts val="6500"/>
                <a:buFont typeface="Arial"/>
                <a:buNone/>
              </a:pPr>
              <a:r>
                <a:rPr b="1" i="0" lang="en-GB" sz="6500" u="none" cap="none" strike="noStrike">
                  <a:solidFill>
                    <a:schemeClr val="lt1"/>
                  </a:solidFill>
                  <a:latin typeface="Arial"/>
                  <a:ea typeface="Arial"/>
                  <a:cs typeface="Arial"/>
                  <a:sym typeface="Arial"/>
                </a:rPr>
                <a:t>Vulnérabilité</a:t>
              </a:r>
              <a:r>
                <a:rPr b="0" i="0" lang="en-GB" sz="6500" u="none" cap="none" strike="noStrike">
                  <a:solidFill>
                    <a:schemeClr val="lt1"/>
                  </a:solidFill>
                  <a:latin typeface="Arial"/>
                  <a:ea typeface="Arial"/>
                  <a:cs typeface="Arial"/>
                  <a:sym typeface="Arial"/>
                </a:rPr>
                <a:t> </a:t>
              </a:r>
              <a:endParaRPr b="0" i="0" sz="6500" u="none" cap="none" strike="noStrike">
                <a:solidFill>
                  <a:schemeClr val="lt1"/>
                </a:solidFill>
                <a:latin typeface="Arial"/>
                <a:ea typeface="Arial"/>
                <a:cs typeface="Arial"/>
                <a:sym typeface="Arial"/>
              </a:endParaRPr>
            </a:p>
          </p:txBody>
        </p:sp>
      </p:grpSp>
      <p:sp>
        <p:nvSpPr>
          <p:cNvPr id="196" name="Google Shape;196;p12"/>
          <p:cNvSpPr txBox="1"/>
          <p:nvPr/>
        </p:nvSpPr>
        <p:spPr>
          <a:xfrm>
            <a:off x="592974" y="2233911"/>
            <a:ext cx="214668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4000" u="none" cap="none" strike="noStrike">
                <a:solidFill>
                  <a:srgbClr val="323232"/>
                </a:solidFill>
                <a:latin typeface="Arial"/>
                <a:ea typeface="Arial"/>
                <a:cs typeface="Arial"/>
                <a:sym typeface="Arial"/>
              </a:rPr>
              <a:t>Etant donné que le changement climatique est un phénomène qui tend à s'intensifier, il est important d'investir dans la capacité à faire face à la multiplication des phénomènes extrêmes.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grpSp>
        <p:nvGrpSpPr>
          <p:cNvPr id="201" name="Google Shape;201;p13"/>
          <p:cNvGrpSpPr/>
          <p:nvPr/>
        </p:nvGrpSpPr>
        <p:grpSpPr>
          <a:xfrm>
            <a:off x="925671" y="2807001"/>
            <a:ext cx="22543017" cy="9058852"/>
            <a:chOff x="0" y="4427"/>
            <a:chExt cx="19545965" cy="9058852"/>
          </a:xfrm>
        </p:grpSpPr>
        <p:sp>
          <p:nvSpPr>
            <p:cNvPr id="202" name="Google Shape;202;p13"/>
            <p:cNvSpPr/>
            <p:nvPr/>
          </p:nvSpPr>
          <p:spPr>
            <a:xfrm rot="5400000">
              <a:off x="11754807" y="-4717444"/>
              <a:ext cx="2738009" cy="12365954"/>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3"/>
            <p:cNvSpPr txBox="1"/>
            <p:nvPr/>
          </p:nvSpPr>
          <p:spPr>
            <a:xfrm>
              <a:off x="7113514" y="518156"/>
              <a:ext cx="12432451" cy="2078741"/>
            </a:xfrm>
            <a:prstGeom prst="rect">
              <a:avLst/>
            </a:prstGeom>
            <a:noFill/>
            <a:ln>
              <a:noFill/>
            </a:ln>
          </p:spPr>
          <p:txBody>
            <a:bodyPr anchorCtr="0" anchor="ctr" bIns="62850" lIns="125725" spcFirstLastPara="1" rIns="125725" wrap="square" tIns="62850">
              <a:noAutofit/>
            </a:bodyPr>
            <a:lstStyle/>
            <a:p>
              <a:pPr indent="-457200" lvl="1" marL="457200" marR="0" rtl="0" algn="l">
                <a:lnSpc>
                  <a:spcPct val="100000"/>
                </a:lnSpc>
                <a:spcBef>
                  <a:spcPts val="0"/>
                </a:spcBef>
                <a:spcAft>
                  <a:spcPts val="0"/>
                </a:spcAft>
                <a:buClr>
                  <a:schemeClr val="dk1"/>
                </a:buClr>
                <a:buSzPts val="3300"/>
                <a:buFont typeface="Arial"/>
                <a:buChar char="•"/>
              </a:pPr>
              <a:r>
                <a:rPr b="0" i="0" lang="en-GB" sz="3300" u="none" cap="none" strike="noStrike">
                  <a:solidFill>
                    <a:schemeClr val="dk1"/>
                  </a:solidFill>
                  <a:latin typeface="Arial"/>
                  <a:ea typeface="Arial"/>
                  <a:cs typeface="Arial"/>
                  <a:sym typeface="Arial"/>
                </a:rPr>
                <a:t>Le processus d'adaptation au climat actuel ou prévu et à ses effets, visant à atténuer les dommages ou à tirer parti des opportunités favorables. </a:t>
              </a:r>
              <a:endParaRPr b="0" i="0" sz="1400" u="none" cap="none" strike="noStrike">
                <a:solidFill>
                  <a:schemeClr val="dk1"/>
                </a:solidFill>
                <a:latin typeface="Arial"/>
                <a:ea typeface="Arial"/>
                <a:cs typeface="Arial"/>
                <a:sym typeface="Arial"/>
              </a:endParaRPr>
            </a:p>
            <a:p>
              <a:pPr indent="-457200" lvl="1" marL="457200" marR="0" rtl="0" algn="l">
                <a:lnSpc>
                  <a:spcPct val="100000"/>
                </a:lnSpc>
                <a:spcBef>
                  <a:spcPts val="0"/>
                </a:spcBef>
                <a:spcAft>
                  <a:spcPts val="0"/>
                </a:spcAft>
                <a:buClr>
                  <a:schemeClr val="dk1"/>
                </a:buClr>
                <a:buSzPts val="3300"/>
                <a:buFont typeface="Arial"/>
                <a:buChar char="•"/>
              </a:pPr>
              <a:r>
                <a:rPr b="0" i="0" lang="en-GB" sz="3300" u="none" cap="none" strike="noStrike">
                  <a:solidFill>
                    <a:schemeClr val="dk1"/>
                  </a:solidFill>
                  <a:latin typeface="Arial"/>
                  <a:ea typeface="Arial"/>
                  <a:cs typeface="Arial"/>
                  <a:sym typeface="Arial"/>
                </a:rPr>
                <a:t>L'intervention humaine peut faciliter l'adaptation au climat prévu et à ses effets (GIEC, 2018).</a:t>
              </a:r>
              <a:endParaRPr b="0" i="0" sz="1400" u="none" cap="none" strike="noStrike">
                <a:solidFill>
                  <a:schemeClr val="dk1"/>
                </a:solidFill>
                <a:latin typeface="Arial"/>
                <a:ea typeface="Arial"/>
                <a:cs typeface="Arial"/>
                <a:sym typeface="Arial"/>
              </a:endParaRPr>
            </a:p>
          </p:txBody>
        </p:sp>
        <p:sp>
          <p:nvSpPr>
            <p:cNvPr id="204" name="Google Shape;204;p13"/>
            <p:cNvSpPr/>
            <p:nvPr/>
          </p:nvSpPr>
          <p:spPr>
            <a:xfrm>
              <a:off x="0" y="4427"/>
              <a:ext cx="6940833" cy="2922210"/>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3"/>
            <p:cNvSpPr txBox="1"/>
            <p:nvPr/>
          </p:nvSpPr>
          <p:spPr>
            <a:xfrm>
              <a:off x="142651" y="147078"/>
              <a:ext cx="6655531" cy="2636908"/>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Clr>
                  <a:schemeClr val="lt1"/>
                </a:buClr>
                <a:buSzPts val="6500"/>
                <a:buFont typeface="Arial"/>
                <a:buNone/>
              </a:pPr>
              <a:r>
                <a:rPr b="1" i="0" lang="en-GB" sz="6500" u="none" cap="none" strike="noStrike">
                  <a:solidFill>
                    <a:schemeClr val="lt1"/>
                  </a:solidFill>
                  <a:latin typeface="Arial"/>
                  <a:ea typeface="Arial"/>
                  <a:cs typeface="Arial"/>
                  <a:sym typeface="Arial"/>
                </a:rPr>
                <a:t>Adaptation</a:t>
              </a:r>
              <a:endParaRPr b="1" i="0" sz="6500" u="none" cap="none" strike="noStrike">
                <a:solidFill>
                  <a:schemeClr val="lt1"/>
                </a:solidFill>
                <a:latin typeface="Arial"/>
                <a:ea typeface="Arial"/>
                <a:cs typeface="Arial"/>
                <a:sym typeface="Arial"/>
              </a:endParaRPr>
            </a:p>
          </p:txBody>
        </p:sp>
        <p:sp>
          <p:nvSpPr>
            <p:cNvPr id="206" name="Google Shape;206;p13"/>
            <p:cNvSpPr/>
            <p:nvPr/>
          </p:nvSpPr>
          <p:spPr>
            <a:xfrm rot="5400000">
              <a:off x="11741459" y="-1604989"/>
              <a:ext cx="2738009" cy="12339260"/>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13"/>
            <p:cNvSpPr txBox="1"/>
            <p:nvPr/>
          </p:nvSpPr>
          <p:spPr>
            <a:xfrm>
              <a:off x="6940833" y="3479090"/>
              <a:ext cx="12225140" cy="2109528"/>
            </a:xfrm>
            <a:prstGeom prst="rect">
              <a:avLst/>
            </a:prstGeom>
            <a:noFill/>
            <a:ln>
              <a:noFill/>
            </a:ln>
          </p:spPr>
          <p:txBody>
            <a:bodyPr anchorCtr="0" anchor="ctr" bIns="62850" lIns="125725" spcFirstLastPara="1" rIns="125725" wrap="square" tIns="62850">
              <a:noAutofit/>
            </a:bodyPr>
            <a:lstStyle/>
            <a:p>
              <a:pPr indent="-285750" lvl="0" marL="285750" marR="0" rtl="0" algn="l">
                <a:lnSpc>
                  <a:spcPct val="90000"/>
                </a:lnSpc>
                <a:spcBef>
                  <a:spcPts val="0"/>
                </a:spcBef>
                <a:spcAft>
                  <a:spcPts val="0"/>
                </a:spcAft>
                <a:buClr>
                  <a:schemeClr val="dk1"/>
                </a:buClr>
                <a:buSzPts val="3300"/>
                <a:buFont typeface="Arial"/>
                <a:buChar char="•"/>
              </a:pPr>
              <a:r>
                <a:rPr b="0" i="0" lang="en-GB" sz="3300" u="none" cap="none" strike="noStrike">
                  <a:solidFill>
                    <a:schemeClr val="dk1"/>
                  </a:solidFill>
                  <a:latin typeface="Arial"/>
                  <a:ea typeface="Arial"/>
                  <a:cs typeface="Arial"/>
                  <a:sym typeface="Arial"/>
                </a:rPr>
                <a:t>La capacité des systèmes, des institutions, des êtres humains et d’autres organismes à s’adapter aux dommages potentiels, à tirer parti des opportunités ou à réagir aux conséquences (GIEC, 2018).</a:t>
              </a:r>
              <a:endParaRPr b="0" i="0" sz="1400" u="none" cap="none" strike="noStrike">
                <a:solidFill>
                  <a:schemeClr val="dk1"/>
                </a:solidFill>
                <a:latin typeface="Arial"/>
                <a:ea typeface="Arial"/>
                <a:cs typeface="Arial"/>
                <a:sym typeface="Arial"/>
              </a:endParaRPr>
            </a:p>
          </p:txBody>
        </p:sp>
        <p:sp>
          <p:nvSpPr>
            <p:cNvPr id="208" name="Google Shape;208;p13"/>
            <p:cNvSpPr/>
            <p:nvPr/>
          </p:nvSpPr>
          <p:spPr>
            <a:xfrm>
              <a:off x="0" y="3072748"/>
              <a:ext cx="6940833" cy="2922210"/>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13"/>
            <p:cNvSpPr txBox="1"/>
            <p:nvPr/>
          </p:nvSpPr>
          <p:spPr>
            <a:xfrm>
              <a:off x="142651" y="3215399"/>
              <a:ext cx="6655531" cy="2636908"/>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None/>
              </a:pPr>
              <a:r>
                <a:rPr b="1" i="0" lang="en-GB" sz="6500" u="none" cap="none" strike="noStrike">
                  <a:solidFill>
                    <a:schemeClr val="lt1"/>
                  </a:solidFill>
                  <a:latin typeface="Arial"/>
                  <a:ea typeface="Arial"/>
                  <a:cs typeface="Arial"/>
                  <a:sym typeface="Arial"/>
                </a:rPr>
                <a:t>Capacité d'adaptation</a:t>
              </a:r>
              <a:endParaRPr b="0" i="0" sz="1400" u="none" cap="none" strike="noStrike">
                <a:solidFill>
                  <a:schemeClr val="lt1"/>
                </a:solidFill>
                <a:latin typeface="Arial"/>
                <a:ea typeface="Arial"/>
                <a:cs typeface="Arial"/>
                <a:sym typeface="Arial"/>
              </a:endParaRPr>
            </a:p>
          </p:txBody>
        </p:sp>
        <p:sp>
          <p:nvSpPr>
            <p:cNvPr id="210" name="Google Shape;210;p13"/>
            <p:cNvSpPr/>
            <p:nvPr/>
          </p:nvSpPr>
          <p:spPr>
            <a:xfrm rot="5400000">
              <a:off x="11728112" y="1465381"/>
              <a:ext cx="2738010" cy="12365954"/>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3"/>
            <p:cNvSpPr txBox="1"/>
            <p:nvPr/>
          </p:nvSpPr>
          <p:spPr>
            <a:xfrm>
              <a:off x="6940833" y="6547411"/>
              <a:ext cx="12225140" cy="2109528"/>
            </a:xfrm>
            <a:prstGeom prst="rect">
              <a:avLst/>
            </a:prstGeom>
            <a:noFill/>
            <a:ln>
              <a:noFill/>
            </a:ln>
          </p:spPr>
          <p:txBody>
            <a:bodyPr anchorCtr="0" anchor="ctr" bIns="62850" lIns="125725" spcFirstLastPara="1" rIns="125725" wrap="square" tIns="62850">
              <a:noAutofit/>
            </a:bodyPr>
            <a:lstStyle/>
            <a:p>
              <a:pPr indent="-457200" lvl="0" marL="457200" marR="0" rtl="0" algn="l">
                <a:lnSpc>
                  <a:spcPct val="100000"/>
                </a:lnSpc>
                <a:spcBef>
                  <a:spcPts val="0"/>
                </a:spcBef>
                <a:spcAft>
                  <a:spcPts val="0"/>
                </a:spcAft>
                <a:buClr>
                  <a:srgbClr val="000000"/>
                </a:buClr>
                <a:buSzPts val="3300"/>
                <a:buFont typeface="Arial"/>
                <a:buChar char="•"/>
              </a:pPr>
              <a:r>
                <a:rPr b="0" i="0" lang="en-GB" sz="3300" u="none" cap="none" strike="noStrike">
                  <a:solidFill>
                    <a:srgbClr val="000000"/>
                  </a:solidFill>
                  <a:latin typeface="Arial"/>
                  <a:ea typeface="Arial"/>
                  <a:cs typeface="Arial"/>
                  <a:sym typeface="Arial"/>
                </a:rPr>
                <a:t>Les actions humaines visant à réduire les émissions de gaz à effet de serre ou à accroître leur absorption dans l'atmosphère.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3300"/>
                <a:buFont typeface="Arial"/>
                <a:buChar char="•"/>
              </a:pPr>
              <a:r>
                <a:rPr b="0" i="0" lang="en-GB" sz="3300" u="none" cap="none" strike="noStrike">
                  <a:solidFill>
                    <a:srgbClr val="000000"/>
                  </a:solidFill>
                  <a:latin typeface="Arial"/>
                  <a:ea typeface="Arial"/>
                  <a:cs typeface="Arial"/>
                  <a:sym typeface="Arial"/>
                </a:rPr>
                <a:t>Les mesures d'atténuation sont des technologies, des pratiques ou des stratégies spécifiques qui contribuent à réduire les émissions ou à renforcer les puits naturels.</a:t>
              </a:r>
              <a:endParaRPr b="0" i="0" sz="1400" u="none" cap="none" strike="noStrike">
                <a:solidFill>
                  <a:srgbClr val="000000"/>
                </a:solidFill>
                <a:latin typeface="Arial"/>
                <a:ea typeface="Arial"/>
                <a:cs typeface="Arial"/>
                <a:sym typeface="Arial"/>
              </a:endParaRPr>
            </a:p>
          </p:txBody>
        </p:sp>
        <p:sp>
          <p:nvSpPr>
            <p:cNvPr id="212" name="Google Shape;212;p13"/>
            <p:cNvSpPr/>
            <p:nvPr/>
          </p:nvSpPr>
          <p:spPr>
            <a:xfrm>
              <a:off x="0" y="6141069"/>
              <a:ext cx="6940833" cy="2922210"/>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3"/>
            <p:cNvSpPr txBox="1"/>
            <p:nvPr/>
          </p:nvSpPr>
          <p:spPr>
            <a:xfrm>
              <a:off x="142651" y="6283720"/>
              <a:ext cx="6655531" cy="2636908"/>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Clr>
                  <a:srgbClr val="000000"/>
                </a:buClr>
                <a:buSzPts val="6500"/>
                <a:buFont typeface="Arial"/>
                <a:buNone/>
              </a:pPr>
              <a:r>
                <a:rPr b="1" i="0" lang="en-GB" sz="6500" u="none" cap="none" strike="noStrike">
                  <a:solidFill>
                    <a:schemeClr val="lt1"/>
                  </a:solidFill>
                  <a:latin typeface="Arial"/>
                  <a:ea typeface="Arial"/>
                  <a:cs typeface="Arial"/>
                  <a:sym typeface="Arial"/>
                </a:rPr>
                <a:t>Atténuation</a:t>
              </a:r>
              <a:endParaRPr b="0" i="0" sz="1400" u="none" cap="none" strike="noStrike">
                <a:solidFill>
                  <a:srgbClr val="000000"/>
                </a:solidFill>
                <a:latin typeface="Arial"/>
                <a:ea typeface="Arial"/>
                <a:cs typeface="Arial"/>
                <a:sym typeface="Arial"/>
              </a:endParaRPr>
            </a:p>
          </p:txBody>
        </p:sp>
      </p:grpSp>
      <p:sp>
        <p:nvSpPr>
          <p:cNvPr id="214" name="Google Shape;214;p13"/>
          <p:cNvSpPr txBox="1"/>
          <p:nvPr/>
        </p:nvSpPr>
        <p:spPr>
          <a:xfrm>
            <a:off x="777325" y="1405150"/>
            <a:ext cx="25585200" cy="801600"/>
          </a:xfrm>
          <a:prstGeom prst="rect">
            <a:avLst/>
          </a:prstGeom>
          <a:noFill/>
          <a:ln>
            <a:noFill/>
          </a:ln>
        </p:spPr>
        <p:txBody>
          <a:bodyPr anchorCtr="0" anchor="t" bIns="0" lIns="0" spcFirstLastPara="1" rIns="0" wrap="square" tIns="0">
            <a:normAutofit fontScale="92500" lnSpcReduction="20000"/>
          </a:bodyPr>
          <a:lstStyle/>
          <a:p>
            <a:pPr indent="0" lvl="0" marL="0" marR="0" rtl="0" algn="l">
              <a:lnSpc>
                <a:spcPct val="90000"/>
              </a:lnSpc>
              <a:spcBef>
                <a:spcPts val="0"/>
              </a:spcBef>
              <a:spcAft>
                <a:spcPts val="0"/>
              </a:spcAft>
              <a:buClr>
                <a:schemeClr val="accent1"/>
              </a:buClr>
              <a:buSzPct val="111111"/>
              <a:buFont typeface="Arial"/>
              <a:buNone/>
            </a:pPr>
            <a:r>
              <a:rPr b="1" i="0" lang="en-GB" sz="8000" u="none" cap="none" strike="noStrike">
                <a:solidFill>
                  <a:schemeClr val="accent1"/>
                </a:solidFill>
                <a:latin typeface="Arial"/>
                <a:ea typeface="Arial"/>
                <a:cs typeface="Arial"/>
                <a:sym typeface="Arial"/>
              </a:rPr>
              <a:t>4. Changement climatique – concepts fondamentaux</a:t>
            </a:r>
            <a:endParaRPr b="0" i="0" sz="8000" u="none" cap="none" strike="noStrike">
              <a:solidFill>
                <a:schemeClr val="accen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4"/>
          <p:cNvSpPr txBox="1"/>
          <p:nvPr>
            <p:ph type="title"/>
          </p:nvPr>
        </p:nvSpPr>
        <p:spPr>
          <a:xfrm>
            <a:off x="762001" y="5657851"/>
            <a:ext cx="13466063"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19791"/>
              <a:buNone/>
            </a:pPr>
            <a:r>
              <a:rPr b="1" lang="en-GB"/>
              <a:t>B. </a:t>
            </a:r>
            <a:r>
              <a:rPr b="1" lang="en-GB" sz="8600"/>
              <a:t>Risques climatiques dans le secteur du tourisme</a:t>
            </a:r>
            <a:r>
              <a:rPr b="1" lang="en-GB" sz="9600"/>
              <a:t> </a:t>
            </a:r>
            <a:endParaRPr sz="9600"/>
          </a:p>
        </p:txBody>
      </p:sp>
      <p:sp>
        <p:nvSpPr>
          <p:cNvPr id="220" name="Google Shape;220;p14"/>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GB" sz="6600" u="none" cap="none" strike="noStrike">
                <a:solidFill>
                  <a:schemeClr val="lt1"/>
                </a:solidFill>
                <a:latin typeface="Arial"/>
                <a:ea typeface="Arial"/>
                <a:cs typeface="Arial"/>
                <a:sym typeface="Arial"/>
              </a:rPr>
              <a:t>Risques et types de tourisme concernés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5"/>
          <p:cNvSpPr txBox="1"/>
          <p:nvPr>
            <p:ph type="title"/>
          </p:nvPr>
        </p:nvSpPr>
        <p:spPr>
          <a:xfrm>
            <a:off x="316759" y="1539321"/>
            <a:ext cx="8199823" cy="370442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b="1" lang="en-GB"/>
              <a:t>1. Risques physiques et</a:t>
            </a:r>
            <a:endParaRPr b="1"/>
          </a:p>
          <a:p>
            <a:pPr indent="0" lvl="0" marL="0" rtl="0" algn="l">
              <a:lnSpc>
                <a:spcPct val="90000"/>
              </a:lnSpc>
              <a:spcBef>
                <a:spcPts val="0"/>
              </a:spcBef>
              <a:spcAft>
                <a:spcPts val="0"/>
              </a:spcAft>
              <a:buSzPct val="111111"/>
              <a:buFont typeface="Arial"/>
              <a:buNone/>
            </a:pPr>
            <a:r>
              <a:rPr b="1" lang="en-GB"/>
              <a:t>environnementaux</a:t>
            </a:r>
            <a:endParaRPr b="1"/>
          </a:p>
        </p:txBody>
      </p:sp>
      <p:sp>
        <p:nvSpPr>
          <p:cNvPr id="226" name="Google Shape;226;p15"/>
          <p:cNvSpPr/>
          <p:nvPr/>
        </p:nvSpPr>
        <p:spPr>
          <a:xfrm>
            <a:off x="9078687" y="428384"/>
            <a:ext cx="7347857" cy="283588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La hausse des températures</a:t>
            </a:r>
            <a:r>
              <a:rPr b="0" i="0" lang="en-GB" sz="3200" u="none" cap="none" strike="noStrike">
                <a:solidFill>
                  <a:schemeClr val="dk1"/>
                </a:solidFill>
                <a:latin typeface="Arial"/>
                <a:ea typeface="Arial"/>
                <a:cs typeface="Arial"/>
                <a:sym typeface="Arial"/>
              </a:rPr>
              <a:t> réduit la garantie d'enneigement dans les stations de montagne, raccourcit les saisons de sports d'hiver et modifie la biodiversité.</a:t>
            </a:r>
            <a:endParaRPr b="0" i="0" sz="1200" u="none" cap="none" strike="noStrike">
              <a:solidFill>
                <a:schemeClr val="dk1"/>
              </a:solidFill>
              <a:latin typeface="Arial"/>
              <a:ea typeface="Arial"/>
              <a:cs typeface="Arial"/>
              <a:sym typeface="Arial"/>
            </a:endParaRPr>
          </a:p>
        </p:txBody>
      </p:sp>
      <p:sp>
        <p:nvSpPr>
          <p:cNvPr id="227" name="Google Shape;227;p15"/>
          <p:cNvSpPr/>
          <p:nvPr/>
        </p:nvSpPr>
        <p:spPr>
          <a:xfrm>
            <a:off x="16731344" y="428384"/>
            <a:ext cx="7347858" cy="283588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La montée du niveau de la mer</a:t>
            </a:r>
            <a:r>
              <a:rPr b="0" i="0" lang="en-GB" sz="3200" u="none" cap="none" strike="noStrike">
                <a:solidFill>
                  <a:schemeClr val="dk1"/>
                </a:solidFill>
                <a:latin typeface="Arial"/>
                <a:ea typeface="Arial"/>
                <a:cs typeface="Arial"/>
                <a:sym typeface="Arial"/>
              </a:rPr>
              <a:t> érode les plages, inonde les infrastructures et submerge les stations balnéaires situées en basse altitude.</a:t>
            </a:r>
            <a:endParaRPr b="0" i="0" sz="1200" u="none" cap="none" strike="noStrike">
              <a:solidFill>
                <a:schemeClr val="dk1"/>
              </a:solidFill>
              <a:latin typeface="Arial"/>
              <a:ea typeface="Arial"/>
              <a:cs typeface="Arial"/>
              <a:sym typeface="Arial"/>
            </a:endParaRPr>
          </a:p>
        </p:txBody>
      </p:sp>
      <p:sp>
        <p:nvSpPr>
          <p:cNvPr id="228" name="Google Shape;228;p15"/>
          <p:cNvSpPr/>
          <p:nvPr/>
        </p:nvSpPr>
        <p:spPr>
          <a:xfrm>
            <a:off x="9078687" y="3809701"/>
            <a:ext cx="7378645"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Phénomènes météorologiques </a:t>
            </a:r>
            <a:endParaRPr b="0"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extrêmes</a:t>
            </a:r>
            <a:r>
              <a:rPr b="0" i="0" lang="en-GB" sz="3200" u="none" cap="none" strike="noStrike">
                <a:solidFill>
                  <a:schemeClr val="dk1"/>
                </a:solidFill>
                <a:latin typeface="Arial"/>
                <a:ea typeface="Arial"/>
                <a:cs typeface="Arial"/>
                <a:sym typeface="Arial"/>
              </a:rPr>
              <a:t> (tempêtes, inondations, feux de forêt et vagues de chaleur). Dommages causés aux infrastructures, perturbations des transports et coûts d'assurance.</a:t>
            </a:r>
            <a:endParaRPr b="0" i="0" sz="1200" u="none" cap="none" strike="noStrike">
              <a:solidFill>
                <a:schemeClr val="dk1"/>
              </a:solidFill>
              <a:latin typeface="Arial"/>
              <a:ea typeface="Arial"/>
              <a:cs typeface="Arial"/>
              <a:sym typeface="Arial"/>
            </a:endParaRPr>
          </a:p>
        </p:txBody>
      </p:sp>
      <p:sp>
        <p:nvSpPr>
          <p:cNvPr id="229" name="Google Shape;229;p15"/>
          <p:cNvSpPr/>
          <p:nvPr/>
        </p:nvSpPr>
        <p:spPr>
          <a:xfrm>
            <a:off x="16731346" y="3809702"/>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La pénurie d'eau</a:t>
            </a:r>
            <a:r>
              <a:rPr b="0" i="0" lang="en-GB" sz="3200" u="none" cap="none" strike="noStrike">
                <a:solidFill>
                  <a:schemeClr val="dk1"/>
                </a:solidFill>
                <a:latin typeface="Arial"/>
                <a:ea typeface="Arial"/>
                <a:cs typeface="Arial"/>
                <a:sym typeface="Arial"/>
              </a:rPr>
              <a:t> réduit la disponibilité en eau douce en raison des sécheresses et de la salinisation</a:t>
            </a:r>
            <a:endParaRPr b="0" i="0" sz="1200" u="none" cap="none" strike="noStrike">
              <a:solidFill>
                <a:schemeClr val="dk1"/>
              </a:solidFill>
              <a:latin typeface="Arial"/>
              <a:ea typeface="Arial"/>
              <a:cs typeface="Arial"/>
              <a:sym typeface="Arial"/>
            </a:endParaRPr>
          </a:p>
        </p:txBody>
      </p:sp>
      <p:sp>
        <p:nvSpPr>
          <p:cNvPr id="230" name="Google Shape;230;p15"/>
          <p:cNvSpPr/>
          <p:nvPr/>
        </p:nvSpPr>
        <p:spPr>
          <a:xfrm>
            <a:off x="9078688" y="7295921"/>
            <a:ext cx="7347857"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L'acidification et le réchauffement des océans </a:t>
            </a:r>
            <a:r>
              <a:rPr b="0" i="0" lang="en-GB" sz="3200" u="none" cap="none" strike="noStrike">
                <a:solidFill>
                  <a:schemeClr val="dk1"/>
                </a:solidFill>
                <a:latin typeface="Arial"/>
                <a:ea typeface="Arial"/>
                <a:cs typeface="Arial"/>
                <a:sym typeface="Arial"/>
              </a:rPr>
              <a:t>dégradent les récifs coralliens et modifient les écosystèmes marins</a:t>
            </a:r>
            <a:endParaRPr b="0" i="0" sz="1200" u="none" cap="none" strike="noStrike">
              <a:solidFill>
                <a:schemeClr val="dk1"/>
              </a:solidFill>
              <a:latin typeface="Arial"/>
              <a:ea typeface="Arial"/>
              <a:cs typeface="Arial"/>
              <a:sym typeface="Arial"/>
            </a:endParaRPr>
          </a:p>
        </p:txBody>
      </p:sp>
      <p:sp>
        <p:nvSpPr>
          <p:cNvPr id="231" name="Google Shape;231;p15"/>
          <p:cNvSpPr/>
          <p:nvPr/>
        </p:nvSpPr>
        <p:spPr>
          <a:xfrm>
            <a:off x="12752615" y="10451729"/>
            <a:ext cx="7347857"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Stress climatique urbain</a:t>
            </a:r>
            <a:r>
              <a:rPr b="0" i="0" lang="en-GB" sz="3200" u="none" cap="none" strike="noStrike">
                <a:solidFill>
                  <a:schemeClr val="dk1"/>
                </a:solidFill>
                <a:latin typeface="Arial"/>
                <a:ea typeface="Arial"/>
                <a:cs typeface="Arial"/>
                <a:sym typeface="Arial"/>
              </a:rPr>
              <a:t>, (vagues de chaleur, inondations et pénuries d'eau). Pression sur les infrastructures, baisse du confort et augmentation des coûts d'exploitation.</a:t>
            </a:r>
            <a:endParaRPr b="0" i="0" sz="1200" u="none" cap="none" strike="noStrike">
              <a:solidFill>
                <a:schemeClr val="dk1"/>
              </a:solidFill>
              <a:latin typeface="Arial"/>
              <a:ea typeface="Arial"/>
              <a:cs typeface="Arial"/>
              <a:sym typeface="Arial"/>
            </a:endParaRPr>
          </a:p>
        </p:txBody>
      </p:sp>
      <p:sp>
        <p:nvSpPr>
          <p:cNvPr id="232" name="Google Shape;232;p15"/>
          <p:cNvSpPr/>
          <p:nvPr/>
        </p:nvSpPr>
        <p:spPr>
          <a:xfrm>
            <a:off x="16731346" y="7295922"/>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Perte de biodiversité</a:t>
            </a:r>
            <a:r>
              <a:rPr b="0" i="0" lang="en-GB" sz="3200" u="none" cap="none" strike="noStrike">
                <a:solidFill>
                  <a:schemeClr val="dk1"/>
                </a:solidFill>
                <a:latin typeface="Arial"/>
                <a:ea typeface="Arial"/>
                <a:cs typeface="Arial"/>
                <a:sym typeface="Arial"/>
              </a:rPr>
              <a:t>, avec l'extinction des espèces et la dégradation des habitats</a:t>
            </a:r>
            <a:endParaRPr b="0" i="0" sz="1200" u="none" cap="none" strike="noStrike">
              <a:solidFill>
                <a:schemeClr val="dk1"/>
              </a:solidFill>
              <a:latin typeface="Arial"/>
              <a:ea typeface="Arial"/>
              <a:cs typeface="Arial"/>
              <a:sym typeface="Arial"/>
            </a:endParaRPr>
          </a:p>
        </p:txBody>
      </p:sp>
      <p:sp>
        <p:nvSpPr>
          <p:cNvPr id="233" name="Google Shape;233;p15"/>
          <p:cNvSpPr txBox="1"/>
          <p:nvPr/>
        </p:nvSpPr>
        <p:spPr>
          <a:xfrm>
            <a:off x="316538" y="5635051"/>
            <a:ext cx="7629565" cy="563227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4000" u="none" cap="none" strike="noStrike">
                <a:solidFill>
                  <a:srgbClr val="323232"/>
                </a:solidFill>
                <a:latin typeface="Arial"/>
                <a:ea typeface="Arial"/>
                <a:cs typeface="Arial"/>
                <a:sym typeface="Arial"/>
              </a:rPr>
              <a:t>Le secteur du tourisme sera l'un des secteurs les plus touchés par le changement climatique.  </a:t>
            </a:r>
            <a:endParaRPr b="0" i="0" sz="1400" u="none" cap="none" strike="noStrike">
              <a:solidFill>
                <a:srgbClr val="000000"/>
              </a:solidFill>
              <a:latin typeface="Arial"/>
              <a:ea typeface="Arial"/>
              <a:cs typeface="Arial"/>
              <a:sym typeface="Arial"/>
            </a:endParaRPr>
          </a:p>
          <a:p>
            <a:pPr indent="0" lvl="0" marL="60325" marR="52705" rtl="0" algn="ctr">
              <a:lnSpc>
                <a:spcPct val="100000"/>
              </a:lnSpc>
              <a:spcBef>
                <a:spcPts val="5"/>
              </a:spcBef>
              <a:spcAft>
                <a:spcPts val="0"/>
              </a:spcAft>
              <a:buClr>
                <a:srgbClr val="000000"/>
              </a:buClr>
              <a:buSzPts val="4000"/>
              <a:buFont typeface="Arial"/>
              <a:buNone/>
            </a:pPr>
            <a:r>
              <a:t/>
            </a:r>
            <a:endParaRPr b="0" i="0" sz="4000" u="none" cap="none" strike="noStrike">
              <a:solidFill>
                <a:srgbClr val="323232"/>
              </a:solidFill>
              <a:latin typeface="Arial"/>
              <a:ea typeface="Arial"/>
              <a:cs typeface="Arial"/>
              <a:sym typeface="Arial"/>
            </a:endParaRPr>
          </a:p>
          <a:p>
            <a:pPr indent="0" lvl="0" marL="0" marR="0" rtl="0" algn="ctr">
              <a:lnSpc>
                <a:spcPct val="100000"/>
              </a:lnSpc>
              <a:spcBef>
                <a:spcPts val="0"/>
              </a:spcBef>
              <a:spcAft>
                <a:spcPts val="0"/>
              </a:spcAft>
              <a:buNone/>
            </a:pPr>
            <a:r>
              <a:rPr b="0" i="0" lang="en-GB" sz="4000" u="none" cap="none" strike="noStrike">
                <a:solidFill>
                  <a:srgbClr val="323232"/>
                </a:solidFill>
                <a:latin typeface="Arial"/>
                <a:ea typeface="Arial"/>
                <a:cs typeface="Arial"/>
                <a:sym typeface="Arial"/>
              </a:rPr>
              <a:t>Les risques climatiques qui vont s'intensifier sur ces territoires présentent des degrés d'aggravation variables selon le type de tourisme.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6"/>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2. Risques </a:t>
            </a:r>
            <a:br>
              <a:rPr b="1" lang="en-GB"/>
            </a:br>
            <a:r>
              <a:rPr b="1" lang="en-GB"/>
              <a:t>économiques</a:t>
            </a:r>
            <a:endParaRPr/>
          </a:p>
        </p:txBody>
      </p:sp>
      <p:sp>
        <p:nvSpPr>
          <p:cNvPr id="239" name="Google Shape;239;p16"/>
          <p:cNvSpPr/>
          <p:nvPr/>
        </p:nvSpPr>
        <p:spPr>
          <a:xfrm>
            <a:off x="8850649" y="1721948"/>
            <a:ext cx="14973535" cy="268742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Les dommages causés aux infrastructures </a:t>
            </a:r>
            <a:r>
              <a:rPr b="0" i="0" lang="en-GB" sz="3600" u="none" cap="none" strike="noStrike">
                <a:solidFill>
                  <a:schemeClr val="dk1"/>
                </a:solidFill>
                <a:latin typeface="Arial"/>
                <a:ea typeface="Arial"/>
                <a:cs typeface="Arial"/>
                <a:sym typeface="Arial"/>
              </a:rPr>
              <a:t>par des phénomènes météorologiques extrêmes tels que les ouragans ou les inondations peuvent perturber les activités et faire grimper les coûts d'assurance.</a:t>
            </a:r>
            <a:endParaRPr b="0" i="0" sz="1400" u="none" cap="none" strike="noStrike">
              <a:solidFill>
                <a:schemeClr val="dk1"/>
              </a:solidFill>
              <a:latin typeface="Arial"/>
              <a:ea typeface="Arial"/>
              <a:cs typeface="Arial"/>
              <a:sym typeface="Arial"/>
            </a:endParaRPr>
          </a:p>
        </p:txBody>
      </p:sp>
      <p:sp>
        <p:nvSpPr>
          <p:cNvPr id="240" name="Google Shape;240;p16"/>
          <p:cNvSpPr/>
          <p:nvPr/>
        </p:nvSpPr>
        <p:spPr>
          <a:xfrm>
            <a:off x="8844790" y="5035548"/>
            <a:ext cx="14973536" cy="2969035"/>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Les changements dans les habitudes des touristes</a:t>
            </a:r>
            <a:r>
              <a:rPr b="0" i="0" lang="en-GB" sz="3600" u="none" cap="none" strike="noStrike">
                <a:solidFill>
                  <a:schemeClr val="dk1"/>
                </a:solidFill>
                <a:latin typeface="Arial"/>
                <a:ea typeface="Arial"/>
                <a:cs typeface="Arial"/>
                <a:sym typeface="Arial"/>
              </a:rPr>
              <a:t>, tels que le fait d'éviter les destinations très fréquentées ou de voyager pendant les saisons plus fraîches, peuvent avoir une incidence sur l'évolution des recettes et les prévisions de la demande.</a:t>
            </a:r>
            <a:endParaRPr b="0" i="0" sz="1400" u="none" cap="none" strike="noStrike">
              <a:solidFill>
                <a:schemeClr val="dk1"/>
              </a:solidFill>
              <a:latin typeface="Arial"/>
              <a:ea typeface="Arial"/>
              <a:cs typeface="Arial"/>
              <a:sym typeface="Arial"/>
            </a:endParaRPr>
          </a:p>
        </p:txBody>
      </p:sp>
      <p:sp>
        <p:nvSpPr>
          <p:cNvPr id="241" name="Google Shape;241;p16"/>
          <p:cNvSpPr/>
          <p:nvPr/>
        </p:nvSpPr>
        <p:spPr>
          <a:xfrm>
            <a:off x="8849668" y="8569322"/>
            <a:ext cx="14973537" cy="2604602"/>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La pénurie d'eau </a:t>
            </a:r>
            <a:r>
              <a:rPr b="0" i="0" lang="en-GB" sz="3600" u="none" cap="none" strike="noStrike">
                <a:solidFill>
                  <a:schemeClr val="dk1"/>
                </a:solidFill>
                <a:latin typeface="Arial"/>
                <a:ea typeface="Arial"/>
                <a:cs typeface="Arial"/>
                <a:sym typeface="Arial"/>
              </a:rPr>
              <a:t>dans le sud de l'Europe et dans d'autres régions pourrait entraîner une rivalité entre le tourisme et les communautés locales.</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7"/>
          <p:cNvSpPr txBox="1"/>
          <p:nvPr>
            <p:ph type="title"/>
          </p:nvPr>
        </p:nvSpPr>
        <p:spPr>
          <a:xfrm>
            <a:off x="762000" y="1524000"/>
            <a:ext cx="6291944"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3. Risques sociaux</a:t>
            </a:r>
            <a:endParaRPr/>
          </a:p>
        </p:txBody>
      </p:sp>
      <p:sp>
        <p:nvSpPr>
          <p:cNvPr id="247" name="Google Shape;247;p17"/>
          <p:cNvSpPr/>
          <p:nvPr/>
        </p:nvSpPr>
        <p:spPr>
          <a:xfrm>
            <a:off x="9078687" y="670710"/>
            <a:ext cx="7347857" cy="449240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La pénurie d'eau</a:t>
            </a:r>
            <a:r>
              <a:rPr b="0" i="0" lang="en-GB" sz="3600" u="none" cap="none" strike="noStrike">
                <a:solidFill>
                  <a:schemeClr val="dk1"/>
                </a:solidFill>
                <a:latin typeface="Arial"/>
                <a:ea typeface="Arial"/>
                <a:cs typeface="Arial"/>
                <a:sym typeface="Arial"/>
              </a:rPr>
              <a:t> due au fait que le tourisme entre en concurrence avec les communautés locales pour l'accès à une ressource en eau douce limitée, en particulier sur les petites îles et dans les régions arides.</a:t>
            </a:r>
            <a:endParaRPr b="0" i="0" sz="1400" u="none" cap="none" strike="noStrike">
              <a:solidFill>
                <a:schemeClr val="dk1"/>
              </a:solidFill>
              <a:latin typeface="Arial"/>
              <a:ea typeface="Arial"/>
              <a:cs typeface="Arial"/>
              <a:sym typeface="Arial"/>
            </a:endParaRPr>
          </a:p>
        </p:txBody>
      </p:sp>
      <p:sp>
        <p:nvSpPr>
          <p:cNvPr id="248" name="Google Shape;248;p17"/>
          <p:cNvSpPr/>
          <p:nvPr/>
        </p:nvSpPr>
        <p:spPr>
          <a:xfrm>
            <a:off x="16731344" y="654145"/>
            <a:ext cx="7347858" cy="4508972"/>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L'insécurité alimentaire </a:t>
            </a:r>
            <a:r>
              <a:rPr b="0" i="0" lang="en-GB" sz="3600" u="none" cap="none" strike="noStrike">
                <a:solidFill>
                  <a:schemeClr val="dk1"/>
                </a:solidFill>
                <a:latin typeface="Arial"/>
                <a:ea typeface="Arial"/>
                <a:cs typeface="Arial"/>
                <a:sym typeface="Arial"/>
              </a:rPr>
              <a:t>et les effets du changement climatique sur l'agriculture font grimper les prix des denrées alimentaires et réduisent leur disponibilité, ce qui affecte tant la population locale que le secteur de l'hôtellerie-restauration.</a:t>
            </a:r>
            <a:endParaRPr b="0" i="0" sz="1400" u="none" cap="none" strike="noStrike">
              <a:solidFill>
                <a:schemeClr val="dk1"/>
              </a:solidFill>
              <a:latin typeface="Arial"/>
              <a:ea typeface="Arial"/>
              <a:cs typeface="Arial"/>
              <a:sym typeface="Arial"/>
            </a:endParaRPr>
          </a:p>
        </p:txBody>
      </p:sp>
      <p:sp>
        <p:nvSpPr>
          <p:cNvPr id="249" name="Google Shape;249;p17"/>
          <p:cNvSpPr/>
          <p:nvPr/>
        </p:nvSpPr>
        <p:spPr>
          <a:xfrm>
            <a:off x="9078687" y="5448525"/>
            <a:ext cx="7347858" cy="353162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3600" u="none" cap="none" strike="noStrike">
                <a:solidFill>
                  <a:schemeClr val="dk1"/>
                </a:solidFill>
                <a:latin typeface="Arial"/>
                <a:ea typeface="Arial"/>
                <a:cs typeface="Arial"/>
                <a:sym typeface="Arial"/>
              </a:rPr>
              <a:t>Les</a:t>
            </a:r>
            <a:r>
              <a:rPr b="1" i="0" lang="en-GB" sz="3600" u="none" cap="none" strike="noStrike">
                <a:solidFill>
                  <a:schemeClr val="dk1"/>
                </a:solidFill>
                <a:latin typeface="Arial"/>
                <a:ea typeface="Arial"/>
                <a:cs typeface="Arial"/>
                <a:sym typeface="Arial"/>
              </a:rPr>
              <a:t> </a:t>
            </a:r>
            <a:r>
              <a:rPr b="0" i="0" lang="en-GB" sz="3600" u="none" cap="none" strike="noStrike">
                <a:solidFill>
                  <a:schemeClr val="dk1"/>
                </a:solidFill>
                <a:latin typeface="Arial"/>
                <a:ea typeface="Arial"/>
                <a:cs typeface="Arial"/>
                <a:sym typeface="Arial"/>
              </a:rPr>
              <a:t>défis en matière de </a:t>
            </a:r>
            <a:r>
              <a:rPr b="1" i="0" lang="en-GB" sz="3600" u="none" cap="none" strike="noStrike">
                <a:solidFill>
                  <a:schemeClr val="dk1"/>
                </a:solidFill>
                <a:latin typeface="Arial"/>
                <a:ea typeface="Arial"/>
                <a:cs typeface="Arial"/>
                <a:sym typeface="Arial"/>
              </a:rPr>
              <a:t>santé publique</a:t>
            </a:r>
            <a:r>
              <a:rPr b="0" i="0" lang="en-GB" sz="3600" u="none" cap="none" strike="noStrike">
                <a:solidFill>
                  <a:schemeClr val="dk1"/>
                </a:solidFill>
                <a:latin typeface="Arial"/>
                <a:ea typeface="Arial"/>
                <a:cs typeface="Arial"/>
                <a:sym typeface="Arial"/>
              </a:rPr>
              <a:t>, qui augmentent les risques de maladie, réduisent l'attrait de la destination et mettent à rude épreuve les infrastructures sanitaires.</a:t>
            </a:r>
            <a:endParaRPr b="0" i="0" sz="1400" u="none" cap="none" strike="noStrike">
              <a:solidFill>
                <a:schemeClr val="dk1"/>
              </a:solidFill>
              <a:latin typeface="Arial"/>
              <a:ea typeface="Arial"/>
              <a:cs typeface="Arial"/>
              <a:sym typeface="Arial"/>
            </a:endParaRPr>
          </a:p>
        </p:txBody>
      </p:sp>
      <p:sp>
        <p:nvSpPr>
          <p:cNvPr id="250" name="Google Shape;250;p17"/>
          <p:cNvSpPr/>
          <p:nvPr/>
        </p:nvSpPr>
        <p:spPr>
          <a:xfrm>
            <a:off x="16731346" y="5448526"/>
            <a:ext cx="7347858" cy="353162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Déplacements et perte de moyens de subsistance</a:t>
            </a:r>
            <a:r>
              <a:rPr b="0" i="0" lang="en-GB" sz="3600" u="none" cap="none" strike="noStrike">
                <a:solidFill>
                  <a:schemeClr val="dk1"/>
                </a:solidFill>
                <a:latin typeface="Arial"/>
                <a:ea typeface="Arial"/>
                <a:cs typeface="Arial"/>
                <a:sym typeface="Arial"/>
              </a:rPr>
              <a:t> causés par les catastrophes naturelles et la dégradation de l'environnement.</a:t>
            </a:r>
            <a:endParaRPr b="0" i="0" sz="1400" u="none" cap="none" strike="noStrike">
              <a:solidFill>
                <a:schemeClr val="dk1"/>
              </a:solidFill>
              <a:latin typeface="Arial"/>
              <a:ea typeface="Arial"/>
              <a:cs typeface="Arial"/>
              <a:sym typeface="Arial"/>
            </a:endParaRPr>
          </a:p>
        </p:txBody>
      </p:sp>
      <p:sp>
        <p:nvSpPr>
          <p:cNvPr id="251" name="Google Shape;251;p17"/>
          <p:cNvSpPr/>
          <p:nvPr/>
        </p:nvSpPr>
        <p:spPr>
          <a:xfrm>
            <a:off x="9078686" y="9434158"/>
            <a:ext cx="7347857"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Les inégalités sociales</a:t>
            </a:r>
            <a:r>
              <a:rPr b="0" i="0" lang="en-GB" sz="3600" u="none" cap="none" strike="noStrike">
                <a:solidFill>
                  <a:schemeClr val="dk1"/>
                </a:solidFill>
                <a:latin typeface="Arial"/>
                <a:ea typeface="Arial"/>
                <a:cs typeface="Arial"/>
                <a:sym typeface="Arial"/>
              </a:rPr>
              <a:t>, car les populations vulnérables sont les plus touchées par les effets du changement climatique.</a:t>
            </a:r>
            <a:endParaRPr b="0" i="0" sz="1400" u="none" cap="none" strike="noStrike">
              <a:solidFill>
                <a:schemeClr val="dk1"/>
              </a:solidFill>
              <a:latin typeface="Arial"/>
              <a:ea typeface="Arial"/>
              <a:cs typeface="Arial"/>
              <a:sym typeface="Arial"/>
            </a:endParaRPr>
          </a:p>
        </p:txBody>
      </p:sp>
      <p:sp>
        <p:nvSpPr>
          <p:cNvPr id="252" name="Google Shape;252;p17"/>
          <p:cNvSpPr/>
          <p:nvPr/>
        </p:nvSpPr>
        <p:spPr>
          <a:xfrm>
            <a:off x="16731344" y="9434158"/>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L'érosion culturelle</a:t>
            </a:r>
            <a:r>
              <a:rPr b="0" i="0" lang="en-GB" sz="3600" u="none" cap="none" strike="noStrike">
                <a:solidFill>
                  <a:schemeClr val="dk1"/>
                </a:solidFill>
                <a:latin typeface="Arial"/>
                <a:ea typeface="Arial"/>
                <a:cs typeface="Arial"/>
                <a:sym typeface="Arial"/>
              </a:rPr>
              <a:t> et le changement climatique menacent les traditions locales, réduisant ainsi les expériences touristiques culturelles uniques.</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8"/>
          <p:cNvSpPr txBox="1"/>
          <p:nvPr>
            <p:ph type="title"/>
          </p:nvPr>
        </p:nvSpPr>
        <p:spPr>
          <a:xfrm>
            <a:off x="762000" y="1524000"/>
            <a:ext cx="6291944" cy="935082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4. Risques climatiques dans le secteur du tourisme - Activité</a:t>
            </a:r>
            <a:endParaRPr b="1"/>
          </a:p>
        </p:txBody>
      </p:sp>
      <p:sp>
        <p:nvSpPr>
          <p:cNvPr id="258" name="Google Shape;258;p18"/>
          <p:cNvSpPr txBox="1"/>
          <p:nvPr/>
        </p:nvSpPr>
        <p:spPr>
          <a:xfrm>
            <a:off x="9063150" y="1531275"/>
            <a:ext cx="14868000" cy="10621800"/>
          </a:xfrm>
          <a:prstGeom prst="rect">
            <a:avLst/>
          </a:prstGeom>
          <a:noFill/>
          <a:ln>
            <a:noFill/>
          </a:ln>
        </p:spPr>
        <p:txBody>
          <a:bodyPr anchorCtr="0" anchor="t" bIns="45700" lIns="91425" spcFirstLastPara="1" rIns="91425" wrap="square" tIns="45700">
            <a:noAutofit/>
          </a:bodyPr>
          <a:lstStyle/>
          <a:p>
            <a:pPr indent="-914400" lvl="0" marL="914400" marR="0" rtl="0" algn="l">
              <a:lnSpc>
                <a:spcPct val="90000"/>
              </a:lnSpc>
              <a:spcBef>
                <a:spcPts val="0"/>
              </a:spcBef>
              <a:spcAft>
                <a:spcPts val="0"/>
              </a:spcAft>
              <a:buClr>
                <a:schemeClr val="lt1"/>
              </a:buClr>
              <a:buSzPts val="5600"/>
              <a:buFont typeface="Arial"/>
              <a:buAutoNum type="arabicPeriod"/>
            </a:pPr>
            <a:r>
              <a:rPr b="0" i="0" lang="en-GB" sz="5600" u="none" cap="none" strike="noStrike">
                <a:solidFill>
                  <a:schemeClr val="lt1"/>
                </a:solidFill>
                <a:latin typeface="Arial"/>
                <a:ea typeface="Arial"/>
                <a:cs typeface="Arial"/>
                <a:sym typeface="Arial"/>
              </a:rPr>
              <a:t>Identifier au moins trois façons dont le secteur du tourisme est affecté par le changement climatique ; </a:t>
            </a:r>
            <a:endParaRPr b="0" i="0" sz="1400" u="none" cap="none" strike="noStrike">
              <a:solidFill>
                <a:schemeClr val="lt1"/>
              </a:solidFill>
              <a:latin typeface="Arial"/>
              <a:ea typeface="Arial"/>
              <a:cs typeface="Arial"/>
              <a:sym typeface="Arial"/>
            </a:endParaRPr>
          </a:p>
          <a:p>
            <a:pPr indent="-558800" lvl="0" marL="914400" marR="0" rtl="0" algn="l">
              <a:lnSpc>
                <a:spcPct val="90000"/>
              </a:lnSpc>
              <a:spcBef>
                <a:spcPts val="0"/>
              </a:spcBef>
              <a:spcAft>
                <a:spcPts val="0"/>
              </a:spcAft>
              <a:buClr>
                <a:schemeClr val="lt1"/>
              </a:buClr>
              <a:buSzPts val="5600"/>
              <a:buFont typeface="Arial"/>
              <a:buNone/>
            </a:pPr>
            <a:r>
              <a:t/>
            </a:r>
            <a:endParaRPr b="0" i="0" sz="5600" u="none" cap="none" strike="noStrike">
              <a:solidFill>
                <a:schemeClr val="lt1"/>
              </a:solidFill>
              <a:latin typeface="Arial"/>
              <a:ea typeface="Arial"/>
              <a:cs typeface="Arial"/>
              <a:sym typeface="Arial"/>
            </a:endParaRPr>
          </a:p>
          <a:p>
            <a:pPr indent="-914400" lvl="0" marL="914400" marR="0" rtl="0" algn="l">
              <a:lnSpc>
                <a:spcPct val="90000"/>
              </a:lnSpc>
              <a:spcBef>
                <a:spcPts val="0"/>
              </a:spcBef>
              <a:spcAft>
                <a:spcPts val="0"/>
              </a:spcAft>
              <a:buClr>
                <a:schemeClr val="lt1"/>
              </a:buClr>
              <a:buSzPts val="5600"/>
              <a:buFont typeface="Arial"/>
              <a:buAutoNum type="arabicPeriod"/>
            </a:pPr>
            <a:r>
              <a:rPr b="0" i="0" lang="en-GB" sz="5600" u="none" cap="none" strike="noStrike">
                <a:solidFill>
                  <a:schemeClr val="lt1"/>
                </a:solidFill>
                <a:latin typeface="Arial"/>
                <a:ea typeface="Arial"/>
                <a:cs typeface="Arial"/>
                <a:sym typeface="Arial"/>
              </a:rPr>
              <a:t>Associez chaque conséquence à la catégorie appropriée (naturelle, sociale et économique) : </a:t>
            </a:r>
            <a:endParaRPr b="0" i="0" sz="1400" u="none" cap="none" strike="noStrike">
              <a:solidFill>
                <a:schemeClr val="lt1"/>
              </a:solidFill>
              <a:latin typeface="Arial"/>
              <a:ea typeface="Arial"/>
              <a:cs typeface="Arial"/>
              <a:sym typeface="Arial"/>
            </a:endParaRPr>
          </a:p>
          <a:p>
            <a:pPr indent="-914400" lvl="5" marL="3200400" marR="0" rtl="0" algn="l">
              <a:lnSpc>
                <a:spcPct val="90000"/>
              </a:lnSpc>
              <a:spcBef>
                <a:spcPts val="0"/>
              </a:spcBef>
              <a:spcAft>
                <a:spcPts val="0"/>
              </a:spcAft>
              <a:buClr>
                <a:schemeClr val="lt1"/>
              </a:buClr>
              <a:buSzPts val="5600"/>
              <a:buFont typeface="Noto Sans Symbols"/>
              <a:buChar char="▪"/>
            </a:pPr>
            <a:r>
              <a:rPr b="0" i="0" lang="en-GB" sz="5600" u="none" cap="none" strike="noStrike">
                <a:solidFill>
                  <a:schemeClr val="lt1"/>
                </a:solidFill>
                <a:latin typeface="Arial"/>
                <a:ea typeface="Arial"/>
                <a:cs typeface="Arial"/>
                <a:sym typeface="Arial"/>
              </a:rPr>
              <a:t>Elévation du niveau de la mer,</a:t>
            </a:r>
            <a:endParaRPr b="0" i="0" sz="5600" u="none" cap="none" strike="noStrike">
              <a:solidFill>
                <a:schemeClr val="lt1"/>
              </a:solidFill>
              <a:latin typeface="Arial"/>
              <a:ea typeface="Arial"/>
              <a:cs typeface="Arial"/>
              <a:sym typeface="Arial"/>
            </a:endParaRPr>
          </a:p>
          <a:p>
            <a:pPr indent="-914400" lvl="5" marL="3200400" marR="0" rtl="0" algn="l">
              <a:lnSpc>
                <a:spcPct val="90000"/>
              </a:lnSpc>
              <a:spcBef>
                <a:spcPts val="0"/>
              </a:spcBef>
              <a:spcAft>
                <a:spcPts val="0"/>
              </a:spcAft>
              <a:buClr>
                <a:schemeClr val="lt1"/>
              </a:buClr>
              <a:buSzPts val="5600"/>
              <a:buFont typeface="Noto Sans Symbols"/>
              <a:buChar char="▪"/>
            </a:pPr>
            <a:r>
              <a:rPr b="0" i="0" lang="en-GB" sz="5600" u="none" cap="none" strike="noStrike">
                <a:solidFill>
                  <a:schemeClr val="lt1"/>
                </a:solidFill>
                <a:latin typeface="Arial"/>
                <a:ea typeface="Arial"/>
                <a:cs typeface="Arial"/>
                <a:sym typeface="Arial"/>
              </a:rPr>
              <a:t>Baisse de la productivité du travail, </a:t>
            </a:r>
            <a:endParaRPr/>
          </a:p>
          <a:p>
            <a:pPr indent="-914400" lvl="5" marL="3200400" marR="0" rtl="0" algn="l">
              <a:lnSpc>
                <a:spcPct val="90000"/>
              </a:lnSpc>
              <a:spcBef>
                <a:spcPts val="0"/>
              </a:spcBef>
              <a:spcAft>
                <a:spcPts val="0"/>
              </a:spcAft>
              <a:buClr>
                <a:schemeClr val="lt1"/>
              </a:buClr>
              <a:buSzPts val="5600"/>
              <a:buFont typeface="Noto Sans Symbols"/>
              <a:buChar char="▪"/>
            </a:pPr>
            <a:r>
              <a:rPr b="0" i="0" lang="en-GB" sz="5600" u="none" cap="none" strike="noStrike">
                <a:solidFill>
                  <a:schemeClr val="lt1"/>
                </a:solidFill>
                <a:latin typeface="Arial"/>
                <a:ea typeface="Arial"/>
                <a:cs typeface="Arial"/>
                <a:sym typeface="Arial"/>
              </a:rPr>
              <a:t>Dégâts causés aux infrastructures hôtelières.</a:t>
            </a:r>
            <a:endParaRPr b="0" i="0" sz="5600" u="none" cap="none" strike="noStrike">
              <a:solidFill>
                <a:schemeClr val="lt1"/>
              </a:solidFill>
              <a:latin typeface="Arial"/>
              <a:ea typeface="Arial"/>
              <a:cs typeface="Arial"/>
              <a:sym typeface="Arial"/>
            </a:endParaRPr>
          </a:p>
          <a:p>
            <a:pPr indent="-101600" lvl="0" marL="457200" marR="0" rtl="0" algn="just">
              <a:lnSpc>
                <a:spcPct val="90000"/>
              </a:lnSpc>
              <a:spcBef>
                <a:spcPts val="0"/>
              </a:spcBef>
              <a:spcAft>
                <a:spcPts val="0"/>
              </a:spcAft>
              <a:buClr>
                <a:srgbClr val="FFFFFF"/>
              </a:buClr>
              <a:buSzPts val="5600"/>
              <a:buFont typeface="Arial"/>
              <a:buNone/>
            </a:pPr>
            <a:r>
              <a:t/>
            </a:r>
            <a:endParaRPr b="0" i="0" sz="56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grpSp>
        <p:nvGrpSpPr>
          <p:cNvPr id="264" name="Google Shape;264;p19"/>
          <p:cNvGrpSpPr/>
          <p:nvPr/>
        </p:nvGrpSpPr>
        <p:grpSpPr>
          <a:xfrm>
            <a:off x="8760662" y="799161"/>
            <a:ext cx="15265203" cy="11319100"/>
            <a:chOff x="710" y="79833"/>
            <a:chExt cx="15265203" cy="11319100"/>
          </a:xfrm>
        </p:grpSpPr>
        <p:sp>
          <p:nvSpPr>
            <p:cNvPr id="265" name="Google Shape;265;p19"/>
            <p:cNvSpPr/>
            <p:nvPr/>
          </p:nvSpPr>
          <p:spPr>
            <a:xfrm>
              <a:off x="3855477" y="929685"/>
              <a:ext cx="5260265" cy="4456991"/>
            </a:xfrm>
            <a:prstGeom prst="rect">
              <a:avLst/>
            </a:prstGeom>
            <a:blipFill rotWithShape="1">
              <a:blip r:embed="rId3">
                <a:alphaModFix/>
              </a:blip>
              <a:stretch>
                <a:fillRect b="0" l="-5998" r="-5996"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9"/>
            <p:cNvSpPr/>
            <p:nvPr/>
          </p:nvSpPr>
          <p:spPr>
            <a:xfrm>
              <a:off x="8063777" y="1036112"/>
              <a:ext cx="5185371" cy="4215033"/>
            </a:xfrm>
            <a:prstGeom prst="roundRect">
              <a:avLst>
                <a:gd fmla="val 10000" name="adj"/>
              </a:avLst>
            </a:prstGeom>
            <a:solidFill>
              <a:schemeClr val="lt1">
                <a:alpha val="89411"/>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19"/>
            <p:cNvSpPr txBox="1"/>
            <p:nvPr/>
          </p:nvSpPr>
          <p:spPr>
            <a:xfrm>
              <a:off x="8392595" y="1315473"/>
              <a:ext cx="4707722" cy="3770515"/>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0" i="0" lang="en-GB" sz="2800" u="none" cap="none" strike="noStrike">
                  <a:solidFill>
                    <a:schemeClr val="dk1"/>
                  </a:solidFill>
                  <a:latin typeface="Arial"/>
                  <a:ea typeface="Arial"/>
                  <a:cs typeface="Arial"/>
                  <a:sym typeface="Arial"/>
                </a:rPr>
                <a:t>À mesure que les chutes de neige régulières diminuent, les infrastructures sont menacées par la fonte des glaciers et le dégel du pergélisol. Pour s'adapter, les stations de ski pourraient se tourner vers les technologies d'enneigement artificiel.</a:t>
              </a:r>
              <a:endParaRPr b="0" i="0" sz="1400" u="none" cap="none" strike="noStrike">
                <a:solidFill>
                  <a:schemeClr val="dk1"/>
                </a:solidFill>
                <a:latin typeface="Arial"/>
                <a:ea typeface="Arial"/>
                <a:cs typeface="Arial"/>
                <a:sym typeface="Arial"/>
              </a:endParaRPr>
            </a:p>
          </p:txBody>
        </p:sp>
        <p:sp>
          <p:nvSpPr>
            <p:cNvPr id="268" name="Google Shape;268;p19"/>
            <p:cNvSpPr/>
            <p:nvPr/>
          </p:nvSpPr>
          <p:spPr>
            <a:xfrm>
              <a:off x="3855477" y="79833"/>
              <a:ext cx="5260265" cy="767476"/>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19"/>
            <p:cNvSpPr txBox="1"/>
            <p:nvPr/>
          </p:nvSpPr>
          <p:spPr>
            <a:xfrm>
              <a:off x="3855477" y="79833"/>
              <a:ext cx="5260265" cy="767476"/>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1" i="0" lang="en-GB" sz="3600" u="none" cap="none" strike="noStrike">
                  <a:solidFill>
                    <a:schemeClr val="lt1"/>
                  </a:solidFill>
                  <a:latin typeface="Arial"/>
                  <a:ea typeface="Arial"/>
                  <a:cs typeface="Arial"/>
                  <a:sym typeface="Arial"/>
                </a:rPr>
                <a:t>Tourisme de montage</a:t>
              </a:r>
              <a:endParaRPr b="1" i="0" sz="3600" u="none" cap="none" strike="noStrike">
                <a:solidFill>
                  <a:schemeClr val="lt1"/>
                </a:solidFill>
                <a:latin typeface="Arial"/>
                <a:ea typeface="Arial"/>
                <a:cs typeface="Arial"/>
                <a:sym typeface="Arial"/>
              </a:endParaRPr>
            </a:p>
          </p:txBody>
        </p:sp>
        <p:sp>
          <p:nvSpPr>
            <p:cNvPr id="270" name="Google Shape;270;p19"/>
            <p:cNvSpPr/>
            <p:nvPr/>
          </p:nvSpPr>
          <p:spPr>
            <a:xfrm>
              <a:off x="710" y="6941942"/>
              <a:ext cx="5260265" cy="4456991"/>
            </a:xfrm>
            <a:prstGeom prst="rect">
              <a:avLst/>
            </a:prstGeom>
            <a:blipFill rotWithShape="1">
              <a:blip r:embed="rId4">
                <a:alphaModFix/>
              </a:blip>
              <a:stretch>
                <a:fillRect b="0" l="-21994" r="-21994"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19"/>
            <p:cNvSpPr/>
            <p:nvPr/>
          </p:nvSpPr>
          <p:spPr>
            <a:xfrm>
              <a:off x="4184367" y="7134326"/>
              <a:ext cx="3346000" cy="4220754"/>
            </a:xfrm>
            <a:prstGeom prst="roundRect">
              <a:avLst>
                <a:gd fmla="val 10000" name="adj"/>
              </a:avLst>
            </a:prstGeom>
            <a:solidFill>
              <a:schemeClr val="lt1">
                <a:alpha val="89411"/>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9"/>
            <p:cNvSpPr txBox="1"/>
            <p:nvPr/>
          </p:nvSpPr>
          <p:spPr>
            <a:xfrm>
              <a:off x="4312428" y="7592099"/>
              <a:ext cx="3056429" cy="3268574"/>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0" i="0" lang="en-GB" sz="2800" u="none" cap="none" strike="noStrike">
                  <a:solidFill>
                    <a:schemeClr val="dk1"/>
                  </a:solidFill>
                  <a:latin typeface="Arial"/>
                  <a:ea typeface="Arial"/>
                  <a:cs typeface="Arial"/>
                  <a:sym typeface="Arial"/>
                </a:rPr>
                <a:t>Augmentation des incendies de forêt, due à des sécheresses prolongées et à la hausse des températures dans des régions telles que l'Europe du Sud.</a:t>
              </a:r>
              <a:endParaRPr b="0" i="0" sz="1400" u="none" cap="none" strike="noStrike">
                <a:solidFill>
                  <a:schemeClr val="dk1"/>
                </a:solidFill>
                <a:latin typeface="Arial"/>
                <a:ea typeface="Arial"/>
                <a:cs typeface="Arial"/>
                <a:sym typeface="Arial"/>
              </a:endParaRPr>
            </a:p>
          </p:txBody>
        </p:sp>
        <p:sp>
          <p:nvSpPr>
            <p:cNvPr id="273" name="Google Shape;273;p19"/>
            <p:cNvSpPr/>
            <p:nvPr/>
          </p:nvSpPr>
          <p:spPr>
            <a:xfrm>
              <a:off x="710" y="6092090"/>
              <a:ext cx="5260265" cy="767476"/>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19"/>
            <p:cNvSpPr txBox="1"/>
            <p:nvPr/>
          </p:nvSpPr>
          <p:spPr>
            <a:xfrm>
              <a:off x="710" y="6092090"/>
              <a:ext cx="5260265" cy="767476"/>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1" i="0" lang="en-GB" sz="3600" u="none" cap="none" strike="noStrike">
                  <a:solidFill>
                    <a:schemeClr val="lt1"/>
                  </a:solidFill>
                  <a:latin typeface="Arial"/>
                  <a:ea typeface="Arial"/>
                  <a:cs typeface="Arial"/>
                  <a:sym typeface="Arial"/>
                </a:rPr>
                <a:t>Tourisme rural</a:t>
              </a:r>
              <a:endParaRPr b="0" i="0" sz="1400" u="none" cap="none" strike="noStrike">
                <a:solidFill>
                  <a:schemeClr val="lt1"/>
                </a:solidFill>
                <a:latin typeface="Arial"/>
                <a:ea typeface="Arial"/>
                <a:cs typeface="Arial"/>
                <a:sym typeface="Arial"/>
              </a:endParaRPr>
            </a:p>
          </p:txBody>
        </p:sp>
        <p:sp>
          <p:nvSpPr>
            <p:cNvPr id="275" name="Google Shape;275;p19"/>
            <p:cNvSpPr/>
            <p:nvPr/>
          </p:nvSpPr>
          <p:spPr>
            <a:xfrm>
              <a:off x="8136389" y="6941942"/>
              <a:ext cx="5260265" cy="4456991"/>
            </a:xfrm>
            <a:prstGeom prst="rect">
              <a:avLst/>
            </a:prstGeom>
            <a:blipFill rotWithShape="1">
              <a:blip r:embed="rId5">
                <a:alphaModFix/>
              </a:blip>
              <a:stretch>
                <a:fillRect b="0" l="-16995" r="-16995"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9"/>
            <p:cNvSpPr/>
            <p:nvPr/>
          </p:nvSpPr>
          <p:spPr>
            <a:xfrm>
              <a:off x="12696180" y="7278108"/>
              <a:ext cx="2560600" cy="4115408"/>
            </a:xfrm>
            <a:prstGeom prst="roundRect">
              <a:avLst>
                <a:gd fmla="val 10000" name="adj"/>
              </a:avLst>
            </a:prstGeom>
            <a:solidFill>
              <a:schemeClr val="lt1">
                <a:alpha val="89411"/>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19"/>
            <p:cNvSpPr txBox="1"/>
            <p:nvPr/>
          </p:nvSpPr>
          <p:spPr>
            <a:xfrm>
              <a:off x="12901122" y="8178071"/>
              <a:ext cx="2364791" cy="2329339"/>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0" i="0" lang="en-GB" sz="2800" u="none" cap="none" strike="noStrike">
                  <a:solidFill>
                    <a:schemeClr val="dk1"/>
                  </a:solidFill>
                  <a:latin typeface="Arial"/>
                  <a:ea typeface="Arial"/>
                  <a:cs typeface="Arial"/>
                  <a:sym typeface="Arial"/>
                </a:rPr>
                <a:t>Les changements dans les habitats des plantes et des animaux, les espèces migrant pour survivre.</a:t>
              </a:r>
              <a:endParaRPr b="0" i="0" sz="1400" u="none" cap="none" strike="noStrike">
                <a:solidFill>
                  <a:schemeClr val="dk1"/>
                </a:solidFill>
                <a:latin typeface="Arial"/>
                <a:ea typeface="Arial"/>
                <a:cs typeface="Arial"/>
                <a:sym typeface="Arial"/>
              </a:endParaRPr>
            </a:p>
          </p:txBody>
        </p:sp>
        <p:sp>
          <p:nvSpPr>
            <p:cNvPr id="278" name="Google Shape;278;p19"/>
            <p:cNvSpPr/>
            <p:nvPr/>
          </p:nvSpPr>
          <p:spPr>
            <a:xfrm>
              <a:off x="8136389" y="6092090"/>
              <a:ext cx="5260265" cy="767476"/>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19"/>
            <p:cNvSpPr txBox="1"/>
            <p:nvPr/>
          </p:nvSpPr>
          <p:spPr>
            <a:xfrm>
              <a:off x="8136389" y="6092090"/>
              <a:ext cx="5260265" cy="767476"/>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1" i="0" lang="en-GB" sz="3600" u="none" cap="none" strike="noStrike">
                  <a:solidFill>
                    <a:schemeClr val="lt1"/>
                  </a:solidFill>
                  <a:latin typeface="Arial"/>
                  <a:ea typeface="Arial"/>
                  <a:cs typeface="Arial"/>
                  <a:sym typeface="Arial"/>
                </a:rPr>
                <a:t>Ecotourisme</a:t>
              </a:r>
              <a:endParaRPr b="0" i="0" sz="1400" u="none" cap="none" strike="noStrike">
                <a:solidFill>
                  <a:schemeClr val="lt1"/>
                </a:solidFill>
                <a:latin typeface="Arial"/>
                <a:ea typeface="Arial"/>
                <a:cs typeface="Arial"/>
                <a:sym typeface="Arial"/>
              </a:endParaRPr>
            </a:p>
          </p:txBody>
        </p:sp>
      </p:grpSp>
      <p:sp>
        <p:nvSpPr>
          <p:cNvPr id="280" name="Google Shape;280;p19"/>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GB"/>
              <a:t>5. Types de tourisme affectés</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grpSp>
        <p:nvGrpSpPr>
          <p:cNvPr id="286" name="Google Shape;286;p20"/>
          <p:cNvGrpSpPr/>
          <p:nvPr/>
        </p:nvGrpSpPr>
        <p:grpSpPr>
          <a:xfrm>
            <a:off x="8774437" y="540316"/>
            <a:ext cx="15270047" cy="11865394"/>
            <a:chOff x="3478" y="182824"/>
            <a:chExt cx="15270047" cy="11318742"/>
          </a:xfrm>
        </p:grpSpPr>
        <p:sp>
          <p:nvSpPr>
            <p:cNvPr id="287" name="Google Shape;287;p20"/>
            <p:cNvSpPr/>
            <p:nvPr/>
          </p:nvSpPr>
          <p:spPr>
            <a:xfrm>
              <a:off x="3883886" y="986868"/>
              <a:ext cx="4976731" cy="4216754"/>
            </a:xfrm>
            <a:prstGeom prst="rect">
              <a:avLst/>
            </a:prstGeom>
            <a:blipFill rotWithShape="1">
              <a:blip r:embed="rId3">
                <a:alphaModFix/>
              </a:blip>
              <a:stretch>
                <a:fillRect b="0" l="-11998" r="-11996"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20"/>
            <p:cNvSpPr/>
            <p:nvPr/>
          </p:nvSpPr>
          <p:spPr>
            <a:xfrm>
              <a:off x="7524942" y="920857"/>
              <a:ext cx="5759891" cy="3768374"/>
            </a:xfrm>
            <a:prstGeom prst="roundRect">
              <a:avLst>
                <a:gd fmla="val 10000" name="adj"/>
              </a:avLst>
            </a:prstGeom>
            <a:solidFill>
              <a:schemeClr val="lt1">
                <a:alpha val="89411"/>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20"/>
            <p:cNvSpPr txBox="1"/>
            <p:nvPr/>
          </p:nvSpPr>
          <p:spPr>
            <a:xfrm>
              <a:off x="7697006" y="1093399"/>
              <a:ext cx="5463865" cy="355517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0" i="0" lang="en-GB" sz="2800" u="none" cap="none" strike="noStrike">
                  <a:solidFill>
                    <a:schemeClr val="dk1"/>
                  </a:solidFill>
                  <a:latin typeface="Arial"/>
                  <a:ea typeface="Arial"/>
                  <a:cs typeface="Arial"/>
                  <a:sym typeface="Arial"/>
                </a:rPr>
                <a:t>Partout dans le monde, les villes sont confrontées à des menaces telles que les vagues de chaleur, la pénurie d'eau et les inondations fréquentes, tandis que les zones urbaines côtières sont en outre exposées à l'élévation du niveau de la mer</a:t>
              </a:r>
              <a:endParaRPr b="0" i="0" sz="1400" u="none" cap="none" strike="noStrike">
                <a:solidFill>
                  <a:schemeClr val="dk1"/>
                </a:solidFill>
                <a:latin typeface="Arial"/>
                <a:ea typeface="Arial"/>
                <a:cs typeface="Arial"/>
                <a:sym typeface="Arial"/>
              </a:endParaRPr>
            </a:p>
          </p:txBody>
        </p:sp>
        <p:sp>
          <p:nvSpPr>
            <p:cNvPr id="290" name="Google Shape;290;p20"/>
            <p:cNvSpPr/>
            <p:nvPr/>
          </p:nvSpPr>
          <p:spPr>
            <a:xfrm>
              <a:off x="3883886" y="182824"/>
              <a:ext cx="4976731" cy="72610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20"/>
            <p:cNvSpPr txBox="1"/>
            <p:nvPr/>
          </p:nvSpPr>
          <p:spPr>
            <a:xfrm>
              <a:off x="3883886" y="182824"/>
              <a:ext cx="4976731" cy="726108"/>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None/>
              </a:pPr>
              <a:r>
                <a:rPr b="1" i="0" lang="en-GB" sz="3500" u="none" cap="none" strike="noStrike">
                  <a:solidFill>
                    <a:schemeClr val="lt1"/>
                  </a:solidFill>
                  <a:latin typeface="Arial"/>
                  <a:ea typeface="Arial"/>
                  <a:cs typeface="Arial"/>
                  <a:sym typeface="Arial"/>
                </a:rPr>
                <a:t>Tourisme urbain</a:t>
              </a:r>
              <a:endParaRPr b="0" i="0" sz="3500" u="none" cap="none" strike="noStrike">
                <a:solidFill>
                  <a:schemeClr val="lt1"/>
                </a:solidFill>
                <a:latin typeface="Arial"/>
                <a:ea typeface="Arial"/>
                <a:cs typeface="Arial"/>
                <a:sym typeface="Arial"/>
              </a:endParaRPr>
            </a:p>
          </p:txBody>
        </p:sp>
        <p:sp>
          <p:nvSpPr>
            <p:cNvPr id="292" name="Google Shape;292;p20"/>
            <p:cNvSpPr/>
            <p:nvPr/>
          </p:nvSpPr>
          <p:spPr>
            <a:xfrm>
              <a:off x="3478" y="6841445"/>
              <a:ext cx="4976731" cy="4216754"/>
            </a:xfrm>
            <a:prstGeom prst="rect">
              <a:avLst/>
            </a:prstGeom>
            <a:blipFill rotWithShape="1">
              <a:blip r:embed="rId4">
                <a:alphaModFix/>
              </a:blip>
              <a:stretch>
                <a:fillRect b="0" l="-13996" r="-13997"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20"/>
            <p:cNvSpPr/>
            <p:nvPr/>
          </p:nvSpPr>
          <p:spPr>
            <a:xfrm>
              <a:off x="3582549" y="6795021"/>
              <a:ext cx="3929166" cy="4706545"/>
            </a:xfrm>
            <a:prstGeom prst="roundRect">
              <a:avLst>
                <a:gd fmla="val 10000" name="adj"/>
              </a:avLst>
            </a:prstGeom>
            <a:solidFill>
              <a:schemeClr val="lt1">
                <a:alpha val="89411"/>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20"/>
            <p:cNvSpPr txBox="1"/>
            <p:nvPr/>
          </p:nvSpPr>
          <p:spPr>
            <a:xfrm>
              <a:off x="3724744" y="7184499"/>
              <a:ext cx="3793544" cy="3958010"/>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0" i="0" lang="en-GB" sz="2800" u="none" cap="none" strike="noStrike">
                  <a:solidFill>
                    <a:schemeClr val="dk1"/>
                  </a:solidFill>
                  <a:latin typeface="Arial"/>
                  <a:ea typeface="Arial"/>
                  <a:cs typeface="Arial"/>
                  <a:sym typeface="Arial"/>
                </a:rPr>
                <a:t>La montée du niveau de la mer et les phénomènes météorologiques extrêmes menacent à la fois les plages et les infrastructures côtières fréquentées chaque année par des centaines de millions de touristes</a:t>
              </a:r>
              <a:endParaRPr b="0" i="0" sz="1400" u="none" cap="none" strike="noStrike">
                <a:solidFill>
                  <a:srgbClr val="000000"/>
                </a:solidFill>
                <a:latin typeface="Arial"/>
                <a:ea typeface="Arial"/>
                <a:cs typeface="Arial"/>
                <a:sym typeface="Arial"/>
              </a:endParaRPr>
            </a:p>
          </p:txBody>
        </p:sp>
        <p:sp>
          <p:nvSpPr>
            <p:cNvPr id="295" name="Google Shape;295;p20"/>
            <p:cNvSpPr/>
            <p:nvPr/>
          </p:nvSpPr>
          <p:spPr>
            <a:xfrm>
              <a:off x="3478" y="5871013"/>
              <a:ext cx="4976731" cy="1058884"/>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20"/>
            <p:cNvSpPr txBox="1"/>
            <p:nvPr/>
          </p:nvSpPr>
          <p:spPr>
            <a:xfrm>
              <a:off x="3478" y="5871013"/>
              <a:ext cx="4976731" cy="1058884"/>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None/>
              </a:pPr>
              <a:r>
                <a:rPr b="1" i="0" lang="en-GB" sz="3500" u="none" cap="none" strike="noStrike">
                  <a:solidFill>
                    <a:schemeClr val="lt1"/>
                  </a:solidFill>
                  <a:latin typeface="Arial"/>
                  <a:ea typeface="Arial"/>
                  <a:cs typeface="Arial"/>
                  <a:sym typeface="Arial"/>
                </a:rPr>
                <a:t>Tourisme côtier, maritime et fluvial</a:t>
              </a:r>
              <a:endParaRPr b="0" i="0" sz="1400" u="none" cap="none" strike="noStrike">
                <a:solidFill>
                  <a:schemeClr val="lt1"/>
                </a:solidFill>
                <a:latin typeface="Arial"/>
                <a:ea typeface="Arial"/>
                <a:cs typeface="Arial"/>
                <a:sym typeface="Arial"/>
              </a:endParaRPr>
            </a:p>
          </p:txBody>
        </p:sp>
        <p:sp>
          <p:nvSpPr>
            <p:cNvPr id="297" name="Google Shape;297;p20"/>
            <p:cNvSpPr/>
            <p:nvPr/>
          </p:nvSpPr>
          <p:spPr>
            <a:xfrm>
              <a:off x="8104543" y="6823519"/>
              <a:ext cx="4976731" cy="4216754"/>
            </a:xfrm>
            <a:prstGeom prst="rect">
              <a:avLst/>
            </a:prstGeom>
            <a:blipFill rotWithShape="1">
              <a:blip r:embed="rId5">
                <a:alphaModFix/>
              </a:blip>
              <a:stretch>
                <a:fillRect b="0" l="-20996" r="-20995"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20"/>
            <p:cNvSpPr/>
            <p:nvPr/>
          </p:nvSpPr>
          <p:spPr>
            <a:xfrm>
              <a:off x="12118979" y="6887206"/>
              <a:ext cx="2959046" cy="3508976"/>
            </a:xfrm>
            <a:prstGeom prst="roundRect">
              <a:avLst>
                <a:gd fmla="val 10000" name="adj"/>
              </a:avLst>
            </a:prstGeom>
            <a:solidFill>
              <a:schemeClr val="lt1">
                <a:alpha val="89411"/>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20"/>
            <p:cNvSpPr txBox="1"/>
            <p:nvPr/>
          </p:nvSpPr>
          <p:spPr>
            <a:xfrm>
              <a:off x="12090248" y="6957737"/>
              <a:ext cx="3183277" cy="3420669"/>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None/>
              </a:pPr>
              <a:r>
                <a:rPr b="0" i="0" lang="en-GB" sz="2800" u="none" cap="none" strike="noStrike">
                  <a:solidFill>
                    <a:schemeClr val="dk1"/>
                  </a:solidFill>
                  <a:latin typeface="Arial"/>
                  <a:ea typeface="Arial"/>
                  <a:cs typeface="Arial"/>
                  <a:sym typeface="Arial"/>
                </a:rPr>
                <a:t>La hausse de la température des océans menace la santé des écosystèmes récifaux et modifie la répartition des poissons et de la faune marine.</a:t>
              </a:r>
              <a:endParaRPr b="0" i="0" sz="1400" u="none" cap="none" strike="noStrike">
                <a:solidFill>
                  <a:schemeClr val="dk1"/>
                </a:solidFill>
                <a:latin typeface="Arial"/>
                <a:ea typeface="Arial"/>
                <a:cs typeface="Arial"/>
                <a:sym typeface="Arial"/>
              </a:endParaRPr>
            </a:p>
          </p:txBody>
        </p:sp>
        <p:sp>
          <p:nvSpPr>
            <p:cNvPr id="300" name="Google Shape;300;p20"/>
            <p:cNvSpPr/>
            <p:nvPr/>
          </p:nvSpPr>
          <p:spPr>
            <a:xfrm>
              <a:off x="8104543" y="5888939"/>
              <a:ext cx="4976731" cy="98718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20"/>
            <p:cNvSpPr txBox="1"/>
            <p:nvPr/>
          </p:nvSpPr>
          <p:spPr>
            <a:xfrm>
              <a:off x="8104543" y="5888939"/>
              <a:ext cx="4976731" cy="987180"/>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None/>
              </a:pPr>
              <a:r>
                <a:rPr b="1" i="0" lang="en-GB" sz="3500" u="none" cap="none" strike="noStrike">
                  <a:solidFill>
                    <a:schemeClr val="lt1"/>
                  </a:solidFill>
                  <a:latin typeface="Arial"/>
                  <a:ea typeface="Arial"/>
                  <a:cs typeface="Arial"/>
                  <a:sym typeface="Arial"/>
                </a:rPr>
                <a:t>Tourisme lié à l'océan et vie marine</a:t>
              </a:r>
              <a:endParaRPr b="0" i="0" sz="1400" u="none" cap="none" strike="noStrike">
                <a:solidFill>
                  <a:schemeClr val="lt1"/>
                </a:solidFill>
                <a:latin typeface="Arial"/>
                <a:ea typeface="Arial"/>
                <a:cs typeface="Arial"/>
                <a:sym typeface="Arial"/>
              </a:endParaRPr>
            </a:p>
          </p:txBody>
        </p:sp>
      </p:grpSp>
      <p:sp>
        <p:nvSpPr>
          <p:cNvPr id="302" name="Google Shape;302;p20"/>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GB"/>
              <a:t>5. Types de tourisme affectés</a:t>
            </a:r>
            <a:endParaRPr b="1"/>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1"/>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GB"/>
              <a:t>5. Types de tourisme affectés</a:t>
            </a:r>
            <a:endParaRPr b="1"/>
          </a:p>
        </p:txBody>
      </p:sp>
      <p:pic>
        <p:nvPicPr>
          <p:cNvPr id="309" name="Google Shape;309;p21" title="Coastal and Marine Tourism Sector | Pressures on the ocean and possible solutions"/>
          <p:cNvPicPr preferRelativeResize="0"/>
          <p:nvPr/>
        </p:nvPicPr>
        <p:blipFill rotWithShape="1">
          <a:blip r:embed="rId3">
            <a:alphaModFix/>
          </a:blip>
          <a:srcRect b="0" l="0" r="0" t="0"/>
          <a:stretch/>
        </p:blipFill>
        <p:spPr>
          <a:xfrm>
            <a:off x="10237304" y="3269226"/>
            <a:ext cx="12192000" cy="6883400"/>
          </a:xfrm>
          <a:prstGeom prst="rect">
            <a:avLst/>
          </a:prstGeom>
          <a:noFill/>
          <a:ln>
            <a:noFill/>
          </a:ln>
        </p:spPr>
      </p:pic>
      <p:sp>
        <p:nvSpPr>
          <p:cNvPr id="310" name="Google Shape;310;p21"/>
          <p:cNvSpPr txBox="1"/>
          <p:nvPr/>
        </p:nvSpPr>
        <p:spPr>
          <a:xfrm>
            <a:off x="8990320" y="1125682"/>
            <a:ext cx="14593454" cy="1938952"/>
          </a:xfrm>
          <a:prstGeom prst="rect">
            <a:avLst/>
          </a:prstGeom>
          <a:noFill/>
          <a:ln>
            <a:noFill/>
          </a:ln>
        </p:spPr>
        <p:txBody>
          <a:bodyPr anchorCtr="0" anchor="t" bIns="45700" lIns="91425" spcFirstLastPara="1" rIns="91425" wrap="square" tIns="45700">
            <a:spAutoFit/>
          </a:bodyPr>
          <a:lstStyle/>
          <a:p>
            <a:pPr indent="0" lvl="0" marL="60325" marR="52705" rtl="0" algn="ctr">
              <a:lnSpc>
                <a:spcPct val="100000"/>
              </a:lnSpc>
              <a:spcBef>
                <a:spcPts val="0"/>
              </a:spcBef>
              <a:spcAft>
                <a:spcPts val="0"/>
              </a:spcAft>
              <a:buNone/>
            </a:pPr>
            <a:r>
              <a:rPr b="0" i="0" lang="en-GB" sz="4000" u="none" cap="none" strike="noStrike">
                <a:solidFill>
                  <a:schemeClr val="dk1"/>
                </a:solidFill>
                <a:uFill>
                  <a:noFill/>
                </a:uFill>
                <a:latin typeface="Arial"/>
                <a:ea typeface="Arial"/>
                <a:cs typeface="Arial"/>
                <a:sym typeface="Arial"/>
                <a:hlinkClick r:id="rId4">
                  <a:extLst>
                    <a:ext uri="{A12FA001-AC4F-418D-AE19-62706E023703}">
                      <ahyp:hlinkClr val="tx"/>
                    </a:ext>
                  </a:extLst>
                </a:hlinkClick>
              </a:rPr>
              <a:t>Coastal and Marine Tourism Sector | Pressures on the ocean and possible solutions</a:t>
            </a:r>
            <a:r>
              <a:rPr b="0" i="1" lang="en-GB" sz="4000" u="none" cap="none" strike="noStrike">
                <a:solidFill>
                  <a:schemeClr val="dk1"/>
                </a:solidFill>
                <a:uFill>
                  <a:noFill/>
                </a:uFill>
                <a:latin typeface="Arial"/>
                <a:ea typeface="Arial"/>
                <a:cs typeface="Arial"/>
                <a:sym typeface="Arial"/>
                <a:hlinkClick r:id="rId5">
                  <a:extLst>
                    <a:ext uri="{A12FA001-AC4F-418D-AE19-62706E023703}">
                      <ahyp:hlinkClr val="tx"/>
                    </a:ext>
                  </a:extLst>
                </a:hlinkClick>
              </a:rPr>
              <a:t> (Secteur du tourisme côtier et maritime | Pressions sur l'océan et solutions possibles)</a:t>
            </a:r>
            <a:endParaRPr b="0" i="1" sz="1400" u="none" cap="none" strike="noStrike">
              <a:solidFill>
                <a:schemeClr val="dk1"/>
              </a:solidFill>
              <a:latin typeface="Arial"/>
              <a:ea typeface="Arial"/>
              <a:cs typeface="Arial"/>
              <a:sym typeface="Arial"/>
            </a:endParaRPr>
          </a:p>
        </p:txBody>
      </p:sp>
      <p:sp>
        <p:nvSpPr>
          <p:cNvPr id="311" name="Google Shape;311;p21"/>
          <p:cNvSpPr txBox="1"/>
          <p:nvPr/>
        </p:nvSpPr>
        <p:spPr>
          <a:xfrm>
            <a:off x="11201520" y="10532513"/>
            <a:ext cx="10602527" cy="13233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4000" u="none" cap="none" strike="noStrike">
                <a:solidFill>
                  <a:srgbClr val="323232"/>
                </a:solidFill>
                <a:latin typeface="Arial"/>
                <a:ea typeface="Arial"/>
                <a:cs typeface="Arial"/>
                <a:sym typeface="Arial"/>
              </a:rPr>
              <a:t>Quels messages vous ont particulièrement marqué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1"/>
                                        <p:tgtEl>
                                          <p:spTgt spid="3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2"/>
          <p:cNvSpPr txBox="1"/>
          <p:nvPr>
            <p:ph type="title"/>
          </p:nvPr>
        </p:nvSpPr>
        <p:spPr>
          <a:xfrm>
            <a:off x="761999" y="1523999"/>
            <a:ext cx="5467351" cy="569322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5. Types de tourisme affectés -</a:t>
            </a:r>
            <a:br>
              <a:rPr b="1" lang="en-GB"/>
            </a:br>
            <a:r>
              <a:rPr b="1" lang="en-GB"/>
              <a:t>Activité </a:t>
            </a:r>
            <a:endParaRPr b="1"/>
          </a:p>
        </p:txBody>
      </p:sp>
      <p:sp>
        <p:nvSpPr>
          <p:cNvPr id="318" name="Google Shape;318;p22"/>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2000"/>
              </a:spcBef>
              <a:spcAft>
                <a:spcPts val="0"/>
              </a:spcAft>
              <a:buSzPts val="5600"/>
              <a:buNone/>
            </a:pPr>
            <a:r>
              <a:rPr lang="en-GB"/>
              <a:t>Divisez les participants en équipes afin qu’ils recensent les cinq impacts qu’ils jugent les plus critiques pour leur marché spécifique et qu’ils proposent des solutions à court terme pour atténuer ces risques. </a:t>
            </a:r>
            <a:endParaRPr/>
          </a:p>
          <a:p>
            <a:pPr indent="0" lvl="0" marL="0" rtl="0" algn="l">
              <a:lnSpc>
                <a:spcPct val="90000"/>
              </a:lnSpc>
              <a:spcBef>
                <a:spcPts val="2000"/>
              </a:spcBef>
              <a:spcAft>
                <a:spcPts val="0"/>
              </a:spcAft>
              <a:buSzPts val="5600"/>
              <a:buNone/>
            </a:pPr>
            <a:r>
              <a:t/>
            </a:r>
            <a:endParaRPr/>
          </a:p>
          <a:p>
            <a:pPr indent="0" lvl="0" marL="0" rtl="0" algn="l">
              <a:lnSpc>
                <a:spcPct val="90000"/>
              </a:lnSpc>
              <a:spcBef>
                <a:spcPts val="2000"/>
              </a:spcBef>
              <a:spcAft>
                <a:spcPts val="0"/>
              </a:spcAft>
              <a:buSzPts val="5600"/>
              <a:buNone/>
            </a:pPr>
            <a:r>
              <a:rPr lang="en-GB"/>
              <a:t>Les apprenants choisissent un type de tourisme en rapport avec leur activité et rédigent un bref rapport sur trois risques physiques et deux possibilités d’adaptation.</a:t>
            </a:r>
            <a:endParaRPr/>
          </a:p>
          <a:p>
            <a:pPr indent="0" lvl="0" marL="0" rtl="0" algn="l">
              <a:lnSpc>
                <a:spcPct val="90000"/>
              </a:lnSpc>
              <a:spcBef>
                <a:spcPts val="0"/>
              </a:spcBef>
              <a:spcAft>
                <a:spcPts val="0"/>
              </a:spcAft>
              <a:buSzPts val="56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3"/>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19791"/>
              <a:buNone/>
            </a:pPr>
            <a:r>
              <a:rPr b="1" lang="en-GB"/>
              <a:t>C. Stratégie d'adaptation et d'atténuation</a:t>
            </a:r>
            <a:endParaRPr b="1" sz="9600"/>
          </a:p>
        </p:txBody>
      </p:sp>
      <p:sp>
        <p:nvSpPr>
          <p:cNvPr id="324" name="Google Shape;324;p23"/>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4"/>
          <p:cNvSpPr txBox="1"/>
          <p:nvPr>
            <p:ph idx="1" type="body"/>
          </p:nvPr>
        </p:nvSpPr>
        <p:spPr>
          <a:xfrm>
            <a:off x="515476" y="4799970"/>
            <a:ext cx="10691167" cy="7109928"/>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b="1" lang="en-GB" sz="2800"/>
              <a:t>Objectifs principaux : </a:t>
            </a:r>
            <a:endParaRPr/>
          </a:p>
          <a:p>
            <a:pPr indent="-457200" lvl="0" marL="914400" rtl="0" algn="l">
              <a:lnSpc>
                <a:spcPct val="100000"/>
              </a:lnSpc>
              <a:spcBef>
                <a:spcPts val="1400"/>
              </a:spcBef>
              <a:spcAft>
                <a:spcPts val="0"/>
              </a:spcAft>
              <a:buSzPts val="1800"/>
              <a:buChar char="•"/>
            </a:pPr>
            <a:r>
              <a:rPr b="1" lang="en-GB" sz="2800"/>
              <a:t>Réduire</a:t>
            </a:r>
            <a:r>
              <a:rPr lang="en-GB" sz="2800"/>
              <a:t> les vulnérabilités climatiques et </a:t>
            </a:r>
            <a:r>
              <a:rPr b="1" lang="en-GB" sz="2800"/>
              <a:t>identifier</a:t>
            </a:r>
            <a:r>
              <a:rPr lang="en-GB" sz="2800"/>
              <a:t> les principaux risques qui affecteront le secteur. </a:t>
            </a:r>
            <a:endParaRPr sz="2800"/>
          </a:p>
          <a:p>
            <a:pPr indent="-457200" lvl="0" marL="914400" rtl="0" algn="l">
              <a:lnSpc>
                <a:spcPct val="100000"/>
              </a:lnSpc>
              <a:spcBef>
                <a:spcPts val="1400"/>
              </a:spcBef>
              <a:spcAft>
                <a:spcPts val="0"/>
              </a:spcAft>
              <a:buSzPts val="1800"/>
              <a:buChar char="•"/>
            </a:pPr>
            <a:r>
              <a:rPr b="1" lang="en-GB" sz="2800"/>
              <a:t>Repenser</a:t>
            </a:r>
            <a:r>
              <a:rPr lang="en-GB" sz="2800"/>
              <a:t> les produits et les expériences touristiques. </a:t>
            </a:r>
            <a:endParaRPr/>
          </a:p>
          <a:p>
            <a:pPr indent="-457200" lvl="0" marL="914400" rtl="0" algn="l">
              <a:lnSpc>
                <a:spcPct val="100000"/>
              </a:lnSpc>
              <a:spcBef>
                <a:spcPts val="1400"/>
              </a:spcBef>
              <a:spcAft>
                <a:spcPts val="0"/>
              </a:spcAft>
              <a:buSzPts val="1800"/>
              <a:buChar char="•"/>
            </a:pPr>
            <a:r>
              <a:rPr b="1" lang="en-GB" sz="2800"/>
              <a:t>Minimiser</a:t>
            </a:r>
            <a:r>
              <a:rPr lang="en-GB" sz="2800"/>
              <a:t> les répercussions économiques, car l'adaptation des produits touristiques au changement climatique coûtera moins cher que de faire face au problème climatique lorsqu'il sera plus prononcé. </a:t>
            </a:r>
            <a:endParaRPr sz="2800"/>
          </a:p>
          <a:p>
            <a:pPr indent="-457200" lvl="0" marL="914400" rtl="0" algn="l">
              <a:lnSpc>
                <a:spcPct val="100000"/>
              </a:lnSpc>
              <a:spcBef>
                <a:spcPts val="1400"/>
              </a:spcBef>
              <a:spcAft>
                <a:spcPts val="0"/>
              </a:spcAft>
              <a:buSzPts val="1800"/>
              <a:buChar char="•"/>
            </a:pPr>
            <a:r>
              <a:rPr b="1" lang="en-GB" sz="2800"/>
              <a:t>Intégrer</a:t>
            </a:r>
            <a:r>
              <a:rPr lang="en-GB" sz="2800"/>
              <a:t> des pratiques durables dans les activités touristiques. </a:t>
            </a:r>
            <a:endParaRPr sz="2800"/>
          </a:p>
          <a:p>
            <a:pPr indent="-457200" lvl="0" marL="914400" rtl="0" algn="l">
              <a:lnSpc>
                <a:spcPct val="100000"/>
              </a:lnSpc>
              <a:spcBef>
                <a:spcPts val="1400"/>
              </a:spcBef>
              <a:spcAft>
                <a:spcPts val="1400"/>
              </a:spcAft>
              <a:buSzPts val="1800"/>
              <a:buChar char="•"/>
            </a:pPr>
            <a:r>
              <a:rPr b="1" lang="en-GB" sz="2800"/>
              <a:t>Renforcer</a:t>
            </a:r>
            <a:r>
              <a:rPr lang="en-GB" sz="2800"/>
              <a:t> les relations avec la communauté et les clients, en mettant l'accent sur la transparence et la participation des parties prenantes.</a:t>
            </a:r>
            <a:endParaRPr sz="2800"/>
          </a:p>
        </p:txBody>
      </p:sp>
      <p:grpSp>
        <p:nvGrpSpPr>
          <p:cNvPr id="330" name="Google Shape;330;p24"/>
          <p:cNvGrpSpPr/>
          <p:nvPr/>
        </p:nvGrpSpPr>
        <p:grpSpPr>
          <a:xfrm>
            <a:off x="12171183" y="5065424"/>
            <a:ext cx="11264900" cy="7235015"/>
            <a:chOff x="2315420" y="-145552"/>
            <a:chExt cx="8744205" cy="9015121"/>
          </a:xfrm>
        </p:grpSpPr>
        <p:sp>
          <p:nvSpPr>
            <p:cNvPr id="331" name="Google Shape;331;p24"/>
            <p:cNvSpPr/>
            <p:nvPr/>
          </p:nvSpPr>
          <p:spPr>
            <a:xfrm>
              <a:off x="6234788" y="1138360"/>
              <a:ext cx="871268"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24"/>
            <p:cNvSpPr txBox="1"/>
            <p:nvPr/>
          </p:nvSpPr>
          <p:spPr>
            <a:xfrm>
              <a:off x="6647876" y="1179566"/>
              <a:ext cx="45093"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33" name="Google Shape;333;p24"/>
            <p:cNvSpPr/>
            <p:nvPr/>
          </p:nvSpPr>
          <p:spPr>
            <a:xfrm>
              <a:off x="2315420" y="772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24"/>
            <p:cNvSpPr txBox="1"/>
            <p:nvPr/>
          </p:nvSpPr>
          <p:spPr>
            <a:xfrm>
              <a:off x="2315420" y="7729"/>
              <a:ext cx="3921168" cy="2352700"/>
            </a:xfrm>
            <a:prstGeom prst="rect">
              <a:avLst/>
            </a:prstGeom>
            <a:noFill/>
            <a:ln>
              <a:noFill/>
            </a:ln>
          </p:spPr>
          <p:txBody>
            <a:bodyPr anchorCtr="0" anchor="t" bIns="170675" lIns="170675" spcFirstLastPara="1" rIns="170675" wrap="square" tIns="170675">
              <a:noAutofit/>
            </a:bodyPr>
            <a:lstStyle/>
            <a:p>
              <a:pPr indent="0" lvl="0" marL="0" marR="0" rtl="0" algn="l">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1. Hiérarchisation des risques et</a:t>
              </a:r>
              <a:endParaRPr b="1" i="0" sz="1400" u="none" cap="none" strike="noStrike">
                <a:solidFill>
                  <a:schemeClr val="lt1"/>
                </a:solidFill>
                <a:latin typeface="Arial"/>
                <a:ea typeface="Arial"/>
                <a:cs typeface="Arial"/>
                <a:sym typeface="Arial"/>
              </a:endParaRPr>
            </a:p>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identification des vulnérabilités</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GB" sz="1800" u="none" cap="none" strike="noStrike">
                  <a:solidFill>
                    <a:schemeClr val="lt1"/>
                  </a:solidFill>
                  <a:latin typeface="Arial"/>
                  <a:ea typeface="Arial"/>
                  <a:cs typeface="Arial"/>
                  <a:sym typeface="Arial"/>
                </a:rPr>
                <a:t>Analyser les risques, évaluer leur gravité et leur probabilité, puis les réduire ou les éliminer</a:t>
              </a:r>
              <a:endParaRPr b="0" i="0" sz="1400" u="none" cap="none" strike="noStrike">
                <a:solidFill>
                  <a:schemeClr val="lt1"/>
                </a:solidFill>
                <a:latin typeface="Arial"/>
                <a:ea typeface="Arial"/>
                <a:cs typeface="Arial"/>
                <a:sym typeface="Arial"/>
              </a:endParaRPr>
            </a:p>
          </p:txBody>
        </p:sp>
        <p:sp>
          <p:nvSpPr>
            <p:cNvPr id="335" name="Google Shape;335;p24"/>
            <p:cNvSpPr/>
            <p:nvPr/>
          </p:nvSpPr>
          <p:spPr>
            <a:xfrm>
              <a:off x="4276004" y="2358630"/>
              <a:ext cx="4823036" cy="871268"/>
            </a:xfrm>
            <a:custGeom>
              <a:rect b="b" l="l" r="r" t="t"/>
              <a:pathLst>
                <a:path extrusionOk="0" h="120000" w="120000">
                  <a:moveTo>
                    <a:pt x="120000" y="0"/>
                  </a:moveTo>
                  <a:lnTo>
                    <a:pt x="120000" y="62355"/>
                  </a:lnTo>
                  <a:lnTo>
                    <a:pt x="0" y="62355"/>
                  </a:lnTo>
                  <a:lnTo>
                    <a:pt x="0" y="12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24"/>
            <p:cNvSpPr txBox="1"/>
            <p:nvPr/>
          </p:nvSpPr>
          <p:spPr>
            <a:xfrm>
              <a:off x="6564857" y="2789751"/>
              <a:ext cx="245331"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37" name="Google Shape;337;p24"/>
            <p:cNvSpPr/>
            <p:nvPr/>
          </p:nvSpPr>
          <p:spPr>
            <a:xfrm>
              <a:off x="7138457" y="772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24"/>
            <p:cNvSpPr txBox="1"/>
            <p:nvPr/>
          </p:nvSpPr>
          <p:spPr>
            <a:xfrm>
              <a:off x="7126521" y="-145552"/>
              <a:ext cx="3921169" cy="2697966"/>
            </a:xfrm>
            <a:prstGeom prst="rect">
              <a:avLst/>
            </a:prstGeom>
            <a:noFill/>
            <a:ln>
              <a:noFill/>
            </a:ln>
          </p:spPr>
          <p:txBody>
            <a:bodyPr anchorCtr="0" anchor="t"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2</a:t>
              </a:r>
              <a:r>
                <a:rPr b="0" i="0" lang="en-GB" sz="2400" u="none" cap="none" strike="noStrike">
                  <a:solidFill>
                    <a:schemeClr val="lt1"/>
                  </a:solidFill>
                  <a:latin typeface="Arial"/>
                  <a:ea typeface="Arial"/>
                  <a:cs typeface="Arial"/>
                  <a:sym typeface="Arial"/>
                </a:rPr>
                <a:t>. </a:t>
              </a:r>
              <a:r>
                <a:rPr b="1" i="0" lang="en-GB" sz="2400" u="none" cap="none" strike="noStrike">
                  <a:solidFill>
                    <a:schemeClr val="lt1"/>
                  </a:solidFill>
                  <a:latin typeface="Arial"/>
                  <a:ea typeface="Arial"/>
                  <a:cs typeface="Arial"/>
                  <a:sym typeface="Arial"/>
                </a:rPr>
                <a:t>Cartographie de la chaîne d'approvisionnement et des risques climatiques</a:t>
              </a:r>
              <a:r>
                <a:rPr b="0" i="0" lang="en-GB" sz="1800" u="none" cap="none" strike="noStrike">
                  <a:solidFill>
                    <a:schemeClr val="lt1"/>
                  </a:solidFill>
                  <a:latin typeface="Arial"/>
                  <a:ea typeface="Arial"/>
                  <a:cs typeface="Arial"/>
                  <a:sym typeface="Arial"/>
                </a:rPr>
                <a:t>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GB" sz="1800" u="none" cap="none" strike="noStrike">
                  <a:solidFill>
                    <a:schemeClr val="lt1"/>
                  </a:solidFill>
                  <a:latin typeface="Arial"/>
                  <a:ea typeface="Arial"/>
                  <a:cs typeface="Arial"/>
                  <a:sym typeface="Arial"/>
                </a:rPr>
                <a:t>Réaliser des évaluations des risques climatiques spécifiques à chaque site afin de cartographier les dangers</a:t>
              </a:r>
              <a:endParaRPr b="0" i="0" sz="1400" u="none" cap="none" strike="noStrike">
                <a:solidFill>
                  <a:schemeClr val="lt1"/>
                </a:solidFill>
                <a:latin typeface="Arial"/>
                <a:ea typeface="Arial"/>
                <a:cs typeface="Arial"/>
                <a:sym typeface="Arial"/>
              </a:endParaRPr>
            </a:p>
          </p:txBody>
        </p:sp>
        <p:sp>
          <p:nvSpPr>
            <p:cNvPr id="339" name="Google Shape;339;p24"/>
            <p:cNvSpPr/>
            <p:nvPr/>
          </p:nvSpPr>
          <p:spPr>
            <a:xfrm>
              <a:off x="6234788" y="4392930"/>
              <a:ext cx="871268"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24"/>
            <p:cNvSpPr txBox="1"/>
            <p:nvPr/>
          </p:nvSpPr>
          <p:spPr>
            <a:xfrm>
              <a:off x="6647876" y="4434136"/>
              <a:ext cx="45093"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41" name="Google Shape;341;p24"/>
            <p:cNvSpPr/>
            <p:nvPr/>
          </p:nvSpPr>
          <p:spPr>
            <a:xfrm>
              <a:off x="2315420" y="326229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24"/>
            <p:cNvSpPr txBox="1"/>
            <p:nvPr/>
          </p:nvSpPr>
          <p:spPr>
            <a:xfrm>
              <a:off x="2315420" y="3262299"/>
              <a:ext cx="3921168" cy="2352700"/>
            </a:xfrm>
            <a:prstGeom prst="rect">
              <a:avLst/>
            </a:prstGeom>
            <a:noFill/>
            <a:ln>
              <a:noFill/>
            </a:ln>
          </p:spPr>
          <p:txBody>
            <a:bodyPr anchorCtr="0" anchor="ctr" bIns="170675" lIns="170675" spcFirstLastPara="1" rIns="170675" wrap="square" tIns="17067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3. Benchmarking</a:t>
              </a:r>
              <a:r>
                <a:rPr b="0" i="0" lang="en-GB" sz="2400" u="none" cap="none" strike="noStrike">
                  <a:solidFill>
                    <a:schemeClr val="lt1"/>
                  </a:solidFill>
                  <a:latin typeface="Arial"/>
                  <a:ea typeface="Arial"/>
                  <a:cs typeface="Arial"/>
                  <a:sym typeface="Arial"/>
                </a:rPr>
                <a:t> avec les</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0" i="0" lang="en-GB" sz="2400" u="none" cap="none" strike="noStrike">
                  <a:solidFill>
                    <a:schemeClr val="lt1"/>
                  </a:solidFill>
                  <a:latin typeface="Arial"/>
                  <a:ea typeface="Arial"/>
                  <a:cs typeface="Arial"/>
                  <a:sym typeface="Arial"/>
                </a:rPr>
                <a:t>entreprises leaders</a:t>
              </a:r>
              <a:endParaRPr b="0" i="0" sz="1400" u="none" cap="none" strike="noStrike">
                <a:solidFill>
                  <a:srgbClr val="000000"/>
                </a:solidFill>
                <a:latin typeface="Arial"/>
                <a:ea typeface="Arial"/>
                <a:cs typeface="Arial"/>
                <a:sym typeface="Arial"/>
              </a:endParaRPr>
            </a:p>
          </p:txBody>
        </p:sp>
        <p:sp>
          <p:nvSpPr>
            <p:cNvPr id="343" name="Google Shape;343;p24"/>
            <p:cNvSpPr/>
            <p:nvPr/>
          </p:nvSpPr>
          <p:spPr>
            <a:xfrm>
              <a:off x="4276004" y="5613200"/>
              <a:ext cx="4823036" cy="871268"/>
            </a:xfrm>
            <a:custGeom>
              <a:rect b="b" l="l" r="r" t="t"/>
              <a:pathLst>
                <a:path extrusionOk="0" h="120000" w="120000">
                  <a:moveTo>
                    <a:pt x="120000" y="0"/>
                  </a:moveTo>
                  <a:lnTo>
                    <a:pt x="120000" y="62355"/>
                  </a:lnTo>
                  <a:lnTo>
                    <a:pt x="0" y="62355"/>
                  </a:lnTo>
                  <a:lnTo>
                    <a:pt x="0" y="12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24"/>
            <p:cNvSpPr txBox="1"/>
            <p:nvPr/>
          </p:nvSpPr>
          <p:spPr>
            <a:xfrm>
              <a:off x="6564857" y="6044321"/>
              <a:ext cx="245331"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45" name="Google Shape;345;p24"/>
            <p:cNvSpPr/>
            <p:nvPr/>
          </p:nvSpPr>
          <p:spPr>
            <a:xfrm>
              <a:off x="7138457" y="326229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24"/>
            <p:cNvSpPr txBox="1"/>
            <p:nvPr/>
          </p:nvSpPr>
          <p:spPr>
            <a:xfrm>
              <a:off x="7138457" y="3262299"/>
              <a:ext cx="3921168" cy="2352700"/>
            </a:xfrm>
            <a:prstGeom prst="rect">
              <a:avLst/>
            </a:prstGeom>
            <a:noFill/>
            <a:ln>
              <a:noFill/>
            </a:ln>
          </p:spPr>
          <p:txBody>
            <a:bodyPr anchorCtr="0" anchor="t"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4. Élaboration d'une stratégie de résilience</a:t>
              </a:r>
              <a:r>
                <a:rPr b="0" i="0" lang="en-GB" sz="2400" u="none" cap="none" strike="noStrike">
                  <a:solidFill>
                    <a:schemeClr val="lt1"/>
                  </a:solidFill>
                  <a:latin typeface="Arial"/>
                  <a:ea typeface="Arial"/>
                  <a:cs typeface="Arial"/>
                  <a:sym typeface="Arial"/>
                </a:rPr>
                <a:t> axée sur les immobilisations</a:t>
              </a:r>
              <a:endParaRPr b="0" i="0" sz="1400" u="none" cap="none" strike="noStrike">
                <a:solidFill>
                  <a:schemeClr val="lt1"/>
                </a:solidFill>
                <a:latin typeface="Arial"/>
                <a:ea typeface="Arial"/>
                <a:cs typeface="Arial"/>
                <a:sym typeface="Arial"/>
              </a:endParaRPr>
            </a:p>
            <a:p>
              <a:pPr indent="0" lvl="1" marL="0" marR="0" rtl="0" algn="l">
                <a:lnSpc>
                  <a:spcPct val="90000"/>
                </a:lnSpc>
                <a:spcBef>
                  <a:spcPts val="840"/>
                </a:spcBef>
                <a:spcAft>
                  <a:spcPts val="0"/>
                </a:spcAft>
                <a:buNone/>
              </a:pPr>
              <a:r>
                <a:rPr b="0" i="0" lang="en-GB" sz="1800" u="none" cap="none" strike="noStrike">
                  <a:solidFill>
                    <a:schemeClr val="lt1"/>
                  </a:solidFill>
                  <a:latin typeface="Arial"/>
                  <a:ea typeface="Arial"/>
                  <a:cs typeface="Arial"/>
                  <a:sym typeface="Arial"/>
                </a:rPr>
                <a:t>Solutions fondées sur la nature</a:t>
              </a:r>
              <a:endParaRPr b="0" i="0" sz="1800" u="none" cap="none" strike="noStrike">
                <a:solidFill>
                  <a:schemeClr val="lt1"/>
                </a:solidFill>
                <a:latin typeface="Arial"/>
                <a:ea typeface="Arial"/>
                <a:cs typeface="Arial"/>
                <a:sym typeface="Arial"/>
              </a:endParaRPr>
            </a:p>
          </p:txBody>
        </p:sp>
        <p:sp>
          <p:nvSpPr>
            <p:cNvPr id="347" name="Google Shape;347;p24"/>
            <p:cNvSpPr/>
            <p:nvPr/>
          </p:nvSpPr>
          <p:spPr>
            <a:xfrm>
              <a:off x="6234788" y="7647499"/>
              <a:ext cx="871268"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24"/>
            <p:cNvSpPr txBox="1"/>
            <p:nvPr/>
          </p:nvSpPr>
          <p:spPr>
            <a:xfrm>
              <a:off x="6647876" y="7688705"/>
              <a:ext cx="45093"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49" name="Google Shape;349;p24"/>
            <p:cNvSpPr/>
            <p:nvPr/>
          </p:nvSpPr>
          <p:spPr>
            <a:xfrm>
              <a:off x="2315420" y="651686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24"/>
            <p:cNvSpPr txBox="1"/>
            <p:nvPr/>
          </p:nvSpPr>
          <p:spPr>
            <a:xfrm>
              <a:off x="2315420" y="6516869"/>
              <a:ext cx="3921168" cy="2352700"/>
            </a:xfrm>
            <a:prstGeom prst="rect">
              <a:avLst/>
            </a:prstGeom>
            <a:noFill/>
            <a:ln>
              <a:noFill/>
            </a:ln>
          </p:spPr>
          <p:txBody>
            <a:bodyPr anchorCtr="0" anchor="t"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5. Implication interne et externe</a:t>
              </a:r>
              <a:r>
                <a:rPr b="0" i="0" lang="en-GB" sz="2400" u="none" cap="none" strike="noStrike">
                  <a:solidFill>
                    <a:schemeClr val="lt1"/>
                  </a:solidFill>
                  <a:latin typeface="Arial"/>
                  <a:ea typeface="Arial"/>
                  <a:cs typeface="Arial"/>
                  <a:sym typeface="Arial"/>
                </a:rPr>
                <a:t> pour la mise en œuvre</a:t>
              </a:r>
              <a:endParaRPr b="0" i="0" sz="1400" u="none" cap="none" strike="noStrike">
                <a:solidFill>
                  <a:schemeClr val="lt1"/>
                </a:solidFill>
                <a:latin typeface="Arial"/>
                <a:ea typeface="Arial"/>
                <a:cs typeface="Arial"/>
                <a:sym typeface="Arial"/>
              </a:endParaRPr>
            </a:p>
            <a:p>
              <a:pPr indent="0" lvl="1" marL="0" marR="0" rtl="0" algn="l">
                <a:lnSpc>
                  <a:spcPct val="90000"/>
                </a:lnSpc>
                <a:spcBef>
                  <a:spcPts val="840"/>
                </a:spcBef>
                <a:spcAft>
                  <a:spcPts val="0"/>
                </a:spcAft>
                <a:buNone/>
              </a:pPr>
              <a:r>
                <a:rPr b="0" i="0" lang="en-GB" sz="1800" u="none" cap="none" strike="noStrike">
                  <a:solidFill>
                    <a:schemeClr val="lt1"/>
                  </a:solidFill>
                  <a:latin typeface="Arial"/>
                  <a:ea typeface="Arial"/>
                  <a:cs typeface="Arial"/>
                  <a:sym typeface="Arial"/>
                </a:rPr>
                <a:t>En associant le personnel, les autorités locales et les acteurs locaux </a:t>
              </a:r>
              <a:endParaRPr b="0" i="0" sz="1400" u="none" cap="none" strike="noStrike">
                <a:solidFill>
                  <a:schemeClr val="lt1"/>
                </a:solidFill>
                <a:latin typeface="Arial"/>
                <a:ea typeface="Arial"/>
                <a:cs typeface="Arial"/>
                <a:sym typeface="Arial"/>
              </a:endParaRPr>
            </a:p>
          </p:txBody>
        </p:sp>
        <p:sp>
          <p:nvSpPr>
            <p:cNvPr id="351" name="Google Shape;351;p24"/>
            <p:cNvSpPr/>
            <p:nvPr/>
          </p:nvSpPr>
          <p:spPr>
            <a:xfrm>
              <a:off x="7138457" y="651686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24"/>
            <p:cNvSpPr txBox="1"/>
            <p:nvPr/>
          </p:nvSpPr>
          <p:spPr>
            <a:xfrm>
              <a:off x="7138457" y="6516869"/>
              <a:ext cx="3921168" cy="2352700"/>
            </a:xfrm>
            <a:prstGeom prst="rect">
              <a:avLst/>
            </a:prstGeom>
            <a:noFill/>
            <a:ln>
              <a:noFill/>
            </a:ln>
          </p:spPr>
          <p:txBody>
            <a:bodyPr anchorCtr="0" anchor="ctr" bIns="170675" lIns="170675" spcFirstLastPara="1" rIns="170675" wrap="square" tIns="17067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6. Communication et compte rendu </a:t>
              </a:r>
              <a:r>
                <a:rPr b="0" i="0" lang="en-GB" sz="2400" u="none" cap="none" strike="noStrike">
                  <a:solidFill>
                    <a:schemeClr val="lt1"/>
                  </a:solidFill>
                  <a:latin typeface="Arial"/>
                  <a:ea typeface="Arial"/>
                  <a:cs typeface="Arial"/>
                  <a:sym typeface="Arial"/>
                </a:rPr>
                <a:t>des actions et des résultats</a:t>
              </a:r>
              <a:endParaRPr b="0" i="0" sz="1400" u="none" cap="none" strike="noStrike">
                <a:solidFill>
                  <a:schemeClr val="lt1"/>
                </a:solidFill>
                <a:latin typeface="Arial"/>
                <a:ea typeface="Arial"/>
                <a:cs typeface="Arial"/>
                <a:sym typeface="Arial"/>
              </a:endParaRPr>
            </a:p>
          </p:txBody>
        </p:sp>
      </p:grpSp>
      <p:sp>
        <p:nvSpPr>
          <p:cNvPr id="353" name="Google Shape;353;p24"/>
          <p:cNvSpPr txBox="1"/>
          <p:nvPr>
            <p:ph type="title"/>
          </p:nvPr>
        </p:nvSpPr>
        <p:spPr>
          <a:xfrm>
            <a:off x="762000" y="2019299"/>
            <a:ext cx="12357869"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1. Stratégie d'Adaptation</a:t>
            </a:r>
            <a:endParaRPr/>
          </a:p>
        </p:txBody>
      </p:sp>
      <p:sp>
        <p:nvSpPr>
          <p:cNvPr id="354" name="Google Shape;354;p24"/>
          <p:cNvSpPr txBox="1"/>
          <p:nvPr/>
        </p:nvSpPr>
        <p:spPr>
          <a:xfrm>
            <a:off x="11343793" y="4109720"/>
            <a:ext cx="12342475"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2800" u="none" cap="none" strike="noStrike">
                <a:solidFill>
                  <a:srgbClr val="323232"/>
                </a:solidFill>
                <a:latin typeface="Arial"/>
                <a:ea typeface="Arial"/>
                <a:cs typeface="Arial"/>
                <a:sym typeface="Arial"/>
              </a:rPr>
              <a:t>La mise en œuvre d'une stratégie d'adaptation dans le secteur du tourisme implique de prendre en compte les étapes suivantes :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5"/>
          <p:cNvSpPr txBox="1"/>
          <p:nvPr>
            <p:ph idx="1" type="body"/>
          </p:nvPr>
        </p:nvSpPr>
        <p:spPr>
          <a:xfrm>
            <a:off x="769117" y="4289262"/>
            <a:ext cx="22984931" cy="1088931"/>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b="1" lang="en-GB" sz="2800"/>
              <a:t>Les entreprises du secteur du tourisme peuvent mettre en place diverses mesures qui contribuent à l'adaptation au changement climatique : </a:t>
            </a:r>
            <a:endParaRPr b="1" sz="2800"/>
          </a:p>
        </p:txBody>
      </p:sp>
      <p:sp>
        <p:nvSpPr>
          <p:cNvPr id="360" name="Google Shape;360;p25"/>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GB"/>
              <a:t>1. Stratégie d'adaptation</a:t>
            </a:r>
            <a:endParaRPr/>
          </a:p>
        </p:txBody>
      </p:sp>
      <p:grpSp>
        <p:nvGrpSpPr>
          <p:cNvPr id="361" name="Google Shape;361;p25"/>
          <p:cNvGrpSpPr/>
          <p:nvPr/>
        </p:nvGrpSpPr>
        <p:grpSpPr>
          <a:xfrm>
            <a:off x="492440" y="5358613"/>
            <a:ext cx="23385200" cy="7375487"/>
            <a:chOff x="195578" y="126953"/>
            <a:chExt cx="23385200" cy="6076982"/>
          </a:xfrm>
        </p:grpSpPr>
        <p:sp>
          <p:nvSpPr>
            <p:cNvPr id="362" name="Google Shape;362;p25"/>
            <p:cNvSpPr/>
            <p:nvPr/>
          </p:nvSpPr>
          <p:spPr>
            <a:xfrm>
              <a:off x="195578" y="126953"/>
              <a:ext cx="4239158" cy="110406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25"/>
            <p:cNvSpPr txBox="1"/>
            <p:nvPr/>
          </p:nvSpPr>
          <p:spPr>
            <a:xfrm>
              <a:off x="195578" y="126953"/>
              <a:ext cx="4239158" cy="1140440"/>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Efficacité énergétique et confort thermique </a:t>
              </a:r>
              <a:endParaRPr b="1" i="0" sz="1400" u="none" cap="none" strike="noStrike">
                <a:solidFill>
                  <a:schemeClr val="lt1"/>
                </a:solidFill>
                <a:latin typeface="Arial"/>
                <a:ea typeface="Arial"/>
                <a:cs typeface="Arial"/>
                <a:sym typeface="Arial"/>
              </a:endParaRPr>
            </a:p>
          </p:txBody>
        </p:sp>
        <p:sp>
          <p:nvSpPr>
            <p:cNvPr id="364" name="Google Shape;364;p25"/>
            <p:cNvSpPr/>
            <p:nvPr/>
          </p:nvSpPr>
          <p:spPr>
            <a:xfrm>
              <a:off x="195578" y="1290147"/>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25"/>
            <p:cNvSpPr txBox="1"/>
            <p:nvPr/>
          </p:nvSpPr>
          <p:spPr>
            <a:xfrm>
              <a:off x="195578" y="1632224"/>
              <a:ext cx="4239158" cy="4571711"/>
            </a:xfrm>
            <a:prstGeom prst="rect">
              <a:avLst/>
            </a:prstGeom>
            <a:noFill/>
            <a:ln>
              <a:noFill/>
            </a:ln>
          </p:spPr>
          <p:txBody>
            <a:bodyPr anchorCtr="0" anchor="t" bIns="176000" lIns="117325" spcFirstLastPara="1" rIns="156450" wrap="square" tIns="117325">
              <a:noAutofit/>
            </a:bodyPr>
            <a:lstStyle/>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Installer une isolation thermique dans les bâtiments.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Installer des fenêtres et des châssis plus performants et plus isolants.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Favoriser la ventilation naturelle dans les bâtiments.</a:t>
              </a:r>
              <a:endParaRPr b="0" i="0" sz="2200" u="none" cap="none" strike="noStrike">
                <a:solidFill>
                  <a:schemeClr val="dk1"/>
                </a:solidFill>
                <a:latin typeface="Arial"/>
                <a:ea typeface="Arial"/>
                <a:cs typeface="Arial"/>
                <a:sym typeface="Arial"/>
              </a:endParaRPr>
            </a:p>
          </p:txBody>
        </p:sp>
        <p:sp>
          <p:nvSpPr>
            <p:cNvPr id="366" name="Google Shape;366;p25"/>
            <p:cNvSpPr/>
            <p:nvPr/>
          </p:nvSpPr>
          <p:spPr>
            <a:xfrm>
              <a:off x="4658972" y="126953"/>
              <a:ext cx="4423885" cy="1091942"/>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25"/>
            <p:cNvSpPr txBox="1"/>
            <p:nvPr/>
          </p:nvSpPr>
          <p:spPr>
            <a:xfrm>
              <a:off x="4628425" y="126953"/>
              <a:ext cx="4239158" cy="1091942"/>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Suivi et gestion de la consommation d'eau</a:t>
              </a:r>
              <a:endParaRPr b="1" i="0" sz="1400" u="none" cap="none" strike="noStrike">
                <a:solidFill>
                  <a:schemeClr val="lt1"/>
                </a:solidFill>
                <a:latin typeface="Arial"/>
                <a:ea typeface="Arial"/>
                <a:cs typeface="Arial"/>
                <a:sym typeface="Arial"/>
              </a:endParaRPr>
            </a:p>
          </p:txBody>
        </p:sp>
        <p:sp>
          <p:nvSpPr>
            <p:cNvPr id="368" name="Google Shape;368;p25"/>
            <p:cNvSpPr/>
            <p:nvPr/>
          </p:nvSpPr>
          <p:spPr>
            <a:xfrm>
              <a:off x="4658972" y="1290147"/>
              <a:ext cx="4423885"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25"/>
            <p:cNvSpPr txBox="1"/>
            <p:nvPr/>
          </p:nvSpPr>
          <p:spPr>
            <a:xfrm>
              <a:off x="4689726" y="1378832"/>
              <a:ext cx="4547035" cy="4571711"/>
            </a:xfrm>
            <a:prstGeom prst="rect">
              <a:avLst/>
            </a:prstGeom>
            <a:noFill/>
            <a:ln>
              <a:noFill/>
            </a:ln>
          </p:spPr>
          <p:txBody>
            <a:bodyPr anchorCtr="0" anchor="t" bIns="176000" lIns="117325" spcFirstLastPara="1" rIns="156450" wrap="square" tIns="117325">
              <a:noAutofit/>
            </a:bodyPr>
            <a:lstStyle/>
            <a:p>
              <a:pPr indent="-228600" lvl="1" marL="228600" marR="0" rtl="0" algn="l">
                <a:lnSpc>
                  <a:spcPct val="9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Couper l'eau quand le bâtiment est inoccupé. </a:t>
              </a:r>
              <a:endParaRPr b="0" i="0" sz="22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Récupérer l'eau de pluie dans des citernes pour l'irrigation, la chasse d'eau des toilettes et la lessive, pour   réduire la dépendance au réseau municipal. </a:t>
              </a:r>
              <a:endParaRPr b="0" i="0" sz="22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Réutiliser les eaux usées provenant des éviers et douches pour l'aménagement paysager. </a:t>
              </a:r>
              <a:endParaRPr b="0" i="0" sz="22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Aménager le terrain avec des espèces indigènes résistantes à la sécheresse pour réduire les besoins en irrigation. </a:t>
              </a:r>
              <a:endParaRPr b="0" i="0" sz="22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Installer un système d'irrigation efficace et intelligent.</a:t>
              </a:r>
              <a:endParaRPr b="0" i="0" sz="2200" u="none" cap="none" strike="noStrike">
                <a:solidFill>
                  <a:srgbClr val="000000"/>
                </a:solidFill>
                <a:latin typeface="Arial"/>
                <a:ea typeface="Arial"/>
                <a:cs typeface="Arial"/>
                <a:sym typeface="Arial"/>
              </a:endParaRPr>
            </a:p>
          </p:txBody>
        </p:sp>
        <p:sp>
          <p:nvSpPr>
            <p:cNvPr id="370" name="Google Shape;370;p25"/>
            <p:cNvSpPr/>
            <p:nvPr/>
          </p:nvSpPr>
          <p:spPr>
            <a:xfrm>
              <a:off x="9291439" y="126953"/>
              <a:ext cx="5516853" cy="110406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25"/>
            <p:cNvSpPr txBox="1"/>
            <p:nvPr/>
          </p:nvSpPr>
          <p:spPr>
            <a:xfrm>
              <a:off x="9153171" y="240980"/>
              <a:ext cx="5932489" cy="1004275"/>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Concevoir des solutions écologiques </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pour l'adaptation au changement </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climatique et le confort des clients </a:t>
              </a:r>
              <a:endParaRPr b="1" i="0" sz="1400" u="none" cap="none" strike="noStrike">
                <a:solidFill>
                  <a:schemeClr val="lt1"/>
                </a:solidFill>
                <a:latin typeface="Arial"/>
                <a:ea typeface="Arial"/>
                <a:cs typeface="Arial"/>
                <a:sym typeface="Arial"/>
              </a:endParaRPr>
            </a:p>
          </p:txBody>
        </p:sp>
        <p:sp>
          <p:nvSpPr>
            <p:cNvPr id="372" name="Google Shape;372;p25"/>
            <p:cNvSpPr/>
            <p:nvPr/>
          </p:nvSpPr>
          <p:spPr>
            <a:xfrm>
              <a:off x="9291422" y="1302817"/>
              <a:ext cx="5486066"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25"/>
            <p:cNvSpPr txBox="1"/>
            <p:nvPr/>
          </p:nvSpPr>
          <p:spPr>
            <a:xfrm>
              <a:off x="9352635" y="1340825"/>
              <a:ext cx="5362914" cy="4571711"/>
            </a:xfrm>
            <a:prstGeom prst="rect">
              <a:avLst/>
            </a:prstGeom>
            <a:noFill/>
            <a:ln>
              <a:noFill/>
            </a:ln>
          </p:spPr>
          <p:txBody>
            <a:bodyPr anchorCtr="0" anchor="t" bIns="176000" lIns="117325" spcFirstLastPara="1" rIns="156450" wrap="square" tIns="117325">
              <a:noAutofit/>
            </a:bodyPr>
            <a:lstStyle/>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Réduire la superficie des pelouses et les remplacer par des espèces indigènes ou adaptées au climat et au sol.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Concevoir des corridors verts, des berges vivantes et des zones tampons végétalisées qui favorisent la biodiversité et améliorent l'expérience des visiteurs.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Adapter les horaires des activités pour éviter la chaleur de midi.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Orienter la stratégie marketing vers des expériences proposées toute l'année ou en dehors des périodes de forte affluence afin d'étaler les flux de visiteurs.</a:t>
              </a:r>
              <a:endParaRPr b="0" i="0" sz="2200" u="none" cap="none" strike="noStrike">
                <a:solidFill>
                  <a:schemeClr val="dk1"/>
                </a:solidFill>
                <a:latin typeface="Arial"/>
                <a:ea typeface="Arial"/>
                <a:cs typeface="Arial"/>
                <a:sym typeface="Arial"/>
              </a:endParaRPr>
            </a:p>
          </p:txBody>
        </p:sp>
        <p:sp>
          <p:nvSpPr>
            <p:cNvPr id="374" name="Google Shape;374;p25"/>
            <p:cNvSpPr/>
            <p:nvPr/>
          </p:nvSpPr>
          <p:spPr>
            <a:xfrm>
              <a:off x="15031908" y="126953"/>
              <a:ext cx="4131401" cy="110406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25"/>
            <p:cNvSpPr txBox="1"/>
            <p:nvPr/>
          </p:nvSpPr>
          <p:spPr>
            <a:xfrm>
              <a:off x="15001034" y="126953"/>
              <a:ext cx="4239158" cy="1067693"/>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Sensibilisation et</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2400"/>
                <a:buFont typeface="Arial"/>
                <a:buNone/>
              </a:pPr>
              <a:r>
                <a:rPr b="1" i="0" lang="en-GB" sz="2400" u="none" cap="none" strike="noStrike">
                  <a:solidFill>
                    <a:schemeClr val="lt1"/>
                  </a:solidFill>
                  <a:latin typeface="Arial"/>
                  <a:ea typeface="Arial"/>
                  <a:cs typeface="Arial"/>
                  <a:sym typeface="Arial"/>
                </a:rPr>
                <a:t>communication </a:t>
              </a:r>
              <a:endParaRPr b="1" i="0" sz="1400" u="none" cap="none" strike="noStrike">
                <a:solidFill>
                  <a:schemeClr val="lt1"/>
                </a:solidFill>
                <a:latin typeface="Arial"/>
                <a:ea typeface="Arial"/>
                <a:cs typeface="Arial"/>
                <a:sym typeface="Arial"/>
              </a:endParaRPr>
            </a:p>
          </p:txBody>
        </p:sp>
        <p:sp>
          <p:nvSpPr>
            <p:cNvPr id="376" name="Google Shape;376;p25"/>
            <p:cNvSpPr/>
            <p:nvPr/>
          </p:nvSpPr>
          <p:spPr>
            <a:xfrm>
              <a:off x="15047267" y="1290147"/>
              <a:ext cx="4146795"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25"/>
            <p:cNvSpPr txBox="1"/>
            <p:nvPr/>
          </p:nvSpPr>
          <p:spPr>
            <a:xfrm>
              <a:off x="15001034" y="1619555"/>
              <a:ext cx="4239158" cy="4571711"/>
            </a:xfrm>
            <a:prstGeom prst="rect">
              <a:avLst/>
            </a:prstGeom>
            <a:noFill/>
            <a:ln>
              <a:noFill/>
            </a:ln>
          </p:spPr>
          <p:txBody>
            <a:bodyPr anchorCtr="0" anchor="t" bIns="176000" lIns="117325" spcFirstLastPara="1" rIns="156450" wrap="square" tIns="117325">
              <a:noAutofit/>
            </a:bodyPr>
            <a:lstStyle/>
            <a:p>
              <a:pPr indent="-228600" lvl="1" marL="228600" marR="0" rtl="0" algn="l">
                <a:lnSpc>
                  <a:spcPct val="9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Rédiger et publier sur le site web des contenus informatifs sur la politique environnementale et les mesures d'économie d'eau. </a:t>
              </a:r>
              <a:endParaRPr b="0" i="0" sz="22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Sensibiliser les employés et les clients à l'importance de mettre en place des mesures d'adaptation.</a:t>
              </a:r>
              <a:endParaRPr b="0" i="0" sz="2200" u="none" cap="none" strike="noStrike">
                <a:solidFill>
                  <a:srgbClr val="000000"/>
                </a:solidFill>
                <a:latin typeface="Arial"/>
                <a:ea typeface="Arial"/>
                <a:cs typeface="Arial"/>
                <a:sym typeface="Arial"/>
              </a:endParaRPr>
            </a:p>
          </p:txBody>
        </p:sp>
        <p:sp>
          <p:nvSpPr>
            <p:cNvPr id="378" name="Google Shape;378;p25"/>
            <p:cNvSpPr/>
            <p:nvPr/>
          </p:nvSpPr>
          <p:spPr>
            <a:xfrm>
              <a:off x="19341620" y="126953"/>
              <a:ext cx="4223765" cy="110406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p:txBody>
        </p:sp>
        <p:sp>
          <p:nvSpPr>
            <p:cNvPr id="379" name="Google Shape;379;p25"/>
            <p:cNvSpPr txBox="1"/>
            <p:nvPr/>
          </p:nvSpPr>
          <p:spPr>
            <a:xfrm>
              <a:off x="19341620" y="126953"/>
              <a:ext cx="4223765" cy="1104066"/>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Participation à des actions en faveur de l'environnement</a:t>
              </a:r>
              <a:endParaRPr b="1" i="0" sz="1400" u="none" cap="none" strike="noStrike">
                <a:solidFill>
                  <a:schemeClr val="lt1"/>
                </a:solidFill>
                <a:latin typeface="Arial"/>
                <a:ea typeface="Arial"/>
                <a:cs typeface="Arial"/>
                <a:sym typeface="Arial"/>
              </a:endParaRPr>
            </a:p>
          </p:txBody>
        </p:sp>
        <p:sp>
          <p:nvSpPr>
            <p:cNvPr id="380" name="Google Shape;380;p25"/>
            <p:cNvSpPr/>
            <p:nvPr/>
          </p:nvSpPr>
          <p:spPr>
            <a:xfrm>
              <a:off x="19341620" y="1290147"/>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25"/>
            <p:cNvSpPr txBox="1"/>
            <p:nvPr/>
          </p:nvSpPr>
          <p:spPr>
            <a:xfrm>
              <a:off x="19341620" y="1606885"/>
              <a:ext cx="4239158" cy="4571711"/>
            </a:xfrm>
            <a:prstGeom prst="rect">
              <a:avLst/>
            </a:prstGeom>
            <a:noFill/>
            <a:ln>
              <a:noFill/>
            </a:ln>
          </p:spPr>
          <p:txBody>
            <a:bodyPr anchorCtr="0" anchor="t" bIns="176000" lIns="117325" spcFirstLastPara="1" rIns="156450" wrap="square" tIns="117325">
              <a:noAutofit/>
            </a:bodyPr>
            <a:lstStyle/>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Participer à des activités de volontariat environnemental ou en mettre en place.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Organiser des projets de conservation de la nature en collaboration avec les organismes chargés de la gestion des espaces naturels. </a:t>
              </a:r>
              <a:endParaRPr b="0" i="0" sz="2200" u="none" cap="none" strike="noStrike">
                <a:solidFill>
                  <a:schemeClr val="dk1"/>
                </a:solidFill>
                <a:latin typeface="Arial"/>
                <a:ea typeface="Arial"/>
                <a:cs typeface="Arial"/>
                <a:sym typeface="Aria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6"/>
          <p:cNvSpPr txBox="1"/>
          <p:nvPr>
            <p:ph idx="1" type="body"/>
          </p:nvPr>
        </p:nvSpPr>
        <p:spPr>
          <a:xfrm>
            <a:off x="576830" y="4536223"/>
            <a:ext cx="8999154" cy="7670132"/>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b="1" lang="en-GB" sz="2800"/>
              <a:t>Objectifs principaux : </a:t>
            </a:r>
            <a:endParaRPr b="1"/>
          </a:p>
          <a:p>
            <a:pPr indent="-457200" lvl="0" marL="914400" rtl="0" algn="l">
              <a:lnSpc>
                <a:spcPct val="100000"/>
              </a:lnSpc>
              <a:spcBef>
                <a:spcPts val="1500"/>
              </a:spcBef>
              <a:spcAft>
                <a:spcPts val="0"/>
              </a:spcAft>
              <a:buSzPts val="1800"/>
              <a:buChar char="•"/>
            </a:pPr>
            <a:r>
              <a:rPr b="1" lang="en-GB" sz="2800"/>
              <a:t>Réduire</a:t>
            </a:r>
            <a:r>
              <a:rPr lang="en-GB" sz="2800"/>
              <a:t> l'empreinte carbone. </a:t>
            </a:r>
            <a:endParaRPr/>
          </a:p>
          <a:p>
            <a:pPr indent="-457200" lvl="0" marL="914400" rtl="0" algn="l">
              <a:lnSpc>
                <a:spcPct val="100000"/>
              </a:lnSpc>
              <a:spcBef>
                <a:spcPts val="1500"/>
              </a:spcBef>
              <a:spcAft>
                <a:spcPts val="0"/>
              </a:spcAft>
              <a:buSzPts val="1800"/>
              <a:buChar char="•"/>
            </a:pPr>
            <a:r>
              <a:rPr b="1" lang="en-GB" sz="2800"/>
              <a:t>Améliorer</a:t>
            </a:r>
            <a:r>
              <a:rPr lang="en-GB" sz="2800"/>
              <a:t> l'efficacité énergétique de ses produits touristiques. </a:t>
            </a:r>
            <a:endParaRPr/>
          </a:p>
          <a:p>
            <a:pPr indent="-457200" lvl="0" marL="914400" rtl="0" algn="l">
              <a:lnSpc>
                <a:spcPct val="100000"/>
              </a:lnSpc>
              <a:spcBef>
                <a:spcPts val="1500"/>
              </a:spcBef>
              <a:spcAft>
                <a:spcPts val="0"/>
              </a:spcAft>
              <a:buSzPts val="1800"/>
              <a:buChar char="•"/>
            </a:pPr>
            <a:r>
              <a:rPr b="1" lang="en-GB" sz="2800"/>
              <a:t>Encourager</a:t>
            </a:r>
            <a:r>
              <a:rPr lang="en-GB" sz="2800"/>
              <a:t> l'utilisation de modes de transport durables. </a:t>
            </a:r>
            <a:endParaRPr/>
          </a:p>
          <a:p>
            <a:pPr indent="-457200" lvl="0" marL="914400" rtl="0" algn="l">
              <a:lnSpc>
                <a:spcPct val="100000"/>
              </a:lnSpc>
              <a:spcBef>
                <a:spcPts val="1500"/>
              </a:spcBef>
              <a:spcAft>
                <a:spcPts val="0"/>
              </a:spcAft>
              <a:buSzPts val="1800"/>
              <a:buChar char="•"/>
            </a:pPr>
            <a:r>
              <a:rPr b="1" lang="en-GB" sz="2800"/>
              <a:t>Concevoir</a:t>
            </a:r>
            <a:r>
              <a:rPr lang="en-GB" sz="2800"/>
              <a:t> des infrastructures durables, en utilisant des matériaux et des techniques durables. </a:t>
            </a:r>
            <a:endParaRPr/>
          </a:p>
          <a:p>
            <a:pPr indent="-457200" lvl="0" marL="914400" rtl="0" algn="l">
              <a:lnSpc>
                <a:spcPct val="100000"/>
              </a:lnSpc>
              <a:spcBef>
                <a:spcPts val="1500"/>
              </a:spcBef>
              <a:spcAft>
                <a:spcPts val="0"/>
              </a:spcAft>
              <a:buSzPts val="1800"/>
              <a:buChar char="•"/>
            </a:pPr>
            <a:r>
              <a:rPr b="1" lang="en-GB" sz="2800"/>
              <a:t>Sensibiliser</a:t>
            </a:r>
            <a:r>
              <a:rPr lang="en-GB" sz="2800"/>
              <a:t> les clients et impliquer la communauté. </a:t>
            </a:r>
            <a:endParaRPr/>
          </a:p>
          <a:p>
            <a:pPr indent="-457200" lvl="0" marL="914400" rtl="0" algn="l">
              <a:lnSpc>
                <a:spcPct val="100000"/>
              </a:lnSpc>
              <a:spcBef>
                <a:spcPts val="1500"/>
              </a:spcBef>
              <a:spcAft>
                <a:spcPts val="1500"/>
              </a:spcAft>
              <a:buSzPts val="1800"/>
              <a:buChar char="•"/>
            </a:pPr>
            <a:r>
              <a:rPr b="1" lang="en-GB" sz="2800"/>
              <a:t>Fixer</a:t>
            </a:r>
            <a:r>
              <a:rPr lang="en-GB" sz="2800"/>
              <a:t> </a:t>
            </a:r>
            <a:r>
              <a:rPr b="1" lang="en-GB" sz="2800"/>
              <a:t>des objectifs </a:t>
            </a:r>
            <a:r>
              <a:rPr lang="en-GB" sz="2800"/>
              <a:t>et </a:t>
            </a:r>
            <a:r>
              <a:rPr b="1" lang="en-GB" sz="2800"/>
              <a:t>assurer</a:t>
            </a:r>
            <a:r>
              <a:rPr lang="en-GB" sz="2800"/>
              <a:t> </a:t>
            </a:r>
            <a:r>
              <a:rPr b="1" lang="en-GB" sz="2800"/>
              <a:t>un</a:t>
            </a:r>
            <a:r>
              <a:rPr lang="en-GB" sz="2800"/>
              <a:t> </a:t>
            </a:r>
            <a:r>
              <a:rPr b="1" lang="en-GB" sz="2800"/>
              <a:t>suivi</a:t>
            </a:r>
            <a:r>
              <a:rPr lang="en-GB" sz="2800"/>
              <a:t> en définissant des objectifs, des mesures, des actions et des indicateurs permettant d'évaluer la stratégie et l'évolution de l'entreprise </a:t>
            </a:r>
            <a:endParaRPr/>
          </a:p>
        </p:txBody>
      </p:sp>
      <p:grpSp>
        <p:nvGrpSpPr>
          <p:cNvPr id="387" name="Google Shape;387;p26"/>
          <p:cNvGrpSpPr/>
          <p:nvPr/>
        </p:nvGrpSpPr>
        <p:grpSpPr>
          <a:xfrm>
            <a:off x="9546465" y="5403437"/>
            <a:ext cx="13841855" cy="6788563"/>
            <a:chOff x="-157935" y="572357"/>
            <a:chExt cx="12011200" cy="7732584"/>
          </a:xfrm>
        </p:grpSpPr>
        <p:sp>
          <p:nvSpPr>
            <p:cNvPr id="388" name="Google Shape;388;p26"/>
            <p:cNvSpPr/>
            <p:nvPr/>
          </p:nvSpPr>
          <p:spPr>
            <a:xfrm>
              <a:off x="3434581" y="1553087"/>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26"/>
            <p:cNvSpPr txBox="1"/>
            <p:nvPr/>
          </p:nvSpPr>
          <p:spPr>
            <a:xfrm>
              <a:off x="3793080" y="1594868"/>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390" name="Google Shape;390;p26"/>
            <p:cNvSpPr/>
            <p:nvPr/>
          </p:nvSpPr>
          <p:spPr>
            <a:xfrm>
              <a:off x="14884" y="572357"/>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26"/>
            <p:cNvSpPr txBox="1"/>
            <p:nvPr/>
          </p:nvSpPr>
          <p:spPr>
            <a:xfrm>
              <a:off x="-157935" y="572357"/>
              <a:ext cx="3635225"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1 : Comprendre comment le changement climatique affecte l'entreprise</a:t>
              </a:r>
              <a:endParaRPr b="0" i="0" sz="1400" u="none" cap="none" strike="noStrike">
                <a:solidFill>
                  <a:schemeClr val="lt1"/>
                </a:solidFill>
                <a:latin typeface="Arial"/>
                <a:ea typeface="Arial"/>
                <a:cs typeface="Arial"/>
                <a:sym typeface="Arial"/>
              </a:endParaRPr>
            </a:p>
          </p:txBody>
        </p:sp>
        <p:sp>
          <p:nvSpPr>
            <p:cNvPr id="392" name="Google Shape;392;p26"/>
            <p:cNvSpPr/>
            <p:nvPr/>
          </p:nvSpPr>
          <p:spPr>
            <a:xfrm>
              <a:off x="7643023" y="1553087"/>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26"/>
            <p:cNvSpPr txBox="1"/>
            <p:nvPr/>
          </p:nvSpPr>
          <p:spPr>
            <a:xfrm>
              <a:off x="8001522" y="1594868"/>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94" name="Google Shape;394;p26"/>
            <p:cNvSpPr/>
            <p:nvPr/>
          </p:nvSpPr>
          <p:spPr>
            <a:xfrm>
              <a:off x="4223326" y="572357"/>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26"/>
            <p:cNvSpPr txBox="1"/>
            <p:nvPr/>
          </p:nvSpPr>
          <p:spPr>
            <a:xfrm>
              <a:off x="4223326" y="572357"/>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2 : Obtenir le soutien en interne</a:t>
              </a:r>
              <a:endParaRPr b="0" i="0" sz="1400" u="none" cap="none" strike="noStrike">
                <a:solidFill>
                  <a:schemeClr val="lt1"/>
                </a:solidFill>
                <a:latin typeface="Arial"/>
                <a:ea typeface="Arial"/>
                <a:cs typeface="Arial"/>
                <a:sym typeface="Arial"/>
              </a:endParaRPr>
            </a:p>
          </p:txBody>
        </p:sp>
        <p:sp>
          <p:nvSpPr>
            <p:cNvPr id="396" name="Google Shape;396;p26"/>
            <p:cNvSpPr/>
            <p:nvPr/>
          </p:nvSpPr>
          <p:spPr>
            <a:xfrm>
              <a:off x="1725633" y="2623456"/>
              <a:ext cx="8416883" cy="756344"/>
            </a:xfrm>
            <a:custGeom>
              <a:rect b="b" l="l" r="r" t="t"/>
              <a:pathLst>
                <a:path extrusionOk="0" h="120000" w="120000">
                  <a:moveTo>
                    <a:pt x="120000" y="0"/>
                  </a:moveTo>
                  <a:lnTo>
                    <a:pt x="120000" y="62713"/>
                  </a:lnTo>
                  <a:lnTo>
                    <a:pt x="0" y="62713"/>
                  </a:lnTo>
                  <a:lnTo>
                    <a:pt x="0" y="12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26"/>
            <p:cNvSpPr txBox="1"/>
            <p:nvPr/>
          </p:nvSpPr>
          <p:spPr>
            <a:xfrm>
              <a:off x="5722735" y="2997689"/>
              <a:ext cx="422679"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98" name="Google Shape;398;p26"/>
            <p:cNvSpPr/>
            <p:nvPr/>
          </p:nvSpPr>
          <p:spPr>
            <a:xfrm>
              <a:off x="8431768" y="572357"/>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26"/>
            <p:cNvSpPr txBox="1"/>
            <p:nvPr/>
          </p:nvSpPr>
          <p:spPr>
            <a:xfrm>
              <a:off x="8431768" y="572357"/>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3 : Définir l'équipe projet</a:t>
              </a:r>
              <a:endParaRPr/>
            </a:p>
          </p:txBody>
        </p:sp>
        <p:sp>
          <p:nvSpPr>
            <p:cNvPr id="400" name="Google Shape;400;p26"/>
            <p:cNvSpPr/>
            <p:nvPr/>
          </p:nvSpPr>
          <p:spPr>
            <a:xfrm>
              <a:off x="3434581" y="4392930"/>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26"/>
            <p:cNvSpPr txBox="1"/>
            <p:nvPr/>
          </p:nvSpPr>
          <p:spPr>
            <a:xfrm>
              <a:off x="3793080" y="4434711"/>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402" name="Google Shape;402;p26"/>
            <p:cNvSpPr/>
            <p:nvPr/>
          </p:nvSpPr>
          <p:spPr>
            <a:xfrm>
              <a:off x="14884" y="3412200"/>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26"/>
            <p:cNvSpPr txBox="1"/>
            <p:nvPr/>
          </p:nvSpPr>
          <p:spPr>
            <a:xfrm>
              <a:off x="14884" y="3412200"/>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4 : Elaborer une stratégie de gestion du carbone</a:t>
              </a:r>
              <a:endParaRPr b="0" i="0" sz="1400" u="none" cap="none" strike="noStrike">
                <a:solidFill>
                  <a:schemeClr val="lt1"/>
                </a:solidFill>
                <a:latin typeface="Arial"/>
                <a:ea typeface="Arial"/>
                <a:cs typeface="Arial"/>
                <a:sym typeface="Arial"/>
              </a:endParaRPr>
            </a:p>
          </p:txBody>
        </p:sp>
        <p:sp>
          <p:nvSpPr>
            <p:cNvPr id="404" name="Google Shape;404;p26"/>
            <p:cNvSpPr/>
            <p:nvPr/>
          </p:nvSpPr>
          <p:spPr>
            <a:xfrm>
              <a:off x="7643023" y="4392930"/>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26"/>
            <p:cNvSpPr txBox="1"/>
            <p:nvPr/>
          </p:nvSpPr>
          <p:spPr>
            <a:xfrm>
              <a:off x="8001522" y="4434711"/>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406" name="Google Shape;406;p26"/>
            <p:cNvSpPr/>
            <p:nvPr/>
          </p:nvSpPr>
          <p:spPr>
            <a:xfrm>
              <a:off x="4223326" y="3412200"/>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26"/>
            <p:cNvSpPr txBox="1"/>
            <p:nvPr/>
          </p:nvSpPr>
          <p:spPr>
            <a:xfrm>
              <a:off x="4223326" y="3412200"/>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5 : Mesurer les émissions</a:t>
              </a:r>
              <a:r>
                <a:rPr b="0" i="0" lang="en-GB" sz="1400" u="none" cap="none" strike="noStrike">
                  <a:solidFill>
                    <a:schemeClr val="lt1"/>
                  </a:solidFill>
                  <a:latin typeface="Arial"/>
                  <a:ea typeface="Arial"/>
                  <a:cs typeface="Arial"/>
                  <a:sym typeface="Arial"/>
                </a:rPr>
                <a:t> </a:t>
              </a:r>
              <a:endParaRPr/>
            </a:p>
          </p:txBody>
        </p:sp>
        <p:sp>
          <p:nvSpPr>
            <p:cNvPr id="408" name="Google Shape;408;p26"/>
            <p:cNvSpPr/>
            <p:nvPr/>
          </p:nvSpPr>
          <p:spPr>
            <a:xfrm>
              <a:off x="1725633" y="5463299"/>
              <a:ext cx="8416883" cy="756344"/>
            </a:xfrm>
            <a:custGeom>
              <a:rect b="b" l="l" r="r" t="t"/>
              <a:pathLst>
                <a:path extrusionOk="0" h="120000" w="120000">
                  <a:moveTo>
                    <a:pt x="120000" y="0"/>
                  </a:moveTo>
                  <a:lnTo>
                    <a:pt x="120000" y="62713"/>
                  </a:lnTo>
                  <a:lnTo>
                    <a:pt x="0" y="62713"/>
                  </a:lnTo>
                  <a:lnTo>
                    <a:pt x="0" y="12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26"/>
            <p:cNvSpPr txBox="1"/>
            <p:nvPr/>
          </p:nvSpPr>
          <p:spPr>
            <a:xfrm>
              <a:off x="5722735" y="5837532"/>
              <a:ext cx="422679"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410" name="Google Shape;410;p26"/>
            <p:cNvSpPr/>
            <p:nvPr/>
          </p:nvSpPr>
          <p:spPr>
            <a:xfrm>
              <a:off x="8431768" y="3412200"/>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26"/>
            <p:cNvSpPr txBox="1"/>
            <p:nvPr/>
          </p:nvSpPr>
          <p:spPr>
            <a:xfrm>
              <a:off x="8431768" y="3412200"/>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6 : Réduire les émissions de carbone</a:t>
              </a:r>
              <a:endParaRPr b="0" i="0" sz="1400" u="none" cap="none" strike="noStrike">
                <a:solidFill>
                  <a:schemeClr val="lt1"/>
                </a:solidFill>
                <a:latin typeface="Arial"/>
                <a:ea typeface="Arial"/>
                <a:cs typeface="Arial"/>
                <a:sym typeface="Arial"/>
              </a:endParaRPr>
            </a:p>
          </p:txBody>
        </p:sp>
        <p:sp>
          <p:nvSpPr>
            <p:cNvPr id="412" name="Google Shape;412;p26"/>
            <p:cNvSpPr/>
            <p:nvPr/>
          </p:nvSpPr>
          <p:spPr>
            <a:xfrm>
              <a:off x="3434581" y="7232772"/>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26"/>
            <p:cNvSpPr txBox="1"/>
            <p:nvPr/>
          </p:nvSpPr>
          <p:spPr>
            <a:xfrm>
              <a:off x="3793080" y="7274554"/>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414" name="Google Shape;414;p26"/>
            <p:cNvSpPr/>
            <p:nvPr/>
          </p:nvSpPr>
          <p:spPr>
            <a:xfrm>
              <a:off x="14884" y="6252043"/>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26"/>
            <p:cNvSpPr txBox="1"/>
            <p:nvPr/>
          </p:nvSpPr>
          <p:spPr>
            <a:xfrm>
              <a:off x="14884" y="6252043"/>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7 : Compenser les émissions de carbone</a:t>
              </a:r>
              <a:endParaRPr b="0" i="0" sz="1400" u="none" cap="none" strike="noStrike">
                <a:solidFill>
                  <a:schemeClr val="lt1"/>
                </a:solidFill>
                <a:latin typeface="Arial"/>
                <a:ea typeface="Arial"/>
                <a:cs typeface="Arial"/>
                <a:sym typeface="Arial"/>
              </a:endParaRPr>
            </a:p>
          </p:txBody>
        </p:sp>
        <p:sp>
          <p:nvSpPr>
            <p:cNvPr id="416" name="Google Shape;416;p26"/>
            <p:cNvSpPr/>
            <p:nvPr/>
          </p:nvSpPr>
          <p:spPr>
            <a:xfrm>
              <a:off x="7643023" y="7232772"/>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26"/>
            <p:cNvSpPr txBox="1"/>
            <p:nvPr/>
          </p:nvSpPr>
          <p:spPr>
            <a:xfrm>
              <a:off x="8001522" y="7274554"/>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418" name="Google Shape;418;p26"/>
            <p:cNvSpPr/>
            <p:nvPr/>
          </p:nvSpPr>
          <p:spPr>
            <a:xfrm>
              <a:off x="4223326" y="6252043"/>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26"/>
            <p:cNvSpPr txBox="1"/>
            <p:nvPr/>
          </p:nvSpPr>
          <p:spPr>
            <a:xfrm>
              <a:off x="4223326" y="6252043"/>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8 : Déclarer les émissions</a:t>
              </a:r>
              <a:endParaRPr b="0" i="0" sz="1400" u="none" cap="none" strike="noStrike">
                <a:solidFill>
                  <a:schemeClr val="lt1"/>
                </a:solidFill>
                <a:latin typeface="Arial"/>
                <a:ea typeface="Arial"/>
                <a:cs typeface="Arial"/>
                <a:sym typeface="Arial"/>
              </a:endParaRPr>
            </a:p>
          </p:txBody>
        </p:sp>
        <p:sp>
          <p:nvSpPr>
            <p:cNvPr id="420" name="Google Shape;420;p26"/>
            <p:cNvSpPr/>
            <p:nvPr/>
          </p:nvSpPr>
          <p:spPr>
            <a:xfrm>
              <a:off x="8431768" y="6252043"/>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26"/>
            <p:cNvSpPr txBox="1"/>
            <p:nvPr/>
          </p:nvSpPr>
          <p:spPr>
            <a:xfrm>
              <a:off x="8431768" y="6252043"/>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None/>
              </a:pPr>
              <a:r>
                <a:rPr b="0" i="0" lang="en-GB" sz="2800" u="none" cap="none" strike="noStrike">
                  <a:solidFill>
                    <a:schemeClr val="lt1"/>
                  </a:solidFill>
                  <a:latin typeface="Arial"/>
                  <a:ea typeface="Arial"/>
                  <a:cs typeface="Arial"/>
                  <a:sym typeface="Arial"/>
                </a:rPr>
                <a:t>Etape 9 : Fixer des objectifs de réduction des émissions</a:t>
              </a:r>
              <a:endParaRPr b="0" i="0" sz="1400" u="none" cap="none" strike="noStrike">
                <a:solidFill>
                  <a:schemeClr val="lt1"/>
                </a:solidFill>
                <a:latin typeface="Arial"/>
                <a:ea typeface="Arial"/>
                <a:cs typeface="Arial"/>
                <a:sym typeface="Arial"/>
              </a:endParaRPr>
            </a:p>
          </p:txBody>
        </p:sp>
      </p:grpSp>
      <p:sp>
        <p:nvSpPr>
          <p:cNvPr id="422" name="Google Shape;422;p26"/>
          <p:cNvSpPr txBox="1"/>
          <p:nvPr>
            <p:ph type="title"/>
          </p:nvPr>
        </p:nvSpPr>
        <p:spPr>
          <a:xfrm>
            <a:off x="762000" y="2019299"/>
            <a:ext cx="13620172"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2. Stratégie d'atténuation</a:t>
            </a:r>
            <a:endParaRPr/>
          </a:p>
        </p:txBody>
      </p:sp>
      <p:sp>
        <p:nvSpPr>
          <p:cNvPr id="423" name="Google Shape;423;p26"/>
          <p:cNvSpPr txBox="1"/>
          <p:nvPr/>
        </p:nvSpPr>
        <p:spPr>
          <a:xfrm>
            <a:off x="10222342" y="4263955"/>
            <a:ext cx="14049432" cy="95406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2800" u="none" cap="none" strike="noStrike">
                <a:solidFill>
                  <a:srgbClr val="323232"/>
                </a:solidFill>
                <a:latin typeface="Arial"/>
                <a:ea typeface="Arial"/>
                <a:cs typeface="Arial"/>
                <a:sym typeface="Arial"/>
              </a:rPr>
              <a:t>Pour que le secteur du tourisme soit résilient face au changement climatique et atteigne la neutralité carbone, il est recommandé de suivre les étapes suivantes :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7"/>
          <p:cNvSpPr txBox="1"/>
          <p:nvPr>
            <p:ph idx="1" type="body"/>
          </p:nvPr>
        </p:nvSpPr>
        <p:spPr>
          <a:xfrm>
            <a:off x="771780" y="4243221"/>
            <a:ext cx="11264900" cy="914400"/>
          </a:xfrm>
          <a:prstGeom prst="rect">
            <a:avLst/>
          </a:prstGeom>
          <a:noFill/>
          <a:ln>
            <a:noFill/>
          </a:ln>
        </p:spPr>
        <p:txBody>
          <a:bodyPr anchorCtr="0" anchor="t" bIns="0" lIns="0" spcFirstLastPara="1" rIns="0" wrap="square" tIns="0">
            <a:normAutofit fontScale="85000" lnSpcReduction="10000"/>
          </a:bodyPr>
          <a:lstStyle/>
          <a:p>
            <a:pPr indent="0" lvl="0" marL="0" rtl="0" algn="l">
              <a:lnSpc>
                <a:spcPct val="170000"/>
              </a:lnSpc>
              <a:spcBef>
                <a:spcPts val="0"/>
              </a:spcBef>
              <a:spcAft>
                <a:spcPts val="0"/>
              </a:spcAft>
              <a:buSzPct val="75630"/>
              <a:buNone/>
            </a:pPr>
            <a:r>
              <a:rPr b="1" lang="en-GB" sz="2800"/>
              <a:t>Mesures pouvant être mises en œuvre dans les entreprises touristiques : </a:t>
            </a:r>
            <a:endParaRPr b="1"/>
          </a:p>
        </p:txBody>
      </p:sp>
      <p:sp>
        <p:nvSpPr>
          <p:cNvPr id="429" name="Google Shape;429;p27"/>
          <p:cNvSpPr txBox="1"/>
          <p:nvPr>
            <p:ph type="title"/>
          </p:nvPr>
        </p:nvSpPr>
        <p:spPr>
          <a:xfrm>
            <a:off x="762000" y="2118212"/>
            <a:ext cx="11264900" cy="1384196"/>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GB"/>
              <a:t>2. Stratégie d'atténuation</a:t>
            </a:r>
            <a:endParaRPr/>
          </a:p>
        </p:txBody>
      </p:sp>
      <p:grpSp>
        <p:nvGrpSpPr>
          <p:cNvPr id="430" name="Google Shape;430;p27"/>
          <p:cNvGrpSpPr/>
          <p:nvPr/>
        </p:nvGrpSpPr>
        <p:grpSpPr>
          <a:xfrm>
            <a:off x="288459" y="4936146"/>
            <a:ext cx="23517016" cy="7112950"/>
            <a:chOff x="6623" y="575161"/>
            <a:chExt cx="23578590" cy="5650527"/>
          </a:xfrm>
        </p:grpSpPr>
        <p:sp>
          <p:nvSpPr>
            <p:cNvPr id="431" name="Google Shape;431;p27"/>
            <p:cNvSpPr/>
            <p:nvPr/>
          </p:nvSpPr>
          <p:spPr>
            <a:xfrm>
              <a:off x="6623"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27"/>
            <p:cNvSpPr txBox="1"/>
            <p:nvPr/>
          </p:nvSpPr>
          <p:spPr>
            <a:xfrm>
              <a:off x="52804" y="575161"/>
              <a:ext cx="3503798"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Efficacité énergétique et énergies renouvelables</a:t>
              </a:r>
              <a:endParaRPr b="1" i="0" sz="1400" u="none" cap="none" strike="noStrike">
                <a:solidFill>
                  <a:schemeClr val="lt1"/>
                </a:solidFill>
                <a:latin typeface="Arial"/>
                <a:ea typeface="Arial"/>
                <a:cs typeface="Arial"/>
                <a:sym typeface="Arial"/>
              </a:endParaRPr>
            </a:p>
          </p:txBody>
        </p:sp>
        <p:sp>
          <p:nvSpPr>
            <p:cNvPr id="433" name="Google Shape;433;p27"/>
            <p:cNvSpPr/>
            <p:nvPr/>
          </p:nvSpPr>
          <p:spPr>
            <a:xfrm>
              <a:off x="6623" y="1959358"/>
              <a:ext cx="3519192" cy="426633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27"/>
            <p:cNvSpPr txBox="1"/>
            <p:nvPr/>
          </p:nvSpPr>
          <p:spPr>
            <a:xfrm>
              <a:off x="52804" y="1959358"/>
              <a:ext cx="3642344" cy="4266330"/>
            </a:xfrm>
            <a:prstGeom prst="rect">
              <a:avLst/>
            </a:prstGeom>
            <a:noFill/>
            <a:ln>
              <a:noFill/>
            </a:ln>
          </p:spPr>
          <p:txBody>
            <a:bodyPr anchorCtr="0" anchor="t" bIns="176000" lIns="117325" spcFirstLastPara="1" rIns="156450" wrap="square" tIns="117325">
              <a:noAutofit/>
            </a:bodyPr>
            <a:lstStyle/>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Rénover avec des éclairages LED, des groupes frigorifiques à haut rendement et des systèmes intelligents de gestion des bâtiments. </a:t>
              </a:r>
              <a:endParaRPr b="0" i="0" sz="14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Installer des détecteurs de présence pour l'éclairage automatique. </a:t>
              </a:r>
              <a:endParaRPr b="0" i="0" sz="14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Produire soi-même ou acheter de l'énergie renouvelable locale (énergie solaire photovoltaïque, énergie solaire thermique, petite éolienne ou électricité verte).</a:t>
              </a:r>
              <a:endParaRPr b="0" i="0" sz="1400" u="none" cap="none" strike="noStrike">
                <a:solidFill>
                  <a:schemeClr val="dk1"/>
                </a:solidFill>
                <a:latin typeface="Arial"/>
                <a:ea typeface="Arial"/>
                <a:cs typeface="Arial"/>
                <a:sym typeface="Arial"/>
              </a:endParaRPr>
            </a:p>
          </p:txBody>
        </p:sp>
        <p:sp>
          <p:nvSpPr>
            <p:cNvPr id="435" name="Google Shape;435;p27"/>
            <p:cNvSpPr/>
            <p:nvPr/>
          </p:nvSpPr>
          <p:spPr>
            <a:xfrm>
              <a:off x="4018503"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27"/>
            <p:cNvSpPr txBox="1"/>
            <p:nvPr/>
          </p:nvSpPr>
          <p:spPr>
            <a:xfrm>
              <a:off x="4018503"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Mobilité durable </a:t>
              </a:r>
              <a:endParaRPr b="0" i="0" sz="1400" u="none" cap="none" strike="noStrike">
                <a:solidFill>
                  <a:schemeClr val="lt1"/>
                </a:solidFill>
                <a:latin typeface="Arial"/>
                <a:ea typeface="Arial"/>
                <a:cs typeface="Arial"/>
                <a:sym typeface="Arial"/>
              </a:endParaRPr>
            </a:p>
          </p:txBody>
        </p:sp>
        <p:sp>
          <p:nvSpPr>
            <p:cNvPr id="437" name="Google Shape;437;p27"/>
            <p:cNvSpPr/>
            <p:nvPr/>
          </p:nvSpPr>
          <p:spPr>
            <a:xfrm>
              <a:off x="4018503" y="1959358"/>
              <a:ext cx="3519192" cy="426633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27"/>
            <p:cNvSpPr txBox="1"/>
            <p:nvPr/>
          </p:nvSpPr>
          <p:spPr>
            <a:xfrm>
              <a:off x="3910983" y="2020562"/>
              <a:ext cx="3797008" cy="4192956"/>
            </a:xfrm>
            <a:prstGeom prst="rect">
              <a:avLst/>
            </a:prstGeom>
            <a:noFill/>
            <a:ln>
              <a:noFill/>
            </a:ln>
          </p:spPr>
          <p:txBody>
            <a:bodyPr anchorCtr="0" anchor="t" bIns="176000" lIns="117325" spcFirstLastPara="1" rIns="156450" wrap="square" tIns="117325">
              <a:noAutofit/>
            </a:bodyPr>
            <a:lstStyle/>
            <a:p>
              <a:pPr indent="-342900" lvl="0" marL="34290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Passer à une flotte de navettes électriques, hybrides ou à hydrogène. </a:t>
              </a:r>
              <a:endParaRPr b="0" i="0" sz="2200" u="none" cap="none" strike="noStrike">
                <a:solidFill>
                  <a:schemeClr val="dk1"/>
                </a:solidFill>
                <a:latin typeface="Arial"/>
                <a:ea typeface="Arial"/>
                <a:cs typeface="Arial"/>
                <a:sym typeface="Arial"/>
              </a:endParaRPr>
            </a:p>
            <a:p>
              <a:pPr indent="-342900" lvl="1" marL="34290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Installer des bornes de recharge pour véhicules électriques et des parkings à vélos. </a:t>
              </a:r>
              <a:endParaRPr b="0" i="0" sz="1400" u="none" cap="none" strike="noStrike">
                <a:solidFill>
                  <a:schemeClr val="dk1"/>
                </a:solidFill>
                <a:latin typeface="Arial"/>
                <a:ea typeface="Arial"/>
                <a:cs typeface="Arial"/>
                <a:sym typeface="Arial"/>
              </a:endParaRPr>
            </a:p>
            <a:p>
              <a:pPr indent="-342900" lvl="1" marL="34290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Mettre des vélos à la disposition des employés et proposer des abonnements mensuels aux transports en commun. </a:t>
              </a:r>
              <a:endParaRPr b="0" i="0" sz="1400" u="none" cap="none" strike="noStrike">
                <a:solidFill>
                  <a:schemeClr val="dk1"/>
                </a:solidFill>
                <a:latin typeface="Arial"/>
                <a:ea typeface="Arial"/>
                <a:cs typeface="Arial"/>
                <a:sym typeface="Arial"/>
              </a:endParaRPr>
            </a:p>
          </p:txBody>
        </p:sp>
        <p:sp>
          <p:nvSpPr>
            <p:cNvPr id="439" name="Google Shape;439;p27"/>
            <p:cNvSpPr/>
            <p:nvPr/>
          </p:nvSpPr>
          <p:spPr>
            <a:xfrm>
              <a:off x="7876039" y="575161"/>
              <a:ext cx="3673534" cy="1457569"/>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27"/>
            <p:cNvSpPr txBox="1"/>
            <p:nvPr/>
          </p:nvSpPr>
          <p:spPr>
            <a:xfrm>
              <a:off x="8030382"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Bâtiments et matériaux à faible empreinte carbone </a:t>
              </a:r>
              <a:endParaRPr b="1" i="0" sz="1400" u="none" cap="none" strike="noStrike">
                <a:solidFill>
                  <a:schemeClr val="lt1"/>
                </a:solidFill>
                <a:latin typeface="Arial"/>
                <a:ea typeface="Arial"/>
                <a:cs typeface="Arial"/>
                <a:sym typeface="Arial"/>
              </a:endParaRPr>
            </a:p>
          </p:txBody>
        </p:sp>
        <p:sp>
          <p:nvSpPr>
            <p:cNvPr id="441" name="Google Shape;441;p27"/>
            <p:cNvSpPr/>
            <p:nvPr/>
          </p:nvSpPr>
          <p:spPr>
            <a:xfrm>
              <a:off x="7876039" y="2032732"/>
              <a:ext cx="3673534" cy="4192956"/>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27"/>
            <p:cNvSpPr txBox="1"/>
            <p:nvPr/>
          </p:nvSpPr>
          <p:spPr>
            <a:xfrm>
              <a:off x="7829885" y="2045020"/>
              <a:ext cx="3905049" cy="4168498"/>
            </a:xfrm>
            <a:prstGeom prst="rect">
              <a:avLst/>
            </a:prstGeom>
            <a:noFill/>
            <a:ln>
              <a:noFill/>
            </a:ln>
          </p:spPr>
          <p:txBody>
            <a:bodyPr anchorCtr="0" anchor="t" bIns="176000" lIns="117325" spcFirstLastPara="1" rIns="156450" wrap="square" tIns="117325">
              <a:noAutofit/>
            </a:bodyPr>
            <a:lstStyle/>
            <a:p>
              <a:pPr indent="-342900" lvl="0" marL="34290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Intégrer une conception passive : masse thermique élevée, vitrage optimisé et ventilation naturelle. </a:t>
              </a:r>
              <a:endParaRPr b="0" i="0" sz="2200" u="none" cap="none" strike="noStrike">
                <a:solidFill>
                  <a:schemeClr val="dk1"/>
                </a:solidFill>
                <a:latin typeface="Arial"/>
                <a:ea typeface="Arial"/>
                <a:cs typeface="Arial"/>
                <a:sym typeface="Arial"/>
              </a:endParaRPr>
            </a:p>
            <a:p>
              <a:pPr indent="-342900" lvl="1" marL="34290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Privilégier les matériaux à faible empreinte carbone (acier recyclé, bois certifié FSC, béton alternatif). </a:t>
              </a:r>
              <a:endParaRPr b="0" i="0" sz="1400" u="none" cap="none" strike="noStrike">
                <a:solidFill>
                  <a:schemeClr val="dk1"/>
                </a:solidFill>
                <a:latin typeface="Arial"/>
                <a:ea typeface="Arial"/>
                <a:cs typeface="Arial"/>
                <a:sym typeface="Arial"/>
              </a:endParaRPr>
            </a:p>
            <a:p>
              <a:pPr indent="-342900" lvl="1" marL="34290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Recourir à la construction modulaire ou à la réutilisation adaptative des structures existantes pour réduire les déchets. </a:t>
              </a:r>
              <a:endParaRPr b="0" i="0" sz="1400" u="none" cap="none" strike="noStrike">
                <a:solidFill>
                  <a:schemeClr val="dk1"/>
                </a:solidFill>
                <a:latin typeface="Arial"/>
                <a:ea typeface="Arial"/>
                <a:cs typeface="Arial"/>
                <a:sym typeface="Arial"/>
              </a:endParaRPr>
            </a:p>
          </p:txBody>
        </p:sp>
        <p:sp>
          <p:nvSpPr>
            <p:cNvPr id="443" name="Google Shape;443;p27"/>
            <p:cNvSpPr/>
            <p:nvPr/>
          </p:nvSpPr>
          <p:spPr>
            <a:xfrm>
              <a:off x="12042262"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27"/>
            <p:cNvSpPr txBox="1"/>
            <p:nvPr/>
          </p:nvSpPr>
          <p:spPr>
            <a:xfrm>
              <a:off x="12042262"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Économie circulaire et gestion des déchets</a:t>
              </a:r>
              <a:r>
                <a:rPr b="0" i="0" lang="en-GB" sz="24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p:txBody>
        </p:sp>
        <p:sp>
          <p:nvSpPr>
            <p:cNvPr id="445" name="Google Shape;445;p27"/>
            <p:cNvSpPr/>
            <p:nvPr/>
          </p:nvSpPr>
          <p:spPr>
            <a:xfrm>
              <a:off x="12042262" y="1959358"/>
              <a:ext cx="3519192" cy="426633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27"/>
            <p:cNvSpPr txBox="1"/>
            <p:nvPr/>
          </p:nvSpPr>
          <p:spPr>
            <a:xfrm>
              <a:off x="12042262" y="1959358"/>
              <a:ext cx="3519192" cy="4266330"/>
            </a:xfrm>
            <a:prstGeom prst="rect">
              <a:avLst/>
            </a:prstGeom>
            <a:noFill/>
            <a:ln>
              <a:noFill/>
            </a:ln>
          </p:spPr>
          <p:txBody>
            <a:bodyPr anchorCtr="0" anchor="t" bIns="176000" lIns="117325" spcFirstLastPara="1" rIns="156450" wrap="square" tIns="117325">
              <a:noAutofit/>
            </a:bodyPr>
            <a:lstStyle/>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Fixer des objectifs « zéro déchet » et éliminer les plastiques à usage unique.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Encourager le compostage.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Privilégier les produits en vrac, rechargeables et provenant de fournisseurs certifiés.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Privilégier les aliments locaux et de saison.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Mettre en place des programmes de valorisation des déchets alimentaires.</a:t>
              </a:r>
              <a:endParaRPr b="0" i="0" sz="2200" u="none" cap="none" strike="noStrike">
                <a:solidFill>
                  <a:schemeClr val="dk1"/>
                </a:solidFill>
                <a:latin typeface="Arial"/>
                <a:ea typeface="Arial"/>
                <a:cs typeface="Arial"/>
                <a:sym typeface="Arial"/>
              </a:endParaRPr>
            </a:p>
          </p:txBody>
        </p:sp>
        <p:sp>
          <p:nvSpPr>
            <p:cNvPr id="447" name="Google Shape;447;p27"/>
            <p:cNvSpPr/>
            <p:nvPr/>
          </p:nvSpPr>
          <p:spPr>
            <a:xfrm>
              <a:off x="16054142"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27"/>
            <p:cNvSpPr txBox="1"/>
            <p:nvPr/>
          </p:nvSpPr>
          <p:spPr>
            <a:xfrm>
              <a:off x="16054142"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Implication et formation des employés  </a:t>
              </a:r>
              <a:endParaRPr b="0" i="0" sz="2400" u="none" cap="none" strike="noStrike">
                <a:solidFill>
                  <a:schemeClr val="lt1"/>
                </a:solidFill>
                <a:latin typeface="Arial"/>
                <a:ea typeface="Arial"/>
                <a:cs typeface="Arial"/>
                <a:sym typeface="Arial"/>
              </a:endParaRPr>
            </a:p>
          </p:txBody>
        </p:sp>
        <p:sp>
          <p:nvSpPr>
            <p:cNvPr id="449" name="Google Shape;449;p27"/>
            <p:cNvSpPr/>
            <p:nvPr/>
          </p:nvSpPr>
          <p:spPr>
            <a:xfrm>
              <a:off x="16054142" y="1959358"/>
              <a:ext cx="3519192" cy="426633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27"/>
            <p:cNvSpPr txBox="1"/>
            <p:nvPr/>
          </p:nvSpPr>
          <p:spPr>
            <a:xfrm>
              <a:off x="16054142" y="1959358"/>
              <a:ext cx="3519192" cy="4266330"/>
            </a:xfrm>
            <a:prstGeom prst="rect">
              <a:avLst/>
            </a:prstGeom>
            <a:noFill/>
            <a:ln>
              <a:noFill/>
            </a:ln>
          </p:spPr>
          <p:txBody>
            <a:bodyPr anchorCtr="0" anchor="t" bIns="176000" lIns="117325" spcFirstLastPara="1" rIns="156450" wrap="square" tIns="117325">
              <a:noAutofit/>
            </a:bodyPr>
            <a:lstStyle/>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Former l'ensemble du personnel aux pratiques d'efficacité énergétique et de tri des déchets.</a:t>
              </a:r>
              <a:endParaRPr b="0" i="0" sz="1400" u="none" cap="none" strike="noStrike">
                <a:solidFill>
                  <a:schemeClr val="dk1"/>
                </a:solidFill>
                <a:latin typeface="Arial"/>
                <a:ea typeface="Arial"/>
                <a:cs typeface="Arial"/>
                <a:sym typeface="Arial"/>
              </a:endParaRPr>
            </a:p>
            <a:p>
              <a:pPr indent="0" lvl="1" marL="0" marR="0" rtl="0" algn="l">
                <a:lnSpc>
                  <a:spcPct val="90000"/>
                </a:lnSpc>
                <a:spcBef>
                  <a:spcPts val="0"/>
                </a:spcBef>
                <a:spcAft>
                  <a:spcPts val="0"/>
                </a:spcAft>
                <a:buNone/>
              </a:pPr>
              <a:r>
                <a:t/>
              </a:r>
              <a:endParaRPr b="0" i="0" sz="2200" u="none" cap="none" strike="noStrike">
                <a:solidFill>
                  <a:schemeClr val="dk1"/>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Intégrer des critères de développement durable dans les contrats d'approvisionnement et les évaluations de performance.</a:t>
              </a:r>
              <a:endParaRPr b="0" i="0" sz="1400" u="none" cap="none" strike="noStrike">
                <a:solidFill>
                  <a:schemeClr val="dk1"/>
                </a:solidFill>
                <a:latin typeface="Arial"/>
                <a:ea typeface="Arial"/>
                <a:cs typeface="Arial"/>
                <a:sym typeface="Arial"/>
              </a:endParaRPr>
            </a:p>
            <a:p>
              <a:pPr indent="0" lvl="1" marL="0" marR="0" rtl="0" algn="l">
                <a:lnSpc>
                  <a:spcPct val="90000"/>
                </a:lnSpc>
                <a:spcBef>
                  <a:spcPts val="0"/>
                </a:spcBef>
                <a:spcAft>
                  <a:spcPts val="0"/>
                </a:spcAft>
                <a:buNone/>
              </a:pPr>
              <a:r>
                <a:t/>
              </a:r>
              <a:endParaRPr b="0" i="0" sz="2200" u="none" cap="none" strike="noStrike">
                <a:solidFill>
                  <a:schemeClr val="dk1"/>
                </a:solidFill>
                <a:latin typeface="Arial"/>
                <a:ea typeface="Arial"/>
                <a:cs typeface="Arial"/>
                <a:sym typeface="Arial"/>
              </a:endParaRPr>
            </a:p>
          </p:txBody>
        </p:sp>
        <p:sp>
          <p:nvSpPr>
            <p:cNvPr id="451" name="Google Shape;451;p27"/>
            <p:cNvSpPr/>
            <p:nvPr/>
          </p:nvSpPr>
          <p:spPr>
            <a:xfrm>
              <a:off x="20066021"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27"/>
            <p:cNvSpPr txBox="1"/>
            <p:nvPr/>
          </p:nvSpPr>
          <p:spPr>
            <a:xfrm>
              <a:off x="20066021" y="575161"/>
              <a:ext cx="3519192" cy="1384196"/>
            </a:xfrm>
            <a:prstGeom prst="rect">
              <a:avLst/>
            </a:prstGeom>
            <a:noFill/>
            <a:ln>
              <a:noFill/>
            </a:ln>
          </p:spPr>
          <p:txBody>
            <a:bodyPr anchorCtr="0" anchor="ctr" bIns="117850" lIns="206225" spcFirstLastPara="1" rIns="206225" wrap="square" tIns="117850">
              <a:noAutofit/>
            </a:bodyPr>
            <a:lstStyle/>
            <a:p>
              <a:pPr indent="0" lvl="0" marL="0" marR="0" rtl="0" algn="ctr">
                <a:lnSpc>
                  <a:spcPct val="90000"/>
                </a:lnSpc>
                <a:spcBef>
                  <a:spcPts val="0"/>
                </a:spcBef>
                <a:spcAft>
                  <a:spcPts val="0"/>
                </a:spcAft>
                <a:buClr>
                  <a:srgbClr val="000000"/>
                </a:buClr>
                <a:buSzPts val="2400"/>
                <a:buFont typeface="Arial"/>
                <a:buNone/>
              </a:pPr>
              <a:r>
                <a:rPr b="1" i="0" lang="en-GB" sz="2400" u="none" cap="none" strike="noStrike">
                  <a:solidFill>
                    <a:schemeClr val="lt1"/>
                  </a:solidFill>
                  <a:latin typeface="Arial"/>
                  <a:ea typeface="Arial"/>
                  <a:cs typeface="Arial"/>
                  <a:sym typeface="Arial"/>
                </a:rPr>
                <a:t>Collaboration, certification et communication</a:t>
              </a:r>
              <a:endParaRPr b="1" i="0" sz="2400" u="none" cap="none" strike="noStrike">
                <a:solidFill>
                  <a:schemeClr val="lt1"/>
                </a:solidFill>
                <a:latin typeface="Arial"/>
                <a:ea typeface="Arial"/>
                <a:cs typeface="Arial"/>
                <a:sym typeface="Arial"/>
              </a:endParaRPr>
            </a:p>
          </p:txBody>
        </p:sp>
        <p:sp>
          <p:nvSpPr>
            <p:cNvPr id="453" name="Google Shape;453;p27"/>
            <p:cNvSpPr/>
            <p:nvPr/>
          </p:nvSpPr>
          <p:spPr>
            <a:xfrm>
              <a:off x="20066021" y="1959358"/>
              <a:ext cx="3519192" cy="426633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27"/>
            <p:cNvSpPr txBox="1"/>
            <p:nvPr/>
          </p:nvSpPr>
          <p:spPr>
            <a:xfrm>
              <a:off x="20066021" y="1959358"/>
              <a:ext cx="3519192" cy="4266330"/>
            </a:xfrm>
            <a:prstGeom prst="rect">
              <a:avLst/>
            </a:prstGeom>
            <a:noFill/>
            <a:ln>
              <a:noFill/>
            </a:ln>
          </p:spPr>
          <p:txBody>
            <a:bodyPr anchorCtr="0" anchor="t" bIns="176000" lIns="117325" spcFirstLastPara="1" rIns="156450" wrap="square" tIns="117325">
              <a:noAutofit/>
            </a:bodyPr>
            <a:lstStyle/>
            <a:p>
              <a:pPr indent="-342900" lvl="0" marL="34290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Participer à des initiatives mondiales visant à partager les bonnes pratiques et à établir des rapports annuels. </a:t>
              </a:r>
              <a:endParaRPr b="0" i="0" sz="2200" u="none" cap="none" strike="noStrike">
                <a:solidFill>
                  <a:schemeClr val="dk1"/>
                </a:solidFill>
                <a:latin typeface="Arial"/>
                <a:ea typeface="Arial"/>
                <a:cs typeface="Arial"/>
                <a:sym typeface="Arial"/>
              </a:endParaRPr>
            </a:p>
            <a:p>
              <a:pPr indent="0" lvl="1" marL="0" marR="0" rtl="0" algn="l">
                <a:lnSpc>
                  <a:spcPct val="100000"/>
                </a:lnSpc>
                <a:spcBef>
                  <a:spcPts val="0"/>
                </a:spcBef>
                <a:spcAft>
                  <a:spcPts val="0"/>
                </a:spcAft>
                <a:buClr>
                  <a:schemeClr val="dk1"/>
                </a:buClr>
                <a:buSzPts val="2200"/>
                <a:buFont typeface="Arial"/>
                <a:buNone/>
              </a:pPr>
              <a:r>
                <a:t/>
              </a:r>
              <a:endParaRPr b="0" i="0" sz="14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Sensibiliser les clients à la lutte contre le changement climatique. </a:t>
              </a:r>
              <a:endParaRPr b="0" i="0" sz="1400" u="none" cap="none" strike="noStrike">
                <a:solidFill>
                  <a:schemeClr val="dk1"/>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28"/>
          <p:cNvSpPr txBox="1"/>
          <p:nvPr>
            <p:ph type="title"/>
          </p:nvPr>
        </p:nvSpPr>
        <p:spPr>
          <a:xfrm>
            <a:off x="761999" y="2019299"/>
            <a:ext cx="21248915" cy="167562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GB"/>
              <a:t>3. Stratégie d'adaptation et d'atténuation - Activité</a:t>
            </a:r>
            <a:endParaRPr b="1"/>
          </a:p>
        </p:txBody>
      </p:sp>
      <p:sp>
        <p:nvSpPr>
          <p:cNvPr id="460" name="Google Shape;460;p28"/>
          <p:cNvSpPr txBox="1"/>
          <p:nvPr>
            <p:ph idx="2" type="body"/>
          </p:nvPr>
        </p:nvSpPr>
        <p:spPr>
          <a:xfrm>
            <a:off x="12543559" y="5008152"/>
            <a:ext cx="11277600" cy="685527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4800"/>
              <a:buNone/>
            </a:pPr>
            <a:r>
              <a:rPr lang="en-GB" sz="4800"/>
              <a:t>2. Veuillez proposer deux mesures d'adaptation et deux mesures d'atténuation applicables à votre entreprise, en précisant les ressources nécessaires et le délai de mise en œuvre.</a:t>
            </a:r>
            <a:endParaRPr/>
          </a:p>
        </p:txBody>
      </p:sp>
      <p:sp>
        <p:nvSpPr>
          <p:cNvPr id="461" name="Google Shape;461;p28"/>
          <p:cNvSpPr txBox="1"/>
          <p:nvPr>
            <p:ph idx="1" type="body"/>
          </p:nvPr>
        </p:nvSpPr>
        <p:spPr>
          <a:xfrm>
            <a:off x="577569" y="5008151"/>
            <a:ext cx="11634354" cy="6855279"/>
          </a:xfrm>
          <a:prstGeom prst="rect">
            <a:avLst/>
          </a:prstGeom>
          <a:noFill/>
          <a:ln>
            <a:noFill/>
          </a:ln>
        </p:spPr>
        <p:txBody>
          <a:bodyPr anchorCtr="0" anchor="t" bIns="0" lIns="0" spcFirstLastPara="1" rIns="0" wrap="square" tIns="0">
            <a:normAutofit/>
          </a:bodyPr>
          <a:lstStyle/>
          <a:p>
            <a:pPr indent="-914400" lvl="0" marL="1028700" rtl="0" algn="l">
              <a:lnSpc>
                <a:spcPct val="90000"/>
              </a:lnSpc>
              <a:spcBef>
                <a:spcPts val="2000"/>
              </a:spcBef>
              <a:spcAft>
                <a:spcPts val="0"/>
              </a:spcAft>
              <a:buSzPts val="1800"/>
              <a:buAutoNum type="arabicPeriod"/>
            </a:pPr>
            <a:r>
              <a:rPr lang="en-GB" sz="4800"/>
              <a:t>Énumérez ces étapes dans un ordre logique :</a:t>
            </a:r>
            <a:endParaRPr/>
          </a:p>
          <a:p>
            <a:pPr indent="-342900" lvl="1" marL="1485900" rtl="0" algn="l">
              <a:lnSpc>
                <a:spcPct val="90000"/>
              </a:lnSpc>
              <a:spcBef>
                <a:spcPts val="1000"/>
              </a:spcBef>
              <a:spcAft>
                <a:spcPts val="0"/>
              </a:spcAft>
              <a:buSzPts val="1800"/>
              <a:buFont typeface="Courier New"/>
              <a:buChar char="o"/>
            </a:pPr>
            <a:r>
              <a:rPr lang="en-GB" sz="3600"/>
              <a:t>Mesurez vos émissions. </a:t>
            </a:r>
            <a:endParaRPr/>
          </a:p>
          <a:p>
            <a:pPr indent="-342900" lvl="1" marL="1485900" rtl="0" algn="l">
              <a:lnSpc>
                <a:spcPct val="90000"/>
              </a:lnSpc>
              <a:spcBef>
                <a:spcPts val="1000"/>
              </a:spcBef>
              <a:spcAft>
                <a:spcPts val="0"/>
              </a:spcAft>
              <a:buSzPts val="1800"/>
              <a:buFont typeface="Courier New"/>
              <a:buChar char="o"/>
            </a:pPr>
            <a:r>
              <a:rPr lang="en-GB" sz="3600"/>
              <a:t>Comprenez l'impact du changement climatique sur votre entreprise. </a:t>
            </a:r>
            <a:endParaRPr/>
          </a:p>
          <a:p>
            <a:pPr indent="-342900" lvl="1" marL="1485900" rtl="0" algn="l">
              <a:lnSpc>
                <a:spcPct val="90000"/>
              </a:lnSpc>
              <a:spcBef>
                <a:spcPts val="1000"/>
              </a:spcBef>
              <a:spcAft>
                <a:spcPts val="0"/>
              </a:spcAft>
              <a:buSzPts val="1800"/>
              <a:buFont typeface="Courier New"/>
              <a:buChar char="o"/>
            </a:pPr>
            <a:r>
              <a:rPr lang="en-GB" sz="3600"/>
              <a:t>Fixez-vous des objectifs de réduction des émissions. </a:t>
            </a:r>
            <a:endParaRPr/>
          </a:p>
          <a:p>
            <a:pPr indent="-342900" lvl="1" marL="1485900" rtl="0" algn="l">
              <a:lnSpc>
                <a:spcPct val="90000"/>
              </a:lnSpc>
              <a:spcBef>
                <a:spcPts val="1000"/>
              </a:spcBef>
              <a:spcAft>
                <a:spcPts val="0"/>
              </a:spcAft>
              <a:buSzPts val="1800"/>
              <a:buFont typeface="Courier New"/>
              <a:buChar char="o"/>
            </a:pPr>
            <a:r>
              <a:rPr lang="en-GB" sz="3600"/>
              <a:t>Compensez vos émissions de carbone.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29"/>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GB"/>
              <a:t>D. </a:t>
            </a:r>
            <a:r>
              <a:rPr b="1" lang="en-GB" sz="9600"/>
              <a:t>Etudes de cas</a:t>
            </a:r>
            <a:endParaRPr/>
          </a:p>
        </p:txBody>
      </p:sp>
      <p:sp>
        <p:nvSpPr>
          <p:cNvPr id="467" name="Google Shape;467;p29"/>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0"/>
          <p:cNvSpPr txBox="1"/>
          <p:nvPr>
            <p:ph type="title"/>
          </p:nvPr>
        </p:nvSpPr>
        <p:spPr>
          <a:xfrm>
            <a:off x="762000" y="1524000"/>
            <a:ext cx="5965372"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1. Algarve, Portugal</a:t>
            </a:r>
            <a:endParaRPr/>
          </a:p>
        </p:txBody>
      </p:sp>
      <p:sp>
        <p:nvSpPr>
          <p:cNvPr id="473" name="Google Shape;473;p30"/>
          <p:cNvSpPr txBox="1"/>
          <p:nvPr>
            <p:ph idx="1" type="body"/>
          </p:nvPr>
        </p:nvSpPr>
        <p:spPr>
          <a:xfrm>
            <a:off x="9811204" y="3524250"/>
            <a:ext cx="13198475" cy="7105650"/>
          </a:xfrm>
          <a:prstGeom prst="rect">
            <a:avLst/>
          </a:prstGeom>
          <a:noFill/>
          <a:ln>
            <a:noFill/>
          </a:ln>
        </p:spPr>
        <p:txBody>
          <a:bodyPr anchorCtr="0" anchor="t" bIns="0" lIns="0" spcFirstLastPara="1" rIns="0" wrap="square" tIns="0">
            <a:normAutofit/>
          </a:bodyPr>
          <a:lstStyle/>
          <a:p>
            <a:pPr indent="-457200" lvl="0" marL="457200" rtl="0" algn="l">
              <a:lnSpc>
                <a:spcPct val="90000"/>
              </a:lnSpc>
              <a:spcBef>
                <a:spcPts val="0"/>
              </a:spcBef>
              <a:spcAft>
                <a:spcPts val="0"/>
              </a:spcAft>
              <a:buClr>
                <a:schemeClr val="lt1"/>
              </a:buClr>
              <a:buSzPts val="4800"/>
              <a:buChar char="•"/>
            </a:pPr>
            <a:r>
              <a:rPr lang="en-GB" sz="4800">
                <a:solidFill>
                  <a:schemeClr val="lt1"/>
                </a:solidFill>
              </a:rPr>
              <a:t>105 établissements touristiques ont adhéré au label</a:t>
            </a:r>
            <a:r>
              <a:rPr b="1" lang="en-GB" sz="4800">
                <a:solidFill>
                  <a:schemeClr val="lt1"/>
                </a:solidFill>
              </a:rPr>
              <a:t> « Save Water »</a:t>
            </a:r>
            <a:r>
              <a:rPr lang="en-GB" sz="4800">
                <a:solidFill>
                  <a:schemeClr val="lt1"/>
                </a:solidFill>
              </a:rPr>
              <a:t> (</a:t>
            </a:r>
            <a:r>
              <a:rPr i="1" lang="en-GB" sz="4800">
                <a:solidFill>
                  <a:schemeClr val="lt1"/>
                </a:solidFill>
              </a:rPr>
              <a:t>Sauvez l'Eau</a:t>
            </a:r>
            <a:r>
              <a:rPr lang="en-GB" sz="4800">
                <a:solidFill>
                  <a:schemeClr val="lt1"/>
                </a:solidFill>
              </a:rPr>
              <a:t>), dans le but de réduire leur consommation d'eau, ce qui a permis de diminuer cette consommation de 13 % et de réduire la consommation par nuitée de 10 %.</a:t>
            </a:r>
            <a:endParaRPr>
              <a:solidFill>
                <a:schemeClr val="lt1"/>
              </a:solidFill>
            </a:endParaRPr>
          </a:p>
          <a:p>
            <a:pPr indent="-152400" lvl="0" marL="457200" rtl="0" algn="l">
              <a:lnSpc>
                <a:spcPct val="90000"/>
              </a:lnSpc>
              <a:spcBef>
                <a:spcPts val="2000"/>
              </a:spcBef>
              <a:spcAft>
                <a:spcPts val="0"/>
              </a:spcAft>
              <a:buClr>
                <a:srgbClr val="323232"/>
              </a:buClr>
              <a:buSzPts val="4800"/>
              <a:buNone/>
            </a:pPr>
            <a:r>
              <a:t/>
            </a:r>
            <a:endParaRPr sz="4800">
              <a:solidFill>
                <a:schemeClr val="lt1"/>
              </a:solidFill>
            </a:endParaRPr>
          </a:p>
          <a:p>
            <a:pPr indent="-457200" lvl="0" marL="457200" rtl="0" algn="l">
              <a:lnSpc>
                <a:spcPct val="90000"/>
              </a:lnSpc>
              <a:spcBef>
                <a:spcPts val="2000"/>
              </a:spcBef>
              <a:spcAft>
                <a:spcPts val="0"/>
              </a:spcAft>
              <a:buClr>
                <a:schemeClr val="lt1"/>
              </a:buClr>
              <a:buSzPts val="4800"/>
              <a:buChar char="•"/>
            </a:pPr>
            <a:r>
              <a:rPr lang="en-GB" sz="4800">
                <a:solidFill>
                  <a:schemeClr val="lt1"/>
                </a:solidFill>
              </a:rPr>
              <a:t>Au total, cela a permis d'économiser plus de 348 000 m³ d'eau et 6 700 euros par station.</a:t>
            </a:r>
            <a:endParaRPr sz="4800">
              <a:solidFill>
                <a:schemeClr val="lt1"/>
              </a:solidFill>
            </a:endParaRPr>
          </a:p>
        </p:txBody>
      </p:sp>
      <p:pic>
        <p:nvPicPr>
          <p:cNvPr id="474" name="Google Shape;474;p30"/>
          <p:cNvPicPr preferRelativeResize="0"/>
          <p:nvPr/>
        </p:nvPicPr>
        <p:blipFill rotWithShape="1">
          <a:blip r:embed="rId3">
            <a:alphaModFix/>
          </a:blip>
          <a:srcRect b="0" l="3886" r="7925" t="4080"/>
          <a:stretch/>
        </p:blipFill>
        <p:spPr>
          <a:xfrm>
            <a:off x="2076450" y="5238750"/>
            <a:ext cx="3829050" cy="466315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31"/>
          <p:cNvSpPr txBox="1"/>
          <p:nvPr>
            <p:ph type="title"/>
          </p:nvPr>
        </p:nvSpPr>
        <p:spPr>
          <a:xfrm>
            <a:off x="762000" y="1524000"/>
            <a:ext cx="5965372"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2. Azores, Portugal</a:t>
            </a:r>
            <a:endParaRPr/>
          </a:p>
        </p:txBody>
      </p:sp>
      <p:sp>
        <p:nvSpPr>
          <p:cNvPr id="480" name="Google Shape;480;p31"/>
          <p:cNvSpPr txBox="1"/>
          <p:nvPr>
            <p:ph idx="1" type="body"/>
          </p:nvPr>
        </p:nvSpPr>
        <p:spPr>
          <a:xfrm>
            <a:off x="9310460" y="1524000"/>
            <a:ext cx="14594569" cy="5334000"/>
          </a:xfrm>
          <a:prstGeom prst="rect">
            <a:avLst/>
          </a:prstGeom>
          <a:noFill/>
          <a:ln>
            <a:noFill/>
          </a:ln>
        </p:spPr>
        <p:txBody>
          <a:bodyPr anchorCtr="0" anchor="t" bIns="0" lIns="0" spcFirstLastPara="1" rIns="0" wrap="square" tIns="0">
            <a:normAutofit lnSpcReduction="10000"/>
          </a:bodyPr>
          <a:lstStyle/>
          <a:p>
            <a:pPr indent="-457200" lvl="0" marL="457200" rtl="0" algn="l">
              <a:lnSpc>
                <a:spcPct val="90000"/>
              </a:lnSpc>
              <a:spcBef>
                <a:spcPts val="0"/>
              </a:spcBef>
              <a:spcAft>
                <a:spcPts val="0"/>
              </a:spcAft>
              <a:buClr>
                <a:schemeClr val="lt1"/>
              </a:buClr>
              <a:buSzPts val="4800"/>
              <a:buChar char="•"/>
            </a:pPr>
            <a:r>
              <a:rPr lang="en-GB" sz="4800">
                <a:solidFill>
                  <a:schemeClr val="lt1"/>
                </a:solidFill>
              </a:rPr>
              <a:t>La mise en place de systèmes d'éclairage à LED a eu un impact significatif sur l'efficacité énergétique dans le secteur hôtelier. </a:t>
            </a:r>
            <a:endParaRPr>
              <a:solidFill>
                <a:schemeClr val="lt1"/>
              </a:solidFill>
            </a:endParaRPr>
          </a:p>
          <a:p>
            <a:pPr indent="-457200" lvl="0" marL="457200" rtl="0" algn="l">
              <a:lnSpc>
                <a:spcPct val="90000"/>
              </a:lnSpc>
              <a:spcBef>
                <a:spcPts val="2000"/>
              </a:spcBef>
              <a:spcAft>
                <a:spcPts val="0"/>
              </a:spcAft>
              <a:buClr>
                <a:schemeClr val="lt1"/>
              </a:buClr>
              <a:buSzPts val="4800"/>
              <a:buChar char="•"/>
            </a:pPr>
            <a:r>
              <a:rPr lang="en-GB" sz="4800">
                <a:solidFill>
                  <a:schemeClr val="lt1"/>
                </a:solidFill>
              </a:rPr>
              <a:t>Un hôtel 4 étoiles de 5 étages situé dans la région autonome des Açores a réalisé des économies annuelles de plus de 14 500 € et une réduction de 80 500 kWh, pour un investissement initial de 15 800 €.</a:t>
            </a:r>
            <a:endParaRPr>
              <a:solidFill>
                <a:schemeClr val="lt1"/>
              </a:solidFill>
            </a:endParaRPr>
          </a:p>
        </p:txBody>
      </p:sp>
      <p:sp>
        <p:nvSpPr>
          <p:cNvPr id="481" name="Google Shape;481;p31"/>
          <p:cNvSpPr txBox="1"/>
          <p:nvPr/>
        </p:nvSpPr>
        <p:spPr>
          <a:xfrm>
            <a:off x="762000" y="7707318"/>
            <a:ext cx="5965500" cy="44847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8000"/>
              <a:buFont typeface="Arial"/>
              <a:buNone/>
            </a:pPr>
            <a:r>
              <a:rPr b="1" i="0" lang="en-GB" sz="8000" u="none" cap="none" strike="noStrike">
                <a:solidFill>
                  <a:schemeClr val="accent1"/>
                </a:solidFill>
                <a:latin typeface="Arial"/>
                <a:ea typeface="Arial"/>
                <a:cs typeface="Arial"/>
                <a:sym typeface="Arial"/>
              </a:rPr>
              <a:t>3. Spessart, Allemagne</a:t>
            </a:r>
            <a:endParaRPr b="0" i="0" sz="1400" u="none" cap="none" strike="noStrike">
              <a:solidFill>
                <a:srgbClr val="000000"/>
              </a:solidFill>
              <a:latin typeface="Arial"/>
              <a:ea typeface="Arial"/>
              <a:cs typeface="Arial"/>
              <a:sym typeface="Arial"/>
            </a:endParaRPr>
          </a:p>
        </p:txBody>
      </p:sp>
      <p:sp>
        <p:nvSpPr>
          <p:cNvPr id="482" name="Google Shape;482;p31"/>
          <p:cNvSpPr txBox="1"/>
          <p:nvPr/>
        </p:nvSpPr>
        <p:spPr>
          <a:xfrm>
            <a:off x="9310460" y="7908356"/>
            <a:ext cx="14594700" cy="4757100"/>
          </a:xfrm>
          <a:prstGeom prst="rect">
            <a:avLst/>
          </a:prstGeom>
          <a:noFill/>
          <a:ln>
            <a:noFill/>
          </a:ln>
        </p:spPr>
        <p:txBody>
          <a:bodyPr anchorCtr="0" anchor="t" bIns="0" lIns="0" spcFirstLastPara="1" rIns="0" wrap="square" tIns="0">
            <a:normAutofit fontScale="92500" lnSpcReduction="20000"/>
          </a:bodyPr>
          <a:lstStyle/>
          <a:p>
            <a:pPr indent="-457200" lvl="0" marL="457200" marR="0" rtl="0" algn="l">
              <a:lnSpc>
                <a:spcPct val="90000"/>
              </a:lnSpc>
              <a:spcBef>
                <a:spcPts val="0"/>
              </a:spcBef>
              <a:spcAft>
                <a:spcPts val="0"/>
              </a:spcAft>
              <a:buClr>
                <a:schemeClr val="lt1"/>
              </a:buClr>
              <a:buSzPct val="108108"/>
              <a:buFont typeface="Arial"/>
              <a:buChar char="•"/>
            </a:pPr>
            <a:r>
              <a:rPr b="0" i="0" lang="en-GB" sz="4800" u="none" cap="none" strike="noStrike">
                <a:solidFill>
                  <a:schemeClr val="lt1"/>
                </a:solidFill>
                <a:latin typeface="Arial"/>
                <a:ea typeface="Arial"/>
                <a:cs typeface="Arial"/>
                <a:sym typeface="Arial"/>
              </a:rPr>
              <a:t>Cette région a su s'adapter au déclin des activités de ski. </a:t>
            </a:r>
            <a:endParaRPr/>
          </a:p>
          <a:p>
            <a:pPr indent="0" lvl="0" marL="0" marR="0" rtl="0" algn="l">
              <a:lnSpc>
                <a:spcPct val="90000"/>
              </a:lnSpc>
              <a:spcBef>
                <a:spcPts val="0"/>
              </a:spcBef>
              <a:spcAft>
                <a:spcPts val="0"/>
              </a:spcAft>
              <a:buNone/>
            </a:pPr>
            <a:r>
              <a:t/>
            </a:r>
            <a:endParaRPr b="0" i="0" sz="4800" u="none" cap="none" strike="noStrike">
              <a:solidFill>
                <a:schemeClr val="lt1"/>
              </a:solidFill>
              <a:latin typeface="Arial"/>
              <a:ea typeface="Arial"/>
              <a:cs typeface="Arial"/>
              <a:sym typeface="Arial"/>
            </a:endParaRPr>
          </a:p>
          <a:p>
            <a:pPr indent="-457200" lvl="0" marL="457200" marR="0" rtl="0" algn="l">
              <a:lnSpc>
                <a:spcPct val="90000"/>
              </a:lnSpc>
              <a:spcBef>
                <a:spcPts val="0"/>
              </a:spcBef>
              <a:spcAft>
                <a:spcPts val="0"/>
              </a:spcAft>
              <a:buClr>
                <a:schemeClr val="lt1"/>
              </a:buClr>
              <a:buSzPct val="108108"/>
              <a:buFont typeface="Arial"/>
              <a:buChar char="•"/>
            </a:pPr>
            <a:r>
              <a:rPr b="0" i="0" lang="en-GB" sz="4800" u="none" cap="none" strike="noStrike">
                <a:solidFill>
                  <a:schemeClr val="lt1"/>
                </a:solidFill>
                <a:latin typeface="Arial"/>
                <a:ea typeface="Arial"/>
                <a:cs typeface="Arial"/>
                <a:sym typeface="Arial"/>
              </a:rPr>
              <a:t>Les voyagistes locaux, en collaboration avec les autorités régionales, ont diversifié l'offre en proposant des activités telles que la randonnée, le cyclisme, le bien-être et la culture, repositionnant ainsi la marque Spessart comme une destination axée sur la nature et les expériences authentiques.</a:t>
            </a:r>
            <a:endParaRPr b="0" i="0" sz="48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32"/>
          <p:cNvSpPr txBox="1"/>
          <p:nvPr>
            <p:ph type="title"/>
          </p:nvPr>
        </p:nvSpPr>
        <p:spPr>
          <a:xfrm>
            <a:off x="762000" y="1524000"/>
            <a:ext cx="5965372"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4. Activité</a:t>
            </a:r>
            <a:endParaRPr b="1"/>
          </a:p>
        </p:txBody>
      </p:sp>
      <p:sp>
        <p:nvSpPr>
          <p:cNvPr id="488" name="Google Shape;488;p32"/>
          <p:cNvSpPr txBox="1"/>
          <p:nvPr>
            <p:ph idx="1" type="body"/>
          </p:nvPr>
        </p:nvSpPr>
        <p:spPr>
          <a:xfrm>
            <a:off x="9027430" y="283029"/>
            <a:ext cx="14902447" cy="4974771"/>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None/>
            </a:pPr>
            <a:r>
              <a:rPr b="1" lang="en-GB" sz="4400">
                <a:solidFill>
                  <a:schemeClr val="lt1"/>
                </a:solidFill>
              </a:rPr>
              <a:t>1.</a:t>
            </a:r>
            <a:endParaRPr/>
          </a:p>
          <a:p>
            <a:pPr indent="0" lvl="0" marL="0" rtl="0" algn="l">
              <a:lnSpc>
                <a:spcPct val="90000"/>
              </a:lnSpc>
              <a:spcBef>
                <a:spcPts val="0"/>
              </a:spcBef>
              <a:spcAft>
                <a:spcPts val="0"/>
              </a:spcAft>
              <a:buClr>
                <a:schemeClr val="lt1"/>
              </a:buClr>
              <a:buSzPts val="4800"/>
              <a:buNone/>
            </a:pPr>
            <a:r>
              <a:rPr lang="en-GB" sz="4400">
                <a:solidFill>
                  <a:schemeClr val="lt1"/>
                </a:solidFill>
              </a:rPr>
              <a:t>Les participants se répartissent en groupes et choisissent l'une des études de cas. </a:t>
            </a:r>
            <a:endParaRPr/>
          </a:p>
          <a:p>
            <a:pPr indent="0" lvl="0" marL="0" rtl="0" algn="l">
              <a:lnSpc>
                <a:spcPct val="90000"/>
              </a:lnSpc>
              <a:spcBef>
                <a:spcPts val="0"/>
              </a:spcBef>
              <a:spcAft>
                <a:spcPts val="0"/>
              </a:spcAft>
              <a:buSzPts val="4800"/>
              <a:buNone/>
            </a:pPr>
            <a:r>
              <a:t/>
            </a:r>
            <a:endParaRPr sz="4400">
              <a:solidFill>
                <a:schemeClr val="lt1"/>
              </a:solidFill>
            </a:endParaRPr>
          </a:p>
          <a:p>
            <a:pPr indent="0" lvl="0" marL="0" rtl="0" algn="l">
              <a:lnSpc>
                <a:spcPct val="90000"/>
              </a:lnSpc>
              <a:spcBef>
                <a:spcPts val="0"/>
              </a:spcBef>
              <a:spcAft>
                <a:spcPts val="0"/>
              </a:spcAft>
              <a:buClr>
                <a:srgbClr val="FFFFFF"/>
              </a:buClr>
              <a:buSzPts val="4800"/>
              <a:buNone/>
            </a:pPr>
            <a:r>
              <a:rPr lang="en-GB" sz="4400">
                <a:solidFill>
                  <a:schemeClr val="lt1"/>
                </a:solidFill>
              </a:rPr>
              <a:t>Indiquez deux mesures d'adaptation supplémentaires et deux mesures d'atténuation que l'étude de cas choisie pourrait intégrer à sa stratégie.</a:t>
            </a:r>
            <a:endParaRPr sz="4400">
              <a:solidFill>
                <a:schemeClr val="lt1"/>
              </a:solidFill>
            </a:endParaRPr>
          </a:p>
        </p:txBody>
      </p:sp>
      <p:sp>
        <p:nvSpPr>
          <p:cNvPr id="489" name="Google Shape;489;p32"/>
          <p:cNvSpPr txBox="1"/>
          <p:nvPr/>
        </p:nvSpPr>
        <p:spPr>
          <a:xfrm>
            <a:off x="9027430" y="5595049"/>
            <a:ext cx="14594569" cy="7707313"/>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GB" sz="4400" u="none" cap="none" strike="noStrike">
                <a:solidFill>
                  <a:schemeClr val="lt1"/>
                </a:solidFill>
                <a:latin typeface="Arial"/>
                <a:ea typeface="Arial"/>
                <a:cs typeface="Arial"/>
                <a:sym typeface="Arial"/>
              </a:rPr>
              <a:t>2.</a:t>
            </a:r>
            <a:endParaRPr b="0" i="0" sz="4400" u="none" cap="none" strike="noStrike">
              <a:solidFill>
                <a:schemeClr val="lt1"/>
              </a:solidFill>
              <a:latin typeface="Arial"/>
              <a:ea typeface="Arial"/>
              <a:cs typeface="Arial"/>
              <a:sym typeface="Arial"/>
            </a:endParaRPr>
          </a:p>
          <a:p>
            <a:pPr indent="0" lvl="0" marL="0" marR="0" rtl="0" algn="l">
              <a:lnSpc>
                <a:spcPct val="90000"/>
              </a:lnSpc>
              <a:spcBef>
                <a:spcPts val="0"/>
              </a:spcBef>
              <a:spcAft>
                <a:spcPts val="0"/>
              </a:spcAft>
              <a:buNone/>
            </a:pPr>
            <a:r>
              <a:rPr b="0" i="0" lang="en-GB" sz="4400" u="none" cap="none" strike="noStrike">
                <a:solidFill>
                  <a:schemeClr val="lt1"/>
                </a:solidFill>
                <a:latin typeface="Arial"/>
                <a:ea typeface="Arial"/>
                <a:cs typeface="Arial"/>
                <a:sym typeface="Arial"/>
              </a:rPr>
              <a:t>En petits groupes, les participants conçoivent un modèle de destination touristique qui intègre :</a:t>
            </a:r>
            <a:endParaRPr b="0" i="0" sz="4400" u="none" cap="none" strike="noStrike">
              <a:solidFill>
                <a:schemeClr val="lt1"/>
              </a:solidFill>
              <a:latin typeface="Arial"/>
              <a:ea typeface="Arial"/>
              <a:cs typeface="Arial"/>
              <a:sym typeface="Arial"/>
            </a:endParaRPr>
          </a:p>
          <a:p>
            <a:pPr indent="-685800" lvl="0" marL="685800" marR="0" rtl="0" algn="l">
              <a:lnSpc>
                <a:spcPct val="100000"/>
              </a:lnSpc>
              <a:spcBef>
                <a:spcPts val="0"/>
              </a:spcBef>
              <a:spcAft>
                <a:spcPts val="0"/>
              </a:spcAft>
              <a:buClr>
                <a:schemeClr val="lt1"/>
              </a:buClr>
              <a:buSzPts val="4800"/>
              <a:buFont typeface="Arial"/>
              <a:buChar char="•"/>
            </a:pPr>
            <a:r>
              <a:rPr b="0" i="0" lang="en-GB" sz="4400" u="none" cap="none" strike="noStrike">
                <a:solidFill>
                  <a:schemeClr val="lt1"/>
                </a:solidFill>
                <a:latin typeface="Arial"/>
                <a:ea typeface="Arial"/>
                <a:cs typeface="Arial"/>
                <a:sym typeface="Arial"/>
              </a:rPr>
              <a:t>Faible impact environnemental.</a:t>
            </a:r>
            <a:endParaRPr b="0" i="0" sz="4400" u="none" cap="none" strike="noStrike">
              <a:solidFill>
                <a:schemeClr val="lt1"/>
              </a:solidFill>
              <a:latin typeface="Arial"/>
              <a:ea typeface="Arial"/>
              <a:cs typeface="Arial"/>
              <a:sym typeface="Arial"/>
            </a:endParaRPr>
          </a:p>
          <a:p>
            <a:pPr indent="-685800" lvl="0" marL="685800" marR="0" rtl="0" algn="l">
              <a:lnSpc>
                <a:spcPct val="100000"/>
              </a:lnSpc>
              <a:spcBef>
                <a:spcPts val="0"/>
              </a:spcBef>
              <a:spcAft>
                <a:spcPts val="0"/>
              </a:spcAft>
              <a:buClr>
                <a:schemeClr val="lt1"/>
              </a:buClr>
              <a:buSzPts val="4800"/>
              <a:buFont typeface="Arial"/>
              <a:buChar char="•"/>
            </a:pPr>
            <a:r>
              <a:rPr b="0" i="0" lang="en-GB" sz="4400" u="none" cap="none" strike="noStrike">
                <a:solidFill>
                  <a:schemeClr val="lt1"/>
                </a:solidFill>
                <a:latin typeface="Arial"/>
                <a:ea typeface="Arial"/>
                <a:cs typeface="Arial"/>
                <a:sym typeface="Arial"/>
              </a:rPr>
              <a:t>Attractions axées sur la nature et la culture.</a:t>
            </a:r>
            <a:endParaRPr b="0" i="0" sz="4400" u="none" cap="none" strike="noStrike">
              <a:solidFill>
                <a:schemeClr val="lt1"/>
              </a:solidFill>
              <a:latin typeface="Arial"/>
              <a:ea typeface="Arial"/>
              <a:cs typeface="Arial"/>
              <a:sym typeface="Arial"/>
            </a:endParaRPr>
          </a:p>
          <a:p>
            <a:pPr indent="-685800" lvl="0" marL="685800" marR="0" rtl="0" algn="l">
              <a:lnSpc>
                <a:spcPct val="100000"/>
              </a:lnSpc>
              <a:spcBef>
                <a:spcPts val="0"/>
              </a:spcBef>
              <a:spcAft>
                <a:spcPts val="0"/>
              </a:spcAft>
              <a:buClr>
                <a:schemeClr val="lt1"/>
              </a:buClr>
              <a:buSzPts val="4800"/>
              <a:buFont typeface="Arial"/>
              <a:buChar char="•"/>
            </a:pPr>
            <a:r>
              <a:rPr b="0" i="0" lang="en-GB" sz="4400" u="none" cap="none" strike="noStrike">
                <a:solidFill>
                  <a:schemeClr val="lt1"/>
                </a:solidFill>
                <a:latin typeface="Arial"/>
                <a:ea typeface="Arial"/>
                <a:cs typeface="Arial"/>
                <a:sym typeface="Arial"/>
              </a:rPr>
              <a:t>Solutions technologiques durables.</a:t>
            </a:r>
            <a:endParaRPr b="0" i="0" sz="4400" u="none" cap="none" strike="noStrike">
              <a:solidFill>
                <a:schemeClr val="lt1"/>
              </a:solidFill>
              <a:latin typeface="Arial"/>
              <a:ea typeface="Arial"/>
              <a:cs typeface="Arial"/>
              <a:sym typeface="Arial"/>
            </a:endParaRPr>
          </a:p>
          <a:p>
            <a:pPr indent="-685800" lvl="0" marL="685800" marR="0" rtl="0" algn="l">
              <a:lnSpc>
                <a:spcPct val="100000"/>
              </a:lnSpc>
              <a:spcBef>
                <a:spcPts val="0"/>
              </a:spcBef>
              <a:spcAft>
                <a:spcPts val="0"/>
              </a:spcAft>
              <a:buClr>
                <a:schemeClr val="lt1"/>
              </a:buClr>
              <a:buSzPts val="4800"/>
              <a:buFont typeface="Arial"/>
              <a:buChar char="•"/>
            </a:pPr>
            <a:r>
              <a:rPr b="0" i="0" lang="en-GB" sz="4400" u="none" cap="none" strike="noStrike">
                <a:solidFill>
                  <a:schemeClr val="lt1"/>
                </a:solidFill>
                <a:latin typeface="Arial"/>
                <a:ea typeface="Arial"/>
                <a:cs typeface="Arial"/>
                <a:sym typeface="Arial"/>
              </a:rPr>
              <a:t>En s'inspirant du cas du Spessart.</a:t>
            </a:r>
            <a:endParaRPr b="0" i="0" sz="4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48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0" i="0" lang="en-GB" sz="4400" u="none" cap="none" strike="noStrike">
                <a:solidFill>
                  <a:schemeClr val="lt1"/>
                </a:solidFill>
                <a:latin typeface="Arial"/>
                <a:ea typeface="Arial"/>
                <a:cs typeface="Arial"/>
                <a:sym typeface="Arial"/>
              </a:rPr>
              <a:t>Chaque groupe présente la destination qu'il a créée sous forme de présentation, en mettant l'accent sur la faisabilité et l'impact climatique.</a:t>
            </a:r>
            <a:endParaRPr b="0" i="0" sz="4400" u="none" cap="none" strike="noStrik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35"/>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GB"/>
              <a:t>E. Conclusion</a:t>
            </a:r>
            <a:endParaRPr/>
          </a:p>
        </p:txBody>
      </p:sp>
      <p:sp>
        <p:nvSpPr>
          <p:cNvPr id="495" name="Google Shape;495;p35"/>
          <p:cNvSpPr/>
          <p:nvPr/>
        </p:nvSpPr>
        <p:spPr>
          <a:xfrm>
            <a:off x="597580" y="960062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6"/>
          <p:cNvSpPr txBox="1"/>
          <p:nvPr/>
        </p:nvSpPr>
        <p:spPr>
          <a:xfrm>
            <a:off x="1142999" y="1534887"/>
            <a:ext cx="22794685" cy="11266714"/>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0"/>
              </a:spcBef>
              <a:spcAft>
                <a:spcPts val="0"/>
              </a:spcAft>
              <a:buClr>
                <a:srgbClr val="323232"/>
              </a:buClr>
              <a:buSzPts val="4000"/>
              <a:buFont typeface="Arial"/>
              <a:buChar char="•"/>
            </a:pPr>
            <a:r>
              <a:rPr b="0" i="0" lang="en-GB" sz="4000" u="none" cap="none" strike="noStrike">
                <a:solidFill>
                  <a:srgbClr val="323232"/>
                </a:solidFill>
                <a:latin typeface="Arial"/>
                <a:ea typeface="Arial"/>
                <a:cs typeface="Arial"/>
                <a:sym typeface="Arial"/>
              </a:rPr>
              <a:t>Ce module a abordé les concepts fondamentaux du changement climatique, de la résilience, de la vulnérabilité et de l'adaptabilité, en mettant en évidence la manière dont ceux-ci se traduisent en risques et en opportunités dans le secteur du tourisme.</a:t>
            </a:r>
            <a:endParaRPr b="0" i="0" sz="4000" u="none" cap="none" strike="noStrike">
              <a:solidFill>
                <a:srgbClr val="000000"/>
              </a:solidFill>
              <a:latin typeface="Arial"/>
              <a:ea typeface="Arial"/>
              <a:cs typeface="Arial"/>
              <a:sym typeface="Arial"/>
            </a:endParaRPr>
          </a:p>
          <a:p>
            <a:pPr indent="-457200" lvl="0" marL="457200" marR="0" rtl="0" algn="l">
              <a:lnSpc>
                <a:spcPct val="110000"/>
              </a:lnSpc>
              <a:spcBef>
                <a:spcPts val="2000"/>
              </a:spcBef>
              <a:spcAft>
                <a:spcPts val="0"/>
              </a:spcAft>
              <a:buClr>
                <a:srgbClr val="323232"/>
              </a:buClr>
              <a:buSzPts val="4000"/>
              <a:buFont typeface="Arial"/>
              <a:buChar char="•"/>
            </a:pPr>
            <a:r>
              <a:rPr b="0" i="0" lang="en-GB" sz="4000" u="none" cap="none" strike="noStrike">
                <a:solidFill>
                  <a:srgbClr val="323232"/>
                </a:solidFill>
                <a:latin typeface="Arial"/>
                <a:ea typeface="Arial"/>
                <a:cs typeface="Arial"/>
                <a:sym typeface="Arial"/>
              </a:rPr>
              <a:t>Les répercussions physiques, sociales et économiques auxquelles sont confrontées les entreprises ont été mises en évidence, et des stratégies d'adaptation et d'atténuation s'appuyant sur des cas concrets observés en Algarve, aux Açores et dans le Spessart ont été analysées.</a:t>
            </a:r>
            <a:endParaRPr b="0" i="0" sz="4000" u="none" cap="none" strike="noStrike">
              <a:solidFill>
                <a:srgbClr val="000000"/>
              </a:solidFill>
              <a:latin typeface="Arial"/>
              <a:ea typeface="Arial"/>
              <a:cs typeface="Arial"/>
              <a:sym typeface="Arial"/>
            </a:endParaRPr>
          </a:p>
          <a:p>
            <a:pPr indent="-174625" lvl="0" marL="457200" marR="0" rtl="0" algn="l">
              <a:lnSpc>
                <a:spcPct val="110000"/>
              </a:lnSpc>
              <a:spcBef>
                <a:spcPts val="2000"/>
              </a:spcBef>
              <a:spcAft>
                <a:spcPts val="0"/>
              </a:spcAft>
              <a:buClr>
                <a:srgbClr val="323232"/>
              </a:buClr>
              <a:buSzPts val="4000"/>
              <a:buFont typeface="Arial"/>
              <a:buNone/>
            </a:pPr>
            <a:r>
              <a:t/>
            </a:r>
            <a:endParaRPr b="0" i="0" sz="4000" u="none" cap="none" strike="noStrike">
              <a:solidFill>
                <a:srgbClr val="323232"/>
              </a:solidFill>
              <a:latin typeface="Arial"/>
              <a:ea typeface="Arial"/>
              <a:cs typeface="Arial"/>
              <a:sym typeface="Arial"/>
            </a:endParaRPr>
          </a:p>
          <a:p>
            <a:pPr indent="-457200" lvl="0" marL="457200" marR="0" rtl="0" algn="l">
              <a:lnSpc>
                <a:spcPct val="110000"/>
              </a:lnSpc>
              <a:spcBef>
                <a:spcPts val="2000"/>
              </a:spcBef>
              <a:spcAft>
                <a:spcPts val="0"/>
              </a:spcAft>
              <a:buClr>
                <a:srgbClr val="323232"/>
              </a:buClr>
              <a:buSzPts val="4000"/>
              <a:buFont typeface="Arial"/>
              <a:buChar char="•"/>
            </a:pPr>
            <a:r>
              <a:rPr b="0" i="0" lang="en-GB" sz="4000" u="none" cap="none" strike="noStrike">
                <a:solidFill>
                  <a:srgbClr val="323232"/>
                </a:solidFill>
                <a:latin typeface="Arial"/>
                <a:ea typeface="Arial"/>
                <a:cs typeface="Arial"/>
                <a:sym typeface="Arial"/>
              </a:rPr>
              <a:t>Les étapes essentielles à la mise en œuvre d'un plan d'action pour le climat ont été présentées :</a:t>
            </a:r>
            <a:endParaRPr b="0" i="0" sz="1400" u="none" cap="none" strike="noStrike">
              <a:solidFill>
                <a:srgbClr val="000000"/>
              </a:solidFill>
              <a:latin typeface="Arial"/>
              <a:ea typeface="Arial"/>
              <a:cs typeface="Arial"/>
              <a:sym typeface="Arial"/>
            </a:endParaRPr>
          </a:p>
          <a:p>
            <a:pPr indent="-457200" lvl="1" marL="914400" marR="0" rtl="0" algn="l">
              <a:lnSpc>
                <a:spcPct val="110000"/>
              </a:lnSpc>
              <a:spcBef>
                <a:spcPts val="2000"/>
              </a:spcBef>
              <a:spcAft>
                <a:spcPts val="0"/>
              </a:spcAft>
              <a:buClr>
                <a:srgbClr val="323232"/>
              </a:buClr>
              <a:buSzPts val="4000"/>
              <a:buFont typeface="Courier New"/>
              <a:buChar char="o"/>
            </a:pPr>
            <a:r>
              <a:rPr b="0" i="0" lang="en-GB" sz="4000" u="none" cap="none" strike="noStrike">
                <a:solidFill>
                  <a:srgbClr val="323232"/>
                </a:solidFill>
                <a:latin typeface="Arial"/>
                <a:ea typeface="Arial"/>
                <a:cs typeface="Arial"/>
                <a:sym typeface="Arial"/>
              </a:rPr>
              <a:t>Hiérarchiser les risques et recenser les vulnérabilités. </a:t>
            </a:r>
            <a:endParaRPr b="0" i="0" sz="1400" u="none" cap="none" strike="noStrike">
              <a:solidFill>
                <a:srgbClr val="000000"/>
              </a:solidFill>
              <a:latin typeface="Arial"/>
              <a:ea typeface="Arial"/>
              <a:cs typeface="Arial"/>
              <a:sym typeface="Arial"/>
            </a:endParaRPr>
          </a:p>
          <a:p>
            <a:pPr indent="-457200" lvl="1" marL="914400" marR="0" rtl="0" algn="l">
              <a:lnSpc>
                <a:spcPct val="110000"/>
              </a:lnSpc>
              <a:spcBef>
                <a:spcPts val="2000"/>
              </a:spcBef>
              <a:spcAft>
                <a:spcPts val="0"/>
              </a:spcAft>
              <a:buClr>
                <a:srgbClr val="323232"/>
              </a:buClr>
              <a:buSzPts val="4000"/>
              <a:buFont typeface="Courier New"/>
              <a:buChar char="o"/>
            </a:pPr>
            <a:r>
              <a:rPr b="0" i="0" lang="en-GB" sz="4000" u="none" cap="none" strike="noStrike">
                <a:solidFill>
                  <a:srgbClr val="323232"/>
                </a:solidFill>
                <a:latin typeface="Arial"/>
                <a:ea typeface="Arial"/>
                <a:cs typeface="Arial"/>
                <a:sym typeface="Arial"/>
              </a:rPr>
              <a:t>Définir et impliquer les équipes internes et les parties prenantes externes. </a:t>
            </a:r>
            <a:endParaRPr b="0" i="0" sz="1400" u="none" cap="none" strike="noStrike">
              <a:solidFill>
                <a:srgbClr val="000000"/>
              </a:solidFill>
              <a:latin typeface="Arial"/>
              <a:ea typeface="Arial"/>
              <a:cs typeface="Arial"/>
              <a:sym typeface="Arial"/>
            </a:endParaRPr>
          </a:p>
          <a:p>
            <a:pPr indent="-457200" lvl="1" marL="914400" marR="0" rtl="0" algn="l">
              <a:lnSpc>
                <a:spcPct val="110000"/>
              </a:lnSpc>
              <a:spcBef>
                <a:spcPts val="2000"/>
              </a:spcBef>
              <a:spcAft>
                <a:spcPts val="0"/>
              </a:spcAft>
              <a:buClr>
                <a:srgbClr val="323232"/>
              </a:buClr>
              <a:buSzPts val="4000"/>
              <a:buFont typeface="Courier New"/>
              <a:buChar char="o"/>
            </a:pPr>
            <a:r>
              <a:rPr b="0" i="0" lang="en-GB" sz="4000" u="none" cap="none" strike="noStrike">
                <a:solidFill>
                  <a:srgbClr val="323232"/>
                </a:solidFill>
                <a:latin typeface="Arial"/>
                <a:ea typeface="Arial"/>
                <a:cs typeface="Arial"/>
                <a:sym typeface="Arial"/>
              </a:rPr>
              <a:t>Concevoir des solutions s'appuyant sur la nature et les technologies durables. </a:t>
            </a:r>
            <a:endParaRPr b="0" i="0" sz="1400" u="none" cap="none" strike="noStrike">
              <a:solidFill>
                <a:srgbClr val="000000"/>
              </a:solidFill>
              <a:latin typeface="Arial"/>
              <a:ea typeface="Arial"/>
              <a:cs typeface="Arial"/>
              <a:sym typeface="Arial"/>
            </a:endParaRPr>
          </a:p>
          <a:p>
            <a:pPr indent="-457200" lvl="1" marL="914400" marR="0" rtl="0" algn="l">
              <a:lnSpc>
                <a:spcPct val="110000"/>
              </a:lnSpc>
              <a:spcBef>
                <a:spcPts val="2000"/>
              </a:spcBef>
              <a:spcAft>
                <a:spcPts val="0"/>
              </a:spcAft>
              <a:buClr>
                <a:srgbClr val="323232"/>
              </a:buClr>
              <a:buSzPts val="4000"/>
              <a:buFont typeface="Courier New"/>
              <a:buChar char="o"/>
            </a:pPr>
            <a:r>
              <a:rPr b="0" i="0" lang="en-GB" sz="4000" u="none" cap="none" strike="noStrike">
                <a:solidFill>
                  <a:srgbClr val="323232"/>
                </a:solidFill>
                <a:latin typeface="Arial"/>
                <a:ea typeface="Arial"/>
                <a:cs typeface="Arial"/>
                <a:sym typeface="Arial"/>
              </a:rPr>
              <a:t>Mesurer, rendre compte et ajuster les objectifs de réduction des émissions et de la consommation de ressources.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33"/>
          <p:cNvSpPr txBox="1"/>
          <p:nvPr>
            <p:ph type="title"/>
          </p:nvPr>
        </p:nvSpPr>
        <p:spPr>
          <a:xfrm>
            <a:off x="608801" y="1927379"/>
            <a:ext cx="22860000" cy="167562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GB"/>
              <a:t>N'oubliez pas de consulter les ressources suivantes pour approfondir votre apprentissage autonome ! </a:t>
            </a:r>
            <a:endParaRPr/>
          </a:p>
        </p:txBody>
      </p:sp>
      <p:sp>
        <p:nvSpPr>
          <p:cNvPr id="506" name="Google Shape;506;p33"/>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507" name="Google Shape;507;p33"/>
          <p:cNvSpPr txBox="1"/>
          <p:nvPr>
            <p:ph idx="2" type="body"/>
          </p:nvPr>
        </p:nvSpPr>
        <p:spPr>
          <a:xfrm>
            <a:off x="12344401" y="4616941"/>
            <a:ext cx="11859207" cy="8408594"/>
          </a:xfrm>
          <a:prstGeom prst="rect">
            <a:avLst/>
          </a:prstGeom>
          <a:noFill/>
          <a:ln>
            <a:noFill/>
          </a:ln>
        </p:spPr>
        <p:txBody>
          <a:bodyPr anchorCtr="0" anchor="t" bIns="0" lIns="0" spcFirstLastPara="1" rIns="0" wrap="square" tIns="0">
            <a:noAutofit/>
          </a:bodyPr>
          <a:lstStyle/>
          <a:p>
            <a:pPr indent="-457200" lvl="0" marL="457200" rtl="0" algn="l">
              <a:lnSpc>
                <a:spcPct val="90000"/>
              </a:lnSpc>
              <a:spcBef>
                <a:spcPts val="0"/>
              </a:spcBef>
              <a:spcAft>
                <a:spcPts val="0"/>
              </a:spcAft>
              <a:buClr>
                <a:schemeClr val="dk1"/>
              </a:buClr>
              <a:buSzPts val="3200"/>
              <a:buChar char="•"/>
            </a:pPr>
            <a:r>
              <a:rPr lang="en-GB" sz="2400">
                <a:solidFill>
                  <a:schemeClr val="dk1"/>
                </a:solidFill>
              </a:rPr>
              <a:t>Tourism Climate Action - Glasgow Declaration: Offers comprehensive resources including the Glasgow Declaration on Climate Action in Tourism, policy guidance, and emissions measurement tools. </a:t>
            </a:r>
            <a:r>
              <a:rPr i="1" lang="en-GB" sz="2400">
                <a:solidFill>
                  <a:schemeClr val="dk1"/>
                </a:solidFill>
              </a:rPr>
              <a:t>(Action climatique dans le secteur du tourisme - Déclaration de Glasgow : propose des ressources complètes, notamment la Déclaration de Glasgow sur l'action climatique dans le secteur du tourisme, des orientations stratégiques et des outils de mesure des émissions.)</a:t>
            </a:r>
            <a:r>
              <a:rPr lang="en-GB" sz="2400">
                <a:solidFill>
                  <a:schemeClr val="dk1"/>
                </a:solidFill>
              </a:rPr>
              <a:t> (</a:t>
            </a:r>
            <a:r>
              <a:rPr lang="en-GB" sz="2400" u="sng">
                <a:solidFill>
                  <a:schemeClr val="dk1"/>
                </a:solidFill>
                <a:hlinkClick r:id="rId3">
                  <a:extLst>
                    <a:ext uri="{A12FA001-AC4F-418D-AE19-62706E023703}">
                      <ahyp:hlinkClr val="tx"/>
                    </a:ext>
                  </a:extLst>
                </a:hlinkClick>
              </a:rPr>
              <a:t>https://www.unwto.org/sustainable-development/climate-action</a:t>
            </a:r>
            <a:r>
              <a:rPr lang="en-GB" sz="2400" u="sng">
                <a:solidFill>
                  <a:schemeClr val="dk1"/>
                </a:solidFill>
              </a:rPr>
              <a:t>)</a:t>
            </a:r>
            <a:r>
              <a:rPr b="1" lang="en-GB" sz="2400">
                <a:solidFill>
                  <a:schemeClr val="dk1"/>
                </a:solidFill>
              </a:rPr>
              <a:t> </a:t>
            </a:r>
            <a:endParaRPr sz="2400">
              <a:solidFill>
                <a:schemeClr val="dk1"/>
              </a:solidFill>
            </a:endParaRPr>
          </a:p>
          <a:p>
            <a:pPr indent="-457200" lvl="0" marL="457200" rtl="0" algn="l">
              <a:lnSpc>
                <a:spcPct val="90000"/>
              </a:lnSpc>
              <a:spcBef>
                <a:spcPts val="2000"/>
              </a:spcBef>
              <a:spcAft>
                <a:spcPts val="0"/>
              </a:spcAft>
              <a:buClr>
                <a:schemeClr val="dk1"/>
              </a:buClr>
              <a:buSzPts val="3200"/>
              <a:buChar char="•"/>
            </a:pPr>
            <a:r>
              <a:rPr lang="en-GB" sz="2400" u="sng">
                <a:solidFill>
                  <a:schemeClr val="dk1"/>
                </a:solidFill>
                <a:hlinkClick r:id="rId4">
                  <a:extLst>
                    <a:ext uri="{A12FA001-AC4F-418D-AE19-62706E023703}">
                      <ahyp:hlinkClr val="tx"/>
                    </a:ext>
                  </a:extLst>
                </a:hlinkClick>
              </a:rPr>
              <a:t>Guidelines for the Management of Beaches with Surfing Activities</a:t>
            </a:r>
            <a:r>
              <a:rPr lang="en-GB" sz="2400">
                <a:solidFill>
                  <a:schemeClr val="dk1"/>
                </a:solidFill>
              </a:rPr>
              <a:t> </a:t>
            </a:r>
            <a:r>
              <a:rPr i="1" lang="en-GB" sz="2400">
                <a:solidFill>
                  <a:schemeClr val="dk1"/>
                </a:solidFill>
              </a:rPr>
              <a:t>(Lignes directrices pour la gestion des plages où se pratiquent des activités de surf)</a:t>
            </a:r>
            <a:endParaRPr/>
          </a:p>
          <a:p>
            <a:pPr indent="-457200" lvl="0" marL="457200" rtl="0" algn="l">
              <a:lnSpc>
                <a:spcPct val="90000"/>
              </a:lnSpc>
              <a:spcBef>
                <a:spcPts val="2000"/>
              </a:spcBef>
              <a:spcAft>
                <a:spcPts val="0"/>
              </a:spcAft>
              <a:buClr>
                <a:schemeClr val="dk1"/>
              </a:buClr>
              <a:buSzPts val="3200"/>
              <a:buChar char="•"/>
            </a:pPr>
            <a:r>
              <a:rPr lang="en-GB" sz="2400" u="sng">
                <a:solidFill>
                  <a:schemeClr val="dk1"/>
                </a:solidFill>
                <a:hlinkClick r:id="rId5">
                  <a:extLst>
                    <a:ext uri="{A12FA001-AC4F-418D-AE19-62706E023703}">
                      <ahyp:hlinkClr val="tx"/>
                    </a:ext>
                  </a:extLst>
                </a:hlinkClick>
              </a:rPr>
              <a:t>Sustainability Good Practices Guide for Nautical Tourism Support Infrastructures on the Coast, Rivers and Reservoirs </a:t>
            </a:r>
            <a:r>
              <a:rPr i="1" lang="en-GB" sz="2400" u="sng">
                <a:solidFill>
                  <a:schemeClr val="dk1"/>
                </a:solidFill>
                <a:hlinkClick r:id="rId6">
                  <a:extLst>
                    <a:ext uri="{A12FA001-AC4F-418D-AE19-62706E023703}">
                      <ahyp:hlinkClr val="tx"/>
                    </a:ext>
                  </a:extLst>
                </a:hlinkClick>
              </a:rPr>
              <a:t>(Guide des bonnes pratiques en matière de développement durable pour les infrastructures de soutien au tourisme nautique sur le littoral, les cours d'eau et les lacs de barrage)</a:t>
            </a:r>
            <a:endParaRPr i="1" sz="2400">
              <a:solidFill>
                <a:schemeClr val="dk1"/>
              </a:solidFill>
            </a:endParaRPr>
          </a:p>
          <a:p>
            <a:pPr indent="-457200" lvl="0" marL="457200" rtl="0" algn="l">
              <a:lnSpc>
                <a:spcPct val="90000"/>
              </a:lnSpc>
              <a:spcBef>
                <a:spcPts val="2000"/>
              </a:spcBef>
              <a:spcAft>
                <a:spcPts val="0"/>
              </a:spcAft>
              <a:buClr>
                <a:schemeClr val="dk1"/>
              </a:buClr>
              <a:buSzPts val="3200"/>
              <a:buChar char="•"/>
            </a:pPr>
            <a:r>
              <a:rPr lang="en-GB" sz="2400" u="sng">
                <a:solidFill>
                  <a:schemeClr val="dk1"/>
                </a:solidFill>
                <a:hlinkClick r:id="rId7">
                  <a:extLst>
                    <a:ext uri="{A12FA001-AC4F-418D-AE19-62706E023703}">
                      <ahyp:hlinkClr val="tx"/>
                    </a:ext>
                  </a:extLst>
                </a:hlinkClick>
              </a:rPr>
              <a:t>Guide to Good Sustainability Practices in Thermal Spas </a:t>
            </a:r>
            <a:r>
              <a:rPr lang="en-GB" sz="2400">
                <a:solidFill>
                  <a:schemeClr val="dk1"/>
                </a:solidFill>
              </a:rPr>
              <a:t>(EN) </a:t>
            </a:r>
            <a:r>
              <a:rPr i="1" lang="en-GB" sz="2400">
                <a:solidFill>
                  <a:schemeClr val="dk1"/>
                </a:solidFill>
              </a:rPr>
              <a:t>(Guide des bonnes pratiques en matière de développement durable dans les stations thermales) </a:t>
            </a:r>
            <a:endParaRPr/>
          </a:p>
        </p:txBody>
      </p:sp>
      <p:sp>
        <p:nvSpPr>
          <p:cNvPr id="508" name="Google Shape;508;p33"/>
          <p:cNvSpPr txBox="1"/>
          <p:nvPr>
            <p:ph idx="1" type="body"/>
          </p:nvPr>
        </p:nvSpPr>
        <p:spPr>
          <a:xfrm>
            <a:off x="774701" y="4616941"/>
            <a:ext cx="11264900" cy="7880927"/>
          </a:xfrm>
          <a:prstGeom prst="rect">
            <a:avLst/>
          </a:prstGeom>
          <a:noFill/>
          <a:ln>
            <a:noFill/>
          </a:ln>
        </p:spPr>
        <p:txBody>
          <a:bodyPr anchorCtr="0" anchor="t" bIns="0" lIns="0" spcFirstLastPara="1" rIns="0" wrap="square" tIns="0">
            <a:normAutofit/>
          </a:bodyPr>
          <a:lstStyle/>
          <a:p>
            <a:pPr indent="-457200" lvl="0" marL="457200" rtl="0" algn="l">
              <a:lnSpc>
                <a:spcPct val="90000"/>
              </a:lnSpc>
              <a:spcBef>
                <a:spcPts val="0"/>
              </a:spcBef>
              <a:spcAft>
                <a:spcPts val="0"/>
              </a:spcAft>
              <a:buClr>
                <a:schemeClr val="dk1"/>
              </a:buClr>
              <a:buSzPts val="3200"/>
              <a:buChar char="•"/>
            </a:pPr>
            <a:r>
              <a:rPr lang="en-GB" sz="2400">
                <a:solidFill>
                  <a:schemeClr val="dk1"/>
                </a:solidFill>
              </a:rPr>
              <a:t>Podcast “Can tourism ever be good for the climate?”, by The Climate Question (BBC) </a:t>
            </a:r>
            <a:r>
              <a:rPr i="1" lang="en-GB" sz="2400">
                <a:solidFill>
                  <a:schemeClr val="dk1"/>
                </a:solidFill>
              </a:rPr>
              <a:t>(Le tourisme peut-il vraiment être bénéfique pour le climat ?) </a:t>
            </a:r>
            <a:r>
              <a:rPr lang="en-GB" sz="2400">
                <a:solidFill>
                  <a:schemeClr val="dk1"/>
                </a:solidFill>
              </a:rPr>
              <a:t> (</a:t>
            </a:r>
            <a:r>
              <a:rPr lang="en-GB" sz="2400" u="sng">
                <a:solidFill>
                  <a:schemeClr val="dk1"/>
                </a:solidFill>
                <a:hlinkClick r:id="rId8">
                  <a:extLst>
                    <a:ext uri="{A12FA001-AC4F-418D-AE19-62706E023703}">
                      <ahyp:hlinkClr val="tx"/>
                    </a:ext>
                  </a:extLst>
                </a:hlinkClick>
              </a:rPr>
              <a:t>https://open.spotify.com/episode/2UF3HkUbNkxXbVNaN0uKWQ?si=Xm-ZOPJYSjqbz54pR9BmEg&amp;nd=1&amp;dlsi=109739c5882d4ea9</a:t>
            </a:r>
            <a:r>
              <a:rPr lang="en-GB" sz="2400">
                <a:solidFill>
                  <a:schemeClr val="dk1"/>
                </a:solidFill>
              </a:rPr>
              <a:t>) </a:t>
            </a:r>
            <a:endParaRPr sz="2400">
              <a:solidFill>
                <a:schemeClr val="dk1"/>
              </a:solidFill>
            </a:endParaRPr>
          </a:p>
          <a:p>
            <a:pPr indent="-457200" lvl="0" marL="457200" rtl="0" algn="l">
              <a:lnSpc>
                <a:spcPct val="90000"/>
              </a:lnSpc>
              <a:spcBef>
                <a:spcPts val="2000"/>
              </a:spcBef>
              <a:spcAft>
                <a:spcPts val="0"/>
              </a:spcAft>
              <a:buClr>
                <a:schemeClr val="dk1"/>
              </a:buClr>
              <a:buSzPts val="3200"/>
              <a:buChar char="•"/>
            </a:pPr>
            <a:r>
              <a:rPr lang="en-GB" sz="2400">
                <a:solidFill>
                  <a:schemeClr val="dk1"/>
                </a:solidFill>
              </a:rPr>
              <a:t>Podcast “How the climate crisis will radically change tourism” </a:t>
            </a:r>
            <a:r>
              <a:rPr i="1" lang="en-GB" sz="2400">
                <a:solidFill>
                  <a:schemeClr val="dk1"/>
                </a:solidFill>
              </a:rPr>
              <a:t>(Comment la crise climatique va bouleverser le tourisme) </a:t>
            </a:r>
            <a:endParaRPr/>
          </a:p>
          <a:p>
            <a:pPr indent="-457200" lvl="0" marL="457200" rtl="0" algn="l">
              <a:lnSpc>
                <a:spcPct val="90000"/>
              </a:lnSpc>
              <a:spcBef>
                <a:spcPts val="2000"/>
              </a:spcBef>
              <a:spcAft>
                <a:spcPts val="0"/>
              </a:spcAft>
              <a:buClr>
                <a:schemeClr val="dk1"/>
              </a:buClr>
              <a:buSzPts val="3200"/>
              <a:buChar char="•"/>
            </a:pPr>
            <a:r>
              <a:rPr lang="en-GB" sz="2400">
                <a:solidFill>
                  <a:schemeClr val="dk1"/>
                </a:solidFill>
              </a:rPr>
              <a:t>(</a:t>
            </a:r>
            <a:r>
              <a:rPr lang="en-GB" sz="2400" u="sng">
                <a:solidFill>
                  <a:schemeClr val="dk1"/>
                </a:solidFill>
                <a:hlinkClick r:id="rId9">
                  <a:extLst>
                    <a:ext uri="{A12FA001-AC4F-418D-AE19-62706E023703}">
                      <ahyp:hlinkClr val="tx"/>
                    </a:ext>
                  </a:extLst>
                </a:hlinkClick>
              </a:rPr>
              <a:t>https://www.youtube.com/watch?v=VvKf1A-Mpb0</a:t>
            </a:r>
            <a:r>
              <a:rPr lang="en-GB" sz="2400">
                <a:solidFill>
                  <a:schemeClr val="dk1"/>
                </a:solidFill>
              </a:rPr>
              <a:t>)</a:t>
            </a:r>
            <a:endParaRPr sz="2400">
              <a:solidFill>
                <a:schemeClr val="dk1"/>
              </a:solidFill>
            </a:endParaRPr>
          </a:p>
          <a:p>
            <a:pPr indent="-457200" lvl="0" marL="457200" rtl="0" algn="l">
              <a:lnSpc>
                <a:spcPct val="90000"/>
              </a:lnSpc>
              <a:spcBef>
                <a:spcPts val="2000"/>
              </a:spcBef>
              <a:spcAft>
                <a:spcPts val="0"/>
              </a:spcAft>
              <a:buClr>
                <a:schemeClr val="dk1"/>
              </a:buClr>
              <a:buSzPts val="3200"/>
              <a:buChar char="•"/>
            </a:pPr>
            <a:r>
              <a:rPr lang="en-GB" sz="2400">
                <a:solidFill>
                  <a:schemeClr val="dk1"/>
                </a:solidFill>
              </a:rPr>
              <a:t>Tourism in times of climate change </a:t>
            </a:r>
            <a:r>
              <a:rPr i="1" lang="en-GB" sz="2400">
                <a:solidFill>
                  <a:schemeClr val="dk1"/>
                </a:solidFill>
              </a:rPr>
              <a:t> (Le tourisme à l'ère du changement climatique) </a:t>
            </a:r>
            <a:r>
              <a:rPr lang="en-GB" sz="2400">
                <a:solidFill>
                  <a:schemeClr val="dk1"/>
                </a:solidFill>
              </a:rPr>
              <a:t>| DW Documentary (</a:t>
            </a:r>
            <a:r>
              <a:rPr lang="en-GB" sz="2400" u="sng">
                <a:solidFill>
                  <a:schemeClr val="dk1"/>
                </a:solidFill>
                <a:hlinkClick r:id="rId10">
                  <a:extLst>
                    <a:ext uri="{A12FA001-AC4F-418D-AE19-62706E023703}">
                      <ahyp:hlinkClr val="tx"/>
                    </a:ext>
                  </a:extLst>
                </a:hlinkClick>
              </a:rPr>
              <a:t>https://www.youtube.com/watch?v=SjS_vFvRmsQ</a:t>
            </a:r>
            <a:r>
              <a:rPr lang="en-GB" sz="2400">
                <a:solidFill>
                  <a:schemeClr val="dk1"/>
                </a:solidFill>
              </a:rPr>
              <a:t>)</a:t>
            </a:r>
            <a:endParaRPr sz="2400">
              <a:solidFill>
                <a:schemeClr val="dk1"/>
              </a:solidFill>
            </a:endParaRPr>
          </a:p>
          <a:p>
            <a:pPr indent="-457200" lvl="0" marL="457200" rtl="0" algn="l">
              <a:lnSpc>
                <a:spcPct val="90000"/>
              </a:lnSpc>
              <a:spcBef>
                <a:spcPts val="2000"/>
              </a:spcBef>
              <a:spcAft>
                <a:spcPts val="0"/>
              </a:spcAft>
              <a:buClr>
                <a:schemeClr val="dk1"/>
              </a:buClr>
              <a:buSzPts val="3200"/>
              <a:buChar char="•"/>
            </a:pPr>
            <a:r>
              <a:rPr lang="en-GB" sz="2400">
                <a:solidFill>
                  <a:schemeClr val="dk1"/>
                </a:solidFill>
              </a:rPr>
              <a:t>Sustainability Good Practices Guide for Tourism Entertainment </a:t>
            </a:r>
            <a:r>
              <a:rPr i="1" lang="en-GB" sz="2400">
                <a:solidFill>
                  <a:schemeClr val="dk1"/>
                </a:solidFill>
              </a:rPr>
              <a:t>(Guide des bonnes pratiques en matière de développement durable pour le secteur du tourisme et des loisirs) </a:t>
            </a:r>
            <a:r>
              <a:rPr lang="en-GB" sz="2400">
                <a:solidFill>
                  <a:schemeClr val="dk1"/>
                </a:solidFill>
              </a:rPr>
              <a:t>(</a:t>
            </a:r>
            <a:r>
              <a:rPr lang="en-GB" sz="2400" u="sng">
                <a:solidFill>
                  <a:schemeClr val="dk1"/>
                </a:solidFill>
                <a:hlinkClick r:id="rId11">
                  <a:extLst>
                    <a:ext uri="{A12FA001-AC4F-418D-AE19-62706E023703}">
                      <ahyp:hlinkClr val="tx"/>
                    </a:ext>
                  </a:extLst>
                </a:hlinkClick>
              </a:rPr>
              <a:t>https://business.turismodeportugal.pt/pt/Gerir/Boas_Praticas/Paginas/boas-praticas-sustentabilidade-animacao-turistica.aspx</a:t>
            </a:r>
            <a:r>
              <a:rPr lang="en-GB" sz="2400" u="sng">
                <a:solidFill>
                  <a:schemeClr val="dk1"/>
                </a:solidFill>
              </a:rPr>
              <a:t>)</a:t>
            </a:r>
            <a:r>
              <a:rPr lang="en-GB" sz="2400">
                <a:solidFill>
                  <a:schemeClr val="dk1"/>
                </a:solidFill>
              </a:rPr>
              <a:t>  </a:t>
            </a:r>
            <a:endParaRPr/>
          </a:p>
          <a:p>
            <a:pPr indent="-254000" lvl="0" marL="457200" rtl="0" algn="l">
              <a:lnSpc>
                <a:spcPct val="90000"/>
              </a:lnSpc>
              <a:spcBef>
                <a:spcPts val="2000"/>
              </a:spcBef>
              <a:spcAft>
                <a:spcPts val="0"/>
              </a:spcAft>
              <a:buClr>
                <a:schemeClr val="dk1"/>
              </a:buClr>
              <a:buSzPts val="3200"/>
              <a:buNone/>
            </a:pPr>
            <a:r>
              <a:t/>
            </a:r>
            <a:endParaRPr b="1" sz="2400">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34"/>
          <p:cNvSpPr txBox="1"/>
          <p:nvPr>
            <p:ph idx="1" type="body"/>
          </p:nvPr>
        </p:nvSpPr>
        <p:spPr>
          <a:xfrm>
            <a:off x="755650" y="3228974"/>
            <a:ext cx="22866350" cy="8963025"/>
          </a:xfrm>
          <a:prstGeom prst="rect">
            <a:avLst/>
          </a:prstGeom>
          <a:noFill/>
          <a:ln>
            <a:noFill/>
          </a:ln>
        </p:spPr>
        <p:txBody>
          <a:bodyPr anchorCtr="0" anchor="t" bIns="0" lIns="0" spcFirstLastPara="1" rIns="0" wrap="square" tIns="0">
            <a:normAutofit fontScale="92500" lnSpcReduction="10000"/>
          </a:bodyPr>
          <a:lstStyle/>
          <a:p>
            <a:pPr indent="0" lvl="0" marL="0" rtl="0" algn="l">
              <a:lnSpc>
                <a:spcPct val="90000"/>
              </a:lnSpc>
              <a:spcBef>
                <a:spcPts val="2000"/>
              </a:spcBef>
              <a:spcAft>
                <a:spcPts val="0"/>
              </a:spcAft>
              <a:buSzPct val="108108"/>
              <a:buNone/>
            </a:pPr>
            <a:r>
              <a:rPr lang="en-GB" sz="4400"/>
              <a:t>Vous devez rédiger une </a:t>
            </a:r>
            <a:r>
              <a:rPr b="1" lang="en-GB" sz="4400"/>
              <a:t>note d'orientation</a:t>
            </a:r>
            <a:r>
              <a:rPr lang="en-GB" sz="4400"/>
              <a:t> en vous mettant dans la peau d'un consultant en développement durable engagé par une station balnéaire de taille moyenne :</a:t>
            </a:r>
            <a:endParaRPr/>
          </a:p>
          <a:p>
            <a:pPr indent="0" lvl="0" marL="0" rtl="0" algn="l">
              <a:lnSpc>
                <a:spcPct val="90000"/>
              </a:lnSpc>
              <a:spcBef>
                <a:spcPts val="2000"/>
              </a:spcBef>
              <a:spcAft>
                <a:spcPts val="0"/>
              </a:spcAft>
              <a:buSzPct val="108108"/>
              <a:buNone/>
            </a:pPr>
            <a:r>
              <a:t/>
            </a:r>
            <a:endParaRPr sz="4400"/>
          </a:p>
          <a:p>
            <a:pPr indent="-571500" lvl="0" marL="571500" rtl="0" algn="l">
              <a:lnSpc>
                <a:spcPct val="90000"/>
              </a:lnSpc>
              <a:spcBef>
                <a:spcPts val="2000"/>
              </a:spcBef>
              <a:spcAft>
                <a:spcPts val="0"/>
              </a:spcAft>
              <a:buSzPct val="108108"/>
              <a:buChar char="•"/>
            </a:pPr>
            <a:r>
              <a:rPr lang="en-GB" sz="4400"/>
              <a:t>Identifie les trois risques climatiques les plus critiques pour la station</a:t>
            </a:r>
            <a:endParaRPr/>
          </a:p>
          <a:p>
            <a:pPr indent="-571500" lvl="0" marL="571500" rtl="0" algn="l">
              <a:lnSpc>
                <a:spcPct val="90000"/>
              </a:lnSpc>
              <a:spcBef>
                <a:spcPts val="2000"/>
              </a:spcBef>
              <a:spcAft>
                <a:spcPts val="0"/>
              </a:spcAft>
              <a:buSzPct val="108108"/>
              <a:buChar char="•"/>
            </a:pPr>
            <a:r>
              <a:rPr lang="en-GB" sz="4400"/>
              <a:t>Propose une stratégie combinée d'adaptation et d'atténuation</a:t>
            </a:r>
            <a:endParaRPr/>
          </a:p>
          <a:p>
            <a:pPr indent="-571500" lvl="0" marL="571500" rtl="0" algn="l">
              <a:lnSpc>
                <a:spcPct val="90000"/>
              </a:lnSpc>
              <a:spcBef>
                <a:spcPts val="2000"/>
              </a:spcBef>
              <a:spcAft>
                <a:spcPts val="0"/>
              </a:spcAft>
              <a:buSzPct val="108108"/>
              <a:buChar char="•"/>
            </a:pPr>
            <a:r>
              <a:rPr lang="en-GB" sz="4400"/>
              <a:t>Comprend un calendrier de mise en œuvre, une estimation budgétaire et un plan de mobilisation des parties prenantes</a:t>
            </a:r>
            <a:endParaRPr/>
          </a:p>
          <a:p>
            <a:pPr indent="0" lvl="0" marL="0" rtl="0" algn="l">
              <a:lnSpc>
                <a:spcPct val="90000"/>
              </a:lnSpc>
              <a:spcBef>
                <a:spcPts val="2000"/>
              </a:spcBef>
              <a:spcAft>
                <a:spcPts val="0"/>
              </a:spcAft>
              <a:buClr>
                <a:srgbClr val="323232"/>
              </a:buClr>
              <a:buSzPct val="108108"/>
              <a:buNone/>
            </a:pPr>
            <a:r>
              <a:t/>
            </a:r>
            <a:endParaRPr sz="4400"/>
          </a:p>
          <a:p>
            <a:pPr indent="0" lvl="0" marL="0" rtl="0" algn="l">
              <a:lnSpc>
                <a:spcPct val="90000"/>
              </a:lnSpc>
              <a:spcBef>
                <a:spcPts val="2000"/>
              </a:spcBef>
              <a:spcAft>
                <a:spcPts val="0"/>
              </a:spcAft>
              <a:buSzPct val="137592"/>
              <a:buNone/>
            </a:pPr>
            <a:r>
              <a:rPr lang="en-GB" sz="4400"/>
              <a:t>Cet exercice permet d'évaluer si les participants sont capables d'intégrer les concepts abordés dans les modules pour élaborer un plan cohérent et concret.</a:t>
            </a:r>
            <a:endParaRPr/>
          </a:p>
          <a:p>
            <a:pPr indent="0" lvl="0" marL="0" rtl="0" algn="l">
              <a:lnSpc>
                <a:spcPct val="90000"/>
              </a:lnSpc>
              <a:spcBef>
                <a:spcPts val="2000"/>
              </a:spcBef>
              <a:spcAft>
                <a:spcPts val="0"/>
              </a:spcAft>
              <a:buClr>
                <a:srgbClr val="323232"/>
              </a:buClr>
              <a:buSzPct val="108108"/>
              <a:buNone/>
            </a:pPr>
            <a:r>
              <a:t/>
            </a:r>
            <a:endParaRPr sz="4400"/>
          </a:p>
          <a:p>
            <a:pPr indent="0" lvl="0" marL="0" rtl="0" algn="l">
              <a:lnSpc>
                <a:spcPct val="90000"/>
              </a:lnSpc>
              <a:spcBef>
                <a:spcPts val="2000"/>
              </a:spcBef>
              <a:spcAft>
                <a:spcPts val="0"/>
              </a:spcAft>
              <a:buSzPct val="137592"/>
              <a:buNone/>
            </a:pPr>
            <a:r>
              <a:rPr lang="en-GB" sz="4400"/>
              <a:t>Index recommandé : contexte et évaluation des risques (400 mots), stratégie d’adaptation (500 mots), stratégie d’atténuation (400 mots), plan de mise en œuvre (200 mots + tableaux/chiffres). </a:t>
            </a:r>
            <a:endParaRPr/>
          </a:p>
        </p:txBody>
      </p:sp>
      <p:sp>
        <p:nvSpPr>
          <p:cNvPr id="514" name="Google Shape;514;p34"/>
          <p:cNvSpPr txBox="1"/>
          <p:nvPr>
            <p:ph type="title"/>
          </p:nvPr>
        </p:nvSpPr>
        <p:spPr>
          <a:xfrm>
            <a:off x="761999" y="1524001"/>
            <a:ext cx="22860001" cy="138248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Passons à l'action !</a:t>
            </a:r>
            <a:endParaRPr b="1"/>
          </a:p>
        </p:txBody>
      </p:sp>
      <p:sp>
        <p:nvSpPr>
          <p:cNvPr id="515" name="Google Shape;515;p34"/>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7"/>
          <p:cNvSpPr txBox="1"/>
          <p:nvPr>
            <p:ph type="title"/>
          </p:nvPr>
        </p:nvSpPr>
        <p:spPr>
          <a:xfrm>
            <a:off x="761999" y="1524000"/>
            <a:ext cx="22860001" cy="11072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Références</a:t>
            </a:r>
            <a:endParaRPr b="1"/>
          </a:p>
        </p:txBody>
      </p:sp>
      <p:sp>
        <p:nvSpPr>
          <p:cNvPr id="521" name="Google Shape;521;p37"/>
          <p:cNvSpPr txBox="1"/>
          <p:nvPr>
            <p:ph idx="1" type="body"/>
          </p:nvPr>
        </p:nvSpPr>
        <p:spPr>
          <a:xfrm>
            <a:off x="761999" y="2836505"/>
            <a:ext cx="22601854" cy="9741160"/>
          </a:xfrm>
          <a:prstGeom prst="rect">
            <a:avLst/>
          </a:prstGeom>
          <a:noFill/>
          <a:ln>
            <a:noFill/>
          </a:ln>
        </p:spPr>
        <p:txBody>
          <a:bodyPr anchorCtr="0" anchor="t" bIns="0" lIns="0" spcFirstLastPara="1" rIns="0" wrap="square" tIns="0">
            <a:normAutofit/>
          </a:bodyPr>
          <a:lstStyle/>
          <a:p>
            <a:pPr indent="-540000" lvl="0" marL="720000" rtl="0" algn="just">
              <a:lnSpc>
                <a:spcPct val="110000"/>
              </a:lnSpc>
              <a:spcBef>
                <a:spcPts val="0"/>
              </a:spcBef>
              <a:spcAft>
                <a:spcPts val="0"/>
              </a:spcAft>
              <a:buClr>
                <a:srgbClr val="323232"/>
              </a:buClr>
              <a:buSzPts val="2000"/>
              <a:buNone/>
            </a:pPr>
            <a:r>
              <a:rPr lang="en-GB" sz="2000"/>
              <a:t>Becken, S., &amp; Hay, J. E. (2007). </a:t>
            </a:r>
            <a:r>
              <a:rPr i="1" lang="en-GB" sz="2000"/>
              <a:t>Tourism and Climate Change: Risks and Opportunities.</a:t>
            </a:r>
            <a:r>
              <a:rPr lang="en-GB" sz="2000"/>
              <a:t> Channel View Publications.</a:t>
            </a:r>
            <a:endParaRPr sz="2000"/>
          </a:p>
          <a:p>
            <a:pPr indent="-540000" lvl="0" marL="720000" rtl="0" algn="just">
              <a:lnSpc>
                <a:spcPct val="110000"/>
              </a:lnSpc>
              <a:spcBef>
                <a:spcPts val="0"/>
              </a:spcBef>
              <a:spcAft>
                <a:spcPts val="0"/>
              </a:spcAft>
              <a:buClr>
                <a:srgbClr val="323232"/>
              </a:buClr>
              <a:buSzPts val="2000"/>
              <a:buNone/>
            </a:pPr>
            <a:r>
              <a:rPr lang="en-GB" sz="2000"/>
              <a:t>Cameron, E., Harris, S., &amp; Prattico, E. (2018). </a:t>
            </a:r>
            <a:r>
              <a:rPr i="1" lang="en-GB" sz="2000"/>
              <a:t>Resilient Business,Resilient World: A Research Framework for Private-Sector Leadership on Climate Adaptation.</a:t>
            </a:r>
            <a:r>
              <a:rPr lang="en-GB" sz="2000"/>
              <a:t> BSR. Retrieved from https://www.bsr.org/en/reports/resilient-business-resilient-world-private-sector-climate-adaptation</a:t>
            </a:r>
            <a:endParaRPr sz="2000"/>
          </a:p>
          <a:p>
            <a:pPr indent="-540000" lvl="0" marL="720000" rtl="0" algn="just">
              <a:lnSpc>
                <a:spcPct val="110000"/>
              </a:lnSpc>
              <a:spcBef>
                <a:spcPts val="0"/>
              </a:spcBef>
              <a:spcAft>
                <a:spcPts val="0"/>
              </a:spcAft>
              <a:buClr>
                <a:srgbClr val="323232"/>
              </a:buClr>
              <a:buSzPts val="2000"/>
              <a:buNone/>
            </a:pPr>
            <a:r>
              <a:rPr lang="en-GB" sz="2000"/>
              <a:t>Climate ADAPT. (2019). </a:t>
            </a:r>
            <a:r>
              <a:rPr i="1" lang="en-GB" sz="2000"/>
              <a:t>Adaptation in winter tourism in Spessart (Germany).</a:t>
            </a:r>
            <a:r>
              <a:rPr lang="en-GB" sz="2000"/>
              <a:t> Retrieved from Climate ADAPT - sharing adaptation knowledge for a climate-resilient Europe: https://climate-adapt.eea.europa.eu/en/metadata/case-studies/adaptation-in-winter-tourism-in-spessart-germany</a:t>
            </a:r>
            <a:endParaRPr sz="2000"/>
          </a:p>
          <a:p>
            <a:pPr indent="-540000" lvl="0" marL="720000" rtl="0" algn="just">
              <a:lnSpc>
                <a:spcPct val="110000"/>
              </a:lnSpc>
              <a:spcBef>
                <a:spcPts val="0"/>
              </a:spcBef>
              <a:spcAft>
                <a:spcPts val="0"/>
              </a:spcAft>
              <a:buClr>
                <a:srgbClr val="323232"/>
              </a:buClr>
              <a:buSzPts val="2000"/>
              <a:buNone/>
            </a:pPr>
            <a:r>
              <a:rPr lang="en-GB" sz="2000"/>
              <a:t>Climate ADAPT. (n.d.). </a:t>
            </a:r>
            <a:r>
              <a:rPr i="1" lang="en-GB" sz="2000"/>
              <a:t>Tourism</a:t>
            </a:r>
            <a:r>
              <a:rPr lang="en-GB" sz="2000"/>
              <a:t>. Retrieved July 2025, from Climate ADAPT - sharing adaptation knowledge for a climate-resilient Europe: https://climate-adapt.eea.europa.eu/en/eu-adaptation-policy/sector-policies/tourism</a:t>
            </a:r>
            <a:endParaRPr sz="2000"/>
          </a:p>
          <a:p>
            <a:pPr indent="-540000" lvl="0" marL="720000" rtl="0" algn="just">
              <a:lnSpc>
                <a:spcPct val="110000"/>
              </a:lnSpc>
              <a:spcBef>
                <a:spcPts val="0"/>
              </a:spcBef>
              <a:spcAft>
                <a:spcPts val="0"/>
              </a:spcAft>
              <a:buClr>
                <a:srgbClr val="323232"/>
              </a:buClr>
              <a:buSzPts val="2000"/>
              <a:buNone/>
            </a:pPr>
            <a:r>
              <a:rPr lang="en-GB" sz="2000"/>
              <a:t>EU. (2024, September 25). </a:t>
            </a:r>
            <a:r>
              <a:rPr i="1" lang="en-GB" sz="2000"/>
              <a:t>Sustainable Tourism - Adapting to Climate-Induced Holiday Trends.</a:t>
            </a:r>
            <a:r>
              <a:rPr lang="en-GB" sz="2000"/>
              <a:t> (E. Union, Ed.) Retrieved July 2025, from EU Tourism Platform: https://transition-pathways.europa.eu/articles/sustainable-tourism-adapting-climate-induced-holiday-trends</a:t>
            </a:r>
            <a:endParaRPr sz="2000"/>
          </a:p>
          <a:p>
            <a:pPr indent="-540000" lvl="0" marL="720000" rtl="0" algn="just">
              <a:lnSpc>
                <a:spcPct val="110000"/>
              </a:lnSpc>
              <a:spcBef>
                <a:spcPts val="0"/>
              </a:spcBef>
              <a:spcAft>
                <a:spcPts val="0"/>
              </a:spcAft>
              <a:buClr>
                <a:srgbClr val="323232"/>
              </a:buClr>
              <a:buSzPts val="2000"/>
              <a:buNone/>
            </a:pPr>
            <a:r>
              <a:rPr lang="en-GB" sz="2000"/>
              <a:t>European Comission. (n.d.). </a:t>
            </a:r>
            <a:r>
              <a:rPr i="1" lang="en-GB" sz="2000"/>
              <a:t>Consequences of climate change</a:t>
            </a:r>
            <a:r>
              <a:rPr lang="en-GB" sz="2000"/>
              <a:t>. Retrieved July 2025, from European Comission - Energy, Climate change, Environment: https://climate.ec.europa.eu/climate-change/consequences-climate-change_en</a:t>
            </a:r>
            <a:endParaRPr sz="2000"/>
          </a:p>
          <a:p>
            <a:pPr indent="-540000" lvl="0" marL="720000" rtl="0" algn="just">
              <a:lnSpc>
                <a:spcPct val="110000"/>
              </a:lnSpc>
              <a:spcBef>
                <a:spcPts val="0"/>
              </a:spcBef>
              <a:spcAft>
                <a:spcPts val="0"/>
              </a:spcAft>
              <a:buClr>
                <a:srgbClr val="323232"/>
              </a:buClr>
              <a:buSzPts val="2000"/>
              <a:buNone/>
            </a:pPr>
            <a:r>
              <a:rPr lang="en-GB" sz="2000"/>
              <a:t>Gössling, S., &amp; Scott, D. (2025). Climate change and tourism geographies. </a:t>
            </a:r>
            <a:r>
              <a:rPr i="1" lang="en-GB" sz="2000"/>
              <a:t>Tourism Geographies, 27</a:t>
            </a:r>
            <a:r>
              <a:rPr lang="en-GB" sz="2000"/>
              <a:t>(3-4), 642-652. doi:10.1080/14616688.2024.2332359</a:t>
            </a:r>
            <a:endParaRPr sz="2000"/>
          </a:p>
          <a:p>
            <a:pPr indent="-540000" lvl="0" marL="720000" rtl="0" algn="just">
              <a:lnSpc>
                <a:spcPct val="110000"/>
              </a:lnSpc>
              <a:spcBef>
                <a:spcPts val="0"/>
              </a:spcBef>
              <a:spcAft>
                <a:spcPts val="0"/>
              </a:spcAft>
              <a:buClr>
                <a:srgbClr val="323232"/>
              </a:buClr>
              <a:buSzPts val="2000"/>
              <a:buNone/>
            </a:pPr>
            <a:r>
              <a:rPr lang="en-GB" sz="2000"/>
              <a:t>Intrepid Travel. (2020). </a:t>
            </a:r>
            <a:r>
              <a:rPr i="1" lang="en-GB" sz="2000"/>
              <a:t>A 10-Step Quick Start Guide to Decarbonise Your Travel Business.</a:t>
            </a:r>
            <a:r>
              <a:rPr lang="en-GB" sz="2000"/>
              <a:t> Intrepid. Retrieved from https://www.intrepidtravel.com/adventures/decarbonise-travel/</a:t>
            </a:r>
            <a:endParaRPr sz="2000"/>
          </a:p>
          <a:p>
            <a:pPr indent="-540000" lvl="0" marL="720000" rtl="0" algn="just">
              <a:lnSpc>
                <a:spcPct val="110000"/>
              </a:lnSpc>
              <a:spcBef>
                <a:spcPts val="0"/>
              </a:spcBef>
              <a:spcAft>
                <a:spcPts val="0"/>
              </a:spcAft>
              <a:buClr>
                <a:srgbClr val="323232"/>
              </a:buClr>
              <a:buSzPts val="2000"/>
              <a:buNone/>
            </a:pPr>
            <a:r>
              <a:rPr lang="en-GB" sz="2000"/>
              <a:t>IPCC. (n.d.). </a:t>
            </a:r>
            <a:r>
              <a:rPr i="1" lang="en-GB" sz="2000"/>
              <a:t>IPCC Glossary</a:t>
            </a:r>
            <a:r>
              <a:rPr lang="en-GB" sz="2000"/>
              <a:t>. (I. P. Change, Editor) Retrieved July 2025, from https://apps.ipcc.ch/glossary/</a:t>
            </a:r>
            <a:endParaRPr sz="2000"/>
          </a:p>
          <a:p>
            <a:pPr indent="-540000" lvl="0" marL="720000" rtl="0" algn="just">
              <a:lnSpc>
                <a:spcPct val="110000"/>
              </a:lnSpc>
              <a:spcBef>
                <a:spcPts val="0"/>
              </a:spcBef>
              <a:spcAft>
                <a:spcPts val="0"/>
              </a:spcAft>
              <a:buClr>
                <a:srgbClr val="323232"/>
              </a:buClr>
              <a:buSzPts val="2000"/>
              <a:buNone/>
            </a:pPr>
            <a:r>
              <a:rPr lang="en-GB" sz="2000"/>
              <a:t>IPCC, 2018: Summary for Policymakers. In: </a:t>
            </a:r>
            <a:r>
              <a:rPr i="1" lang="en-GB" sz="2000"/>
              <a:t>Global Warming of 1.5°C. An IPCC Special Report on the impacts of global warming of 1.5°C above pre-industrial levels and related global greenhouse gas emission pathways, in the context of strengthening the global response to the threat of climate change, sustainable development, and efforts to eradicate poverty </a:t>
            </a:r>
            <a:r>
              <a:rPr lang="en-GB" sz="2000"/>
              <a:t>[Masson-Delmotte, V., P. Zhai, H.-O. Pörtner, D. Roberts, J. Skea, P.R. Shukla, A. Pirani, W. Moufouma-Okia, C. Péan, R. Pidcock, S. Connors, J.B.R. Matthews, Y. Chen, X. Zhou, M.I. Gomis, E. Lonnoy, T. Maycock, M. Tignor, and T. Waterfield (eds.)]. Cambridge University Press, Cambridge, UK and New York, NY, USA, pp. 3-24, doi:</a:t>
            </a:r>
            <a:r>
              <a:rPr lang="en-GB" sz="2000" u="sng">
                <a:solidFill>
                  <a:schemeClr val="hlink"/>
                </a:solidFill>
                <a:hlinkClick r:id="rId3"/>
              </a:rPr>
              <a:t>10.1017/9781009157940.001</a:t>
            </a:r>
            <a:r>
              <a:rPr i="1" lang="en-GB" sz="2000"/>
              <a:t>.</a:t>
            </a:r>
            <a:endParaRPr sz="2000"/>
          </a:p>
          <a:p>
            <a:pPr indent="-540000" lvl="0" marL="720000" rtl="0" algn="just">
              <a:lnSpc>
                <a:spcPct val="110000"/>
              </a:lnSpc>
              <a:spcBef>
                <a:spcPts val="0"/>
              </a:spcBef>
              <a:spcAft>
                <a:spcPts val="0"/>
              </a:spcAft>
              <a:buClr>
                <a:srgbClr val="323232"/>
              </a:buClr>
              <a:buSzPts val="2000"/>
              <a:buNone/>
            </a:pPr>
            <a:r>
              <a:rPr lang="en-GB" sz="2000"/>
              <a:t>NOVA; Turismo de Portugal. (2021). </a:t>
            </a:r>
            <a:r>
              <a:rPr i="1" lang="en-GB" sz="2000"/>
              <a:t>Guia Neutralidade carbónica nos empreedimentos turísticos. Turismo sustentável: um melhor futuro para (com) todos.</a:t>
            </a:r>
            <a:r>
              <a:rPr lang="en-GB" sz="2000"/>
              <a:t> NOVA Tourism and Hospitality Platform; Turismo de Portugal.</a:t>
            </a:r>
            <a:endParaRPr/>
          </a:p>
          <a:p>
            <a:pPr indent="-540000" lvl="0" marL="720000" rtl="0" algn="just">
              <a:lnSpc>
                <a:spcPct val="110000"/>
              </a:lnSpc>
              <a:spcBef>
                <a:spcPts val="0"/>
              </a:spcBef>
              <a:spcAft>
                <a:spcPts val="0"/>
              </a:spcAft>
              <a:buClr>
                <a:srgbClr val="323232"/>
              </a:buClr>
              <a:buSzPts val="2000"/>
              <a:buNone/>
            </a:pPr>
            <a:r>
              <a:rPr lang="en-GB" sz="2000"/>
              <a:t>Turismo de Portugal. (2023). </a:t>
            </a:r>
            <a:r>
              <a:rPr i="1" lang="en-GB" sz="2000"/>
              <a:t>Guia de boas práticas de sustentabilidade para a animação turística.</a:t>
            </a:r>
            <a:r>
              <a:rPr lang="en-GB" sz="2000"/>
              <a:t> Turismo de Portugal.</a:t>
            </a:r>
            <a:endParaRPr/>
          </a:p>
          <a:p>
            <a:pPr indent="-540000" lvl="0" marL="720000" rtl="0" algn="just">
              <a:lnSpc>
                <a:spcPct val="110000"/>
              </a:lnSpc>
              <a:spcBef>
                <a:spcPts val="0"/>
              </a:spcBef>
              <a:spcAft>
                <a:spcPts val="0"/>
              </a:spcAft>
              <a:buClr>
                <a:srgbClr val="323232"/>
              </a:buClr>
              <a:buSzPts val="2000"/>
              <a:buNone/>
            </a:pPr>
            <a:r>
              <a:rPr lang="en-GB" sz="2000"/>
              <a:t>Turismo de Portugal. (2025, June). </a:t>
            </a:r>
            <a:r>
              <a:rPr i="1" lang="en-GB" sz="2000"/>
              <a:t>Save Water promove poupança de 13% no consumo de água no setor turístico do Algarve.</a:t>
            </a:r>
            <a:r>
              <a:rPr lang="en-GB" sz="2000"/>
              <a:t> Retrieved July 2025, from Turismo de Portugal Business: https://business.turismodeportugal.pt/pt/noticias/Paginas/save-water-poupanca-consumo-agua-algarve.aspx</a:t>
            </a:r>
            <a:endParaRPr sz="2000"/>
          </a:p>
          <a:p>
            <a:pPr indent="-540000" lvl="0" marL="720000" rtl="0" algn="just">
              <a:lnSpc>
                <a:spcPct val="110000"/>
              </a:lnSpc>
              <a:spcBef>
                <a:spcPts val="0"/>
              </a:spcBef>
              <a:spcAft>
                <a:spcPts val="0"/>
              </a:spcAft>
              <a:buClr>
                <a:srgbClr val="323232"/>
              </a:buClr>
              <a:buSzPts val="2000"/>
              <a:buNone/>
            </a:pPr>
            <a:r>
              <a:rPr lang="en-GB" sz="2000"/>
              <a:t>UN. (n.d.). </a:t>
            </a:r>
            <a:r>
              <a:rPr i="1" lang="en-GB" sz="2000"/>
              <a:t>Causes and Effects of Climate Change</a:t>
            </a:r>
            <a:r>
              <a:rPr lang="en-GB" sz="2000"/>
              <a:t>. Retrieved July 2025, from United Nations | Climate Action: https://www.un.org/en/climatechange/science/causes-effects-climate-change</a:t>
            </a:r>
            <a:endParaRPr sz="2000"/>
          </a:p>
          <a:p>
            <a:pPr indent="-540000" lvl="0" marL="720000" rtl="0" algn="just">
              <a:lnSpc>
                <a:spcPct val="110000"/>
              </a:lnSpc>
              <a:spcBef>
                <a:spcPts val="0"/>
              </a:spcBef>
              <a:spcAft>
                <a:spcPts val="0"/>
              </a:spcAft>
              <a:buClr>
                <a:srgbClr val="323232"/>
              </a:buClr>
              <a:buSzPts val="2000"/>
              <a:buNone/>
            </a:pPr>
            <a:r>
              <a:rPr lang="en-GB" sz="2000"/>
              <a:t>University of Cambridge. (2014). </a:t>
            </a:r>
            <a:r>
              <a:rPr i="1" lang="en-GB" sz="2000"/>
              <a:t>Climate Change: Implications for Tourism - Key Findings from the Intergovernmental Panel on Climate Change Fifth Assessment Report.</a:t>
            </a:r>
            <a:r>
              <a:rPr lang="en-GB" sz="2000"/>
              <a:t> European Climate Foundation (ECF); University of Cambridge’s Judge Business School (CJBS); Institute for Sustainability Leadership (CISL).</a:t>
            </a:r>
            <a:endParaRPr sz="2000"/>
          </a:p>
          <a:p>
            <a:pPr indent="-540000" lvl="0" marL="720000" rtl="0" algn="just">
              <a:lnSpc>
                <a:spcPct val="110000"/>
              </a:lnSpc>
              <a:spcBef>
                <a:spcPts val="0"/>
              </a:spcBef>
              <a:spcAft>
                <a:spcPts val="0"/>
              </a:spcAft>
              <a:buClr>
                <a:srgbClr val="323232"/>
              </a:buClr>
              <a:buSzPts val="2000"/>
              <a:buNone/>
            </a:pPr>
            <a:r>
              <a:rPr lang="en-GB" sz="2000"/>
              <a:t>Whitaker, M. (2024, July 16). </a:t>
            </a:r>
            <a:r>
              <a:rPr i="1" lang="en-GB" sz="2000"/>
              <a:t>Climate Change and Tourism: Impacts &amp; Adaptations</a:t>
            </a:r>
            <a:r>
              <a:rPr lang="en-GB" sz="2000"/>
              <a:t>. Retrieved July 2025, from Protect Earth Foundation: https://protectearth.foundation/climate-change-and-tourism-impacts-adaptations/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2025-07-24T09:28:18Z</dcterms:created>
  <dc:creator>Liliana Calado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