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6" roundtripDataSignature="AMtx7mhEC2pbYrA90FKObSqNfa0DAvv1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 name="Google Shape;8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8a13c8fae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g38a13c8fae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g38a13c8fae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8a13c8fae0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38a13c8fae0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g38a13c8fae0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23" name="Google Shape;12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7" name="Google Shape;1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62" name="Google Shape;16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86" name="Google Shape;18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30" name="Google Shape;23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46" name="Google Shape;24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57" name="Google Shape;25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75" name="Google Shape;27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98" name="Google Shape;29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08" name="Google Shape;30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39" name="Google Shape;33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58" name="Google Shape;35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8af89287f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g38af89287f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6" name="Google Shape;39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1"/>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1"/>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6" name="Shape 16"/>
        <p:cNvGrpSpPr/>
        <p:nvPr/>
      </p:nvGrpSpPr>
      <p:grpSpPr>
        <a:xfrm>
          <a:off x="0" y="0"/>
          <a:ext cx="0" cy="0"/>
          <a:chOff x="0" y="0"/>
          <a:chExt cx="0" cy="0"/>
        </a:xfrm>
      </p:grpSpPr>
      <p:sp>
        <p:nvSpPr>
          <p:cNvPr id="17" name="Google Shape;17;p3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8" name="Shape 18"/>
        <p:cNvGrpSpPr/>
        <p:nvPr/>
      </p:nvGrpSpPr>
      <p:grpSpPr>
        <a:xfrm>
          <a:off x="0" y="0"/>
          <a:ext cx="0" cy="0"/>
          <a:chOff x="0" y="0"/>
          <a:chExt cx="0" cy="0"/>
        </a:xfrm>
      </p:grpSpPr>
      <p:sp>
        <p:nvSpPr>
          <p:cNvPr id="19" name="Google Shape;19;p3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323232"/>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2" name="Google Shape;22;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3" name="Google Shape;23;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24" name="Shape 24"/>
        <p:cNvGrpSpPr/>
        <p:nvPr/>
      </p:nvGrpSpPr>
      <p:grpSpPr>
        <a:xfrm>
          <a:off x="0" y="0"/>
          <a:ext cx="0" cy="0"/>
          <a:chOff x="0" y="0"/>
          <a:chExt cx="0" cy="0"/>
        </a:xfrm>
      </p:grpSpPr>
      <p:sp>
        <p:nvSpPr>
          <p:cNvPr id="25" name="Google Shape;25;p33"/>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3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8" name="Google Shape;28;p3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9" name="Google Shape;29;p3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0" name="Shape 30"/>
        <p:cNvGrpSpPr/>
        <p:nvPr/>
      </p:nvGrpSpPr>
      <p:grpSpPr>
        <a:xfrm>
          <a:off x="0" y="0"/>
          <a:ext cx="0" cy="0"/>
          <a:chOff x="0" y="0"/>
          <a:chExt cx="0" cy="0"/>
        </a:xfrm>
      </p:grpSpPr>
      <p:pic>
        <p:nvPicPr>
          <p:cNvPr descr="A black and white logo&#10;&#10;AI-generated content may be incorrect." id="31" name="Google Shape;31;p3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2" name="Google Shape;32;p3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3" name="Google Shape;33;p3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4" name="Google Shape;34;p35"/>
          <p:cNvGrpSpPr/>
          <p:nvPr/>
        </p:nvGrpSpPr>
        <p:grpSpPr>
          <a:xfrm>
            <a:off x="1633044" y="9658153"/>
            <a:ext cx="21117911" cy="908071"/>
            <a:chOff x="761999" y="9658153"/>
            <a:chExt cx="21117911" cy="908071"/>
          </a:xfrm>
        </p:grpSpPr>
        <p:pic>
          <p:nvPicPr>
            <p:cNvPr descr="A white text on a black background&#10;&#10;AI-generated content may be incorrect." id="35" name="Google Shape;35;p3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6" name="Google Shape;36;p3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7" name="Google Shape;37;p3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38" name="Google Shape;38;p3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39" name="Google Shape;39;p3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0" name="Google Shape;40;p3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1" name="Shape 41"/>
        <p:cNvGrpSpPr/>
        <p:nvPr/>
      </p:nvGrpSpPr>
      <p:grpSpPr>
        <a:xfrm>
          <a:off x="0" y="0"/>
          <a:ext cx="0" cy="0"/>
          <a:chOff x="0" y="0"/>
          <a:chExt cx="0" cy="0"/>
        </a:xfrm>
      </p:grpSpPr>
      <p:sp>
        <p:nvSpPr>
          <p:cNvPr id="42" name="Google Shape;42;p3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4" name="Shape 44"/>
        <p:cNvGrpSpPr/>
        <p:nvPr/>
      </p:nvGrpSpPr>
      <p:grpSpPr>
        <a:xfrm>
          <a:off x="0" y="0"/>
          <a:ext cx="0" cy="0"/>
          <a:chOff x="0" y="0"/>
          <a:chExt cx="0" cy="0"/>
        </a:xfrm>
      </p:grpSpPr>
      <p:sp>
        <p:nvSpPr>
          <p:cNvPr id="45" name="Google Shape;45;p37"/>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6" name="Google Shape;46;p37"/>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8" name="Google Shape;48;p37"/>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9" name="Google Shape;49;p3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0" name="Google Shape;50;p3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1" name="Shape 51"/>
        <p:cNvGrpSpPr/>
        <p:nvPr/>
      </p:nvGrpSpPr>
      <p:grpSpPr>
        <a:xfrm>
          <a:off x="0" y="0"/>
          <a:ext cx="0" cy="0"/>
          <a:chOff x="0" y="0"/>
          <a:chExt cx="0" cy="0"/>
        </a:xfrm>
      </p:grpSpPr>
      <p:sp>
        <p:nvSpPr>
          <p:cNvPr id="52" name="Google Shape;52;p38"/>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8"/>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4" name="Google Shape;54;p38"/>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5" name="Google Shape;55;p3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6" name="Google Shape;56;p3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7" name="Google Shape;57;p3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8" name="Shape 58"/>
        <p:cNvGrpSpPr/>
        <p:nvPr/>
      </p:nvGrpSpPr>
      <p:grpSpPr>
        <a:xfrm>
          <a:off x="0" y="0"/>
          <a:ext cx="0" cy="0"/>
          <a:chOff x="0" y="0"/>
          <a:chExt cx="0" cy="0"/>
        </a:xfrm>
      </p:grpSpPr>
      <p:sp>
        <p:nvSpPr>
          <p:cNvPr id="59" name="Google Shape;59;p40"/>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1" name="Google Shape;61;p40"/>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2" name="Google Shape;62;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3" name="Google Shape;63;p40"/>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4" name="Google Shape;64;p40"/>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5" name="Google Shape;65;p40"/>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6" name="Google Shape;66;p40"/>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7" name="Google Shape;67;p40"/>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8" name="Shape 68"/>
        <p:cNvGrpSpPr/>
        <p:nvPr/>
      </p:nvGrpSpPr>
      <p:grpSpPr>
        <a:xfrm>
          <a:off x="0" y="0"/>
          <a:ext cx="0" cy="0"/>
          <a:chOff x="0" y="0"/>
          <a:chExt cx="0" cy="0"/>
        </a:xfrm>
      </p:grpSpPr>
      <p:sp>
        <p:nvSpPr>
          <p:cNvPr id="69" name="Google Shape;69;p41"/>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0" name="Google Shape;70;p41"/>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2" name="Google Shape;72;p41"/>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3" name="Google Shape;73;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4" name="Google Shape;74;p41"/>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5" name="Shape 75"/>
        <p:cNvGrpSpPr/>
        <p:nvPr/>
      </p:nvGrpSpPr>
      <p:grpSpPr>
        <a:xfrm>
          <a:off x="0" y="0"/>
          <a:ext cx="0" cy="0"/>
          <a:chOff x="0" y="0"/>
          <a:chExt cx="0" cy="0"/>
        </a:xfrm>
      </p:grpSpPr>
      <p:sp>
        <p:nvSpPr>
          <p:cNvPr id="76" name="Google Shape;76;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7" name="Google Shape;77;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8" name="Google Shape;78;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9" name="Google Shape;79;p42"/>
          <p:cNvSpPr/>
          <p:nvPr>
            <p:ph idx="2" type="pic"/>
          </p:nvPr>
        </p:nvSpPr>
        <p:spPr>
          <a:xfrm>
            <a:off x="0" y="0"/>
            <a:ext cx="24384000" cy="13716000"/>
          </a:xfrm>
          <a:prstGeom prst="rect">
            <a:avLst/>
          </a:prstGeom>
          <a:noFill/>
          <a:ln>
            <a:noFill/>
          </a:ln>
        </p:spPr>
      </p:sp>
      <p:sp>
        <p:nvSpPr>
          <p:cNvPr id="80" name="Google Shape;80;p42"/>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1" name="Google Shape;81;p42"/>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0"/>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app=desktop&amp;v=NUmqnESs4do&amp;t=1s" TargetMode="Externa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1.jpg"/><Relationship Id="rId5" Type="http://schemas.openxmlformats.org/officeDocument/2006/relationships/image" Target="../media/image14.png"/><Relationship Id="rId6" Type="http://schemas.openxmlformats.org/officeDocument/2006/relationships/image" Target="../media/image27.jpg"/><Relationship Id="rId7" Type="http://schemas.openxmlformats.org/officeDocument/2006/relationships/image" Target="../media/image13.png"/><Relationship Id="rId8"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21.jpg"/><Relationship Id="rId5" Type="http://schemas.openxmlformats.org/officeDocument/2006/relationships/image" Target="../media/image14.png"/><Relationship Id="rId6" Type="http://schemas.openxmlformats.org/officeDocument/2006/relationships/image" Target="../media/image27.jpg"/><Relationship Id="rId7" Type="http://schemas.openxmlformats.org/officeDocument/2006/relationships/image" Target="../media/image13.png"/><Relationship Id="rId8"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2.jp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1.jp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
          <p:cNvSpPr txBox="1"/>
          <p:nvPr>
            <p:ph type="title"/>
          </p:nvPr>
        </p:nvSpPr>
        <p:spPr>
          <a:xfrm>
            <a:off x="762001" y="5657851"/>
            <a:ext cx="17024581"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7. Certification écologique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762001" y="5657851"/>
            <a:ext cx="1410845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1.</a:t>
            </a:r>
            <a:r>
              <a:rPr lang="es-ES"/>
              <a:t> </a:t>
            </a:r>
            <a:r>
              <a:rPr b="1" lang="es-ES"/>
              <a:t>Introduction du module </a:t>
            </a:r>
            <a:endParaRPr b="1" sz="9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g38a13c8fae0_0_0"/>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sz="6700"/>
              <a:t>1.1  </a:t>
            </a:r>
            <a:r>
              <a:rPr b="1" lang="es-ES" sz="6700"/>
              <a:t>Introduction</a:t>
            </a:r>
            <a:r>
              <a:rPr b="1" lang="es-ES" sz="6700"/>
              <a:t> : activité de brainstorm</a:t>
            </a:r>
            <a:endParaRPr/>
          </a:p>
        </p:txBody>
      </p:sp>
      <p:sp>
        <p:nvSpPr>
          <p:cNvPr id="98" name="Google Shape;98;g38a13c8fae0_0_0"/>
          <p:cNvSpPr txBox="1"/>
          <p:nvPr>
            <p:ph idx="1" type="body"/>
          </p:nvPr>
        </p:nvSpPr>
        <p:spPr>
          <a:xfrm>
            <a:off x="953422" y="3215988"/>
            <a:ext cx="14991613" cy="72582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2000"/>
              </a:spcBef>
              <a:spcAft>
                <a:spcPts val="0"/>
              </a:spcAft>
              <a:buSzPts val="5600"/>
              <a:buNone/>
            </a:pPr>
            <a:r>
              <a:rPr b="1" lang="es-ES" sz="5300"/>
              <a:t>Discutons ensemble !</a:t>
            </a:r>
            <a:endParaRPr/>
          </a:p>
          <a:p>
            <a:pPr indent="-685800" lvl="0" marL="685800" rtl="0" algn="l">
              <a:lnSpc>
                <a:spcPct val="100000"/>
              </a:lnSpc>
              <a:spcBef>
                <a:spcPts val="2000"/>
              </a:spcBef>
              <a:spcAft>
                <a:spcPts val="0"/>
              </a:spcAft>
              <a:buSzPts val="5600"/>
              <a:buChar char="•"/>
            </a:pPr>
            <a:r>
              <a:rPr lang="es-ES" sz="4400"/>
              <a:t>Connaissez-vous des certifications écologiques utilisées dans le secteur du tourisme ? </a:t>
            </a:r>
            <a:endParaRPr/>
          </a:p>
          <a:p>
            <a:pPr indent="0" lvl="0" marL="0" rtl="0" algn="l">
              <a:lnSpc>
                <a:spcPct val="100000"/>
              </a:lnSpc>
              <a:spcBef>
                <a:spcPts val="2000"/>
              </a:spcBef>
              <a:spcAft>
                <a:spcPts val="0"/>
              </a:spcAft>
              <a:buSzPts val="5600"/>
              <a:buNone/>
            </a:pPr>
            <a:r>
              <a:t/>
            </a:r>
            <a:endParaRPr sz="4400"/>
          </a:p>
          <a:p>
            <a:pPr indent="-685800" lvl="0" marL="685800" rtl="0" algn="l">
              <a:lnSpc>
                <a:spcPct val="100000"/>
              </a:lnSpc>
              <a:spcBef>
                <a:spcPts val="2000"/>
              </a:spcBef>
              <a:spcAft>
                <a:spcPts val="0"/>
              </a:spcAft>
              <a:buSzPts val="5600"/>
              <a:buChar char="•"/>
            </a:pPr>
            <a:r>
              <a:rPr lang="es-ES" sz="4400"/>
              <a:t>Selon vous, quels avantages une entreprise tire-t-elle d’une certification écologique ?</a:t>
            </a:r>
            <a:endParaRPr/>
          </a:p>
          <a:p>
            <a:pPr indent="0" lvl="0" marL="0" rtl="0" algn="l">
              <a:lnSpc>
                <a:spcPct val="100000"/>
              </a:lnSpc>
              <a:spcBef>
                <a:spcPts val="2000"/>
              </a:spcBef>
              <a:spcAft>
                <a:spcPts val="0"/>
              </a:spcAft>
              <a:buSzPts val="5300"/>
              <a:buNone/>
            </a:pPr>
            <a:r>
              <a:t/>
            </a:r>
            <a:endParaRPr sz="5300"/>
          </a:p>
        </p:txBody>
      </p:sp>
      <p:pic>
        <p:nvPicPr>
          <p:cNvPr id="99" name="Google Shape;99;g38a13c8fae0_0_0"/>
          <p:cNvPicPr preferRelativeResize="0"/>
          <p:nvPr/>
        </p:nvPicPr>
        <p:blipFill rotWithShape="1">
          <a:blip r:embed="rId3">
            <a:alphaModFix/>
          </a:blip>
          <a:srcRect b="0" l="0" r="0" t="0"/>
          <a:stretch/>
        </p:blipFill>
        <p:spPr>
          <a:xfrm>
            <a:off x="16736162" y="4274601"/>
            <a:ext cx="6040575" cy="5166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8a13c8fae0_0_10"/>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s-ES" sz="6700"/>
              <a:t>1.2 Vidéo </a:t>
            </a:r>
            <a:endParaRPr b="1" sz="6700"/>
          </a:p>
        </p:txBody>
      </p:sp>
      <p:pic>
        <p:nvPicPr>
          <p:cNvPr id="106" name="Google Shape;106;g38a13c8fae0_0_10">
            <a:hlinkClick r:id="rId3"/>
          </p:cNvPr>
          <p:cNvPicPr preferRelativeResize="0"/>
          <p:nvPr/>
        </p:nvPicPr>
        <p:blipFill rotWithShape="1">
          <a:blip r:embed="rId4">
            <a:alphaModFix/>
          </a:blip>
          <a:srcRect b="0" l="0" r="0" t="0"/>
          <a:stretch/>
        </p:blipFill>
        <p:spPr>
          <a:xfrm>
            <a:off x="5497355" y="4242084"/>
            <a:ext cx="11991111" cy="6156219"/>
          </a:xfrm>
          <a:prstGeom prst="rect">
            <a:avLst/>
          </a:prstGeom>
          <a:noFill/>
          <a:ln>
            <a:noFill/>
          </a:ln>
        </p:spPr>
      </p:pic>
      <p:sp>
        <p:nvSpPr>
          <p:cNvPr id="107" name="Google Shape;107;g38a13c8fae0_0_10"/>
          <p:cNvSpPr txBox="1"/>
          <p:nvPr>
            <p:ph idx="1" type="body"/>
          </p:nvPr>
        </p:nvSpPr>
        <p:spPr>
          <a:xfrm>
            <a:off x="3171458" y="2747763"/>
            <a:ext cx="16944109" cy="801164"/>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2000"/>
              </a:spcBef>
              <a:spcAft>
                <a:spcPts val="2000"/>
              </a:spcAft>
              <a:buSzPts val="5600"/>
              <a:buNone/>
            </a:pPr>
            <a:r>
              <a:rPr b="1" lang="es-ES" sz="3200"/>
              <a:t>Vidéo de présentation - </a:t>
            </a:r>
            <a:r>
              <a:rPr lang="es-ES" sz="3200"/>
              <a:t>Que signifient les certifications en matière d'hébergement durable pour le tourisme européen ?</a:t>
            </a:r>
            <a:endParaRPr sz="3200"/>
          </a:p>
        </p:txBody>
      </p:sp>
      <p:sp>
        <p:nvSpPr>
          <p:cNvPr id="108" name="Google Shape;108;g38a13c8fae0_0_10"/>
          <p:cNvSpPr txBox="1"/>
          <p:nvPr/>
        </p:nvSpPr>
        <p:spPr>
          <a:xfrm>
            <a:off x="5497355" y="10687121"/>
            <a:ext cx="12261272" cy="345191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2000"/>
              </a:spcBef>
              <a:spcAft>
                <a:spcPts val="0"/>
              </a:spcAft>
              <a:buNone/>
            </a:pPr>
            <a:r>
              <a:rPr b="1" i="0" lang="es-ES" sz="3200" u="none" cap="none" strike="noStrike">
                <a:solidFill>
                  <a:srgbClr val="323232"/>
                </a:solidFill>
                <a:latin typeface="Arial"/>
                <a:ea typeface="Arial"/>
                <a:cs typeface="Arial"/>
                <a:sym typeface="Arial"/>
              </a:rPr>
              <a:t>Regardez la vidéo et </a:t>
            </a:r>
            <a:r>
              <a:rPr b="1" lang="es-ES" sz="3200">
                <a:solidFill>
                  <a:srgbClr val="323232"/>
                </a:solidFill>
              </a:rPr>
              <a:t>répondez</a:t>
            </a:r>
            <a:r>
              <a:rPr b="1" i="0" lang="es-ES" sz="3200" u="none" cap="none" strike="noStrike">
                <a:solidFill>
                  <a:srgbClr val="323232"/>
                </a:solidFill>
                <a:latin typeface="Arial"/>
                <a:ea typeface="Arial"/>
                <a:cs typeface="Arial"/>
                <a:sym typeface="Arial"/>
              </a:rPr>
              <a:t> aux questions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2000"/>
              </a:spcBef>
              <a:spcAft>
                <a:spcPts val="0"/>
              </a:spcAft>
              <a:buClr>
                <a:srgbClr val="323232"/>
              </a:buClr>
              <a:buSzPts val="5600"/>
              <a:buFont typeface="Arial"/>
              <a:buChar char="-"/>
            </a:pPr>
            <a:r>
              <a:rPr b="0" i="1" lang="es-ES" sz="3200" u="none" cap="none" strike="noStrike">
                <a:solidFill>
                  <a:srgbClr val="323232"/>
                </a:solidFill>
                <a:latin typeface="Arial"/>
                <a:ea typeface="Arial"/>
                <a:cs typeface="Arial"/>
                <a:sym typeface="Arial"/>
              </a:rPr>
              <a:t>Quelles certifications sont mentionnées ? </a:t>
            </a:r>
            <a:endParaRPr/>
          </a:p>
          <a:p>
            <a:pPr indent="-457200" lvl="0" marL="457200" marR="0" rtl="0" algn="l">
              <a:lnSpc>
                <a:spcPct val="100000"/>
              </a:lnSpc>
              <a:spcBef>
                <a:spcPts val="0"/>
              </a:spcBef>
              <a:spcAft>
                <a:spcPts val="0"/>
              </a:spcAft>
              <a:buClr>
                <a:srgbClr val="323232"/>
              </a:buClr>
              <a:buSzPts val="5600"/>
              <a:buFont typeface="Arial"/>
              <a:buChar char="-"/>
            </a:pPr>
            <a:r>
              <a:rPr b="0" i="0" lang="es-ES" sz="3200" u="none" cap="none" strike="noStrike">
                <a:solidFill>
                  <a:srgbClr val="323232"/>
                </a:solidFill>
                <a:latin typeface="Arial"/>
                <a:ea typeface="Arial"/>
                <a:cs typeface="Arial"/>
                <a:sym typeface="Arial"/>
              </a:rPr>
              <a:t>Quels avantages et quels défis sont apparus ? </a:t>
            </a:r>
            <a:endParaRPr b="0" i="0" sz="3200" u="none" cap="none" strike="noStrike">
              <a:solidFill>
                <a:srgbClr val="32323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idx="1" type="body"/>
          </p:nvPr>
        </p:nvSpPr>
        <p:spPr>
          <a:xfrm>
            <a:off x="1394813" y="2825698"/>
            <a:ext cx="21561300" cy="9633900"/>
          </a:xfrm>
          <a:prstGeom prst="rect">
            <a:avLst/>
          </a:prstGeom>
          <a:noFill/>
          <a:ln>
            <a:noFill/>
          </a:ln>
        </p:spPr>
        <p:txBody>
          <a:bodyPr anchorCtr="0" anchor="t" bIns="0" lIns="0" spcFirstLastPara="1" rIns="0" wrap="square" tIns="118850">
            <a:normAutofit/>
          </a:bodyPr>
          <a:lstStyle/>
          <a:p>
            <a:pPr indent="0" lvl="0" marL="457200" rtl="0" algn="ctr">
              <a:lnSpc>
                <a:spcPct val="100000"/>
              </a:lnSpc>
              <a:spcBef>
                <a:spcPts val="2000"/>
              </a:spcBef>
              <a:spcAft>
                <a:spcPts val="0"/>
              </a:spcAft>
              <a:buSzPts val="5600"/>
              <a:buNone/>
            </a:pPr>
            <a:r>
              <a:rPr baseline="30000" lang="es-ES" sz="6600"/>
              <a:t>« Les certifications constituent une preuve indépendante de la durabilité. </a:t>
            </a:r>
            <a:endParaRPr/>
          </a:p>
          <a:p>
            <a:pPr indent="0" lvl="0" marL="0" rtl="0" algn="ctr">
              <a:lnSpc>
                <a:spcPct val="100000"/>
              </a:lnSpc>
              <a:spcBef>
                <a:spcPts val="0"/>
              </a:spcBef>
              <a:spcAft>
                <a:spcPts val="0"/>
              </a:spcAft>
              <a:buSzPts val="5600"/>
              <a:buNone/>
            </a:pPr>
            <a:r>
              <a:rPr baseline="30000" lang="es-ES" sz="6600"/>
              <a:t>Elles renforcent la confiance et ouvrent l'accès aux marchés soucieux de l'environnement. » </a:t>
            </a:r>
            <a:endParaRPr/>
          </a:p>
          <a:p>
            <a:pPr indent="0" lvl="0" marL="0" rtl="0" algn="just">
              <a:lnSpc>
                <a:spcPct val="130000"/>
              </a:lnSpc>
              <a:spcBef>
                <a:spcPts val="0"/>
              </a:spcBef>
              <a:spcAft>
                <a:spcPts val="0"/>
              </a:spcAft>
              <a:buSzPts val="5600"/>
              <a:buNone/>
            </a:pPr>
            <a:r>
              <a:rPr lang="es-ES" sz="4000"/>
              <a:t>Le secteur du tourisme est soumis à une pression croissante pour démontrer sa durabilité. Les certifications écologiques fournissent des preuves structurées et indépendantes de l'engagement environnemental, un facteur de plus en plus déterminant pour les voyageurs, les autorités de régulation et les partenaires. Ce module présente les principaux écolabels (par exemple, le label écologique de l'UE, Green Key, Biosphère) et les systèmes de gestion (ISO 14001, EMAS), en soulignant leurs avantages et les défis qu'ils représentent pour les PME du secteur touristique</a:t>
            </a:r>
            <a:r>
              <a:rPr lang="es-ES" sz="4300"/>
              <a:t>.</a:t>
            </a:r>
            <a:endParaRPr/>
          </a:p>
        </p:txBody>
      </p:sp>
      <p:sp>
        <p:nvSpPr>
          <p:cNvPr id="114" name="Google Shape;114;p3"/>
          <p:cNvSpPr txBox="1"/>
          <p:nvPr>
            <p:ph type="title"/>
          </p:nvPr>
        </p:nvSpPr>
        <p:spPr>
          <a:xfrm>
            <a:off x="762000" y="1524000"/>
            <a:ext cx="22860000" cy="1034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4800"/>
              <a:buFont typeface="Arial"/>
              <a:buNone/>
            </a:pPr>
            <a:r>
              <a:rPr b="1" lang="es-ES" sz="6400"/>
              <a:t>1.3 Introduction </a:t>
            </a:r>
            <a:endParaRPr sz="6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2.</a:t>
            </a:r>
            <a:r>
              <a:rPr lang="es-ES"/>
              <a:t> </a:t>
            </a:r>
            <a:r>
              <a:rPr b="1" lang="es-ES" sz="11600"/>
              <a:t>Certifications écologiques</a:t>
            </a:r>
            <a:endParaRPr b="1" sz="1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p:nvPr/>
        </p:nvSpPr>
        <p:spPr>
          <a:xfrm>
            <a:off x="2445522" y="1881425"/>
            <a:ext cx="9279495" cy="3894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s-ES" sz="3600" u="none" cap="none" strike="noStrike">
                <a:solidFill>
                  <a:schemeClr val="dk1"/>
                </a:solidFill>
                <a:latin typeface="Arial"/>
                <a:ea typeface="Arial"/>
                <a:cs typeface="Arial"/>
                <a:sym typeface="Arial"/>
              </a:rPr>
              <a:t>Une certification</a:t>
            </a:r>
            <a:r>
              <a:rPr b="0" i="0" lang="es-ES" sz="3600" u="none" cap="none" strike="noStrike">
                <a:solidFill>
                  <a:schemeClr val="dk1"/>
                </a:solidFill>
                <a:latin typeface="Arial"/>
                <a:ea typeface="Arial"/>
                <a:cs typeface="Arial"/>
                <a:sym typeface="Arial"/>
              </a:rPr>
              <a:t> est un outil permettant de garantir qu'une entreprise, un produit ou une activité respecte des normes ou des directives spécifiques. </a:t>
            </a:r>
            <a:endParaRPr b="0" i="0" sz="1400" u="none" cap="none" strike="noStrike">
              <a:solidFill>
                <a:schemeClr val="dk1"/>
              </a:solidFill>
              <a:latin typeface="Arial"/>
              <a:ea typeface="Arial"/>
              <a:cs typeface="Arial"/>
              <a:sym typeface="Arial"/>
            </a:endParaRPr>
          </a:p>
        </p:txBody>
      </p:sp>
      <p:sp>
        <p:nvSpPr>
          <p:cNvPr id="126" name="Google Shape;126;p6"/>
          <p:cNvSpPr/>
          <p:nvPr/>
        </p:nvSpPr>
        <p:spPr>
          <a:xfrm>
            <a:off x="11996414" y="1881100"/>
            <a:ext cx="9607720" cy="3894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Dans le </a:t>
            </a:r>
            <a:r>
              <a:rPr b="1" i="0" lang="es-ES" sz="3600" u="none" cap="none" strike="noStrike">
                <a:solidFill>
                  <a:schemeClr val="dk1"/>
                </a:solidFill>
                <a:latin typeface="Arial"/>
                <a:ea typeface="Arial"/>
                <a:cs typeface="Arial"/>
                <a:sym typeface="Arial"/>
              </a:rPr>
              <a:t>secteur du tourisme</a:t>
            </a:r>
            <a:r>
              <a:rPr b="0" i="0" lang="es-ES" sz="3600" u="none" cap="none" strike="noStrike">
                <a:solidFill>
                  <a:schemeClr val="dk1"/>
                </a:solidFill>
                <a:latin typeface="Arial"/>
                <a:ea typeface="Arial"/>
                <a:cs typeface="Arial"/>
                <a:sym typeface="Arial"/>
              </a:rPr>
              <a:t>, les certifications sont couramment utilisées pour évaluer la qualité et la sécurité des services, notamment en matière d'hébergement, de satisfaction client et de pratiques opérationnelles. </a:t>
            </a:r>
            <a:endParaRPr b="0" i="0" sz="1400" u="none" cap="none" strike="noStrike">
              <a:solidFill>
                <a:schemeClr val="dk1"/>
              </a:solidFill>
              <a:latin typeface="Arial"/>
              <a:ea typeface="Arial"/>
              <a:cs typeface="Arial"/>
              <a:sym typeface="Arial"/>
            </a:endParaRPr>
          </a:p>
        </p:txBody>
      </p:sp>
      <p:sp>
        <p:nvSpPr>
          <p:cNvPr id="127" name="Google Shape;127;p6"/>
          <p:cNvSpPr/>
          <p:nvPr/>
        </p:nvSpPr>
        <p:spPr>
          <a:xfrm>
            <a:off x="2449885" y="6152547"/>
            <a:ext cx="19203992" cy="6480612"/>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Selon le PNUE et l'OMC (2005), une certification écologique repose généralement sur :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742950" lvl="1" marL="1200150" marR="0" rtl="0" algn="l">
              <a:lnSpc>
                <a:spcPct val="100000"/>
              </a:lnSpc>
              <a:spcBef>
                <a:spcPts val="0"/>
              </a:spcBef>
              <a:spcAft>
                <a:spcPts val="0"/>
              </a:spcAft>
              <a:buClr>
                <a:srgbClr val="000000"/>
              </a:buClr>
              <a:buSzPts val="3600"/>
              <a:buFont typeface="Arial"/>
              <a:buAutoNum type="arabicPeriod"/>
            </a:pPr>
            <a:r>
              <a:rPr b="0" i="0" lang="es-ES" sz="3600" u="none" cap="none" strike="noStrike">
                <a:solidFill>
                  <a:schemeClr val="dk1"/>
                </a:solidFill>
                <a:latin typeface="Arial"/>
                <a:ea typeface="Arial"/>
                <a:cs typeface="Arial"/>
                <a:sym typeface="Arial"/>
              </a:rPr>
              <a:t>La participation volontaire des entreprises </a:t>
            </a:r>
            <a:endParaRPr b="0" i="0" sz="1400" u="none" cap="none" strike="noStrike">
              <a:solidFill>
                <a:schemeClr val="dk1"/>
              </a:solidFill>
              <a:latin typeface="Arial"/>
              <a:ea typeface="Arial"/>
              <a:cs typeface="Arial"/>
              <a:sym typeface="Arial"/>
            </a:endParaRPr>
          </a:p>
          <a:p>
            <a:pPr indent="-742950" lvl="1" marL="1200150" marR="0" rtl="0" algn="l">
              <a:lnSpc>
                <a:spcPct val="100000"/>
              </a:lnSpc>
              <a:spcBef>
                <a:spcPts val="0"/>
              </a:spcBef>
              <a:spcAft>
                <a:spcPts val="0"/>
              </a:spcAft>
              <a:buClr>
                <a:srgbClr val="000000"/>
              </a:buClr>
              <a:buSzPts val="3600"/>
              <a:buFont typeface="Arial"/>
              <a:buAutoNum type="arabicPeriod"/>
            </a:pPr>
            <a:r>
              <a:rPr b="0" i="0" lang="es-ES" sz="3600" u="none" cap="none" strike="noStrike">
                <a:solidFill>
                  <a:schemeClr val="dk1"/>
                </a:solidFill>
                <a:latin typeface="Arial"/>
                <a:ea typeface="Arial"/>
                <a:cs typeface="Arial"/>
                <a:sym typeface="Arial"/>
              </a:rPr>
              <a:t>Des normes et critères clairement définis </a:t>
            </a:r>
            <a:endParaRPr b="0" i="0" sz="1400" u="none" cap="none" strike="noStrike">
              <a:solidFill>
                <a:schemeClr val="dk1"/>
              </a:solidFill>
              <a:latin typeface="Arial"/>
              <a:ea typeface="Arial"/>
              <a:cs typeface="Arial"/>
              <a:sym typeface="Arial"/>
            </a:endParaRPr>
          </a:p>
          <a:p>
            <a:pPr indent="-742950" lvl="1" marL="1200150" marR="0" rtl="0" algn="l">
              <a:lnSpc>
                <a:spcPct val="100000"/>
              </a:lnSpc>
              <a:spcBef>
                <a:spcPts val="0"/>
              </a:spcBef>
              <a:spcAft>
                <a:spcPts val="0"/>
              </a:spcAft>
              <a:buClr>
                <a:srgbClr val="000000"/>
              </a:buClr>
              <a:buSzPts val="3600"/>
              <a:buFont typeface="Arial"/>
              <a:buAutoNum type="arabicPeriod"/>
            </a:pPr>
            <a:r>
              <a:rPr b="0" i="0" lang="es-ES" sz="3600" u="none" cap="none" strike="noStrike">
                <a:solidFill>
                  <a:schemeClr val="dk1"/>
                </a:solidFill>
                <a:latin typeface="Arial"/>
                <a:ea typeface="Arial"/>
                <a:cs typeface="Arial"/>
                <a:sym typeface="Arial"/>
              </a:rPr>
              <a:t>Un processus d'audit et d'évaluation </a:t>
            </a:r>
            <a:endParaRPr b="0" i="0" sz="1400" u="none" cap="none" strike="noStrike">
              <a:solidFill>
                <a:schemeClr val="dk1"/>
              </a:solidFill>
              <a:latin typeface="Arial"/>
              <a:ea typeface="Arial"/>
              <a:cs typeface="Arial"/>
              <a:sym typeface="Arial"/>
            </a:endParaRPr>
          </a:p>
          <a:p>
            <a:pPr indent="-742950" lvl="1" marL="1200150" marR="0" rtl="0" algn="l">
              <a:lnSpc>
                <a:spcPct val="100000"/>
              </a:lnSpc>
              <a:spcBef>
                <a:spcPts val="0"/>
              </a:spcBef>
              <a:spcAft>
                <a:spcPts val="0"/>
              </a:spcAft>
              <a:buClr>
                <a:srgbClr val="000000"/>
              </a:buClr>
              <a:buSzPts val="3600"/>
              <a:buFont typeface="Arial"/>
              <a:buAutoNum type="arabicPeriod"/>
            </a:pPr>
            <a:r>
              <a:rPr b="0" i="0" lang="es-ES" sz="3600" u="none" cap="none" strike="noStrike">
                <a:solidFill>
                  <a:schemeClr val="dk1"/>
                </a:solidFill>
                <a:latin typeface="Arial"/>
                <a:ea typeface="Arial"/>
                <a:cs typeface="Arial"/>
                <a:sym typeface="Arial"/>
              </a:rPr>
              <a:t>Une reconnaissance par l'attribution d'un label ou d'un logo aux entités qui satisfont aux exigences </a:t>
            </a:r>
            <a:endParaRPr b="0" i="0" sz="1400" u="none" cap="none" strike="noStrike">
              <a:solidFill>
                <a:schemeClr val="dk1"/>
              </a:solidFill>
              <a:latin typeface="Arial"/>
              <a:ea typeface="Arial"/>
              <a:cs typeface="Arial"/>
              <a:sym typeface="Arial"/>
            </a:endParaRPr>
          </a:p>
          <a:p>
            <a:pPr indent="-742950" lvl="1" marL="1200150" marR="0" rtl="0" algn="l">
              <a:lnSpc>
                <a:spcPct val="100000"/>
              </a:lnSpc>
              <a:spcBef>
                <a:spcPts val="0"/>
              </a:spcBef>
              <a:spcAft>
                <a:spcPts val="0"/>
              </a:spcAft>
              <a:buClr>
                <a:srgbClr val="000000"/>
              </a:buClr>
              <a:buSzPts val="3600"/>
              <a:buFont typeface="Arial"/>
              <a:buAutoNum type="arabicPeriod"/>
            </a:pPr>
            <a:r>
              <a:rPr b="0" i="0" lang="es-ES" sz="3600" u="none" cap="none" strike="noStrike">
                <a:solidFill>
                  <a:schemeClr val="dk1"/>
                </a:solidFill>
                <a:latin typeface="Arial"/>
                <a:ea typeface="Arial"/>
                <a:cs typeface="Arial"/>
                <a:sym typeface="Arial"/>
              </a:rPr>
              <a:t>Un suivi continu visant à garantir le respect des exigences au fil du temps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Les certifications écologiques offrent un cadre structuré et transparent qui aide les entreprises à réduire leur impact environnemental et à adopter des pratiques plus responsables. </a:t>
            </a:r>
            <a:endParaRPr b="0" i="0" sz="1400" u="none" cap="none" strike="noStrike">
              <a:solidFill>
                <a:schemeClr val="dk1"/>
              </a:solidFill>
              <a:latin typeface="Arial"/>
              <a:ea typeface="Arial"/>
              <a:cs typeface="Arial"/>
              <a:sym typeface="Arial"/>
            </a:endParaRPr>
          </a:p>
        </p:txBody>
      </p:sp>
      <p:sp>
        <p:nvSpPr>
          <p:cNvPr id="128" name="Google Shape;128;p6"/>
          <p:cNvSpPr txBox="1"/>
          <p:nvPr>
            <p:ph type="title"/>
          </p:nvPr>
        </p:nvSpPr>
        <p:spPr>
          <a:xfrm>
            <a:off x="761999" y="1082841"/>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200"/>
              <a:t>2. Certifications écologiques</a:t>
            </a:r>
            <a:endParaRPr sz="5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7"/>
          <p:cNvSpPr txBox="1"/>
          <p:nvPr>
            <p:ph type="title"/>
          </p:nvPr>
        </p:nvSpPr>
        <p:spPr>
          <a:xfrm>
            <a:off x="762001" y="5657851"/>
            <a:ext cx="13053942"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3.</a:t>
            </a:r>
            <a:r>
              <a:rPr lang="es-ES"/>
              <a:t> </a:t>
            </a:r>
            <a:r>
              <a:rPr b="1" lang="es-ES" sz="9600"/>
              <a:t>Systèmes de certification principaux</a:t>
            </a:r>
            <a:endParaRPr b="1" sz="9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8"/>
          <p:cNvSpPr/>
          <p:nvPr/>
        </p:nvSpPr>
        <p:spPr>
          <a:xfrm>
            <a:off x="1799244" y="2662700"/>
            <a:ext cx="14627871" cy="327288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Le </a:t>
            </a:r>
            <a:r>
              <a:rPr b="1" i="0" lang="es-ES" sz="3600" u="none" cap="none" strike="noStrike">
                <a:solidFill>
                  <a:schemeClr val="dk1"/>
                </a:solidFill>
                <a:latin typeface="Arial"/>
                <a:ea typeface="Arial"/>
                <a:cs typeface="Arial"/>
                <a:sym typeface="Arial"/>
              </a:rPr>
              <a:t>Conseil mondial du tourisme durable (GSTC)</a:t>
            </a:r>
            <a:r>
              <a:rPr b="0" i="0" lang="es-ES" sz="3600" u="none" cap="none" strike="noStrike">
                <a:solidFill>
                  <a:schemeClr val="dk1"/>
                </a:solidFill>
                <a:latin typeface="Arial"/>
                <a:ea typeface="Arial"/>
                <a:cs typeface="Arial"/>
                <a:sym typeface="Arial"/>
              </a:rPr>
              <a:t> définit des critères internationaux qui servent de référence mondiale en matière de tourisme durable.</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Ses normes s'articulent autour de </a:t>
            </a:r>
            <a:r>
              <a:rPr b="1" i="0" lang="es-ES" sz="3600" u="none" cap="none" strike="noStrike">
                <a:solidFill>
                  <a:schemeClr val="dk1"/>
                </a:solidFill>
                <a:latin typeface="Arial"/>
                <a:ea typeface="Arial"/>
                <a:cs typeface="Arial"/>
                <a:sym typeface="Arial"/>
              </a:rPr>
              <a:t>quatre piliers </a:t>
            </a:r>
            <a:r>
              <a:rPr b="0" i="0" lang="es-ES" sz="3600" u="none" cap="none" strike="noStrike">
                <a:solidFill>
                  <a:schemeClr val="dk1"/>
                </a:solidFill>
                <a:latin typeface="Arial"/>
                <a:ea typeface="Arial"/>
                <a:cs typeface="Arial"/>
                <a:sym typeface="Arial"/>
              </a:rPr>
              <a:t>:</a:t>
            </a:r>
            <a:endParaRPr b="0" i="0" sz="1400" u="none" cap="none" strike="noStrike">
              <a:solidFill>
                <a:schemeClr val="dk1"/>
              </a:solidFill>
              <a:latin typeface="Arial"/>
              <a:ea typeface="Arial"/>
              <a:cs typeface="Arial"/>
              <a:sym typeface="Arial"/>
            </a:endParaRPr>
          </a:p>
        </p:txBody>
      </p:sp>
      <p:sp>
        <p:nvSpPr>
          <p:cNvPr id="140" name="Google Shape;140;p8"/>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200"/>
              <a:t>3.1. Normes GSTC</a:t>
            </a:r>
            <a:endParaRPr sz="5200"/>
          </a:p>
        </p:txBody>
      </p:sp>
      <p:grpSp>
        <p:nvGrpSpPr>
          <p:cNvPr id="141" name="Google Shape;141;p8"/>
          <p:cNvGrpSpPr/>
          <p:nvPr/>
        </p:nvGrpSpPr>
        <p:grpSpPr>
          <a:xfrm>
            <a:off x="319652" y="6205408"/>
            <a:ext cx="23733896" cy="3391768"/>
            <a:chOff x="13051" y="469800"/>
            <a:chExt cx="23733896" cy="3391768"/>
          </a:xfrm>
        </p:grpSpPr>
        <p:sp>
          <p:nvSpPr>
            <p:cNvPr id="142" name="Google Shape;142;p8"/>
            <p:cNvSpPr/>
            <p:nvPr/>
          </p:nvSpPr>
          <p:spPr>
            <a:xfrm>
              <a:off x="1950512"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8"/>
            <p:cNvSpPr txBox="1"/>
            <p:nvPr/>
          </p:nvSpPr>
          <p:spPr>
            <a:xfrm>
              <a:off x="2531750"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Une planification, une gouvernance et un suivi efficaces</a:t>
              </a:r>
              <a:endParaRPr b="0" i="0" sz="1400" u="none" cap="none" strike="noStrike">
                <a:solidFill>
                  <a:schemeClr val="dk1"/>
                </a:solidFill>
                <a:latin typeface="Arial"/>
                <a:ea typeface="Arial"/>
                <a:cs typeface="Arial"/>
                <a:sym typeface="Arial"/>
              </a:endParaRPr>
            </a:p>
          </p:txBody>
        </p:sp>
        <p:sp>
          <p:nvSpPr>
            <p:cNvPr id="144" name="Google Shape;144;p8"/>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8"/>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1. </a:t>
              </a:r>
              <a:endParaRPr b="1" i="0" sz="2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Gestion durable</a:t>
              </a:r>
              <a:endParaRPr b="1" i="0" sz="2400" u="none" cap="none" strike="noStrike">
                <a:solidFill>
                  <a:schemeClr val="lt1"/>
                </a:solidFill>
                <a:latin typeface="Arial"/>
                <a:ea typeface="Arial"/>
                <a:cs typeface="Arial"/>
                <a:sym typeface="Arial"/>
              </a:endParaRPr>
            </a:p>
          </p:txBody>
        </p:sp>
        <p:sp>
          <p:nvSpPr>
            <p:cNvPr id="146" name="Google Shape;146;p8"/>
            <p:cNvSpPr/>
            <p:nvPr/>
          </p:nvSpPr>
          <p:spPr>
            <a:xfrm>
              <a:off x="8005078"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8"/>
            <p:cNvSpPr txBox="1"/>
            <p:nvPr/>
          </p:nvSpPr>
          <p:spPr>
            <a:xfrm>
              <a:off x="8586316"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Soutenir les communautés locales et promouvoir l'emploi équitable</a:t>
              </a:r>
              <a:endParaRPr b="0" i="0" sz="1400" u="none" cap="none" strike="noStrike">
                <a:solidFill>
                  <a:schemeClr val="dk1"/>
                </a:solidFill>
                <a:latin typeface="Arial"/>
                <a:ea typeface="Arial"/>
                <a:cs typeface="Arial"/>
                <a:sym typeface="Arial"/>
              </a:endParaRPr>
            </a:p>
          </p:txBody>
        </p:sp>
        <p:sp>
          <p:nvSpPr>
            <p:cNvPr id="148" name="Google Shape;148;p8"/>
            <p:cNvSpPr/>
            <p:nvPr/>
          </p:nvSpPr>
          <p:spPr>
            <a:xfrm>
              <a:off x="6067617"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8"/>
            <p:cNvSpPr txBox="1"/>
            <p:nvPr/>
          </p:nvSpPr>
          <p:spPr>
            <a:xfrm>
              <a:off x="5922749" y="758517"/>
              <a:ext cx="2659500" cy="1712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2400"/>
                <a:buFont typeface="Arial"/>
                <a:buNone/>
              </a:pPr>
              <a:r>
                <a:rPr b="1" i="0" lang="es-ES" sz="2400" u="none" cap="none" strike="noStrike">
                  <a:solidFill>
                    <a:schemeClr val="lt1"/>
                  </a:solidFill>
                  <a:latin typeface="Arial"/>
                  <a:ea typeface="Arial"/>
                  <a:cs typeface="Arial"/>
                  <a:sym typeface="Arial"/>
                </a:rPr>
                <a:t>2. </a:t>
              </a:r>
              <a:endParaRPr b="1" i="0" sz="2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Avantages socio-économiques</a:t>
              </a:r>
              <a:endParaRPr/>
            </a:p>
          </p:txBody>
        </p:sp>
        <p:sp>
          <p:nvSpPr>
            <p:cNvPr id="150" name="Google Shape;150;p8"/>
            <p:cNvSpPr/>
            <p:nvPr/>
          </p:nvSpPr>
          <p:spPr>
            <a:xfrm>
              <a:off x="14059643"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8"/>
            <p:cNvSpPr txBox="1"/>
            <p:nvPr/>
          </p:nvSpPr>
          <p:spPr>
            <a:xfrm>
              <a:off x="14640881"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Préserver les traditions, les sites patrimoniaux et l'authenticité</a:t>
              </a:r>
              <a:endParaRPr b="0" i="0" sz="1400" u="none" cap="none" strike="noStrike">
                <a:solidFill>
                  <a:schemeClr val="dk1"/>
                </a:solidFill>
                <a:latin typeface="Arial"/>
                <a:ea typeface="Arial"/>
                <a:cs typeface="Arial"/>
                <a:sym typeface="Arial"/>
              </a:endParaRPr>
            </a:p>
          </p:txBody>
        </p:sp>
        <p:sp>
          <p:nvSpPr>
            <p:cNvPr id="152" name="Google Shape;152;p8"/>
            <p:cNvSpPr/>
            <p:nvPr/>
          </p:nvSpPr>
          <p:spPr>
            <a:xfrm>
              <a:off x="12122182"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8"/>
            <p:cNvSpPr txBox="1"/>
            <p:nvPr/>
          </p:nvSpPr>
          <p:spPr>
            <a:xfrm>
              <a:off x="12476850"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2400"/>
                <a:buFont typeface="Arial"/>
                <a:buNone/>
              </a:pPr>
              <a:r>
                <a:rPr b="1" i="0" lang="es-ES" sz="2400" u="none" cap="none" strike="noStrike">
                  <a:solidFill>
                    <a:schemeClr val="lt1"/>
                  </a:solidFill>
                  <a:latin typeface="Arial"/>
                  <a:ea typeface="Arial"/>
                  <a:cs typeface="Arial"/>
                  <a:sym typeface="Arial"/>
                </a:rPr>
                <a:t>3. </a:t>
              </a:r>
              <a:endParaRPr b="1" i="0" sz="2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Protection du patrimoine culturel</a:t>
              </a:r>
              <a:endParaRPr/>
            </a:p>
          </p:txBody>
        </p:sp>
        <p:sp>
          <p:nvSpPr>
            <p:cNvPr id="154" name="Google Shape;154;p8"/>
            <p:cNvSpPr/>
            <p:nvPr/>
          </p:nvSpPr>
          <p:spPr>
            <a:xfrm>
              <a:off x="20114208" y="1438531"/>
              <a:ext cx="3632739" cy="2423037"/>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8"/>
            <p:cNvSpPr txBox="1"/>
            <p:nvPr/>
          </p:nvSpPr>
          <p:spPr>
            <a:xfrm>
              <a:off x="20695447" y="1438531"/>
              <a:ext cx="3051500" cy="2423037"/>
            </a:xfrm>
            <a:prstGeom prst="rect">
              <a:avLst/>
            </a:prstGeom>
            <a:noFill/>
            <a:ln>
              <a:noFill/>
            </a:ln>
          </p:spPr>
          <p:txBody>
            <a:bodyPr anchorCtr="0" anchor="ctr" bIns="170675" lIns="0" spcFirstLastPara="1" rIns="170675" wrap="square" tIns="170675">
              <a:noAutofit/>
            </a:bodyPr>
            <a:lstStyle/>
            <a:p>
              <a:pPr indent="0" lvl="0" marL="0" marR="0" rtl="0" algn="l">
                <a:lnSpc>
                  <a:spcPct val="90000"/>
                </a:lnSpc>
                <a:spcBef>
                  <a:spcPts val="0"/>
                </a:spcBef>
                <a:spcAft>
                  <a:spcPts val="0"/>
                </a:spcAft>
                <a:buNone/>
              </a:pPr>
              <a:r>
                <a:rPr b="0" i="0" lang="es-ES" sz="2400" u="none" cap="none" strike="noStrike">
                  <a:solidFill>
                    <a:schemeClr val="dk1"/>
                  </a:solidFill>
                  <a:latin typeface="Arial"/>
                  <a:ea typeface="Arial"/>
                  <a:cs typeface="Arial"/>
                  <a:sym typeface="Arial"/>
                </a:rPr>
                <a:t>Préserver les ressources et la biodiversité, et réduire les émissions</a:t>
              </a:r>
              <a:endParaRPr b="0" i="0" sz="1400" u="none" cap="none" strike="noStrike">
                <a:solidFill>
                  <a:schemeClr val="dk1"/>
                </a:solidFill>
                <a:latin typeface="Arial"/>
                <a:ea typeface="Arial"/>
                <a:cs typeface="Arial"/>
                <a:sym typeface="Arial"/>
              </a:endParaRPr>
            </a:p>
          </p:txBody>
        </p:sp>
        <p:sp>
          <p:nvSpPr>
            <p:cNvPr id="156" name="Google Shape;156;p8"/>
            <p:cNvSpPr/>
            <p:nvPr/>
          </p:nvSpPr>
          <p:spPr>
            <a:xfrm>
              <a:off x="18176748"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8"/>
            <p:cNvSpPr txBox="1"/>
            <p:nvPr/>
          </p:nvSpPr>
          <p:spPr>
            <a:xfrm>
              <a:off x="18200271" y="659612"/>
              <a:ext cx="2424793" cy="171249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4. </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s-ES" sz="2400" u="none" cap="none" strike="noStrike">
                  <a:solidFill>
                    <a:schemeClr val="lt1"/>
                  </a:solidFill>
                  <a:latin typeface="Arial"/>
                  <a:ea typeface="Arial"/>
                  <a:cs typeface="Arial"/>
                  <a:sym typeface="Arial"/>
                </a:rPr>
                <a:t>Gestion responsable de l'environnement </a:t>
              </a:r>
              <a:endParaRPr b="1" i="0" sz="1400" u="none" cap="none" strike="noStrike">
                <a:solidFill>
                  <a:schemeClr val="lt1"/>
                </a:solidFill>
                <a:latin typeface="Arial"/>
                <a:ea typeface="Arial"/>
                <a:cs typeface="Arial"/>
                <a:sym typeface="Arial"/>
              </a:endParaRPr>
            </a:p>
          </p:txBody>
        </p:sp>
      </p:grpSp>
      <p:sp>
        <p:nvSpPr>
          <p:cNvPr id="158" name="Google Shape;158;p8"/>
          <p:cNvSpPr/>
          <p:nvPr/>
        </p:nvSpPr>
        <p:spPr>
          <a:xfrm>
            <a:off x="4635212" y="10148978"/>
            <a:ext cx="15643654" cy="1870123"/>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La plupart des principaux labels écologiques s'alignent sur les critères du GSTC, garantissant ainsi leur crédibilité, leur comparabilité et leur reconnaissance mondiale</a:t>
            </a:r>
            <a:endParaRPr b="0" i="0" sz="1400" u="none" cap="none" strike="noStrike">
              <a:solidFill>
                <a:schemeClr val="dk1"/>
              </a:solidFill>
              <a:latin typeface="Arial"/>
              <a:ea typeface="Arial"/>
              <a:cs typeface="Arial"/>
              <a:sym typeface="Arial"/>
            </a:endParaRPr>
          </a:p>
        </p:txBody>
      </p:sp>
      <p:pic>
        <p:nvPicPr>
          <p:cNvPr id="159" name="Google Shape;159;p8"/>
          <p:cNvPicPr preferRelativeResize="0"/>
          <p:nvPr/>
        </p:nvPicPr>
        <p:blipFill rotWithShape="1">
          <a:blip r:embed="rId3">
            <a:alphaModFix/>
          </a:blip>
          <a:srcRect b="0" l="0" r="0" t="0"/>
          <a:stretch/>
        </p:blipFill>
        <p:spPr>
          <a:xfrm>
            <a:off x="17244511" y="2123609"/>
            <a:ext cx="3546057" cy="35460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100"/>
              <a:t>3.2. Aperçu des systèmes de certification principaux</a:t>
            </a:r>
            <a:endParaRPr sz="5100"/>
          </a:p>
        </p:txBody>
      </p:sp>
      <p:grpSp>
        <p:nvGrpSpPr>
          <p:cNvPr id="165" name="Google Shape;165;p9"/>
          <p:cNvGrpSpPr/>
          <p:nvPr/>
        </p:nvGrpSpPr>
        <p:grpSpPr>
          <a:xfrm>
            <a:off x="2008396" y="2739913"/>
            <a:ext cx="19777209" cy="7016314"/>
            <a:chOff x="3501018" y="126953"/>
            <a:chExt cx="19777209" cy="6071356"/>
          </a:xfrm>
        </p:grpSpPr>
        <p:sp>
          <p:nvSpPr>
            <p:cNvPr id="166" name="Google Shape;166;p9"/>
            <p:cNvSpPr/>
            <p:nvPr/>
          </p:nvSpPr>
          <p:spPr>
            <a:xfrm>
              <a:off x="3501018" y="126953"/>
              <a:ext cx="3024000" cy="1275077"/>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s-ES" sz="3200" u="none" cap="none" strike="noStrike">
                  <a:solidFill>
                    <a:schemeClr val="lt1"/>
                  </a:solidFill>
                  <a:latin typeface="Arial"/>
                  <a:ea typeface="Arial"/>
                  <a:cs typeface="Arial"/>
                  <a:sym typeface="Arial"/>
                </a:rPr>
                <a:t>Ecolabel de l'UE</a:t>
              </a:r>
              <a:r>
                <a:rPr b="0" i="0" lang="es-ES" sz="1400" u="none" cap="none" strike="noStrike">
                  <a:solidFill>
                    <a:schemeClr val="lt1"/>
                  </a:solidFill>
                  <a:latin typeface="Arial"/>
                  <a:ea typeface="Arial"/>
                  <a:cs typeface="Arial"/>
                  <a:sym typeface="Arial"/>
                </a:rPr>
                <a:t> </a:t>
              </a:r>
              <a:endParaRPr/>
            </a:p>
          </p:txBody>
        </p:sp>
        <p:sp>
          <p:nvSpPr>
            <p:cNvPr id="167" name="Google Shape;167;p9"/>
            <p:cNvSpPr/>
            <p:nvPr/>
          </p:nvSpPr>
          <p:spPr>
            <a:xfrm>
              <a:off x="3501018" y="1414835"/>
              <a:ext cx="3024000" cy="4776564"/>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Le label environnemental officiel de l'UE, qui certifie les hébergements touristiques sur la base de critères stricts en matière d'énergie, d'eau et de déchets.</a:t>
              </a:r>
              <a:endParaRPr b="0" i="0" sz="2800" u="none" cap="none" strike="noStrike">
                <a:solidFill>
                  <a:schemeClr val="dk1"/>
                </a:solidFill>
                <a:latin typeface="Arial"/>
                <a:ea typeface="Arial"/>
                <a:cs typeface="Arial"/>
                <a:sym typeface="Arial"/>
              </a:endParaRPr>
            </a:p>
          </p:txBody>
        </p:sp>
        <p:sp>
          <p:nvSpPr>
            <p:cNvPr id="168" name="Google Shape;168;p9"/>
            <p:cNvSpPr/>
            <p:nvPr/>
          </p:nvSpPr>
          <p:spPr>
            <a:xfrm>
              <a:off x="6760444" y="126953"/>
              <a:ext cx="3240629" cy="1275077"/>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Green Key</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169" name="Google Shape;169;p9"/>
            <p:cNvSpPr/>
            <p:nvPr/>
          </p:nvSpPr>
          <p:spPr>
            <a:xfrm>
              <a:off x="6760444" y="1402032"/>
              <a:ext cx="3234683" cy="4789357"/>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 label écologique international de premier plan destiné aux hôtels, campings et sites touristiques, axé sur la gestion environnementale et la sensibilisation à l'environnement.</a:t>
              </a:r>
              <a:endParaRPr b="0" i="0" sz="2800" u="none" cap="none" strike="noStrike">
                <a:solidFill>
                  <a:schemeClr val="dk1"/>
                </a:solidFill>
                <a:latin typeface="Arial"/>
                <a:ea typeface="Arial"/>
                <a:cs typeface="Arial"/>
                <a:sym typeface="Arial"/>
              </a:endParaRPr>
            </a:p>
          </p:txBody>
        </p:sp>
        <p:sp>
          <p:nvSpPr>
            <p:cNvPr id="170" name="Google Shape;170;p9"/>
            <p:cNvSpPr/>
            <p:nvPr/>
          </p:nvSpPr>
          <p:spPr>
            <a:xfrm>
              <a:off x="10251206" y="126953"/>
              <a:ext cx="3145057" cy="128788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EarthCheck</a:t>
              </a:r>
              <a:endParaRPr b="1" i="0" sz="3200" u="none" cap="none" strike="noStrike">
                <a:solidFill>
                  <a:schemeClr val="lt1"/>
                </a:solidFill>
                <a:latin typeface="Arial"/>
                <a:ea typeface="Arial"/>
                <a:cs typeface="Arial"/>
                <a:sym typeface="Arial"/>
              </a:endParaRPr>
            </a:p>
          </p:txBody>
        </p:sp>
        <p:sp>
          <p:nvSpPr>
            <p:cNvPr id="171" name="Google Shape;171;p9"/>
            <p:cNvSpPr/>
            <p:nvPr/>
          </p:nvSpPr>
          <p:spPr>
            <a:xfrm>
              <a:off x="10238263" y="1416377"/>
              <a:ext cx="3172599" cy="4761544"/>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Une certification fondée sur des données scientifiques destiné aux destinations et aux opérateurs touristiques, combinant une auto-évaluation initiale et une certification. </a:t>
              </a:r>
              <a:endParaRPr b="0" i="0" sz="2800" u="none" cap="none" strike="noStrike">
                <a:solidFill>
                  <a:schemeClr val="dk1"/>
                </a:solidFill>
                <a:latin typeface="Arial"/>
                <a:ea typeface="Arial"/>
                <a:cs typeface="Arial"/>
                <a:sym typeface="Arial"/>
              </a:endParaRPr>
            </a:p>
          </p:txBody>
        </p:sp>
        <p:sp>
          <p:nvSpPr>
            <p:cNvPr id="172" name="Google Shape;172;p9"/>
            <p:cNvSpPr/>
            <p:nvPr/>
          </p:nvSpPr>
          <p:spPr>
            <a:xfrm>
              <a:off x="13613120" y="126953"/>
              <a:ext cx="3053592" cy="1275077"/>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Travelife</a:t>
              </a:r>
              <a:endParaRPr/>
            </a:p>
          </p:txBody>
        </p:sp>
        <p:sp>
          <p:nvSpPr>
            <p:cNvPr id="173" name="Google Shape;173;p9"/>
            <p:cNvSpPr/>
            <p:nvPr/>
          </p:nvSpPr>
          <p:spPr>
            <a:xfrm>
              <a:off x="13613120" y="1396138"/>
              <a:ext cx="3053592" cy="480217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Conçu pour les hôtels et les agences de voyage, ce système intègre à la fois des fonctionnalités de gestion et de suivi des performances. </a:t>
              </a:r>
              <a:endParaRPr b="0" i="0" sz="2800" u="none" cap="none" strike="noStrike">
                <a:solidFill>
                  <a:schemeClr val="dk1"/>
                </a:solidFill>
                <a:latin typeface="Arial"/>
                <a:ea typeface="Arial"/>
                <a:cs typeface="Arial"/>
                <a:sym typeface="Arial"/>
              </a:endParaRPr>
            </a:p>
          </p:txBody>
        </p:sp>
        <p:sp>
          <p:nvSpPr>
            <p:cNvPr id="174" name="Google Shape;174;p9"/>
            <p:cNvSpPr/>
            <p:nvPr/>
          </p:nvSpPr>
          <p:spPr>
            <a:xfrm>
              <a:off x="20328207" y="126953"/>
              <a:ext cx="2950020" cy="1262274"/>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Green Globe</a:t>
              </a:r>
              <a:endParaRPr b="1" i="0" sz="3200" u="none" cap="none" strike="noStrike">
                <a:solidFill>
                  <a:schemeClr val="lt1"/>
                </a:solidFill>
                <a:latin typeface="Arial"/>
                <a:ea typeface="Arial"/>
                <a:cs typeface="Arial"/>
                <a:sym typeface="Arial"/>
              </a:endParaRPr>
            </a:p>
          </p:txBody>
        </p:sp>
        <p:sp>
          <p:nvSpPr>
            <p:cNvPr id="175" name="Google Shape;175;p9"/>
            <p:cNvSpPr/>
            <p:nvPr/>
          </p:nvSpPr>
          <p:spPr>
            <a:xfrm>
              <a:off x="20328207" y="1389229"/>
              <a:ext cx="2950020" cy="4789367"/>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Une certification mondiale en matière de développement durable dans le secteur du tourisme, dont les critères portent sur l'environnement, la culture et la communauté.</a:t>
              </a:r>
              <a:endParaRPr b="0" i="0" sz="2800" u="none" cap="none" strike="noStrike">
                <a:solidFill>
                  <a:schemeClr val="dk1"/>
                </a:solidFill>
                <a:latin typeface="Arial"/>
                <a:ea typeface="Arial"/>
                <a:cs typeface="Arial"/>
                <a:sym typeface="Arial"/>
              </a:endParaRPr>
            </a:p>
          </p:txBody>
        </p:sp>
      </p:grpSp>
      <p:sp>
        <p:nvSpPr>
          <p:cNvPr id="176" name="Google Shape;176;p9"/>
          <p:cNvSpPr/>
          <p:nvPr/>
        </p:nvSpPr>
        <p:spPr>
          <a:xfrm>
            <a:off x="15485190" y="2746551"/>
            <a:ext cx="3024000"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Biosphere Responsible Tourism</a:t>
            </a:r>
            <a:endParaRPr b="1" i="0" sz="3200" u="none" cap="none" strike="noStrike">
              <a:solidFill>
                <a:schemeClr val="lt1"/>
              </a:solidFill>
              <a:latin typeface="Arial"/>
              <a:ea typeface="Arial"/>
              <a:cs typeface="Arial"/>
              <a:sym typeface="Arial"/>
            </a:endParaRPr>
          </a:p>
        </p:txBody>
      </p:sp>
      <p:sp>
        <p:nvSpPr>
          <p:cNvPr id="177" name="Google Shape;177;p9"/>
          <p:cNvSpPr/>
          <p:nvPr/>
        </p:nvSpPr>
        <p:spPr>
          <a:xfrm>
            <a:off x="15497567" y="4206347"/>
            <a:ext cx="3009204" cy="5533446"/>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Un système de certification qui permet aux entreprises touristiques et aux destinations de s'aligner sur les ODD des Nations unies.</a:t>
            </a:r>
            <a:endParaRPr b="0" i="0" sz="2800" u="none" cap="none" strike="noStrike">
              <a:solidFill>
                <a:schemeClr val="dk1"/>
              </a:solidFill>
              <a:latin typeface="Arial"/>
              <a:ea typeface="Arial"/>
              <a:cs typeface="Arial"/>
              <a:sym typeface="Arial"/>
            </a:endParaRPr>
          </a:p>
        </p:txBody>
      </p:sp>
      <p:pic>
        <p:nvPicPr>
          <p:cNvPr id="178" name="Google Shape;178;p9"/>
          <p:cNvPicPr preferRelativeResize="0"/>
          <p:nvPr/>
        </p:nvPicPr>
        <p:blipFill rotWithShape="1">
          <a:blip r:embed="rId3">
            <a:alphaModFix/>
          </a:blip>
          <a:srcRect b="0" l="0" r="0" t="0"/>
          <a:stretch/>
        </p:blipFill>
        <p:spPr>
          <a:xfrm>
            <a:off x="2417206" y="9844733"/>
            <a:ext cx="2278800" cy="2278800"/>
          </a:xfrm>
          <a:prstGeom prst="rect">
            <a:avLst/>
          </a:prstGeom>
          <a:noFill/>
          <a:ln>
            <a:noFill/>
          </a:ln>
        </p:spPr>
      </p:pic>
      <p:pic>
        <p:nvPicPr>
          <p:cNvPr id="179" name="Google Shape;179;p9"/>
          <p:cNvPicPr preferRelativeResize="0"/>
          <p:nvPr/>
        </p:nvPicPr>
        <p:blipFill rotWithShape="1">
          <a:blip r:embed="rId4">
            <a:alphaModFix/>
          </a:blip>
          <a:srcRect b="0" l="0" r="0" t="0"/>
          <a:stretch/>
        </p:blipFill>
        <p:spPr>
          <a:xfrm>
            <a:off x="6058692" y="9849214"/>
            <a:ext cx="1799459" cy="2268000"/>
          </a:xfrm>
          <a:prstGeom prst="rect">
            <a:avLst/>
          </a:prstGeom>
          <a:noFill/>
          <a:ln>
            <a:noFill/>
          </a:ln>
        </p:spPr>
      </p:pic>
      <p:pic>
        <p:nvPicPr>
          <p:cNvPr id="180" name="Google Shape;180;p9"/>
          <p:cNvPicPr preferRelativeResize="0"/>
          <p:nvPr/>
        </p:nvPicPr>
        <p:blipFill rotWithShape="1">
          <a:blip r:embed="rId5">
            <a:alphaModFix/>
          </a:blip>
          <a:srcRect b="0" l="0" r="0" t="0"/>
          <a:stretch/>
        </p:blipFill>
        <p:spPr>
          <a:xfrm>
            <a:off x="9283805" y="9721650"/>
            <a:ext cx="2010419" cy="2268000"/>
          </a:xfrm>
          <a:prstGeom prst="rect">
            <a:avLst/>
          </a:prstGeom>
          <a:noFill/>
          <a:ln>
            <a:noFill/>
          </a:ln>
        </p:spPr>
      </p:pic>
      <p:pic>
        <p:nvPicPr>
          <p:cNvPr id="181" name="Google Shape;181;p9"/>
          <p:cNvPicPr preferRelativeResize="0"/>
          <p:nvPr/>
        </p:nvPicPr>
        <p:blipFill rotWithShape="1">
          <a:blip r:embed="rId6">
            <a:alphaModFix/>
          </a:blip>
          <a:srcRect b="21985" l="0" r="0" t="19163"/>
          <a:stretch/>
        </p:blipFill>
        <p:spPr>
          <a:xfrm>
            <a:off x="12107662" y="9960796"/>
            <a:ext cx="2773051" cy="1224000"/>
          </a:xfrm>
          <a:prstGeom prst="rect">
            <a:avLst/>
          </a:prstGeom>
          <a:noFill/>
          <a:ln>
            <a:noFill/>
          </a:ln>
        </p:spPr>
      </p:pic>
      <p:pic>
        <p:nvPicPr>
          <p:cNvPr id="182" name="Google Shape;182;p9"/>
          <p:cNvPicPr preferRelativeResize="0"/>
          <p:nvPr/>
        </p:nvPicPr>
        <p:blipFill rotWithShape="1">
          <a:blip r:embed="rId7">
            <a:alphaModFix/>
          </a:blip>
          <a:srcRect b="0" l="0" r="0" t="0"/>
          <a:stretch/>
        </p:blipFill>
        <p:spPr>
          <a:xfrm>
            <a:off x="15873889" y="10050375"/>
            <a:ext cx="2278800" cy="2278800"/>
          </a:xfrm>
          <a:prstGeom prst="rect">
            <a:avLst/>
          </a:prstGeom>
          <a:noFill/>
          <a:ln>
            <a:noFill/>
          </a:ln>
        </p:spPr>
      </p:pic>
      <p:pic>
        <p:nvPicPr>
          <p:cNvPr id="183" name="Google Shape;183;p9"/>
          <p:cNvPicPr preferRelativeResize="0"/>
          <p:nvPr/>
        </p:nvPicPr>
        <p:blipFill rotWithShape="1">
          <a:blip r:embed="rId8">
            <a:alphaModFix/>
          </a:blip>
          <a:srcRect b="23758" l="30337" r="27712" t="19789"/>
          <a:stretch/>
        </p:blipFill>
        <p:spPr>
          <a:xfrm>
            <a:off x="19444984" y="9945060"/>
            <a:ext cx="2278800" cy="20475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100"/>
              <a:t>3.3. Tableau comparatif - éco-certification </a:t>
            </a:r>
            <a:endParaRPr/>
          </a:p>
        </p:txBody>
      </p:sp>
      <p:sp>
        <p:nvSpPr>
          <p:cNvPr id="189" name="Google Shape;189;p10"/>
          <p:cNvSpPr/>
          <p:nvPr/>
        </p:nvSpPr>
        <p:spPr>
          <a:xfrm>
            <a:off x="1404933" y="5566572"/>
            <a:ext cx="5105254" cy="132273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EarthCheck</a:t>
            </a:r>
            <a:endParaRPr b="0" i="0" sz="2800" u="none" cap="none" strike="noStrike">
              <a:solidFill>
                <a:schemeClr val="dk1"/>
              </a:solidFill>
              <a:latin typeface="Arial"/>
              <a:ea typeface="Arial"/>
              <a:cs typeface="Arial"/>
              <a:sym typeface="Arial"/>
            </a:endParaRPr>
          </a:p>
        </p:txBody>
      </p:sp>
      <p:sp>
        <p:nvSpPr>
          <p:cNvPr id="190" name="Google Shape;190;p10"/>
          <p:cNvSpPr/>
          <p:nvPr/>
        </p:nvSpPr>
        <p:spPr>
          <a:xfrm>
            <a:off x="1401457" y="4381429"/>
            <a:ext cx="5105700" cy="111586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Green Key</a:t>
            </a:r>
            <a:endParaRPr b="0" i="0" sz="2800" u="none" cap="none" strike="noStrike">
              <a:solidFill>
                <a:schemeClr val="dk1"/>
              </a:solidFill>
              <a:latin typeface="Arial"/>
              <a:ea typeface="Arial"/>
              <a:cs typeface="Arial"/>
              <a:sym typeface="Arial"/>
            </a:endParaRPr>
          </a:p>
        </p:txBody>
      </p:sp>
      <p:sp>
        <p:nvSpPr>
          <p:cNvPr id="191" name="Google Shape;191;p10"/>
          <p:cNvSpPr/>
          <p:nvPr/>
        </p:nvSpPr>
        <p:spPr>
          <a:xfrm>
            <a:off x="1391346" y="6957198"/>
            <a:ext cx="5105700" cy="1834147"/>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Travelife</a:t>
            </a:r>
            <a:endParaRPr b="0" i="0" sz="2800" u="none" cap="none" strike="noStrike">
              <a:solidFill>
                <a:schemeClr val="dk1"/>
              </a:solidFill>
              <a:latin typeface="Arial"/>
              <a:ea typeface="Arial"/>
              <a:cs typeface="Arial"/>
              <a:sym typeface="Arial"/>
            </a:endParaRPr>
          </a:p>
        </p:txBody>
      </p:sp>
      <p:sp>
        <p:nvSpPr>
          <p:cNvPr id="192" name="Google Shape;192;p10"/>
          <p:cNvSpPr/>
          <p:nvPr/>
        </p:nvSpPr>
        <p:spPr>
          <a:xfrm>
            <a:off x="1394109" y="2728919"/>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s-ES" sz="3200" u="none" cap="none" strike="noStrike">
                <a:solidFill>
                  <a:schemeClr val="lt1"/>
                </a:solidFill>
                <a:latin typeface="Arial"/>
                <a:ea typeface="Arial"/>
                <a:cs typeface="Arial"/>
                <a:sym typeface="Arial"/>
              </a:rPr>
              <a:t>Certification</a:t>
            </a:r>
            <a:endParaRPr b="1" i="0" sz="3200" u="none" cap="none" strike="noStrike">
              <a:solidFill>
                <a:schemeClr val="lt1"/>
              </a:solidFill>
              <a:latin typeface="Arial"/>
              <a:ea typeface="Arial"/>
              <a:cs typeface="Arial"/>
              <a:sym typeface="Arial"/>
            </a:endParaRPr>
          </a:p>
        </p:txBody>
      </p:sp>
      <p:sp>
        <p:nvSpPr>
          <p:cNvPr id="193" name="Google Shape;193;p10"/>
          <p:cNvSpPr/>
          <p:nvPr/>
        </p:nvSpPr>
        <p:spPr>
          <a:xfrm>
            <a:off x="1394108" y="3320398"/>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Ecolabel européen</a:t>
            </a:r>
            <a:endParaRPr b="0" i="0" sz="2800" u="none" cap="none" strike="noStrike">
              <a:solidFill>
                <a:schemeClr val="dk1"/>
              </a:solidFill>
              <a:latin typeface="Arial"/>
              <a:ea typeface="Arial"/>
              <a:cs typeface="Arial"/>
              <a:sym typeface="Arial"/>
            </a:endParaRPr>
          </a:p>
        </p:txBody>
      </p:sp>
      <p:sp>
        <p:nvSpPr>
          <p:cNvPr id="194" name="Google Shape;194;p10"/>
          <p:cNvSpPr/>
          <p:nvPr/>
        </p:nvSpPr>
        <p:spPr>
          <a:xfrm>
            <a:off x="1373459" y="8837986"/>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Biosphere</a:t>
            </a:r>
            <a:endParaRPr b="0" i="0" sz="2800" u="none" cap="none" strike="noStrike">
              <a:solidFill>
                <a:schemeClr val="dk1"/>
              </a:solidFill>
              <a:latin typeface="Arial"/>
              <a:ea typeface="Arial"/>
              <a:cs typeface="Arial"/>
              <a:sym typeface="Arial"/>
            </a:endParaRPr>
          </a:p>
        </p:txBody>
      </p:sp>
      <p:sp>
        <p:nvSpPr>
          <p:cNvPr id="195" name="Google Shape;195;p10"/>
          <p:cNvSpPr/>
          <p:nvPr/>
        </p:nvSpPr>
        <p:spPr>
          <a:xfrm>
            <a:off x="1373459" y="10026157"/>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Green Globe</a:t>
            </a:r>
            <a:endParaRPr b="0" i="0" sz="2800" u="none" cap="none" strike="noStrike">
              <a:solidFill>
                <a:schemeClr val="dk1"/>
              </a:solidFill>
              <a:latin typeface="Arial"/>
              <a:ea typeface="Arial"/>
              <a:cs typeface="Arial"/>
              <a:sym typeface="Arial"/>
            </a:endParaRPr>
          </a:p>
        </p:txBody>
      </p:sp>
      <p:sp>
        <p:nvSpPr>
          <p:cNvPr id="196" name="Google Shape;196;p10"/>
          <p:cNvSpPr/>
          <p:nvPr/>
        </p:nvSpPr>
        <p:spPr>
          <a:xfrm>
            <a:off x="7130161" y="5567921"/>
            <a:ext cx="5105700" cy="1308953"/>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Axée sur la science, l'amélioration continue, du niveau débutant au niveau avancé </a:t>
            </a:r>
            <a:endParaRPr/>
          </a:p>
        </p:txBody>
      </p:sp>
      <p:sp>
        <p:nvSpPr>
          <p:cNvPr id="197" name="Google Shape;197;p10"/>
          <p:cNvSpPr/>
          <p:nvPr/>
        </p:nvSpPr>
        <p:spPr>
          <a:xfrm>
            <a:off x="7130856" y="4392245"/>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Management environnemental et éducation</a:t>
            </a:r>
            <a:r>
              <a:rPr b="0" i="0" lang="es-ES" sz="1400" u="none" cap="none" strike="noStrike">
                <a:solidFill>
                  <a:schemeClr val="dk1"/>
                </a:solidFill>
                <a:latin typeface="Arial"/>
                <a:ea typeface="Arial"/>
                <a:cs typeface="Arial"/>
                <a:sym typeface="Arial"/>
              </a:rPr>
              <a:t> </a:t>
            </a:r>
            <a:endParaRPr/>
          </a:p>
        </p:txBody>
      </p:sp>
      <p:sp>
        <p:nvSpPr>
          <p:cNvPr id="198" name="Google Shape;198;p10"/>
          <p:cNvSpPr/>
          <p:nvPr/>
        </p:nvSpPr>
        <p:spPr>
          <a:xfrm>
            <a:off x="7128659" y="6950668"/>
            <a:ext cx="5118952" cy="1848795"/>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Management et performance</a:t>
            </a:r>
            <a:endParaRPr b="0" i="0" sz="2400" u="none" cap="none" strike="noStrike">
              <a:solidFill>
                <a:schemeClr val="dk1"/>
              </a:solidFill>
              <a:latin typeface="Arial"/>
              <a:ea typeface="Arial"/>
              <a:cs typeface="Arial"/>
              <a:sym typeface="Arial"/>
            </a:endParaRPr>
          </a:p>
        </p:txBody>
      </p:sp>
      <p:sp>
        <p:nvSpPr>
          <p:cNvPr id="199" name="Google Shape;199;p10"/>
          <p:cNvSpPr/>
          <p:nvPr/>
        </p:nvSpPr>
        <p:spPr>
          <a:xfrm>
            <a:off x="7113117" y="2752983"/>
            <a:ext cx="5105700"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Domaine prioritaire</a:t>
            </a:r>
            <a:endParaRPr b="1" i="0" sz="1400" u="none" cap="none" strike="noStrike">
              <a:solidFill>
                <a:schemeClr val="lt1"/>
              </a:solidFill>
              <a:latin typeface="Arial"/>
              <a:ea typeface="Arial"/>
              <a:cs typeface="Arial"/>
              <a:sym typeface="Arial"/>
            </a:endParaRPr>
          </a:p>
        </p:txBody>
      </p:sp>
      <p:sp>
        <p:nvSpPr>
          <p:cNvPr id="200" name="Google Shape;200;p10"/>
          <p:cNvSpPr/>
          <p:nvPr/>
        </p:nvSpPr>
        <p:spPr>
          <a:xfrm>
            <a:off x="7122122" y="3353374"/>
            <a:ext cx="5105700" cy="969864"/>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Environnement : énergie, eau, déchets</a:t>
            </a:r>
            <a:endParaRPr b="0" i="0" sz="1400" u="none" cap="none" strike="noStrike">
              <a:solidFill>
                <a:schemeClr val="dk1"/>
              </a:solidFill>
              <a:latin typeface="Arial"/>
              <a:ea typeface="Arial"/>
              <a:cs typeface="Arial"/>
              <a:sym typeface="Arial"/>
            </a:endParaRPr>
          </a:p>
        </p:txBody>
      </p:sp>
      <p:sp>
        <p:nvSpPr>
          <p:cNvPr id="201" name="Google Shape;201;p10"/>
          <p:cNvSpPr/>
          <p:nvPr/>
        </p:nvSpPr>
        <p:spPr>
          <a:xfrm>
            <a:off x="7143687" y="8849245"/>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Alignement avec les ODD de l'ONU</a:t>
            </a:r>
            <a:endParaRPr b="0" i="0" sz="2400" u="none" cap="none" strike="noStrike">
              <a:solidFill>
                <a:schemeClr val="dk1"/>
              </a:solidFill>
              <a:latin typeface="Arial"/>
              <a:ea typeface="Arial"/>
              <a:cs typeface="Arial"/>
              <a:sym typeface="Arial"/>
            </a:endParaRPr>
          </a:p>
        </p:txBody>
      </p:sp>
      <p:sp>
        <p:nvSpPr>
          <p:cNvPr id="202" name="Google Shape;202;p10"/>
          <p:cNvSpPr/>
          <p:nvPr/>
        </p:nvSpPr>
        <p:spPr>
          <a:xfrm>
            <a:off x="7143686" y="10011806"/>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Environnement, culture, communauté</a:t>
            </a:r>
            <a:endParaRPr b="0" i="0" sz="1400" u="none" cap="none" strike="noStrike">
              <a:solidFill>
                <a:schemeClr val="dk1"/>
              </a:solidFill>
              <a:latin typeface="Arial"/>
              <a:ea typeface="Arial"/>
              <a:cs typeface="Arial"/>
              <a:sym typeface="Arial"/>
            </a:endParaRPr>
          </a:p>
        </p:txBody>
      </p:sp>
      <p:sp>
        <p:nvSpPr>
          <p:cNvPr id="203" name="Google Shape;203;p10"/>
          <p:cNvSpPr/>
          <p:nvPr/>
        </p:nvSpPr>
        <p:spPr>
          <a:xfrm>
            <a:off x="12501964" y="5577465"/>
            <a:ext cx="5236328" cy="129889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Destinations, agences de voyage</a:t>
            </a:r>
            <a:endParaRPr b="0" i="0" sz="2400" u="none" cap="none" strike="noStrike">
              <a:solidFill>
                <a:schemeClr val="dk1"/>
              </a:solidFill>
              <a:latin typeface="Arial"/>
              <a:ea typeface="Arial"/>
              <a:cs typeface="Arial"/>
              <a:sym typeface="Arial"/>
            </a:endParaRPr>
          </a:p>
        </p:txBody>
      </p:sp>
      <p:sp>
        <p:nvSpPr>
          <p:cNvPr id="204" name="Google Shape;204;p10"/>
          <p:cNvSpPr/>
          <p:nvPr/>
        </p:nvSpPr>
        <p:spPr>
          <a:xfrm>
            <a:off x="12511433" y="4384944"/>
            <a:ext cx="5236328" cy="110506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Hôtels, campings, attractions</a:t>
            </a:r>
            <a:endParaRPr b="0" i="0" sz="2400" u="none" cap="none" strike="noStrike">
              <a:solidFill>
                <a:schemeClr val="dk1"/>
              </a:solidFill>
              <a:latin typeface="Arial"/>
              <a:ea typeface="Arial"/>
              <a:cs typeface="Arial"/>
              <a:sym typeface="Arial"/>
            </a:endParaRPr>
          </a:p>
        </p:txBody>
      </p:sp>
      <p:sp>
        <p:nvSpPr>
          <p:cNvPr id="205" name="Google Shape;205;p10"/>
          <p:cNvSpPr/>
          <p:nvPr/>
        </p:nvSpPr>
        <p:spPr>
          <a:xfrm>
            <a:off x="12501409" y="6952452"/>
            <a:ext cx="5236328" cy="1857306"/>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Hôtels, agences de voyage </a:t>
            </a:r>
            <a:endParaRPr b="0" i="0" sz="1400" u="none" cap="none" strike="noStrike">
              <a:solidFill>
                <a:schemeClr val="dk1"/>
              </a:solidFill>
              <a:latin typeface="Arial"/>
              <a:ea typeface="Arial"/>
              <a:cs typeface="Arial"/>
              <a:sym typeface="Arial"/>
            </a:endParaRPr>
          </a:p>
        </p:txBody>
      </p:sp>
      <p:sp>
        <p:nvSpPr>
          <p:cNvPr id="206" name="Google Shape;206;p10"/>
          <p:cNvSpPr/>
          <p:nvPr/>
        </p:nvSpPr>
        <p:spPr>
          <a:xfrm>
            <a:off x="12510330" y="2752983"/>
            <a:ext cx="5236328"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Utilisateurs cibles</a:t>
            </a:r>
            <a:r>
              <a:rPr b="0" i="0" lang="es-ES" sz="1400" u="none" cap="none" strike="noStrike">
                <a:solidFill>
                  <a:schemeClr val="lt1"/>
                </a:solidFill>
                <a:latin typeface="Arial"/>
                <a:ea typeface="Arial"/>
                <a:cs typeface="Arial"/>
                <a:sym typeface="Arial"/>
              </a:rPr>
              <a:t> </a:t>
            </a:r>
            <a:endParaRPr/>
          </a:p>
        </p:txBody>
      </p:sp>
      <p:sp>
        <p:nvSpPr>
          <p:cNvPr id="207" name="Google Shape;207;p10"/>
          <p:cNvSpPr/>
          <p:nvPr/>
        </p:nvSpPr>
        <p:spPr>
          <a:xfrm>
            <a:off x="12506546" y="3344462"/>
            <a:ext cx="5225519" cy="974983"/>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Hôtels, campings</a:t>
            </a:r>
            <a:endParaRPr b="0" i="0" sz="1400" u="none" cap="none" strike="noStrike">
              <a:solidFill>
                <a:srgbClr val="000000"/>
              </a:solidFill>
              <a:latin typeface="Arial"/>
              <a:ea typeface="Arial"/>
              <a:cs typeface="Arial"/>
              <a:sym typeface="Arial"/>
            </a:endParaRPr>
          </a:p>
        </p:txBody>
      </p:sp>
      <p:sp>
        <p:nvSpPr>
          <p:cNvPr id="208" name="Google Shape;208;p10"/>
          <p:cNvSpPr/>
          <p:nvPr/>
        </p:nvSpPr>
        <p:spPr>
          <a:xfrm>
            <a:off x="12515499" y="8849245"/>
            <a:ext cx="5236328"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PME touristiques, destinations</a:t>
            </a:r>
            <a:endParaRPr b="0" i="0" sz="1400" u="none" cap="none" strike="noStrike">
              <a:solidFill>
                <a:schemeClr val="dk1"/>
              </a:solidFill>
              <a:latin typeface="Arial"/>
              <a:ea typeface="Arial"/>
              <a:cs typeface="Arial"/>
              <a:sym typeface="Arial"/>
            </a:endParaRPr>
          </a:p>
        </p:txBody>
      </p:sp>
      <p:sp>
        <p:nvSpPr>
          <p:cNvPr id="209" name="Google Shape;209;p10"/>
          <p:cNvSpPr/>
          <p:nvPr/>
        </p:nvSpPr>
        <p:spPr>
          <a:xfrm>
            <a:off x="12515499" y="10011806"/>
            <a:ext cx="5236328"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Secteur du tourisme entier</a:t>
            </a:r>
            <a:endParaRPr b="0" i="0" sz="2400" u="none" cap="none" strike="noStrike">
              <a:solidFill>
                <a:schemeClr val="dk1"/>
              </a:solidFill>
              <a:latin typeface="Arial"/>
              <a:ea typeface="Arial"/>
              <a:cs typeface="Arial"/>
              <a:sym typeface="Arial"/>
            </a:endParaRPr>
          </a:p>
        </p:txBody>
      </p:sp>
      <p:sp>
        <p:nvSpPr>
          <p:cNvPr id="210" name="Google Shape;210;p10"/>
          <p:cNvSpPr/>
          <p:nvPr/>
        </p:nvSpPr>
        <p:spPr>
          <a:xfrm>
            <a:off x="18000571" y="5577101"/>
            <a:ext cx="5323414" cy="1311706"/>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Benchmarking + audits annuels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Adapté aux PME : auto-évaluation + formation </a:t>
            </a:r>
            <a:endParaRPr b="0" i="0" sz="1400" u="none" cap="none" strike="noStrike">
              <a:solidFill>
                <a:schemeClr val="dk1"/>
              </a:solidFill>
              <a:latin typeface="Arial"/>
              <a:ea typeface="Arial"/>
              <a:cs typeface="Arial"/>
              <a:sym typeface="Arial"/>
            </a:endParaRPr>
          </a:p>
        </p:txBody>
      </p:sp>
      <p:sp>
        <p:nvSpPr>
          <p:cNvPr id="211" name="Google Shape;211;p10"/>
          <p:cNvSpPr/>
          <p:nvPr/>
        </p:nvSpPr>
        <p:spPr>
          <a:xfrm>
            <a:off x="17996674" y="4378366"/>
            <a:ext cx="5323414" cy="1109955"/>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Accent particulier mis sur la sensibilisation et la formation du personnel et des clients</a:t>
            </a:r>
            <a:endParaRPr b="0" i="0" sz="1400" u="none" cap="none" strike="noStrike">
              <a:solidFill>
                <a:srgbClr val="000000"/>
              </a:solidFill>
              <a:latin typeface="Arial"/>
              <a:ea typeface="Arial"/>
              <a:cs typeface="Arial"/>
              <a:sym typeface="Arial"/>
            </a:endParaRPr>
          </a:p>
        </p:txBody>
      </p:sp>
      <p:sp>
        <p:nvSpPr>
          <p:cNvPr id="212" name="Google Shape;212;p10"/>
          <p:cNvSpPr/>
          <p:nvPr/>
        </p:nvSpPr>
        <p:spPr>
          <a:xfrm>
            <a:off x="17995214" y="6958989"/>
            <a:ext cx="5323414" cy="1849587"/>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Certification en 3 étapes (pour les voyagistes et les agences de voyages) &amp; un cycle d'amélioration annuel en sept étapes (pour les établissements d'hébergement) </a:t>
            </a:r>
            <a:endParaRPr b="0" i="0" sz="2400" u="none" cap="none" strike="noStrike">
              <a:solidFill>
                <a:schemeClr val="dk1"/>
              </a:solidFill>
              <a:latin typeface="Arial"/>
              <a:ea typeface="Arial"/>
              <a:cs typeface="Arial"/>
              <a:sym typeface="Arial"/>
            </a:endParaRPr>
          </a:p>
        </p:txBody>
      </p:sp>
      <p:sp>
        <p:nvSpPr>
          <p:cNvPr id="213" name="Google Shape;213;p10"/>
          <p:cNvSpPr/>
          <p:nvPr/>
        </p:nvSpPr>
        <p:spPr>
          <a:xfrm>
            <a:off x="17996541" y="2738469"/>
            <a:ext cx="5323414" cy="5814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Caractéristique distinctive</a:t>
            </a:r>
            <a:endParaRPr b="1" i="0" sz="1400" u="none" cap="none" strike="noStrike">
              <a:solidFill>
                <a:schemeClr val="lt1"/>
              </a:solidFill>
              <a:latin typeface="Arial"/>
              <a:ea typeface="Arial"/>
              <a:cs typeface="Arial"/>
              <a:sym typeface="Arial"/>
            </a:endParaRPr>
          </a:p>
        </p:txBody>
      </p:sp>
      <p:sp>
        <p:nvSpPr>
          <p:cNvPr id="214" name="Google Shape;214;p10"/>
          <p:cNvSpPr/>
          <p:nvPr/>
        </p:nvSpPr>
        <p:spPr>
          <a:xfrm>
            <a:off x="17996697" y="3354231"/>
            <a:ext cx="5323414" cy="967293"/>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Certification officielle de l'UE répondant à des critères stricts</a:t>
            </a:r>
            <a:endParaRPr b="0" i="0" sz="1400" u="none" cap="none" strike="noStrike">
              <a:solidFill>
                <a:srgbClr val="000000"/>
              </a:solidFill>
              <a:latin typeface="Arial"/>
              <a:ea typeface="Arial"/>
              <a:cs typeface="Arial"/>
              <a:sym typeface="Arial"/>
            </a:endParaRPr>
          </a:p>
        </p:txBody>
      </p:sp>
      <p:sp>
        <p:nvSpPr>
          <p:cNvPr id="215" name="Google Shape;215;p10"/>
          <p:cNvSpPr/>
          <p:nvPr/>
        </p:nvSpPr>
        <p:spPr>
          <a:xfrm>
            <a:off x="17988691" y="8852225"/>
            <a:ext cx="5336329" cy="1074091"/>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Lien explicite avec les objectifs de l'Agenda 2030</a:t>
            </a:r>
            <a:endParaRPr b="0" i="0" sz="1400" u="none" cap="none" strike="noStrike">
              <a:solidFill>
                <a:schemeClr val="dk1"/>
              </a:solidFill>
              <a:latin typeface="Arial"/>
              <a:ea typeface="Arial"/>
              <a:cs typeface="Arial"/>
              <a:sym typeface="Arial"/>
            </a:endParaRPr>
          </a:p>
        </p:txBody>
      </p:sp>
      <p:sp>
        <p:nvSpPr>
          <p:cNvPr id="216" name="Google Shape;216;p10"/>
          <p:cNvSpPr/>
          <p:nvPr/>
        </p:nvSpPr>
        <p:spPr>
          <a:xfrm>
            <a:off x="18014305" y="9999002"/>
            <a:ext cx="5323414"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400" u="none" cap="none" strike="noStrike">
                <a:solidFill>
                  <a:schemeClr val="dk1"/>
                </a:solidFill>
                <a:latin typeface="Arial"/>
                <a:ea typeface="Arial"/>
                <a:cs typeface="Arial"/>
                <a:sym typeface="Arial"/>
              </a:rPr>
              <a:t>La certification internationale la plus ancienne</a:t>
            </a:r>
            <a:endParaRPr b="0" i="0" sz="1400" u="none" cap="none" strike="noStrike">
              <a:solidFill>
                <a:schemeClr val="dk1"/>
              </a:solidFill>
              <a:latin typeface="Arial"/>
              <a:ea typeface="Arial"/>
              <a:cs typeface="Arial"/>
              <a:sym typeface="Arial"/>
            </a:endParaRPr>
          </a:p>
        </p:txBody>
      </p:sp>
      <p:pic>
        <p:nvPicPr>
          <p:cNvPr id="217" name="Google Shape;217;p10"/>
          <p:cNvPicPr preferRelativeResize="0"/>
          <p:nvPr/>
        </p:nvPicPr>
        <p:blipFill rotWithShape="1">
          <a:blip r:embed="rId3">
            <a:alphaModFix/>
          </a:blip>
          <a:srcRect b="0" l="0" r="0" t="0"/>
          <a:stretch/>
        </p:blipFill>
        <p:spPr>
          <a:xfrm>
            <a:off x="4845377" y="3351977"/>
            <a:ext cx="957350" cy="957350"/>
          </a:xfrm>
          <a:prstGeom prst="rect">
            <a:avLst/>
          </a:prstGeom>
          <a:noFill/>
          <a:ln>
            <a:noFill/>
          </a:ln>
        </p:spPr>
      </p:pic>
      <p:pic>
        <p:nvPicPr>
          <p:cNvPr id="218" name="Google Shape;218;p10"/>
          <p:cNvPicPr preferRelativeResize="0"/>
          <p:nvPr/>
        </p:nvPicPr>
        <p:blipFill rotWithShape="1">
          <a:blip r:embed="rId4">
            <a:alphaModFix/>
          </a:blip>
          <a:srcRect b="0" l="0" r="0" t="0"/>
          <a:stretch/>
        </p:blipFill>
        <p:spPr>
          <a:xfrm>
            <a:off x="4885081" y="4368546"/>
            <a:ext cx="957350" cy="1206614"/>
          </a:xfrm>
          <a:prstGeom prst="rect">
            <a:avLst/>
          </a:prstGeom>
          <a:noFill/>
          <a:ln>
            <a:noFill/>
          </a:ln>
        </p:spPr>
      </p:pic>
      <p:pic>
        <p:nvPicPr>
          <p:cNvPr id="219" name="Google Shape;219;p10"/>
          <p:cNvPicPr preferRelativeResize="0"/>
          <p:nvPr/>
        </p:nvPicPr>
        <p:blipFill rotWithShape="1">
          <a:blip r:embed="rId5">
            <a:alphaModFix/>
          </a:blip>
          <a:srcRect b="0" l="0" r="0" t="0"/>
          <a:stretch/>
        </p:blipFill>
        <p:spPr>
          <a:xfrm>
            <a:off x="4873735" y="5603761"/>
            <a:ext cx="988130" cy="1156968"/>
          </a:xfrm>
          <a:prstGeom prst="rect">
            <a:avLst/>
          </a:prstGeom>
          <a:noFill/>
          <a:ln>
            <a:noFill/>
          </a:ln>
        </p:spPr>
      </p:pic>
      <p:pic>
        <p:nvPicPr>
          <p:cNvPr id="220" name="Google Shape;220;p10"/>
          <p:cNvPicPr preferRelativeResize="0"/>
          <p:nvPr/>
        </p:nvPicPr>
        <p:blipFill rotWithShape="1">
          <a:blip r:embed="rId6">
            <a:alphaModFix/>
          </a:blip>
          <a:srcRect b="21985" l="0" r="0" t="19163"/>
          <a:stretch/>
        </p:blipFill>
        <p:spPr>
          <a:xfrm>
            <a:off x="4751585" y="7475526"/>
            <a:ext cx="1268202" cy="797873"/>
          </a:xfrm>
          <a:prstGeom prst="rect">
            <a:avLst/>
          </a:prstGeom>
          <a:noFill/>
          <a:ln>
            <a:noFill/>
          </a:ln>
        </p:spPr>
      </p:pic>
      <p:pic>
        <p:nvPicPr>
          <p:cNvPr id="221" name="Google Shape;221;p10"/>
          <p:cNvPicPr preferRelativeResize="0"/>
          <p:nvPr/>
        </p:nvPicPr>
        <p:blipFill rotWithShape="1">
          <a:blip r:embed="rId7">
            <a:alphaModFix/>
          </a:blip>
          <a:srcRect b="0" l="0" r="0" t="0"/>
          <a:stretch/>
        </p:blipFill>
        <p:spPr>
          <a:xfrm>
            <a:off x="4827382" y="8787315"/>
            <a:ext cx="1080000" cy="1080000"/>
          </a:xfrm>
          <a:prstGeom prst="rect">
            <a:avLst/>
          </a:prstGeom>
          <a:noFill/>
          <a:ln>
            <a:noFill/>
          </a:ln>
        </p:spPr>
      </p:pic>
      <p:pic>
        <p:nvPicPr>
          <p:cNvPr id="222" name="Google Shape;222;p10"/>
          <p:cNvPicPr preferRelativeResize="0"/>
          <p:nvPr/>
        </p:nvPicPr>
        <p:blipFill rotWithShape="1">
          <a:blip r:embed="rId8">
            <a:alphaModFix/>
          </a:blip>
          <a:srcRect b="23758" l="30337" r="27712" t="19789"/>
          <a:stretch/>
        </p:blipFill>
        <p:spPr>
          <a:xfrm>
            <a:off x="4878601" y="10203878"/>
            <a:ext cx="1080000" cy="9704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1"/>
          <p:cNvSpPr txBox="1"/>
          <p:nvPr>
            <p:ph type="title"/>
          </p:nvPr>
        </p:nvSpPr>
        <p:spPr>
          <a:xfrm>
            <a:off x="706513" y="4437114"/>
            <a:ext cx="16134264"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4.</a:t>
            </a:r>
            <a:r>
              <a:rPr lang="es-ES"/>
              <a:t> </a:t>
            </a:r>
            <a:r>
              <a:rPr b="1" lang="es-ES" sz="9600"/>
              <a:t>Systèmes de management environnemental et de développement durable  </a:t>
            </a:r>
            <a:br>
              <a:rPr lang="es-ES" sz="9600"/>
            </a:br>
            <a:endParaRPr b="1" sz="1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2"/>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200"/>
              <a:t>4.1. Des écolabels aux systèmes de management</a:t>
            </a:r>
            <a:endParaRPr sz="5200"/>
          </a:p>
        </p:txBody>
      </p:sp>
      <p:sp>
        <p:nvSpPr>
          <p:cNvPr id="233" name="Google Shape;233;p12"/>
          <p:cNvSpPr/>
          <p:nvPr/>
        </p:nvSpPr>
        <p:spPr>
          <a:xfrm>
            <a:off x="1229499" y="2763732"/>
            <a:ext cx="21462449" cy="181446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Alors que les labels écologiques certifient le respect de critères spécifiques en matière de développement durable, les systèmes de gestion offrent un cadre d'amélioration continue visant à : </a:t>
            </a:r>
            <a:endParaRPr b="0" i="0" sz="1400" u="none" cap="none" strike="noStrike">
              <a:solidFill>
                <a:srgbClr val="000000"/>
              </a:solidFill>
              <a:latin typeface="Arial"/>
              <a:ea typeface="Arial"/>
              <a:cs typeface="Arial"/>
              <a:sym typeface="Arial"/>
            </a:endParaRPr>
          </a:p>
        </p:txBody>
      </p:sp>
      <p:grpSp>
        <p:nvGrpSpPr>
          <p:cNvPr id="234" name="Google Shape;234;p12"/>
          <p:cNvGrpSpPr/>
          <p:nvPr/>
        </p:nvGrpSpPr>
        <p:grpSpPr>
          <a:xfrm>
            <a:off x="2531575" y="4872528"/>
            <a:ext cx="17765140" cy="7819257"/>
            <a:chOff x="10045" y="0"/>
            <a:chExt cx="21135456" cy="9210791"/>
          </a:xfrm>
        </p:grpSpPr>
        <p:sp>
          <p:nvSpPr>
            <p:cNvPr id="235" name="Google Shape;235;p12"/>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36" name="Google Shape;236;p12"/>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37" name="Google Shape;237;p12"/>
            <p:cNvSpPr txBox="1"/>
            <p:nvPr/>
          </p:nvSpPr>
          <p:spPr>
            <a:xfrm>
              <a:off x="18989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s-ES" sz="3000" u="none" cap="none" strike="noStrike">
                  <a:solidFill>
                    <a:schemeClr val="lt1"/>
                  </a:solidFill>
                  <a:latin typeface="Arial"/>
                  <a:ea typeface="Arial"/>
                  <a:cs typeface="Arial"/>
                  <a:sym typeface="Arial"/>
                </a:rPr>
                <a:t>Intégrer le développement durable dans les activités quotidiennes</a:t>
              </a:r>
              <a:endParaRPr b="1" i="0" sz="1400" u="none" cap="none" strike="noStrike">
                <a:solidFill>
                  <a:schemeClr val="lt1"/>
                </a:solidFill>
                <a:latin typeface="Arial"/>
                <a:ea typeface="Arial"/>
                <a:cs typeface="Arial"/>
                <a:sym typeface="Arial"/>
              </a:endParaRPr>
            </a:p>
          </p:txBody>
        </p:sp>
        <p:sp>
          <p:nvSpPr>
            <p:cNvPr id="238" name="Google Shape;238;p12"/>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39" name="Google Shape;239;p12"/>
            <p:cNvSpPr txBox="1"/>
            <p:nvPr/>
          </p:nvSpPr>
          <p:spPr>
            <a:xfrm>
              <a:off x="480180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1050"/>
                </a:spcBef>
                <a:spcAft>
                  <a:spcPts val="0"/>
                </a:spcAft>
                <a:buNone/>
              </a:pPr>
              <a:r>
                <a:rPr b="1" i="0" lang="es-ES" sz="3000" u="none" cap="none" strike="noStrike">
                  <a:solidFill>
                    <a:schemeClr val="lt1"/>
                  </a:solidFill>
                  <a:latin typeface="Arial"/>
                  <a:ea typeface="Arial"/>
                  <a:cs typeface="Arial"/>
                  <a:sym typeface="Arial"/>
                </a:rPr>
                <a:t>Mesurer et suivre les performances au fil du temps</a:t>
              </a:r>
              <a:endParaRPr b="1" i="0" sz="1400" u="none" cap="none" strike="noStrike">
                <a:solidFill>
                  <a:schemeClr val="lt1"/>
                </a:solidFill>
                <a:latin typeface="Arial"/>
                <a:ea typeface="Arial"/>
                <a:cs typeface="Arial"/>
                <a:sym typeface="Arial"/>
              </a:endParaRPr>
            </a:p>
          </p:txBody>
        </p:sp>
        <p:sp>
          <p:nvSpPr>
            <p:cNvPr id="240" name="Google Shape;240;p12"/>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41" name="Google Shape;241;p12"/>
            <p:cNvSpPr txBox="1"/>
            <p:nvPr/>
          </p:nvSpPr>
          <p:spPr>
            <a:xfrm>
              <a:off x="941370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s-ES" sz="3000" u="none" cap="none" strike="noStrike">
                  <a:solidFill>
                    <a:schemeClr val="lt1"/>
                  </a:solidFill>
                  <a:latin typeface="Arial"/>
                  <a:ea typeface="Arial"/>
                  <a:cs typeface="Arial"/>
                  <a:sym typeface="Arial"/>
                </a:rPr>
                <a:t>Garantir la conformité réglementaire et réduire les risques</a:t>
              </a:r>
              <a:endParaRPr b="1" i="0" sz="1400" u="none" cap="none" strike="noStrike">
                <a:solidFill>
                  <a:schemeClr val="lt1"/>
                </a:solidFill>
                <a:latin typeface="Arial"/>
                <a:ea typeface="Arial"/>
                <a:cs typeface="Arial"/>
                <a:sym typeface="Arial"/>
              </a:endParaRPr>
            </a:p>
          </p:txBody>
        </p:sp>
        <p:sp>
          <p:nvSpPr>
            <p:cNvPr id="242" name="Google Shape;242;p12"/>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43" name="Google Shape;243;p12"/>
            <p:cNvSpPr txBox="1"/>
            <p:nvPr/>
          </p:nvSpPr>
          <p:spPr>
            <a:xfrm>
              <a:off x="1402561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s-ES" sz="3000" u="none" cap="none" strike="noStrike">
                  <a:solidFill>
                    <a:schemeClr val="lt1"/>
                  </a:solidFill>
                  <a:latin typeface="Arial"/>
                  <a:ea typeface="Arial"/>
                  <a:cs typeface="Arial"/>
                  <a:sym typeface="Arial"/>
                </a:rPr>
                <a:t>Instaurer une culture d'amélioration continue au-delà de la certification initiale</a:t>
              </a:r>
              <a:endParaRPr b="1" i="0" sz="1400" u="none" cap="none" strike="noStrike">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3"/>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5200"/>
              <a:t>4.1. Des écolabels aux systèmes de management</a:t>
            </a:r>
            <a:endParaRPr sz="5200">
              <a:solidFill>
                <a:srgbClr val="000000"/>
              </a:solidFill>
            </a:endParaRPr>
          </a:p>
          <a:p>
            <a:pPr indent="0" lvl="0" marL="0" rtl="0" algn="l">
              <a:lnSpc>
                <a:spcPct val="90000"/>
              </a:lnSpc>
              <a:spcBef>
                <a:spcPts val="0"/>
              </a:spcBef>
              <a:spcAft>
                <a:spcPts val="0"/>
              </a:spcAft>
              <a:buSzPts val="8000"/>
              <a:buFont typeface="Arial"/>
              <a:buNone/>
            </a:pPr>
            <a:r>
              <a:t/>
            </a:r>
            <a:endParaRPr b="1" sz="5200"/>
          </a:p>
        </p:txBody>
      </p:sp>
      <p:sp>
        <p:nvSpPr>
          <p:cNvPr id="249" name="Google Shape;249;p13"/>
          <p:cNvSpPr/>
          <p:nvPr/>
        </p:nvSpPr>
        <p:spPr>
          <a:xfrm>
            <a:off x="1858149" y="2763731"/>
            <a:ext cx="7714476" cy="3650269"/>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rPr b="0" i="0" lang="es-ES" sz="6000" u="none" cap="none" strike="noStrike">
                <a:solidFill>
                  <a:schemeClr val="dk1"/>
                </a:solidFill>
                <a:latin typeface="Arial"/>
                <a:ea typeface="Arial"/>
                <a:cs typeface="Arial"/>
                <a:sym typeface="Arial"/>
              </a:rPr>
              <a:t>Ecolabel = Resultat </a:t>
            </a:r>
            <a:endParaRPr b="0" i="0" sz="1400" u="none" cap="none" strike="noStrike">
              <a:solidFill>
                <a:schemeClr val="dk1"/>
              </a:solidFill>
              <a:latin typeface="Arial"/>
              <a:ea typeface="Arial"/>
              <a:cs typeface="Arial"/>
              <a:sym typeface="Arial"/>
            </a:endParaRPr>
          </a:p>
        </p:txBody>
      </p:sp>
      <p:pic>
        <p:nvPicPr>
          <p:cNvPr descr="Sello Certificado Sello Con Certificación Verde Grunge Icono Stock de  ilustración - Ilustración de original, acceso: 162277672" id="250" name="Google Shape;250;p13"/>
          <p:cNvPicPr preferRelativeResize="0"/>
          <p:nvPr/>
        </p:nvPicPr>
        <p:blipFill rotWithShape="1">
          <a:blip r:embed="rId3">
            <a:alphaModFix/>
          </a:blip>
          <a:srcRect b="0" l="0" r="0" t="0"/>
          <a:stretch/>
        </p:blipFill>
        <p:spPr>
          <a:xfrm>
            <a:off x="4036697" y="6429374"/>
            <a:ext cx="3649977" cy="3649977"/>
          </a:xfrm>
          <a:prstGeom prst="rect">
            <a:avLst/>
          </a:prstGeom>
          <a:noFill/>
          <a:ln>
            <a:noFill/>
          </a:ln>
        </p:spPr>
      </p:pic>
      <p:sp>
        <p:nvSpPr>
          <p:cNvPr id="251" name="Google Shape;251;p13"/>
          <p:cNvSpPr/>
          <p:nvPr/>
        </p:nvSpPr>
        <p:spPr>
          <a:xfrm>
            <a:off x="11087100" y="2763731"/>
            <a:ext cx="12045779" cy="36504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6000" u="none" cap="none" strike="noStrike">
                <a:solidFill>
                  <a:schemeClr val="dk1"/>
                </a:solidFill>
                <a:latin typeface="Arial"/>
                <a:ea typeface="Arial"/>
                <a:cs typeface="Arial"/>
                <a:sym typeface="Arial"/>
              </a:rPr>
              <a:t>Système de </a:t>
            </a:r>
            <a:r>
              <a:rPr lang="es-ES" sz="6000">
                <a:solidFill>
                  <a:schemeClr val="dk1"/>
                </a:solidFill>
              </a:rPr>
              <a:t>management</a:t>
            </a:r>
            <a:r>
              <a:rPr b="0" i="0" lang="es-ES" sz="6000" u="none" cap="none" strike="noStrike">
                <a:solidFill>
                  <a:schemeClr val="dk1"/>
                </a:solidFill>
                <a:latin typeface="Arial"/>
                <a:ea typeface="Arial"/>
                <a:cs typeface="Arial"/>
                <a:sym typeface="Arial"/>
              </a:rPr>
              <a:t> = Process</a:t>
            </a:r>
            <a:endParaRPr b="0" i="0" sz="6000" u="none" cap="none" strike="noStrike">
              <a:solidFill>
                <a:schemeClr val="dk1"/>
              </a:solidFill>
              <a:latin typeface="Arial"/>
              <a:ea typeface="Arial"/>
              <a:cs typeface="Arial"/>
              <a:sym typeface="Arial"/>
            </a:endParaRPr>
          </a:p>
        </p:txBody>
      </p:sp>
      <p:pic>
        <p:nvPicPr>
          <p:cNvPr descr="The PDCA Cycle: A Practical Approach to Problem-Solving" id="252" name="Google Shape;252;p13"/>
          <p:cNvPicPr preferRelativeResize="0"/>
          <p:nvPr/>
        </p:nvPicPr>
        <p:blipFill rotWithShape="1">
          <a:blip r:embed="rId4">
            <a:alphaModFix/>
          </a:blip>
          <a:srcRect b="0" l="0" r="0" t="0"/>
          <a:stretch/>
        </p:blipFill>
        <p:spPr>
          <a:xfrm>
            <a:off x="13528571" y="6429374"/>
            <a:ext cx="6337514" cy="4009448"/>
          </a:xfrm>
          <a:prstGeom prst="rect">
            <a:avLst/>
          </a:prstGeom>
          <a:noFill/>
          <a:ln>
            <a:noFill/>
          </a:ln>
        </p:spPr>
      </p:pic>
      <p:sp>
        <p:nvSpPr>
          <p:cNvPr id="253" name="Google Shape;253;p13"/>
          <p:cNvSpPr/>
          <p:nvPr/>
        </p:nvSpPr>
        <p:spPr>
          <a:xfrm>
            <a:off x="2133987" y="10695997"/>
            <a:ext cx="20116026" cy="1696899"/>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Considérez les labels écologiques comme le « label » qui prouve votre engagement en faveur du développement durable aujourd’hui,  et les systèmes de gestion comme le « moteur » qui vous permet de continuer à vous améliorer demain.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4"/>
          <p:cNvSpPr/>
          <p:nvPr/>
        </p:nvSpPr>
        <p:spPr>
          <a:xfrm>
            <a:off x="2840587" y="3166257"/>
            <a:ext cx="18470100" cy="14799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Les systèmes de management offrent une approche structurée et axée sur les processus en matière de développement durable : </a:t>
            </a:r>
            <a:endParaRPr b="0" i="0" sz="1400" u="none" cap="none" strike="noStrike">
              <a:solidFill>
                <a:schemeClr val="dk1"/>
              </a:solidFill>
              <a:latin typeface="Arial"/>
              <a:ea typeface="Arial"/>
              <a:cs typeface="Arial"/>
              <a:sym typeface="Arial"/>
            </a:endParaRPr>
          </a:p>
        </p:txBody>
      </p:sp>
      <p:sp>
        <p:nvSpPr>
          <p:cNvPr id="260" name="Google Shape;260;p14"/>
          <p:cNvSpPr txBox="1"/>
          <p:nvPr>
            <p:ph type="title"/>
          </p:nvPr>
        </p:nvSpPr>
        <p:spPr>
          <a:xfrm>
            <a:off x="761999" y="1965155"/>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4800"/>
              <a:t>4.2. Systèmes de gestion de l'environnement et du développement durable</a:t>
            </a:r>
            <a:endParaRPr b="1" sz="4800"/>
          </a:p>
        </p:txBody>
      </p:sp>
      <p:grpSp>
        <p:nvGrpSpPr>
          <p:cNvPr id="261" name="Google Shape;261;p14"/>
          <p:cNvGrpSpPr/>
          <p:nvPr/>
        </p:nvGrpSpPr>
        <p:grpSpPr>
          <a:xfrm>
            <a:off x="4686952" y="5046957"/>
            <a:ext cx="13701070" cy="4810814"/>
            <a:chOff x="-1096427" y="126953"/>
            <a:chExt cx="10437918" cy="4739720"/>
          </a:xfrm>
        </p:grpSpPr>
        <p:sp>
          <p:nvSpPr>
            <p:cNvPr id="262" name="Google Shape;262;p14"/>
            <p:cNvSpPr/>
            <p:nvPr/>
          </p:nvSpPr>
          <p:spPr>
            <a:xfrm>
              <a:off x="-516831"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63" name="Google Shape;263;p14"/>
            <p:cNvSpPr txBox="1"/>
            <p:nvPr/>
          </p:nvSpPr>
          <p:spPr>
            <a:xfrm>
              <a:off x="-602553"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l">
                <a:lnSpc>
                  <a:spcPct val="90000"/>
                </a:lnSpc>
                <a:spcBef>
                  <a:spcPts val="0"/>
                </a:spcBef>
                <a:spcAft>
                  <a:spcPts val="0"/>
                </a:spcAft>
                <a:buClr>
                  <a:schemeClr val="lt1"/>
                </a:buClr>
                <a:buSzPts val="2400"/>
                <a:buFont typeface="Arial"/>
                <a:buNone/>
              </a:pPr>
              <a:r>
                <a:rPr b="1" i="0" lang="es-ES" sz="3200" u="none" cap="none" strike="noStrike">
                  <a:solidFill>
                    <a:schemeClr val="lt1"/>
                  </a:solidFill>
                  <a:latin typeface="Arial"/>
                  <a:ea typeface="Arial"/>
                  <a:cs typeface="Arial"/>
                  <a:sym typeface="Arial"/>
                </a:rPr>
                <a:t>ISO 14001</a:t>
              </a:r>
              <a:endParaRPr b="0" i="0" sz="3200" u="none" cap="none" strike="noStrike">
                <a:solidFill>
                  <a:schemeClr val="lt1"/>
                </a:solidFill>
                <a:latin typeface="Arial"/>
                <a:ea typeface="Arial"/>
                <a:cs typeface="Arial"/>
                <a:sym typeface="Arial"/>
              </a:endParaRPr>
            </a:p>
          </p:txBody>
        </p:sp>
        <p:sp>
          <p:nvSpPr>
            <p:cNvPr id="264" name="Google Shape;264;p14"/>
            <p:cNvSpPr/>
            <p:nvPr/>
          </p:nvSpPr>
          <p:spPr>
            <a:xfrm>
              <a:off x="-532870" y="1606886"/>
              <a:ext cx="4239158" cy="3190206"/>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65" name="Google Shape;265;p14"/>
            <p:cNvSpPr txBox="1"/>
            <p:nvPr/>
          </p:nvSpPr>
          <p:spPr>
            <a:xfrm>
              <a:off x="-1096427" y="1848505"/>
              <a:ext cx="4823875" cy="3018168"/>
            </a:xfrm>
            <a:prstGeom prst="rect">
              <a:avLst/>
            </a:prstGeom>
            <a:noFill/>
            <a:ln>
              <a:noFill/>
            </a:ln>
          </p:spPr>
          <p:txBody>
            <a:bodyPr anchorCtr="0" anchor="ctr" bIns="176000" lIns="117325" spcFirstLastPara="1" rIns="156450" wrap="square" tIns="117325">
              <a:noAutofit/>
            </a:bodyPr>
            <a:lstStyle/>
            <a:p>
              <a:pPr indent="0" lvl="1" marL="914400" marR="0" rtl="0" algn="l">
                <a:lnSpc>
                  <a:spcPct val="90000"/>
                </a:lnSpc>
                <a:spcBef>
                  <a:spcPts val="0"/>
                </a:spcBef>
                <a:spcAft>
                  <a:spcPts val="0"/>
                </a:spcAft>
                <a:buNone/>
              </a:pPr>
              <a:r>
                <a:rPr b="0" i="0" lang="es-ES" sz="2800" u="none" cap="none" strike="noStrike">
                  <a:solidFill>
                    <a:schemeClr val="dk1"/>
                  </a:solidFill>
                  <a:latin typeface="Arial"/>
                  <a:ea typeface="Arial"/>
                  <a:cs typeface="Arial"/>
                  <a:sym typeface="Arial"/>
                </a:rPr>
                <a:t>Norme relative au système de management environnemental (SME) axée sur l'amélioration continue et la conformité.</a:t>
              </a:r>
              <a:endParaRPr b="0" i="0" sz="1400" u="none" cap="none" strike="noStrike">
                <a:solidFill>
                  <a:schemeClr val="dk1"/>
                </a:solidFill>
                <a:latin typeface="Arial"/>
                <a:ea typeface="Arial"/>
                <a:cs typeface="Arial"/>
                <a:sym typeface="Arial"/>
              </a:endParaRPr>
            </a:p>
          </p:txBody>
        </p:sp>
        <p:sp>
          <p:nvSpPr>
            <p:cNvPr id="266" name="Google Shape;266;p14"/>
            <p:cNvSpPr/>
            <p:nvPr/>
          </p:nvSpPr>
          <p:spPr>
            <a:xfrm>
              <a:off x="5086292"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67" name="Google Shape;267;p14"/>
            <p:cNvSpPr txBox="1"/>
            <p:nvPr/>
          </p:nvSpPr>
          <p:spPr>
            <a:xfrm>
              <a:off x="4267142"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Clr>
                  <a:schemeClr val="lt1"/>
                </a:buClr>
                <a:buSzPts val="2400"/>
                <a:buFont typeface="Arial"/>
                <a:buNone/>
              </a:pPr>
              <a:r>
                <a:rPr b="1" i="0" lang="es-ES" sz="3200" u="none" cap="none" strike="noStrike">
                  <a:solidFill>
                    <a:schemeClr val="lt1"/>
                  </a:solidFill>
                  <a:latin typeface="Arial"/>
                  <a:ea typeface="Arial"/>
                  <a:cs typeface="Arial"/>
                  <a:sym typeface="Arial"/>
                </a:rPr>
                <a:t>EMAS</a:t>
              </a:r>
              <a:endParaRPr b="0" i="0" sz="3200" u="none" cap="none" strike="noStrike">
                <a:solidFill>
                  <a:schemeClr val="lt1"/>
                </a:solidFill>
                <a:latin typeface="Arial"/>
                <a:ea typeface="Arial"/>
                <a:cs typeface="Arial"/>
                <a:sym typeface="Arial"/>
              </a:endParaRPr>
            </a:p>
          </p:txBody>
        </p:sp>
        <p:sp>
          <p:nvSpPr>
            <p:cNvPr id="268" name="Google Shape;268;p14"/>
            <p:cNvSpPr/>
            <p:nvPr/>
          </p:nvSpPr>
          <p:spPr>
            <a:xfrm>
              <a:off x="5102333" y="1606885"/>
              <a:ext cx="4239158" cy="3190207"/>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269" name="Google Shape;269;p14"/>
            <p:cNvSpPr txBox="1"/>
            <p:nvPr/>
          </p:nvSpPr>
          <p:spPr>
            <a:xfrm>
              <a:off x="4656728" y="1588693"/>
              <a:ext cx="4665402" cy="3225493"/>
            </a:xfrm>
            <a:prstGeom prst="rect">
              <a:avLst/>
            </a:prstGeom>
            <a:noFill/>
            <a:ln>
              <a:noFill/>
            </a:ln>
          </p:spPr>
          <p:txBody>
            <a:bodyPr anchorCtr="0" anchor="ctr" bIns="176000" lIns="117325" spcFirstLastPara="1" rIns="156450" wrap="square" tIns="117325">
              <a:noAutofit/>
            </a:bodyPr>
            <a:lstStyle/>
            <a:p>
              <a:pPr indent="0" lvl="1" marL="914400" marR="0" rtl="0" algn="l">
                <a:lnSpc>
                  <a:spcPct val="90000"/>
                </a:lnSpc>
                <a:spcBef>
                  <a:spcPts val="0"/>
                </a:spcBef>
                <a:spcAft>
                  <a:spcPts val="0"/>
                </a:spcAft>
                <a:buNone/>
              </a:pPr>
              <a:r>
                <a:rPr b="0" i="0" lang="es-ES" sz="2800" u="none" cap="none" strike="noStrike">
                  <a:solidFill>
                    <a:schemeClr val="dk1"/>
                  </a:solidFill>
                  <a:latin typeface="Arial"/>
                  <a:ea typeface="Arial"/>
                  <a:cs typeface="Arial"/>
                  <a:sym typeface="Arial"/>
                </a:rPr>
                <a:t>Système européen de management environnemental et d'audit, qui combine la norme ISO 14001 avec la conformité réglementaire et l'obligation de publication de rapports.</a:t>
              </a:r>
              <a:endParaRPr b="0" i="0" sz="1400" u="none" cap="none" strike="noStrike">
                <a:solidFill>
                  <a:schemeClr val="dk1"/>
                </a:solidFill>
                <a:latin typeface="Arial"/>
                <a:ea typeface="Arial"/>
                <a:cs typeface="Arial"/>
                <a:sym typeface="Arial"/>
              </a:endParaRPr>
            </a:p>
          </p:txBody>
        </p:sp>
      </p:grpSp>
      <p:sp>
        <p:nvSpPr>
          <p:cNvPr id="270" name="Google Shape;270;p14"/>
          <p:cNvSpPr/>
          <p:nvPr/>
        </p:nvSpPr>
        <p:spPr>
          <a:xfrm>
            <a:off x="3073198" y="10216762"/>
            <a:ext cx="18470100" cy="14799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Elles aident les entreprises du secteur touristique à réduire systématiquement leur impact et à rendre des comptes aux parties prenantes.</a:t>
            </a:r>
            <a:endParaRPr b="0" i="0" sz="1400" u="none" cap="none" strike="noStrike">
              <a:solidFill>
                <a:schemeClr val="dk1"/>
              </a:solidFill>
              <a:latin typeface="Arial"/>
              <a:ea typeface="Arial"/>
              <a:cs typeface="Arial"/>
              <a:sym typeface="Arial"/>
            </a:endParaRPr>
          </a:p>
        </p:txBody>
      </p:sp>
      <p:pic>
        <p:nvPicPr>
          <p:cNvPr descr="ISO 14001 Logo Vector Download | Logowik" id="271" name="Google Shape;271;p14"/>
          <p:cNvPicPr preferRelativeResize="0"/>
          <p:nvPr/>
        </p:nvPicPr>
        <p:blipFill rotWithShape="1">
          <a:blip r:embed="rId3">
            <a:alphaModFix/>
          </a:blip>
          <a:srcRect b="0" l="0" r="0" t="0"/>
          <a:stretch/>
        </p:blipFill>
        <p:spPr>
          <a:xfrm>
            <a:off x="8961254" y="5048645"/>
            <a:ext cx="1971724" cy="1479931"/>
          </a:xfrm>
          <a:prstGeom prst="rect">
            <a:avLst/>
          </a:prstGeom>
          <a:noFill/>
          <a:ln>
            <a:noFill/>
          </a:ln>
        </p:spPr>
      </p:pic>
      <p:pic>
        <p:nvPicPr>
          <p:cNvPr descr="Eco-Management as a Tool for Sustainable Development | Ecologic Institute" id="272" name="Google Shape;272;p14"/>
          <p:cNvPicPr preferRelativeResize="0"/>
          <p:nvPr/>
        </p:nvPicPr>
        <p:blipFill rotWithShape="1">
          <a:blip r:embed="rId4">
            <a:alphaModFix/>
          </a:blip>
          <a:srcRect b="0" l="0" r="0" t="0"/>
          <a:stretch/>
        </p:blipFill>
        <p:spPr>
          <a:xfrm>
            <a:off x="16556521" y="5047567"/>
            <a:ext cx="1479900" cy="1479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5"/>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4800"/>
              <a:t>4.3. Tableau comparatif – Systèmes de management</a:t>
            </a:r>
            <a:endParaRPr b="1" sz="4800"/>
          </a:p>
        </p:txBody>
      </p:sp>
      <p:sp>
        <p:nvSpPr>
          <p:cNvPr id="278" name="Google Shape;278;p15"/>
          <p:cNvSpPr/>
          <p:nvPr/>
        </p:nvSpPr>
        <p:spPr>
          <a:xfrm>
            <a:off x="1016023" y="5999877"/>
            <a:ext cx="5105840" cy="1907402"/>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EMAS</a:t>
            </a:r>
            <a:endParaRPr b="0" i="0" sz="2800" u="none" cap="none" strike="noStrike">
              <a:solidFill>
                <a:schemeClr val="dk1"/>
              </a:solidFill>
              <a:latin typeface="Arial"/>
              <a:ea typeface="Arial"/>
              <a:cs typeface="Arial"/>
              <a:sym typeface="Arial"/>
            </a:endParaRPr>
          </a:p>
        </p:txBody>
      </p:sp>
      <p:sp>
        <p:nvSpPr>
          <p:cNvPr id="279" name="Google Shape;279;p15"/>
          <p:cNvSpPr/>
          <p:nvPr/>
        </p:nvSpPr>
        <p:spPr>
          <a:xfrm>
            <a:off x="1016381" y="3423421"/>
            <a:ext cx="5068669" cy="97154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Système de management</a:t>
            </a:r>
            <a:endParaRPr b="0" i="0" sz="1400" u="none" cap="none" strike="noStrike">
              <a:solidFill>
                <a:schemeClr val="lt1"/>
              </a:solidFill>
              <a:latin typeface="Arial"/>
              <a:ea typeface="Arial"/>
              <a:cs typeface="Arial"/>
              <a:sym typeface="Arial"/>
            </a:endParaRPr>
          </a:p>
        </p:txBody>
      </p:sp>
      <p:sp>
        <p:nvSpPr>
          <p:cNvPr id="280" name="Google Shape;280;p15"/>
          <p:cNvSpPr/>
          <p:nvPr/>
        </p:nvSpPr>
        <p:spPr>
          <a:xfrm>
            <a:off x="997527" y="4386696"/>
            <a:ext cx="5105840" cy="147993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ISO 14001</a:t>
            </a:r>
            <a:endParaRPr b="0" i="0" sz="2800" u="none" cap="none" strike="noStrike">
              <a:solidFill>
                <a:schemeClr val="dk1"/>
              </a:solidFill>
              <a:latin typeface="Arial"/>
              <a:ea typeface="Arial"/>
              <a:cs typeface="Arial"/>
              <a:sym typeface="Arial"/>
            </a:endParaRPr>
          </a:p>
        </p:txBody>
      </p:sp>
      <p:sp>
        <p:nvSpPr>
          <p:cNvPr id="281" name="Google Shape;281;p15"/>
          <p:cNvSpPr/>
          <p:nvPr/>
        </p:nvSpPr>
        <p:spPr>
          <a:xfrm>
            <a:off x="6605559" y="5986949"/>
            <a:ext cx="5105840" cy="1907402"/>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Environnement + conformité réglementaire</a:t>
            </a:r>
            <a:endParaRPr b="0" i="0" sz="1600" u="none" cap="none" strike="noStrike">
              <a:solidFill>
                <a:schemeClr val="dk1"/>
              </a:solidFill>
              <a:latin typeface="Arial"/>
              <a:ea typeface="Arial"/>
              <a:cs typeface="Arial"/>
              <a:sym typeface="Arial"/>
            </a:endParaRPr>
          </a:p>
        </p:txBody>
      </p:sp>
      <p:sp>
        <p:nvSpPr>
          <p:cNvPr id="282" name="Google Shape;282;p15"/>
          <p:cNvSpPr/>
          <p:nvPr/>
        </p:nvSpPr>
        <p:spPr>
          <a:xfrm>
            <a:off x="6605917" y="3429078"/>
            <a:ext cx="5105840" cy="97154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Champ d'application</a:t>
            </a:r>
            <a:endParaRPr b="1" i="0" sz="1400" u="none" cap="none" strike="noStrike">
              <a:solidFill>
                <a:schemeClr val="lt1"/>
              </a:solidFill>
              <a:latin typeface="Arial"/>
              <a:ea typeface="Arial"/>
              <a:cs typeface="Arial"/>
              <a:sym typeface="Arial"/>
            </a:endParaRPr>
          </a:p>
        </p:txBody>
      </p:sp>
      <p:sp>
        <p:nvSpPr>
          <p:cNvPr id="283" name="Google Shape;283;p15"/>
          <p:cNvSpPr/>
          <p:nvPr/>
        </p:nvSpPr>
        <p:spPr>
          <a:xfrm>
            <a:off x="6605559" y="4410760"/>
            <a:ext cx="5105840" cy="147993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Management environnemental</a:t>
            </a:r>
            <a:endParaRPr b="0" i="0" sz="1600" u="none" cap="none" strike="noStrike">
              <a:solidFill>
                <a:schemeClr val="dk1"/>
              </a:solidFill>
              <a:latin typeface="Arial"/>
              <a:ea typeface="Arial"/>
              <a:cs typeface="Arial"/>
              <a:sym typeface="Arial"/>
            </a:endParaRPr>
          </a:p>
        </p:txBody>
      </p:sp>
      <p:sp>
        <p:nvSpPr>
          <p:cNvPr id="284" name="Google Shape;284;p15"/>
          <p:cNvSpPr/>
          <p:nvPr/>
        </p:nvSpPr>
        <p:spPr>
          <a:xfrm>
            <a:off x="12108000" y="5986949"/>
            <a:ext cx="5105840" cy="1907402"/>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Comprend les exigences de la norme ISO 14001 + une déclaration environnementale vérifiée</a:t>
            </a:r>
            <a:endParaRPr b="0" i="0" sz="2800" u="none" cap="none" strike="noStrike">
              <a:solidFill>
                <a:schemeClr val="dk1"/>
              </a:solidFill>
              <a:latin typeface="Arial"/>
              <a:ea typeface="Arial"/>
              <a:cs typeface="Arial"/>
              <a:sym typeface="Arial"/>
            </a:endParaRPr>
          </a:p>
        </p:txBody>
      </p:sp>
      <p:sp>
        <p:nvSpPr>
          <p:cNvPr id="285" name="Google Shape;285;p15"/>
          <p:cNvSpPr/>
          <p:nvPr/>
        </p:nvSpPr>
        <p:spPr>
          <a:xfrm>
            <a:off x="12108358" y="3429078"/>
            <a:ext cx="5105840" cy="97154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Principales caractéristiques</a:t>
            </a:r>
            <a:endParaRPr b="1" i="0" sz="1400" u="none" cap="none" strike="noStrike">
              <a:solidFill>
                <a:schemeClr val="lt1"/>
              </a:solidFill>
              <a:latin typeface="Arial"/>
              <a:ea typeface="Arial"/>
              <a:cs typeface="Arial"/>
              <a:sym typeface="Arial"/>
            </a:endParaRPr>
          </a:p>
        </p:txBody>
      </p:sp>
      <p:sp>
        <p:nvSpPr>
          <p:cNvPr id="286" name="Google Shape;286;p15"/>
          <p:cNvSpPr/>
          <p:nvPr/>
        </p:nvSpPr>
        <p:spPr>
          <a:xfrm>
            <a:off x="12108000" y="4410760"/>
            <a:ext cx="5105840" cy="147993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Cycle PDCA, accent mis sur les risques et la conformité</a:t>
            </a:r>
            <a:endParaRPr b="0" i="0" sz="2800" u="none" cap="none" strike="noStrike">
              <a:solidFill>
                <a:schemeClr val="dk1"/>
              </a:solidFill>
              <a:latin typeface="Arial"/>
              <a:ea typeface="Arial"/>
              <a:cs typeface="Arial"/>
              <a:sym typeface="Arial"/>
            </a:endParaRPr>
          </a:p>
        </p:txBody>
      </p:sp>
      <p:sp>
        <p:nvSpPr>
          <p:cNvPr id="287" name="Google Shape;287;p15"/>
          <p:cNvSpPr/>
          <p:nvPr/>
        </p:nvSpPr>
        <p:spPr>
          <a:xfrm>
            <a:off x="17706697" y="5986949"/>
            <a:ext cx="5105840" cy="1907402"/>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Accent particulier mis sur la sensibilisation et la formation du personnel et des clients</a:t>
            </a:r>
            <a:endParaRPr b="0" i="0" sz="1600" u="none" cap="none" strike="noStrike">
              <a:solidFill>
                <a:schemeClr val="dk1"/>
              </a:solidFill>
              <a:latin typeface="Arial"/>
              <a:ea typeface="Arial"/>
              <a:cs typeface="Arial"/>
              <a:sym typeface="Arial"/>
            </a:endParaRPr>
          </a:p>
        </p:txBody>
      </p:sp>
      <p:sp>
        <p:nvSpPr>
          <p:cNvPr id="288" name="Google Shape;288;p15"/>
          <p:cNvSpPr/>
          <p:nvPr/>
        </p:nvSpPr>
        <p:spPr>
          <a:xfrm>
            <a:off x="17707055" y="3429078"/>
            <a:ext cx="5105840" cy="97154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Avantage distinctif</a:t>
            </a:r>
            <a:endParaRPr b="1" i="0" sz="1400" u="none" cap="none" strike="noStrike">
              <a:solidFill>
                <a:schemeClr val="lt1"/>
              </a:solidFill>
              <a:latin typeface="Arial"/>
              <a:ea typeface="Arial"/>
              <a:cs typeface="Arial"/>
              <a:sym typeface="Arial"/>
            </a:endParaRPr>
          </a:p>
        </p:txBody>
      </p:sp>
      <p:sp>
        <p:nvSpPr>
          <p:cNvPr id="289" name="Google Shape;289;p15"/>
          <p:cNvSpPr/>
          <p:nvPr/>
        </p:nvSpPr>
        <p:spPr>
          <a:xfrm>
            <a:off x="17706697" y="4392264"/>
            <a:ext cx="5105840" cy="1479939"/>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Largement reconnu, adaptable à tous les secteurs</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5.</a:t>
            </a:r>
            <a:r>
              <a:rPr lang="es-ES"/>
              <a:t> </a:t>
            </a:r>
            <a:r>
              <a:rPr b="1" lang="es-ES"/>
              <a:t>Ecolabels versus Systèmes de management  </a:t>
            </a:r>
            <a:br>
              <a:rPr lang="es-ES"/>
            </a:br>
            <a:endParaRPr b="1" sz="1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7"/>
          <p:cNvSpPr/>
          <p:nvPr/>
        </p:nvSpPr>
        <p:spPr>
          <a:xfrm>
            <a:off x="4879166" y="3058922"/>
            <a:ext cx="15980129" cy="3756219"/>
          </a:xfrm>
          <a:prstGeom prst="roundRect">
            <a:avLst>
              <a:gd fmla="val 16667" name="adj"/>
            </a:avLst>
          </a:prstGeom>
          <a:solidFill>
            <a:srgbClr val="CBEDD1"/>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s-ES" sz="3600" u="none" cap="none" strike="noStrike">
                <a:solidFill>
                  <a:schemeClr val="dk1"/>
                </a:solidFill>
                <a:latin typeface="Arial"/>
                <a:ea typeface="Arial"/>
                <a:cs typeface="Arial"/>
                <a:sym typeface="Arial"/>
              </a:rPr>
              <a:t>Les labels écologiques et les systèmes de management environnemental (SME) visent tous deux à</a:t>
            </a:r>
            <a:r>
              <a:rPr b="1" i="0" lang="es-ES" sz="3600" u="none" cap="none" strike="noStrike">
                <a:solidFill>
                  <a:schemeClr val="dk1"/>
                </a:solidFill>
                <a:latin typeface="Arial"/>
                <a:ea typeface="Arial"/>
                <a:cs typeface="Arial"/>
                <a:sym typeface="Arial"/>
              </a:rPr>
              <a:t> améliorer les performances en matière de développement durable et la transparence.</a:t>
            </a:r>
            <a:r>
              <a:rPr b="0" i="0" lang="es-ES" sz="3600" u="none" cap="none" strike="noStrike">
                <a:solidFill>
                  <a:schemeClr val="dk1"/>
                </a:solidFill>
                <a:latin typeface="Arial"/>
                <a:ea typeface="Arial"/>
                <a:cs typeface="Arial"/>
                <a:sym typeface="Arial"/>
              </a:rPr>
              <a:t> Ils diffèrent toutefois considérablement en termes de structure, de mise en œuvre, de coût et d'objectif stratégique.</a:t>
            </a:r>
            <a:endParaRPr b="0" i="0" sz="1400" u="none" cap="none" strike="noStrike">
              <a:solidFill>
                <a:schemeClr val="dk1"/>
              </a:solidFill>
              <a:latin typeface="Arial"/>
              <a:ea typeface="Arial"/>
              <a:cs typeface="Arial"/>
              <a:sym typeface="Arial"/>
            </a:endParaRPr>
          </a:p>
        </p:txBody>
      </p:sp>
      <p:sp>
        <p:nvSpPr>
          <p:cNvPr id="301" name="Google Shape;301;p17"/>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4800"/>
              <a:t>5.1. Ecolabels vs systèmes de management</a:t>
            </a:r>
            <a:endParaRPr sz="4800"/>
          </a:p>
        </p:txBody>
      </p:sp>
      <p:sp>
        <p:nvSpPr>
          <p:cNvPr id="302" name="Google Shape;302;p17"/>
          <p:cNvSpPr/>
          <p:nvPr/>
        </p:nvSpPr>
        <p:spPr>
          <a:xfrm>
            <a:off x="4903763" y="7723201"/>
            <a:ext cx="7091700" cy="3973500"/>
          </a:xfrm>
          <a:prstGeom prst="roundRect">
            <a:avLst>
              <a:gd fmla="val 16667" name="adj"/>
            </a:avLst>
          </a:prstGeom>
          <a:solidFill>
            <a:srgbClr val="CBED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Certifications délivrées par des organismes tiers sur la base du respect de critères environnementaux et/ou sociaux prédéfinis.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Axées sur un produit ou un service spécifique. </a:t>
            </a:r>
            <a:endParaRPr b="0" i="0" sz="1400" u="none" cap="none" strike="noStrike">
              <a:solidFill>
                <a:srgbClr val="000000"/>
              </a:solidFill>
              <a:latin typeface="Arial"/>
              <a:ea typeface="Arial"/>
              <a:cs typeface="Arial"/>
              <a:sym typeface="Arial"/>
            </a:endParaRPr>
          </a:p>
        </p:txBody>
      </p:sp>
      <p:sp>
        <p:nvSpPr>
          <p:cNvPr id="303" name="Google Shape;303;p17"/>
          <p:cNvSpPr/>
          <p:nvPr/>
        </p:nvSpPr>
        <p:spPr>
          <a:xfrm>
            <a:off x="14237568" y="7713034"/>
            <a:ext cx="6654000" cy="3973500"/>
          </a:xfrm>
          <a:prstGeom prst="roundRect">
            <a:avLst>
              <a:gd fmla="val 16667" name="adj"/>
            </a:avLst>
          </a:prstGeom>
          <a:solidFill>
            <a:srgbClr val="CBED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Mettre l'accent sur les processus internes et l'amélioration continue, en proposant aux organisations un cadre structuré pour intégrer le développement durable dans leurs activités principales.</a:t>
            </a:r>
            <a:endParaRPr b="0" i="0" sz="1400" u="none" cap="none" strike="noStrike">
              <a:solidFill>
                <a:schemeClr val="dk1"/>
              </a:solidFill>
              <a:latin typeface="Arial"/>
              <a:ea typeface="Arial"/>
              <a:cs typeface="Arial"/>
              <a:sym typeface="Arial"/>
            </a:endParaRPr>
          </a:p>
        </p:txBody>
      </p:sp>
      <p:sp>
        <p:nvSpPr>
          <p:cNvPr id="304" name="Google Shape;304;p17"/>
          <p:cNvSpPr/>
          <p:nvPr/>
        </p:nvSpPr>
        <p:spPr>
          <a:xfrm>
            <a:off x="4931439" y="6973427"/>
            <a:ext cx="7091700" cy="719400"/>
          </a:xfrm>
          <a:prstGeom prst="roundRect">
            <a:avLst>
              <a:gd fmla="val 16667" name="adj"/>
            </a:avLst>
          </a:prstGeom>
          <a:solidFill>
            <a:srgbClr val="1CCD5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Ecolabels</a:t>
            </a:r>
            <a:endParaRPr b="1" i="0" sz="3200" u="none" cap="none" strike="noStrike">
              <a:solidFill>
                <a:schemeClr val="lt1"/>
              </a:solidFill>
              <a:latin typeface="Arial"/>
              <a:ea typeface="Arial"/>
              <a:cs typeface="Arial"/>
              <a:sym typeface="Arial"/>
            </a:endParaRPr>
          </a:p>
        </p:txBody>
      </p:sp>
      <p:sp>
        <p:nvSpPr>
          <p:cNvPr id="305" name="Google Shape;305;p17"/>
          <p:cNvSpPr/>
          <p:nvPr/>
        </p:nvSpPr>
        <p:spPr>
          <a:xfrm>
            <a:off x="14237568" y="6973422"/>
            <a:ext cx="6584400" cy="719400"/>
          </a:xfrm>
          <a:prstGeom prst="roundRect">
            <a:avLst>
              <a:gd fmla="val 16667" name="adj"/>
            </a:avLst>
          </a:prstGeom>
          <a:solidFill>
            <a:srgbClr val="1CCD5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Systèmes de management</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8"/>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None/>
            </a:pPr>
            <a:r>
              <a:rPr b="1" lang="es-ES" sz="4800"/>
              <a:t>5.2. Tableau comparatif – Labels écologiques vs systèmes de management</a:t>
            </a:r>
            <a:endParaRPr b="1" sz="4800"/>
          </a:p>
        </p:txBody>
      </p:sp>
      <p:sp>
        <p:nvSpPr>
          <p:cNvPr id="311" name="Google Shape;311;p18"/>
          <p:cNvSpPr/>
          <p:nvPr/>
        </p:nvSpPr>
        <p:spPr>
          <a:xfrm>
            <a:off x="1976665" y="5876670"/>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Vérification</a:t>
            </a:r>
            <a:endParaRPr b="0" i="0" sz="1400" u="none" cap="none" strike="noStrike">
              <a:solidFill>
                <a:schemeClr val="dk1"/>
              </a:solidFill>
              <a:latin typeface="Arial"/>
              <a:ea typeface="Arial"/>
              <a:cs typeface="Arial"/>
              <a:sym typeface="Arial"/>
            </a:endParaRPr>
          </a:p>
        </p:txBody>
      </p:sp>
      <p:sp>
        <p:nvSpPr>
          <p:cNvPr id="312" name="Google Shape;312;p18"/>
          <p:cNvSpPr/>
          <p:nvPr/>
        </p:nvSpPr>
        <p:spPr>
          <a:xfrm>
            <a:off x="1976665" y="4878302"/>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Thème central</a:t>
            </a:r>
            <a:endParaRPr b="0" i="0" sz="1400" u="none" cap="none" strike="noStrike">
              <a:solidFill>
                <a:schemeClr val="dk1"/>
              </a:solidFill>
              <a:latin typeface="Arial"/>
              <a:ea typeface="Arial"/>
              <a:cs typeface="Arial"/>
              <a:sym typeface="Arial"/>
            </a:endParaRPr>
          </a:p>
        </p:txBody>
      </p:sp>
      <p:sp>
        <p:nvSpPr>
          <p:cNvPr id="313" name="Google Shape;313;p18"/>
          <p:cNvSpPr/>
          <p:nvPr/>
        </p:nvSpPr>
        <p:spPr>
          <a:xfrm>
            <a:off x="1976665" y="6984700"/>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Difficulté</a:t>
            </a:r>
            <a:endParaRPr b="0" i="0" sz="1400" u="none" cap="none" strike="noStrike">
              <a:solidFill>
                <a:schemeClr val="dk1"/>
              </a:solidFill>
              <a:latin typeface="Arial"/>
              <a:ea typeface="Arial"/>
              <a:cs typeface="Arial"/>
              <a:sym typeface="Arial"/>
            </a:endParaRPr>
          </a:p>
        </p:txBody>
      </p:sp>
      <p:sp>
        <p:nvSpPr>
          <p:cNvPr id="314" name="Google Shape;314;p18"/>
          <p:cNvSpPr/>
          <p:nvPr/>
        </p:nvSpPr>
        <p:spPr>
          <a:xfrm>
            <a:off x="1976666" y="2819466"/>
            <a:ext cx="5105700" cy="1027448"/>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Critères</a:t>
            </a:r>
            <a:endParaRPr b="1" i="0" sz="1400" u="none" cap="none" strike="noStrike">
              <a:solidFill>
                <a:schemeClr val="lt1"/>
              </a:solidFill>
              <a:latin typeface="Arial"/>
              <a:ea typeface="Arial"/>
              <a:cs typeface="Arial"/>
              <a:sym typeface="Arial"/>
            </a:endParaRPr>
          </a:p>
        </p:txBody>
      </p:sp>
      <p:sp>
        <p:nvSpPr>
          <p:cNvPr id="315" name="Google Shape;315;p18"/>
          <p:cNvSpPr/>
          <p:nvPr/>
        </p:nvSpPr>
        <p:spPr>
          <a:xfrm>
            <a:off x="1976665" y="3856993"/>
            <a:ext cx="5105700"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Champ d'application</a:t>
            </a:r>
            <a:endParaRPr b="0" i="0" sz="2800" u="none" cap="none" strike="noStrike">
              <a:solidFill>
                <a:schemeClr val="dk1"/>
              </a:solidFill>
              <a:latin typeface="Arial"/>
              <a:ea typeface="Arial"/>
              <a:cs typeface="Arial"/>
              <a:sym typeface="Arial"/>
            </a:endParaRPr>
          </a:p>
        </p:txBody>
      </p:sp>
      <p:sp>
        <p:nvSpPr>
          <p:cNvPr id="316" name="Google Shape;316;p18"/>
          <p:cNvSpPr/>
          <p:nvPr/>
        </p:nvSpPr>
        <p:spPr>
          <a:xfrm>
            <a:off x="1976665" y="8370297"/>
            <a:ext cx="5105700"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Durée/validité</a:t>
            </a:r>
            <a:endParaRPr b="0" i="0" sz="1400" u="none" cap="none" strike="noStrike">
              <a:solidFill>
                <a:srgbClr val="000000"/>
              </a:solidFill>
              <a:latin typeface="Arial"/>
              <a:ea typeface="Arial"/>
              <a:cs typeface="Arial"/>
              <a:sym typeface="Arial"/>
            </a:endParaRPr>
          </a:p>
        </p:txBody>
      </p:sp>
      <p:sp>
        <p:nvSpPr>
          <p:cNvPr id="317" name="Google Shape;317;p18"/>
          <p:cNvSpPr/>
          <p:nvPr/>
        </p:nvSpPr>
        <p:spPr>
          <a:xfrm>
            <a:off x="1976665" y="9494444"/>
            <a:ext cx="5105700"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Reconnaissance</a:t>
            </a:r>
            <a:endParaRPr b="0" i="0" sz="1400" u="none" cap="none" strike="noStrike">
              <a:solidFill>
                <a:schemeClr val="dk1"/>
              </a:solidFill>
              <a:latin typeface="Arial"/>
              <a:ea typeface="Arial"/>
              <a:cs typeface="Arial"/>
              <a:sym typeface="Arial"/>
            </a:endParaRPr>
          </a:p>
        </p:txBody>
      </p:sp>
      <p:sp>
        <p:nvSpPr>
          <p:cNvPr id="318" name="Google Shape;318;p18"/>
          <p:cNvSpPr/>
          <p:nvPr/>
        </p:nvSpPr>
        <p:spPr>
          <a:xfrm>
            <a:off x="7695673" y="5845246"/>
            <a:ext cx="6796968"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Liste de contrôle et audit externe</a:t>
            </a:r>
            <a:endParaRPr b="0" i="0" sz="1600" u="none" cap="none" strike="noStrike">
              <a:solidFill>
                <a:srgbClr val="000000"/>
              </a:solidFill>
              <a:latin typeface="Arial"/>
              <a:ea typeface="Arial"/>
              <a:cs typeface="Arial"/>
              <a:sym typeface="Arial"/>
            </a:endParaRPr>
          </a:p>
        </p:txBody>
      </p:sp>
      <p:sp>
        <p:nvSpPr>
          <p:cNvPr id="319" name="Google Shape;319;p18"/>
          <p:cNvSpPr/>
          <p:nvPr/>
        </p:nvSpPr>
        <p:spPr>
          <a:xfrm>
            <a:off x="7695673" y="4846878"/>
            <a:ext cx="6796968"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Basé sur des critères : pratiques et critères spécifiques</a:t>
            </a:r>
            <a:endParaRPr b="0" i="0" sz="1600" u="none" cap="none" strike="noStrike">
              <a:solidFill>
                <a:srgbClr val="000000"/>
              </a:solidFill>
              <a:latin typeface="Arial"/>
              <a:ea typeface="Arial"/>
              <a:cs typeface="Arial"/>
              <a:sym typeface="Arial"/>
            </a:endParaRPr>
          </a:p>
        </p:txBody>
      </p:sp>
      <p:sp>
        <p:nvSpPr>
          <p:cNvPr id="320" name="Google Shape;320;p18"/>
          <p:cNvSpPr/>
          <p:nvPr/>
        </p:nvSpPr>
        <p:spPr>
          <a:xfrm>
            <a:off x="7695673" y="6953276"/>
            <a:ext cx="6796968"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Niveau inférieur (auto-évaluation + contrôle externe)</a:t>
            </a:r>
            <a:endParaRPr b="0" i="0" sz="1600" u="none" cap="none" strike="noStrike">
              <a:solidFill>
                <a:schemeClr val="dk1"/>
              </a:solidFill>
              <a:latin typeface="Arial"/>
              <a:ea typeface="Arial"/>
              <a:cs typeface="Arial"/>
              <a:sym typeface="Arial"/>
            </a:endParaRPr>
          </a:p>
        </p:txBody>
      </p:sp>
      <p:sp>
        <p:nvSpPr>
          <p:cNvPr id="321" name="Google Shape;321;p18"/>
          <p:cNvSpPr/>
          <p:nvPr/>
        </p:nvSpPr>
        <p:spPr>
          <a:xfrm>
            <a:off x="7695674" y="2843798"/>
            <a:ext cx="6796968" cy="971692"/>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s-ES" sz="3200" u="none" cap="none" strike="noStrike">
                <a:solidFill>
                  <a:schemeClr val="lt1"/>
                </a:solidFill>
                <a:latin typeface="Arial"/>
                <a:ea typeface="Arial"/>
                <a:cs typeface="Arial"/>
                <a:sym typeface="Arial"/>
              </a:rPr>
              <a:t>Ecolabels</a:t>
            </a:r>
            <a:endParaRPr b="1" i="0" sz="3200" u="none" cap="none" strike="noStrike">
              <a:solidFill>
                <a:schemeClr val="lt1"/>
              </a:solidFill>
              <a:latin typeface="Arial"/>
              <a:ea typeface="Arial"/>
              <a:cs typeface="Arial"/>
              <a:sym typeface="Arial"/>
            </a:endParaRPr>
          </a:p>
        </p:txBody>
      </p:sp>
      <p:sp>
        <p:nvSpPr>
          <p:cNvPr id="322" name="Google Shape;322;p18"/>
          <p:cNvSpPr/>
          <p:nvPr/>
        </p:nvSpPr>
        <p:spPr>
          <a:xfrm>
            <a:off x="7695673" y="3825569"/>
            <a:ext cx="6796968"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Au niveau du service ou de l'installation</a:t>
            </a:r>
            <a:endParaRPr b="0" i="0" sz="1600" u="none" cap="none" strike="noStrike">
              <a:solidFill>
                <a:srgbClr val="000000"/>
              </a:solidFill>
              <a:latin typeface="Arial"/>
              <a:ea typeface="Arial"/>
              <a:cs typeface="Arial"/>
              <a:sym typeface="Arial"/>
            </a:endParaRPr>
          </a:p>
        </p:txBody>
      </p:sp>
      <p:sp>
        <p:nvSpPr>
          <p:cNvPr id="323" name="Google Shape;323;p18"/>
          <p:cNvSpPr/>
          <p:nvPr/>
        </p:nvSpPr>
        <p:spPr>
          <a:xfrm>
            <a:off x="7695673" y="8338873"/>
            <a:ext cx="6796968"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Renouvellement annuel, en règle générale</a:t>
            </a:r>
            <a:endParaRPr b="0" i="0" sz="1600" u="none" cap="none" strike="noStrike">
              <a:solidFill>
                <a:srgbClr val="000000"/>
              </a:solidFill>
              <a:latin typeface="Arial"/>
              <a:ea typeface="Arial"/>
              <a:cs typeface="Arial"/>
              <a:sym typeface="Arial"/>
            </a:endParaRPr>
          </a:p>
        </p:txBody>
      </p:sp>
      <p:sp>
        <p:nvSpPr>
          <p:cNvPr id="324" name="Google Shape;324;p18"/>
          <p:cNvSpPr/>
          <p:nvPr/>
        </p:nvSpPr>
        <p:spPr>
          <a:xfrm>
            <a:off x="7695673" y="9463020"/>
            <a:ext cx="6796968"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Logos visibles par les consommateurs</a:t>
            </a:r>
            <a:endParaRPr b="0" i="0" sz="1600" u="none" cap="none" strike="noStrike">
              <a:solidFill>
                <a:srgbClr val="000000"/>
              </a:solidFill>
              <a:latin typeface="Arial"/>
              <a:ea typeface="Arial"/>
              <a:cs typeface="Arial"/>
              <a:sym typeface="Arial"/>
            </a:endParaRPr>
          </a:p>
        </p:txBody>
      </p:sp>
      <p:sp>
        <p:nvSpPr>
          <p:cNvPr id="325" name="Google Shape;325;p18"/>
          <p:cNvSpPr/>
          <p:nvPr/>
        </p:nvSpPr>
        <p:spPr>
          <a:xfrm>
            <a:off x="14766076" y="5826750"/>
            <a:ext cx="7912089"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Basé sur des processus et faisant l'objet d'audits réguliers</a:t>
            </a:r>
            <a:endParaRPr b="0" i="0" sz="1600" u="none" cap="none" strike="noStrike">
              <a:solidFill>
                <a:srgbClr val="000000"/>
              </a:solidFill>
              <a:latin typeface="Arial"/>
              <a:ea typeface="Arial"/>
              <a:cs typeface="Arial"/>
              <a:sym typeface="Arial"/>
            </a:endParaRPr>
          </a:p>
        </p:txBody>
      </p:sp>
      <p:sp>
        <p:nvSpPr>
          <p:cNvPr id="326" name="Google Shape;326;p18"/>
          <p:cNvSpPr/>
          <p:nvPr/>
        </p:nvSpPr>
        <p:spPr>
          <a:xfrm>
            <a:off x="14766076" y="4828382"/>
            <a:ext cx="7912089"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Certification axée sur les processus : processus organisationnels et amélioration continue</a:t>
            </a:r>
            <a:endParaRPr b="0" i="0" sz="1600" u="none" cap="none" strike="noStrike">
              <a:solidFill>
                <a:srgbClr val="000000"/>
              </a:solidFill>
              <a:latin typeface="Arial"/>
              <a:ea typeface="Arial"/>
              <a:cs typeface="Arial"/>
              <a:sym typeface="Arial"/>
            </a:endParaRPr>
          </a:p>
        </p:txBody>
      </p:sp>
      <p:sp>
        <p:nvSpPr>
          <p:cNvPr id="327" name="Google Shape;327;p18"/>
          <p:cNvSpPr/>
          <p:nvPr/>
        </p:nvSpPr>
        <p:spPr>
          <a:xfrm>
            <a:off x="14766076" y="6934780"/>
            <a:ext cx="7912089"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Niveau supérieur (politiques, procédures, documentation, audits)</a:t>
            </a:r>
            <a:endParaRPr b="0" i="0" sz="1600" u="none" cap="none" strike="noStrike">
              <a:solidFill>
                <a:schemeClr val="dk1"/>
              </a:solidFill>
              <a:latin typeface="Arial"/>
              <a:ea typeface="Arial"/>
              <a:cs typeface="Arial"/>
              <a:sym typeface="Arial"/>
            </a:endParaRPr>
          </a:p>
        </p:txBody>
      </p:sp>
      <p:sp>
        <p:nvSpPr>
          <p:cNvPr id="328" name="Google Shape;328;p18"/>
          <p:cNvSpPr/>
          <p:nvPr/>
        </p:nvSpPr>
        <p:spPr>
          <a:xfrm>
            <a:off x="14766077" y="2843887"/>
            <a:ext cx="7912089" cy="953107"/>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s-ES" sz="3200" u="none" cap="none" strike="noStrike">
                <a:solidFill>
                  <a:schemeClr val="lt1"/>
                </a:solidFill>
                <a:latin typeface="Arial"/>
                <a:ea typeface="Arial"/>
                <a:cs typeface="Arial"/>
                <a:sym typeface="Arial"/>
              </a:rPr>
              <a:t>Systèmes de management</a:t>
            </a:r>
            <a:endParaRPr b="0" i="0" sz="1400" u="none" cap="none" strike="noStrike">
              <a:solidFill>
                <a:schemeClr val="lt1"/>
              </a:solidFill>
              <a:latin typeface="Arial"/>
              <a:ea typeface="Arial"/>
              <a:cs typeface="Arial"/>
              <a:sym typeface="Arial"/>
            </a:endParaRPr>
          </a:p>
        </p:txBody>
      </p:sp>
      <p:sp>
        <p:nvSpPr>
          <p:cNvPr id="329" name="Google Shape;329;p18"/>
          <p:cNvSpPr/>
          <p:nvPr/>
        </p:nvSpPr>
        <p:spPr>
          <a:xfrm>
            <a:off x="14766076" y="3807073"/>
            <a:ext cx="7912089" cy="9966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Organisation entière</a:t>
            </a:r>
            <a:endParaRPr b="0" i="0" sz="1600" u="none" cap="none" strike="noStrike">
              <a:solidFill>
                <a:schemeClr val="dk1"/>
              </a:solidFill>
              <a:latin typeface="Arial"/>
              <a:ea typeface="Arial"/>
              <a:cs typeface="Arial"/>
              <a:sym typeface="Arial"/>
            </a:endParaRPr>
          </a:p>
        </p:txBody>
      </p:sp>
      <p:sp>
        <p:nvSpPr>
          <p:cNvPr id="330" name="Google Shape;330;p18"/>
          <p:cNvSpPr/>
          <p:nvPr/>
        </p:nvSpPr>
        <p:spPr>
          <a:xfrm>
            <a:off x="14766076" y="8320377"/>
            <a:ext cx="7912089" cy="11019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Cycle de trois ans avec évaluations/révisions</a:t>
            </a:r>
            <a:endParaRPr b="0" i="0" sz="1600" u="none" cap="none" strike="noStrike">
              <a:solidFill>
                <a:srgbClr val="000000"/>
              </a:solidFill>
              <a:latin typeface="Arial"/>
              <a:ea typeface="Arial"/>
              <a:cs typeface="Arial"/>
              <a:sym typeface="Arial"/>
            </a:endParaRPr>
          </a:p>
        </p:txBody>
      </p:sp>
      <p:sp>
        <p:nvSpPr>
          <p:cNvPr id="331" name="Google Shape;331;p18"/>
          <p:cNvSpPr/>
          <p:nvPr/>
        </p:nvSpPr>
        <p:spPr>
          <a:xfrm>
            <a:off x="14766076" y="9444524"/>
            <a:ext cx="7912089" cy="1363500"/>
          </a:xfrm>
          <a:prstGeom prst="rect">
            <a:avLst/>
          </a:prstGeom>
          <a:solidFill>
            <a:srgbClr val="CBEDD1">
              <a:alpha val="89019"/>
            </a:srgbClr>
          </a:solidFill>
          <a:ln cap="flat" cmpd="sng" w="19050">
            <a:solidFill>
              <a:srgbClr val="CBEDD1">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Crédibilité auprès des parties prenantes, des autorités de régulation et de la chaîne d'approvisionnement</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9"/>
          <p:cNvSpPr txBox="1"/>
          <p:nvPr>
            <p:ph type="title"/>
          </p:nvPr>
        </p:nvSpPr>
        <p:spPr>
          <a:xfrm>
            <a:off x="762001" y="5657851"/>
            <a:ext cx="19869922"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6.</a:t>
            </a:r>
            <a:r>
              <a:rPr lang="es-ES"/>
              <a:t> </a:t>
            </a:r>
            <a:r>
              <a:rPr b="1" lang="es-ES" sz="9600"/>
              <a:t>Avantages et défis des certifications de développement durable </a:t>
            </a:r>
            <a:br>
              <a:rPr b="1" lang="es-ES" sz="9600"/>
            </a:br>
            <a:r>
              <a:rPr b="1" lang="es-ES" sz="5300"/>
              <a:t>(Ecolabels et systèmes de management environnementale)</a:t>
            </a:r>
            <a:br>
              <a:rPr b="1" lang="es-ES" sz="9600"/>
            </a:br>
            <a:endParaRPr b="1" sz="1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0"/>
          <p:cNvSpPr/>
          <p:nvPr/>
        </p:nvSpPr>
        <p:spPr>
          <a:xfrm>
            <a:off x="910859" y="6012509"/>
            <a:ext cx="4997305" cy="12993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Crédibilité et confiance envers la marque</a:t>
            </a:r>
            <a:endParaRPr b="0" i="0" sz="1200" u="none" cap="none" strike="noStrike">
              <a:solidFill>
                <a:srgbClr val="000000"/>
              </a:solidFill>
              <a:latin typeface="Arial"/>
              <a:ea typeface="Arial"/>
              <a:cs typeface="Arial"/>
              <a:sym typeface="Arial"/>
            </a:endParaRPr>
          </a:p>
        </p:txBody>
      </p:sp>
      <p:sp>
        <p:nvSpPr>
          <p:cNvPr id="342" name="Google Shape;342;p20"/>
          <p:cNvSpPr/>
          <p:nvPr/>
        </p:nvSpPr>
        <p:spPr>
          <a:xfrm>
            <a:off x="910859" y="4654762"/>
            <a:ext cx="4997305"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Réduction des coûts</a:t>
            </a:r>
            <a:endParaRPr b="0" i="0" sz="1200" u="none" cap="none" strike="noStrike">
              <a:solidFill>
                <a:srgbClr val="000000"/>
              </a:solidFill>
              <a:latin typeface="Arial"/>
              <a:ea typeface="Arial"/>
              <a:cs typeface="Arial"/>
              <a:sym typeface="Arial"/>
            </a:endParaRPr>
          </a:p>
        </p:txBody>
      </p:sp>
      <p:sp>
        <p:nvSpPr>
          <p:cNvPr id="343" name="Google Shape;343;p20"/>
          <p:cNvSpPr/>
          <p:nvPr/>
        </p:nvSpPr>
        <p:spPr>
          <a:xfrm>
            <a:off x="910859" y="7379761"/>
            <a:ext cx="4997305"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Accès au marché</a:t>
            </a:r>
            <a:endParaRPr b="0" i="0" sz="1200" u="none" cap="none" strike="noStrike">
              <a:solidFill>
                <a:srgbClr val="000000"/>
              </a:solidFill>
              <a:latin typeface="Arial"/>
              <a:ea typeface="Arial"/>
              <a:cs typeface="Arial"/>
              <a:sym typeface="Arial"/>
            </a:endParaRPr>
          </a:p>
        </p:txBody>
      </p:sp>
      <p:sp>
        <p:nvSpPr>
          <p:cNvPr id="344" name="Google Shape;344;p20"/>
          <p:cNvSpPr/>
          <p:nvPr/>
        </p:nvSpPr>
        <p:spPr>
          <a:xfrm>
            <a:off x="911128" y="2286293"/>
            <a:ext cx="4978720" cy="963980"/>
          </a:xfrm>
          <a:prstGeom prst="rect">
            <a:avLst/>
          </a:prstGeom>
          <a:solidFill>
            <a:srgbClr val="1CCD5D"/>
          </a:solidFill>
          <a:ln cap="flat" cmpd="sng" w="22475">
            <a:solidFill>
              <a:srgbClr val="1CCD5D"/>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ctr">
              <a:lnSpc>
                <a:spcPct val="100000"/>
              </a:lnSpc>
              <a:spcBef>
                <a:spcPts val="0"/>
              </a:spcBef>
              <a:spcAft>
                <a:spcPts val="0"/>
              </a:spcAft>
              <a:buClr>
                <a:srgbClr val="000000"/>
              </a:buClr>
              <a:buSzPts val="3750"/>
              <a:buFont typeface="Arial"/>
              <a:buNone/>
            </a:pPr>
            <a:r>
              <a:rPr b="1" i="0" lang="es-ES" sz="3750" u="none" cap="none" strike="noStrike">
                <a:solidFill>
                  <a:schemeClr val="lt1"/>
                </a:solidFill>
                <a:latin typeface="Arial"/>
                <a:ea typeface="Arial"/>
                <a:cs typeface="Arial"/>
                <a:sym typeface="Arial"/>
              </a:rPr>
              <a:t>Bénéfices</a:t>
            </a:r>
            <a:endParaRPr b="0" i="0" sz="1400" u="none" cap="none" strike="noStrike">
              <a:solidFill>
                <a:schemeClr val="lt1"/>
              </a:solidFill>
              <a:latin typeface="Arial"/>
              <a:ea typeface="Arial"/>
              <a:cs typeface="Arial"/>
              <a:sym typeface="Arial"/>
            </a:endParaRPr>
          </a:p>
        </p:txBody>
      </p:sp>
      <p:sp>
        <p:nvSpPr>
          <p:cNvPr id="345" name="Google Shape;345;p20"/>
          <p:cNvSpPr/>
          <p:nvPr/>
        </p:nvSpPr>
        <p:spPr>
          <a:xfrm>
            <a:off x="892363" y="3262393"/>
            <a:ext cx="4997305"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Efficacité opérationnelle</a:t>
            </a:r>
            <a:endParaRPr b="0" i="0" sz="1200" u="none" cap="none" strike="noStrike">
              <a:solidFill>
                <a:srgbClr val="000000"/>
              </a:solidFill>
              <a:latin typeface="Arial"/>
              <a:ea typeface="Arial"/>
              <a:cs typeface="Arial"/>
              <a:sym typeface="Arial"/>
            </a:endParaRPr>
          </a:p>
        </p:txBody>
      </p:sp>
      <p:sp>
        <p:nvSpPr>
          <p:cNvPr id="346" name="Google Shape;346;p20"/>
          <p:cNvSpPr/>
          <p:nvPr/>
        </p:nvSpPr>
        <p:spPr>
          <a:xfrm>
            <a:off x="910859" y="8738863"/>
            <a:ext cx="4997305" cy="12993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Conformité réglementaire et réduction des risques</a:t>
            </a:r>
            <a:endParaRPr b="0" i="0" sz="1200" u="none" cap="none" strike="noStrike">
              <a:solidFill>
                <a:srgbClr val="000000"/>
              </a:solidFill>
              <a:latin typeface="Arial"/>
              <a:ea typeface="Arial"/>
              <a:cs typeface="Arial"/>
              <a:sym typeface="Arial"/>
            </a:endParaRPr>
          </a:p>
        </p:txBody>
      </p:sp>
      <p:sp>
        <p:nvSpPr>
          <p:cNvPr id="347" name="Google Shape;347;p20"/>
          <p:cNvSpPr/>
          <p:nvPr/>
        </p:nvSpPr>
        <p:spPr>
          <a:xfrm>
            <a:off x="910859" y="10119656"/>
            <a:ext cx="4997305"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3200" u="none" cap="none" strike="noStrike">
                <a:solidFill>
                  <a:schemeClr val="dk1"/>
                </a:solidFill>
                <a:latin typeface="Arial"/>
                <a:ea typeface="Arial"/>
                <a:cs typeface="Arial"/>
                <a:sym typeface="Arial"/>
              </a:rPr>
              <a:t>Implication des parties prenantes</a:t>
            </a:r>
            <a:endParaRPr b="0" i="0" sz="1200" u="none" cap="none" strike="noStrike">
              <a:solidFill>
                <a:srgbClr val="000000"/>
              </a:solidFill>
              <a:latin typeface="Arial"/>
              <a:ea typeface="Arial"/>
              <a:cs typeface="Arial"/>
              <a:sym typeface="Arial"/>
            </a:endParaRPr>
          </a:p>
        </p:txBody>
      </p:sp>
      <p:sp>
        <p:nvSpPr>
          <p:cNvPr id="348" name="Google Shape;348;p20"/>
          <p:cNvSpPr/>
          <p:nvPr/>
        </p:nvSpPr>
        <p:spPr>
          <a:xfrm>
            <a:off x="6317763" y="6046338"/>
            <a:ext cx="17478303"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De plus en plus de voyageurs recherchent des garanties environnementales fiables. La certification apporte une validation par un organisme indépendant qui permet d'éviter les affirmations vagues ou trompeuses en matière de développement durable.</a:t>
            </a:r>
            <a:endParaRPr b="0" i="0" sz="2800" u="none" cap="none" strike="noStrike">
              <a:solidFill>
                <a:schemeClr val="dk1"/>
              </a:solidFill>
              <a:latin typeface="Arial"/>
              <a:ea typeface="Arial"/>
              <a:cs typeface="Arial"/>
              <a:sym typeface="Arial"/>
            </a:endParaRPr>
          </a:p>
        </p:txBody>
      </p:sp>
      <p:sp>
        <p:nvSpPr>
          <p:cNvPr id="349" name="Google Shape;349;p20"/>
          <p:cNvSpPr/>
          <p:nvPr/>
        </p:nvSpPr>
        <p:spPr>
          <a:xfrm>
            <a:off x="6317763" y="4670095"/>
            <a:ext cx="17478303"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Si la certification implique des coûts initiaux, la mise en œuvre de pratiques plus efficaces permet de réaliser des économies à long terme. </a:t>
            </a:r>
            <a:endParaRPr b="0" i="0" sz="1400" u="none" cap="none" strike="noStrike">
              <a:solidFill>
                <a:schemeClr val="dk1"/>
              </a:solidFill>
              <a:latin typeface="Arial"/>
              <a:ea typeface="Arial"/>
              <a:cs typeface="Arial"/>
              <a:sym typeface="Arial"/>
            </a:endParaRPr>
          </a:p>
        </p:txBody>
      </p:sp>
      <p:sp>
        <p:nvSpPr>
          <p:cNvPr id="350" name="Google Shape;350;p20"/>
          <p:cNvSpPr/>
          <p:nvPr/>
        </p:nvSpPr>
        <p:spPr>
          <a:xfrm>
            <a:off x="6317763" y="7413591"/>
            <a:ext cx="17478303"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Plusieurs voyagistes, plateformes de voyage et appels d'offres publics exigent désormais que les entreprises soient certifiées ou leur accordent la priorité. </a:t>
            </a:r>
            <a:endParaRPr b="0" i="0" sz="2800" u="none" cap="none" strike="noStrike">
              <a:solidFill>
                <a:schemeClr val="dk1"/>
              </a:solidFill>
              <a:latin typeface="Arial"/>
              <a:ea typeface="Arial"/>
              <a:cs typeface="Arial"/>
              <a:sym typeface="Arial"/>
            </a:endParaRPr>
          </a:p>
        </p:txBody>
      </p:sp>
      <p:sp>
        <p:nvSpPr>
          <p:cNvPr id="351" name="Google Shape;351;p20"/>
          <p:cNvSpPr/>
          <p:nvPr/>
        </p:nvSpPr>
        <p:spPr>
          <a:xfrm>
            <a:off x="6317763" y="2296078"/>
            <a:ext cx="17478303" cy="954365"/>
          </a:xfrm>
          <a:prstGeom prst="rect">
            <a:avLst/>
          </a:prstGeom>
          <a:solidFill>
            <a:srgbClr val="1CCD5D"/>
          </a:solidFill>
          <a:ln cap="flat" cmpd="sng" w="22475">
            <a:solidFill>
              <a:srgbClr val="1CCD5D"/>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ctr">
              <a:lnSpc>
                <a:spcPct val="100000"/>
              </a:lnSpc>
              <a:spcBef>
                <a:spcPts val="0"/>
              </a:spcBef>
              <a:spcAft>
                <a:spcPts val="0"/>
              </a:spcAft>
              <a:buClr>
                <a:srgbClr val="000000"/>
              </a:buClr>
              <a:buSzPts val="3750"/>
              <a:buFont typeface="Arial"/>
              <a:buNone/>
            </a:pPr>
            <a:r>
              <a:rPr b="1" i="0" lang="es-ES" sz="3750" u="none" cap="none" strike="noStrike">
                <a:solidFill>
                  <a:schemeClr val="lt1"/>
                </a:solidFill>
                <a:latin typeface="Arial"/>
                <a:ea typeface="Arial"/>
                <a:cs typeface="Arial"/>
                <a:sym typeface="Arial"/>
              </a:rPr>
              <a:t>Description</a:t>
            </a:r>
            <a:endParaRPr b="0" i="0" sz="1400" u="none" cap="none" strike="noStrike">
              <a:solidFill>
                <a:schemeClr val="lt1"/>
              </a:solidFill>
              <a:latin typeface="Arial"/>
              <a:ea typeface="Arial"/>
              <a:cs typeface="Arial"/>
              <a:sym typeface="Arial"/>
            </a:endParaRPr>
          </a:p>
        </p:txBody>
      </p:sp>
      <p:sp>
        <p:nvSpPr>
          <p:cNvPr id="352" name="Google Shape;352;p20"/>
          <p:cNvSpPr/>
          <p:nvPr/>
        </p:nvSpPr>
        <p:spPr>
          <a:xfrm>
            <a:off x="6317762" y="3290762"/>
            <a:ext cx="17478303" cy="12993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Les organisations certifiées parviennent souvent à réduire leur consommation de ressources grâce à des améliorations structurées dans la gestion de l'énergie, de l'eau et des déchets. Des études de cas montrent des économies tangibles sur les factures de services publics et une diminution de l'utilisation des matériaux.</a:t>
            </a:r>
            <a:endParaRPr b="0" i="0" sz="2800" u="none" cap="none" strike="noStrike">
              <a:solidFill>
                <a:schemeClr val="dk1"/>
              </a:solidFill>
              <a:latin typeface="Arial"/>
              <a:ea typeface="Arial"/>
              <a:cs typeface="Arial"/>
              <a:sym typeface="Arial"/>
            </a:endParaRPr>
          </a:p>
        </p:txBody>
      </p:sp>
      <p:sp>
        <p:nvSpPr>
          <p:cNvPr id="353" name="Google Shape;353;p20"/>
          <p:cNvSpPr/>
          <p:nvPr/>
        </p:nvSpPr>
        <p:spPr>
          <a:xfrm>
            <a:off x="6317763" y="8772692"/>
            <a:ext cx="17478303"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Des systèmes tels que l'EMAS et la norme ISO 14001 aident les entreprises à vérifier leur conformité à la législation environnementale, réduisant ainsi le risque de sanctions.</a:t>
            </a:r>
            <a:endParaRPr b="0" i="0" sz="2800" u="none" cap="none" strike="noStrike">
              <a:solidFill>
                <a:schemeClr val="dk1"/>
              </a:solidFill>
              <a:latin typeface="Arial"/>
              <a:ea typeface="Arial"/>
              <a:cs typeface="Arial"/>
              <a:sym typeface="Arial"/>
            </a:endParaRPr>
          </a:p>
        </p:txBody>
      </p:sp>
      <p:sp>
        <p:nvSpPr>
          <p:cNvPr id="354" name="Google Shape;354;p20"/>
          <p:cNvSpPr/>
          <p:nvPr/>
        </p:nvSpPr>
        <p:spPr>
          <a:xfrm>
            <a:off x="6317763" y="10158946"/>
            <a:ext cx="17478303" cy="1299000"/>
          </a:xfrm>
          <a:prstGeom prst="rect">
            <a:avLst/>
          </a:prstGeom>
          <a:solidFill>
            <a:srgbClr val="CBEDD1">
              <a:alpha val="89019"/>
            </a:srgbClr>
          </a:solidFill>
          <a:ln cap="flat" cmpd="sng" w="22475">
            <a:solidFill>
              <a:srgbClr val="CBEDD1">
                <a:alpha val="89019"/>
              </a:srgbClr>
            </a:solidFill>
            <a:prstDash val="solid"/>
            <a:miter lim="800000"/>
            <a:headEnd len="sm" w="sm" type="none"/>
            <a:tailEnd len="sm" w="sm" type="none"/>
          </a:ln>
        </p:spPr>
        <p:txBody>
          <a:bodyPr anchorCtr="0" anchor="ctr" bIns="107775" lIns="107775" spcFirstLastPara="1" rIns="107775" wrap="square" tIns="107775">
            <a:noAutofit/>
          </a:bodyPr>
          <a:lstStyle/>
          <a:p>
            <a:pPr indent="0" lvl="0" marL="0" marR="0" rtl="0" algn="l">
              <a:lnSpc>
                <a:spcPct val="100000"/>
              </a:lnSpc>
              <a:spcBef>
                <a:spcPts val="0"/>
              </a:spcBef>
              <a:spcAft>
                <a:spcPts val="0"/>
              </a:spcAft>
              <a:buNone/>
            </a:pPr>
            <a:r>
              <a:rPr b="0" i="0" lang="es-ES" sz="2800" u="none" cap="none" strike="noStrike">
                <a:solidFill>
                  <a:schemeClr val="dk1"/>
                </a:solidFill>
                <a:latin typeface="Arial"/>
                <a:ea typeface="Arial"/>
                <a:cs typeface="Arial"/>
                <a:sym typeface="Arial"/>
              </a:rPr>
              <a:t>La transparence dans la communication d'informations, notamment dans le cadre de l'EMAS, renforce les relations avec le personnel, les autorités de régulation, les fournisseurs et les clients, favorisant ainsi une culture de responsabilité et de développement durable.</a:t>
            </a:r>
            <a:endParaRPr b="0" i="0" sz="1400" u="none" cap="none" strike="noStrike">
              <a:solidFill>
                <a:schemeClr val="dk1"/>
              </a:solidFill>
              <a:latin typeface="Arial"/>
              <a:ea typeface="Arial"/>
              <a:cs typeface="Arial"/>
              <a:sym typeface="Arial"/>
            </a:endParaRPr>
          </a:p>
        </p:txBody>
      </p:sp>
      <p:sp>
        <p:nvSpPr>
          <p:cNvPr id="355" name="Google Shape;355;p20"/>
          <p:cNvSpPr txBox="1"/>
          <p:nvPr>
            <p:ph type="title"/>
          </p:nvPr>
        </p:nvSpPr>
        <p:spPr>
          <a:xfrm>
            <a:off x="761996" y="132697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s-ES" sz="4800"/>
              <a:t>6.1. Avantages</a:t>
            </a:r>
            <a:endParaRPr sz="4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1"/>
          <p:cNvSpPr/>
          <p:nvPr/>
        </p:nvSpPr>
        <p:spPr>
          <a:xfrm>
            <a:off x="1650700" y="7133699"/>
            <a:ext cx="6456300" cy="1587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Charge administrative</a:t>
            </a:r>
            <a:endParaRPr b="0" i="0" sz="1400" u="none" cap="none" strike="noStrike">
              <a:solidFill>
                <a:srgbClr val="000000"/>
              </a:solidFill>
              <a:latin typeface="Arial"/>
              <a:ea typeface="Arial"/>
              <a:cs typeface="Arial"/>
              <a:sym typeface="Arial"/>
            </a:endParaRPr>
          </a:p>
        </p:txBody>
      </p:sp>
      <p:sp>
        <p:nvSpPr>
          <p:cNvPr id="361" name="Google Shape;361;p21"/>
          <p:cNvSpPr/>
          <p:nvPr/>
        </p:nvSpPr>
        <p:spPr>
          <a:xfrm>
            <a:off x="1650700" y="5132606"/>
            <a:ext cx="6456300" cy="19080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Formation et ressources internes</a:t>
            </a:r>
            <a:endParaRPr b="0" i="0" sz="1400" u="none" cap="none" strike="noStrike">
              <a:solidFill>
                <a:srgbClr val="000000"/>
              </a:solidFill>
              <a:latin typeface="Arial"/>
              <a:ea typeface="Arial"/>
              <a:cs typeface="Arial"/>
              <a:sym typeface="Arial"/>
            </a:endParaRPr>
          </a:p>
        </p:txBody>
      </p:sp>
      <p:sp>
        <p:nvSpPr>
          <p:cNvPr id="362" name="Google Shape;362;p21"/>
          <p:cNvSpPr/>
          <p:nvPr/>
        </p:nvSpPr>
        <p:spPr>
          <a:xfrm>
            <a:off x="1650700" y="8757274"/>
            <a:ext cx="6456300" cy="13929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Risque de greenwashing</a:t>
            </a:r>
            <a:endParaRPr b="0" i="0" sz="1400" u="none" cap="none" strike="noStrike">
              <a:solidFill>
                <a:srgbClr val="000000"/>
              </a:solidFill>
              <a:latin typeface="Arial"/>
              <a:ea typeface="Arial"/>
              <a:cs typeface="Arial"/>
              <a:sym typeface="Arial"/>
            </a:endParaRPr>
          </a:p>
        </p:txBody>
      </p:sp>
      <p:sp>
        <p:nvSpPr>
          <p:cNvPr id="363" name="Google Shape;363;p21"/>
          <p:cNvSpPr/>
          <p:nvPr/>
        </p:nvSpPr>
        <p:spPr>
          <a:xfrm>
            <a:off x="1632203" y="2879507"/>
            <a:ext cx="6456300" cy="735000"/>
          </a:xfrm>
          <a:prstGeom prst="rect">
            <a:avLst/>
          </a:prstGeom>
          <a:solidFill>
            <a:srgbClr val="1CCD5D"/>
          </a:solidFill>
          <a:ln cap="flat" cmpd="sng" w="24100">
            <a:solidFill>
              <a:srgbClr val="1CCD5D"/>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ctr">
              <a:lnSpc>
                <a:spcPct val="100000"/>
              </a:lnSpc>
              <a:spcBef>
                <a:spcPts val="0"/>
              </a:spcBef>
              <a:spcAft>
                <a:spcPts val="0"/>
              </a:spcAft>
              <a:buClr>
                <a:srgbClr val="000000"/>
              </a:buClr>
              <a:buSzPts val="4000"/>
              <a:buFont typeface="Arial"/>
              <a:buNone/>
            </a:pPr>
            <a:r>
              <a:rPr b="1" i="0" lang="es-ES" sz="4000" u="none" cap="none" strike="noStrike">
                <a:solidFill>
                  <a:schemeClr val="lt1"/>
                </a:solidFill>
                <a:latin typeface="Arial"/>
                <a:ea typeface="Arial"/>
                <a:cs typeface="Arial"/>
                <a:sym typeface="Arial"/>
              </a:rPr>
              <a:t>Défis</a:t>
            </a:r>
            <a:endParaRPr b="0" i="0" sz="1400" u="none" cap="none" strike="noStrike">
              <a:solidFill>
                <a:srgbClr val="000000"/>
              </a:solidFill>
              <a:latin typeface="Arial"/>
              <a:ea typeface="Arial"/>
              <a:cs typeface="Arial"/>
              <a:sym typeface="Arial"/>
            </a:endParaRPr>
          </a:p>
        </p:txBody>
      </p:sp>
      <p:sp>
        <p:nvSpPr>
          <p:cNvPr id="364" name="Google Shape;364;p21"/>
          <p:cNvSpPr/>
          <p:nvPr/>
        </p:nvSpPr>
        <p:spPr>
          <a:xfrm>
            <a:off x="1632024" y="3608838"/>
            <a:ext cx="6456300" cy="1411485"/>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500" u="none" cap="none" strike="noStrike">
                <a:solidFill>
                  <a:schemeClr val="dk1"/>
                </a:solidFill>
                <a:latin typeface="Arial"/>
                <a:ea typeface="Arial"/>
                <a:cs typeface="Arial"/>
                <a:sym typeface="Arial"/>
              </a:rPr>
              <a:t>Investissement initial</a:t>
            </a:r>
            <a:endParaRPr b="0" i="0" sz="1400" u="none" cap="none" strike="noStrike">
              <a:solidFill>
                <a:srgbClr val="000000"/>
              </a:solidFill>
              <a:latin typeface="Arial"/>
              <a:ea typeface="Arial"/>
              <a:cs typeface="Arial"/>
              <a:sym typeface="Arial"/>
            </a:endParaRPr>
          </a:p>
        </p:txBody>
      </p:sp>
      <p:sp>
        <p:nvSpPr>
          <p:cNvPr id="365" name="Google Shape;365;p21"/>
          <p:cNvSpPr/>
          <p:nvPr/>
        </p:nvSpPr>
        <p:spPr>
          <a:xfrm>
            <a:off x="8401404" y="7152221"/>
            <a:ext cx="14609348" cy="15876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000" u="none" cap="none" strike="noStrike">
                <a:solidFill>
                  <a:schemeClr val="dk1"/>
                </a:solidFill>
                <a:latin typeface="Arial"/>
                <a:ea typeface="Arial"/>
                <a:cs typeface="Arial"/>
                <a:sym typeface="Arial"/>
              </a:rPr>
              <a:t>La gestion de la documentation, la surveillance des systèmes et l'établissement de rapports peuvent s'avérer fastidieux, en particulier pour les petites équipes peu familiarisées avec les normes environnementales.</a:t>
            </a:r>
            <a:endParaRPr b="0" i="0" sz="3000" u="none" cap="none" strike="noStrike">
              <a:solidFill>
                <a:schemeClr val="dk1"/>
              </a:solidFill>
              <a:latin typeface="Arial"/>
              <a:ea typeface="Arial"/>
              <a:cs typeface="Arial"/>
              <a:sym typeface="Arial"/>
            </a:endParaRPr>
          </a:p>
        </p:txBody>
      </p:sp>
      <p:sp>
        <p:nvSpPr>
          <p:cNvPr id="366" name="Google Shape;366;p21"/>
          <p:cNvSpPr/>
          <p:nvPr/>
        </p:nvSpPr>
        <p:spPr>
          <a:xfrm>
            <a:off x="8401404" y="5133243"/>
            <a:ext cx="14609348" cy="19080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000" u="none" cap="none" strike="noStrike">
                <a:solidFill>
                  <a:schemeClr val="dk1"/>
                </a:solidFill>
                <a:latin typeface="Arial"/>
                <a:ea typeface="Arial"/>
                <a:cs typeface="Arial"/>
                <a:sym typeface="Arial"/>
              </a:rPr>
              <a:t>Pour obtenir la certification, il faut disposer d'un personnel formé et consacrer du temps à la mise en œuvre des procédures, au suivi des indicateurs et à la préparation des audits, ce que toutes les PME ne peuvent pas facilement se permettre.</a:t>
            </a:r>
            <a:endParaRPr b="0" i="0" sz="3000" u="none" cap="none" strike="noStrike">
              <a:solidFill>
                <a:schemeClr val="dk1"/>
              </a:solidFill>
              <a:latin typeface="Arial"/>
              <a:ea typeface="Arial"/>
              <a:cs typeface="Arial"/>
              <a:sym typeface="Arial"/>
            </a:endParaRPr>
          </a:p>
        </p:txBody>
      </p:sp>
      <p:sp>
        <p:nvSpPr>
          <p:cNvPr id="367" name="Google Shape;367;p21"/>
          <p:cNvSpPr/>
          <p:nvPr/>
        </p:nvSpPr>
        <p:spPr>
          <a:xfrm>
            <a:off x="8401404" y="8794316"/>
            <a:ext cx="14609348" cy="13929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000" u="none" cap="none" strike="noStrike">
                <a:solidFill>
                  <a:schemeClr val="dk1"/>
                </a:solidFill>
                <a:latin typeface="Arial"/>
                <a:ea typeface="Arial"/>
                <a:cs typeface="Arial"/>
                <a:sym typeface="Arial"/>
              </a:rPr>
              <a:t>Sans une mise en œuvre concrète, la certification risque de se réduire à une simple formalité administrative. </a:t>
            </a:r>
            <a:endParaRPr b="0" i="0" sz="3000" u="none" cap="none" strike="noStrike">
              <a:solidFill>
                <a:schemeClr val="dk1"/>
              </a:solidFill>
              <a:latin typeface="Arial"/>
              <a:ea typeface="Arial"/>
              <a:cs typeface="Arial"/>
              <a:sym typeface="Arial"/>
            </a:endParaRPr>
          </a:p>
        </p:txBody>
      </p:sp>
      <p:sp>
        <p:nvSpPr>
          <p:cNvPr id="368" name="Google Shape;368;p21"/>
          <p:cNvSpPr/>
          <p:nvPr/>
        </p:nvSpPr>
        <p:spPr>
          <a:xfrm>
            <a:off x="8401413" y="2909935"/>
            <a:ext cx="14609348" cy="704700"/>
          </a:xfrm>
          <a:prstGeom prst="rect">
            <a:avLst/>
          </a:prstGeom>
          <a:solidFill>
            <a:srgbClr val="1CCD5D"/>
          </a:solidFill>
          <a:ln cap="flat" cmpd="sng" w="24100">
            <a:solidFill>
              <a:srgbClr val="1CCD5D"/>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ctr">
              <a:lnSpc>
                <a:spcPct val="100000"/>
              </a:lnSpc>
              <a:spcBef>
                <a:spcPts val="0"/>
              </a:spcBef>
              <a:spcAft>
                <a:spcPts val="0"/>
              </a:spcAft>
              <a:buClr>
                <a:srgbClr val="000000"/>
              </a:buClr>
              <a:buSzPts val="4046"/>
              <a:buFont typeface="Arial"/>
              <a:buNone/>
            </a:pPr>
            <a:r>
              <a:rPr b="1" i="0" lang="es-ES" sz="4046" u="none" cap="none" strike="noStrike">
                <a:solidFill>
                  <a:schemeClr val="lt1"/>
                </a:solidFill>
                <a:latin typeface="Arial"/>
                <a:ea typeface="Arial"/>
                <a:cs typeface="Arial"/>
                <a:sym typeface="Arial"/>
              </a:rPr>
              <a:t>Description</a:t>
            </a:r>
            <a:endParaRPr b="1" i="0" sz="4046" u="none" cap="none" strike="noStrike">
              <a:solidFill>
                <a:schemeClr val="lt1"/>
              </a:solidFill>
              <a:latin typeface="Arial"/>
              <a:ea typeface="Arial"/>
              <a:cs typeface="Arial"/>
              <a:sym typeface="Arial"/>
            </a:endParaRPr>
          </a:p>
        </p:txBody>
      </p:sp>
      <p:sp>
        <p:nvSpPr>
          <p:cNvPr id="369" name="Google Shape;369;p21"/>
          <p:cNvSpPr/>
          <p:nvPr/>
        </p:nvSpPr>
        <p:spPr>
          <a:xfrm>
            <a:off x="8401412" y="3657851"/>
            <a:ext cx="14609348" cy="1393500"/>
          </a:xfrm>
          <a:prstGeom prst="rect">
            <a:avLst/>
          </a:prstGeom>
          <a:solidFill>
            <a:srgbClr val="CBEDD1">
              <a:alpha val="89019"/>
            </a:srgbClr>
          </a:solidFill>
          <a:ln cap="flat" cmpd="sng" w="24100">
            <a:solidFill>
              <a:srgbClr val="CBEDD1">
                <a:alpha val="89019"/>
              </a:srgbClr>
            </a:solidFill>
            <a:prstDash val="solid"/>
            <a:miter lim="800000"/>
            <a:headEnd len="sm" w="sm" type="none"/>
            <a:tailEnd len="sm" w="sm" type="none"/>
          </a:ln>
        </p:spPr>
        <p:txBody>
          <a:bodyPr anchorCtr="0" anchor="ctr" bIns="115600" lIns="115600" spcFirstLastPara="1" rIns="115600" wrap="square" tIns="115600">
            <a:noAutofit/>
          </a:bodyPr>
          <a:lstStyle/>
          <a:p>
            <a:pPr indent="0" lvl="0" marL="0" marR="0" rtl="0" algn="l">
              <a:lnSpc>
                <a:spcPct val="100000"/>
              </a:lnSpc>
              <a:spcBef>
                <a:spcPts val="0"/>
              </a:spcBef>
              <a:spcAft>
                <a:spcPts val="0"/>
              </a:spcAft>
              <a:buNone/>
            </a:pPr>
            <a:r>
              <a:rPr b="0" i="0" lang="es-ES" sz="3000" u="none" cap="none" strike="noStrike">
                <a:solidFill>
                  <a:schemeClr val="dk1"/>
                </a:solidFill>
                <a:latin typeface="Arial"/>
                <a:ea typeface="Arial"/>
                <a:cs typeface="Arial"/>
                <a:sym typeface="Arial"/>
              </a:rPr>
              <a:t>Les coûts liés à la certification initiale (conseil, audits, mise à niveau des équipements) peuvent constituer un obstacle pour les micro-entreprises et les petites entreprises.</a:t>
            </a:r>
            <a:endParaRPr b="0" i="0" sz="3000" u="none" cap="none" strike="noStrike">
              <a:solidFill>
                <a:schemeClr val="dk1"/>
              </a:solidFill>
              <a:latin typeface="Arial"/>
              <a:ea typeface="Arial"/>
              <a:cs typeface="Arial"/>
              <a:sym typeface="Arial"/>
            </a:endParaRPr>
          </a:p>
        </p:txBody>
      </p:sp>
      <p:sp>
        <p:nvSpPr>
          <p:cNvPr id="370" name="Google Shape;370;p21"/>
          <p:cNvSpPr txBox="1"/>
          <p:nvPr>
            <p:ph type="title"/>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s-ES" sz="4800"/>
              <a:t>6.2. Défis</a:t>
            </a:r>
            <a:endParaRPr sz="4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
          <p:cNvSpPr txBox="1"/>
          <p:nvPr>
            <p:ph type="title"/>
          </p:nvPr>
        </p:nvSpPr>
        <p:spPr>
          <a:xfrm>
            <a:off x="762000" y="5657851"/>
            <a:ext cx="16362217" cy="3771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7.</a:t>
            </a:r>
            <a:r>
              <a:rPr lang="es-ES"/>
              <a:t> </a:t>
            </a:r>
            <a:r>
              <a:rPr b="1" lang="es-ES"/>
              <a:t>Conclusion et évaluation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3"/>
          <p:cNvSpPr txBox="1"/>
          <p:nvPr/>
        </p:nvSpPr>
        <p:spPr>
          <a:xfrm>
            <a:off x="761999" y="2517987"/>
            <a:ext cx="21780920" cy="8541982"/>
          </a:xfrm>
          <a:prstGeom prst="rect">
            <a:avLst/>
          </a:prstGeom>
          <a:noFill/>
          <a:ln>
            <a:noFill/>
          </a:ln>
        </p:spPr>
        <p:txBody>
          <a:bodyPr anchorCtr="0" anchor="t" bIns="0" lIns="0" spcFirstLastPara="1" rIns="0" wrap="square" tIns="118850">
            <a:noAutofit/>
          </a:bodyPr>
          <a:lstStyle/>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Les certifications et normes écologiques constituent des </a:t>
            </a:r>
            <a:r>
              <a:rPr b="1" i="0" lang="es-ES" sz="4000" u="none" cap="none" strike="noStrike">
                <a:solidFill>
                  <a:srgbClr val="323232"/>
                </a:solidFill>
                <a:latin typeface="Arial"/>
                <a:ea typeface="Arial"/>
                <a:cs typeface="Arial"/>
                <a:sym typeface="Arial"/>
              </a:rPr>
              <a:t>outils puissants</a:t>
            </a:r>
            <a:r>
              <a:rPr b="0" i="0" lang="es-ES" sz="4000" u="none" cap="none" strike="noStrike">
                <a:solidFill>
                  <a:srgbClr val="323232"/>
                </a:solidFill>
                <a:latin typeface="Arial"/>
                <a:ea typeface="Arial"/>
                <a:cs typeface="Arial"/>
                <a:sym typeface="Arial"/>
              </a:rPr>
              <a:t> pour garantir la responsabilité, favoriser l'amélioration et renforcer la crédibilité.</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1" i="0" lang="es-ES" sz="4000" u="none" cap="none" strike="noStrike">
                <a:solidFill>
                  <a:srgbClr val="323232"/>
                </a:solidFill>
                <a:latin typeface="Arial"/>
                <a:ea typeface="Arial"/>
                <a:cs typeface="Arial"/>
                <a:sym typeface="Arial"/>
              </a:rPr>
              <a:t>Labels écologiques</a:t>
            </a:r>
            <a:r>
              <a:rPr b="0" i="0" lang="es-ES" sz="4000" u="none" cap="none" strike="noStrike">
                <a:solidFill>
                  <a:srgbClr val="323232"/>
                </a:solidFill>
                <a:latin typeface="Arial"/>
                <a:ea typeface="Arial"/>
                <a:cs typeface="Arial"/>
                <a:sym typeface="Arial"/>
              </a:rPr>
              <a:t> (label écologique de l'UE, Green Key, etc.) → visibilité et accessibilité, en particulier pour les PME.</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1" i="0" lang="es-ES" sz="4000" u="none" cap="none" strike="noStrike">
                <a:solidFill>
                  <a:srgbClr val="323232"/>
                </a:solidFill>
                <a:latin typeface="Arial"/>
                <a:ea typeface="Arial"/>
                <a:cs typeface="Arial"/>
                <a:sym typeface="Arial"/>
              </a:rPr>
              <a:t>Systèmes de management </a:t>
            </a:r>
            <a:r>
              <a:rPr b="0" i="0" lang="es-ES" sz="4000" u="none" cap="none" strike="noStrike">
                <a:solidFill>
                  <a:srgbClr val="323232"/>
                </a:solidFill>
                <a:latin typeface="Arial"/>
                <a:ea typeface="Arial"/>
                <a:cs typeface="Arial"/>
                <a:sym typeface="Arial"/>
              </a:rPr>
              <a:t>(ISO 14001, EMAS) → intégration plus poussée, performance à long terme et conformité.</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L'adoption de cette solution permet de réaliser des</a:t>
            </a:r>
            <a:r>
              <a:rPr b="1" i="0" lang="es-ES" sz="4000" u="none" cap="none" strike="noStrike">
                <a:solidFill>
                  <a:srgbClr val="323232"/>
                </a:solidFill>
                <a:latin typeface="Arial"/>
                <a:ea typeface="Arial"/>
                <a:cs typeface="Arial"/>
                <a:sym typeface="Arial"/>
              </a:rPr>
              <a:t> économies, de renforcer la réputation de l'entreprise et de fidéliser la clientèle.</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La crédibilité passe par la</a:t>
            </a:r>
            <a:r>
              <a:rPr b="1" i="0" lang="es-ES" sz="4000" u="none" cap="none" strike="noStrike">
                <a:solidFill>
                  <a:srgbClr val="323232"/>
                </a:solidFill>
                <a:latin typeface="Arial"/>
                <a:ea typeface="Arial"/>
                <a:cs typeface="Arial"/>
                <a:sym typeface="Arial"/>
              </a:rPr>
              <a:t> transparence et la vérification </a:t>
            </a:r>
            <a:r>
              <a:rPr b="0" i="0" lang="es-ES" sz="4000" u="none" cap="none" strike="noStrike">
                <a:solidFill>
                  <a:srgbClr val="323232"/>
                </a:solidFill>
                <a:latin typeface="Arial"/>
                <a:ea typeface="Arial"/>
                <a:cs typeface="Arial"/>
                <a:sym typeface="Arial"/>
              </a:rPr>
              <a:t>par un organisme indépendant → </a:t>
            </a:r>
            <a:r>
              <a:rPr b="0" i="1" lang="es-ES" sz="4000" u="none" cap="none" strike="noStrike">
                <a:solidFill>
                  <a:srgbClr val="323232"/>
                </a:solidFill>
                <a:latin typeface="Arial"/>
                <a:ea typeface="Arial"/>
                <a:cs typeface="Arial"/>
                <a:sym typeface="Arial"/>
              </a:rPr>
              <a:t>évite le greenwashing</a:t>
            </a:r>
            <a:r>
              <a:rPr b="0" i="0" lang="es-ES" sz="4000" u="none" cap="none" strike="noStrike">
                <a:solidFill>
                  <a:srgbClr val="32323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2000"/>
              </a:spcBef>
              <a:spcAft>
                <a:spcPts val="0"/>
              </a:spcAft>
              <a:buNone/>
            </a:pPr>
            <a:br>
              <a:rPr b="0" i="0" lang="es-ES" sz="4000" u="none" cap="none" strike="noStrike">
                <a:solidFill>
                  <a:srgbClr val="000000"/>
                </a:solidFill>
                <a:latin typeface="Arial"/>
                <a:ea typeface="Arial"/>
                <a:cs typeface="Arial"/>
                <a:sym typeface="Arial"/>
              </a:rPr>
            </a:br>
            <a:r>
              <a:rPr b="0" i="1" lang="es-ES" sz="4000" u="none" cap="none" strike="noStrike">
                <a:solidFill>
                  <a:srgbClr val="000000"/>
                </a:solidFill>
                <a:latin typeface="Arial"/>
                <a:ea typeface="Arial"/>
                <a:cs typeface="Arial"/>
                <a:sym typeface="Arial"/>
              </a:rPr>
              <a:t>La certification n'est pas un aboutissement ponctuel, mais s'inscrit dans un processus continu visant à rendre le secteur du tourisme plus écologique, plus équitable et plus résilient.</a:t>
            </a:r>
            <a:r>
              <a:rPr b="0" i="0" lang="es-ES" sz="4000" u="none" cap="none" strike="noStrike">
                <a:solidFill>
                  <a:srgbClr val="000000"/>
                </a:solidFill>
                <a:latin typeface="Arial"/>
                <a:ea typeface="Arial"/>
                <a:cs typeface="Arial"/>
                <a:sym typeface="Arial"/>
              </a:rPr>
              <a:t> </a:t>
            </a:r>
            <a:endParaRPr b="0" i="0" sz="4000" u="none" cap="none" strike="noStrike">
              <a:solidFill>
                <a:srgbClr val="323232"/>
              </a:solidFill>
              <a:latin typeface="Arial"/>
              <a:ea typeface="Arial"/>
              <a:cs typeface="Arial"/>
              <a:sym typeface="Arial"/>
            </a:endParaRPr>
          </a:p>
        </p:txBody>
      </p:sp>
      <p:sp>
        <p:nvSpPr>
          <p:cNvPr id="382" name="Google Shape;382;p23"/>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8000"/>
              <a:buFont typeface="Arial"/>
              <a:buNone/>
            </a:pPr>
            <a:r>
              <a:rPr b="1" i="0" lang="es-ES" sz="4800" u="none" cap="none" strike="noStrike">
                <a:solidFill>
                  <a:schemeClr val="accent1"/>
                </a:solidFill>
                <a:latin typeface="Arial"/>
                <a:ea typeface="Arial"/>
                <a:cs typeface="Arial"/>
                <a:sym typeface="Arial"/>
              </a:rPr>
              <a:t>7.1. Conclusions</a:t>
            </a:r>
            <a:endParaRPr b="0" i="0" sz="4800" u="none" cap="none" strike="noStrike">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4"/>
          <p:cNvSpPr txBox="1"/>
          <p:nvPr>
            <p:ph type="title"/>
          </p:nvPr>
        </p:nvSpPr>
        <p:spPr>
          <a:xfrm>
            <a:off x="762001" y="5657851"/>
            <a:ext cx="13064835"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11600"/>
              <a:t>8.</a:t>
            </a:r>
            <a:r>
              <a:rPr lang="es-ES"/>
              <a:t> </a:t>
            </a:r>
            <a:r>
              <a:rPr b="1" lang="es-ES" sz="9600"/>
              <a:t>Activités et apprentissage autonome</a:t>
            </a:r>
            <a:endParaRPr b="1" sz="116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8af89287fc_0_0"/>
          <p:cNvSpPr txBox="1"/>
          <p:nvPr/>
        </p:nvSpPr>
        <p:spPr>
          <a:xfrm>
            <a:off x="965455" y="2832865"/>
            <a:ext cx="21000395" cy="8449200"/>
          </a:xfrm>
          <a:prstGeom prst="rect">
            <a:avLst/>
          </a:prstGeom>
          <a:noFill/>
          <a:ln>
            <a:noFill/>
          </a:ln>
        </p:spPr>
        <p:txBody>
          <a:bodyPr anchorCtr="0" anchor="t" bIns="0" lIns="0" spcFirstLastPara="1" rIns="0" wrap="square" tIns="118850">
            <a:noAutofit/>
          </a:bodyPr>
          <a:lstStyle/>
          <a:p>
            <a:pPr indent="-571500" lvl="0" marL="571500" marR="0" rtl="0" algn="just">
              <a:lnSpc>
                <a:spcPct val="90000"/>
              </a:lnSpc>
              <a:spcBef>
                <a:spcPts val="2000"/>
              </a:spcBef>
              <a:spcAft>
                <a:spcPts val="0"/>
              </a:spcAft>
              <a:buClr>
                <a:srgbClr val="323232"/>
              </a:buClr>
              <a:buSzPts val="4000"/>
              <a:buFont typeface="Arial"/>
              <a:buChar char="•"/>
            </a:pPr>
            <a:r>
              <a:rPr b="0" i="0" lang="es-ES" sz="4000" u="none" cap="none" strike="noStrike">
                <a:solidFill>
                  <a:srgbClr val="323232"/>
                </a:solidFill>
                <a:latin typeface="Arial"/>
                <a:ea typeface="Arial"/>
                <a:cs typeface="Arial"/>
                <a:sym typeface="Arial"/>
              </a:rPr>
              <a:t>Quiz – Choix Multiple</a:t>
            </a:r>
            <a:endParaRPr b="0" i="0" sz="4000" u="none" cap="none" strike="noStrike">
              <a:solidFill>
                <a:srgbClr val="323232"/>
              </a:solidFill>
              <a:latin typeface="Arial"/>
              <a:ea typeface="Arial"/>
              <a:cs typeface="Arial"/>
              <a:sym typeface="Arial"/>
            </a:endParaRPr>
          </a:p>
          <a:p>
            <a:pPr indent="-571500" lvl="0" marL="571500" marR="0" rtl="0" algn="just">
              <a:lnSpc>
                <a:spcPct val="90000"/>
              </a:lnSpc>
              <a:spcBef>
                <a:spcPts val="2000"/>
              </a:spcBef>
              <a:spcAft>
                <a:spcPts val="0"/>
              </a:spcAft>
              <a:buClr>
                <a:srgbClr val="323232"/>
              </a:buClr>
              <a:buSzPts val="4000"/>
              <a:buFont typeface="Arial"/>
              <a:buChar char="•"/>
            </a:pPr>
            <a:r>
              <a:rPr b="0" i="0" lang="es-ES" sz="4000" u="none" cap="none" strike="noStrike">
                <a:solidFill>
                  <a:srgbClr val="323232"/>
                </a:solidFill>
                <a:latin typeface="Arial"/>
                <a:ea typeface="Arial"/>
                <a:cs typeface="Arial"/>
                <a:sym typeface="Arial"/>
              </a:rPr>
              <a:t>Quiz, discussion et réflexion en petits groupes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1" lang="es-ES" sz="4000" u="none" cap="none" strike="noStrike">
                <a:solidFill>
                  <a:srgbClr val="323232"/>
                </a:solidFill>
                <a:latin typeface="Arial"/>
                <a:ea typeface="Arial"/>
                <a:cs typeface="Arial"/>
                <a:sym typeface="Arial"/>
              </a:rPr>
              <a:t>Etude de Cas “La Posada del Mar”</a:t>
            </a:r>
            <a:endParaRPr b="0" i="0" sz="1400" u="none" cap="none" strike="noStrike">
              <a:solidFill>
                <a:srgbClr val="000000"/>
              </a:solidFill>
              <a:latin typeface="Arial"/>
              <a:ea typeface="Arial"/>
              <a:cs typeface="Arial"/>
              <a:sym typeface="Arial"/>
            </a:endParaRPr>
          </a:p>
          <a:p>
            <a:pPr indent="-457200" lvl="2" marL="1371600" marR="0" rtl="0" algn="l">
              <a:lnSpc>
                <a:spcPct val="100000"/>
              </a:lnSpc>
              <a:spcBef>
                <a:spcPts val="0"/>
              </a:spcBef>
              <a:spcAft>
                <a:spcPts val="0"/>
              </a:spcAft>
              <a:buClr>
                <a:srgbClr val="323232"/>
              </a:buClr>
              <a:buSzPts val="3600"/>
              <a:buFont typeface="Calibri"/>
              <a:buChar char="-"/>
            </a:pPr>
            <a:r>
              <a:rPr b="0" i="0" lang="es-ES" sz="3200" u="none" cap="none" strike="noStrike">
                <a:solidFill>
                  <a:srgbClr val="323232"/>
                </a:solidFill>
                <a:latin typeface="Arial"/>
                <a:ea typeface="Arial"/>
                <a:cs typeface="Arial"/>
                <a:sym typeface="Arial"/>
              </a:rPr>
              <a:t>Maison d'hôtes familiale située en bord de mer (12 chambres). </a:t>
            </a:r>
            <a:endParaRPr b="0" i="0" sz="3200" u="none" cap="none" strike="noStrike">
              <a:solidFill>
                <a:srgbClr val="000000"/>
              </a:solidFill>
              <a:latin typeface="Arial"/>
              <a:ea typeface="Arial"/>
              <a:cs typeface="Arial"/>
              <a:sym typeface="Arial"/>
            </a:endParaRPr>
          </a:p>
          <a:p>
            <a:pPr indent="-457200" lvl="2" marL="1371600" marR="0" rtl="0" algn="l">
              <a:lnSpc>
                <a:spcPct val="100000"/>
              </a:lnSpc>
              <a:spcBef>
                <a:spcPts val="0"/>
              </a:spcBef>
              <a:spcAft>
                <a:spcPts val="0"/>
              </a:spcAft>
              <a:buClr>
                <a:srgbClr val="323232"/>
              </a:buClr>
              <a:buSzPts val="3600"/>
              <a:buFont typeface="Calibri"/>
              <a:buChar char="-"/>
            </a:pPr>
            <a:r>
              <a:rPr b="0" i="0" lang="es-ES" sz="3200" u="none" cap="none" strike="noStrike">
                <a:solidFill>
                  <a:srgbClr val="323232"/>
                </a:solidFill>
                <a:latin typeface="Arial"/>
                <a:ea typeface="Arial"/>
                <a:cs typeface="Arial"/>
                <a:sym typeface="Arial"/>
              </a:rPr>
              <a:t>Panneaux solaires, mais pas de système officiel de développement durable. </a:t>
            </a:r>
            <a:endParaRPr b="0" i="0" sz="3200" u="none" cap="none" strike="noStrike">
              <a:solidFill>
                <a:srgbClr val="000000"/>
              </a:solidFill>
              <a:latin typeface="Arial"/>
              <a:ea typeface="Arial"/>
              <a:cs typeface="Arial"/>
              <a:sym typeface="Arial"/>
            </a:endParaRPr>
          </a:p>
          <a:p>
            <a:pPr indent="-457200" lvl="2" marL="1371600" marR="0" rtl="0" algn="l">
              <a:lnSpc>
                <a:spcPct val="100000"/>
              </a:lnSpc>
              <a:spcBef>
                <a:spcPts val="0"/>
              </a:spcBef>
              <a:spcAft>
                <a:spcPts val="0"/>
              </a:spcAft>
              <a:buClr>
                <a:srgbClr val="000000"/>
              </a:buClr>
              <a:buSzPts val="3600"/>
              <a:buFont typeface="Calibri"/>
              <a:buChar char="-"/>
            </a:pPr>
            <a:r>
              <a:rPr b="0" i="0" lang="es-ES" sz="3200" u="none" cap="none" strike="noStrike">
                <a:solidFill>
                  <a:srgbClr val="323232"/>
                </a:solidFill>
                <a:latin typeface="Arial"/>
                <a:ea typeface="Arial"/>
                <a:cs typeface="Arial"/>
                <a:sym typeface="Arial"/>
              </a:rPr>
              <a:t>Problèmes : gaspillage alimentaire, consommation d'eau, absence de formation du personnel. </a:t>
            </a:r>
            <a:endParaRPr b="0" i="0" sz="32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Clr>
                <a:srgbClr val="323232"/>
              </a:buClr>
              <a:buSzPts val="4000"/>
              <a:buFont typeface="Arial"/>
              <a:buNone/>
            </a:pPr>
            <a:r>
              <a:t/>
            </a:r>
            <a:endParaRPr b="1" i="0" sz="4000" u="none" cap="none" strike="noStrike">
              <a:solidFill>
                <a:srgbClr val="323232"/>
              </a:solidFill>
              <a:latin typeface="Arial"/>
              <a:ea typeface="Arial"/>
              <a:cs typeface="Arial"/>
              <a:sym typeface="Arial"/>
            </a:endParaRPr>
          </a:p>
          <a:p>
            <a:pPr indent="0" lvl="0" marL="0" marR="0" rtl="0" algn="l">
              <a:lnSpc>
                <a:spcPct val="90000"/>
              </a:lnSpc>
              <a:spcBef>
                <a:spcPts val="2000"/>
              </a:spcBef>
              <a:spcAft>
                <a:spcPts val="0"/>
              </a:spcAft>
              <a:buNone/>
            </a:pPr>
            <a:r>
              <a:rPr b="1" i="0" lang="es-ES" sz="4000" u="none" cap="none" strike="noStrike">
                <a:solidFill>
                  <a:srgbClr val="323232"/>
                </a:solidFill>
                <a:latin typeface="Arial"/>
                <a:ea typeface="Arial"/>
                <a:cs typeface="Arial"/>
                <a:sym typeface="Arial"/>
              </a:rPr>
              <a:t>Tâche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s-ES" sz="4000" u="none" cap="none" strike="noStrike">
                <a:solidFill>
                  <a:srgbClr val="323232"/>
                </a:solidFill>
                <a:latin typeface="Arial"/>
                <a:ea typeface="Arial"/>
                <a:cs typeface="Arial"/>
                <a:sym typeface="Arial"/>
              </a:rPr>
              <a:t>Choisissez la certification ou le système le plus adapté (par exemple, le label écologique de l'UE, Biosphère, ISO 14001).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000" u="none" cap="none" strike="noStrike">
              <a:solidFill>
                <a:srgbClr val="323232"/>
              </a:solidFill>
              <a:latin typeface="Arial"/>
              <a:ea typeface="Arial"/>
              <a:cs typeface="Arial"/>
              <a:sym typeface="Arial"/>
            </a:endParaRPr>
          </a:p>
          <a:p>
            <a:pPr indent="0" lvl="0" marL="0" marR="0" rtl="0" algn="l">
              <a:lnSpc>
                <a:spcPct val="100000"/>
              </a:lnSpc>
              <a:spcBef>
                <a:spcPts val="0"/>
              </a:spcBef>
              <a:spcAft>
                <a:spcPts val="0"/>
              </a:spcAft>
              <a:buNone/>
            </a:pPr>
            <a:r>
              <a:rPr b="0" i="0" lang="es-ES" sz="4000" u="none" cap="none" strike="noStrike">
                <a:solidFill>
                  <a:srgbClr val="323232"/>
                </a:solidFill>
                <a:latin typeface="Arial"/>
                <a:ea typeface="Arial"/>
                <a:cs typeface="Arial"/>
                <a:sym typeface="Arial"/>
              </a:rPr>
              <a:t>Identifiez un avantage et un défi.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0" i="0" lang="es-ES" sz="4000" u="none" cap="none" strike="noStrike">
                <a:solidFill>
                  <a:srgbClr val="323232"/>
                </a:solidFill>
                <a:latin typeface="Arial"/>
                <a:ea typeface="Arial"/>
                <a:cs typeface="Arial"/>
                <a:sym typeface="Arial"/>
              </a:rPr>
              <a:t>Présentez votre recommandation en 1 minute. </a:t>
            </a:r>
            <a:endParaRPr b="0" i="0" sz="1400" u="none" cap="none" strike="noStrike">
              <a:solidFill>
                <a:srgbClr val="000000"/>
              </a:solidFill>
              <a:latin typeface="Arial"/>
              <a:ea typeface="Arial"/>
              <a:cs typeface="Arial"/>
              <a:sym typeface="Arial"/>
            </a:endParaRPr>
          </a:p>
          <a:p>
            <a:pPr indent="-317500" lvl="0" marL="571500" marR="0" rtl="0" algn="just">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a:p>
            <a:pPr indent="-317500" lvl="0" marL="571500" marR="0" rtl="0" algn="just">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a:p>
            <a:pPr indent="-317500" lvl="0" marL="571500" marR="0" rtl="0" algn="just">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p:txBody>
      </p:sp>
      <p:sp>
        <p:nvSpPr>
          <p:cNvPr id="393" name="Google Shape;393;g38af89287fc_0_0"/>
          <p:cNvSpPr txBox="1"/>
          <p:nvPr/>
        </p:nvSpPr>
        <p:spPr>
          <a:xfrm>
            <a:off x="761996" y="1696899"/>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8.1 Quiz &amp; Groupe de réflexion</a:t>
            </a:r>
            <a:endParaRPr b="0" i="0" sz="4800" u="none" cap="none" strike="noStrike">
              <a:solidFill>
                <a:schemeClr val="accen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6"/>
          <p:cNvSpPr txBox="1"/>
          <p:nvPr/>
        </p:nvSpPr>
        <p:spPr>
          <a:xfrm>
            <a:off x="761999" y="2610913"/>
            <a:ext cx="18454140" cy="8449056"/>
          </a:xfrm>
          <a:prstGeom prst="rect">
            <a:avLst/>
          </a:prstGeom>
          <a:noFill/>
          <a:ln>
            <a:noFill/>
          </a:ln>
        </p:spPr>
        <p:txBody>
          <a:bodyPr anchorCtr="0" anchor="t" bIns="0" lIns="0" spcFirstLastPara="1" rIns="0" wrap="square" tIns="118850">
            <a:noAutofit/>
          </a:bodyPr>
          <a:lstStyle/>
          <a:p>
            <a:pPr indent="-571500" lvl="0" marL="571500" marR="0" rtl="0" algn="just">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Vidéos: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1" i="0" lang="es-ES" sz="4000" u="none" cap="none" strike="noStrike">
                <a:solidFill>
                  <a:srgbClr val="323232"/>
                </a:solidFill>
                <a:latin typeface="Arial"/>
                <a:ea typeface="Arial"/>
                <a:cs typeface="Arial"/>
                <a:sym typeface="Arial"/>
              </a:rPr>
              <a:t>Contenu :</a:t>
            </a:r>
            <a:endParaRPr b="0" i="0" sz="4000" u="none" cap="none" strike="noStrike">
              <a:solidFill>
                <a:srgbClr val="323232"/>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Ecolabel de l'UE pour les hébergements touristiques</a:t>
            </a:r>
            <a:endParaRPr b="0" i="0" sz="4000" u="none" cap="none" strike="noStrike">
              <a:solidFill>
                <a:srgbClr val="323232"/>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Présentation de Green Key 2023</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Tourisme responsable Biosphère en Catalogne</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Présentation de la certification Travelife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1" i="0" lang="es-ES" sz="4000" u="none" cap="none" strike="noStrike">
                <a:solidFill>
                  <a:srgbClr val="323232"/>
                </a:solidFill>
                <a:latin typeface="Arial"/>
                <a:ea typeface="Arial"/>
                <a:cs typeface="Arial"/>
                <a:sym typeface="Arial"/>
              </a:rPr>
              <a:t>Instruction :</a:t>
            </a:r>
            <a:r>
              <a:rPr b="0" i="0" lang="es-ES" sz="4000" u="none" cap="none" strike="noStrike">
                <a:solidFill>
                  <a:srgbClr val="323232"/>
                </a:solidFill>
                <a:latin typeface="Arial"/>
                <a:ea typeface="Arial"/>
                <a:cs typeface="Arial"/>
                <a:sym typeface="Arial"/>
              </a:rPr>
              <a:t> </a:t>
            </a:r>
            <a:r>
              <a:rPr b="0" i="1" lang="es-ES" sz="4000" u="none" cap="none" strike="noStrike">
                <a:solidFill>
                  <a:srgbClr val="323232"/>
                </a:solidFill>
                <a:latin typeface="Arial"/>
                <a:ea typeface="Arial"/>
                <a:cs typeface="Arial"/>
                <a:sym typeface="Arial"/>
              </a:rPr>
              <a:t>Regardez les vidéos et notez 2 à 3 critères ou pratiques clés pour chaque programme.</a:t>
            </a:r>
            <a:endParaRPr b="0" i="1"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p:txBody>
      </p:sp>
      <p:sp>
        <p:nvSpPr>
          <p:cNvPr id="399" name="Google Shape;399;p26"/>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8.2 Ressources pour l'apprentissage auto-dirigé</a:t>
            </a:r>
            <a:endParaRPr b="1" i="0" sz="4800" u="none" cap="none" strike="noStrike">
              <a:solidFill>
                <a:schemeClr val="accen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7"/>
          <p:cNvSpPr txBox="1"/>
          <p:nvPr/>
        </p:nvSpPr>
        <p:spPr>
          <a:xfrm>
            <a:off x="761999" y="2610913"/>
            <a:ext cx="18454140" cy="8449056"/>
          </a:xfrm>
          <a:prstGeom prst="rect">
            <a:avLst/>
          </a:prstGeom>
          <a:noFill/>
          <a:ln>
            <a:noFill/>
          </a:ln>
        </p:spPr>
        <p:txBody>
          <a:bodyPr anchorCtr="0" anchor="t" bIns="0" lIns="0" spcFirstLastPara="1" rIns="0" wrap="square" tIns="118850">
            <a:noAutofit/>
          </a:bodyPr>
          <a:lstStyle/>
          <a:p>
            <a:pPr indent="-571500" lvl="0" marL="571500" marR="0" rtl="0" algn="just">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Lectures</a:t>
            </a:r>
            <a:endParaRPr b="0" i="0" sz="4000" u="none" cap="none" strike="noStrike">
              <a:solidFill>
                <a:srgbClr val="323232"/>
              </a:solidFill>
              <a:latin typeface="Arial"/>
              <a:ea typeface="Arial"/>
              <a:cs typeface="Arial"/>
              <a:sym typeface="Arial"/>
            </a:endParaRPr>
          </a:p>
          <a:p>
            <a:pPr indent="0" lvl="0" marL="0" marR="0" rtl="0" algn="l">
              <a:lnSpc>
                <a:spcPct val="90000"/>
              </a:lnSpc>
              <a:spcBef>
                <a:spcPts val="2000"/>
              </a:spcBef>
              <a:spcAft>
                <a:spcPts val="0"/>
              </a:spcAft>
              <a:buNone/>
            </a:pPr>
            <a:r>
              <a:rPr b="1" i="0" lang="es-ES" sz="4000" u="none" cap="none" strike="noStrike">
                <a:solidFill>
                  <a:srgbClr val="323232"/>
                </a:solidFill>
                <a:latin typeface="Arial"/>
                <a:ea typeface="Arial"/>
                <a:cs typeface="Arial"/>
                <a:sym typeface="Arial"/>
              </a:rPr>
              <a:t>Contenu : </a:t>
            </a:r>
            <a:endParaRPr b="0" i="0" sz="4000" u="none" cap="none" strike="noStrike">
              <a:solidFill>
                <a:srgbClr val="323232"/>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Fiche d'information EMAS (Green Forum EU)</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Manuel d'utilisation de l'Ecolabel de l'UE (exigences et demande)</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Critères sectoriels du GSTC (4 piliers)</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Biopshere Tourism (alignement des PME sur les ODD)</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Certifications EarthCheck Certifications (exigences et demande)</a:t>
            </a:r>
            <a:endParaRPr b="0" i="0" sz="4000" u="none" cap="none" strike="noStrike">
              <a:solidFill>
                <a:srgbClr val="323232"/>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Certification Green Globe (exigences et demande)</a:t>
            </a:r>
            <a:endParaRPr b="0" i="0" sz="4000" u="none" cap="none" strike="noStrike">
              <a:solidFill>
                <a:srgbClr val="323232"/>
              </a:solidFill>
              <a:latin typeface="Arial"/>
              <a:ea typeface="Arial"/>
              <a:cs typeface="Arial"/>
              <a:sym typeface="Arial"/>
            </a:endParaRPr>
          </a:p>
          <a:p>
            <a:pPr indent="0" lvl="0" marL="0" marR="0" rtl="0" algn="l">
              <a:lnSpc>
                <a:spcPct val="90000"/>
              </a:lnSpc>
              <a:spcBef>
                <a:spcPts val="2000"/>
              </a:spcBef>
              <a:spcAft>
                <a:spcPts val="0"/>
              </a:spcAft>
              <a:buNone/>
            </a:pPr>
            <a:r>
              <a:rPr b="1" i="0" lang="es-ES" sz="4000" u="none" cap="none" strike="noStrike">
                <a:solidFill>
                  <a:srgbClr val="323232"/>
                </a:solidFill>
                <a:latin typeface="Arial"/>
                <a:ea typeface="Arial"/>
                <a:cs typeface="Arial"/>
                <a:sym typeface="Arial"/>
              </a:rPr>
              <a:t>Instruction :</a:t>
            </a:r>
            <a:r>
              <a:rPr b="0" i="0" lang="es-ES" sz="4000" u="none" cap="none" strike="noStrike">
                <a:solidFill>
                  <a:srgbClr val="323232"/>
                </a:solidFill>
                <a:latin typeface="Arial"/>
                <a:ea typeface="Arial"/>
                <a:cs typeface="Arial"/>
                <a:sym typeface="Arial"/>
              </a:rPr>
              <a:t> </a:t>
            </a:r>
            <a:r>
              <a:rPr b="0" i="1" lang="es-ES" sz="4000" u="none" cap="none" strike="noStrike">
                <a:solidFill>
                  <a:srgbClr val="323232"/>
                </a:solidFill>
                <a:latin typeface="Arial"/>
                <a:ea typeface="Arial"/>
                <a:cs typeface="Arial"/>
                <a:sym typeface="Arial"/>
              </a:rPr>
              <a:t>Mettez en évidence 3 points clés tirés des lectures </a:t>
            </a:r>
            <a:endParaRPr b="0" i="1"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p:txBody>
      </p:sp>
      <p:sp>
        <p:nvSpPr>
          <p:cNvPr id="405" name="Google Shape;405;p27"/>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8.2 Ressources pour l'apprentissage auto-dirigé</a:t>
            </a:r>
            <a:endParaRPr b="0" i="0" sz="48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8000"/>
              <a:buFont typeface="Arial"/>
              <a:buNone/>
            </a:pPr>
            <a:r>
              <a:t/>
            </a:r>
            <a:endParaRPr b="1" i="0" sz="4800" u="none" cap="none" strike="noStrike">
              <a:solidFill>
                <a:schemeClr val="accen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8"/>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s-ES" sz="4800" u="none" cap="none" strike="noStrike">
                <a:solidFill>
                  <a:schemeClr val="accent1"/>
                </a:solidFill>
                <a:latin typeface="Arial"/>
                <a:ea typeface="Arial"/>
                <a:cs typeface="Arial"/>
                <a:sym typeface="Arial"/>
              </a:rPr>
              <a:t>8.3 Ressources pour l'apprentissage auto-dirigé</a:t>
            </a:r>
            <a:endParaRPr b="0" i="0" sz="4800" u="none" cap="none" strike="noStrike">
              <a:solidFill>
                <a:schemeClr val="accent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8000"/>
              <a:buFont typeface="Arial"/>
              <a:buNone/>
            </a:pPr>
            <a:r>
              <a:t/>
            </a:r>
            <a:endParaRPr b="1" i="0" sz="4800" u="none" cap="none" strike="noStrike">
              <a:solidFill>
                <a:schemeClr val="accent1"/>
              </a:solidFill>
              <a:latin typeface="Arial"/>
              <a:ea typeface="Arial"/>
              <a:cs typeface="Arial"/>
              <a:sym typeface="Arial"/>
            </a:endParaRPr>
          </a:p>
        </p:txBody>
      </p:sp>
      <p:sp>
        <p:nvSpPr>
          <p:cNvPr id="411" name="Google Shape;411;p28"/>
          <p:cNvSpPr txBox="1"/>
          <p:nvPr/>
        </p:nvSpPr>
        <p:spPr>
          <a:xfrm>
            <a:off x="761996" y="2610912"/>
            <a:ext cx="21755101" cy="8590487"/>
          </a:xfrm>
          <a:prstGeom prst="rect">
            <a:avLst/>
          </a:prstGeom>
          <a:noFill/>
          <a:ln>
            <a:noFill/>
          </a:ln>
        </p:spPr>
        <p:txBody>
          <a:bodyPr anchorCtr="0" anchor="t" bIns="0" lIns="0" spcFirstLastPara="1" rIns="0" wrap="square" tIns="118850">
            <a:noAutofit/>
          </a:bodyPr>
          <a:lstStyle/>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Questions de réflexion :</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Quelle est la principale différence entre les labels écologiques et les systèmes de gestion ?</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Quels systèmes de certification est le plus facile pour les PME ? Pourquoi ?</a:t>
            </a:r>
            <a:endParaRPr b="0" i="0" sz="1400" u="none" cap="none" strike="noStrike">
              <a:solidFill>
                <a:srgbClr val="000000"/>
              </a:solidFill>
              <a:latin typeface="Arial"/>
              <a:ea typeface="Arial"/>
              <a:cs typeface="Arial"/>
              <a:sym typeface="Arial"/>
            </a:endParaRPr>
          </a:p>
          <a:p>
            <a:pPr indent="-571500" lvl="0" marL="571500" marR="0" rtl="0" algn="l">
              <a:lnSpc>
                <a:spcPct val="90000"/>
              </a:lnSpc>
              <a:spcBef>
                <a:spcPts val="2000"/>
              </a:spcBef>
              <a:spcAft>
                <a:spcPts val="0"/>
              </a:spcAft>
              <a:buClr>
                <a:srgbClr val="323232"/>
              </a:buClr>
              <a:buSzPts val="4000"/>
              <a:buFont typeface="Noto Sans Symbols"/>
              <a:buChar char="▪"/>
            </a:pPr>
            <a:r>
              <a:rPr b="0" i="0" lang="es-ES" sz="4000" u="none" cap="none" strike="noStrike">
                <a:solidFill>
                  <a:srgbClr val="323232"/>
                </a:solidFill>
                <a:latin typeface="Arial"/>
                <a:ea typeface="Arial"/>
                <a:cs typeface="Arial"/>
                <a:sym typeface="Arial"/>
              </a:rPr>
              <a:t>Une pratique acquise (par exemple, la participation des employés, l'alignement sur les ODD) </a:t>
            </a:r>
            <a:endParaRPr b="0" i="0" sz="1400" u="none" cap="none" strike="noStrike">
              <a:solidFill>
                <a:srgbClr val="000000"/>
              </a:solidFill>
              <a:latin typeface="Arial"/>
              <a:ea typeface="Arial"/>
              <a:cs typeface="Arial"/>
              <a:sym typeface="Arial"/>
            </a:endParaRPr>
          </a:p>
          <a:p>
            <a:pPr indent="-317500" lvl="0" marL="571500" marR="0" rtl="0" algn="l">
              <a:lnSpc>
                <a:spcPct val="90000"/>
              </a:lnSpc>
              <a:spcBef>
                <a:spcPts val="2000"/>
              </a:spcBef>
              <a:spcAft>
                <a:spcPts val="0"/>
              </a:spcAft>
              <a:buClr>
                <a:srgbClr val="323232"/>
              </a:buClr>
              <a:buSzPts val="4000"/>
              <a:buFont typeface="Noto Sans Symbols"/>
              <a:buNone/>
            </a:pPr>
            <a:r>
              <a:t/>
            </a:r>
            <a:endParaRPr b="0" i="0" sz="4000" u="none" cap="none" strike="noStrike">
              <a:solidFill>
                <a:srgbClr val="323232"/>
              </a:solidFill>
              <a:latin typeface="Arial"/>
              <a:ea typeface="Arial"/>
              <a:cs typeface="Arial"/>
              <a:sym typeface="Arial"/>
            </a:endParaRPr>
          </a:p>
          <a:p>
            <a:pPr indent="0" lvl="0" marL="0" marR="0" rtl="0" algn="l">
              <a:lnSpc>
                <a:spcPct val="90000"/>
              </a:lnSpc>
              <a:spcBef>
                <a:spcPts val="2000"/>
              </a:spcBef>
              <a:spcAft>
                <a:spcPts val="0"/>
              </a:spcAft>
              <a:buNone/>
            </a:pPr>
            <a:r>
              <a:rPr b="0" i="0" lang="es-ES" sz="4000" u="none" cap="none" strike="noStrike">
                <a:solidFill>
                  <a:srgbClr val="323232"/>
                </a:solidFill>
                <a:latin typeface="Arial"/>
                <a:ea typeface="Arial"/>
                <a:cs typeface="Arial"/>
                <a:sym typeface="Arial"/>
              </a:rPr>
              <a:t>Utilisez la fiche d'activité fournie</a:t>
            </a:r>
            <a:endParaRPr b="0" i="0" sz="4000" u="none" cap="none" strike="noStrike">
              <a:solidFill>
                <a:srgbClr val="323232"/>
              </a:solidFill>
              <a:latin typeface="Arial"/>
              <a:ea typeface="Arial"/>
              <a:cs typeface="Arial"/>
              <a:sym typeface="Arial"/>
            </a:endParaRPr>
          </a:p>
          <a:p>
            <a:pPr indent="0" lvl="0" marL="0" marR="0" rtl="0" algn="just">
              <a:lnSpc>
                <a:spcPct val="9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2025-09-01T13:43:11Z</dcterms:created>
  <dc:creator>Monica RIVERA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