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45.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Lst>
  <p:sldSz cy="13716000" cx="2438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824">
          <p15:clr>
            <a:srgbClr val="A4A3A4"/>
          </p15:clr>
        </p15:guide>
        <p15:guide id="2" pos="7680">
          <p15:clr>
            <a:srgbClr val="A4A3A4"/>
          </p15:clr>
        </p15:guide>
      </p15:sldGuideLst>
    </p:ext>
    <p:ext uri="GoogleSlidesCustomDataVersion2">
      <go:slidesCustomData xmlns:go="http://customooxmlschemas.google.com/" r:id="rId51" roundtripDataSignature="AMtx7mgRzhRGAP6tLmDKOTcBZ4GDseQBm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824" orient="horz"/>
        <p:guide pos="76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51" Type="http://customschemas.google.com/relationships/presentationmetadata" Target="metadata"/><Relationship Id="rId50" Type="http://schemas.openxmlformats.org/officeDocument/2006/relationships/slide" Target="slides/slide45.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 name="Shape 70"/>
        <p:cNvGrpSpPr/>
        <p:nvPr/>
      </p:nvGrpSpPr>
      <p:grpSpPr>
        <a:xfrm>
          <a:off x="0" y="0"/>
          <a:ext cx="0" cy="0"/>
          <a:chOff x="0" y="0"/>
          <a:chExt cx="0" cy="0"/>
        </a:xfrm>
      </p:grpSpPr>
      <p:sp>
        <p:nvSpPr>
          <p:cNvPr id="71" name="Google Shape;71;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2" name="Google Shape;72;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7" name="Google Shape;77;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3" name="Google Shape;83;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g38d849362a4_0_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9" name="Google Shape;89;g38d849362a4_0_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g38d849362a4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7" name="Google Shape;107;g38d849362a4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3" name="Google Shape;113;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4" name="Google Shape;114;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p5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2" name="Google Shape;122;p5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8" name="Google Shape;128;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9" name="Google Shape;129;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p5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8" name="Google Shape;138;p5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p5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0" name="Google Shape;160;p5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6" name="Google Shape;186;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7" name="Google Shape;187;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p5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04" name="Google Shape;204;p5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p5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10" name="Google Shape;210;p5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p5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16" name="Google Shape;216;p5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6" name="Google Shape;246;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47" name="Google Shape;247;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p5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4" name="Google Shape;254;p5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55" name="Google Shape;255;p5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p5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3" name="Google Shape;263;p5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64" name="Google Shape;264;p5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p5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2" name="Google Shape;272;p5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73" name="Google Shape;273;p5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p5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1" name="Google Shape;281;p5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82" name="Google Shape;282;p5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p2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90" name="Google Shape;290;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4" name="Shape 294"/>
        <p:cNvGrpSpPr/>
        <p:nvPr/>
      </p:nvGrpSpPr>
      <p:grpSpPr>
        <a:xfrm>
          <a:off x="0" y="0"/>
          <a:ext cx="0" cy="0"/>
          <a:chOff x="0" y="0"/>
          <a:chExt cx="0" cy="0"/>
        </a:xfrm>
      </p:grpSpPr>
      <p:sp>
        <p:nvSpPr>
          <p:cNvPr id="295" name="Google Shape;295;p2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96" name="Google Shape;296;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p7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3" name="Google Shape;303;p7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04" name="Google Shape;304;p7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 name="Shape 308"/>
        <p:cNvGrpSpPr/>
        <p:nvPr/>
      </p:nvGrpSpPr>
      <p:grpSpPr>
        <a:xfrm>
          <a:off x="0" y="0"/>
          <a:ext cx="0" cy="0"/>
          <a:chOff x="0" y="0"/>
          <a:chExt cx="0" cy="0"/>
        </a:xfrm>
      </p:grpSpPr>
      <p:sp>
        <p:nvSpPr>
          <p:cNvPr id="309" name="Google Shape;309;p2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10" name="Google Shape;310;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4" name="Shape 314"/>
        <p:cNvGrpSpPr/>
        <p:nvPr/>
      </p:nvGrpSpPr>
      <p:grpSpPr>
        <a:xfrm>
          <a:off x="0" y="0"/>
          <a:ext cx="0" cy="0"/>
          <a:chOff x="0" y="0"/>
          <a:chExt cx="0" cy="0"/>
        </a:xfrm>
      </p:grpSpPr>
      <p:sp>
        <p:nvSpPr>
          <p:cNvPr id="315" name="Google Shape;315;p7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6" name="Google Shape;316;p7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17" name="Google Shape;317;p7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p7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23" name="Google Shape;323;p7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7" name="Shape 327"/>
        <p:cNvGrpSpPr/>
        <p:nvPr/>
      </p:nvGrpSpPr>
      <p:grpSpPr>
        <a:xfrm>
          <a:off x="0" y="0"/>
          <a:ext cx="0" cy="0"/>
          <a:chOff x="0" y="0"/>
          <a:chExt cx="0" cy="0"/>
        </a:xfrm>
      </p:grpSpPr>
      <p:sp>
        <p:nvSpPr>
          <p:cNvPr id="328" name="Google Shape;328;p7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9" name="Google Shape;329;p7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30" name="Google Shape;330;p7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 name="Shape 334"/>
        <p:cNvGrpSpPr/>
        <p:nvPr/>
      </p:nvGrpSpPr>
      <p:grpSpPr>
        <a:xfrm>
          <a:off x="0" y="0"/>
          <a:ext cx="0" cy="0"/>
          <a:chOff x="0" y="0"/>
          <a:chExt cx="0" cy="0"/>
        </a:xfrm>
      </p:grpSpPr>
      <p:sp>
        <p:nvSpPr>
          <p:cNvPr id="335" name="Google Shape;335;p7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36" name="Google Shape;336;p7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 name="Shape 340"/>
        <p:cNvGrpSpPr/>
        <p:nvPr/>
      </p:nvGrpSpPr>
      <p:grpSpPr>
        <a:xfrm>
          <a:off x="0" y="0"/>
          <a:ext cx="0" cy="0"/>
          <a:chOff x="0" y="0"/>
          <a:chExt cx="0" cy="0"/>
        </a:xfrm>
      </p:grpSpPr>
      <p:sp>
        <p:nvSpPr>
          <p:cNvPr id="341" name="Google Shape;341;p6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42" name="Google Shape;342;p6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6" name="Shape 346"/>
        <p:cNvGrpSpPr/>
        <p:nvPr/>
      </p:nvGrpSpPr>
      <p:grpSpPr>
        <a:xfrm>
          <a:off x="0" y="0"/>
          <a:ext cx="0" cy="0"/>
          <a:chOff x="0" y="0"/>
          <a:chExt cx="0" cy="0"/>
        </a:xfrm>
      </p:grpSpPr>
      <p:sp>
        <p:nvSpPr>
          <p:cNvPr id="347" name="Google Shape;347;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8" name="Google Shape;348;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49" name="Google Shape;349;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8" name="Shape 368"/>
        <p:cNvGrpSpPr/>
        <p:nvPr/>
      </p:nvGrpSpPr>
      <p:grpSpPr>
        <a:xfrm>
          <a:off x="0" y="0"/>
          <a:ext cx="0" cy="0"/>
          <a:chOff x="0" y="0"/>
          <a:chExt cx="0" cy="0"/>
        </a:xfrm>
      </p:grpSpPr>
      <p:sp>
        <p:nvSpPr>
          <p:cNvPr id="369" name="Google Shape;369;p6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0" name="Google Shape;370;p6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71" name="Google Shape;371;p6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4" name="Shape 384"/>
        <p:cNvGrpSpPr/>
        <p:nvPr/>
      </p:nvGrpSpPr>
      <p:grpSpPr>
        <a:xfrm>
          <a:off x="0" y="0"/>
          <a:ext cx="0" cy="0"/>
          <a:chOff x="0" y="0"/>
          <a:chExt cx="0" cy="0"/>
        </a:xfrm>
      </p:grpSpPr>
      <p:sp>
        <p:nvSpPr>
          <p:cNvPr id="385" name="Google Shape;385;p6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86" name="Google Shape;386;p6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0" name="Shape 390"/>
        <p:cNvGrpSpPr/>
        <p:nvPr/>
      </p:nvGrpSpPr>
      <p:grpSpPr>
        <a:xfrm>
          <a:off x="0" y="0"/>
          <a:ext cx="0" cy="0"/>
          <a:chOff x="0" y="0"/>
          <a:chExt cx="0" cy="0"/>
        </a:xfrm>
      </p:grpSpPr>
      <p:sp>
        <p:nvSpPr>
          <p:cNvPr id="391" name="Google Shape;391;p6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2" name="Google Shape;392;p6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https://ionline.sapo.pt/2017/01/04/lisboa-terreiro-do-paco-nem-sempre-foi-amarelo/</a:t>
            </a:r>
            <a:endParaRPr/>
          </a:p>
          <a:p>
            <a:pPr indent="0" lvl="0" marL="0" rtl="0" algn="l">
              <a:lnSpc>
                <a:spcPct val="100000"/>
              </a:lnSpc>
              <a:spcBef>
                <a:spcPts val="0"/>
              </a:spcBef>
              <a:spcAft>
                <a:spcPts val="0"/>
              </a:spcAft>
              <a:buSzPts val="1400"/>
              <a:buNone/>
            </a:pPr>
            <a:r>
              <a:rPr lang="en-US"/>
              <a:t>https://www.siestacampers.com/pt/blog/ria-formosa-natural-park</a:t>
            </a:r>
            <a:endParaRPr/>
          </a:p>
          <a:p>
            <a:pPr indent="0" lvl="0" marL="0" rtl="0" algn="l">
              <a:lnSpc>
                <a:spcPct val="100000"/>
              </a:lnSpc>
              <a:spcBef>
                <a:spcPts val="0"/>
              </a:spcBef>
              <a:spcAft>
                <a:spcPts val="0"/>
              </a:spcAft>
              <a:buSzPts val="1400"/>
              <a:buNone/>
            </a:pPr>
            <a:r>
              <a:rPr lang="en-US"/>
              <a:t>https://letsdivetulamben.com/how-divers-can-protect-coral-reefs/</a:t>
            </a:r>
            <a:endParaRPr/>
          </a:p>
        </p:txBody>
      </p:sp>
      <p:sp>
        <p:nvSpPr>
          <p:cNvPr id="393" name="Google Shape;393;p6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8" name="Shape 398"/>
        <p:cNvGrpSpPr/>
        <p:nvPr/>
      </p:nvGrpSpPr>
      <p:grpSpPr>
        <a:xfrm>
          <a:off x="0" y="0"/>
          <a:ext cx="0" cy="0"/>
          <a:chOff x="0" y="0"/>
          <a:chExt cx="0" cy="0"/>
        </a:xfrm>
      </p:grpSpPr>
      <p:sp>
        <p:nvSpPr>
          <p:cNvPr id="399" name="Google Shape;399;p6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0" name="Google Shape;400;p6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https://ionline.sapo.pt/2017/01/04/lisboa-terreiro-do-paco-nem-sempre-foi-amarelo/</a:t>
            </a:r>
            <a:endParaRPr/>
          </a:p>
          <a:p>
            <a:pPr indent="0" lvl="0" marL="0" rtl="0" algn="l">
              <a:lnSpc>
                <a:spcPct val="100000"/>
              </a:lnSpc>
              <a:spcBef>
                <a:spcPts val="0"/>
              </a:spcBef>
              <a:spcAft>
                <a:spcPts val="0"/>
              </a:spcAft>
              <a:buSzPts val="1400"/>
              <a:buNone/>
            </a:pPr>
            <a:r>
              <a:rPr lang="en-US"/>
              <a:t>https://www.siestacampers.com/pt/blog/ria-formosa-natural-park</a:t>
            </a:r>
            <a:endParaRPr/>
          </a:p>
          <a:p>
            <a:pPr indent="0" lvl="0" marL="0" rtl="0" algn="l">
              <a:lnSpc>
                <a:spcPct val="100000"/>
              </a:lnSpc>
              <a:spcBef>
                <a:spcPts val="0"/>
              </a:spcBef>
              <a:spcAft>
                <a:spcPts val="0"/>
              </a:spcAft>
              <a:buSzPts val="1400"/>
              <a:buNone/>
            </a:pPr>
            <a:r>
              <a:rPr lang="en-US"/>
              <a:t>https://letsdivetulamben.com/how-divers-can-protect-coral-reefs/</a:t>
            </a:r>
            <a:endParaRPr/>
          </a:p>
        </p:txBody>
      </p:sp>
      <p:sp>
        <p:nvSpPr>
          <p:cNvPr id="401" name="Google Shape;401;p6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6" name="Shape 406"/>
        <p:cNvGrpSpPr/>
        <p:nvPr/>
      </p:nvGrpSpPr>
      <p:grpSpPr>
        <a:xfrm>
          <a:off x="0" y="0"/>
          <a:ext cx="0" cy="0"/>
          <a:chOff x="0" y="0"/>
          <a:chExt cx="0" cy="0"/>
        </a:xfrm>
      </p:grpSpPr>
      <p:sp>
        <p:nvSpPr>
          <p:cNvPr id="407" name="Google Shape;407;p6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8" name="Google Shape;408;p6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https://ionline.sapo.pt/2017/01/04/lisboa-terreiro-do-paco-nem-sempre-foi-amarelo/</a:t>
            </a:r>
            <a:endParaRPr/>
          </a:p>
          <a:p>
            <a:pPr indent="0" lvl="0" marL="0" rtl="0" algn="l">
              <a:lnSpc>
                <a:spcPct val="100000"/>
              </a:lnSpc>
              <a:spcBef>
                <a:spcPts val="0"/>
              </a:spcBef>
              <a:spcAft>
                <a:spcPts val="0"/>
              </a:spcAft>
              <a:buSzPts val="1400"/>
              <a:buNone/>
            </a:pPr>
            <a:r>
              <a:rPr lang="en-US"/>
              <a:t>https://www.siestacampers.com/pt/blog/ria-formosa-natural-park</a:t>
            </a:r>
            <a:endParaRPr/>
          </a:p>
          <a:p>
            <a:pPr indent="0" lvl="0" marL="0" rtl="0" algn="l">
              <a:lnSpc>
                <a:spcPct val="100000"/>
              </a:lnSpc>
              <a:spcBef>
                <a:spcPts val="0"/>
              </a:spcBef>
              <a:spcAft>
                <a:spcPts val="0"/>
              </a:spcAft>
              <a:buSzPts val="1400"/>
              <a:buNone/>
            </a:pPr>
            <a:r>
              <a:rPr lang="en-US"/>
              <a:t>https://letsdivetulamben.com/how-divers-can-protect-coral-reefs/</a:t>
            </a:r>
            <a:endParaRPr/>
          </a:p>
        </p:txBody>
      </p:sp>
      <p:sp>
        <p:nvSpPr>
          <p:cNvPr id="409" name="Google Shape;409;p6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4" name="Shape 414"/>
        <p:cNvGrpSpPr/>
        <p:nvPr/>
      </p:nvGrpSpPr>
      <p:grpSpPr>
        <a:xfrm>
          <a:off x="0" y="0"/>
          <a:ext cx="0" cy="0"/>
          <a:chOff x="0" y="0"/>
          <a:chExt cx="0" cy="0"/>
        </a:xfrm>
      </p:grpSpPr>
      <p:sp>
        <p:nvSpPr>
          <p:cNvPr id="415" name="Google Shape;415;p6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6" name="Google Shape;416;p6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https://ionline.sapo.pt/2017/01/04/lisboa-terreiro-do-paco-nem-sempre-foi-amarelo/</a:t>
            </a:r>
            <a:endParaRPr/>
          </a:p>
          <a:p>
            <a:pPr indent="0" lvl="0" marL="0" rtl="0" algn="l">
              <a:lnSpc>
                <a:spcPct val="100000"/>
              </a:lnSpc>
              <a:spcBef>
                <a:spcPts val="0"/>
              </a:spcBef>
              <a:spcAft>
                <a:spcPts val="0"/>
              </a:spcAft>
              <a:buSzPts val="1400"/>
              <a:buNone/>
            </a:pPr>
            <a:r>
              <a:rPr lang="en-US"/>
              <a:t>https://www.siestacampers.com/pt/blog/ria-formosa-natural-park</a:t>
            </a:r>
            <a:endParaRPr/>
          </a:p>
          <a:p>
            <a:pPr indent="0" lvl="0" marL="0" rtl="0" algn="l">
              <a:lnSpc>
                <a:spcPct val="100000"/>
              </a:lnSpc>
              <a:spcBef>
                <a:spcPts val="0"/>
              </a:spcBef>
              <a:spcAft>
                <a:spcPts val="0"/>
              </a:spcAft>
              <a:buSzPts val="1400"/>
              <a:buNone/>
            </a:pPr>
            <a:r>
              <a:rPr lang="en-US"/>
              <a:t>https://letsdivetulamben.com/how-divers-can-protect-coral-reefs/</a:t>
            </a:r>
            <a:endParaRPr/>
          </a:p>
        </p:txBody>
      </p:sp>
      <p:sp>
        <p:nvSpPr>
          <p:cNvPr id="417" name="Google Shape;417;p6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2" name="Shape 422"/>
        <p:cNvGrpSpPr/>
        <p:nvPr/>
      </p:nvGrpSpPr>
      <p:grpSpPr>
        <a:xfrm>
          <a:off x="0" y="0"/>
          <a:ext cx="0" cy="0"/>
          <a:chOff x="0" y="0"/>
          <a:chExt cx="0" cy="0"/>
        </a:xfrm>
      </p:grpSpPr>
      <p:sp>
        <p:nvSpPr>
          <p:cNvPr id="423" name="Google Shape;423;p6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4" name="Google Shape;424;p6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https://ionline.sapo.pt/2017/01/04/lisboa-terreiro-do-paco-nem-sempre-foi-amarelo/</a:t>
            </a:r>
            <a:endParaRPr/>
          </a:p>
          <a:p>
            <a:pPr indent="0" lvl="0" marL="0" rtl="0" algn="l">
              <a:lnSpc>
                <a:spcPct val="100000"/>
              </a:lnSpc>
              <a:spcBef>
                <a:spcPts val="0"/>
              </a:spcBef>
              <a:spcAft>
                <a:spcPts val="0"/>
              </a:spcAft>
              <a:buSzPts val="1400"/>
              <a:buNone/>
            </a:pPr>
            <a:r>
              <a:rPr lang="en-US"/>
              <a:t>https://www.siestacampers.com/pt/blog/ria-formosa-natural-park</a:t>
            </a:r>
            <a:endParaRPr/>
          </a:p>
          <a:p>
            <a:pPr indent="0" lvl="0" marL="0" rtl="0" algn="l">
              <a:lnSpc>
                <a:spcPct val="100000"/>
              </a:lnSpc>
              <a:spcBef>
                <a:spcPts val="0"/>
              </a:spcBef>
              <a:spcAft>
                <a:spcPts val="0"/>
              </a:spcAft>
              <a:buSzPts val="1400"/>
              <a:buNone/>
            </a:pPr>
            <a:r>
              <a:rPr lang="en-US"/>
              <a:t>https://letsdivetulamben.com/how-divers-can-protect-coral-reefs/</a:t>
            </a:r>
            <a:endParaRPr/>
          </a:p>
        </p:txBody>
      </p:sp>
      <p:sp>
        <p:nvSpPr>
          <p:cNvPr id="425" name="Google Shape;425;p6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9" name="Shape 429"/>
        <p:cNvGrpSpPr/>
        <p:nvPr/>
      </p:nvGrpSpPr>
      <p:grpSpPr>
        <a:xfrm>
          <a:off x="0" y="0"/>
          <a:ext cx="0" cy="0"/>
          <a:chOff x="0" y="0"/>
          <a:chExt cx="0" cy="0"/>
        </a:xfrm>
      </p:grpSpPr>
      <p:sp>
        <p:nvSpPr>
          <p:cNvPr id="430" name="Google Shape;430;p6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1" name="Google Shape;431;p6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32" name="Google Shape;432;p6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8" name="Shape 438"/>
        <p:cNvGrpSpPr/>
        <p:nvPr/>
      </p:nvGrpSpPr>
      <p:grpSpPr>
        <a:xfrm>
          <a:off x="0" y="0"/>
          <a:ext cx="0" cy="0"/>
          <a:chOff x="0" y="0"/>
          <a:chExt cx="0" cy="0"/>
        </a:xfrm>
      </p:grpSpPr>
      <p:sp>
        <p:nvSpPr>
          <p:cNvPr id="439" name="Google Shape;439;p6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0" name="Google Shape;440;p6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41" name="Google Shape;441;p6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7" name="Shape 447"/>
        <p:cNvGrpSpPr/>
        <p:nvPr/>
      </p:nvGrpSpPr>
      <p:grpSpPr>
        <a:xfrm>
          <a:off x="0" y="0"/>
          <a:ext cx="0" cy="0"/>
          <a:chOff x="0" y="0"/>
          <a:chExt cx="0" cy="0"/>
        </a:xfrm>
      </p:grpSpPr>
      <p:sp>
        <p:nvSpPr>
          <p:cNvPr id="448" name="Google Shape;448;p7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9" name="Google Shape;449;p7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50" name="Google Shape;450;p7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6" name="Shape 456"/>
        <p:cNvGrpSpPr/>
        <p:nvPr/>
      </p:nvGrpSpPr>
      <p:grpSpPr>
        <a:xfrm>
          <a:off x="0" y="0"/>
          <a:ext cx="0" cy="0"/>
          <a:chOff x="0" y="0"/>
          <a:chExt cx="0" cy="0"/>
        </a:xfrm>
      </p:grpSpPr>
      <p:sp>
        <p:nvSpPr>
          <p:cNvPr id="457" name="Google Shape;457;p3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58" name="Google Shape;458;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2" name="Shape 462"/>
        <p:cNvGrpSpPr/>
        <p:nvPr/>
      </p:nvGrpSpPr>
      <p:grpSpPr>
        <a:xfrm>
          <a:off x="0" y="0"/>
          <a:ext cx="0" cy="0"/>
          <a:chOff x="0" y="0"/>
          <a:chExt cx="0" cy="0"/>
        </a:xfrm>
      </p:grpSpPr>
      <p:sp>
        <p:nvSpPr>
          <p:cNvPr id="463" name="Google Shape;463;p3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64" name="Google Shape;464;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3" name="Shape 473"/>
        <p:cNvGrpSpPr/>
        <p:nvPr/>
      </p:nvGrpSpPr>
      <p:grpSpPr>
        <a:xfrm>
          <a:off x="0" y="0"/>
          <a:ext cx="0" cy="0"/>
          <a:chOff x="0" y="0"/>
          <a:chExt cx="0" cy="0"/>
        </a:xfrm>
      </p:grpSpPr>
      <p:sp>
        <p:nvSpPr>
          <p:cNvPr id="474" name="Google Shape;474;p3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75" name="Google Shape;475;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4" name="Shape 484"/>
        <p:cNvGrpSpPr/>
        <p:nvPr/>
      </p:nvGrpSpPr>
      <p:grpSpPr>
        <a:xfrm>
          <a:off x="0" y="0"/>
          <a:ext cx="0" cy="0"/>
          <a:chOff x="0" y="0"/>
          <a:chExt cx="0" cy="0"/>
        </a:xfrm>
      </p:grpSpPr>
      <p:sp>
        <p:nvSpPr>
          <p:cNvPr id="485" name="Google Shape;485;p7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86" name="Google Shape;486;p7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1" name="Shape 491"/>
        <p:cNvGrpSpPr/>
        <p:nvPr/>
      </p:nvGrpSpPr>
      <p:grpSpPr>
        <a:xfrm>
          <a:off x="0" y="0"/>
          <a:ext cx="0" cy="0"/>
          <a:chOff x="0" y="0"/>
          <a:chExt cx="0" cy="0"/>
        </a:xfrm>
      </p:grpSpPr>
      <p:sp>
        <p:nvSpPr>
          <p:cNvPr id="492" name="Google Shape;492;p7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93" name="Google Shape;493;p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7" name="Shape 497"/>
        <p:cNvGrpSpPr/>
        <p:nvPr/>
      </p:nvGrpSpPr>
      <p:grpSpPr>
        <a:xfrm>
          <a:off x="0" y="0"/>
          <a:ext cx="0" cy="0"/>
          <a:chOff x="0" y="0"/>
          <a:chExt cx="0" cy="0"/>
        </a:xfrm>
      </p:grpSpPr>
      <p:sp>
        <p:nvSpPr>
          <p:cNvPr id="498" name="Google Shape;498;p3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99" name="Google Shape;499;p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png"/><Relationship Id="rId3"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0.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0.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png"/><Relationship Id="rId3" Type="http://schemas.openxmlformats.org/officeDocument/2006/relationships/image" Target="../media/image10.png"/><Relationship Id="rId4" Type="http://schemas.openxmlformats.org/officeDocument/2006/relationships/image" Target="../media/image22.png"/><Relationship Id="rId9" Type="http://schemas.openxmlformats.org/officeDocument/2006/relationships/image" Target="../media/image6.png"/><Relationship Id="rId5" Type="http://schemas.openxmlformats.org/officeDocument/2006/relationships/image" Target="../media/image9.png"/><Relationship Id="rId6" Type="http://schemas.openxmlformats.org/officeDocument/2006/relationships/image" Target="../media/image7.png"/><Relationship Id="rId7" Type="http://schemas.openxmlformats.org/officeDocument/2006/relationships/image" Target="../media/image5.png"/><Relationship Id="rId8" Type="http://schemas.openxmlformats.org/officeDocument/2006/relationships/image" Target="../media/image12.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0.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1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0.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owerPoint Cover Page" showMasterSp="0">
  <p:cSld name="PowerPoint Cover Page">
    <p:bg>
      <p:bgPr>
        <a:solidFill>
          <a:schemeClr val="accent1"/>
        </a:solidFill>
      </p:bgPr>
    </p:bg>
    <p:spTree>
      <p:nvGrpSpPr>
        <p:cNvPr id="12" name="Shape 12"/>
        <p:cNvGrpSpPr/>
        <p:nvPr/>
      </p:nvGrpSpPr>
      <p:grpSpPr>
        <a:xfrm>
          <a:off x="0" y="0"/>
          <a:ext cx="0" cy="0"/>
          <a:chOff x="0" y="0"/>
          <a:chExt cx="0" cy="0"/>
        </a:xfrm>
      </p:grpSpPr>
      <p:sp>
        <p:nvSpPr>
          <p:cNvPr id="13" name="Google Shape;13;p39"/>
          <p:cNvSpPr txBox="1"/>
          <p:nvPr>
            <p:ph type="title"/>
          </p:nvPr>
        </p:nvSpPr>
        <p:spPr>
          <a:xfrm>
            <a:off x="762001" y="5657851"/>
            <a:ext cx="15128874" cy="3771899"/>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lt1"/>
              </a:buClr>
              <a:buSzPts val="11500"/>
              <a:buFont typeface="Arial"/>
              <a:buNone/>
              <a:defRPr sz="115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descr="A black and white logo&#10;&#10;AI-generated content may be incorrect." id="14" name="Google Shape;14;p39"/>
          <p:cNvPicPr preferRelativeResize="0"/>
          <p:nvPr/>
        </p:nvPicPr>
        <p:blipFill rotWithShape="1">
          <a:blip r:embed="rId2">
            <a:alphaModFix/>
          </a:blip>
          <a:srcRect b="0" l="0" r="0" t="0"/>
          <a:stretch/>
        </p:blipFill>
        <p:spPr>
          <a:xfrm>
            <a:off x="762000" y="762000"/>
            <a:ext cx="3200400" cy="769571"/>
          </a:xfrm>
          <a:prstGeom prst="rect">
            <a:avLst/>
          </a:prstGeom>
          <a:noFill/>
          <a:ln>
            <a:noFill/>
          </a:ln>
        </p:spPr>
      </p:pic>
      <p:pic>
        <p:nvPicPr>
          <p:cNvPr descr="A black and white logo&#10;&#10;AI-generated content may be incorrect." id="15" name="Google Shape;15;p39"/>
          <p:cNvPicPr preferRelativeResize="0"/>
          <p:nvPr/>
        </p:nvPicPr>
        <p:blipFill rotWithShape="1">
          <a:blip r:embed="rId3">
            <a:alphaModFix amt="10000"/>
          </a:blip>
          <a:srcRect b="0" l="0" r="0" t="0"/>
          <a:stretch/>
        </p:blipFill>
        <p:spPr>
          <a:xfrm>
            <a:off x="8400250" y="762000"/>
            <a:ext cx="15221750" cy="121920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e Objeto">
  <p:cSld name="Título e Objeto">
    <p:spTree>
      <p:nvGrpSpPr>
        <p:cNvPr id="16" name="Shape 16"/>
        <p:cNvGrpSpPr/>
        <p:nvPr/>
      </p:nvGrpSpPr>
      <p:grpSpPr>
        <a:xfrm>
          <a:off x="0" y="0"/>
          <a:ext cx="0" cy="0"/>
          <a:chOff x="0" y="0"/>
          <a:chExt cx="0" cy="0"/>
        </a:xfrm>
      </p:grpSpPr>
      <p:sp>
        <p:nvSpPr>
          <p:cNvPr id="17" name="Google Shape;17;p40"/>
          <p:cNvSpPr txBox="1"/>
          <p:nvPr>
            <p:ph idx="1" type="body"/>
          </p:nvPr>
        </p:nvSpPr>
        <p:spPr>
          <a:xfrm>
            <a:off x="755650" y="4438650"/>
            <a:ext cx="22866350" cy="7258050"/>
          </a:xfrm>
          <a:prstGeom prst="rect">
            <a:avLst/>
          </a:prstGeom>
          <a:noFill/>
          <a:ln>
            <a:noFill/>
          </a:ln>
        </p:spPr>
        <p:txBody>
          <a:bodyPr anchorCtr="0" anchor="t" bIns="0" lIns="0" spcFirstLastPara="1" rIns="0" wrap="square" tIns="0">
            <a:normAutofit/>
          </a:bodyPr>
          <a:lstStyle>
            <a:lvl1pPr indent="-228600" lvl="0" marL="457200" algn="l">
              <a:lnSpc>
                <a:spcPct val="90000"/>
              </a:lnSpc>
              <a:spcBef>
                <a:spcPts val="2000"/>
              </a:spcBef>
              <a:spcAft>
                <a:spcPts val="0"/>
              </a:spcAft>
              <a:buClr>
                <a:srgbClr val="323232"/>
              </a:buClr>
              <a:buSzPts val="5600"/>
              <a:buNone/>
              <a:defRPr/>
            </a:lvl1pPr>
            <a:lvl2pPr indent="-533400" lvl="1" marL="914400" algn="l">
              <a:lnSpc>
                <a:spcPct val="90000"/>
              </a:lnSpc>
              <a:spcBef>
                <a:spcPts val="1000"/>
              </a:spcBef>
              <a:spcAft>
                <a:spcPts val="0"/>
              </a:spcAft>
              <a:buClr>
                <a:srgbClr val="323232"/>
              </a:buClr>
              <a:buSzPts val="4800"/>
              <a:buChar char="•"/>
              <a:defRPr/>
            </a:lvl2pPr>
            <a:lvl3pPr indent="-482600" lvl="2" marL="1371600" algn="l">
              <a:lnSpc>
                <a:spcPct val="90000"/>
              </a:lnSpc>
              <a:spcBef>
                <a:spcPts val="1000"/>
              </a:spcBef>
              <a:spcAft>
                <a:spcPts val="0"/>
              </a:spcAft>
              <a:buClr>
                <a:srgbClr val="323232"/>
              </a:buClr>
              <a:buSzPts val="4000"/>
              <a:buChar char="•"/>
              <a:defRPr/>
            </a:lvl3pPr>
            <a:lvl4pPr indent="-457200" lvl="3" marL="1828800" algn="l">
              <a:lnSpc>
                <a:spcPct val="90000"/>
              </a:lnSpc>
              <a:spcBef>
                <a:spcPts val="1000"/>
              </a:spcBef>
              <a:spcAft>
                <a:spcPts val="0"/>
              </a:spcAft>
              <a:buClr>
                <a:srgbClr val="323232"/>
              </a:buClr>
              <a:buSzPts val="3600"/>
              <a:buChar char="•"/>
              <a:defRPr/>
            </a:lvl4pPr>
            <a:lvl5pPr indent="-457200" lvl="4" marL="2286000" algn="l">
              <a:lnSpc>
                <a:spcPct val="90000"/>
              </a:lnSpc>
              <a:spcBef>
                <a:spcPts val="1000"/>
              </a:spcBef>
              <a:spcAft>
                <a:spcPts val="0"/>
              </a:spcAft>
              <a:buClr>
                <a:srgbClr val="323232"/>
              </a:buClr>
              <a:buSzPts val="36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18" name="Google Shape;18;p40"/>
          <p:cNvSpPr txBox="1"/>
          <p:nvPr>
            <p:ph type="title"/>
          </p:nvPr>
        </p:nvSpPr>
        <p:spPr>
          <a:xfrm>
            <a:off x="761999" y="1524000"/>
            <a:ext cx="22860001" cy="2021633"/>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accent1"/>
              </a:buClr>
              <a:buSzPts val="8000"/>
              <a:buFont typeface="Arial"/>
              <a:buNone/>
              <a:defRPr>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40"/>
          <p:cNvSpPr txBox="1"/>
          <p:nvPr/>
        </p:nvSpPr>
        <p:spPr>
          <a:xfrm>
            <a:off x="762000" y="762001"/>
            <a:ext cx="16017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323232"/>
                </a:solidFill>
                <a:latin typeface="Arial"/>
                <a:ea typeface="Arial"/>
                <a:cs typeface="Arial"/>
                <a:sym typeface="Arial"/>
              </a:rPr>
              <a:t>FOOTPRINT</a:t>
            </a:r>
            <a:endParaRPr b="0" i="0" sz="1800" u="none" cap="none" strike="noStrike">
              <a:solidFill>
                <a:srgbClr val="323232"/>
              </a:solidFill>
              <a:latin typeface="Arial"/>
              <a:ea typeface="Arial"/>
              <a:cs typeface="Arial"/>
              <a:sym typeface="Arial"/>
            </a:endParaRPr>
          </a:p>
        </p:txBody>
      </p:sp>
      <p:pic>
        <p:nvPicPr>
          <p:cNvPr id="20" name="Google Shape;20;p40"/>
          <p:cNvPicPr preferRelativeResize="0"/>
          <p:nvPr/>
        </p:nvPicPr>
        <p:blipFill rotWithShape="1">
          <a:blip r:embed="rId2">
            <a:alphaModFix/>
          </a:blip>
          <a:srcRect b="564" l="0" r="0" t="-282"/>
          <a:stretch/>
        </p:blipFill>
        <p:spPr>
          <a:xfrm>
            <a:off x="21450519" y="12433300"/>
            <a:ext cx="2171481" cy="520700"/>
          </a:xfrm>
          <a:prstGeom prst="rect">
            <a:avLst/>
          </a:prstGeom>
          <a:solidFill>
            <a:srgbClr val="F8F8F8"/>
          </a:solidFill>
          <a:ln>
            <a:noFill/>
          </a:ln>
        </p:spPr>
      </p:pic>
      <p:pic>
        <p:nvPicPr>
          <p:cNvPr descr="Blue text on a black background&#10;&#10;AI-generated content may be incorrect." id="21" name="Google Shape;21;p40"/>
          <p:cNvPicPr preferRelativeResize="0"/>
          <p:nvPr/>
        </p:nvPicPr>
        <p:blipFill rotWithShape="1">
          <a:blip r:embed="rId3">
            <a:alphaModFix/>
          </a:blip>
          <a:srcRect b="0" l="0" r="0" t="0"/>
          <a:stretch/>
        </p:blipFill>
        <p:spPr>
          <a:xfrm>
            <a:off x="762000" y="12469466"/>
            <a:ext cx="2171700" cy="484534"/>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showMasterSp="0">
  <p:cSld name="Section Title">
    <p:bg>
      <p:bgPr>
        <a:solidFill>
          <a:schemeClr val="accent1"/>
        </a:solidFill>
      </p:bgPr>
    </p:bg>
    <p:spTree>
      <p:nvGrpSpPr>
        <p:cNvPr id="22" name="Shape 22"/>
        <p:cNvGrpSpPr/>
        <p:nvPr/>
      </p:nvGrpSpPr>
      <p:grpSpPr>
        <a:xfrm>
          <a:off x="0" y="0"/>
          <a:ext cx="0" cy="0"/>
          <a:chOff x="0" y="0"/>
          <a:chExt cx="0" cy="0"/>
        </a:xfrm>
      </p:grpSpPr>
      <p:sp>
        <p:nvSpPr>
          <p:cNvPr id="23" name="Google Shape;23;p41"/>
          <p:cNvSpPr txBox="1"/>
          <p:nvPr>
            <p:ph type="title"/>
          </p:nvPr>
        </p:nvSpPr>
        <p:spPr>
          <a:xfrm>
            <a:off x="762001" y="5657851"/>
            <a:ext cx="11264899" cy="3067049"/>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lt1"/>
              </a:buClr>
              <a:buSzPts val="11500"/>
              <a:buFont typeface="Arial"/>
              <a:buNone/>
              <a:defRPr sz="115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 name="Google Shape;24;p41"/>
          <p:cNvSpPr txBox="1"/>
          <p:nvPr/>
        </p:nvSpPr>
        <p:spPr>
          <a:xfrm>
            <a:off x="762001" y="9639300"/>
            <a:ext cx="15128874" cy="2057400"/>
          </a:xfrm>
          <a:prstGeom prst="rect">
            <a:avLst/>
          </a:prstGeom>
          <a:noFill/>
          <a:ln>
            <a:noFill/>
          </a:ln>
        </p:spPr>
        <p:txBody>
          <a:bodyPr anchorCtr="0" anchor="t" bIns="0" lIns="0" spcFirstLastPara="1" rIns="0" wrap="square" tIns="0">
            <a:normAutofit/>
          </a:bodyPr>
          <a:lstStyle/>
          <a:p>
            <a:pPr indent="0" lvl="0" marL="0" marR="0" rtl="0" algn="l">
              <a:lnSpc>
                <a:spcPct val="90000"/>
              </a:lnSpc>
              <a:spcBef>
                <a:spcPts val="0"/>
              </a:spcBef>
              <a:spcAft>
                <a:spcPts val="0"/>
              </a:spcAft>
              <a:buClr>
                <a:schemeClr val="lt1"/>
              </a:buClr>
              <a:buSzPts val="5400"/>
              <a:buFont typeface="Arial"/>
              <a:buNone/>
            </a:pPr>
            <a:r>
              <a:rPr b="0" i="0" lang="en-US" sz="5400" u="none" cap="none" strike="noStrike">
                <a:solidFill>
                  <a:schemeClr val="lt1"/>
                </a:solidFill>
                <a:latin typeface="Arial"/>
                <a:ea typeface="Arial"/>
                <a:cs typeface="Arial"/>
                <a:sym typeface="Arial"/>
              </a:rPr>
              <a:t>Click to edit Section Subtitle</a:t>
            </a:r>
            <a:endParaRPr b="0" i="0" sz="54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2">
  <p:cSld name="Title and Content 2">
    <p:spTree>
      <p:nvGrpSpPr>
        <p:cNvPr id="25" name="Shape 25"/>
        <p:cNvGrpSpPr/>
        <p:nvPr/>
      </p:nvGrpSpPr>
      <p:grpSpPr>
        <a:xfrm>
          <a:off x="0" y="0"/>
          <a:ext cx="0" cy="0"/>
          <a:chOff x="0" y="0"/>
          <a:chExt cx="0" cy="0"/>
        </a:xfrm>
      </p:grpSpPr>
      <p:sp>
        <p:nvSpPr>
          <p:cNvPr id="26" name="Google Shape;26;p42"/>
          <p:cNvSpPr/>
          <p:nvPr/>
        </p:nvSpPr>
        <p:spPr>
          <a:xfrm>
            <a:off x="0" y="0"/>
            <a:ext cx="8161338" cy="13716000"/>
          </a:xfrm>
          <a:prstGeom prst="rect">
            <a:avLst/>
          </a:prstGeom>
          <a:solidFill>
            <a:schemeClr val="accent1"/>
          </a:solidFill>
          <a:ln cap="flat" cmpd="sng" w="19050">
            <a:solidFill>
              <a:srgbClr val="0D562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Arial"/>
              <a:ea typeface="Arial"/>
              <a:cs typeface="Arial"/>
              <a:sym typeface="Arial"/>
            </a:endParaRPr>
          </a:p>
        </p:txBody>
      </p:sp>
      <p:sp>
        <p:nvSpPr>
          <p:cNvPr id="27" name="Google Shape;27;p42"/>
          <p:cNvSpPr txBox="1"/>
          <p:nvPr>
            <p:ph idx="1" type="body"/>
          </p:nvPr>
        </p:nvSpPr>
        <p:spPr>
          <a:xfrm>
            <a:off x="8491538" y="1524000"/>
            <a:ext cx="15130462" cy="10172700"/>
          </a:xfrm>
          <a:prstGeom prst="rect">
            <a:avLst/>
          </a:prstGeom>
          <a:noFill/>
          <a:ln>
            <a:noFill/>
          </a:ln>
        </p:spPr>
        <p:txBody>
          <a:bodyPr anchorCtr="0" anchor="t" bIns="0" lIns="0" spcFirstLastPara="1" rIns="0" wrap="square" tIns="0">
            <a:normAutofit/>
          </a:bodyPr>
          <a:lstStyle>
            <a:lvl1pPr indent="-228600" lvl="0" marL="457200" algn="l">
              <a:lnSpc>
                <a:spcPct val="90000"/>
              </a:lnSpc>
              <a:spcBef>
                <a:spcPts val="2000"/>
              </a:spcBef>
              <a:spcAft>
                <a:spcPts val="0"/>
              </a:spcAft>
              <a:buClr>
                <a:srgbClr val="323232"/>
              </a:buClr>
              <a:buSzPts val="5600"/>
              <a:buNone/>
              <a:defRPr/>
            </a:lvl1pPr>
            <a:lvl2pPr indent="-533400" lvl="1" marL="914400" algn="l">
              <a:lnSpc>
                <a:spcPct val="90000"/>
              </a:lnSpc>
              <a:spcBef>
                <a:spcPts val="1000"/>
              </a:spcBef>
              <a:spcAft>
                <a:spcPts val="0"/>
              </a:spcAft>
              <a:buClr>
                <a:srgbClr val="323232"/>
              </a:buClr>
              <a:buSzPts val="4800"/>
              <a:buChar char="•"/>
              <a:defRPr/>
            </a:lvl2pPr>
            <a:lvl3pPr indent="-482600" lvl="2" marL="1371600" algn="l">
              <a:lnSpc>
                <a:spcPct val="90000"/>
              </a:lnSpc>
              <a:spcBef>
                <a:spcPts val="1000"/>
              </a:spcBef>
              <a:spcAft>
                <a:spcPts val="0"/>
              </a:spcAft>
              <a:buClr>
                <a:srgbClr val="323232"/>
              </a:buClr>
              <a:buSzPts val="4000"/>
              <a:buChar char="•"/>
              <a:defRPr/>
            </a:lvl3pPr>
            <a:lvl4pPr indent="-457200" lvl="3" marL="1828800" algn="l">
              <a:lnSpc>
                <a:spcPct val="90000"/>
              </a:lnSpc>
              <a:spcBef>
                <a:spcPts val="1000"/>
              </a:spcBef>
              <a:spcAft>
                <a:spcPts val="0"/>
              </a:spcAft>
              <a:buClr>
                <a:srgbClr val="323232"/>
              </a:buClr>
              <a:buSzPts val="3600"/>
              <a:buChar char="•"/>
              <a:defRPr/>
            </a:lvl4pPr>
            <a:lvl5pPr indent="-457200" lvl="4" marL="2286000" algn="l">
              <a:lnSpc>
                <a:spcPct val="90000"/>
              </a:lnSpc>
              <a:spcBef>
                <a:spcPts val="1000"/>
              </a:spcBef>
              <a:spcAft>
                <a:spcPts val="0"/>
              </a:spcAft>
              <a:buClr>
                <a:srgbClr val="323232"/>
              </a:buClr>
              <a:buSzPts val="36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28" name="Google Shape;28;p42"/>
          <p:cNvSpPr txBox="1"/>
          <p:nvPr/>
        </p:nvSpPr>
        <p:spPr>
          <a:xfrm>
            <a:off x="762000" y="762001"/>
            <a:ext cx="16017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323232"/>
                </a:solidFill>
                <a:latin typeface="Arial"/>
                <a:ea typeface="Arial"/>
                <a:cs typeface="Arial"/>
                <a:sym typeface="Arial"/>
              </a:rPr>
              <a:t>FOOTPRINT</a:t>
            </a:r>
            <a:endParaRPr b="0" i="0" sz="1800" u="none" cap="none" strike="noStrike">
              <a:solidFill>
                <a:srgbClr val="323232"/>
              </a:solidFill>
              <a:latin typeface="Arial"/>
              <a:ea typeface="Arial"/>
              <a:cs typeface="Arial"/>
              <a:sym typeface="Arial"/>
            </a:endParaRPr>
          </a:p>
        </p:txBody>
      </p:sp>
      <p:sp>
        <p:nvSpPr>
          <p:cNvPr id="29" name="Google Shape;29;p42"/>
          <p:cNvSpPr txBox="1"/>
          <p:nvPr>
            <p:ph type="title"/>
          </p:nvPr>
        </p:nvSpPr>
        <p:spPr>
          <a:xfrm>
            <a:off x="761999" y="1524000"/>
            <a:ext cx="5467351" cy="3490452"/>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lt1"/>
              </a:buClr>
              <a:buSzPts val="8000"/>
              <a:buFont typeface="Arial"/>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30" name="Google Shape;30;p42"/>
          <p:cNvPicPr preferRelativeResize="0"/>
          <p:nvPr/>
        </p:nvPicPr>
        <p:blipFill rotWithShape="1">
          <a:blip r:embed="rId2">
            <a:alphaModFix/>
          </a:blip>
          <a:srcRect b="564" l="0" r="0" t="-282"/>
          <a:stretch/>
        </p:blipFill>
        <p:spPr>
          <a:xfrm>
            <a:off x="21450519" y="12433300"/>
            <a:ext cx="2171481" cy="520700"/>
          </a:xfrm>
          <a:prstGeom prst="rect">
            <a:avLst/>
          </a:prstGeom>
          <a:solidFill>
            <a:srgbClr val="F8F8F8"/>
          </a:solidFill>
          <a:ln>
            <a:noFill/>
          </a:ln>
        </p:spPr>
      </p:pic>
      <p:pic>
        <p:nvPicPr>
          <p:cNvPr descr="Blue text on a black background&#10;&#10;AI-generated content may be incorrect." id="31" name="Google Shape;31;p42"/>
          <p:cNvPicPr preferRelativeResize="0"/>
          <p:nvPr/>
        </p:nvPicPr>
        <p:blipFill rotWithShape="1">
          <a:blip r:embed="rId3">
            <a:alphaModFix/>
          </a:blip>
          <a:srcRect b="0" l="0" r="0" t="0"/>
          <a:stretch/>
        </p:blipFill>
        <p:spPr>
          <a:xfrm>
            <a:off x="762000" y="12469466"/>
            <a:ext cx="2171700" cy="484534"/>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d Slide" showMasterSp="0">
  <p:cSld name="End Slide">
    <p:bg>
      <p:bgPr>
        <a:solidFill>
          <a:schemeClr val="accent1"/>
        </a:solidFill>
      </p:bgPr>
    </p:bg>
    <p:spTree>
      <p:nvGrpSpPr>
        <p:cNvPr id="32" name="Shape 32"/>
        <p:cNvGrpSpPr/>
        <p:nvPr/>
      </p:nvGrpSpPr>
      <p:grpSpPr>
        <a:xfrm>
          <a:off x="0" y="0"/>
          <a:ext cx="0" cy="0"/>
          <a:chOff x="0" y="0"/>
          <a:chExt cx="0" cy="0"/>
        </a:xfrm>
      </p:grpSpPr>
      <p:pic>
        <p:nvPicPr>
          <p:cNvPr descr="A black and white logo&#10;&#10;AI-generated content may be incorrect." id="33" name="Google Shape;33;p45"/>
          <p:cNvPicPr preferRelativeResize="0"/>
          <p:nvPr/>
        </p:nvPicPr>
        <p:blipFill rotWithShape="1">
          <a:blip r:embed="rId2">
            <a:alphaModFix/>
          </a:blip>
          <a:srcRect b="0" l="0" r="0" t="0"/>
          <a:stretch/>
        </p:blipFill>
        <p:spPr>
          <a:xfrm>
            <a:off x="5841479" y="3803898"/>
            <a:ext cx="12701042" cy="3054102"/>
          </a:xfrm>
          <a:prstGeom prst="rect">
            <a:avLst/>
          </a:prstGeom>
          <a:noFill/>
          <a:ln>
            <a:noFill/>
          </a:ln>
        </p:spPr>
      </p:pic>
      <p:pic>
        <p:nvPicPr>
          <p:cNvPr descr="Blue text on a black background&#10;&#10;AI-generated content may be incorrect." id="34" name="Google Shape;34;p45"/>
          <p:cNvPicPr preferRelativeResize="0"/>
          <p:nvPr/>
        </p:nvPicPr>
        <p:blipFill rotWithShape="1">
          <a:blip r:embed="rId3">
            <a:alphaModFix/>
          </a:blip>
          <a:srcRect b="0" l="0" r="0" t="0"/>
          <a:stretch/>
        </p:blipFill>
        <p:spPr>
          <a:xfrm>
            <a:off x="761999" y="12192000"/>
            <a:ext cx="3415313" cy="762000"/>
          </a:xfrm>
          <a:prstGeom prst="rect">
            <a:avLst/>
          </a:prstGeom>
          <a:noFill/>
          <a:ln>
            <a:noFill/>
          </a:ln>
        </p:spPr>
      </p:pic>
      <p:sp>
        <p:nvSpPr>
          <p:cNvPr id="35" name="Google Shape;35;p45"/>
          <p:cNvSpPr txBox="1"/>
          <p:nvPr/>
        </p:nvSpPr>
        <p:spPr>
          <a:xfrm>
            <a:off x="4625975" y="12410817"/>
            <a:ext cx="18996025" cy="553998"/>
          </a:xfrm>
          <a:prstGeom prst="rect">
            <a:avLst/>
          </a:prstGeom>
          <a:noFill/>
          <a:ln>
            <a:noFill/>
          </a:ln>
        </p:spPr>
        <p:txBody>
          <a:bodyPr anchorCtr="0" anchor="t" bIns="0" lIns="0" spcFirstLastPara="1" rIns="0" wrap="square" tIns="0">
            <a:spAutoFit/>
          </a:bodyPr>
          <a:lstStyle/>
          <a:p>
            <a:pPr indent="0" lvl="0" marL="0" marR="0" rtl="0" algn="just">
              <a:lnSpc>
                <a:spcPct val="100000"/>
              </a:lnSpc>
              <a:spcBef>
                <a:spcPts val="0"/>
              </a:spcBef>
              <a:spcAft>
                <a:spcPts val="0"/>
              </a:spcAft>
              <a:buClr>
                <a:schemeClr val="lt1"/>
              </a:buClr>
              <a:buSzPts val="2700"/>
              <a:buFont typeface="Arial"/>
              <a:buNone/>
            </a:pPr>
            <a:r>
              <a:rPr b="0" baseline="30000" i="0" lang="en-US" sz="2700" u="none" cap="none" strike="noStrike">
                <a:solidFill>
                  <a:schemeClr val="lt1"/>
                </a:solidFill>
                <a:latin typeface="Arial"/>
                <a:ea typeface="Arial"/>
                <a:cs typeface="Arial"/>
                <a:sym typeface="Arial"/>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[Project Number: 2024-1-ES01-KA220-VET-000255069]”</a:t>
            </a:r>
            <a:endParaRPr b="0" i="0" sz="1400" u="none" cap="none" strike="noStrike">
              <a:solidFill>
                <a:srgbClr val="000000"/>
              </a:solidFill>
              <a:latin typeface="Arial"/>
              <a:ea typeface="Arial"/>
              <a:cs typeface="Arial"/>
              <a:sym typeface="Arial"/>
            </a:endParaRPr>
          </a:p>
        </p:txBody>
      </p:sp>
      <p:grpSp>
        <p:nvGrpSpPr>
          <p:cNvPr id="36" name="Google Shape;36;p45"/>
          <p:cNvGrpSpPr/>
          <p:nvPr/>
        </p:nvGrpSpPr>
        <p:grpSpPr>
          <a:xfrm>
            <a:off x="1633044" y="9658153"/>
            <a:ext cx="21117911" cy="908071"/>
            <a:chOff x="761999" y="9658153"/>
            <a:chExt cx="21117911" cy="908071"/>
          </a:xfrm>
        </p:grpSpPr>
        <p:pic>
          <p:nvPicPr>
            <p:cNvPr descr="A white text on a black background&#10;&#10;AI-generated content may be incorrect." id="37" name="Google Shape;37;p45"/>
            <p:cNvPicPr preferRelativeResize="0"/>
            <p:nvPr/>
          </p:nvPicPr>
          <p:blipFill rotWithShape="1">
            <a:blip r:embed="rId4">
              <a:alphaModFix/>
            </a:blip>
            <a:srcRect b="0" l="0" r="0" t="0"/>
            <a:stretch/>
          </p:blipFill>
          <p:spPr>
            <a:xfrm>
              <a:off x="12863636" y="9658153"/>
              <a:ext cx="3372832" cy="908071"/>
            </a:xfrm>
            <a:prstGeom prst="rect">
              <a:avLst/>
            </a:prstGeom>
            <a:noFill/>
            <a:ln>
              <a:noFill/>
            </a:ln>
          </p:spPr>
        </p:pic>
        <p:pic>
          <p:nvPicPr>
            <p:cNvPr descr="A black and white logo&#10;&#10;AI-generated content may be incorrect." id="38" name="Google Shape;38;p45"/>
            <p:cNvPicPr preferRelativeResize="0"/>
            <p:nvPr/>
          </p:nvPicPr>
          <p:blipFill rotWithShape="1">
            <a:blip r:embed="rId5">
              <a:alphaModFix/>
            </a:blip>
            <a:srcRect b="0" l="0" r="0" t="0"/>
            <a:stretch/>
          </p:blipFill>
          <p:spPr>
            <a:xfrm>
              <a:off x="21044111" y="9730425"/>
              <a:ext cx="835799" cy="835799"/>
            </a:xfrm>
            <a:prstGeom prst="rect">
              <a:avLst/>
            </a:prstGeom>
            <a:noFill/>
            <a:ln>
              <a:noFill/>
            </a:ln>
          </p:spPr>
        </p:pic>
        <p:pic>
          <p:nvPicPr>
            <p:cNvPr descr="A black and white logo&#10;&#10;AI-generated content may be incorrect." id="39" name="Google Shape;39;p45"/>
            <p:cNvPicPr preferRelativeResize="0"/>
            <p:nvPr/>
          </p:nvPicPr>
          <p:blipFill rotWithShape="1">
            <a:blip r:embed="rId6">
              <a:alphaModFix/>
            </a:blip>
            <a:srcRect b="0" l="0" r="0" t="0"/>
            <a:stretch/>
          </p:blipFill>
          <p:spPr>
            <a:xfrm>
              <a:off x="17254641" y="9812433"/>
              <a:ext cx="2771295" cy="753791"/>
            </a:xfrm>
            <a:prstGeom prst="rect">
              <a:avLst/>
            </a:prstGeom>
            <a:noFill/>
            <a:ln>
              <a:noFill/>
            </a:ln>
          </p:spPr>
        </p:pic>
        <p:pic>
          <p:nvPicPr>
            <p:cNvPr descr="A white text on a black background&#10;&#10;AI-generated content may be incorrect." id="40" name="Google Shape;40;p45"/>
            <p:cNvPicPr preferRelativeResize="0"/>
            <p:nvPr/>
          </p:nvPicPr>
          <p:blipFill rotWithShape="1">
            <a:blip r:embed="rId7">
              <a:alphaModFix/>
            </a:blip>
            <a:srcRect b="0" l="0" r="0" t="0"/>
            <a:stretch/>
          </p:blipFill>
          <p:spPr>
            <a:xfrm>
              <a:off x="761999" y="9658153"/>
              <a:ext cx="3015706" cy="908071"/>
            </a:xfrm>
            <a:prstGeom prst="rect">
              <a:avLst/>
            </a:prstGeom>
            <a:noFill/>
            <a:ln>
              <a:noFill/>
            </a:ln>
          </p:spPr>
        </p:pic>
        <p:pic>
          <p:nvPicPr>
            <p:cNvPr id="41" name="Google Shape;41;p45"/>
            <p:cNvPicPr preferRelativeResize="0"/>
            <p:nvPr/>
          </p:nvPicPr>
          <p:blipFill rotWithShape="1">
            <a:blip r:embed="rId8">
              <a:alphaModFix/>
            </a:blip>
            <a:srcRect b="0" l="0" r="0" t="0"/>
            <a:stretch/>
          </p:blipFill>
          <p:spPr>
            <a:xfrm>
              <a:off x="4795878" y="9681828"/>
              <a:ext cx="3015706" cy="884396"/>
            </a:xfrm>
            <a:prstGeom prst="rect">
              <a:avLst/>
            </a:prstGeom>
            <a:noFill/>
            <a:ln>
              <a:noFill/>
            </a:ln>
          </p:spPr>
        </p:pic>
        <p:pic>
          <p:nvPicPr>
            <p:cNvPr id="42" name="Google Shape;42;p45"/>
            <p:cNvPicPr preferRelativeResize="0"/>
            <p:nvPr/>
          </p:nvPicPr>
          <p:blipFill rotWithShape="1">
            <a:blip r:embed="rId9">
              <a:alphaModFix/>
            </a:blip>
            <a:srcRect b="0" l="0" r="0" t="0"/>
            <a:stretch/>
          </p:blipFill>
          <p:spPr>
            <a:xfrm>
              <a:off x="8829757" y="9749443"/>
              <a:ext cx="3015706" cy="816781"/>
            </a:xfrm>
            <a:prstGeom prst="rect">
              <a:avLst/>
            </a:prstGeom>
            <a:noFill/>
            <a:ln>
              <a:noFill/>
            </a:ln>
          </p:spPr>
        </p:pic>
      </p:gr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Dark" showMasterSp="0">
  <p:cSld name="Section Title Dark">
    <p:bg>
      <p:bgPr>
        <a:solidFill>
          <a:srgbClr val="323232"/>
        </a:solidFill>
      </p:bgPr>
    </p:bg>
    <p:spTree>
      <p:nvGrpSpPr>
        <p:cNvPr id="43" name="Shape 43"/>
        <p:cNvGrpSpPr/>
        <p:nvPr/>
      </p:nvGrpSpPr>
      <p:grpSpPr>
        <a:xfrm>
          <a:off x="0" y="0"/>
          <a:ext cx="0" cy="0"/>
          <a:chOff x="0" y="0"/>
          <a:chExt cx="0" cy="0"/>
        </a:xfrm>
      </p:grpSpPr>
      <p:sp>
        <p:nvSpPr>
          <p:cNvPr id="44" name="Google Shape;44;p46"/>
          <p:cNvSpPr txBox="1"/>
          <p:nvPr>
            <p:ph type="title"/>
          </p:nvPr>
        </p:nvSpPr>
        <p:spPr>
          <a:xfrm>
            <a:off x="762001" y="5657851"/>
            <a:ext cx="11264899" cy="3067049"/>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accent1"/>
              </a:buClr>
              <a:buSzPts val="11500"/>
              <a:buFont typeface="Arial"/>
              <a:buNone/>
              <a:defRPr sz="1150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5" name="Google Shape;45;p46"/>
          <p:cNvSpPr txBox="1"/>
          <p:nvPr/>
        </p:nvSpPr>
        <p:spPr>
          <a:xfrm>
            <a:off x="762001" y="9639300"/>
            <a:ext cx="15128874" cy="2057400"/>
          </a:xfrm>
          <a:prstGeom prst="rect">
            <a:avLst/>
          </a:prstGeom>
          <a:noFill/>
          <a:ln>
            <a:noFill/>
          </a:ln>
        </p:spPr>
        <p:txBody>
          <a:bodyPr anchorCtr="0" anchor="t" bIns="0" lIns="0" spcFirstLastPara="1" rIns="0" wrap="square" tIns="0">
            <a:normAutofit/>
          </a:bodyPr>
          <a:lstStyle/>
          <a:p>
            <a:pPr indent="0" lvl="0" marL="0" marR="0" rtl="0" algn="l">
              <a:lnSpc>
                <a:spcPct val="90000"/>
              </a:lnSpc>
              <a:spcBef>
                <a:spcPts val="0"/>
              </a:spcBef>
              <a:spcAft>
                <a:spcPts val="0"/>
              </a:spcAft>
              <a:buClr>
                <a:schemeClr val="accent1"/>
              </a:buClr>
              <a:buSzPts val="5400"/>
              <a:buFont typeface="Arial"/>
              <a:buNone/>
            </a:pPr>
            <a:r>
              <a:rPr b="0" i="0" lang="en-US" sz="5400" u="none" cap="none" strike="noStrike">
                <a:solidFill>
                  <a:schemeClr val="accent1"/>
                </a:solidFill>
                <a:latin typeface="Arial"/>
                <a:ea typeface="Arial"/>
                <a:cs typeface="Arial"/>
                <a:sym typeface="Arial"/>
              </a:rPr>
              <a:t>Click to edit Section Subtitle</a:t>
            </a:r>
            <a:endParaRPr b="0" i="0" sz="5400" u="none" cap="none" strike="noStrike">
              <a:solidFill>
                <a:schemeClr val="accent1"/>
              </a:solidFill>
              <a:latin typeface="Arial"/>
              <a:ea typeface="Arial"/>
              <a:cs typeface="Arial"/>
              <a:sym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amp; Large Image">
  <p:cSld name="Content &amp; Large Image">
    <p:spTree>
      <p:nvGrpSpPr>
        <p:cNvPr id="46" name="Shape 46"/>
        <p:cNvGrpSpPr/>
        <p:nvPr/>
      </p:nvGrpSpPr>
      <p:grpSpPr>
        <a:xfrm>
          <a:off x="0" y="0"/>
          <a:ext cx="0" cy="0"/>
          <a:chOff x="0" y="0"/>
          <a:chExt cx="0" cy="0"/>
        </a:xfrm>
      </p:grpSpPr>
      <p:sp>
        <p:nvSpPr>
          <p:cNvPr id="47" name="Google Shape;47;p47"/>
          <p:cNvSpPr txBox="1"/>
          <p:nvPr>
            <p:ph type="ctrTitle"/>
          </p:nvPr>
        </p:nvSpPr>
        <p:spPr>
          <a:xfrm>
            <a:off x="762003" y="1524000"/>
            <a:ext cx="9331321" cy="3105150"/>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accent1"/>
              </a:buClr>
              <a:buSzPts val="8000"/>
              <a:buFont typeface="Arial"/>
              <a:buNone/>
              <a:defRPr sz="800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47"/>
          <p:cNvSpPr txBox="1"/>
          <p:nvPr>
            <p:ph idx="1" type="body"/>
          </p:nvPr>
        </p:nvSpPr>
        <p:spPr>
          <a:xfrm>
            <a:off x="761999" y="5257800"/>
            <a:ext cx="9331321" cy="6438900"/>
          </a:xfrm>
          <a:prstGeom prst="rect">
            <a:avLst/>
          </a:prstGeom>
          <a:noFill/>
          <a:ln>
            <a:noFill/>
          </a:ln>
        </p:spPr>
        <p:txBody>
          <a:bodyPr anchorCtr="0" anchor="t" bIns="0" lIns="0" spcFirstLastPara="1" rIns="0" wrap="square" tIns="0">
            <a:normAutofit/>
          </a:bodyPr>
          <a:lstStyle>
            <a:lvl1pPr indent="-482600" lvl="0" marL="457200" algn="l">
              <a:lnSpc>
                <a:spcPct val="90000"/>
              </a:lnSpc>
              <a:spcBef>
                <a:spcPts val="2000"/>
              </a:spcBef>
              <a:spcAft>
                <a:spcPts val="0"/>
              </a:spcAft>
              <a:buClr>
                <a:srgbClr val="323232"/>
              </a:buClr>
              <a:buSzPts val="4000"/>
              <a:buChar char="•"/>
              <a:defRPr b="0" sz="4000">
                <a:solidFill>
                  <a:srgbClr val="323232"/>
                </a:solidFill>
              </a:defRPr>
            </a:lvl1pPr>
            <a:lvl2pPr indent="-457200" lvl="1" marL="914400" algn="l">
              <a:lnSpc>
                <a:spcPct val="90000"/>
              </a:lnSpc>
              <a:spcBef>
                <a:spcPts val="1000"/>
              </a:spcBef>
              <a:spcAft>
                <a:spcPts val="0"/>
              </a:spcAft>
              <a:buClr>
                <a:srgbClr val="323232"/>
              </a:buClr>
              <a:buSzPts val="3600"/>
              <a:buChar char="•"/>
              <a:defRPr sz="3600">
                <a:solidFill>
                  <a:srgbClr val="323232"/>
                </a:solidFill>
              </a:defRPr>
            </a:lvl2pPr>
            <a:lvl3pPr indent="-431800" lvl="2" marL="1371600" algn="l">
              <a:lnSpc>
                <a:spcPct val="90000"/>
              </a:lnSpc>
              <a:spcBef>
                <a:spcPts val="1000"/>
              </a:spcBef>
              <a:spcAft>
                <a:spcPts val="0"/>
              </a:spcAft>
              <a:buClr>
                <a:srgbClr val="323232"/>
              </a:buClr>
              <a:buSzPts val="3200"/>
              <a:buChar char="•"/>
              <a:defRPr sz="3200">
                <a:solidFill>
                  <a:srgbClr val="323232"/>
                </a:solidFill>
              </a:defRPr>
            </a:lvl3pPr>
            <a:lvl4pPr indent="-406400" lvl="3" marL="1828800" algn="l">
              <a:lnSpc>
                <a:spcPct val="90000"/>
              </a:lnSpc>
              <a:spcBef>
                <a:spcPts val="1000"/>
              </a:spcBef>
              <a:spcAft>
                <a:spcPts val="0"/>
              </a:spcAft>
              <a:buClr>
                <a:srgbClr val="323232"/>
              </a:buClr>
              <a:buSzPts val="2800"/>
              <a:buChar char="•"/>
              <a:defRPr sz="2800">
                <a:solidFill>
                  <a:srgbClr val="323232"/>
                </a:solidFill>
              </a:defRPr>
            </a:lvl4pPr>
            <a:lvl5pPr indent="-406400" lvl="4" marL="2286000" algn="l">
              <a:lnSpc>
                <a:spcPct val="90000"/>
              </a:lnSpc>
              <a:spcBef>
                <a:spcPts val="1000"/>
              </a:spcBef>
              <a:spcAft>
                <a:spcPts val="0"/>
              </a:spcAft>
              <a:buClr>
                <a:srgbClr val="323232"/>
              </a:buClr>
              <a:buSzPts val="2800"/>
              <a:buChar char="•"/>
              <a:defRPr sz="2800">
                <a:solidFill>
                  <a:srgbClr val="323232"/>
                </a:solidFill>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49" name="Google Shape;49;p47"/>
          <p:cNvSpPr/>
          <p:nvPr>
            <p:ph idx="2" type="media"/>
          </p:nvPr>
        </p:nvSpPr>
        <p:spPr>
          <a:xfrm>
            <a:off x="10423525" y="0"/>
            <a:ext cx="13960475" cy="13716000"/>
          </a:xfrm>
          <a:prstGeom prst="rect">
            <a:avLst/>
          </a:prstGeom>
          <a:noFill/>
          <a:ln>
            <a:noFill/>
          </a:ln>
        </p:spPr>
        <p:txBody>
          <a:bodyPr anchorCtr="0" anchor="t" bIns="0" lIns="0" spcFirstLastPara="1" rIns="0" wrap="square" tIns="0">
            <a:normAutofit/>
          </a:bodyPr>
          <a:lstStyle>
            <a:lvl1pPr lvl="0" marR="0" rtl="0" algn="l">
              <a:lnSpc>
                <a:spcPct val="90000"/>
              </a:lnSpc>
              <a:spcBef>
                <a:spcPts val="2000"/>
              </a:spcBef>
              <a:spcAft>
                <a:spcPts val="0"/>
              </a:spcAft>
              <a:buClr>
                <a:srgbClr val="323232"/>
              </a:buClr>
              <a:buSzPts val="5600"/>
              <a:buFont typeface="Arial"/>
              <a:buChar char="•"/>
              <a:defRPr b="0" i="0" sz="5600" u="none" cap="none" strike="noStrike">
                <a:solidFill>
                  <a:srgbClr val="323232"/>
                </a:solidFill>
                <a:latin typeface="Arial"/>
                <a:ea typeface="Arial"/>
                <a:cs typeface="Arial"/>
                <a:sym typeface="Arial"/>
              </a:defRPr>
            </a:lvl1pPr>
            <a:lvl2pPr lvl="1" marR="0" rtl="0" algn="l">
              <a:lnSpc>
                <a:spcPct val="90000"/>
              </a:lnSpc>
              <a:spcBef>
                <a:spcPts val="1000"/>
              </a:spcBef>
              <a:spcAft>
                <a:spcPts val="0"/>
              </a:spcAft>
              <a:buClr>
                <a:srgbClr val="323232"/>
              </a:buClr>
              <a:buSzPts val="4800"/>
              <a:buFont typeface="Arial"/>
              <a:buChar char="•"/>
              <a:defRPr b="0" i="0" sz="4800" u="none" cap="none" strike="noStrike">
                <a:solidFill>
                  <a:srgbClr val="323232"/>
                </a:solidFill>
                <a:latin typeface="Arial"/>
                <a:ea typeface="Arial"/>
                <a:cs typeface="Arial"/>
                <a:sym typeface="Arial"/>
              </a:defRPr>
            </a:lvl2pPr>
            <a:lvl3pPr lvl="2" marR="0" rtl="0" algn="l">
              <a:lnSpc>
                <a:spcPct val="90000"/>
              </a:lnSpc>
              <a:spcBef>
                <a:spcPts val="1000"/>
              </a:spcBef>
              <a:spcAft>
                <a:spcPts val="0"/>
              </a:spcAft>
              <a:buClr>
                <a:srgbClr val="323232"/>
              </a:buClr>
              <a:buSzPts val="4000"/>
              <a:buFont typeface="Arial"/>
              <a:buChar char="•"/>
              <a:defRPr b="0" i="0" sz="4000" u="none" cap="none" strike="noStrike">
                <a:solidFill>
                  <a:srgbClr val="323232"/>
                </a:solidFill>
                <a:latin typeface="Arial"/>
                <a:ea typeface="Arial"/>
                <a:cs typeface="Arial"/>
                <a:sym typeface="Arial"/>
              </a:defRPr>
            </a:lvl3pPr>
            <a:lvl4pPr lvl="3" marR="0" rtl="0" algn="l">
              <a:lnSpc>
                <a:spcPct val="90000"/>
              </a:lnSpc>
              <a:spcBef>
                <a:spcPts val="1000"/>
              </a:spcBef>
              <a:spcAft>
                <a:spcPts val="0"/>
              </a:spcAft>
              <a:buClr>
                <a:srgbClr val="323232"/>
              </a:buClr>
              <a:buSzPts val="3600"/>
              <a:buFont typeface="Arial"/>
              <a:buChar char="•"/>
              <a:defRPr b="0" i="0" sz="3600" u="none" cap="none" strike="noStrike">
                <a:solidFill>
                  <a:srgbClr val="323232"/>
                </a:solidFill>
                <a:latin typeface="Arial"/>
                <a:ea typeface="Arial"/>
                <a:cs typeface="Arial"/>
                <a:sym typeface="Arial"/>
              </a:defRPr>
            </a:lvl4pPr>
            <a:lvl5pPr lvl="4" marR="0" rtl="0" algn="l">
              <a:lnSpc>
                <a:spcPct val="90000"/>
              </a:lnSpc>
              <a:spcBef>
                <a:spcPts val="1000"/>
              </a:spcBef>
              <a:spcAft>
                <a:spcPts val="0"/>
              </a:spcAft>
              <a:buClr>
                <a:srgbClr val="323232"/>
              </a:buClr>
              <a:buSzPts val="3600"/>
              <a:buFont typeface="Arial"/>
              <a:buChar char="•"/>
              <a:defRPr b="0" i="0" sz="3600" u="none" cap="none" strike="noStrike">
                <a:solidFill>
                  <a:srgbClr val="323232"/>
                </a:solidFill>
                <a:latin typeface="Arial"/>
                <a:ea typeface="Arial"/>
                <a:cs typeface="Arial"/>
                <a:sym typeface="Arial"/>
              </a:defRPr>
            </a:lvl5pPr>
            <a:lvl6pPr lvl="5"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6pPr>
            <a:lvl7pPr lvl="6"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7pPr>
            <a:lvl8pPr lvl="7"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8pPr>
            <a:lvl9pPr lvl="8"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9pPr>
          </a:lstStyle>
          <a:p/>
        </p:txBody>
      </p:sp>
      <p:sp>
        <p:nvSpPr>
          <p:cNvPr id="50" name="Google Shape;50;p47"/>
          <p:cNvSpPr txBox="1"/>
          <p:nvPr/>
        </p:nvSpPr>
        <p:spPr>
          <a:xfrm>
            <a:off x="762000" y="762001"/>
            <a:ext cx="16017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323232"/>
                </a:solidFill>
                <a:latin typeface="Arial"/>
                <a:ea typeface="Arial"/>
                <a:cs typeface="Arial"/>
                <a:sym typeface="Arial"/>
              </a:rPr>
              <a:t>FOOTPRINT</a:t>
            </a:r>
            <a:endParaRPr b="0" i="0" sz="1800" u="none" cap="none" strike="noStrike">
              <a:solidFill>
                <a:srgbClr val="323232"/>
              </a:solidFill>
              <a:latin typeface="Arial"/>
              <a:ea typeface="Arial"/>
              <a:cs typeface="Arial"/>
              <a:sym typeface="Arial"/>
            </a:endParaRPr>
          </a:p>
        </p:txBody>
      </p:sp>
      <p:pic>
        <p:nvPicPr>
          <p:cNvPr id="51" name="Google Shape;51;p47"/>
          <p:cNvPicPr preferRelativeResize="0"/>
          <p:nvPr/>
        </p:nvPicPr>
        <p:blipFill rotWithShape="1">
          <a:blip r:embed="rId2">
            <a:alphaModFix/>
          </a:blip>
          <a:srcRect b="564" l="0" r="0" t="-282"/>
          <a:stretch/>
        </p:blipFill>
        <p:spPr>
          <a:xfrm>
            <a:off x="21450519" y="12433300"/>
            <a:ext cx="2171481" cy="520700"/>
          </a:xfrm>
          <a:prstGeom prst="rect">
            <a:avLst/>
          </a:prstGeom>
          <a:solidFill>
            <a:srgbClr val="F8F8F8"/>
          </a:solidFill>
          <a:ln>
            <a:noFill/>
          </a:ln>
        </p:spPr>
      </p:pic>
      <p:pic>
        <p:nvPicPr>
          <p:cNvPr descr="Blue text on a black background&#10;&#10;AI-generated content may be incorrect." id="52" name="Google Shape;52;p47"/>
          <p:cNvPicPr preferRelativeResize="0"/>
          <p:nvPr/>
        </p:nvPicPr>
        <p:blipFill rotWithShape="1">
          <a:blip r:embed="rId3">
            <a:alphaModFix/>
          </a:blip>
          <a:srcRect b="0" l="0" r="0" t="0"/>
          <a:stretch/>
        </p:blipFill>
        <p:spPr>
          <a:xfrm>
            <a:off x="762000" y="12469466"/>
            <a:ext cx="2171700" cy="484534"/>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Dark">
  <p:cSld name="Two Content Dark">
    <p:bg>
      <p:bgPr>
        <a:solidFill>
          <a:srgbClr val="323232"/>
        </a:solidFill>
      </p:bgPr>
    </p:bg>
    <p:spTree>
      <p:nvGrpSpPr>
        <p:cNvPr id="53" name="Shape 53"/>
        <p:cNvGrpSpPr/>
        <p:nvPr/>
      </p:nvGrpSpPr>
      <p:grpSpPr>
        <a:xfrm>
          <a:off x="0" y="0"/>
          <a:ext cx="0" cy="0"/>
          <a:chOff x="0" y="0"/>
          <a:chExt cx="0" cy="0"/>
        </a:xfrm>
      </p:grpSpPr>
      <p:sp>
        <p:nvSpPr>
          <p:cNvPr id="54" name="Google Shape;54;p48"/>
          <p:cNvSpPr txBox="1"/>
          <p:nvPr>
            <p:ph type="title"/>
          </p:nvPr>
        </p:nvSpPr>
        <p:spPr>
          <a:xfrm>
            <a:off x="765176" y="1535112"/>
            <a:ext cx="17059274" cy="1827214"/>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accent1"/>
              </a:buClr>
              <a:buSzPts val="8000"/>
              <a:buFont typeface="Arial"/>
              <a:buNone/>
              <a:defRPr>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 name="Google Shape;55;p48"/>
          <p:cNvSpPr txBox="1"/>
          <p:nvPr>
            <p:ph idx="1" type="body"/>
          </p:nvPr>
        </p:nvSpPr>
        <p:spPr>
          <a:xfrm>
            <a:off x="762000" y="3924300"/>
            <a:ext cx="11264900" cy="933208"/>
          </a:xfrm>
          <a:prstGeom prst="rect">
            <a:avLst/>
          </a:prstGeom>
          <a:noFill/>
          <a:ln>
            <a:noFill/>
          </a:ln>
        </p:spPr>
        <p:txBody>
          <a:bodyPr anchorCtr="0" anchor="b" bIns="0" lIns="0" spcFirstLastPara="1" rIns="0" wrap="square" tIns="0">
            <a:normAutofit/>
          </a:bodyPr>
          <a:lstStyle>
            <a:lvl1pPr indent="-228600" lvl="0" marL="457200" algn="l">
              <a:lnSpc>
                <a:spcPct val="90000"/>
              </a:lnSpc>
              <a:spcBef>
                <a:spcPts val="2000"/>
              </a:spcBef>
              <a:spcAft>
                <a:spcPts val="0"/>
              </a:spcAft>
              <a:buClr>
                <a:schemeClr val="lt1"/>
              </a:buClr>
              <a:buSzPts val="4800"/>
              <a:buNone/>
              <a:defRPr b="1" sz="4800">
                <a:solidFill>
                  <a:schemeClr val="lt1"/>
                </a:solidFill>
              </a:defRPr>
            </a:lvl1pPr>
            <a:lvl2pPr indent="-228600" lvl="1" marL="914400" algn="l">
              <a:lnSpc>
                <a:spcPct val="90000"/>
              </a:lnSpc>
              <a:spcBef>
                <a:spcPts val="1000"/>
              </a:spcBef>
              <a:spcAft>
                <a:spcPts val="0"/>
              </a:spcAft>
              <a:buClr>
                <a:srgbClr val="323232"/>
              </a:buClr>
              <a:buSzPts val="4000"/>
              <a:buNone/>
              <a:defRPr b="1" sz="4000"/>
            </a:lvl2pPr>
            <a:lvl3pPr indent="-228600" lvl="2" marL="1371600" algn="l">
              <a:lnSpc>
                <a:spcPct val="90000"/>
              </a:lnSpc>
              <a:spcBef>
                <a:spcPts val="1000"/>
              </a:spcBef>
              <a:spcAft>
                <a:spcPts val="0"/>
              </a:spcAft>
              <a:buClr>
                <a:srgbClr val="323232"/>
              </a:buClr>
              <a:buSzPts val="3600"/>
              <a:buNone/>
              <a:defRPr b="1" sz="3600"/>
            </a:lvl3pPr>
            <a:lvl4pPr indent="-228600" lvl="3" marL="1828800" algn="l">
              <a:lnSpc>
                <a:spcPct val="90000"/>
              </a:lnSpc>
              <a:spcBef>
                <a:spcPts val="1000"/>
              </a:spcBef>
              <a:spcAft>
                <a:spcPts val="0"/>
              </a:spcAft>
              <a:buClr>
                <a:srgbClr val="323232"/>
              </a:buClr>
              <a:buSzPts val="3200"/>
              <a:buNone/>
              <a:defRPr b="1" sz="3200"/>
            </a:lvl4pPr>
            <a:lvl5pPr indent="-228600" lvl="4" marL="2286000" algn="l">
              <a:lnSpc>
                <a:spcPct val="90000"/>
              </a:lnSpc>
              <a:spcBef>
                <a:spcPts val="1000"/>
              </a:spcBef>
              <a:spcAft>
                <a:spcPts val="0"/>
              </a:spcAft>
              <a:buClr>
                <a:srgbClr val="323232"/>
              </a:buClr>
              <a:buSzPts val="3200"/>
              <a:buNone/>
              <a:defRPr b="1" sz="3200"/>
            </a:lvl5pPr>
            <a:lvl6pPr indent="-228600" lvl="5" marL="2743200" algn="l">
              <a:lnSpc>
                <a:spcPct val="90000"/>
              </a:lnSpc>
              <a:spcBef>
                <a:spcPts val="1000"/>
              </a:spcBef>
              <a:spcAft>
                <a:spcPts val="0"/>
              </a:spcAft>
              <a:buClr>
                <a:schemeClr val="dk1"/>
              </a:buClr>
              <a:buSzPts val="3200"/>
              <a:buNone/>
              <a:defRPr b="1" sz="3200"/>
            </a:lvl6pPr>
            <a:lvl7pPr indent="-228600" lvl="6" marL="3200400" algn="l">
              <a:lnSpc>
                <a:spcPct val="90000"/>
              </a:lnSpc>
              <a:spcBef>
                <a:spcPts val="1000"/>
              </a:spcBef>
              <a:spcAft>
                <a:spcPts val="0"/>
              </a:spcAft>
              <a:buClr>
                <a:schemeClr val="dk1"/>
              </a:buClr>
              <a:buSzPts val="3200"/>
              <a:buNone/>
              <a:defRPr b="1" sz="3200"/>
            </a:lvl7pPr>
            <a:lvl8pPr indent="-228600" lvl="7" marL="3657600" algn="l">
              <a:lnSpc>
                <a:spcPct val="90000"/>
              </a:lnSpc>
              <a:spcBef>
                <a:spcPts val="1000"/>
              </a:spcBef>
              <a:spcAft>
                <a:spcPts val="0"/>
              </a:spcAft>
              <a:buClr>
                <a:schemeClr val="dk1"/>
              </a:buClr>
              <a:buSzPts val="3200"/>
              <a:buNone/>
              <a:defRPr b="1" sz="3200"/>
            </a:lvl8pPr>
            <a:lvl9pPr indent="-228600" lvl="8" marL="4114800" algn="l">
              <a:lnSpc>
                <a:spcPct val="90000"/>
              </a:lnSpc>
              <a:spcBef>
                <a:spcPts val="1000"/>
              </a:spcBef>
              <a:spcAft>
                <a:spcPts val="0"/>
              </a:spcAft>
              <a:buClr>
                <a:schemeClr val="dk1"/>
              </a:buClr>
              <a:buSzPts val="3200"/>
              <a:buNone/>
              <a:defRPr b="1" sz="3200"/>
            </a:lvl9pPr>
          </a:lstStyle>
          <a:p/>
        </p:txBody>
      </p:sp>
      <p:sp>
        <p:nvSpPr>
          <p:cNvPr id="56" name="Google Shape;56;p48"/>
          <p:cNvSpPr txBox="1"/>
          <p:nvPr>
            <p:ph idx="2" type="body"/>
          </p:nvPr>
        </p:nvSpPr>
        <p:spPr>
          <a:xfrm>
            <a:off x="762000" y="5010150"/>
            <a:ext cx="11264900" cy="6686550"/>
          </a:xfrm>
          <a:prstGeom prst="rect">
            <a:avLst/>
          </a:prstGeom>
          <a:noFill/>
          <a:ln>
            <a:noFill/>
          </a:ln>
        </p:spPr>
        <p:txBody>
          <a:bodyPr anchorCtr="0" anchor="t" bIns="0" lIns="0" spcFirstLastPara="1" rIns="0" wrap="square" tIns="0">
            <a:normAutofit/>
          </a:bodyPr>
          <a:lstStyle>
            <a:lvl1pPr indent="-584200" lvl="0" marL="457200" algn="l">
              <a:lnSpc>
                <a:spcPct val="90000"/>
              </a:lnSpc>
              <a:spcBef>
                <a:spcPts val="2000"/>
              </a:spcBef>
              <a:spcAft>
                <a:spcPts val="0"/>
              </a:spcAft>
              <a:buClr>
                <a:schemeClr val="lt1"/>
              </a:buClr>
              <a:buSzPts val="5600"/>
              <a:buChar char="•"/>
              <a:defRPr>
                <a:solidFill>
                  <a:schemeClr val="lt1"/>
                </a:solidFill>
              </a:defRPr>
            </a:lvl1pPr>
            <a:lvl2pPr indent="-533400" lvl="1" marL="914400" algn="l">
              <a:lnSpc>
                <a:spcPct val="90000"/>
              </a:lnSpc>
              <a:spcBef>
                <a:spcPts val="1000"/>
              </a:spcBef>
              <a:spcAft>
                <a:spcPts val="0"/>
              </a:spcAft>
              <a:buClr>
                <a:schemeClr val="lt1"/>
              </a:buClr>
              <a:buSzPts val="4800"/>
              <a:buChar char="•"/>
              <a:defRPr>
                <a:solidFill>
                  <a:schemeClr val="lt1"/>
                </a:solidFill>
              </a:defRPr>
            </a:lvl2pPr>
            <a:lvl3pPr indent="-482600" lvl="2" marL="1371600" algn="l">
              <a:lnSpc>
                <a:spcPct val="90000"/>
              </a:lnSpc>
              <a:spcBef>
                <a:spcPts val="1000"/>
              </a:spcBef>
              <a:spcAft>
                <a:spcPts val="0"/>
              </a:spcAft>
              <a:buClr>
                <a:schemeClr val="lt1"/>
              </a:buClr>
              <a:buSzPts val="4000"/>
              <a:buChar char="•"/>
              <a:defRPr>
                <a:solidFill>
                  <a:schemeClr val="lt1"/>
                </a:solidFill>
              </a:defRPr>
            </a:lvl3pPr>
            <a:lvl4pPr indent="-457200" lvl="3" marL="1828800" algn="l">
              <a:lnSpc>
                <a:spcPct val="90000"/>
              </a:lnSpc>
              <a:spcBef>
                <a:spcPts val="1000"/>
              </a:spcBef>
              <a:spcAft>
                <a:spcPts val="0"/>
              </a:spcAft>
              <a:buClr>
                <a:schemeClr val="lt1"/>
              </a:buClr>
              <a:buSzPts val="3600"/>
              <a:buChar char="•"/>
              <a:defRPr>
                <a:solidFill>
                  <a:schemeClr val="lt1"/>
                </a:solidFill>
              </a:defRPr>
            </a:lvl4pPr>
            <a:lvl5pPr indent="-457200" lvl="4" marL="2286000" algn="l">
              <a:lnSpc>
                <a:spcPct val="90000"/>
              </a:lnSpc>
              <a:spcBef>
                <a:spcPts val="1000"/>
              </a:spcBef>
              <a:spcAft>
                <a:spcPts val="0"/>
              </a:spcAft>
              <a:buClr>
                <a:schemeClr val="lt1"/>
              </a:buClr>
              <a:buSzPts val="3600"/>
              <a:buChar char="•"/>
              <a:defRPr>
                <a:solidFill>
                  <a:schemeClr val="lt1"/>
                </a:solidFill>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57" name="Google Shape;57;p48"/>
          <p:cNvSpPr txBox="1"/>
          <p:nvPr/>
        </p:nvSpPr>
        <p:spPr>
          <a:xfrm>
            <a:off x="762000" y="762001"/>
            <a:ext cx="16017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Arial"/>
                <a:ea typeface="Arial"/>
                <a:cs typeface="Arial"/>
                <a:sym typeface="Arial"/>
              </a:rPr>
              <a:t>FOOTPRINT</a:t>
            </a:r>
            <a:endParaRPr b="0" i="0" sz="1800" u="none" cap="none" strike="noStrike">
              <a:solidFill>
                <a:schemeClr val="lt1"/>
              </a:solidFill>
              <a:latin typeface="Arial"/>
              <a:ea typeface="Arial"/>
              <a:cs typeface="Arial"/>
              <a:sym typeface="Arial"/>
            </a:endParaRPr>
          </a:p>
        </p:txBody>
      </p:sp>
      <p:sp>
        <p:nvSpPr>
          <p:cNvPr id="58" name="Google Shape;58;p48"/>
          <p:cNvSpPr txBox="1"/>
          <p:nvPr>
            <p:ph idx="3" type="body"/>
          </p:nvPr>
        </p:nvSpPr>
        <p:spPr>
          <a:xfrm>
            <a:off x="12357102" y="3924300"/>
            <a:ext cx="11264900" cy="933208"/>
          </a:xfrm>
          <a:prstGeom prst="rect">
            <a:avLst/>
          </a:prstGeom>
          <a:noFill/>
          <a:ln>
            <a:noFill/>
          </a:ln>
        </p:spPr>
        <p:txBody>
          <a:bodyPr anchorCtr="0" anchor="b" bIns="0" lIns="0" spcFirstLastPara="1" rIns="0" wrap="square" tIns="0">
            <a:normAutofit/>
          </a:bodyPr>
          <a:lstStyle>
            <a:lvl1pPr indent="-228600" lvl="0" marL="457200" algn="l">
              <a:lnSpc>
                <a:spcPct val="90000"/>
              </a:lnSpc>
              <a:spcBef>
                <a:spcPts val="2000"/>
              </a:spcBef>
              <a:spcAft>
                <a:spcPts val="0"/>
              </a:spcAft>
              <a:buClr>
                <a:schemeClr val="lt1"/>
              </a:buClr>
              <a:buSzPts val="4800"/>
              <a:buNone/>
              <a:defRPr b="1" sz="4800">
                <a:solidFill>
                  <a:schemeClr val="lt1"/>
                </a:solidFill>
              </a:defRPr>
            </a:lvl1pPr>
            <a:lvl2pPr indent="-228600" lvl="1" marL="914400" algn="l">
              <a:lnSpc>
                <a:spcPct val="90000"/>
              </a:lnSpc>
              <a:spcBef>
                <a:spcPts val="1000"/>
              </a:spcBef>
              <a:spcAft>
                <a:spcPts val="0"/>
              </a:spcAft>
              <a:buClr>
                <a:srgbClr val="323232"/>
              </a:buClr>
              <a:buSzPts val="4000"/>
              <a:buNone/>
              <a:defRPr b="1" sz="4000"/>
            </a:lvl2pPr>
            <a:lvl3pPr indent="-228600" lvl="2" marL="1371600" algn="l">
              <a:lnSpc>
                <a:spcPct val="90000"/>
              </a:lnSpc>
              <a:spcBef>
                <a:spcPts val="1000"/>
              </a:spcBef>
              <a:spcAft>
                <a:spcPts val="0"/>
              </a:spcAft>
              <a:buClr>
                <a:srgbClr val="323232"/>
              </a:buClr>
              <a:buSzPts val="3600"/>
              <a:buNone/>
              <a:defRPr b="1" sz="3600"/>
            </a:lvl3pPr>
            <a:lvl4pPr indent="-228600" lvl="3" marL="1828800" algn="l">
              <a:lnSpc>
                <a:spcPct val="90000"/>
              </a:lnSpc>
              <a:spcBef>
                <a:spcPts val="1000"/>
              </a:spcBef>
              <a:spcAft>
                <a:spcPts val="0"/>
              </a:spcAft>
              <a:buClr>
                <a:srgbClr val="323232"/>
              </a:buClr>
              <a:buSzPts val="3200"/>
              <a:buNone/>
              <a:defRPr b="1" sz="3200"/>
            </a:lvl4pPr>
            <a:lvl5pPr indent="-228600" lvl="4" marL="2286000" algn="l">
              <a:lnSpc>
                <a:spcPct val="90000"/>
              </a:lnSpc>
              <a:spcBef>
                <a:spcPts val="1000"/>
              </a:spcBef>
              <a:spcAft>
                <a:spcPts val="0"/>
              </a:spcAft>
              <a:buClr>
                <a:srgbClr val="323232"/>
              </a:buClr>
              <a:buSzPts val="3200"/>
              <a:buNone/>
              <a:defRPr b="1" sz="3200"/>
            </a:lvl5pPr>
            <a:lvl6pPr indent="-228600" lvl="5" marL="2743200" algn="l">
              <a:lnSpc>
                <a:spcPct val="90000"/>
              </a:lnSpc>
              <a:spcBef>
                <a:spcPts val="1000"/>
              </a:spcBef>
              <a:spcAft>
                <a:spcPts val="0"/>
              </a:spcAft>
              <a:buClr>
                <a:schemeClr val="dk1"/>
              </a:buClr>
              <a:buSzPts val="3200"/>
              <a:buNone/>
              <a:defRPr b="1" sz="3200"/>
            </a:lvl6pPr>
            <a:lvl7pPr indent="-228600" lvl="6" marL="3200400" algn="l">
              <a:lnSpc>
                <a:spcPct val="90000"/>
              </a:lnSpc>
              <a:spcBef>
                <a:spcPts val="1000"/>
              </a:spcBef>
              <a:spcAft>
                <a:spcPts val="0"/>
              </a:spcAft>
              <a:buClr>
                <a:schemeClr val="dk1"/>
              </a:buClr>
              <a:buSzPts val="3200"/>
              <a:buNone/>
              <a:defRPr b="1" sz="3200"/>
            </a:lvl7pPr>
            <a:lvl8pPr indent="-228600" lvl="7" marL="3657600" algn="l">
              <a:lnSpc>
                <a:spcPct val="90000"/>
              </a:lnSpc>
              <a:spcBef>
                <a:spcPts val="1000"/>
              </a:spcBef>
              <a:spcAft>
                <a:spcPts val="0"/>
              </a:spcAft>
              <a:buClr>
                <a:schemeClr val="dk1"/>
              </a:buClr>
              <a:buSzPts val="3200"/>
              <a:buNone/>
              <a:defRPr b="1" sz="3200"/>
            </a:lvl8pPr>
            <a:lvl9pPr indent="-228600" lvl="8" marL="4114800" algn="l">
              <a:lnSpc>
                <a:spcPct val="90000"/>
              </a:lnSpc>
              <a:spcBef>
                <a:spcPts val="1000"/>
              </a:spcBef>
              <a:spcAft>
                <a:spcPts val="0"/>
              </a:spcAft>
              <a:buClr>
                <a:schemeClr val="dk1"/>
              </a:buClr>
              <a:buSzPts val="3200"/>
              <a:buNone/>
              <a:defRPr b="1" sz="3200"/>
            </a:lvl9pPr>
          </a:lstStyle>
          <a:p/>
        </p:txBody>
      </p:sp>
      <p:sp>
        <p:nvSpPr>
          <p:cNvPr id="59" name="Google Shape;59;p48"/>
          <p:cNvSpPr txBox="1"/>
          <p:nvPr>
            <p:ph idx="4" type="body"/>
          </p:nvPr>
        </p:nvSpPr>
        <p:spPr>
          <a:xfrm>
            <a:off x="12357102" y="5010150"/>
            <a:ext cx="11264900" cy="6686550"/>
          </a:xfrm>
          <a:prstGeom prst="rect">
            <a:avLst/>
          </a:prstGeom>
          <a:noFill/>
          <a:ln>
            <a:noFill/>
          </a:ln>
        </p:spPr>
        <p:txBody>
          <a:bodyPr anchorCtr="0" anchor="t" bIns="0" lIns="0" spcFirstLastPara="1" rIns="0" wrap="square" tIns="0">
            <a:normAutofit/>
          </a:bodyPr>
          <a:lstStyle>
            <a:lvl1pPr indent="-584200" lvl="0" marL="457200" algn="l">
              <a:lnSpc>
                <a:spcPct val="90000"/>
              </a:lnSpc>
              <a:spcBef>
                <a:spcPts val="2000"/>
              </a:spcBef>
              <a:spcAft>
                <a:spcPts val="0"/>
              </a:spcAft>
              <a:buClr>
                <a:schemeClr val="lt1"/>
              </a:buClr>
              <a:buSzPts val="5600"/>
              <a:buChar char="•"/>
              <a:defRPr>
                <a:solidFill>
                  <a:schemeClr val="lt1"/>
                </a:solidFill>
              </a:defRPr>
            </a:lvl1pPr>
            <a:lvl2pPr indent="-533400" lvl="1" marL="914400" algn="l">
              <a:lnSpc>
                <a:spcPct val="90000"/>
              </a:lnSpc>
              <a:spcBef>
                <a:spcPts val="1000"/>
              </a:spcBef>
              <a:spcAft>
                <a:spcPts val="0"/>
              </a:spcAft>
              <a:buClr>
                <a:schemeClr val="lt1"/>
              </a:buClr>
              <a:buSzPts val="4800"/>
              <a:buChar char="•"/>
              <a:defRPr>
                <a:solidFill>
                  <a:schemeClr val="lt1"/>
                </a:solidFill>
              </a:defRPr>
            </a:lvl2pPr>
            <a:lvl3pPr indent="-482600" lvl="2" marL="1371600" algn="l">
              <a:lnSpc>
                <a:spcPct val="90000"/>
              </a:lnSpc>
              <a:spcBef>
                <a:spcPts val="1000"/>
              </a:spcBef>
              <a:spcAft>
                <a:spcPts val="0"/>
              </a:spcAft>
              <a:buClr>
                <a:schemeClr val="lt1"/>
              </a:buClr>
              <a:buSzPts val="4000"/>
              <a:buChar char="•"/>
              <a:defRPr>
                <a:solidFill>
                  <a:schemeClr val="lt1"/>
                </a:solidFill>
              </a:defRPr>
            </a:lvl3pPr>
            <a:lvl4pPr indent="-457200" lvl="3" marL="1828800" algn="l">
              <a:lnSpc>
                <a:spcPct val="90000"/>
              </a:lnSpc>
              <a:spcBef>
                <a:spcPts val="1000"/>
              </a:spcBef>
              <a:spcAft>
                <a:spcPts val="0"/>
              </a:spcAft>
              <a:buClr>
                <a:schemeClr val="lt1"/>
              </a:buClr>
              <a:buSzPts val="3600"/>
              <a:buChar char="•"/>
              <a:defRPr>
                <a:solidFill>
                  <a:schemeClr val="lt1"/>
                </a:solidFill>
              </a:defRPr>
            </a:lvl4pPr>
            <a:lvl5pPr indent="-457200" lvl="4" marL="2286000" algn="l">
              <a:lnSpc>
                <a:spcPct val="90000"/>
              </a:lnSpc>
              <a:spcBef>
                <a:spcPts val="1000"/>
              </a:spcBef>
              <a:spcAft>
                <a:spcPts val="0"/>
              </a:spcAft>
              <a:buClr>
                <a:schemeClr val="lt1"/>
              </a:buClr>
              <a:buSzPts val="3600"/>
              <a:buChar char="•"/>
              <a:defRPr>
                <a:solidFill>
                  <a:schemeClr val="lt1"/>
                </a:solidFill>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pic>
        <p:nvPicPr>
          <p:cNvPr id="60" name="Google Shape;60;p48"/>
          <p:cNvPicPr preferRelativeResize="0"/>
          <p:nvPr/>
        </p:nvPicPr>
        <p:blipFill rotWithShape="1">
          <a:blip r:embed="rId2">
            <a:alphaModFix/>
          </a:blip>
          <a:srcRect b="0" l="0" r="0" t="0"/>
          <a:stretch/>
        </p:blipFill>
        <p:spPr>
          <a:xfrm>
            <a:off x="762000" y="12469466"/>
            <a:ext cx="2171700" cy="484533"/>
          </a:xfrm>
          <a:prstGeom prst="rect">
            <a:avLst/>
          </a:prstGeom>
          <a:noFill/>
          <a:ln>
            <a:noFill/>
          </a:ln>
        </p:spPr>
      </p:pic>
      <p:pic>
        <p:nvPicPr>
          <p:cNvPr descr="A black and white logo&#10;&#10;AI-generated content may be incorrect." id="61" name="Google Shape;61;p48"/>
          <p:cNvPicPr preferRelativeResize="0"/>
          <p:nvPr/>
        </p:nvPicPr>
        <p:blipFill rotWithShape="1">
          <a:blip r:embed="rId3">
            <a:alphaModFix/>
          </a:blip>
          <a:srcRect b="0" l="0" r="0" t="0"/>
          <a:stretch/>
        </p:blipFill>
        <p:spPr>
          <a:xfrm>
            <a:off x="21606569" y="12469466"/>
            <a:ext cx="2015431" cy="484632"/>
          </a:xfrm>
          <a:prstGeom prst="rect">
            <a:avLst/>
          </a:prstGeom>
          <a:noFill/>
          <a:ln>
            <a:noFill/>
          </a:ln>
        </p:spPr>
      </p:pic>
      <p:sp>
        <p:nvSpPr>
          <p:cNvPr id="62" name="Google Shape;62;p48"/>
          <p:cNvSpPr txBox="1"/>
          <p:nvPr>
            <p:ph idx="12" type="sldNum"/>
          </p:nvPr>
        </p:nvSpPr>
        <p:spPr>
          <a:xfrm>
            <a:off x="15659100" y="-1103312"/>
            <a:ext cx="5486400" cy="276999"/>
          </a:xfrm>
          <a:prstGeom prst="rect">
            <a:avLst/>
          </a:prstGeom>
          <a:noFill/>
          <a:ln>
            <a:noFill/>
          </a:ln>
        </p:spPr>
        <p:txBody>
          <a:bodyPr anchorCtr="0" anchor="ctr" bIns="0" lIns="0" spcFirstLastPara="1" rIns="0" wrap="square" tIns="0">
            <a:noAutofit/>
          </a:bodyPr>
          <a:lstStyle>
            <a:lvl1pPr indent="0" lvl="0"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ull-Slide Picture">
  <p:cSld name="Full-Slide Picture">
    <p:spTree>
      <p:nvGrpSpPr>
        <p:cNvPr id="63" name="Shape 63"/>
        <p:cNvGrpSpPr/>
        <p:nvPr/>
      </p:nvGrpSpPr>
      <p:grpSpPr>
        <a:xfrm>
          <a:off x="0" y="0"/>
          <a:ext cx="0" cy="0"/>
          <a:chOff x="0" y="0"/>
          <a:chExt cx="0" cy="0"/>
        </a:xfrm>
      </p:grpSpPr>
      <p:sp>
        <p:nvSpPr>
          <p:cNvPr id="64" name="Google Shape;64;p49"/>
          <p:cNvSpPr txBox="1"/>
          <p:nvPr/>
        </p:nvSpPr>
        <p:spPr>
          <a:xfrm>
            <a:off x="762000" y="762001"/>
            <a:ext cx="16017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323232"/>
                </a:solidFill>
                <a:latin typeface="Arial"/>
                <a:ea typeface="Arial"/>
                <a:cs typeface="Arial"/>
                <a:sym typeface="Arial"/>
              </a:rPr>
              <a:t>FOOTPRINT</a:t>
            </a:r>
            <a:endParaRPr b="0" i="0" sz="1800" u="none" cap="none" strike="noStrike">
              <a:solidFill>
                <a:srgbClr val="323232"/>
              </a:solidFill>
              <a:latin typeface="Arial"/>
              <a:ea typeface="Arial"/>
              <a:cs typeface="Arial"/>
              <a:sym typeface="Arial"/>
            </a:endParaRPr>
          </a:p>
        </p:txBody>
      </p:sp>
      <p:pic>
        <p:nvPicPr>
          <p:cNvPr id="65" name="Google Shape;65;p49"/>
          <p:cNvPicPr preferRelativeResize="0"/>
          <p:nvPr/>
        </p:nvPicPr>
        <p:blipFill rotWithShape="1">
          <a:blip r:embed="rId2">
            <a:alphaModFix/>
          </a:blip>
          <a:srcRect b="564" l="0" r="0" t="-282"/>
          <a:stretch/>
        </p:blipFill>
        <p:spPr>
          <a:xfrm>
            <a:off x="21450519" y="12433300"/>
            <a:ext cx="2171481" cy="520700"/>
          </a:xfrm>
          <a:prstGeom prst="rect">
            <a:avLst/>
          </a:prstGeom>
          <a:solidFill>
            <a:srgbClr val="F8F8F8"/>
          </a:solidFill>
          <a:ln>
            <a:noFill/>
          </a:ln>
        </p:spPr>
      </p:pic>
      <p:pic>
        <p:nvPicPr>
          <p:cNvPr descr="Blue text on a black background&#10;&#10;AI-generated content may be incorrect." id="66" name="Google Shape;66;p49"/>
          <p:cNvPicPr preferRelativeResize="0"/>
          <p:nvPr/>
        </p:nvPicPr>
        <p:blipFill rotWithShape="1">
          <a:blip r:embed="rId3">
            <a:alphaModFix/>
          </a:blip>
          <a:srcRect b="0" l="0" r="0" t="0"/>
          <a:stretch/>
        </p:blipFill>
        <p:spPr>
          <a:xfrm>
            <a:off x="762000" y="12469466"/>
            <a:ext cx="2171700" cy="484534"/>
          </a:xfrm>
          <a:prstGeom prst="rect">
            <a:avLst/>
          </a:prstGeom>
          <a:noFill/>
          <a:ln>
            <a:noFill/>
          </a:ln>
        </p:spPr>
      </p:pic>
      <p:sp>
        <p:nvSpPr>
          <p:cNvPr id="67" name="Google Shape;67;p49"/>
          <p:cNvSpPr/>
          <p:nvPr>
            <p:ph idx="2" type="pic"/>
          </p:nvPr>
        </p:nvSpPr>
        <p:spPr>
          <a:xfrm>
            <a:off x="0" y="0"/>
            <a:ext cx="24384000" cy="13716000"/>
          </a:xfrm>
          <a:prstGeom prst="rect">
            <a:avLst/>
          </a:prstGeom>
          <a:noFill/>
          <a:ln>
            <a:noFill/>
          </a:ln>
        </p:spPr>
      </p:sp>
      <p:sp>
        <p:nvSpPr>
          <p:cNvPr id="68" name="Google Shape;68;p49"/>
          <p:cNvSpPr/>
          <p:nvPr/>
        </p:nvSpPr>
        <p:spPr>
          <a:xfrm>
            <a:off x="0" y="7886700"/>
            <a:ext cx="13982700" cy="4305300"/>
          </a:xfrm>
          <a:prstGeom prst="rect">
            <a:avLst/>
          </a:prstGeom>
          <a:solidFill>
            <a:schemeClr val="lt1">
              <a:alpha val="20000"/>
            </a:schemeClr>
          </a:solidFill>
          <a:ln cap="flat" cmpd="sng" w="19050">
            <a:solidFill>
              <a:srgbClr val="0D562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0" i="0" lang="en-US" sz="3600" u="none" cap="none" strike="noStrike">
                <a:solidFill>
                  <a:schemeClr val="lt1"/>
                </a:solidFill>
                <a:latin typeface="Arial"/>
                <a:ea typeface="Arial"/>
                <a:cs typeface="Arial"/>
                <a:sym typeface="Arial"/>
              </a:rPr>
              <a:t>v</a:t>
            </a:r>
            <a:endParaRPr b="0" i="0" sz="3600" u="none" cap="none" strike="noStrike">
              <a:solidFill>
                <a:schemeClr val="lt1"/>
              </a:solidFill>
              <a:latin typeface="Arial"/>
              <a:ea typeface="Arial"/>
              <a:cs typeface="Arial"/>
              <a:sym typeface="Arial"/>
            </a:endParaRPr>
          </a:p>
        </p:txBody>
      </p:sp>
      <p:sp>
        <p:nvSpPr>
          <p:cNvPr id="69" name="Google Shape;69;p49"/>
          <p:cNvSpPr txBox="1"/>
          <p:nvPr>
            <p:ph idx="1" type="body"/>
          </p:nvPr>
        </p:nvSpPr>
        <p:spPr>
          <a:xfrm>
            <a:off x="762000" y="8355744"/>
            <a:ext cx="9331320" cy="3340955"/>
          </a:xfrm>
          <a:prstGeom prst="rect">
            <a:avLst/>
          </a:prstGeom>
          <a:noFill/>
          <a:ln>
            <a:noFill/>
          </a:ln>
        </p:spPr>
        <p:txBody>
          <a:bodyPr anchorCtr="0" anchor="t" bIns="0" lIns="0" spcFirstLastPara="1" rIns="0" wrap="square" tIns="0">
            <a:normAutofit/>
          </a:bodyPr>
          <a:lstStyle>
            <a:lvl1pPr indent="-482600" lvl="0" marL="457200" algn="l">
              <a:lnSpc>
                <a:spcPct val="90000"/>
              </a:lnSpc>
              <a:spcBef>
                <a:spcPts val="2000"/>
              </a:spcBef>
              <a:spcAft>
                <a:spcPts val="0"/>
              </a:spcAft>
              <a:buClr>
                <a:srgbClr val="323232"/>
              </a:buClr>
              <a:buSzPts val="4000"/>
              <a:buChar char="•"/>
              <a:defRPr b="0" sz="4000">
                <a:solidFill>
                  <a:srgbClr val="323232"/>
                </a:solidFill>
              </a:defRPr>
            </a:lvl1pPr>
            <a:lvl2pPr indent="-457200" lvl="1" marL="914400" algn="l">
              <a:lnSpc>
                <a:spcPct val="90000"/>
              </a:lnSpc>
              <a:spcBef>
                <a:spcPts val="1000"/>
              </a:spcBef>
              <a:spcAft>
                <a:spcPts val="0"/>
              </a:spcAft>
              <a:buClr>
                <a:srgbClr val="323232"/>
              </a:buClr>
              <a:buSzPts val="3600"/>
              <a:buChar char="•"/>
              <a:defRPr sz="3600">
                <a:solidFill>
                  <a:srgbClr val="323232"/>
                </a:solidFill>
              </a:defRPr>
            </a:lvl2pPr>
            <a:lvl3pPr indent="-431800" lvl="2" marL="1371600" algn="l">
              <a:lnSpc>
                <a:spcPct val="90000"/>
              </a:lnSpc>
              <a:spcBef>
                <a:spcPts val="1000"/>
              </a:spcBef>
              <a:spcAft>
                <a:spcPts val="0"/>
              </a:spcAft>
              <a:buClr>
                <a:srgbClr val="323232"/>
              </a:buClr>
              <a:buSzPts val="3200"/>
              <a:buChar char="•"/>
              <a:defRPr sz="3200">
                <a:solidFill>
                  <a:srgbClr val="323232"/>
                </a:solidFill>
              </a:defRPr>
            </a:lvl3pPr>
            <a:lvl4pPr indent="-406400" lvl="3" marL="1828800" algn="l">
              <a:lnSpc>
                <a:spcPct val="90000"/>
              </a:lnSpc>
              <a:spcBef>
                <a:spcPts val="1000"/>
              </a:spcBef>
              <a:spcAft>
                <a:spcPts val="0"/>
              </a:spcAft>
              <a:buClr>
                <a:srgbClr val="323232"/>
              </a:buClr>
              <a:buSzPts val="2800"/>
              <a:buChar char="•"/>
              <a:defRPr sz="2800">
                <a:solidFill>
                  <a:srgbClr val="323232"/>
                </a:solidFill>
              </a:defRPr>
            </a:lvl4pPr>
            <a:lvl5pPr indent="-406400" lvl="4" marL="2286000" algn="l">
              <a:lnSpc>
                <a:spcPct val="90000"/>
              </a:lnSpc>
              <a:spcBef>
                <a:spcPts val="1000"/>
              </a:spcBef>
              <a:spcAft>
                <a:spcPts val="0"/>
              </a:spcAft>
              <a:buClr>
                <a:srgbClr val="323232"/>
              </a:buClr>
              <a:buSzPts val="2800"/>
              <a:buChar char="•"/>
              <a:defRPr sz="2800">
                <a:solidFill>
                  <a:srgbClr val="323232"/>
                </a:solidFill>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0"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8F8"/>
        </a:solidFill>
      </p:bgPr>
    </p:bg>
    <p:spTree>
      <p:nvGrpSpPr>
        <p:cNvPr id="9" name="Shape 9"/>
        <p:cNvGrpSpPr/>
        <p:nvPr/>
      </p:nvGrpSpPr>
      <p:grpSpPr>
        <a:xfrm>
          <a:off x="0" y="0"/>
          <a:ext cx="0" cy="0"/>
          <a:chOff x="0" y="0"/>
          <a:chExt cx="0" cy="0"/>
        </a:xfrm>
      </p:grpSpPr>
      <p:sp>
        <p:nvSpPr>
          <p:cNvPr id="10" name="Google Shape;10;p38"/>
          <p:cNvSpPr txBox="1"/>
          <p:nvPr>
            <p:ph type="title"/>
          </p:nvPr>
        </p:nvSpPr>
        <p:spPr>
          <a:xfrm>
            <a:off x="761999" y="1524000"/>
            <a:ext cx="15128875" cy="4484687"/>
          </a:xfrm>
          <a:prstGeom prst="rect">
            <a:avLst/>
          </a:prstGeom>
          <a:noFill/>
          <a:ln>
            <a:noFill/>
          </a:ln>
        </p:spPr>
        <p:txBody>
          <a:bodyPr anchorCtr="0" anchor="t" bIns="0" lIns="0" spcFirstLastPara="1" rIns="0" wrap="square" tIns="0">
            <a:normAutofit/>
          </a:bodyPr>
          <a:lstStyle>
            <a:lvl1pPr lvl="0" marR="0" rtl="0" algn="l">
              <a:lnSpc>
                <a:spcPct val="90000"/>
              </a:lnSpc>
              <a:spcBef>
                <a:spcPts val="0"/>
              </a:spcBef>
              <a:spcAft>
                <a:spcPts val="0"/>
              </a:spcAft>
              <a:buClr>
                <a:srgbClr val="323232"/>
              </a:buClr>
              <a:buSzPts val="8000"/>
              <a:buFont typeface="Arial"/>
              <a:buNone/>
              <a:defRPr b="0" i="0" sz="8000" u="none" cap="none" strike="noStrike">
                <a:solidFill>
                  <a:srgbClr val="323232"/>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38"/>
          <p:cNvSpPr txBox="1"/>
          <p:nvPr>
            <p:ph idx="1" type="body"/>
          </p:nvPr>
        </p:nvSpPr>
        <p:spPr>
          <a:xfrm>
            <a:off x="755650" y="6858000"/>
            <a:ext cx="15135225" cy="4838700"/>
          </a:xfrm>
          <a:prstGeom prst="rect">
            <a:avLst/>
          </a:prstGeom>
          <a:noFill/>
          <a:ln>
            <a:noFill/>
          </a:ln>
        </p:spPr>
        <p:txBody>
          <a:bodyPr anchorCtr="0" anchor="t" bIns="0" lIns="0" spcFirstLastPara="1" rIns="0" wrap="square" tIns="0">
            <a:normAutofit/>
          </a:bodyPr>
          <a:lstStyle>
            <a:lvl1pPr indent="-584200" lvl="0" marL="457200" marR="0" rtl="0" algn="l">
              <a:lnSpc>
                <a:spcPct val="90000"/>
              </a:lnSpc>
              <a:spcBef>
                <a:spcPts val="2000"/>
              </a:spcBef>
              <a:spcAft>
                <a:spcPts val="0"/>
              </a:spcAft>
              <a:buClr>
                <a:srgbClr val="323232"/>
              </a:buClr>
              <a:buSzPts val="5600"/>
              <a:buFont typeface="Arial"/>
              <a:buChar char="•"/>
              <a:defRPr b="0" i="0" sz="5600" u="none" cap="none" strike="noStrike">
                <a:solidFill>
                  <a:srgbClr val="323232"/>
                </a:solidFill>
                <a:latin typeface="Arial"/>
                <a:ea typeface="Arial"/>
                <a:cs typeface="Arial"/>
                <a:sym typeface="Arial"/>
              </a:defRPr>
            </a:lvl1pPr>
            <a:lvl2pPr indent="-533400" lvl="1" marL="914400" marR="0" rtl="0" algn="l">
              <a:lnSpc>
                <a:spcPct val="90000"/>
              </a:lnSpc>
              <a:spcBef>
                <a:spcPts val="1000"/>
              </a:spcBef>
              <a:spcAft>
                <a:spcPts val="0"/>
              </a:spcAft>
              <a:buClr>
                <a:srgbClr val="323232"/>
              </a:buClr>
              <a:buSzPts val="4800"/>
              <a:buFont typeface="Arial"/>
              <a:buChar char="•"/>
              <a:defRPr b="0" i="0" sz="4800" u="none" cap="none" strike="noStrike">
                <a:solidFill>
                  <a:srgbClr val="323232"/>
                </a:solidFill>
                <a:latin typeface="Arial"/>
                <a:ea typeface="Arial"/>
                <a:cs typeface="Arial"/>
                <a:sym typeface="Arial"/>
              </a:defRPr>
            </a:lvl2pPr>
            <a:lvl3pPr indent="-482600" lvl="2" marL="1371600" marR="0" rtl="0" algn="l">
              <a:lnSpc>
                <a:spcPct val="90000"/>
              </a:lnSpc>
              <a:spcBef>
                <a:spcPts val="1000"/>
              </a:spcBef>
              <a:spcAft>
                <a:spcPts val="0"/>
              </a:spcAft>
              <a:buClr>
                <a:srgbClr val="323232"/>
              </a:buClr>
              <a:buSzPts val="4000"/>
              <a:buFont typeface="Arial"/>
              <a:buChar char="•"/>
              <a:defRPr b="0" i="0" sz="4000" u="none" cap="none" strike="noStrike">
                <a:solidFill>
                  <a:srgbClr val="323232"/>
                </a:solidFill>
                <a:latin typeface="Arial"/>
                <a:ea typeface="Arial"/>
                <a:cs typeface="Arial"/>
                <a:sym typeface="Arial"/>
              </a:defRPr>
            </a:lvl3pPr>
            <a:lvl4pPr indent="-457200" lvl="3" marL="1828800" marR="0" rtl="0" algn="l">
              <a:lnSpc>
                <a:spcPct val="90000"/>
              </a:lnSpc>
              <a:spcBef>
                <a:spcPts val="1000"/>
              </a:spcBef>
              <a:spcAft>
                <a:spcPts val="0"/>
              </a:spcAft>
              <a:buClr>
                <a:srgbClr val="323232"/>
              </a:buClr>
              <a:buSzPts val="3600"/>
              <a:buFont typeface="Arial"/>
              <a:buChar char="•"/>
              <a:defRPr b="0" i="0" sz="3600" u="none" cap="none" strike="noStrike">
                <a:solidFill>
                  <a:srgbClr val="323232"/>
                </a:solidFill>
                <a:latin typeface="Arial"/>
                <a:ea typeface="Arial"/>
                <a:cs typeface="Arial"/>
                <a:sym typeface="Arial"/>
              </a:defRPr>
            </a:lvl4pPr>
            <a:lvl5pPr indent="-457200" lvl="4" marL="2286000" marR="0" rtl="0" algn="l">
              <a:lnSpc>
                <a:spcPct val="90000"/>
              </a:lnSpc>
              <a:spcBef>
                <a:spcPts val="1000"/>
              </a:spcBef>
              <a:spcAft>
                <a:spcPts val="0"/>
              </a:spcAft>
              <a:buClr>
                <a:srgbClr val="323232"/>
              </a:buClr>
              <a:buSzPts val="3600"/>
              <a:buFont typeface="Arial"/>
              <a:buChar char="•"/>
              <a:defRPr b="0" i="0" sz="3600" u="none" cap="none" strike="noStrike">
                <a:solidFill>
                  <a:srgbClr val="323232"/>
                </a:solidFill>
                <a:latin typeface="Arial"/>
                <a:ea typeface="Arial"/>
                <a:cs typeface="Arial"/>
                <a:sym typeface="Arial"/>
              </a:defRPr>
            </a:lvl5pPr>
            <a:lvl6pPr indent="-457200" lvl="5" marL="27432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6pPr>
            <a:lvl7pPr indent="-457200" lvl="6" marL="32004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7pPr>
            <a:lvl8pPr indent="-457200" lvl="7" marL="36576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8pPr>
            <a:lvl9pPr indent="-457200" lvl="8" marL="41148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15:clr>
            <a:srgbClr val="F26B43"/>
          </p15:clr>
        </p15:guide>
        <p15:guide id="2" pos="15360">
          <p15:clr>
            <a:srgbClr val="F26B43"/>
          </p15:clr>
        </p15:guide>
        <p15:guide id="3" pos="480">
          <p15:clr>
            <a:srgbClr val="F26B43"/>
          </p15:clr>
        </p15:guide>
        <p15:guide id="4" pos="1489">
          <p15:clr>
            <a:srgbClr val="F26B43"/>
          </p15:clr>
        </p15:guide>
        <p15:guide id="5" pos="1697">
          <p15:clr>
            <a:srgbClr val="F26B43"/>
          </p15:clr>
        </p15:guide>
        <p15:guide id="6" pos="2706">
          <p15:clr>
            <a:srgbClr val="F26B43"/>
          </p15:clr>
        </p15:guide>
        <p15:guide id="7" pos="2914">
          <p15:clr>
            <a:srgbClr val="F26B43"/>
          </p15:clr>
        </p15:guide>
        <p15:guide id="8" pos="3924">
          <p15:clr>
            <a:srgbClr val="F26B43"/>
          </p15:clr>
        </p15:guide>
        <p15:guide id="9" pos="4132">
          <p15:clr>
            <a:srgbClr val="F26B43"/>
          </p15:clr>
        </p15:guide>
        <p15:guide id="10" pos="5141">
          <p15:clr>
            <a:srgbClr val="F26B43"/>
          </p15:clr>
        </p15:guide>
        <p15:guide id="11" pos="5349">
          <p15:clr>
            <a:srgbClr val="F26B43"/>
          </p15:clr>
        </p15:guide>
        <p15:guide id="12" pos="6358">
          <p15:clr>
            <a:srgbClr val="F26B43"/>
          </p15:clr>
        </p15:guide>
        <p15:guide id="13" pos="6566">
          <p15:clr>
            <a:srgbClr val="F26B43"/>
          </p15:clr>
        </p15:guide>
        <p15:guide id="14" pos="7576">
          <p15:clr>
            <a:srgbClr val="F26B43"/>
          </p15:clr>
        </p15:guide>
        <p15:guide id="15" pos="7784">
          <p15:clr>
            <a:srgbClr val="F26B43"/>
          </p15:clr>
        </p15:guide>
        <p15:guide id="16" pos="8808">
          <p15:clr>
            <a:srgbClr val="F26B43"/>
          </p15:clr>
        </p15:guide>
        <p15:guide id="17" pos="9001">
          <p15:clr>
            <a:srgbClr val="F26B43"/>
          </p15:clr>
        </p15:guide>
        <p15:guide id="18" pos="10010">
          <p15:clr>
            <a:srgbClr val="F26B43"/>
          </p15:clr>
        </p15:guide>
        <p15:guide id="19" pos="10218">
          <p15:clr>
            <a:srgbClr val="F26B43"/>
          </p15:clr>
        </p15:guide>
        <p15:guide id="20" pos="11228">
          <p15:clr>
            <a:srgbClr val="F26B43"/>
          </p15:clr>
        </p15:guide>
        <p15:guide id="21" pos="11436">
          <p15:clr>
            <a:srgbClr val="F26B43"/>
          </p15:clr>
        </p15:guide>
        <p15:guide id="22" pos="12445">
          <p15:clr>
            <a:srgbClr val="F26B43"/>
          </p15:clr>
        </p15:guide>
        <p15:guide id="23" pos="12653">
          <p15:clr>
            <a:srgbClr val="F26B43"/>
          </p15:clr>
        </p15:guide>
        <p15:guide id="24" pos="13662">
          <p15:clr>
            <a:srgbClr val="F26B43"/>
          </p15:clr>
        </p15:guide>
        <p15:guide id="25" pos="13896">
          <p15:clr>
            <a:srgbClr val="F26B43"/>
          </p15:clr>
        </p15:guide>
        <p15:guide id="26" pos="14880">
          <p15:clr>
            <a:srgbClr val="F26B43"/>
          </p15:clr>
        </p15:guide>
        <p15:guide id="27" orient="horz">
          <p15:clr>
            <a:srgbClr val="F26B43"/>
          </p15:clr>
        </p15:guide>
        <p15:guide id="28" orient="horz" pos="8640">
          <p15:clr>
            <a:srgbClr val="F26B43"/>
          </p15:clr>
        </p15:guide>
        <p15:guide id="29" orient="horz" pos="960">
          <p15:clr>
            <a:srgbClr val="F26B43"/>
          </p15:clr>
        </p15:guide>
        <p15:guide id="30" orient="horz" pos="7680">
          <p15:clr>
            <a:srgbClr val="F26B43"/>
          </p15:clr>
        </p15:guide>
        <p15:guide id="31" orient="horz" pos="8160">
          <p15:clr>
            <a:srgbClr val="F26B43"/>
          </p15:clr>
        </p15:guide>
        <p15:guide id="32" orient="horz" pos="480">
          <p15:clr>
            <a:srgbClr val="F26B43"/>
          </p15:clr>
        </p15:guide>
        <p15:guide id="33" orient="horz" pos="7368">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3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2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2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4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 Id="rId3" Type="http://schemas.openxmlformats.org/officeDocument/2006/relationships/image" Target="../media/image1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2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20.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40.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2.xml"/><Relationship Id="rId3" Type="http://schemas.openxmlformats.org/officeDocument/2006/relationships/hyperlink" Target="https://www.atout-france.fr/" TargetMode="External"/><Relationship Id="rId4" Type="http://schemas.openxmlformats.org/officeDocument/2006/relationships/image" Target="../media/image34.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3.xml"/><Relationship Id="rId3" Type="http://schemas.openxmlformats.org/officeDocument/2006/relationships/image" Target="../media/image32.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4.xml"/><Relationship Id="rId3" Type="http://schemas.openxmlformats.org/officeDocument/2006/relationships/image" Target="../media/image29.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5.xml"/><Relationship Id="rId3" Type="http://schemas.openxmlformats.org/officeDocument/2006/relationships/image" Target="../media/image28.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37.png"/><Relationship Id="rId4" Type="http://schemas.openxmlformats.org/officeDocument/2006/relationships/image" Target="../media/image35.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7.xml"/><Relationship Id="rId3" Type="http://schemas.openxmlformats.org/officeDocument/2006/relationships/image" Target="../media/image27.png"/><Relationship Id="rId4" Type="http://schemas.openxmlformats.org/officeDocument/2006/relationships/image" Target="../media/image33.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8.xml"/><Relationship Id="rId3" Type="http://schemas.openxmlformats.org/officeDocument/2006/relationships/image" Target="../media/image25.png"/><Relationship Id="rId4" Type="http://schemas.openxmlformats.org/officeDocument/2006/relationships/hyperlink" Target="https://welcommonhostel.gr/" TargetMode="External"/><Relationship Id="rId5" Type="http://schemas.openxmlformats.org/officeDocument/2006/relationships/image" Target="../media/image39.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9.xml"/><Relationship Id="rId3" Type="http://schemas.openxmlformats.org/officeDocument/2006/relationships/image" Target="../media/image26.png"/><Relationship Id="rId4" Type="http://schemas.openxmlformats.org/officeDocument/2006/relationships/image" Target="../media/image41.png"/><Relationship Id="rId5" Type="http://schemas.openxmlformats.org/officeDocument/2006/relationships/image" Target="../media/image36.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3.xml"/><Relationship Id="rId3" Type="http://schemas.openxmlformats.org/officeDocument/2006/relationships/image" Target="../media/image30.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 Id="rId3" Type="http://schemas.openxmlformats.org/officeDocument/2006/relationships/image" Target="../media/image38.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 name="Shape 73"/>
        <p:cNvGrpSpPr/>
        <p:nvPr/>
      </p:nvGrpSpPr>
      <p:grpSpPr>
        <a:xfrm>
          <a:off x="0" y="0"/>
          <a:ext cx="0" cy="0"/>
          <a:chOff x="0" y="0"/>
          <a:chExt cx="0" cy="0"/>
        </a:xfrm>
      </p:grpSpPr>
      <p:sp>
        <p:nvSpPr>
          <p:cNvPr id="74" name="Google Shape;74;p1"/>
          <p:cNvSpPr txBox="1"/>
          <p:nvPr>
            <p:ph type="title"/>
          </p:nvPr>
        </p:nvSpPr>
        <p:spPr>
          <a:xfrm>
            <a:off x="762001" y="5657851"/>
            <a:ext cx="16849343" cy="3771899"/>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11500"/>
              <a:buFont typeface="Arial"/>
              <a:buNone/>
            </a:pPr>
            <a:r>
              <a:rPr b="1" lang="en-US"/>
              <a:t>8. </a:t>
            </a:r>
            <a:r>
              <a:rPr b="1" lang="en-US" sz="9600"/>
              <a:t>Modèles Economiques Durables</a:t>
            </a:r>
            <a:endParaRPr b="1"/>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 name="Shape 78"/>
        <p:cNvGrpSpPr/>
        <p:nvPr/>
      </p:nvGrpSpPr>
      <p:grpSpPr>
        <a:xfrm>
          <a:off x="0" y="0"/>
          <a:ext cx="0" cy="0"/>
          <a:chOff x="0" y="0"/>
          <a:chExt cx="0" cy="0"/>
        </a:xfrm>
      </p:grpSpPr>
      <p:sp>
        <p:nvSpPr>
          <p:cNvPr id="79" name="Google Shape;79;p2"/>
          <p:cNvSpPr txBox="1"/>
          <p:nvPr>
            <p:ph idx="1" type="body"/>
          </p:nvPr>
        </p:nvSpPr>
        <p:spPr>
          <a:xfrm>
            <a:off x="762000" y="3034571"/>
            <a:ext cx="21690352" cy="9226500"/>
          </a:xfrm>
          <a:prstGeom prst="rect">
            <a:avLst/>
          </a:prstGeom>
          <a:noFill/>
          <a:ln>
            <a:noFill/>
          </a:ln>
        </p:spPr>
        <p:txBody>
          <a:bodyPr anchorCtr="0" anchor="t" bIns="0" lIns="0" spcFirstLastPara="1" rIns="0" wrap="square" tIns="118850">
            <a:noAutofit/>
          </a:bodyPr>
          <a:lstStyle/>
          <a:p>
            <a:pPr indent="0" lvl="0" marL="0" rtl="0" algn="l">
              <a:lnSpc>
                <a:spcPct val="100000"/>
              </a:lnSpc>
              <a:spcBef>
                <a:spcPts val="2000"/>
              </a:spcBef>
              <a:spcAft>
                <a:spcPts val="0"/>
              </a:spcAft>
              <a:buSzPts val="5600"/>
              <a:buNone/>
            </a:pPr>
            <a:r>
              <a:rPr lang="en-US" sz="4000"/>
              <a:t>À l'issue de ce module, les formateurs seront en mesure de : </a:t>
            </a:r>
            <a:endParaRPr/>
          </a:p>
          <a:p>
            <a:pPr indent="-571500" lvl="2" marL="1485900" rtl="0" algn="l">
              <a:lnSpc>
                <a:spcPct val="100000"/>
              </a:lnSpc>
              <a:spcBef>
                <a:spcPts val="1000"/>
              </a:spcBef>
              <a:spcAft>
                <a:spcPts val="0"/>
              </a:spcAft>
              <a:buSzPts val="5600"/>
              <a:buFont typeface="Noto Sans Symbols"/>
              <a:buChar char="▪"/>
            </a:pPr>
            <a:r>
              <a:rPr lang="en-US"/>
              <a:t>Analyser divers modèles économiques durables applicables au secteur du tourisme</a:t>
            </a:r>
            <a:endParaRPr/>
          </a:p>
          <a:p>
            <a:pPr indent="-571500" lvl="2" marL="1485900" rtl="0" algn="l">
              <a:lnSpc>
                <a:spcPct val="100000"/>
              </a:lnSpc>
              <a:spcBef>
                <a:spcPts val="2600"/>
              </a:spcBef>
              <a:spcAft>
                <a:spcPts val="0"/>
              </a:spcAft>
              <a:buSzPts val="5600"/>
              <a:buFont typeface="Noto Sans Symbols"/>
              <a:buChar char="▪"/>
            </a:pPr>
            <a:r>
              <a:rPr lang="en-US"/>
              <a:t>Évaluer les impacts environnementaux, économiques et sociaux de différentes approches commerciales dans le domaine du tourisme</a:t>
            </a:r>
            <a:endParaRPr/>
          </a:p>
          <a:p>
            <a:pPr indent="-571500" lvl="2" marL="1485900" rtl="0" algn="l">
              <a:lnSpc>
                <a:spcPct val="100000"/>
              </a:lnSpc>
              <a:spcBef>
                <a:spcPts val="2600"/>
              </a:spcBef>
              <a:spcAft>
                <a:spcPts val="0"/>
              </a:spcAft>
              <a:buSzPts val="5600"/>
              <a:buFont typeface="Noto Sans Symbols"/>
              <a:buChar char="▪"/>
            </a:pPr>
            <a:r>
              <a:rPr lang="en-US"/>
              <a:t>Concevoir des expériences d'apprentissage axées sur les compétences qui intègrent les principes de durabilité</a:t>
            </a:r>
            <a:endParaRPr/>
          </a:p>
          <a:p>
            <a:pPr indent="-571500" lvl="2" marL="1485900" rtl="0" algn="l">
              <a:lnSpc>
                <a:spcPct val="100000"/>
              </a:lnSpc>
              <a:spcBef>
                <a:spcPts val="2600"/>
              </a:spcBef>
              <a:spcAft>
                <a:spcPts val="0"/>
              </a:spcAft>
              <a:buSzPts val="5600"/>
              <a:buFont typeface="Noto Sans Symbols"/>
              <a:buChar char="▪"/>
            </a:pPr>
            <a:r>
              <a:rPr lang="en-US"/>
              <a:t>Appliquer des méthodes pédagogiques adaptées à l'enseignement des concepts du tourisme durable</a:t>
            </a:r>
            <a:endParaRPr/>
          </a:p>
          <a:p>
            <a:pPr indent="-571500" lvl="2" marL="1485900" rtl="0" algn="l">
              <a:lnSpc>
                <a:spcPct val="100000"/>
              </a:lnSpc>
              <a:spcBef>
                <a:spcPts val="2600"/>
              </a:spcBef>
              <a:spcAft>
                <a:spcPts val="0"/>
              </a:spcAft>
              <a:buSzPts val="5600"/>
              <a:buFont typeface="Noto Sans Symbols"/>
              <a:buChar char="▪"/>
            </a:pPr>
            <a:r>
              <a:rPr lang="en-US"/>
              <a:t>Évaluer les compétences des apprenants en matière de développement de modèles d'entreprise durables à l'aide de cadres de référence pertinents pour le secteur</a:t>
            </a:r>
            <a:endParaRPr/>
          </a:p>
          <a:p>
            <a:pPr indent="0" lvl="0" marL="0" rtl="0" algn="l">
              <a:lnSpc>
                <a:spcPct val="100000"/>
              </a:lnSpc>
              <a:spcBef>
                <a:spcPts val="1600"/>
              </a:spcBef>
              <a:spcAft>
                <a:spcPts val="0"/>
              </a:spcAft>
              <a:buSzPts val="6000"/>
              <a:buNone/>
            </a:pPr>
            <a:r>
              <a:t/>
            </a:r>
            <a:endParaRPr sz="3600"/>
          </a:p>
        </p:txBody>
      </p:sp>
      <p:sp>
        <p:nvSpPr>
          <p:cNvPr id="80" name="Google Shape;80;p2"/>
          <p:cNvSpPr txBox="1"/>
          <p:nvPr>
            <p:ph type="title"/>
          </p:nvPr>
        </p:nvSpPr>
        <p:spPr>
          <a:xfrm>
            <a:off x="761999" y="1524000"/>
            <a:ext cx="22860001" cy="2021633"/>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b="1" lang="en-US"/>
              <a:t>Objectifs</a:t>
            </a:r>
            <a:endParaRPr b="1"/>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 name="Shape 84"/>
        <p:cNvGrpSpPr/>
        <p:nvPr/>
      </p:nvGrpSpPr>
      <p:grpSpPr>
        <a:xfrm>
          <a:off x="0" y="0"/>
          <a:ext cx="0" cy="0"/>
          <a:chOff x="0" y="0"/>
          <a:chExt cx="0" cy="0"/>
        </a:xfrm>
      </p:grpSpPr>
      <p:sp>
        <p:nvSpPr>
          <p:cNvPr id="85" name="Google Shape;85;p3"/>
          <p:cNvSpPr txBox="1"/>
          <p:nvPr>
            <p:ph type="title"/>
          </p:nvPr>
        </p:nvSpPr>
        <p:spPr>
          <a:xfrm>
            <a:off x="877050" y="4345800"/>
            <a:ext cx="22563639" cy="6598095"/>
          </a:xfrm>
          <a:prstGeom prst="rect">
            <a:avLst/>
          </a:prstGeom>
          <a:noFill/>
          <a:ln>
            <a:noFill/>
          </a:ln>
        </p:spPr>
        <p:txBody>
          <a:bodyPr anchorCtr="0" anchor="t" bIns="0" lIns="0" spcFirstLastPara="1" rIns="0" wrap="square" tIns="0">
            <a:noAutofit/>
          </a:bodyPr>
          <a:lstStyle/>
          <a:p>
            <a:pPr indent="0" lvl="0" marL="0" rtl="0" algn="ctr">
              <a:lnSpc>
                <a:spcPct val="90000"/>
              </a:lnSpc>
              <a:spcBef>
                <a:spcPts val="0"/>
              </a:spcBef>
              <a:spcAft>
                <a:spcPts val="0"/>
              </a:spcAft>
              <a:buSzPts val="11500"/>
              <a:buNone/>
            </a:pPr>
            <a:r>
              <a:rPr b="1" lang="en-US" sz="9600"/>
              <a:t>Quand vous entendez parler de « </a:t>
            </a:r>
            <a:r>
              <a:rPr b="1" i="1" lang="en-US" sz="9600"/>
              <a:t>modèle économique durable</a:t>
            </a:r>
            <a:r>
              <a:rPr b="1" lang="en-US" sz="9600"/>
              <a:t> » dans le secteur du tourisme, qu’est-ce qui vous vient à l’esprit ?</a:t>
            </a:r>
            <a:endParaRPr sz="9600"/>
          </a:p>
        </p:txBody>
      </p:sp>
      <p:sp>
        <p:nvSpPr>
          <p:cNvPr id="86" name="Google Shape;86;p3"/>
          <p:cNvSpPr/>
          <p:nvPr/>
        </p:nvSpPr>
        <p:spPr>
          <a:xfrm>
            <a:off x="597580" y="9437650"/>
            <a:ext cx="23188839" cy="845389"/>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6600"/>
              <a:buFont typeface="Arial"/>
              <a:buNone/>
            </a:pPr>
            <a:r>
              <a:t/>
            </a:r>
            <a:endParaRPr b="1" i="0" sz="6600" u="none" cap="none" strike="noStrike">
              <a:solidFill>
                <a:schemeClr val="lt1"/>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 name="Shape 90"/>
        <p:cNvGrpSpPr/>
        <p:nvPr/>
      </p:nvGrpSpPr>
      <p:grpSpPr>
        <a:xfrm>
          <a:off x="0" y="0"/>
          <a:ext cx="0" cy="0"/>
          <a:chOff x="0" y="0"/>
          <a:chExt cx="0" cy="0"/>
        </a:xfrm>
      </p:grpSpPr>
      <p:sp>
        <p:nvSpPr>
          <p:cNvPr id="91" name="Google Shape;91;g38d849362a4_0_5"/>
          <p:cNvSpPr txBox="1"/>
          <p:nvPr>
            <p:ph type="title"/>
          </p:nvPr>
        </p:nvSpPr>
        <p:spPr>
          <a:xfrm>
            <a:off x="761998" y="1802892"/>
            <a:ext cx="22860000" cy="7986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b="1" lang="en-US" sz="4800"/>
              <a:t>Qu'est-ce qu'un modèle économique durable dans le secteur du tourisme ?</a:t>
            </a:r>
            <a:endParaRPr/>
          </a:p>
        </p:txBody>
      </p:sp>
      <p:grpSp>
        <p:nvGrpSpPr>
          <p:cNvPr id="92" name="Google Shape;92;g38d849362a4_0_5"/>
          <p:cNvGrpSpPr/>
          <p:nvPr/>
        </p:nvGrpSpPr>
        <p:grpSpPr>
          <a:xfrm>
            <a:off x="5239710" y="3832184"/>
            <a:ext cx="13904581" cy="6051632"/>
            <a:chOff x="11058" y="126953"/>
            <a:chExt cx="13904581" cy="6051632"/>
          </a:xfrm>
        </p:grpSpPr>
        <p:sp>
          <p:nvSpPr>
            <p:cNvPr id="93" name="Google Shape;93;g38d849362a4_0_5"/>
            <p:cNvSpPr/>
            <p:nvPr/>
          </p:nvSpPr>
          <p:spPr>
            <a:xfrm>
              <a:off x="11058" y="126953"/>
              <a:ext cx="4239300" cy="1479900"/>
            </a:xfrm>
            <a:prstGeom prst="rect">
              <a:avLst/>
            </a:prstGeom>
            <a:solidFill>
              <a:srgbClr val="1CCD5D"/>
            </a:solidFill>
            <a:ln cap="flat" cmpd="sng" w="19050">
              <a:solidFill>
                <a:srgbClr val="1CCD5D"/>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4" name="Google Shape;94;g38d849362a4_0_5"/>
            <p:cNvSpPr txBox="1"/>
            <p:nvPr/>
          </p:nvSpPr>
          <p:spPr>
            <a:xfrm>
              <a:off x="11058" y="126953"/>
              <a:ext cx="4239300" cy="1479900"/>
            </a:xfrm>
            <a:prstGeom prst="rect">
              <a:avLst/>
            </a:prstGeom>
            <a:noFill/>
            <a:ln>
              <a:noFill/>
            </a:ln>
          </p:spPr>
          <p:txBody>
            <a:bodyPr anchorCtr="0" anchor="ctr" bIns="97525" lIns="170675" spcFirstLastPara="1" rIns="170675" wrap="square" tIns="97525">
              <a:noAutofit/>
            </a:bodyPr>
            <a:lstStyle/>
            <a:p>
              <a:pPr indent="0" lvl="0" marL="0" marR="0" rtl="0" algn="ctr">
                <a:lnSpc>
                  <a:spcPct val="90000"/>
                </a:lnSpc>
                <a:spcBef>
                  <a:spcPts val="0"/>
                </a:spcBef>
                <a:spcAft>
                  <a:spcPts val="0"/>
                </a:spcAft>
                <a:buNone/>
              </a:pPr>
              <a:r>
                <a:rPr b="1" i="0" lang="en-US" sz="3200" u="none" cap="none" strike="noStrike">
                  <a:solidFill>
                    <a:schemeClr val="lt1"/>
                  </a:solidFill>
                  <a:latin typeface="Arial"/>
                  <a:ea typeface="Arial"/>
                  <a:cs typeface="Arial"/>
                  <a:sym typeface="Arial"/>
                </a:rPr>
                <a:t>HUMAINS</a:t>
              </a:r>
              <a:r>
                <a:rPr b="0" i="0" lang="en-US" sz="1400" u="none" cap="none" strike="noStrike">
                  <a:solidFill>
                    <a:schemeClr val="lt1"/>
                  </a:solidFill>
                  <a:latin typeface="Arial"/>
                  <a:ea typeface="Arial"/>
                  <a:cs typeface="Arial"/>
                  <a:sym typeface="Arial"/>
                </a:rPr>
                <a:t> </a:t>
              </a:r>
              <a:endParaRPr/>
            </a:p>
          </p:txBody>
        </p:sp>
        <p:sp>
          <p:nvSpPr>
            <p:cNvPr id="95" name="Google Shape;95;g38d849362a4_0_5"/>
            <p:cNvSpPr/>
            <p:nvPr/>
          </p:nvSpPr>
          <p:spPr>
            <a:xfrm>
              <a:off x="11058" y="1606885"/>
              <a:ext cx="4239300" cy="4571700"/>
            </a:xfrm>
            <a:prstGeom prst="rect">
              <a:avLst/>
            </a:prstGeom>
            <a:solidFill>
              <a:srgbClr val="CBEDD1">
                <a:alpha val="89411"/>
              </a:srgbClr>
            </a:solidFill>
            <a:ln cap="flat" cmpd="sng" w="19050">
              <a:solidFill>
                <a:srgbClr val="CBEDD1">
                  <a:alpha val="89411"/>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6" name="Google Shape;96;g38d849362a4_0_5"/>
            <p:cNvSpPr txBox="1"/>
            <p:nvPr/>
          </p:nvSpPr>
          <p:spPr>
            <a:xfrm>
              <a:off x="11058" y="1606885"/>
              <a:ext cx="4239300" cy="4571700"/>
            </a:xfrm>
            <a:prstGeom prst="rect">
              <a:avLst/>
            </a:prstGeom>
            <a:noFill/>
            <a:ln>
              <a:noFill/>
            </a:ln>
          </p:spPr>
          <p:txBody>
            <a:bodyPr anchorCtr="0" anchor="ctr" bIns="176000" lIns="117325" spcFirstLastPara="1" rIns="156450" wrap="square" tIns="117325">
              <a:noAutofit/>
            </a:bodyPr>
            <a:lstStyle/>
            <a:p>
              <a:pPr indent="0" lvl="1" marL="0" marR="0" rtl="0" algn="ctr">
                <a:lnSpc>
                  <a:spcPct val="90000"/>
                </a:lnSpc>
                <a:spcBef>
                  <a:spcPts val="0"/>
                </a:spcBef>
                <a:spcAft>
                  <a:spcPts val="0"/>
                </a:spcAft>
                <a:buClr>
                  <a:srgbClr val="000000"/>
                </a:buClr>
                <a:buSzPts val="2800"/>
                <a:buFont typeface="Arial"/>
                <a:buNone/>
              </a:pPr>
              <a:r>
                <a:t/>
              </a:r>
              <a:endParaRPr b="0" i="0" sz="2800" u="none" cap="none" strike="noStrike">
                <a:solidFill>
                  <a:schemeClr val="dk1"/>
                </a:solidFill>
                <a:latin typeface="Arial"/>
                <a:ea typeface="Arial"/>
                <a:cs typeface="Arial"/>
                <a:sym typeface="Arial"/>
              </a:endParaRPr>
            </a:p>
          </p:txBody>
        </p:sp>
        <p:sp>
          <p:nvSpPr>
            <p:cNvPr id="97" name="Google Shape;97;g38d849362a4_0_5"/>
            <p:cNvSpPr/>
            <p:nvPr/>
          </p:nvSpPr>
          <p:spPr>
            <a:xfrm>
              <a:off x="4843699" y="126953"/>
              <a:ext cx="4239300" cy="1479900"/>
            </a:xfrm>
            <a:prstGeom prst="rect">
              <a:avLst/>
            </a:prstGeom>
            <a:solidFill>
              <a:srgbClr val="1CCD5D"/>
            </a:solidFill>
            <a:ln cap="flat" cmpd="sng" w="19050">
              <a:solidFill>
                <a:srgbClr val="1CCD5D"/>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8" name="Google Shape;98;g38d849362a4_0_5"/>
            <p:cNvSpPr txBox="1"/>
            <p:nvPr/>
          </p:nvSpPr>
          <p:spPr>
            <a:xfrm>
              <a:off x="4843699" y="126953"/>
              <a:ext cx="4239300" cy="1479900"/>
            </a:xfrm>
            <a:prstGeom prst="rect">
              <a:avLst/>
            </a:prstGeom>
            <a:noFill/>
            <a:ln>
              <a:noFill/>
            </a:ln>
          </p:spPr>
          <p:txBody>
            <a:bodyPr anchorCtr="0" anchor="ctr" bIns="97525" lIns="170675" spcFirstLastPara="1" rIns="170675" wrap="square" tIns="97525">
              <a:noAutofit/>
            </a:bodyPr>
            <a:lstStyle/>
            <a:p>
              <a:pPr indent="0" lvl="0" marL="0" marR="0" rtl="0" algn="ctr">
                <a:lnSpc>
                  <a:spcPct val="90000"/>
                </a:lnSpc>
                <a:spcBef>
                  <a:spcPts val="0"/>
                </a:spcBef>
                <a:spcAft>
                  <a:spcPts val="0"/>
                </a:spcAft>
                <a:buClr>
                  <a:schemeClr val="lt1"/>
                </a:buClr>
                <a:buSzPts val="2400"/>
                <a:buFont typeface="Arial"/>
                <a:buNone/>
              </a:pPr>
              <a:r>
                <a:rPr b="1" i="0" lang="en-US" sz="3200" u="none" cap="none" strike="noStrike">
                  <a:solidFill>
                    <a:schemeClr val="lt1"/>
                  </a:solidFill>
                  <a:latin typeface="Arial"/>
                  <a:ea typeface="Arial"/>
                  <a:cs typeface="Arial"/>
                  <a:sym typeface="Arial"/>
                </a:rPr>
                <a:t>PLANETE</a:t>
              </a:r>
              <a:endParaRPr b="0" i="0" sz="3200" u="none" cap="none" strike="noStrike">
                <a:solidFill>
                  <a:schemeClr val="lt1"/>
                </a:solidFill>
                <a:latin typeface="Arial"/>
                <a:ea typeface="Arial"/>
                <a:cs typeface="Arial"/>
                <a:sym typeface="Arial"/>
              </a:endParaRPr>
            </a:p>
          </p:txBody>
        </p:sp>
        <p:sp>
          <p:nvSpPr>
            <p:cNvPr id="99" name="Google Shape;99;g38d849362a4_0_5"/>
            <p:cNvSpPr/>
            <p:nvPr/>
          </p:nvSpPr>
          <p:spPr>
            <a:xfrm>
              <a:off x="4843699" y="1606885"/>
              <a:ext cx="4239300" cy="4571700"/>
            </a:xfrm>
            <a:prstGeom prst="rect">
              <a:avLst/>
            </a:prstGeom>
            <a:solidFill>
              <a:srgbClr val="CBEDD1">
                <a:alpha val="89411"/>
              </a:srgbClr>
            </a:solidFill>
            <a:ln cap="flat" cmpd="sng" w="19050">
              <a:solidFill>
                <a:srgbClr val="CBEDD1">
                  <a:alpha val="89411"/>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0" name="Google Shape;100;g38d849362a4_0_5"/>
            <p:cNvSpPr txBox="1"/>
            <p:nvPr/>
          </p:nvSpPr>
          <p:spPr>
            <a:xfrm>
              <a:off x="4843699" y="1606885"/>
              <a:ext cx="4239300" cy="4571700"/>
            </a:xfrm>
            <a:prstGeom prst="rect">
              <a:avLst/>
            </a:prstGeom>
            <a:noFill/>
            <a:ln>
              <a:noFill/>
            </a:ln>
          </p:spPr>
          <p:txBody>
            <a:bodyPr anchorCtr="0" anchor="ctr" bIns="176000" lIns="117325" spcFirstLastPara="1" rIns="156450" wrap="square" tIns="117325">
              <a:noAutofit/>
            </a:bodyPr>
            <a:lstStyle/>
            <a:p>
              <a:pPr indent="0" lvl="1" marL="0" marR="0" rtl="0" algn="ctr">
                <a:lnSpc>
                  <a:spcPct val="90000"/>
                </a:lnSpc>
                <a:spcBef>
                  <a:spcPts val="0"/>
                </a:spcBef>
                <a:spcAft>
                  <a:spcPts val="0"/>
                </a:spcAft>
                <a:buClr>
                  <a:srgbClr val="000000"/>
                </a:buClr>
                <a:buSzPts val="2800"/>
                <a:buFont typeface="Arial"/>
                <a:buNone/>
              </a:pPr>
              <a:r>
                <a:t/>
              </a:r>
              <a:endParaRPr b="0" i="0" sz="2800" u="none" cap="none" strike="noStrike">
                <a:solidFill>
                  <a:srgbClr val="000000"/>
                </a:solidFill>
                <a:latin typeface="Arial"/>
                <a:ea typeface="Arial"/>
                <a:cs typeface="Arial"/>
                <a:sym typeface="Arial"/>
              </a:endParaRPr>
            </a:p>
          </p:txBody>
        </p:sp>
        <p:sp>
          <p:nvSpPr>
            <p:cNvPr id="101" name="Google Shape;101;g38d849362a4_0_5"/>
            <p:cNvSpPr/>
            <p:nvPr/>
          </p:nvSpPr>
          <p:spPr>
            <a:xfrm>
              <a:off x="9676339" y="126953"/>
              <a:ext cx="4239300" cy="1479900"/>
            </a:xfrm>
            <a:prstGeom prst="rect">
              <a:avLst/>
            </a:prstGeom>
            <a:solidFill>
              <a:srgbClr val="1CCD5D"/>
            </a:solidFill>
            <a:ln cap="flat" cmpd="sng" w="19050">
              <a:solidFill>
                <a:srgbClr val="1CCD5D"/>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2" name="Google Shape;102;g38d849362a4_0_5"/>
            <p:cNvSpPr txBox="1"/>
            <p:nvPr/>
          </p:nvSpPr>
          <p:spPr>
            <a:xfrm>
              <a:off x="9676339" y="126953"/>
              <a:ext cx="4239300" cy="1479900"/>
            </a:xfrm>
            <a:prstGeom prst="rect">
              <a:avLst/>
            </a:prstGeom>
            <a:noFill/>
            <a:ln>
              <a:noFill/>
            </a:ln>
          </p:spPr>
          <p:txBody>
            <a:bodyPr anchorCtr="0" anchor="ctr" bIns="97525" lIns="170675" spcFirstLastPara="1" rIns="170675" wrap="square" tIns="97525">
              <a:noAutofit/>
            </a:bodyPr>
            <a:lstStyle/>
            <a:p>
              <a:pPr indent="0" lvl="0" marL="0" marR="0" rtl="0" algn="ctr">
                <a:lnSpc>
                  <a:spcPct val="90000"/>
                </a:lnSpc>
                <a:spcBef>
                  <a:spcPts val="0"/>
                </a:spcBef>
                <a:spcAft>
                  <a:spcPts val="0"/>
                </a:spcAft>
                <a:buClr>
                  <a:schemeClr val="lt1"/>
                </a:buClr>
                <a:buSzPts val="2400"/>
                <a:buFont typeface="Arial"/>
                <a:buNone/>
              </a:pPr>
              <a:r>
                <a:rPr b="1" i="0" lang="en-US" sz="3200" u="none" cap="none" strike="noStrike">
                  <a:solidFill>
                    <a:schemeClr val="lt1"/>
                  </a:solidFill>
                  <a:latin typeface="Arial"/>
                  <a:ea typeface="Arial"/>
                  <a:cs typeface="Arial"/>
                  <a:sym typeface="Arial"/>
                </a:rPr>
                <a:t>PROFIT</a:t>
              </a:r>
              <a:endParaRPr b="0" i="0" sz="3200" u="none" cap="none" strike="noStrike">
                <a:solidFill>
                  <a:schemeClr val="lt1"/>
                </a:solidFill>
                <a:latin typeface="Arial"/>
                <a:ea typeface="Arial"/>
                <a:cs typeface="Arial"/>
                <a:sym typeface="Arial"/>
              </a:endParaRPr>
            </a:p>
          </p:txBody>
        </p:sp>
        <p:sp>
          <p:nvSpPr>
            <p:cNvPr id="103" name="Google Shape;103;g38d849362a4_0_5"/>
            <p:cNvSpPr/>
            <p:nvPr/>
          </p:nvSpPr>
          <p:spPr>
            <a:xfrm>
              <a:off x="9676339" y="1606885"/>
              <a:ext cx="4239300" cy="4571700"/>
            </a:xfrm>
            <a:prstGeom prst="rect">
              <a:avLst/>
            </a:prstGeom>
            <a:solidFill>
              <a:srgbClr val="CBEDD1">
                <a:alpha val="89411"/>
              </a:srgbClr>
            </a:solidFill>
            <a:ln cap="flat" cmpd="sng" w="19050">
              <a:solidFill>
                <a:srgbClr val="CBEDD1">
                  <a:alpha val="89411"/>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4" name="Google Shape;104;g38d849362a4_0_5"/>
            <p:cNvSpPr txBox="1"/>
            <p:nvPr/>
          </p:nvSpPr>
          <p:spPr>
            <a:xfrm>
              <a:off x="9676339" y="1606885"/>
              <a:ext cx="4239300" cy="4571700"/>
            </a:xfrm>
            <a:prstGeom prst="rect">
              <a:avLst/>
            </a:prstGeom>
            <a:noFill/>
            <a:ln>
              <a:noFill/>
            </a:ln>
          </p:spPr>
          <p:txBody>
            <a:bodyPr anchorCtr="0" anchor="ctr" bIns="176000" lIns="117325" spcFirstLastPara="1" rIns="156450" wrap="square" tIns="117325">
              <a:noAutofit/>
            </a:bodyPr>
            <a:lstStyle/>
            <a:p>
              <a:pPr indent="0" lvl="1" marL="0" marR="0" rtl="0" algn="ctr">
                <a:lnSpc>
                  <a:spcPct val="90000"/>
                </a:lnSpc>
                <a:spcBef>
                  <a:spcPts val="0"/>
                </a:spcBef>
                <a:spcAft>
                  <a:spcPts val="0"/>
                </a:spcAft>
                <a:buClr>
                  <a:srgbClr val="000000"/>
                </a:buClr>
                <a:buSzPts val="2800"/>
                <a:buFont typeface="Arial"/>
                <a:buNone/>
              </a:pPr>
              <a:r>
                <a:t/>
              </a:r>
              <a:endParaRPr b="0" i="0" sz="2800" u="none" cap="none" strike="noStrike">
                <a:solidFill>
                  <a:schemeClr val="dk1"/>
                </a:solidFill>
                <a:latin typeface="Arial"/>
                <a:ea typeface="Arial"/>
                <a:cs typeface="Arial"/>
                <a:sym typeface="Arial"/>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sp>
        <p:nvSpPr>
          <p:cNvPr id="109" name="Google Shape;109;g38d849362a4_0_0"/>
          <p:cNvSpPr txBox="1"/>
          <p:nvPr>
            <p:ph type="title"/>
          </p:nvPr>
        </p:nvSpPr>
        <p:spPr>
          <a:xfrm>
            <a:off x="762001" y="5657851"/>
            <a:ext cx="23861400" cy="3066900"/>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SzPct val="119791"/>
              <a:buNone/>
            </a:pPr>
            <a:r>
              <a:rPr b="1" lang="en-US"/>
              <a:t>1.  Introduction : l'impératif du tourisme durable</a:t>
            </a:r>
            <a:endParaRPr b="1" sz="9600"/>
          </a:p>
          <a:p>
            <a:pPr indent="0" lvl="0" marL="0" rtl="0" algn="l">
              <a:lnSpc>
                <a:spcPct val="90000"/>
              </a:lnSpc>
              <a:spcBef>
                <a:spcPts val="0"/>
              </a:spcBef>
              <a:spcAft>
                <a:spcPts val="0"/>
              </a:spcAft>
              <a:buSzPct val="111111"/>
              <a:buFont typeface="Arial"/>
              <a:buNone/>
            </a:pPr>
            <a:r>
              <a:t/>
            </a:r>
            <a:endParaRPr b="1"/>
          </a:p>
        </p:txBody>
      </p:sp>
      <p:sp>
        <p:nvSpPr>
          <p:cNvPr id="110" name="Google Shape;110;g38d849362a4_0_0"/>
          <p:cNvSpPr/>
          <p:nvPr/>
        </p:nvSpPr>
        <p:spPr>
          <a:xfrm>
            <a:off x="597580" y="9437650"/>
            <a:ext cx="23188800" cy="8454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6600"/>
              <a:buFont typeface="Arial"/>
              <a:buNone/>
            </a:pPr>
            <a:r>
              <a:t/>
            </a:r>
            <a:endParaRPr b="1" i="0" sz="6600" u="none" cap="none" strike="noStrike">
              <a:solidFill>
                <a:schemeClr val="lt1"/>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4"/>
          <p:cNvSpPr/>
          <p:nvPr/>
        </p:nvSpPr>
        <p:spPr>
          <a:xfrm>
            <a:off x="1371964" y="1985731"/>
            <a:ext cx="9035067" cy="4755085"/>
          </a:xfrm>
          <a:prstGeom prst="roundRect">
            <a:avLst>
              <a:gd fmla="val 16667" name="adj"/>
            </a:avLst>
          </a:prstGeom>
          <a:solidFill>
            <a:schemeClr val="accent1"/>
          </a:solidFill>
          <a:ln cap="flat" cmpd="sng" w="19050">
            <a:solidFill>
              <a:srgbClr val="0D562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3600" u="none" cap="none" strike="noStrike">
                <a:solidFill>
                  <a:schemeClr val="lt1"/>
                </a:solidFill>
                <a:latin typeface="Arial"/>
                <a:ea typeface="Arial"/>
                <a:cs typeface="Arial"/>
                <a:sym typeface="Arial"/>
              </a:rPr>
              <a:t>Une transition urgente s'impose</a:t>
            </a:r>
            <a:r>
              <a:rPr b="0" i="0" lang="en-US" sz="3600" u="none" cap="none" strike="noStrike">
                <a:solidFill>
                  <a:schemeClr val="lt1"/>
                </a:solidFill>
                <a:latin typeface="Arial"/>
                <a:ea typeface="Arial"/>
                <a:cs typeface="Arial"/>
                <a:sym typeface="Arial"/>
              </a:rPr>
              <a:t> : les pressions environnementales, la demande en matière de tourisme responsable et les retombées économiques avérées à long terme rendent le statu quo intenable.</a:t>
            </a:r>
            <a:endParaRPr b="0" i="0" sz="1400" u="none" cap="none" strike="noStrike">
              <a:solidFill>
                <a:schemeClr val="lt1"/>
              </a:solidFill>
              <a:latin typeface="Arial"/>
              <a:ea typeface="Arial"/>
              <a:cs typeface="Arial"/>
              <a:sym typeface="Arial"/>
            </a:endParaRPr>
          </a:p>
        </p:txBody>
      </p:sp>
      <p:sp>
        <p:nvSpPr>
          <p:cNvPr id="117" name="Google Shape;117;p4"/>
          <p:cNvSpPr txBox="1"/>
          <p:nvPr>
            <p:ph idx="1" type="body"/>
          </p:nvPr>
        </p:nvSpPr>
        <p:spPr>
          <a:xfrm>
            <a:off x="11832635" y="2195306"/>
            <a:ext cx="11478471" cy="3808557"/>
          </a:xfrm>
          <a:prstGeom prst="rect">
            <a:avLst/>
          </a:prstGeom>
          <a:solidFill>
            <a:schemeClr val="accent1"/>
          </a:solidFill>
          <a:ln cap="flat" cmpd="sng" w="19050">
            <a:solidFill>
              <a:srgbClr val="0D5628"/>
            </a:solidFill>
            <a:prstDash val="solid"/>
            <a:miter lim="800000"/>
            <a:headEnd len="sm" w="sm" type="none"/>
            <a:tailEnd len="sm" w="sm" type="none"/>
          </a:ln>
        </p:spPr>
        <p:txBody>
          <a:bodyPr anchorCtr="0" anchor="ctr" bIns="45700" lIns="91425" spcFirstLastPara="1" rIns="91425" wrap="square" tIns="45700">
            <a:noAutofit/>
          </a:bodyPr>
          <a:lstStyle/>
          <a:p>
            <a:pPr indent="-228600" lvl="0" marL="457200" rtl="0" algn="ctr">
              <a:lnSpc>
                <a:spcPct val="90000"/>
              </a:lnSpc>
              <a:spcBef>
                <a:spcPts val="2000"/>
              </a:spcBef>
              <a:spcAft>
                <a:spcPts val="0"/>
              </a:spcAft>
              <a:buSzPts val="5600"/>
              <a:buNone/>
            </a:pPr>
            <a:r>
              <a:rPr b="1" lang="en-US" sz="3600">
                <a:solidFill>
                  <a:schemeClr val="lt1"/>
                </a:solidFill>
              </a:rPr>
              <a:t>Durable ou régénératif</a:t>
            </a:r>
            <a:r>
              <a:rPr lang="en-US" sz="3600">
                <a:solidFill>
                  <a:schemeClr val="lt1"/>
                </a:solidFill>
              </a:rPr>
              <a:t> : la durabilité vise à minimiser les dommages ; la régénération cherche à restaurer et à enrichir activement les systèmes socio-écologiques</a:t>
            </a:r>
            <a:endParaRPr>
              <a:solidFill>
                <a:schemeClr val="lt1"/>
              </a:solidFill>
            </a:endParaRPr>
          </a:p>
        </p:txBody>
      </p:sp>
      <p:sp>
        <p:nvSpPr>
          <p:cNvPr id="118" name="Google Shape;118;p4"/>
          <p:cNvSpPr/>
          <p:nvPr/>
        </p:nvSpPr>
        <p:spPr>
          <a:xfrm>
            <a:off x="1371964" y="7047494"/>
            <a:ext cx="9051633" cy="3851626"/>
          </a:xfrm>
          <a:prstGeom prst="roundRect">
            <a:avLst>
              <a:gd fmla="val 16667" name="adj"/>
            </a:avLst>
          </a:prstGeom>
          <a:solidFill>
            <a:schemeClr val="accent1"/>
          </a:solidFill>
          <a:ln cap="flat" cmpd="sng" w="19050">
            <a:solidFill>
              <a:srgbClr val="0D562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3600" u="none" cap="none" strike="noStrike">
                <a:solidFill>
                  <a:schemeClr val="lt1"/>
                </a:solidFill>
                <a:latin typeface="Arial"/>
                <a:ea typeface="Arial"/>
                <a:cs typeface="Arial"/>
                <a:sym typeface="Arial"/>
              </a:rPr>
              <a:t>Alignement sur les ODD des Nations unies</a:t>
            </a:r>
            <a:r>
              <a:rPr b="0" i="0" lang="en-US" sz="3600" u="none" cap="none" strike="noStrike">
                <a:solidFill>
                  <a:schemeClr val="lt1"/>
                </a:solidFill>
                <a:latin typeface="Arial"/>
                <a:ea typeface="Arial"/>
                <a:cs typeface="Arial"/>
                <a:sym typeface="Arial"/>
              </a:rPr>
              <a:t> : FOOTPRINT donne aux acteurs du tourisme les moyens de bâtir un secteur résilient, responsable et régénérateur.</a:t>
            </a:r>
            <a:endParaRPr b="0" i="0" sz="1400" u="none" cap="none" strike="noStrike">
              <a:solidFill>
                <a:schemeClr val="lt1"/>
              </a:solidFill>
              <a:latin typeface="Arial"/>
              <a:ea typeface="Arial"/>
              <a:cs typeface="Arial"/>
              <a:sym typeface="Arial"/>
            </a:endParaRPr>
          </a:p>
        </p:txBody>
      </p:sp>
      <p:sp>
        <p:nvSpPr>
          <p:cNvPr id="119" name="Google Shape;119;p4"/>
          <p:cNvSpPr txBox="1"/>
          <p:nvPr/>
        </p:nvSpPr>
        <p:spPr>
          <a:xfrm>
            <a:off x="11835183" y="6312815"/>
            <a:ext cx="11461906" cy="5004492"/>
          </a:xfrm>
          <a:prstGeom prst="rect">
            <a:avLst/>
          </a:prstGeom>
          <a:solidFill>
            <a:schemeClr val="accent1"/>
          </a:solidFill>
          <a:ln cap="flat" cmpd="sng" w="19050">
            <a:solidFill>
              <a:srgbClr val="0D562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1" i="0" lang="en-US" sz="3600" u="none" cap="none" strike="noStrike">
                <a:solidFill>
                  <a:schemeClr val="lt1"/>
                </a:solidFill>
                <a:latin typeface="Arial"/>
                <a:ea typeface="Arial"/>
                <a:cs typeface="Arial"/>
                <a:sym typeface="Arial"/>
              </a:rPr>
              <a:t>Thème central du module </a:t>
            </a:r>
            <a:r>
              <a:rPr b="0" i="0" lang="en-US" sz="3600" u="none" cap="none" strike="noStrike">
                <a:solidFill>
                  <a:schemeClr val="lt1"/>
                </a:solidFill>
                <a:latin typeface="Arial"/>
                <a:ea typeface="Arial"/>
                <a:cs typeface="Arial"/>
                <a:sym typeface="Arial"/>
              </a:rPr>
              <a:t>: les cadres conceptuels, les stratégies concrètes et les exemples européens qui incitent les entreprises à dépasser une vision axée uniquement sur le profit pour s'orienter vers une valeur intégrée sur les plans environnemental, social et économique, stimulant ainsi l'innovation et la compétitivité tout en profitant aux communautés locales et à la planète.</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50"/>
          <p:cNvSpPr txBox="1"/>
          <p:nvPr>
            <p:ph type="title"/>
          </p:nvPr>
        </p:nvSpPr>
        <p:spPr>
          <a:xfrm>
            <a:off x="762001" y="5657851"/>
            <a:ext cx="23861485" cy="3067049"/>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SzPts val="11500"/>
              <a:buNone/>
            </a:pPr>
            <a:r>
              <a:rPr b="1" lang="en-US"/>
              <a:t>2. </a:t>
            </a:r>
            <a:r>
              <a:rPr b="1" lang="en-US" sz="9600"/>
              <a:t>Comprendre les modèles économiques durables</a:t>
            </a:r>
            <a:endParaRPr b="1"/>
          </a:p>
        </p:txBody>
      </p:sp>
      <p:sp>
        <p:nvSpPr>
          <p:cNvPr id="125" name="Google Shape;125;p50"/>
          <p:cNvSpPr/>
          <p:nvPr/>
        </p:nvSpPr>
        <p:spPr>
          <a:xfrm>
            <a:off x="597580" y="9437650"/>
            <a:ext cx="23188839" cy="845389"/>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6600"/>
              <a:buFont typeface="Arial"/>
              <a:buNone/>
            </a:pPr>
            <a:r>
              <a:t/>
            </a:r>
            <a:endParaRPr b="1" i="0" sz="6600" u="none" cap="none" strike="noStrike">
              <a:solidFill>
                <a:schemeClr val="lt1"/>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6"/>
          <p:cNvSpPr/>
          <p:nvPr/>
        </p:nvSpPr>
        <p:spPr>
          <a:xfrm>
            <a:off x="860531" y="1676799"/>
            <a:ext cx="6884435" cy="4099048"/>
          </a:xfrm>
          <a:prstGeom prst="roundRect">
            <a:avLst>
              <a:gd fmla="val 16667" name="adj"/>
            </a:avLst>
          </a:prstGeom>
          <a:solidFill>
            <a:srgbClr val="D2FEE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3600" u="none" cap="none" strike="noStrike">
                <a:solidFill>
                  <a:schemeClr val="dk1"/>
                </a:solidFill>
                <a:latin typeface="Arial"/>
                <a:ea typeface="Arial"/>
                <a:cs typeface="Arial"/>
                <a:sym typeface="Arial"/>
              </a:rPr>
              <a:t>Intégrer les </a:t>
            </a:r>
            <a:r>
              <a:rPr b="1" i="0" lang="en-US" sz="3600" u="none" cap="none" strike="noStrike">
                <a:solidFill>
                  <a:schemeClr val="dk1"/>
                </a:solidFill>
                <a:latin typeface="Arial"/>
                <a:ea typeface="Arial"/>
                <a:cs typeface="Arial"/>
                <a:sym typeface="Arial"/>
              </a:rPr>
              <a:t>considérations environnementales, sociales et économiques</a:t>
            </a:r>
            <a:r>
              <a:rPr b="0" i="0" lang="en-US" sz="3600" u="none" cap="none" strike="noStrike">
                <a:solidFill>
                  <a:schemeClr val="dk1"/>
                </a:solidFill>
                <a:latin typeface="Arial"/>
                <a:ea typeface="Arial"/>
                <a:cs typeface="Arial"/>
                <a:sym typeface="Arial"/>
              </a:rPr>
              <a:t> dans la stratégie et les activités principales.</a:t>
            </a:r>
            <a:endParaRPr b="0" i="0" sz="1400" u="none" cap="none" strike="noStrike">
              <a:solidFill>
                <a:schemeClr val="dk1"/>
              </a:solidFill>
              <a:latin typeface="Arial"/>
              <a:ea typeface="Arial"/>
              <a:cs typeface="Arial"/>
              <a:sym typeface="Arial"/>
            </a:endParaRPr>
          </a:p>
        </p:txBody>
      </p:sp>
      <p:sp>
        <p:nvSpPr>
          <p:cNvPr id="132" name="Google Shape;132;p6"/>
          <p:cNvSpPr/>
          <p:nvPr/>
        </p:nvSpPr>
        <p:spPr>
          <a:xfrm>
            <a:off x="860531" y="7209562"/>
            <a:ext cx="13939736" cy="4397221"/>
          </a:xfrm>
          <a:prstGeom prst="roundRect">
            <a:avLst>
              <a:gd fmla="val 16667" name="adj"/>
            </a:avLst>
          </a:prstGeom>
          <a:solidFill>
            <a:srgbClr val="D2FEE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rPr b="1" i="0" lang="en-US" sz="3600" u="none" cap="none" strike="noStrike">
                <a:solidFill>
                  <a:schemeClr val="dk1"/>
                </a:solidFill>
                <a:latin typeface="Arial"/>
                <a:ea typeface="Arial"/>
                <a:cs typeface="Arial"/>
                <a:sym typeface="Arial"/>
              </a:rPr>
              <a:t>Toute forme juridique peut accueillir un modèle économique durable</a:t>
            </a:r>
            <a:r>
              <a:rPr b="0" i="0" lang="en-US" sz="3600" u="none" cap="none" strike="noStrike">
                <a:solidFill>
                  <a:schemeClr val="dk1"/>
                </a:solidFill>
                <a:latin typeface="Arial"/>
                <a:ea typeface="Arial"/>
                <a:cs typeface="Arial"/>
                <a:sym typeface="Arial"/>
              </a:rPr>
              <a:t>, mais les coopératives de travailleurs se distinguent particulièrement : </a:t>
            </a:r>
            <a:endParaRPr b="0" i="0" sz="1400" u="none" cap="none" strike="noStrike">
              <a:solidFill>
                <a:schemeClr val="dk1"/>
              </a:solidFill>
              <a:latin typeface="Arial"/>
              <a:ea typeface="Arial"/>
              <a:cs typeface="Arial"/>
              <a:sym typeface="Arial"/>
            </a:endParaRPr>
          </a:p>
          <a:p>
            <a:pPr indent="-571500" lvl="0" marL="571500" marR="0" rtl="0" algn="l">
              <a:lnSpc>
                <a:spcPct val="100000"/>
              </a:lnSpc>
              <a:spcBef>
                <a:spcPts val="0"/>
              </a:spcBef>
              <a:spcAft>
                <a:spcPts val="0"/>
              </a:spcAft>
              <a:buClr>
                <a:srgbClr val="000000"/>
              </a:buClr>
              <a:buSzPts val="3600"/>
              <a:buFont typeface="Arial"/>
              <a:buChar char="•"/>
            </a:pPr>
            <a:r>
              <a:rPr b="0" i="0" lang="en-US" sz="3600" u="none" cap="none" strike="noStrike">
                <a:solidFill>
                  <a:schemeClr val="dk1"/>
                </a:solidFill>
                <a:latin typeface="Arial"/>
                <a:ea typeface="Arial"/>
                <a:cs typeface="Arial"/>
                <a:sym typeface="Arial"/>
              </a:rPr>
              <a:t>Gouvernance démocratique et partage des bénéfices. </a:t>
            </a:r>
            <a:endParaRPr b="0" i="0" sz="1400" u="none" cap="none" strike="noStrike">
              <a:solidFill>
                <a:schemeClr val="dk1"/>
              </a:solidFill>
              <a:latin typeface="Arial"/>
              <a:ea typeface="Arial"/>
              <a:cs typeface="Arial"/>
              <a:sym typeface="Arial"/>
            </a:endParaRPr>
          </a:p>
          <a:p>
            <a:pPr indent="-571500" lvl="0" marL="571500" marR="0" rtl="0" algn="l">
              <a:lnSpc>
                <a:spcPct val="100000"/>
              </a:lnSpc>
              <a:spcBef>
                <a:spcPts val="0"/>
              </a:spcBef>
              <a:spcAft>
                <a:spcPts val="0"/>
              </a:spcAft>
              <a:buClr>
                <a:srgbClr val="000000"/>
              </a:buClr>
              <a:buSzPts val="3600"/>
              <a:buFont typeface="Arial"/>
              <a:buChar char="•"/>
            </a:pPr>
            <a:r>
              <a:rPr b="0" i="0" lang="en-US" sz="3600" u="none" cap="none" strike="noStrike">
                <a:solidFill>
                  <a:schemeClr val="dk1"/>
                </a:solidFill>
                <a:latin typeface="Arial"/>
                <a:ea typeface="Arial"/>
                <a:cs typeface="Arial"/>
                <a:sym typeface="Arial"/>
              </a:rPr>
              <a:t>Un engagement fort en faveur du bien-être de la communauté. </a:t>
            </a:r>
            <a:endParaRPr b="0" i="0" sz="1400" u="none" cap="none" strike="noStrike">
              <a:solidFill>
                <a:schemeClr val="dk1"/>
              </a:solidFill>
              <a:latin typeface="Arial"/>
              <a:ea typeface="Arial"/>
              <a:cs typeface="Arial"/>
              <a:sym typeface="Arial"/>
            </a:endParaRPr>
          </a:p>
          <a:p>
            <a:pPr indent="-571500" lvl="0" marL="571500" marR="0" rtl="0" algn="l">
              <a:lnSpc>
                <a:spcPct val="100000"/>
              </a:lnSpc>
              <a:spcBef>
                <a:spcPts val="0"/>
              </a:spcBef>
              <a:spcAft>
                <a:spcPts val="0"/>
              </a:spcAft>
              <a:buClr>
                <a:srgbClr val="000000"/>
              </a:buClr>
              <a:buSzPts val="3600"/>
              <a:buFont typeface="Arial"/>
              <a:buChar char="•"/>
            </a:pPr>
            <a:r>
              <a:rPr b="0" i="0" lang="en-US" sz="3600" u="none" cap="none" strike="noStrike">
                <a:solidFill>
                  <a:schemeClr val="dk1"/>
                </a:solidFill>
                <a:latin typeface="Arial"/>
                <a:ea typeface="Arial"/>
                <a:cs typeface="Arial"/>
                <a:sym typeface="Arial"/>
              </a:rPr>
              <a:t>Une adéquation naturelle avec les principes de durabilité. </a:t>
            </a:r>
            <a:endParaRPr b="0" i="0" sz="1400" u="none" cap="none" strike="noStrike">
              <a:solidFill>
                <a:schemeClr val="dk1"/>
              </a:solidFill>
              <a:latin typeface="Arial"/>
              <a:ea typeface="Arial"/>
              <a:cs typeface="Arial"/>
              <a:sym typeface="Arial"/>
            </a:endParaRPr>
          </a:p>
        </p:txBody>
      </p:sp>
      <p:sp>
        <p:nvSpPr>
          <p:cNvPr id="133" name="Google Shape;133;p6"/>
          <p:cNvSpPr/>
          <p:nvPr/>
        </p:nvSpPr>
        <p:spPr>
          <a:xfrm>
            <a:off x="8502894" y="1676799"/>
            <a:ext cx="6884435" cy="4099048"/>
          </a:xfrm>
          <a:prstGeom prst="roundRect">
            <a:avLst>
              <a:gd fmla="val 16667" name="adj"/>
            </a:avLst>
          </a:prstGeom>
          <a:solidFill>
            <a:srgbClr val="D2FEE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3600" u="none" cap="none" strike="noStrike">
                <a:solidFill>
                  <a:schemeClr val="dk1"/>
                </a:solidFill>
                <a:latin typeface="Arial"/>
                <a:ea typeface="Arial"/>
                <a:cs typeface="Arial"/>
                <a:sym typeface="Arial"/>
              </a:rPr>
              <a:t>Créer de la </a:t>
            </a:r>
            <a:r>
              <a:rPr b="1" i="0" lang="en-US" sz="3600" u="none" cap="none" strike="noStrike">
                <a:solidFill>
                  <a:schemeClr val="dk1"/>
                </a:solidFill>
                <a:latin typeface="Arial"/>
                <a:ea typeface="Arial"/>
                <a:cs typeface="Arial"/>
                <a:sym typeface="Arial"/>
              </a:rPr>
              <a:t>valeur pour toutes les parties prenantes</a:t>
            </a:r>
            <a:r>
              <a:rPr b="0" i="0" lang="en-US" sz="3600" u="none" cap="none" strike="noStrike">
                <a:solidFill>
                  <a:schemeClr val="dk1"/>
                </a:solidFill>
                <a:latin typeface="Arial"/>
                <a:ea typeface="Arial"/>
                <a:cs typeface="Arial"/>
                <a:sym typeface="Arial"/>
              </a:rPr>
              <a:t> (clients, employés, communautés et planète) tout en restant viable sur le plan commercial.</a:t>
            </a:r>
            <a:endParaRPr b="0" i="0" sz="1400" u="none" cap="none" strike="noStrike">
              <a:solidFill>
                <a:schemeClr val="dk1"/>
              </a:solidFill>
              <a:latin typeface="Arial"/>
              <a:ea typeface="Arial"/>
              <a:cs typeface="Arial"/>
              <a:sym typeface="Arial"/>
            </a:endParaRPr>
          </a:p>
        </p:txBody>
      </p:sp>
      <p:sp>
        <p:nvSpPr>
          <p:cNvPr id="134" name="Google Shape;134;p6"/>
          <p:cNvSpPr/>
          <p:nvPr/>
        </p:nvSpPr>
        <p:spPr>
          <a:xfrm>
            <a:off x="16145257" y="1676799"/>
            <a:ext cx="6884435" cy="4099048"/>
          </a:xfrm>
          <a:prstGeom prst="roundRect">
            <a:avLst>
              <a:gd fmla="val 16667" name="adj"/>
            </a:avLst>
          </a:prstGeom>
          <a:solidFill>
            <a:srgbClr val="D2FEE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US" sz="3600" u="none" cap="none" strike="noStrike">
                <a:solidFill>
                  <a:schemeClr val="dk1"/>
                </a:solidFill>
                <a:latin typeface="Arial"/>
                <a:ea typeface="Arial"/>
                <a:cs typeface="Arial"/>
                <a:sym typeface="Arial"/>
              </a:rPr>
              <a:t>C'est un élément essentiel dans le secteur du tourisme, où la réussite des entreprises dépend de la</a:t>
            </a:r>
            <a:r>
              <a:rPr b="1" i="0" lang="en-US" sz="3600" u="none" cap="none" strike="noStrike">
                <a:solidFill>
                  <a:schemeClr val="dk1"/>
                </a:solidFill>
                <a:latin typeface="Arial"/>
                <a:ea typeface="Arial"/>
                <a:cs typeface="Arial"/>
                <a:sym typeface="Arial"/>
              </a:rPr>
              <a:t> bonne santé des ressources naturelles et culturelles.</a:t>
            </a:r>
            <a:endParaRPr b="1" i="0" sz="1400" u="none" cap="none" strike="noStrike">
              <a:solidFill>
                <a:schemeClr val="dk1"/>
              </a:solidFill>
              <a:latin typeface="Arial"/>
              <a:ea typeface="Arial"/>
              <a:cs typeface="Arial"/>
              <a:sym typeface="Arial"/>
            </a:endParaRPr>
          </a:p>
        </p:txBody>
      </p:sp>
      <p:pic>
        <p:nvPicPr>
          <p:cNvPr id="135" name="Google Shape;135;p6"/>
          <p:cNvPicPr preferRelativeResize="0"/>
          <p:nvPr/>
        </p:nvPicPr>
        <p:blipFill rotWithShape="1">
          <a:blip r:embed="rId3">
            <a:alphaModFix/>
          </a:blip>
          <a:srcRect b="6512" l="0" r="1728" t="0"/>
          <a:stretch/>
        </p:blipFill>
        <p:spPr>
          <a:xfrm>
            <a:off x="14776205" y="6081712"/>
            <a:ext cx="6608407" cy="6660768"/>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51"/>
          <p:cNvSpPr/>
          <p:nvPr/>
        </p:nvSpPr>
        <p:spPr>
          <a:xfrm>
            <a:off x="9805101" y="10773385"/>
            <a:ext cx="13490306" cy="1564968"/>
          </a:xfrm>
          <a:prstGeom prst="rect">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1" name="Google Shape;141;p51"/>
          <p:cNvSpPr txBox="1"/>
          <p:nvPr>
            <p:ph type="title"/>
          </p:nvPr>
        </p:nvSpPr>
        <p:spPr>
          <a:xfrm>
            <a:off x="761999" y="1523999"/>
            <a:ext cx="7440728" cy="5655733"/>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SzPts val="7200"/>
              <a:buNone/>
            </a:pPr>
            <a:r>
              <a:rPr b="1" lang="en-US" sz="4800"/>
              <a:t>2.1. Principales caractéristiques d'un modèle économique durable</a:t>
            </a:r>
            <a:endParaRPr/>
          </a:p>
        </p:txBody>
      </p:sp>
      <p:grpSp>
        <p:nvGrpSpPr>
          <p:cNvPr id="142" name="Google Shape;142;p51"/>
          <p:cNvGrpSpPr/>
          <p:nvPr/>
        </p:nvGrpSpPr>
        <p:grpSpPr>
          <a:xfrm>
            <a:off x="-2947594" y="0"/>
            <a:ext cx="26763533" cy="13682908"/>
            <a:chOff x="-11439133" y="-1517372"/>
            <a:chExt cx="26763533" cy="13682908"/>
          </a:xfrm>
        </p:grpSpPr>
        <p:sp>
          <p:nvSpPr>
            <p:cNvPr id="143" name="Google Shape;143;p51"/>
            <p:cNvSpPr/>
            <p:nvPr/>
          </p:nvSpPr>
          <p:spPr>
            <a:xfrm>
              <a:off x="-11439133" y="-1517372"/>
              <a:ext cx="14798218" cy="13682908"/>
            </a:xfrm>
            <a:prstGeom prst="blockArc">
              <a:avLst>
                <a:gd fmla="val 18900000" name="adj1"/>
                <a:gd fmla="val 2700000" name="adj2"/>
                <a:gd fmla="val 158" name="adj3"/>
              </a:avLst>
            </a:prstGeom>
            <a:noFill/>
            <a:ln cap="flat" cmpd="sng" w="19050">
              <a:solidFill>
                <a:srgbClr val="15A248"/>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4" name="Google Shape;144;p51"/>
            <p:cNvSpPr/>
            <p:nvPr/>
          </p:nvSpPr>
          <p:spPr>
            <a:xfrm>
              <a:off x="1083785" y="-1025545"/>
              <a:ext cx="13840563" cy="1564968"/>
            </a:xfrm>
            <a:prstGeom prst="rect">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5" name="Google Shape;145;p51"/>
            <p:cNvSpPr txBox="1"/>
            <p:nvPr/>
          </p:nvSpPr>
          <p:spPr>
            <a:xfrm>
              <a:off x="926781" y="-852247"/>
              <a:ext cx="7973569" cy="1223430"/>
            </a:xfrm>
            <a:prstGeom prst="rect">
              <a:avLst/>
            </a:prstGeom>
            <a:noFill/>
            <a:ln>
              <a:noFill/>
            </a:ln>
          </p:spPr>
          <p:txBody>
            <a:bodyPr anchorCtr="0" anchor="ctr" bIns="111750" lIns="1242175" spcFirstLastPara="1" rIns="111750" wrap="square" tIns="111750">
              <a:noAutofit/>
            </a:bodyPr>
            <a:lstStyle/>
            <a:p>
              <a:pPr indent="0" lvl="0" marL="0" marR="0" rtl="0" algn="l">
                <a:lnSpc>
                  <a:spcPct val="90000"/>
                </a:lnSpc>
                <a:spcBef>
                  <a:spcPts val="0"/>
                </a:spcBef>
                <a:spcAft>
                  <a:spcPts val="0"/>
                </a:spcAft>
                <a:buNone/>
              </a:pPr>
              <a:r>
                <a:rPr b="1" i="0" lang="en-US" sz="4400" u="none" cap="none" strike="noStrike">
                  <a:solidFill>
                    <a:schemeClr val="lt1"/>
                  </a:solidFill>
                  <a:latin typeface="Arial"/>
                  <a:ea typeface="Arial"/>
                  <a:cs typeface="Arial"/>
                  <a:sym typeface="Arial"/>
                </a:rPr>
                <a:t>Rentabilité commerciale</a:t>
              </a:r>
              <a:endParaRPr b="1" i="0" sz="1400" u="none" cap="none" strike="noStrike">
                <a:solidFill>
                  <a:schemeClr val="lt1"/>
                </a:solidFill>
                <a:latin typeface="Arial"/>
                <a:ea typeface="Arial"/>
                <a:cs typeface="Arial"/>
                <a:sym typeface="Arial"/>
              </a:endParaRPr>
            </a:p>
          </p:txBody>
        </p:sp>
        <p:sp>
          <p:nvSpPr>
            <p:cNvPr id="146" name="Google Shape;146;p51"/>
            <p:cNvSpPr/>
            <p:nvPr/>
          </p:nvSpPr>
          <p:spPr>
            <a:xfrm>
              <a:off x="-252576" y="-1221166"/>
              <a:ext cx="1956210" cy="1956210"/>
            </a:xfrm>
            <a:prstGeom prst="ellipse">
              <a:avLst/>
            </a:prstGeom>
            <a:solidFill>
              <a:schemeClr val="lt1"/>
            </a:solidFill>
            <a:ln cap="flat" cmpd="sng" w="19050">
              <a:solidFill>
                <a:srgbClr val="1CCD5D"/>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7" name="Google Shape;147;p51"/>
            <p:cNvSpPr/>
            <p:nvPr/>
          </p:nvSpPr>
          <p:spPr>
            <a:xfrm>
              <a:off x="1932454" y="1543363"/>
              <a:ext cx="12943331" cy="1564968"/>
            </a:xfrm>
            <a:prstGeom prst="rect">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8" name="Google Shape;148;p51"/>
            <p:cNvSpPr txBox="1"/>
            <p:nvPr/>
          </p:nvSpPr>
          <p:spPr>
            <a:xfrm>
              <a:off x="2381069" y="1782908"/>
              <a:ext cx="12943331" cy="1093660"/>
            </a:xfrm>
            <a:prstGeom prst="rect">
              <a:avLst/>
            </a:prstGeom>
            <a:noFill/>
            <a:ln>
              <a:noFill/>
            </a:ln>
          </p:spPr>
          <p:txBody>
            <a:bodyPr anchorCtr="0" anchor="ctr" bIns="111750" lIns="1242175" spcFirstLastPara="1" rIns="111750" wrap="square" tIns="111750">
              <a:noAutofit/>
            </a:bodyPr>
            <a:lstStyle/>
            <a:p>
              <a:pPr indent="0" lvl="0" marL="0" marR="0" rtl="0" algn="l">
                <a:lnSpc>
                  <a:spcPct val="90000"/>
                </a:lnSpc>
                <a:spcBef>
                  <a:spcPts val="0"/>
                </a:spcBef>
                <a:spcAft>
                  <a:spcPts val="0"/>
                </a:spcAft>
                <a:buNone/>
              </a:pPr>
              <a:r>
                <a:rPr b="1" i="0" lang="en-US" sz="4400" u="none" cap="none" strike="noStrike">
                  <a:solidFill>
                    <a:schemeClr val="lt1"/>
                  </a:solidFill>
                  <a:latin typeface="Arial"/>
                  <a:ea typeface="Arial"/>
                  <a:cs typeface="Arial"/>
                  <a:sym typeface="Arial"/>
                </a:rPr>
                <a:t>Viabilité à long terme et résilience</a:t>
              </a:r>
              <a:endParaRPr b="1" i="0" sz="1400" u="none" cap="none" strike="noStrike">
                <a:solidFill>
                  <a:schemeClr val="lt1"/>
                </a:solidFill>
                <a:latin typeface="Arial"/>
                <a:ea typeface="Arial"/>
                <a:cs typeface="Arial"/>
                <a:sym typeface="Arial"/>
              </a:endParaRPr>
            </a:p>
          </p:txBody>
        </p:sp>
        <p:sp>
          <p:nvSpPr>
            <p:cNvPr id="149" name="Google Shape;149;p51"/>
            <p:cNvSpPr/>
            <p:nvPr/>
          </p:nvSpPr>
          <p:spPr>
            <a:xfrm>
              <a:off x="1266908" y="1270067"/>
              <a:ext cx="1956210" cy="1956210"/>
            </a:xfrm>
            <a:prstGeom prst="ellipse">
              <a:avLst/>
            </a:prstGeom>
            <a:solidFill>
              <a:schemeClr val="lt1"/>
            </a:solidFill>
            <a:ln cap="flat" cmpd="sng" w="19050">
              <a:solidFill>
                <a:srgbClr val="1CCD5D"/>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0" name="Google Shape;150;p51"/>
            <p:cNvSpPr/>
            <p:nvPr/>
          </p:nvSpPr>
          <p:spPr>
            <a:xfrm>
              <a:off x="2901604" y="4112271"/>
              <a:ext cx="11902264" cy="1564968"/>
            </a:xfrm>
            <a:prstGeom prst="rect">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1" name="Google Shape;151;p51"/>
            <p:cNvSpPr txBox="1"/>
            <p:nvPr/>
          </p:nvSpPr>
          <p:spPr>
            <a:xfrm>
              <a:off x="3381999" y="4275702"/>
              <a:ext cx="11063405" cy="1238104"/>
            </a:xfrm>
            <a:prstGeom prst="rect">
              <a:avLst/>
            </a:prstGeom>
            <a:noFill/>
            <a:ln>
              <a:noFill/>
            </a:ln>
          </p:spPr>
          <p:txBody>
            <a:bodyPr anchorCtr="0" anchor="ctr" bIns="111750" lIns="1242175" spcFirstLastPara="1" rIns="111750" wrap="square" tIns="111750">
              <a:noAutofit/>
            </a:bodyPr>
            <a:lstStyle/>
            <a:p>
              <a:pPr indent="0" lvl="0" marL="0" marR="0" rtl="0" algn="l">
                <a:lnSpc>
                  <a:spcPct val="90000"/>
                </a:lnSpc>
                <a:spcBef>
                  <a:spcPts val="0"/>
                </a:spcBef>
                <a:spcAft>
                  <a:spcPts val="0"/>
                </a:spcAft>
                <a:buNone/>
              </a:pPr>
              <a:r>
                <a:rPr b="1" i="0" lang="en-US" sz="4400" u="none" cap="none" strike="noStrike">
                  <a:solidFill>
                    <a:schemeClr val="lt1"/>
                  </a:solidFill>
                  <a:latin typeface="Arial"/>
                  <a:ea typeface="Arial"/>
                  <a:cs typeface="Arial"/>
                  <a:sym typeface="Arial"/>
                </a:rPr>
                <a:t>Gestion durable des ressources</a:t>
              </a:r>
              <a:endParaRPr b="1" i="0" sz="1400" u="none" cap="none" strike="noStrike">
                <a:solidFill>
                  <a:schemeClr val="lt1"/>
                </a:solidFill>
                <a:latin typeface="Arial"/>
                <a:ea typeface="Arial"/>
                <a:cs typeface="Arial"/>
                <a:sym typeface="Arial"/>
              </a:endParaRPr>
            </a:p>
          </p:txBody>
        </p:sp>
        <p:sp>
          <p:nvSpPr>
            <p:cNvPr id="152" name="Google Shape;152;p51"/>
            <p:cNvSpPr/>
            <p:nvPr/>
          </p:nvSpPr>
          <p:spPr>
            <a:xfrm>
              <a:off x="2335048" y="3916649"/>
              <a:ext cx="1956210" cy="1956210"/>
            </a:xfrm>
            <a:prstGeom prst="ellipse">
              <a:avLst/>
            </a:prstGeom>
            <a:solidFill>
              <a:schemeClr val="lt1"/>
            </a:solidFill>
            <a:ln cap="flat" cmpd="sng" w="19050">
              <a:solidFill>
                <a:srgbClr val="1CCD5D"/>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3" name="Google Shape;153;p51"/>
            <p:cNvSpPr/>
            <p:nvPr/>
          </p:nvSpPr>
          <p:spPr>
            <a:xfrm>
              <a:off x="3023537" y="6681178"/>
              <a:ext cx="11780331" cy="1564968"/>
            </a:xfrm>
            <a:prstGeom prst="rect">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4" name="Google Shape;154;p51"/>
            <p:cNvSpPr txBox="1"/>
            <p:nvPr/>
          </p:nvSpPr>
          <p:spPr>
            <a:xfrm>
              <a:off x="3223118" y="6970028"/>
              <a:ext cx="11397001" cy="1071777"/>
            </a:xfrm>
            <a:prstGeom prst="rect">
              <a:avLst/>
            </a:prstGeom>
            <a:noFill/>
            <a:ln>
              <a:noFill/>
            </a:ln>
          </p:spPr>
          <p:txBody>
            <a:bodyPr anchorCtr="0" anchor="ctr" bIns="111750" lIns="1242175" spcFirstLastPara="1" rIns="111750" wrap="square" tIns="111750">
              <a:noAutofit/>
            </a:bodyPr>
            <a:lstStyle/>
            <a:p>
              <a:pPr indent="0" lvl="0" marL="0" marR="0" rtl="0" algn="l">
                <a:lnSpc>
                  <a:spcPct val="90000"/>
                </a:lnSpc>
                <a:spcBef>
                  <a:spcPts val="0"/>
                </a:spcBef>
                <a:spcAft>
                  <a:spcPts val="0"/>
                </a:spcAft>
                <a:buNone/>
              </a:pPr>
              <a:r>
                <a:rPr b="1" i="0" lang="en-US" sz="4400" u="none" cap="none" strike="noStrike">
                  <a:solidFill>
                    <a:schemeClr val="lt1"/>
                  </a:solidFill>
                  <a:latin typeface="Arial"/>
                  <a:ea typeface="Arial"/>
                  <a:cs typeface="Arial"/>
                  <a:sym typeface="Arial"/>
                </a:rPr>
                <a:t>Création de valeur pour toutes les parties prenantes</a:t>
              </a:r>
              <a:endParaRPr b="1" i="0" sz="1400" u="none" cap="none" strike="noStrike">
                <a:solidFill>
                  <a:schemeClr val="lt1"/>
                </a:solidFill>
                <a:latin typeface="Arial"/>
                <a:ea typeface="Arial"/>
                <a:cs typeface="Arial"/>
                <a:sym typeface="Arial"/>
              </a:endParaRPr>
            </a:p>
          </p:txBody>
        </p:sp>
        <p:sp>
          <p:nvSpPr>
            <p:cNvPr id="155" name="Google Shape;155;p51"/>
            <p:cNvSpPr/>
            <p:nvPr/>
          </p:nvSpPr>
          <p:spPr>
            <a:xfrm>
              <a:off x="2042689" y="6523673"/>
              <a:ext cx="1956210" cy="1956210"/>
            </a:xfrm>
            <a:prstGeom prst="ellipse">
              <a:avLst/>
            </a:prstGeom>
            <a:solidFill>
              <a:schemeClr val="lt1"/>
            </a:solidFill>
            <a:ln cap="flat" cmpd="sng" w="19050">
              <a:solidFill>
                <a:srgbClr val="1CCD5D"/>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56" name="Google Shape;156;p51"/>
          <p:cNvSpPr/>
          <p:nvPr/>
        </p:nvSpPr>
        <p:spPr>
          <a:xfrm>
            <a:off x="8927766" y="10648069"/>
            <a:ext cx="1956210" cy="1956210"/>
          </a:xfrm>
          <a:prstGeom prst="ellipse">
            <a:avLst/>
          </a:prstGeom>
          <a:solidFill>
            <a:schemeClr val="lt1"/>
          </a:solidFill>
          <a:ln cap="flat" cmpd="sng" w="19050">
            <a:solidFill>
              <a:srgbClr val="1CCD5D"/>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7" name="Google Shape;157;p51"/>
          <p:cNvSpPr txBox="1"/>
          <p:nvPr/>
        </p:nvSpPr>
        <p:spPr>
          <a:xfrm>
            <a:off x="9906981" y="11019980"/>
            <a:ext cx="14336494" cy="1071777"/>
          </a:xfrm>
          <a:prstGeom prst="rect">
            <a:avLst/>
          </a:prstGeom>
          <a:noFill/>
          <a:ln>
            <a:noFill/>
          </a:ln>
        </p:spPr>
        <p:txBody>
          <a:bodyPr anchorCtr="0" anchor="ctr" bIns="111750" lIns="1242175" spcFirstLastPara="1" rIns="111750" wrap="square" tIns="111750">
            <a:noAutofit/>
          </a:bodyPr>
          <a:lstStyle/>
          <a:p>
            <a:pPr indent="0" lvl="0" marL="0" marR="0" rtl="0" algn="l">
              <a:lnSpc>
                <a:spcPct val="100000"/>
              </a:lnSpc>
              <a:spcBef>
                <a:spcPts val="0"/>
              </a:spcBef>
              <a:spcAft>
                <a:spcPts val="0"/>
              </a:spcAft>
              <a:buNone/>
            </a:pPr>
            <a:r>
              <a:rPr b="1" i="0" lang="en-US" sz="4400" u="none" cap="none" strike="noStrike">
                <a:solidFill>
                  <a:schemeClr val="lt1"/>
                </a:solidFill>
                <a:latin typeface="Arial"/>
                <a:ea typeface="Arial"/>
                <a:cs typeface="Arial"/>
                <a:sym typeface="Arial"/>
              </a:rPr>
              <a:t>Intégration des facteurs environnementaux, sociaux et de gouvernance </a:t>
            </a:r>
            <a:endParaRPr b="1" i="0" sz="1400" u="none" cap="none" strike="noStrike">
              <a:solidFill>
                <a:schemeClr val="lt1"/>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p52"/>
          <p:cNvSpPr txBox="1"/>
          <p:nvPr>
            <p:ph type="title"/>
          </p:nvPr>
        </p:nvSpPr>
        <p:spPr>
          <a:xfrm>
            <a:off x="761998" y="1802892"/>
            <a:ext cx="22860001" cy="798576"/>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Clr>
                <a:schemeClr val="lt1"/>
              </a:buClr>
              <a:buSzPct val="185185"/>
              <a:buNone/>
            </a:pPr>
            <a:r>
              <a:rPr b="1" lang="en-US" sz="4800"/>
              <a:t>2.2. Pourquoi les modèles économiques durables sont indispensables pour le tourisme</a:t>
            </a:r>
            <a:endParaRPr b="1" sz="4800"/>
          </a:p>
        </p:txBody>
      </p:sp>
      <p:grpSp>
        <p:nvGrpSpPr>
          <p:cNvPr id="163" name="Google Shape;163;p52"/>
          <p:cNvGrpSpPr/>
          <p:nvPr/>
        </p:nvGrpSpPr>
        <p:grpSpPr>
          <a:xfrm>
            <a:off x="291739" y="3716779"/>
            <a:ext cx="23355407" cy="7426635"/>
            <a:chOff x="11058" y="126953"/>
            <a:chExt cx="23355407" cy="6051707"/>
          </a:xfrm>
        </p:grpSpPr>
        <p:sp>
          <p:nvSpPr>
            <p:cNvPr id="164" name="Google Shape;164;p52"/>
            <p:cNvSpPr/>
            <p:nvPr/>
          </p:nvSpPr>
          <p:spPr>
            <a:xfrm>
              <a:off x="324284" y="126953"/>
              <a:ext cx="4239158" cy="1479931"/>
            </a:xfrm>
            <a:prstGeom prst="rect">
              <a:avLst/>
            </a:prstGeom>
            <a:solidFill>
              <a:srgbClr val="1CCD5D"/>
            </a:solidFill>
            <a:ln cap="flat" cmpd="sng" w="19050">
              <a:solidFill>
                <a:srgbClr val="1CCD5D"/>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5" name="Google Shape;165;p52"/>
            <p:cNvSpPr txBox="1"/>
            <p:nvPr/>
          </p:nvSpPr>
          <p:spPr>
            <a:xfrm>
              <a:off x="11058" y="126953"/>
              <a:ext cx="4239158" cy="1479931"/>
            </a:xfrm>
            <a:prstGeom prst="rect">
              <a:avLst/>
            </a:prstGeom>
            <a:noFill/>
            <a:ln>
              <a:noFill/>
            </a:ln>
          </p:spPr>
          <p:txBody>
            <a:bodyPr anchorCtr="0" anchor="ctr" bIns="97525" lIns="170675" spcFirstLastPara="1" rIns="170675" wrap="square" tIns="97525">
              <a:noAutofit/>
            </a:bodyPr>
            <a:lstStyle/>
            <a:p>
              <a:pPr indent="0" lvl="0" marL="0" marR="0" rtl="0" algn="ctr">
                <a:lnSpc>
                  <a:spcPct val="100000"/>
                </a:lnSpc>
                <a:spcBef>
                  <a:spcPts val="0"/>
                </a:spcBef>
                <a:spcAft>
                  <a:spcPts val="0"/>
                </a:spcAft>
                <a:buNone/>
              </a:pPr>
              <a:r>
                <a:rPr b="1" i="0" lang="en-US" sz="3200" u="none" cap="none" strike="noStrike">
                  <a:solidFill>
                    <a:schemeClr val="lt1"/>
                  </a:solidFill>
                  <a:latin typeface="Arial"/>
                  <a:ea typeface="Arial"/>
                  <a:cs typeface="Arial"/>
                  <a:sym typeface="Arial"/>
                </a:rPr>
                <a:t>Préservation</a:t>
              </a:r>
              <a:endParaRPr b="1" i="0" sz="1400" u="none" cap="none" strike="noStrike">
                <a:solidFill>
                  <a:schemeClr val="lt1"/>
                </a:solidFill>
                <a:latin typeface="Arial"/>
                <a:ea typeface="Arial"/>
                <a:cs typeface="Arial"/>
                <a:sym typeface="Arial"/>
              </a:endParaRPr>
            </a:p>
            <a:p>
              <a:pPr indent="0" lvl="0" marL="0" marR="0" rtl="0" algn="ctr">
                <a:lnSpc>
                  <a:spcPct val="90000"/>
                </a:lnSpc>
                <a:spcBef>
                  <a:spcPts val="0"/>
                </a:spcBef>
                <a:spcAft>
                  <a:spcPts val="0"/>
                </a:spcAft>
                <a:buNone/>
              </a:pPr>
              <a:r>
                <a:rPr b="1" i="0" lang="en-US" sz="3200" u="none" cap="none" strike="noStrike">
                  <a:solidFill>
                    <a:schemeClr val="lt1"/>
                  </a:solidFill>
                  <a:latin typeface="Arial"/>
                  <a:ea typeface="Arial"/>
                  <a:cs typeface="Arial"/>
                  <a:sym typeface="Arial"/>
                </a:rPr>
                <a:t>de l'environnement</a:t>
              </a:r>
              <a:endParaRPr b="1" i="0" sz="1400" u="none" cap="none" strike="noStrike">
                <a:solidFill>
                  <a:schemeClr val="lt1"/>
                </a:solidFill>
                <a:latin typeface="Arial"/>
                <a:ea typeface="Arial"/>
                <a:cs typeface="Arial"/>
                <a:sym typeface="Arial"/>
              </a:endParaRPr>
            </a:p>
          </p:txBody>
        </p:sp>
        <p:sp>
          <p:nvSpPr>
            <p:cNvPr id="166" name="Google Shape;166;p52"/>
            <p:cNvSpPr/>
            <p:nvPr/>
          </p:nvSpPr>
          <p:spPr>
            <a:xfrm>
              <a:off x="324284" y="1606885"/>
              <a:ext cx="4239158" cy="4571711"/>
            </a:xfrm>
            <a:prstGeom prst="rect">
              <a:avLst/>
            </a:prstGeom>
            <a:solidFill>
              <a:srgbClr val="CBEDD1">
                <a:alpha val="89411"/>
              </a:srgbClr>
            </a:solidFill>
            <a:ln cap="flat" cmpd="sng" w="19050">
              <a:solidFill>
                <a:srgbClr val="CBEDD1">
                  <a:alpha val="89411"/>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7" name="Google Shape;167;p52"/>
            <p:cNvSpPr txBox="1"/>
            <p:nvPr/>
          </p:nvSpPr>
          <p:spPr>
            <a:xfrm>
              <a:off x="324284" y="1606885"/>
              <a:ext cx="4239158" cy="4571711"/>
            </a:xfrm>
            <a:prstGeom prst="rect">
              <a:avLst/>
            </a:prstGeom>
            <a:noFill/>
            <a:ln>
              <a:noFill/>
            </a:ln>
          </p:spPr>
          <p:txBody>
            <a:bodyPr anchorCtr="0" anchor="ctr" bIns="176000" lIns="117325" spcFirstLastPara="1" rIns="156450" wrap="square" tIns="117325">
              <a:noAutofit/>
            </a:bodyPr>
            <a:lstStyle/>
            <a:p>
              <a:pPr indent="0" lvl="1" marL="0" marR="0" rtl="0" algn="ctr">
                <a:lnSpc>
                  <a:spcPct val="90000"/>
                </a:lnSpc>
                <a:spcBef>
                  <a:spcPts val="0"/>
                </a:spcBef>
                <a:spcAft>
                  <a:spcPts val="0"/>
                </a:spcAft>
                <a:buNone/>
              </a:pPr>
              <a:r>
                <a:rPr b="0" i="0" lang="en-US" sz="2800" u="none" cap="none" strike="noStrike">
                  <a:solidFill>
                    <a:schemeClr val="dk1"/>
                  </a:solidFill>
                  <a:latin typeface="Arial"/>
                  <a:ea typeface="Arial"/>
                  <a:cs typeface="Arial"/>
                  <a:sym typeface="Arial"/>
                </a:rPr>
                <a:t>Le tourisme repose souvent sur des environnements naturels préservés. Les SBM contribuent à réduire au minimum les impacts négatifs tels que les émissions de carbone, la production de déchets, la consommation d'eau, etc.</a:t>
              </a:r>
              <a:endParaRPr/>
            </a:p>
          </p:txBody>
        </p:sp>
        <p:sp>
          <p:nvSpPr>
            <p:cNvPr id="168" name="Google Shape;168;p52"/>
            <p:cNvSpPr/>
            <p:nvPr/>
          </p:nvSpPr>
          <p:spPr>
            <a:xfrm>
              <a:off x="4843699" y="126953"/>
              <a:ext cx="4239158" cy="1479931"/>
            </a:xfrm>
            <a:prstGeom prst="rect">
              <a:avLst/>
            </a:prstGeom>
            <a:solidFill>
              <a:srgbClr val="1CCD5D"/>
            </a:solidFill>
            <a:ln cap="flat" cmpd="sng" w="19050">
              <a:solidFill>
                <a:srgbClr val="1CCD5D"/>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9" name="Google Shape;169;p52"/>
            <p:cNvSpPr txBox="1"/>
            <p:nvPr/>
          </p:nvSpPr>
          <p:spPr>
            <a:xfrm>
              <a:off x="4843699" y="126953"/>
              <a:ext cx="4239158" cy="1479931"/>
            </a:xfrm>
            <a:prstGeom prst="rect">
              <a:avLst/>
            </a:prstGeom>
            <a:noFill/>
            <a:ln>
              <a:noFill/>
            </a:ln>
          </p:spPr>
          <p:txBody>
            <a:bodyPr anchorCtr="0" anchor="ctr" bIns="97525" lIns="170675" spcFirstLastPara="1" rIns="170675" wrap="square" tIns="97525">
              <a:noAutofit/>
            </a:bodyPr>
            <a:lstStyle/>
            <a:p>
              <a:pPr indent="0" lvl="0" marL="0" marR="0" rtl="0" algn="ctr">
                <a:lnSpc>
                  <a:spcPct val="100000"/>
                </a:lnSpc>
                <a:spcBef>
                  <a:spcPts val="0"/>
                </a:spcBef>
                <a:spcAft>
                  <a:spcPts val="0"/>
                </a:spcAft>
                <a:buNone/>
              </a:pPr>
              <a:r>
                <a:rPr b="1" i="0" lang="en-US" sz="3200" u="none" cap="none" strike="noStrike">
                  <a:solidFill>
                    <a:schemeClr val="lt1"/>
                  </a:solidFill>
                  <a:latin typeface="Arial"/>
                  <a:ea typeface="Arial"/>
                  <a:cs typeface="Arial"/>
                  <a:sym typeface="Arial"/>
                </a:rPr>
                <a:t>Responsabilité</a:t>
              </a:r>
              <a:endParaRPr b="1" i="0" sz="1400" u="none" cap="none" strike="noStrike">
                <a:solidFill>
                  <a:schemeClr val="lt1"/>
                </a:solidFill>
                <a:latin typeface="Arial"/>
                <a:ea typeface="Arial"/>
                <a:cs typeface="Arial"/>
                <a:sym typeface="Arial"/>
              </a:endParaRPr>
            </a:p>
            <a:p>
              <a:pPr indent="0" lvl="0" marL="0" marR="0" rtl="0" algn="ctr">
                <a:lnSpc>
                  <a:spcPct val="90000"/>
                </a:lnSpc>
                <a:spcBef>
                  <a:spcPts val="0"/>
                </a:spcBef>
                <a:spcAft>
                  <a:spcPts val="0"/>
                </a:spcAft>
                <a:buClr>
                  <a:srgbClr val="000000"/>
                </a:buClr>
                <a:buSzPts val="3200"/>
                <a:buFont typeface="Arial"/>
                <a:buNone/>
              </a:pPr>
              <a:r>
                <a:rPr b="1" i="0" lang="en-US" sz="3200" u="none" cap="none" strike="noStrike">
                  <a:solidFill>
                    <a:schemeClr val="lt1"/>
                  </a:solidFill>
                  <a:latin typeface="Arial"/>
                  <a:ea typeface="Arial"/>
                  <a:cs typeface="Arial"/>
                  <a:sym typeface="Arial"/>
                </a:rPr>
                <a:t>sociale</a:t>
              </a:r>
              <a:endParaRPr b="1" i="0" sz="1400" u="none" cap="none" strike="noStrike">
                <a:solidFill>
                  <a:schemeClr val="lt1"/>
                </a:solidFill>
                <a:latin typeface="Arial"/>
                <a:ea typeface="Arial"/>
                <a:cs typeface="Arial"/>
                <a:sym typeface="Arial"/>
              </a:endParaRPr>
            </a:p>
          </p:txBody>
        </p:sp>
        <p:sp>
          <p:nvSpPr>
            <p:cNvPr id="170" name="Google Shape;170;p52"/>
            <p:cNvSpPr/>
            <p:nvPr/>
          </p:nvSpPr>
          <p:spPr>
            <a:xfrm>
              <a:off x="4843699" y="1606885"/>
              <a:ext cx="4239158" cy="4571711"/>
            </a:xfrm>
            <a:prstGeom prst="rect">
              <a:avLst/>
            </a:prstGeom>
            <a:solidFill>
              <a:srgbClr val="CBEDD1">
                <a:alpha val="89411"/>
              </a:srgbClr>
            </a:solidFill>
            <a:ln cap="flat" cmpd="sng" w="19050">
              <a:solidFill>
                <a:srgbClr val="CBEDD1">
                  <a:alpha val="89411"/>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1" name="Google Shape;171;p52"/>
            <p:cNvSpPr txBox="1"/>
            <p:nvPr/>
          </p:nvSpPr>
          <p:spPr>
            <a:xfrm>
              <a:off x="4843699" y="1606885"/>
              <a:ext cx="4239158" cy="4571711"/>
            </a:xfrm>
            <a:prstGeom prst="rect">
              <a:avLst/>
            </a:prstGeom>
            <a:noFill/>
            <a:ln>
              <a:noFill/>
            </a:ln>
          </p:spPr>
          <p:txBody>
            <a:bodyPr anchorCtr="0" anchor="ctr" bIns="176000" lIns="117325" spcFirstLastPara="1" rIns="156450" wrap="square" tIns="117325">
              <a:noAutofit/>
            </a:bodyPr>
            <a:lstStyle/>
            <a:p>
              <a:pPr indent="0" lvl="1" marL="0" marR="0" rtl="0" algn="ctr">
                <a:lnSpc>
                  <a:spcPct val="90000"/>
                </a:lnSpc>
                <a:spcBef>
                  <a:spcPts val="0"/>
                </a:spcBef>
                <a:spcAft>
                  <a:spcPts val="0"/>
                </a:spcAft>
                <a:buNone/>
              </a:pPr>
              <a:r>
                <a:rPr b="0" i="0" lang="en-US" sz="2800" u="none" cap="none" strike="noStrike">
                  <a:solidFill>
                    <a:srgbClr val="000000"/>
                  </a:solidFill>
                  <a:latin typeface="Arial"/>
                  <a:ea typeface="Arial"/>
                  <a:cs typeface="Arial"/>
                  <a:sym typeface="Arial"/>
                </a:rPr>
                <a:t>Le tourisme durable favorise des relations positives avec les communautés locales, dans le respect de leur culture, de leurs traditions et de leurs moyens de subsistance. Il garantit une répartition équitable des retombées économiques et évite toute forme d'exploitation.</a:t>
              </a:r>
              <a:endParaRPr b="0" i="0" sz="1400" u="none" cap="none" strike="noStrike">
                <a:solidFill>
                  <a:srgbClr val="000000"/>
                </a:solidFill>
                <a:latin typeface="Arial"/>
                <a:ea typeface="Arial"/>
                <a:cs typeface="Arial"/>
                <a:sym typeface="Arial"/>
              </a:endParaRPr>
            </a:p>
          </p:txBody>
        </p:sp>
        <p:sp>
          <p:nvSpPr>
            <p:cNvPr id="172" name="Google Shape;172;p52"/>
            <p:cNvSpPr/>
            <p:nvPr/>
          </p:nvSpPr>
          <p:spPr>
            <a:xfrm>
              <a:off x="9363113" y="126953"/>
              <a:ext cx="4239158" cy="1479931"/>
            </a:xfrm>
            <a:prstGeom prst="rect">
              <a:avLst/>
            </a:prstGeom>
            <a:solidFill>
              <a:srgbClr val="1CCD5D"/>
            </a:solidFill>
            <a:ln cap="flat" cmpd="sng" w="19050">
              <a:solidFill>
                <a:srgbClr val="1CCD5D"/>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3" name="Google Shape;173;p52"/>
            <p:cNvSpPr txBox="1"/>
            <p:nvPr/>
          </p:nvSpPr>
          <p:spPr>
            <a:xfrm>
              <a:off x="9346628" y="126953"/>
              <a:ext cx="4239158" cy="1479931"/>
            </a:xfrm>
            <a:prstGeom prst="rect">
              <a:avLst/>
            </a:prstGeom>
            <a:noFill/>
            <a:ln>
              <a:noFill/>
            </a:ln>
          </p:spPr>
          <p:txBody>
            <a:bodyPr anchorCtr="0" anchor="ctr" bIns="97525" lIns="170675" spcFirstLastPara="1" rIns="170675" wrap="square" tIns="97525">
              <a:noAutofit/>
            </a:bodyPr>
            <a:lstStyle/>
            <a:p>
              <a:pPr indent="0" lvl="0" marL="0" marR="0" rtl="0" algn="ctr">
                <a:lnSpc>
                  <a:spcPct val="100000"/>
                </a:lnSpc>
                <a:spcBef>
                  <a:spcPts val="0"/>
                </a:spcBef>
                <a:spcAft>
                  <a:spcPts val="0"/>
                </a:spcAft>
                <a:buNone/>
              </a:pPr>
              <a:r>
                <a:rPr b="1" i="0" lang="en-US" sz="3200" u="none" cap="none" strike="noStrike">
                  <a:solidFill>
                    <a:schemeClr val="lt1"/>
                  </a:solidFill>
                  <a:latin typeface="Arial"/>
                  <a:ea typeface="Arial"/>
                  <a:cs typeface="Arial"/>
                  <a:sym typeface="Arial"/>
                </a:rPr>
                <a:t>Résilience</a:t>
              </a:r>
              <a:endParaRPr b="1" i="0" sz="1400" u="none" cap="none" strike="noStrike">
                <a:solidFill>
                  <a:schemeClr val="lt1"/>
                </a:solidFill>
                <a:latin typeface="Arial"/>
                <a:ea typeface="Arial"/>
                <a:cs typeface="Arial"/>
                <a:sym typeface="Arial"/>
              </a:endParaRPr>
            </a:p>
            <a:p>
              <a:pPr indent="0" lvl="0" marL="0" marR="0" rtl="0" algn="ctr">
                <a:lnSpc>
                  <a:spcPct val="90000"/>
                </a:lnSpc>
                <a:spcBef>
                  <a:spcPts val="0"/>
                </a:spcBef>
                <a:spcAft>
                  <a:spcPts val="0"/>
                </a:spcAft>
                <a:buClr>
                  <a:srgbClr val="000000"/>
                </a:buClr>
                <a:buSzPts val="3200"/>
                <a:buFont typeface="Arial"/>
                <a:buNone/>
              </a:pPr>
              <a:r>
                <a:rPr b="1" i="0" lang="en-US" sz="3200" u="none" cap="none" strike="noStrike">
                  <a:solidFill>
                    <a:schemeClr val="lt1"/>
                  </a:solidFill>
                  <a:latin typeface="Arial"/>
                  <a:ea typeface="Arial"/>
                  <a:cs typeface="Arial"/>
                  <a:sym typeface="Arial"/>
                </a:rPr>
                <a:t>économique</a:t>
              </a:r>
              <a:endParaRPr b="1" i="0" sz="1400" u="none" cap="none" strike="noStrike">
                <a:solidFill>
                  <a:schemeClr val="lt1"/>
                </a:solidFill>
                <a:latin typeface="Arial"/>
                <a:ea typeface="Arial"/>
                <a:cs typeface="Arial"/>
                <a:sym typeface="Arial"/>
              </a:endParaRPr>
            </a:p>
          </p:txBody>
        </p:sp>
        <p:sp>
          <p:nvSpPr>
            <p:cNvPr id="174" name="Google Shape;174;p52"/>
            <p:cNvSpPr/>
            <p:nvPr/>
          </p:nvSpPr>
          <p:spPr>
            <a:xfrm>
              <a:off x="9363113" y="1606885"/>
              <a:ext cx="4239158" cy="4571711"/>
            </a:xfrm>
            <a:prstGeom prst="rect">
              <a:avLst/>
            </a:prstGeom>
            <a:solidFill>
              <a:srgbClr val="CBEDD1">
                <a:alpha val="89411"/>
              </a:srgbClr>
            </a:solidFill>
            <a:ln cap="flat" cmpd="sng" w="19050">
              <a:solidFill>
                <a:srgbClr val="CBEDD1">
                  <a:alpha val="89411"/>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5" name="Google Shape;175;p52"/>
            <p:cNvSpPr txBox="1"/>
            <p:nvPr/>
          </p:nvSpPr>
          <p:spPr>
            <a:xfrm>
              <a:off x="9313656" y="1606885"/>
              <a:ext cx="4239158" cy="4571711"/>
            </a:xfrm>
            <a:prstGeom prst="rect">
              <a:avLst/>
            </a:prstGeom>
            <a:noFill/>
            <a:ln>
              <a:noFill/>
            </a:ln>
          </p:spPr>
          <p:txBody>
            <a:bodyPr anchorCtr="0" anchor="ctr" bIns="176000" lIns="117325" spcFirstLastPara="1" rIns="156450" wrap="square" tIns="117325">
              <a:noAutofit/>
            </a:bodyPr>
            <a:lstStyle/>
            <a:p>
              <a:pPr indent="0" lvl="1" marL="0" marR="0" rtl="0" algn="ctr">
                <a:lnSpc>
                  <a:spcPct val="90000"/>
                </a:lnSpc>
                <a:spcBef>
                  <a:spcPts val="0"/>
                </a:spcBef>
                <a:spcAft>
                  <a:spcPts val="0"/>
                </a:spcAft>
                <a:buNone/>
              </a:pPr>
              <a:r>
                <a:rPr b="0" i="0" lang="en-US" sz="2800" u="none" cap="none" strike="noStrike">
                  <a:solidFill>
                    <a:schemeClr val="dk1"/>
                  </a:solidFill>
                  <a:latin typeface="Arial"/>
                  <a:ea typeface="Arial"/>
                  <a:cs typeface="Arial"/>
                  <a:sym typeface="Arial"/>
                </a:rPr>
                <a:t>Les entreprises qui adoptent un modèle économique durable en tirent souvent un avantage concurrentiel. La viabilité financière est une condition préalable à la mise en œuvre d'autres aspects du développement durable.</a:t>
              </a:r>
              <a:endParaRPr b="0" i="0" sz="1400" u="none" cap="none" strike="noStrike">
                <a:solidFill>
                  <a:schemeClr val="dk1"/>
                </a:solidFill>
                <a:latin typeface="Arial"/>
                <a:ea typeface="Arial"/>
                <a:cs typeface="Arial"/>
                <a:sym typeface="Arial"/>
              </a:endParaRPr>
            </a:p>
          </p:txBody>
        </p:sp>
        <p:sp>
          <p:nvSpPr>
            <p:cNvPr id="176" name="Google Shape;176;p52"/>
            <p:cNvSpPr/>
            <p:nvPr/>
          </p:nvSpPr>
          <p:spPr>
            <a:xfrm>
              <a:off x="13881254" y="126953"/>
              <a:ext cx="4901766" cy="1479931"/>
            </a:xfrm>
            <a:prstGeom prst="rect">
              <a:avLst/>
            </a:prstGeom>
            <a:solidFill>
              <a:srgbClr val="1CCD5D"/>
            </a:solidFill>
            <a:ln cap="flat" cmpd="sng" w="19050">
              <a:solidFill>
                <a:srgbClr val="1CCD5D"/>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7" name="Google Shape;177;p52"/>
            <p:cNvSpPr txBox="1"/>
            <p:nvPr/>
          </p:nvSpPr>
          <p:spPr>
            <a:xfrm>
              <a:off x="13569859" y="126953"/>
              <a:ext cx="5663766" cy="1463366"/>
            </a:xfrm>
            <a:prstGeom prst="rect">
              <a:avLst/>
            </a:prstGeom>
            <a:noFill/>
            <a:ln>
              <a:noFill/>
            </a:ln>
          </p:spPr>
          <p:txBody>
            <a:bodyPr anchorCtr="0" anchor="ctr" bIns="97525" lIns="170675" spcFirstLastPara="1" rIns="170675" wrap="square" tIns="97525">
              <a:noAutofit/>
            </a:bodyPr>
            <a:lstStyle/>
            <a:p>
              <a:pPr indent="0" lvl="0" marL="0" marR="0" rtl="0" algn="ctr">
                <a:lnSpc>
                  <a:spcPct val="100000"/>
                </a:lnSpc>
                <a:spcBef>
                  <a:spcPts val="0"/>
                </a:spcBef>
                <a:spcAft>
                  <a:spcPts val="0"/>
                </a:spcAft>
                <a:buNone/>
              </a:pPr>
              <a:r>
                <a:rPr b="1" i="0" lang="en-US" sz="3200" u="none" cap="none" strike="noStrike">
                  <a:solidFill>
                    <a:schemeClr val="lt1"/>
                  </a:solidFill>
                  <a:latin typeface="Arial"/>
                  <a:ea typeface="Arial"/>
                  <a:cs typeface="Arial"/>
                  <a:sym typeface="Arial"/>
                </a:rPr>
                <a:t>Conformité</a:t>
              </a:r>
              <a:endParaRPr b="1" i="0" sz="14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None/>
              </a:pPr>
              <a:r>
                <a:rPr b="1" i="0" lang="en-US" sz="3200" u="none" cap="none" strike="noStrike">
                  <a:solidFill>
                    <a:schemeClr val="lt1"/>
                  </a:solidFill>
                  <a:latin typeface="Arial"/>
                  <a:ea typeface="Arial"/>
                  <a:cs typeface="Arial"/>
                  <a:sym typeface="Arial"/>
                </a:rPr>
                <a:t>réglementaire et</a:t>
              </a:r>
              <a:endParaRPr b="1" i="0" sz="1400" u="none" cap="none" strike="noStrike">
                <a:solidFill>
                  <a:schemeClr val="lt1"/>
                </a:solidFill>
                <a:latin typeface="Arial"/>
                <a:ea typeface="Arial"/>
                <a:cs typeface="Arial"/>
                <a:sym typeface="Arial"/>
              </a:endParaRPr>
            </a:p>
            <a:p>
              <a:pPr indent="0" lvl="0" marL="0" marR="0" rtl="0" algn="ctr">
                <a:lnSpc>
                  <a:spcPct val="90000"/>
                </a:lnSpc>
                <a:spcBef>
                  <a:spcPts val="0"/>
                </a:spcBef>
                <a:spcAft>
                  <a:spcPts val="0"/>
                </a:spcAft>
                <a:buNone/>
              </a:pPr>
              <a:r>
                <a:rPr b="1" i="0" lang="en-US" sz="3200" u="none" cap="none" strike="noStrike">
                  <a:solidFill>
                    <a:schemeClr val="lt1"/>
                  </a:solidFill>
                  <a:latin typeface="Arial"/>
                  <a:ea typeface="Arial"/>
                  <a:cs typeface="Arial"/>
                  <a:sym typeface="Arial"/>
                </a:rPr>
                <a:t>atténuation des risques</a:t>
              </a:r>
              <a:endParaRPr b="1" i="0" sz="1400" u="none" cap="none" strike="noStrike">
                <a:solidFill>
                  <a:schemeClr val="lt1"/>
                </a:solidFill>
                <a:latin typeface="Arial"/>
                <a:ea typeface="Arial"/>
                <a:cs typeface="Arial"/>
                <a:sym typeface="Arial"/>
              </a:endParaRPr>
            </a:p>
          </p:txBody>
        </p:sp>
        <p:sp>
          <p:nvSpPr>
            <p:cNvPr id="178" name="Google Shape;178;p52"/>
            <p:cNvSpPr/>
            <p:nvPr/>
          </p:nvSpPr>
          <p:spPr>
            <a:xfrm>
              <a:off x="13897580" y="1606885"/>
              <a:ext cx="4885201" cy="4571711"/>
            </a:xfrm>
            <a:prstGeom prst="rect">
              <a:avLst/>
            </a:prstGeom>
            <a:solidFill>
              <a:srgbClr val="CBEDD1">
                <a:alpha val="89411"/>
              </a:srgbClr>
            </a:solidFill>
            <a:ln cap="flat" cmpd="sng" w="19050">
              <a:solidFill>
                <a:srgbClr val="CBEDD1">
                  <a:alpha val="89411"/>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9" name="Google Shape;179;p52"/>
            <p:cNvSpPr txBox="1"/>
            <p:nvPr/>
          </p:nvSpPr>
          <p:spPr>
            <a:xfrm>
              <a:off x="13964955" y="1593451"/>
              <a:ext cx="4802375" cy="4585209"/>
            </a:xfrm>
            <a:prstGeom prst="rect">
              <a:avLst/>
            </a:prstGeom>
            <a:noFill/>
            <a:ln>
              <a:noFill/>
            </a:ln>
          </p:spPr>
          <p:txBody>
            <a:bodyPr anchorCtr="0" anchor="ctr" bIns="176000" lIns="117325" spcFirstLastPara="1" rIns="156450" wrap="square" tIns="117325">
              <a:noAutofit/>
            </a:bodyPr>
            <a:lstStyle/>
            <a:p>
              <a:pPr indent="0" lvl="1" marL="0" marR="0" rtl="0" algn="ctr">
                <a:lnSpc>
                  <a:spcPct val="90000"/>
                </a:lnSpc>
                <a:spcBef>
                  <a:spcPts val="0"/>
                </a:spcBef>
                <a:spcAft>
                  <a:spcPts val="0"/>
                </a:spcAft>
                <a:buNone/>
              </a:pPr>
              <a:r>
                <a:rPr b="0" i="0" lang="en-US" sz="2800" u="none" cap="none" strike="noStrike">
                  <a:solidFill>
                    <a:srgbClr val="000000"/>
                  </a:solidFill>
                  <a:latin typeface="Arial"/>
                  <a:ea typeface="Arial"/>
                  <a:cs typeface="Arial"/>
                  <a:sym typeface="Arial"/>
                </a:rPr>
                <a:t>Les modèles durables aident les entreprises à se conformer de manière proactive à ces réglementations et à atténuer les risques liés au changement climatique, à la raréfaction des ressources et aux troubles sociaux.</a:t>
              </a:r>
              <a:endParaRPr b="0" i="0" sz="1400" u="none" cap="none" strike="noStrike">
                <a:solidFill>
                  <a:srgbClr val="000000"/>
                </a:solidFill>
                <a:latin typeface="Arial"/>
                <a:ea typeface="Arial"/>
                <a:cs typeface="Arial"/>
                <a:sym typeface="Arial"/>
              </a:endParaRPr>
            </a:p>
          </p:txBody>
        </p:sp>
        <p:sp>
          <p:nvSpPr>
            <p:cNvPr id="180" name="Google Shape;180;p52"/>
            <p:cNvSpPr/>
            <p:nvPr/>
          </p:nvSpPr>
          <p:spPr>
            <a:xfrm>
              <a:off x="19061365" y="126953"/>
              <a:ext cx="4239158" cy="1479931"/>
            </a:xfrm>
            <a:prstGeom prst="rect">
              <a:avLst/>
            </a:prstGeom>
            <a:solidFill>
              <a:srgbClr val="1CCD5D"/>
            </a:solidFill>
            <a:ln cap="flat" cmpd="sng" w="19050">
              <a:solidFill>
                <a:srgbClr val="1CCD5D"/>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1" name="Google Shape;181;p52"/>
            <p:cNvSpPr txBox="1"/>
            <p:nvPr/>
          </p:nvSpPr>
          <p:spPr>
            <a:xfrm>
              <a:off x="19127307" y="126953"/>
              <a:ext cx="4239158" cy="1479931"/>
            </a:xfrm>
            <a:prstGeom prst="rect">
              <a:avLst/>
            </a:prstGeom>
            <a:noFill/>
            <a:ln>
              <a:noFill/>
            </a:ln>
          </p:spPr>
          <p:txBody>
            <a:bodyPr anchorCtr="0" anchor="ctr" bIns="97525" lIns="170675" spcFirstLastPara="1" rIns="170675" wrap="square" tIns="97525">
              <a:noAutofit/>
            </a:bodyPr>
            <a:lstStyle/>
            <a:p>
              <a:pPr indent="0" lvl="0" marL="0" marR="0" rtl="0" algn="ctr">
                <a:lnSpc>
                  <a:spcPct val="90000"/>
                </a:lnSpc>
                <a:spcBef>
                  <a:spcPts val="0"/>
                </a:spcBef>
                <a:spcAft>
                  <a:spcPts val="0"/>
                </a:spcAft>
                <a:buNone/>
              </a:pPr>
              <a:r>
                <a:rPr b="1" i="0" lang="en-US" sz="3200" u="none" cap="none" strike="noStrike">
                  <a:solidFill>
                    <a:schemeClr val="lt1"/>
                  </a:solidFill>
                  <a:latin typeface="Arial"/>
                  <a:ea typeface="Arial"/>
                  <a:cs typeface="Arial"/>
                  <a:sym typeface="Arial"/>
                </a:rPr>
                <a:t>Demande des consommateurs</a:t>
              </a:r>
              <a:endParaRPr b="1" i="0" sz="1400" u="none" cap="none" strike="noStrike">
                <a:solidFill>
                  <a:schemeClr val="lt1"/>
                </a:solidFill>
                <a:latin typeface="Arial"/>
                <a:ea typeface="Arial"/>
                <a:cs typeface="Arial"/>
                <a:sym typeface="Arial"/>
              </a:endParaRPr>
            </a:p>
          </p:txBody>
        </p:sp>
        <p:sp>
          <p:nvSpPr>
            <p:cNvPr id="182" name="Google Shape;182;p52"/>
            <p:cNvSpPr/>
            <p:nvPr/>
          </p:nvSpPr>
          <p:spPr>
            <a:xfrm>
              <a:off x="19077851" y="1606885"/>
              <a:ext cx="4239158" cy="4571711"/>
            </a:xfrm>
            <a:prstGeom prst="rect">
              <a:avLst/>
            </a:prstGeom>
            <a:solidFill>
              <a:srgbClr val="CBEDD1">
                <a:alpha val="89411"/>
              </a:srgbClr>
            </a:solidFill>
            <a:ln cap="flat" cmpd="sng" w="19050">
              <a:solidFill>
                <a:srgbClr val="CBEDD1">
                  <a:alpha val="89411"/>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3" name="Google Shape;183;p52"/>
            <p:cNvSpPr txBox="1"/>
            <p:nvPr/>
          </p:nvSpPr>
          <p:spPr>
            <a:xfrm>
              <a:off x="19077054" y="1606885"/>
              <a:ext cx="4172897" cy="4571711"/>
            </a:xfrm>
            <a:prstGeom prst="rect">
              <a:avLst/>
            </a:prstGeom>
            <a:noFill/>
            <a:ln>
              <a:noFill/>
            </a:ln>
          </p:spPr>
          <p:txBody>
            <a:bodyPr anchorCtr="0" anchor="ctr" bIns="176000" lIns="117325" spcFirstLastPara="1" rIns="156450" wrap="square" tIns="117325">
              <a:noAutofit/>
            </a:bodyPr>
            <a:lstStyle/>
            <a:p>
              <a:pPr indent="0" lvl="1" marL="0" marR="0" rtl="0" algn="ctr">
                <a:lnSpc>
                  <a:spcPct val="90000"/>
                </a:lnSpc>
                <a:spcBef>
                  <a:spcPts val="0"/>
                </a:spcBef>
                <a:spcAft>
                  <a:spcPts val="0"/>
                </a:spcAft>
                <a:buNone/>
              </a:pPr>
              <a:r>
                <a:rPr b="0" i="0" lang="en-US" sz="2800" u="none" cap="none" strike="noStrike">
                  <a:solidFill>
                    <a:schemeClr val="dk1"/>
                  </a:solidFill>
                  <a:latin typeface="Arial"/>
                  <a:ea typeface="Arial"/>
                  <a:cs typeface="Arial"/>
                  <a:sym typeface="Arial"/>
                </a:rPr>
                <a:t>Les touristes sont de plus en plus disposés à payer plus cher pour les services et les produits proposés par des entreprises qui font preuve d'un engagement sincère en faveur du développement durable.</a:t>
              </a:r>
              <a:endParaRPr b="0" i="0" sz="1400" u="none" cap="none" strike="noStrike">
                <a:solidFill>
                  <a:schemeClr val="dk1"/>
                </a:solidFill>
                <a:latin typeface="Arial"/>
                <a:ea typeface="Arial"/>
                <a:cs typeface="Arial"/>
                <a:sym typeface="Arial"/>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sp>
        <p:nvSpPr>
          <p:cNvPr id="189" name="Google Shape;189;p9"/>
          <p:cNvSpPr txBox="1"/>
          <p:nvPr>
            <p:ph type="title"/>
          </p:nvPr>
        </p:nvSpPr>
        <p:spPr>
          <a:xfrm>
            <a:off x="761999" y="1863651"/>
            <a:ext cx="21022131" cy="761999"/>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SzPts val="7200"/>
              <a:buNone/>
            </a:pPr>
            <a:r>
              <a:rPr b="1" lang="en-US" sz="4800"/>
              <a:t>2.3. Au-delà de la durabilité : l'essor du tourisme régénérateur</a:t>
            </a:r>
            <a:endParaRPr b="1" sz="4800">
              <a:highlight>
                <a:srgbClr val="FFFF00"/>
              </a:highlight>
            </a:endParaRPr>
          </a:p>
        </p:txBody>
      </p:sp>
      <p:sp>
        <p:nvSpPr>
          <p:cNvPr id="190" name="Google Shape;190;p9"/>
          <p:cNvSpPr txBox="1"/>
          <p:nvPr>
            <p:ph idx="1" type="body"/>
          </p:nvPr>
        </p:nvSpPr>
        <p:spPr>
          <a:xfrm>
            <a:off x="761999" y="3198853"/>
            <a:ext cx="22302442" cy="1338109"/>
          </a:xfrm>
          <a:prstGeom prst="rect">
            <a:avLst/>
          </a:prstGeom>
          <a:noFill/>
          <a:ln>
            <a:noFill/>
          </a:ln>
        </p:spPr>
        <p:txBody>
          <a:bodyPr anchorCtr="0" anchor="t" bIns="0" lIns="0" spcFirstLastPara="1" rIns="0" wrap="square" tIns="0">
            <a:noAutofit/>
          </a:bodyPr>
          <a:lstStyle/>
          <a:p>
            <a:pPr indent="0" lvl="0" marL="0" rtl="0" algn="l">
              <a:lnSpc>
                <a:spcPct val="100000"/>
              </a:lnSpc>
              <a:spcBef>
                <a:spcPts val="2000"/>
              </a:spcBef>
              <a:spcAft>
                <a:spcPts val="0"/>
              </a:spcAft>
              <a:buSzPts val="5600"/>
              <a:buNone/>
            </a:pPr>
            <a:r>
              <a:rPr b="1" lang="en-US" sz="4000"/>
              <a:t>Le tourisme régénérateur marqu</a:t>
            </a:r>
            <a:r>
              <a:rPr lang="en-US" sz="4000"/>
              <a:t>e un changement de paradigme, visant à restaurer et à améliorer activement les systèmes socio-écologiques.</a:t>
            </a:r>
            <a:endParaRPr sz="4000"/>
          </a:p>
          <a:p>
            <a:pPr indent="0" lvl="0" marL="0" rtl="0" algn="l">
              <a:lnSpc>
                <a:spcPct val="100000"/>
              </a:lnSpc>
              <a:spcBef>
                <a:spcPts val="0"/>
              </a:spcBef>
              <a:spcAft>
                <a:spcPts val="0"/>
              </a:spcAft>
              <a:buSzPts val="4000"/>
              <a:buNone/>
            </a:pPr>
            <a:r>
              <a:t/>
            </a:r>
            <a:endParaRPr sz="4000"/>
          </a:p>
        </p:txBody>
      </p:sp>
      <p:grpSp>
        <p:nvGrpSpPr>
          <p:cNvPr id="191" name="Google Shape;191;p9"/>
          <p:cNvGrpSpPr/>
          <p:nvPr/>
        </p:nvGrpSpPr>
        <p:grpSpPr>
          <a:xfrm>
            <a:off x="497817" y="4871003"/>
            <a:ext cx="16564887" cy="8588290"/>
            <a:chOff x="10045" y="0"/>
            <a:chExt cx="21135456" cy="9210791"/>
          </a:xfrm>
        </p:grpSpPr>
        <p:sp>
          <p:nvSpPr>
            <p:cNvPr id="192" name="Google Shape;192;p9"/>
            <p:cNvSpPr/>
            <p:nvPr/>
          </p:nvSpPr>
          <p:spPr>
            <a:xfrm>
              <a:off x="1714500" y="0"/>
              <a:ext cx="19431001" cy="9210791"/>
            </a:xfrm>
            <a:prstGeom prst="rightArrow">
              <a:avLst>
                <a:gd fmla="val 50000" name="adj1"/>
                <a:gd fmla="val 50000" name="adj2"/>
              </a:avLst>
            </a:prstGeom>
            <a:solidFill>
              <a:srgbClr val="CBEDD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3" name="Google Shape;193;p9"/>
            <p:cNvSpPr/>
            <p:nvPr/>
          </p:nvSpPr>
          <p:spPr>
            <a:xfrm>
              <a:off x="10045" y="2763237"/>
              <a:ext cx="4392290" cy="3684316"/>
            </a:xfrm>
            <a:prstGeom prst="roundRect">
              <a:avLst>
                <a:gd fmla="val 16667" name="adj"/>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4" name="Google Shape;194;p9"/>
            <p:cNvSpPr txBox="1"/>
            <p:nvPr/>
          </p:nvSpPr>
          <p:spPr>
            <a:xfrm>
              <a:off x="189898" y="2943090"/>
              <a:ext cx="4032584" cy="3324610"/>
            </a:xfrm>
            <a:prstGeom prst="rect">
              <a:avLst/>
            </a:prstGeom>
            <a:noFill/>
            <a:ln>
              <a:noFill/>
            </a:ln>
          </p:spPr>
          <p:txBody>
            <a:bodyPr anchorCtr="0" anchor="ctr" bIns="114300" lIns="114300" spcFirstLastPara="1" rIns="114300" wrap="square" tIns="114300">
              <a:noAutofit/>
            </a:bodyPr>
            <a:lstStyle/>
            <a:p>
              <a:pPr indent="0" lvl="0" marL="0" marR="0" rtl="0" algn="ctr">
                <a:lnSpc>
                  <a:spcPct val="100000"/>
                </a:lnSpc>
                <a:spcBef>
                  <a:spcPts val="0"/>
                </a:spcBef>
                <a:spcAft>
                  <a:spcPts val="0"/>
                </a:spcAft>
                <a:buNone/>
              </a:pPr>
              <a:r>
                <a:rPr b="1" i="0" lang="en-US" sz="3000" u="none" cap="none" strike="noStrike">
                  <a:solidFill>
                    <a:schemeClr val="lt1"/>
                  </a:solidFill>
                  <a:latin typeface="Arial"/>
                  <a:ea typeface="Arial"/>
                  <a:cs typeface="Arial"/>
                  <a:sym typeface="Arial"/>
                </a:rPr>
                <a:t>Restauration</a:t>
              </a:r>
              <a:endParaRPr b="1" i="0" sz="1400" u="none" cap="none" strike="noStrike">
                <a:solidFill>
                  <a:schemeClr val="lt1"/>
                </a:solidFill>
                <a:latin typeface="Arial"/>
                <a:ea typeface="Arial"/>
                <a:cs typeface="Arial"/>
                <a:sym typeface="Arial"/>
              </a:endParaRPr>
            </a:p>
            <a:p>
              <a:pPr indent="0" lvl="0" marL="0" marR="0" rtl="0" algn="ctr">
                <a:lnSpc>
                  <a:spcPct val="90000"/>
                </a:lnSpc>
                <a:spcBef>
                  <a:spcPts val="0"/>
                </a:spcBef>
                <a:spcAft>
                  <a:spcPts val="0"/>
                </a:spcAft>
                <a:buClr>
                  <a:srgbClr val="000000"/>
                </a:buClr>
                <a:buSzPts val="3000"/>
                <a:buFont typeface="Arial"/>
                <a:buNone/>
              </a:pPr>
              <a:r>
                <a:rPr b="1" i="0" lang="en-US" sz="3000" u="none" cap="none" strike="noStrike">
                  <a:solidFill>
                    <a:schemeClr val="lt1"/>
                  </a:solidFill>
                  <a:latin typeface="Arial"/>
                  <a:ea typeface="Arial"/>
                  <a:cs typeface="Arial"/>
                  <a:sym typeface="Arial"/>
                </a:rPr>
                <a:t>active</a:t>
              </a:r>
              <a:endParaRPr b="1" i="0" sz="1400" u="none" cap="none" strike="noStrike">
                <a:solidFill>
                  <a:schemeClr val="lt1"/>
                </a:solidFill>
                <a:latin typeface="Arial"/>
                <a:ea typeface="Arial"/>
                <a:cs typeface="Arial"/>
                <a:sym typeface="Arial"/>
              </a:endParaRPr>
            </a:p>
          </p:txBody>
        </p:sp>
        <p:sp>
          <p:nvSpPr>
            <p:cNvPr id="195" name="Google Shape;195;p9"/>
            <p:cNvSpPr/>
            <p:nvPr/>
          </p:nvSpPr>
          <p:spPr>
            <a:xfrm>
              <a:off x="4621950" y="2763237"/>
              <a:ext cx="4392290" cy="3684316"/>
            </a:xfrm>
            <a:prstGeom prst="roundRect">
              <a:avLst>
                <a:gd fmla="val 16667" name="adj"/>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6" name="Google Shape;196;p9"/>
            <p:cNvSpPr txBox="1"/>
            <p:nvPr/>
          </p:nvSpPr>
          <p:spPr>
            <a:xfrm>
              <a:off x="4801803" y="2943090"/>
              <a:ext cx="4032584" cy="3324610"/>
            </a:xfrm>
            <a:prstGeom prst="rect">
              <a:avLst/>
            </a:prstGeom>
            <a:noFill/>
            <a:ln>
              <a:noFill/>
            </a:ln>
          </p:spPr>
          <p:txBody>
            <a:bodyPr anchorCtr="0" anchor="ctr" bIns="114300" lIns="114300" spcFirstLastPara="1" rIns="114300" wrap="square" tIns="114300">
              <a:noAutofit/>
            </a:bodyPr>
            <a:lstStyle/>
            <a:p>
              <a:pPr indent="0" lvl="0" marL="0" marR="0" rtl="0" algn="ctr">
                <a:lnSpc>
                  <a:spcPct val="100000"/>
                </a:lnSpc>
                <a:spcBef>
                  <a:spcPts val="0"/>
                </a:spcBef>
                <a:spcAft>
                  <a:spcPts val="0"/>
                </a:spcAft>
                <a:buNone/>
              </a:pPr>
              <a:r>
                <a:rPr b="1" i="0" lang="en-US" sz="3000" u="none" cap="none" strike="noStrike">
                  <a:solidFill>
                    <a:schemeClr val="lt1"/>
                  </a:solidFill>
                  <a:latin typeface="Arial"/>
                  <a:ea typeface="Arial"/>
                  <a:cs typeface="Arial"/>
                  <a:sym typeface="Arial"/>
                </a:rPr>
                <a:t>Une approche</a:t>
              </a:r>
              <a:endParaRPr b="1" i="0" sz="1400" u="none" cap="none" strike="noStrike">
                <a:solidFill>
                  <a:schemeClr val="lt1"/>
                </a:solidFill>
                <a:latin typeface="Arial"/>
                <a:ea typeface="Arial"/>
                <a:cs typeface="Arial"/>
                <a:sym typeface="Arial"/>
              </a:endParaRPr>
            </a:p>
            <a:p>
              <a:pPr indent="0" lvl="0" marL="0" marR="0" rtl="0" algn="ctr">
                <a:lnSpc>
                  <a:spcPct val="90000"/>
                </a:lnSpc>
                <a:spcBef>
                  <a:spcPts val="1050"/>
                </a:spcBef>
                <a:spcAft>
                  <a:spcPts val="0"/>
                </a:spcAft>
                <a:buClr>
                  <a:srgbClr val="000000"/>
                </a:buClr>
                <a:buSzPts val="3000"/>
                <a:buFont typeface="Arial"/>
                <a:buNone/>
              </a:pPr>
              <a:r>
                <a:rPr b="1" i="0" lang="en-US" sz="3000" u="none" cap="none" strike="noStrike">
                  <a:solidFill>
                    <a:schemeClr val="lt1"/>
                  </a:solidFill>
                  <a:latin typeface="Arial"/>
                  <a:ea typeface="Arial"/>
                  <a:cs typeface="Arial"/>
                  <a:sym typeface="Arial"/>
                </a:rPr>
                <a:t>holistique</a:t>
              </a:r>
              <a:endParaRPr b="1" i="0" sz="1400" u="none" cap="none" strike="noStrike">
                <a:solidFill>
                  <a:schemeClr val="lt1"/>
                </a:solidFill>
                <a:latin typeface="Arial"/>
                <a:ea typeface="Arial"/>
                <a:cs typeface="Arial"/>
                <a:sym typeface="Arial"/>
              </a:endParaRPr>
            </a:p>
          </p:txBody>
        </p:sp>
        <p:sp>
          <p:nvSpPr>
            <p:cNvPr id="197" name="Google Shape;197;p9"/>
            <p:cNvSpPr/>
            <p:nvPr/>
          </p:nvSpPr>
          <p:spPr>
            <a:xfrm>
              <a:off x="9233855" y="2763237"/>
              <a:ext cx="4392290" cy="3684316"/>
            </a:xfrm>
            <a:prstGeom prst="roundRect">
              <a:avLst>
                <a:gd fmla="val 16667" name="adj"/>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8" name="Google Shape;198;p9"/>
            <p:cNvSpPr txBox="1"/>
            <p:nvPr/>
          </p:nvSpPr>
          <p:spPr>
            <a:xfrm>
              <a:off x="9413708" y="2943090"/>
              <a:ext cx="4032584" cy="3324610"/>
            </a:xfrm>
            <a:prstGeom prst="rect">
              <a:avLst/>
            </a:prstGeom>
            <a:noFill/>
            <a:ln>
              <a:noFill/>
            </a:ln>
          </p:spPr>
          <p:txBody>
            <a:bodyPr anchorCtr="0" anchor="ctr" bIns="114300" lIns="114300" spcFirstLastPara="1" rIns="114300" wrap="square" tIns="114300">
              <a:noAutofit/>
            </a:bodyPr>
            <a:lstStyle/>
            <a:p>
              <a:pPr indent="0" lvl="0" marL="0" marR="0" rtl="0" algn="ctr">
                <a:lnSpc>
                  <a:spcPct val="90000"/>
                </a:lnSpc>
                <a:spcBef>
                  <a:spcPts val="0"/>
                </a:spcBef>
                <a:spcAft>
                  <a:spcPts val="0"/>
                </a:spcAft>
                <a:buNone/>
              </a:pPr>
              <a:r>
                <a:rPr b="1" i="0" lang="en-US" sz="3000" u="none" cap="none" strike="noStrike">
                  <a:solidFill>
                    <a:schemeClr val="lt1"/>
                  </a:solidFill>
                  <a:latin typeface="Arial"/>
                  <a:ea typeface="Arial"/>
                  <a:cs typeface="Arial"/>
                  <a:sym typeface="Arial"/>
                </a:rPr>
                <a:t>Des résultats prometteurs</a:t>
              </a:r>
              <a:endParaRPr b="1" i="0" sz="1400" u="none" cap="none" strike="noStrike">
                <a:solidFill>
                  <a:schemeClr val="lt1"/>
                </a:solidFill>
                <a:latin typeface="Arial"/>
                <a:ea typeface="Arial"/>
                <a:cs typeface="Arial"/>
                <a:sym typeface="Arial"/>
              </a:endParaRPr>
            </a:p>
          </p:txBody>
        </p:sp>
        <p:sp>
          <p:nvSpPr>
            <p:cNvPr id="199" name="Google Shape;199;p9"/>
            <p:cNvSpPr/>
            <p:nvPr/>
          </p:nvSpPr>
          <p:spPr>
            <a:xfrm>
              <a:off x="13845760" y="2763237"/>
              <a:ext cx="4392290" cy="3684316"/>
            </a:xfrm>
            <a:prstGeom prst="roundRect">
              <a:avLst>
                <a:gd fmla="val 16667" name="adj"/>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0" name="Google Shape;200;p9"/>
            <p:cNvSpPr txBox="1"/>
            <p:nvPr/>
          </p:nvSpPr>
          <p:spPr>
            <a:xfrm>
              <a:off x="14025613" y="2943090"/>
              <a:ext cx="4032584" cy="3324610"/>
            </a:xfrm>
            <a:prstGeom prst="rect">
              <a:avLst/>
            </a:prstGeom>
            <a:noFill/>
            <a:ln>
              <a:noFill/>
            </a:ln>
          </p:spPr>
          <p:txBody>
            <a:bodyPr anchorCtr="0" anchor="ctr" bIns="114300" lIns="114300" spcFirstLastPara="1" rIns="114300" wrap="square" tIns="114300">
              <a:noAutofit/>
            </a:bodyPr>
            <a:lstStyle/>
            <a:p>
              <a:pPr indent="0" lvl="0" marL="0" marR="0" rtl="0" algn="ctr">
                <a:lnSpc>
                  <a:spcPct val="100000"/>
                </a:lnSpc>
                <a:spcBef>
                  <a:spcPts val="0"/>
                </a:spcBef>
                <a:spcAft>
                  <a:spcPts val="0"/>
                </a:spcAft>
                <a:buNone/>
              </a:pPr>
              <a:r>
                <a:rPr b="1" i="0" lang="en-US" sz="3000" u="none" cap="none" strike="noStrike">
                  <a:solidFill>
                    <a:schemeClr val="lt1"/>
                  </a:solidFill>
                  <a:latin typeface="Arial"/>
                  <a:ea typeface="Arial"/>
                  <a:cs typeface="Arial"/>
                  <a:sym typeface="Arial"/>
                </a:rPr>
                <a:t>Changement</a:t>
              </a:r>
              <a:endParaRPr b="1" i="0" sz="1400" u="none" cap="none" strike="noStrike">
                <a:solidFill>
                  <a:schemeClr val="lt1"/>
                </a:solidFill>
                <a:latin typeface="Arial"/>
                <a:ea typeface="Arial"/>
                <a:cs typeface="Arial"/>
                <a:sym typeface="Arial"/>
              </a:endParaRPr>
            </a:p>
            <a:p>
              <a:pPr indent="0" lvl="0" marL="0" marR="0" rtl="0" algn="ctr">
                <a:lnSpc>
                  <a:spcPct val="90000"/>
                </a:lnSpc>
                <a:spcBef>
                  <a:spcPts val="0"/>
                </a:spcBef>
                <a:spcAft>
                  <a:spcPts val="0"/>
                </a:spcAft>
                <a:buClr>
                  <a:srgbClr val="000000"/>
                </a:buClr>
                <a:buSzPts val="3000"/>
                <a:buFont typeface="Arial"/>
                <a:buNone/>
              </a:pPr>
              <a:r>
                <a:rPr b="1" i="0" lang="en-US" sz="3000" u="none" cap="none" strike="noStrike">
                  <a:solidFill>
                    <a:schemeClr val="lt1"/>
                  </a:solidFill>
                  <a:latin typeface="Arial"/>
                  <a:ea typeface="Arial"/>
                  <a:cs typeface="Arial"/>
                  <a:sym typeface="Arial"/>
                </a:rPr>
                <a:t>systémique</a:t>
              </a:r>
              <a:endParaRPr b="1" i="0" sz="1400" u="none" cap="none" strike="noStrike">
                <a:solidFill>
                  <a:schemeClr val="lt1"/>
                </a:solidFill>
                <a:latin typeface="Arial"/>
                <a:ea typeface="Arial"/>
                <a:cs typeface="Arial"/>
                <a:sym typeface="Arial"/>
              </a:endParaRPr>
            </a:p>
          </p:txBody>
        </p:sp>
      </p:grpSp>
      <p:pic>
        <p:nvPicPr>
          <p:cNvPr id="201" name="Google Shape;201;p9"/>
          <p:cNvPicPr preferRelativeResize="0"/>
          <p:nvPr/>
        </p:nvPicPr>
        <p:blipFill rotWithShape="1">
          <a:blip r:embed="rId3">
            <a:alphaModFix/>
          </a:blip>
          <a:srcRect b="0" l="0" r="0" t="0"/>
          <a:stretch/>
        </p:blipFill>
        <p:spPr>
          <a:xfrm>
            <a:off x="17321975" y="7093655"/>
            <a:ext cx="6300026" cy="414298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sp>
        <p:nvSpPr>
          <p:cNvPr id="206" name="Google Shape;206;p53"/>
          <p:cNvSpPr txBox="1"/>
          <p:nvPr>
            <p:ph type="title"/>
          </p:nvPr>
        </p:nvSpPr>
        <p:spPr>
          <a:xfrm>
            <a:off x="762001" y="5657851"/>
            <a:ext cx="23861485" cy="3067049"/>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SzPts val="11500"/>
              <a:buNone/>
            </a:pPr>
            <a:r>
              <a:rPr b="1" lang="en-US"/>
              <a:t>3. </a:t>
            </a:r>
            <a:r>
              <a:rPr b="1" lang="en-US" sz="9600"/>
              <a:t>Cadres et archétypes des</a:t>
            </a:r>
            <a:endParaRPr b="1"/>
          </a:p>
          <a:p>
            <a:pPr indent="0" lvl="0" marL="0" rtl="0" algn="l">
              <a:lnSpc>
                <a:spcPct val="90000"/>
              </a:lnSpc>
              <a:spcBef>
                <a:spcPts val="0"/>
              </a:spcBef>
              <a:spcAft>
                <a:spcPts val="0"/>
              </a:spcAft>
              <a:buClr>
                <a:schemeClr val="lt1"/>
              </a:buClr>
              <a:buSzPts val="11500"/>
              <a:buFont typeface="Arial"/>
              <a:buNone/>
            </a:pPr>
            <a:r>
              <a:rPr b="1" lang="en-US" sz="9600"/>
              <a:t>modèles économiques durables</a:t>
            </a:r>
            <a:endParaRPr b="1"/>
          </a:p>
        </p:txBody>
      </p:sp>
      <p:sp>
        <p:nvSpPr>
          <p:cNvPr id="207" name="Google Shape;207;p53"/>
          <p:cNvSpPr/>
          <p:nvPr/>
        </p:nvSpPr>
        <p:spPr>
          <a:xfrm>
            <a:off x="597580" y="9437650"/>
            <a:ext cx="23188839" cy="845389"/>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6600"/>
              <a:buFont typeface="Arial"/>
              <a:buNone/>
            </a:pPr>
            <a:r>
              <a:t/>
            </a:r>
            <a:endParaRPr b="1" i="0" sz="6600" u="none" cap="none" strike="noStrike">
              <a:solidFill>
                <a:schemeClr val="lt1"/>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sp>
        <p:nvSpPr>
          <p:cNvPr id="212" name="Google Shape;212;p54"/>
          <p:cNvSpPr txBox="1"/>
          <p:nvPr>
            <p:ph idx="1" type="body"/>
          </p:nvPr>
        </p:nvSpPr>
        <p:spPr>
          <a:xfrm>
            <a:off x="4560385" y="7410450"/>
            <a:ext cx="18833015" cy="4381500"/>
          </a:xfrm>
          <a:prstGeom prst="rect">
            <a:avLst/>
          </a:prstGeom>
          <a:noFill/>
          <a:ln>
            <a:noFill/>
          </a:ln>
        </p:spPr>
        <p:txBody>
          <a:bodyPr anchorCtr="0" anchor="t" bIns="0" lIns="0" spcFirstLastPara="1" rIns="0" wrap="square" tIns="0">
            <a:noAutofit/>
          </a:bodyPr>
          <a:lstStyle/>
          <a:p>
            <a:pPr indent="-571500" lvl="0" marL="800100" rtl="0" algn="l">
              <a:lnSpc>
                <a:spcPct val="90000"/>
              </a:lnSpc>
              <a:spcBef>
                <a:spcPts val="2000"/>
              </a:spcBef>
              <a:spcAft>
                <a:spcPts val="0"/>
              </a:spcAft>
              <a:buSzPts val="4757"/>
              <a:buChar char="•"/>
            </a:pPr>
            <a:r>
              <a:rPr lang="en-US" sz="4400"/>
              <a:t>Le modèle d'entreprise durable en huit étapes de Szekely et Dossa.</a:t>
            </a:r>
            <a:endParaRPr/>
          </a:p>
          <a:p>
            <a:pPr indent="-571500" lvl="0" marL="800100" rtl="0" algn="l">
              <a:lnSpc>
                <a:spcPct val="90000"/>
              </a:lnSpc>
              <a:spcBef>
                <a:spcPts val="2000"/>
              </a:spcBef>
              <a:spcAft>
                <a:spcPts val="0"/>
              </a:spcAft>
              <a:buSzPts val="4757"/>
              <a:buChar char="•"/>
            </a:pPr>
            <a:r>
              <a:rPr lang="en-US" sz="4400"/>
              <a:t>Les huit archétypes de modèles d'entreprise durables de Bocken, Short et Evans.</a:t>
            </a:r>
            <a:endParaRPr sz="4400"/>
          </a:p>
          <a:p>
            <a:pPr indent="-571500" lvl="0" marL="800100" rtl="0" algn="l">
              <a:lnSpc>
                <a:spcPct val="90000"/>
              </a:lnSpc>
              <a:spcBef>
                <a:spcPts val="2000"/>
              </a:spcBef>
              <a:spcAft>
                <a:spcPts val="0"/>
              </a:spcAft>
              <a:buSzPts val="4757"/>
              <a:buChar char="•"/>
            </a:pPr>
            <a:r>
              <a:rPr lang="en-US" sz="4400"/>
              <a:t>Le canevas de modèle d'entreprise à trois niveaux de Joyce et Paquin.</a:t>
            </a:r>
            <a:endParaRPr sz="4400"/>
          </a:p>
        </p:txBody>
      </p:sp>
      <p:pic>
        <p:nvPicPr>
          <p:cNvPr id="213" name="Google Shape;213;p54"/>
          <p:cNvPicPr preferRelativeResize="0"/>
          <p:nvPr/>
        </p:nvPicPr>
        <p:blipFill rotWithShape="1">
          <a:blip r:embed="rId3">
            <a:alphaModFix/>
          </a:blip>
          <a:srcRect b="0" l="0" r="0" t="0"/>
          <a:stretch/>
        </p:blipFill>
        <p:spPr>
          <a:xfrm>
            <a:off x="723900" y="1193007"/>
            <a:ext cx="10071098" cy="5664993"/>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p55"/>
          <p:cNvSpPr txBox="1"/>
          <p:nvPr>
            <p:ph type="title"/>
          </p:nvPr>
        </p:nvSpPr>
        <p:spPr>
          <a:xfrm>
            <a:off x="761999" y="1265722"/>
            <a:ext cx="18458689" cy="908303"/>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SzPct val="166666"/>
              <a:buNone/>
            </a:pPr>
            <a:r>
              <a:rPr b="1" lang="en-US" sz="4800"/>
              <a:t>3.1. Le modèle d'entreprise durable en huit étapes de Szekely et Dossa</a:t>
            </a:r>
            <a:br>
              <a:rPr b="1" lang="en-US" sz="4800"/>
            </a:br>
            <a:endParaRPr b="1" sz="4800"/>
          </a:p>
        </p:txBody>
      </p:sp>
      <p:sp>
        <p:nvSpPr>
          <p:cNvPr id="219" name="Google Shape;219;p55"/>
          <p:cNvSpPr txBox="1"/>
          <p:nvPr/>
        </p:nvSpPr>
        <p:spPr>
          <a:xfrm>
            <a:off x="761999" y="3406650"/>
            <a:ext cx="7106757" cy="3046948"/>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n-US" sz="3200" u="none" cap="none" strike="noStrike">
                <a:solidFill>
                  <a:schemeClr val="dk2"/>
                </a:solidFill>
                <a:latin typeface="Arial"/>
                <a:ea typeface="Arial"/>
                <a:cs typeface="Arial"/>
                <a:sym typeface="Arial"/>
              </a:rPr>
              <a:t>Les entreprises devraient s'attacher dès le départ à répondre à un besoin de la société et considérer la rentabilité non pas comme une fin en soi, mais comme un moyen de favoriser la durabilité.</a:t>
            </a:r>
            <a:endParaRPr b="0" i="0" sz="1400" u="none" cap="none" strike="noStrike">
              <a:solidFill>
                <a:schemeClr val="dk2"/>
              </a:solidFill>
              <a:latin typeface="Arial"/>
              <a:ea typeface="Arial"/>
              <a:cs typeface="Arial"/>
              <a:sym typeface="Arial"/>
            </a:endParaRPr>
          </a:p>
        </p:txBody>
      </p:sp>
      <p:grpSp>
        <p:nvGrpSpPr>
          <p:cNvPr id="220" name="Google Shape;220;p55"/>
          <p:cNvGrpSpPr/>
          <p:nvPr/>
        </p:nvGrpSpPr>
        <p:grpSpPr>
          <a:xfrm>
            <a:off x="7868739" y="1265735"/>
            <a:ext cx="14037983" cy="12295595"/>
            <a:chOff x="2112937" y="-973797"/>
            <a:chExt cx="14037983" cy="12295595"/>
          </a:xfrm>
        </p:grpSpPr>
        <p:sp>
          <p:nvSpPr>
            <p:cNvPr id="221" name="Google Shape;221;p55"/>
            <p:cNvSpPr/>
            <p:nvPr/>
          </p:nvSpPr>
          <p:spPr>
            <a:xfrm>
              <a:off x="8805029" y="2644"/>
              <a:ext cx="3049505" cy="1905416"/>
            </a:xfrm>
            <a:prstGeom prst="rect">
              <a:avLst/>
            </a:prstGeom>
            <a:noFill/>
            <a:ln cap="flat" cmpd="sng" w="9525">
              <a:solidFill>
                <a:schemeClr val="dk1">
                  <a:alpha val="0"/>
                </a:schemeClr>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2" name="Google Shape;222;p55"/>
            <p:cNvSpPr txBox="1"/>
            <p:nvPr/>
          </p:nvSpPr>
          <p:spPr>
            <a:xfrm>
              <a:off x="8805029" y="2644"/>
              <a:ext cx="3369053" cy="1905416"/>
            </a:xfrm>
            <a:prstGeom prst="rect">
              <a:avLst/>
            </a:prstGeom>
            <a:noFill/>
            <a:ln>
              <a:noFill/>
            </a:ln>
          </p:spPr>
          <p:txBody>
            <a:bodyPr anchorCtr="0" anchor="ctr" bIns="35550" lIns="35550" spcFirstLastPara="1" rIns="35550" wrap="square" tIns="35550">
              <a:noAutofit/>
            </a:bodyPr>
            <a:lstStyle/>
            <a:p>
              <a:pPr indent="0" lvl="0" marL="0" marR="0" rtl="0" algn="ctr">
                <a:lnSpc>
                  <a:spcPct val="100000"/>
                </a:lnSpc>
                <a:spcBef>
                  <a:spcPts val="0"/>
                </a:spcBef>
                <a:spcAft>
                  <a:spcPts val="0"/>
                </a:spcAft>
                <a:buNone/>
              </a:pPr>
              <a:r>
                <a:rPr b="0" i="0" lang="en-US" sz="2800" u="none" cap="none" strike="noStrike">
                  <a:solidFill>
                    <a:srgbClr val="000000"/>
                  </a:solidFill>
                  <a:latin typeface="Arial"/>
                  <a:ea typeface="Arial"/>
                  <a:cs typeface="Arial"/>
                  <a:sym typeface="Arial"/>
                </a:rPr>
                <a:t>Mission en matière de développement durable</a:t>
              </a:r>
              <a:endParaRPr b="0" i="0" sz="1400" u="none" cap="none" strike="noStrike">
                <a:solidFill>
                  <a:srgbClr val="000000"/>
                </a:solidFill>
                <a:latin typeface="Arial"/>
                <a:ea typeface="Arial"/>
                <a:cs typeface="Arial"/>
                <a:sym typeface="Arial"/>
              </a:endParaRPr>
            </a:p>
          </p:txBody>
        </p:sp>
        <p:sp>
          <p:nvSpPr>
            <p:cNvPr id="223" name="Google Shape;223;p55"/>
            <p:cNvSpPr/>
            <p:nvPr/>
          </p:nvSpPr>
          <p:spPr>
            <a:xfrm>
              <a:off x="3708708" y="-383127"/>
              <a:ext cx="10613779" cy="10613779"/>
            </a:xfrm>
            <a:custGeom>
              <a:rect b="b" l="l" r="r" t="t"/>
              <a:pathLst>
                <a:path extrusionOk="0" h="120000" w="120000">
                  <a:moveTo>
                    <a:pt x="99116" y="18266"/>
                  </a:moveTo>
                  <a:lnTo>
                    <a:pt x="99116" y="18266"/>
                  </a:lnTo>
                  <a:cubicBezTo>
                    <a:pt x="101092" y="20118"/>
                    <a:pt x="102934" y="22107"/>
                    <a:pt x="104628" y="24220"/>
                  </a:cubicBezTo>
                  <a:lnTo>
                    <a:pt x="106912" y="22607"/>
                  </a:lnTo>
                  <a:lnTo>
                    <a:pt x="105004" y="28211"/>
                  </a:lnTo>
                  <a:lnTo>
                    <a:pt x="98906" y="28262"/>
                  </a:lnTo>
                  <a:lnTo>
                    <a:pt x="101189" y="26649"/>
                  </a:lnTo>
                  <a:cubicBezTo>
                    <a:pt x="99664" y="24765"/>
                    <a:pt x="98012" y="22988"/>
                    <a:pt x="96243" y="21331"/>
                  </a:cubicBezTo>
                  <a:close/>
                </a:path>
              </a:pathLst>
            </a:custGeom>
            <a:solidFill>
              <a:srgbClr val="1CCD5D"/>
            </a:solidFill>
            <a:ln>
              <a:noFill/>
            </a:ln>
            <a:effectLst>
              <a:outerShdw blurRad="40000" rotWithShape="0" dir="5400000" dist="23000">
                <a:srgbClr val="000000">
                  <a:alpha val="34901"/>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4" name="Google Shape;224;p55"/>
            <p:cNvSpPr/>
            <p:nvPr/>
          </p:nvSpPr>
          <p:spPr>
            <a:xfrm>
              <a:off x="12031299" y="2656870"/>
              <a:ext cx="1905416" cy="1905416"/>
            </a:xfrm>
            <a:prstGeom prst="rect">
              <a:avLst/>
            </a:prstGeom>
            <a:noFill/>
            <a:ln cap="flat" cmpd="sng" w="9525">
              <a:solidFill>
                <a:schemeClr val="dk1">
                  <a:alpha val="0"/>
                </a:schemeClr>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5" name="Google Shape;225;p55"/>
            <p:cNvSpPr txBox="1"/>
            <p:nvPr/>
          </p:nvSpPr>
          <p:spPr>
            <a:xfrm>
              <a:off x="12031299" y="2656870"/>
              <a:ext cx="2347867" cy="1905416"/>
            </a:xfrm>
            <a:prstGeom prst="rect">
              <a:avLst/>
            </a:prstGeom>
            <a:noFill/>
            <a:ln>
              <a:noFill/>
            </a:ln>
          </p:spPr>
          <p:txBody>
            <a:bodyPr anchorCtr="0" anchor="ctr" bIns="35550" lIns="35550" spcFirstLastPara="1" rIns="35550" wrap="square" tIns="35550">
              <a:noAutofit/>
            </a:bodyPr>
            <a:lstStyle/>
            <a:p>
              <a:pPr indent="0" lvl="0" marL="0" marR="0" rtl="0" algn="ctr">
                <a:lnSpc>
                  <a:spcPct val="100000"/>
                </a:lnSpc>
                <a:spcBef>
                  <a:spcPts val="0"/>
                </a:spcBef>
                <a:spcAft>
                  <a:spcPts val="0"/>
                </a:spcAft>
                <a:buNone/>
              </a:pPr>
              <a:r>
                <a:rPr b="0" i="0" lang="en-US" sz="2800" u="none" cap="none" strike="noStrike">
                  <a:solidFill>
                    <a:srgbClr val="000000"/>
                  </a:solidFill>
                  <a:latin typeface="Arial"/>
                  <a:ea typeface="Arial"/>
                  <a:cs typeface="Arial"/>
                  <a:sym typeface="Arial"/>
                </a:rPr>
                <a:t>Vision</a:t>
              </a:r>
              <a:endParaRPr b="0" i="0" sz="1400" u="none" cap="none" strike="noStrike">
                <a:solidFill>
                  <a:srgbClr val="000000"/>
                </a:solidFill>
                <a:latin typeface="Arial"/>
                <a:ea typeface="Arial"/>
                <a:cs typeface="Arial"/>
                <a:sym typeface="Arial"/>
              </a:endParaRPr>
            </a:p>
            <a:p>
              <a:pPr indent="0" lvl="0" marL="0" marR="0" rtl="0" algn="ctr">
                <a:lnSpc>
                  <a:spcPct val="90000"/>
                </a:lnSpc>
                <a:spcBef>
                  <a:spcPts val="0"/>
                </a:spcBef>
                <a:spcAft>
                  <a:spcPts val="0"/>
                </a:spcAft>
                <a:buNone/>
              </a:pPr>
              <a:r>
                <a:rPr b="0" i="0" lang="en-US" sz="2800" u="none" cap="none" strike="noStrike">
                  <a:solidFill>
                    <a:srgbClr val="000000"/>
                  </a:solidFill>
                  <a:latin typeface="Arial"/>
                  <a:ea typeface="Arial"/>
                  <a:cs typeface="Arial"/>
                  <a:sym typeface="Arial"/>
                </a:rPr>
                <a:t>à long terme</a:t>
              </a:r>
              <a:endParaRPr b="0" i="0" sz="1400" u="none" cap="none" strike="noStrike">
                <a:solidFill>
                  <a:srgbClr val="000000"/>
                </a:solidFill>
                <a:latin typeface="Arial"/>
                <a:ea typeface="Arial"/>
                <a:cs typeface="Arial"/>
                <a:sym typeface="Arial"/>
              </a:endParaRPr>
            </a:p>
          </p:txBody>
        </p:sp>
        <p:sp>
          <p:nvSpPr>
            <p:cNvPr id="226" name="Google Shape;226;p55"/>
            <p:cNvSpPr/>
            <p:nvPr/>
          </p:nvSpPr>
          <p:spPr>
            <a:xfrm>
              <a:off x="4173495" y="106122"/>
              <a:ext cx="10613779" cy="10613779"/>
            </a:xfrm>
            <a:custGeom>
              <a:rect b="b" l="l" r="r" t="t"/>
              <a:pathLst>
                <a:path extrusionOk="0" h="120000" w="120000">
                  <a:moveTo>
                    <a:pt x="116175" y="49222"/>
                  </a:moveTo>
                  <a:lnTo>
                    <a:pt x="116175" y="49222"/>
                  </a:lnTo>
                  <a:cubicBezTo>
                    <a:pt x="117321" y="55195"/>
                    <a:pt x="117507" y="61312"/>
                    <a:pt x="116726" y="67343"/>
                  </a:cubicBezTo>
                  <a:lnTo>
                    <a:pt x="119473" y="67870"/>
                  </a:lnTo>
                  <a:lnTo>
                    <a:pt x="114112" y="70382"/>
                  </a:lnTo>
                  <a:lnTo>
                    <a:pt x="109847" y="66023"/>
                  </a:lnTo>
                  <a:lnTo>
                    <a:pt x="112592" y="66550"/>
                  </a:lnTo>
                  <a:cubicBezTo>
                    <a:pt x="113278" y="61044"/>
                    <a:pt x="113095" y="55463"/>
                    <a:pt x="112049" y="50014"/>
                  </a:cubicBezTo>
                  <a:close/>
                </a:path>
              </a:pathLst>
            </a:custGeom>
            <a:solidFill>
              <a:srgbClr val="1CCD5D"/>
            </a:solidFill>
            <a:ln>
              <a:noFill/>
            </a:ln>
            <a:effectLst>
              <a:outerShdw blurRad="40000" rotWithShape="0" dir="5400000" dist="23000">
                <a:srgbClr val="000000">
                  <a:alpha val="34901"/>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7" name="Google Shape;227;p55"/>
            <p:cNvSpPr/>
            <p:nvPr/>
          </p:nvSpPr>
          <p:spPr>
            <a:xfrm>
              <a:off x="11486112" y="6410512"/>
              <a:ext cx="2995791" cy="1905416"/>
            </a:xfrm>
            <a:prstGeom prst="rect">
              <a:avLst/>
            </a:prstGeom>
            <a:noFill/>
            <a:ln cap="flat" cmpd="sng" w="9525">
              <a:solidFill>
                <a:schemeClr val="dk1">
                  <a:alpha val="0"/>
                </a:schemeClr>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8" name="Google Shape;228;p55"/>
            <p:cNvSpPr txBox="1"/>
            <p:nvPr/>
          </p:nvSpPr>
          <p:spPr>
            <a:xfrm>
              <a:off x="11486112" y="6410512"/>
              <a:ext cx="3831532" cy="1905416"/>
            </a:xfrm>
            <a:prstGeom prst="rect">
              <a:avLst/>
            </a:prstGeom>
            <a:noFill/>
            <a:ln>
              <a:noFill/>
            </a:ln>
          </p:spPr>
          <p:txBody>
            <a:bodyPr anchorCtr="0" anchor="ctr" bIns="35550" lIns="35550" spcFirstLastPara="1" rIns="35550" wrap="square" tIns="35550">
              <a:noAutofit/>
            </a:bodyPr>
            <a:lstStyle/>
            <a:p>
              <a:pPr indent="0" lvl="0" marL="0" marR="0" rtl="0" algn="ctr">
                <a:lnSpc>
                  <a:spcPct val="100000"/>
                </a:lnSpc>
                <a:spcBef>
                  <a:spcPts val="0"/>
                </a:spcBef>
                <a:spcAft>
                  <a:spcPts val="0"/>
                </a:spcAft>
                <a:buNone/>
              </a:pPr>
              <a:r>
                <a:rPr b="0" i="0" lang="en-US" sz="2800" u="none" cap="none" strike="noStrike">
                  <a:solidFill>
                    <a:srgbClr val="000000"/>
                  </a:solidFill>
                  <a:latin typeface="Arial"/>
                  <a:ea typeface="Arial"/>
                  <a:cs typeface="Arial"/>
                  <a:sym typeface="Arial"/>
                </a:rPr>
                <a:t>Stratégie</a:t>
              </a:r>
              <a:endParaRPr b="0" i="0" sz="1400" u="none" cap="none" strike="noStrike">
                <a:solidFill>
                  <a:srgbClr val="000000"/>
                </a:solidFill>
                <a:latin typeface="Arial"/>
                <a:ea typeface="Arial"/>
                <a:cs typeface="Arial"/>
                <a:sym typeface="Arial"/>
              </a:endParaRPr>
            </a:p>
            <a:p>
              <a:pPr indent="0" lvl="0" marL="0" marR="0" rtl="0" algn="ctr">
                <a:lnSpc>
                  <a:spcPct val="90000"/>
                </a:lnSpc>
                <a:spcBef>
                  <a:spcPts val="0"/>
                </a:spcBef>
                <a:spcAft>
                  <a:spcPts val="0"/>
                </a:spcAft>
                <a:buNone/>
              </a:pPr>
              <a:r>
                <a:rPr b="0" i="0" lang="en-US" sz="2800" u="none" cap="none" strike="noStrike">
                  <a:solidFill>
                    <a:srgbClr val="000000"/>
                  </a:solidFill>
                  <a:latin typeface="Arial"/>
                  <a:ea typeface="Arial"/>
                  <a:cs typeface="Arial"/>
                  <a:sym typeface="Arial"/>
                </a:rPr>
                <a:t>de développement durable</a:t>
              </a:r>
              <a:endParaRPr b="0" i="0" sz="1400" u="none" cap="none" strike="noStrike">
                <a:solidFill>
                  <a:srgbClr val="000000"/>
                </a:solidFill>
                <a:latin typeface="Arial"/>
                <a:ea typeface="Arial"/>
                <a:cs typeface="Arial"/>
                <a:sym typeface="Arial"/>
              </a:endParaRPr>
            </a:p>
          </p:txBody>
        </p:sp>
        <p:sp>
          <p:nvSpPr>
            <p:cNvPr id="229" name="Google Shape;229;p55"/>
            <p:cNvSpPr/>
            <p:nvPr/>
          </p:nvSpPr>
          <p:spPr>
            <a:xfrm rot="-600000">
              <a:off x="4696233" y="-132889"/>
              <a:ext cx="10613779" cy="10613779"/>
            </a:xfrm>
            <a:custGeom>
              <a:rect b="b" l="l" r="r" t="t"/>
              <a:pathLst>
                <a:path extrusionOk="0" h="120000" w="120000">
                  <a:moveTo>
                    <a:pt x="95773" y="104633"/>
                  </a:moveTo>
                  <a:cubicBezTo>
                    <a:pt x="93172" y="106718"/>
                    <a:pt x="90393" y="108571"/>
                    <a:pt x="87469" y="110172"/>
                  </a:cubicBezTo>
                  <a:lnTo>
                    <a:pt x="88660" y="112702"/>
                  </a:lnTo>
                  <a:lnTo>
                    <a:pt x="83474" y="109849"/>
                  </a:lnTo>
                  <a:lnTo>
                    <a:pt x="84485" y="103834"/>
                  </a:lnTo>
                  <a:lnTo>
                    <a:pt x="85676" y="106364"/>
                  </a:lnTo>
                  <a:lnTo>
                    <a:pt x="85676" y="106364"/>
                  </a:lnTo>
                  <a:cubicBezTo>
                    <a:pt x="88303" y="104909"/>
                    <a:pt x="90802" y="103233"/>
                    <a:pt x="93146" y="101355"/>
                  </a:cubicBezTo>
                  <a:close/>
                </a:path>
              </a:pathLst>
            </a:custGeom>
            <a:solidFill>
              <a:srgbClr val="1CCD5D"/>
            </a:solidFill>
            <a:ln>
              <a:noFill/>
            </a:ln>
            <a:effectLst>
              <a:outerShdw blurRad="40000" rotWithShape="0" dir="5400000" dist="23000">
                <a:srgbClr val="000000">
                  <a:alpha val="34901"/>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0" name="Google Shape;230;p55"/>
            <p:cNvSpPr/>
            <p:nvPr/>
          </p:nvSpPr>
          <p:spPr>
            <a:xfrm>
              <a:off x="9324931" y="8680708"/>
              <a:ext cx="2156017" cy="1905416"/>
            </a:xfrm>
            <a:prstGeom prst="rect">
              <a:avLst/>
            </a:prstGeom>
            <a:noFill/>
            <a:ln cap="flat" cmpd="sng" w="9525">
              <a:solidFill>
                <a:schemeClr val="dk1">
                  <a:alpha val="0"/>
                </a:schemeClr>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1" name="Google Shape;231;p55"/>
            <p:cNvSpPr txBox="1"/>
            <p:nvPr/>
          </p:nvSpPr>
          <p:spPr>
            <a:xfrm>
              <a:off x="9324931" y="8680708"/>
              <a:ext cx="3262145" cy="1905416"/>
            </a:xfrm>
            <a:prstGeom prst="rect">
              <a:avLst/>
            </a:prstGeom>
            <a:noFill/>
            <a:ln>
              <a:noFill/>
            </a:ln>
          </p:spPr>
          <p:txBody>
            <a:bodyPr anchorCtr="0" anchor="ctr" bIns="30475" lIns="30475" spcFirstLastPara="1" rIns="30475" wrap="square" tIns="30475">
              <a:noAutofit/>
            </a:bodyPr>
            <a:lstStyle/>
            <a:p>
              <a:pPr indent="0" lvl="0" marL="0" marR="0" rtl="0" algn="ctr">
                <a:lnSpc>
                  <a:spcPct val="100000"/>
                </a:lnSpc>
                <a:spcBef>
                  <a:spcPts val="0"/>
                </a:spcBef>
                <a:spcAft>
                  <a:spcPts val="0"/>
                </a:spcAft>
                <a:buNone/>
              </a:pPr>
              <a:r>
                <a:rPr b="0" i="0" lang="en-US" sz="2800" u="none" cap="none" strike="noStrike">
                  <a:solidFill>
                    <a:srgbClr val="000000"/>
                  </a:solidFill>
                  <a:latin typeface="Arial"/>
                  <a:ea typeface="Arial"/>
                  <a:cs typeface="Arial"/>
                  <a:sym typeface="Arial"/>
                </a:rPr>
                <a:t>Mise en œuvre</a:t>
              </a:r>
              <a:endParaRPr b="0" i="0" sz="28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None/>
              </a:pPr>
              <a:r>
                <a:rPr b="0" i="0" lang="en-US" sz="2800" u="none" cap="none" strike="noStrike">
                  <a:solidFill>
                    <a:srgbClr val="000000"/>
                  </a:solidFill>
                  <a:latin typeface="Arial"/>
                  <a:ea typeface="Arial"/>
                  <a:cs typeface="Arial"/>
                  <a:sym typeface="Arial"/>
                </a:rPr>
                <a:t>d'une stratégie</a:t>
              </a:r>
              <a:endParaRPr b="0" i="0" sz="2800" u="none" cap="none" strike="noStrike">
                <a:solidFill>
                  <a:srgbClr val="000000"/>
                </a:solidFill>
                <a:latin typeface="Arial"/>
                <a:ea typeface="Arial"/>
                <a:cs typeface="Arial"/>
                <a:sym typeface="Arial"/>
              </a:endParaRPr>
            </a:p>
            <a:p>
              <a:pPr indent="0" lvl="0" marL="0" marR="0" rtl="0" algn="ctr">
                <a:lnSpc>
                  <a:spcPct val="90000"/>
                </a:lnSpc>
                <a:spcBef>
                  <a:spcPts val="0"/>
                </a:spcBef>
                <a:spcAft>
                  <a:spcPts val="0"/>
                </a:spcAft>
                <a:buNone/>
              </a:pPr>
              <a:r>
                <a:rPr b="0" i="0" lang="en-US" sz="2800" u="none" cap="none" strike="noStrike">
                  <a:solidFill>
                    <a:srgbClr val="000000"/>
                  </a:solidFill>
                  <a:latin typeface="Arial"/>
                  <a:ea typeface="Arial"/>
                  <a:cs typeface="Arial"/>
                  <a:sym typeface="Arial"/>
                </a:rPr>
                <a:t>de développement durable</a:t>
              </a:r>
              <a:endParaRPr b="0" i="0" sz="2800" u="none" cap="none" strike="noStrike">
                <a:solidFill>
                  <a:srgbClr val="000000"/>
                </a:solidFill>
                <a:latin typeface="Arial"/>
                <a:ea typeface="Arial"/>
                <a:cs typeface="Arial"/>
                <a:sym typeface="Arial"/>
              </a:endParaRPr>
            </a:p>
          </p:txBody>
        </p:sp>
        <p:sp>
          <p:nvSpPr>
            <p:cNvPr id="232" name="Google Shape;232;p55"/>
            <p:cNvSpPr/>
            <p:nvPr/>
          </p:nvSpPr>
          <p:spPr>
            <a:xfrm>
              <a:off x="2112937" y="340781"/>
              <a:ext cx="10613779" cy="10613779"/>
            </a:xfrm>
            <a:custGeom>
              <a:rect b="b" l="l" r="r" t="t"/>
              <a:pathLst>
                <a:path extrusionOk="0" h="120000" w="120000">
                  <a:moveTo>
                    <a:pt x="82505" y="112587"/>
                  </a:moveTo>
                  <a:cubicBezTo>
                    <a:pt x="78206" y="114426"/>
                    <a:pt x="73698" y="115732"/>
                    <a:pt x="69081" y="116474"/>
                  </a:cubicBezTo>
                  <a:lnTo>
                    <a:pt x="69356" y="119257"/>
                  </a:lnTo>
                  <a:lnTo>
                    <a:pt x="65425" y="114832"/>
                  </a:lnTo>
                  <a:lnTo>
                    <a:pt x="68391" y="109503"/>
                  </a:lnTo>
                  <a:lnTo>
                    <a:pt x="68667" y="112285"/>
                  </a:lnTo>
                  <a:cubicBezTo>
                    <a:pt x="72856" y="111591"/>
                    <a:pt x="76947" y="110395"/>
                    <a:pt x="80852" y="108724"/>
                  </a:cubicBezTo>
                  <a:close/>
                </a:path>
              </a:pathLst>
            </a:custGeom>
            <a:solidFill>
              <a:srgbClr val="1CCD5D"/>
            </a:solidFill>
            <a:ln>
              <a:noFill/>
            </a:ln>
            <a:effectLst>
              <a:outerShdw blurRad="40000" rotWithShape="0" dir="5400000" dist="23000">
                <a:srgbClr val="000000">
                  <a:alpha val="34901"/>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3" name="Google Shape;233;p55"/>
            <p:cNvSpPr/>
            <p:nvPr/>
          </p:nvSpPr>
          <p:spPr>
            <a:xfrm>
              <a:off x="5274063" y="9064739"/>
              <a:ext cx="2604152" cy="1905416"/>
            </a:xfrm>
            <a:prstGeom prst="rect">
              <a:avLst/>
            </a:prstGeom>
            <a:noFill/>
            <a:ln cap="flat" cmpd="sng" w="9525">
              <a:solidFill>
                <a:schemeClr val="dk1">
                  <a:alpha val="0"/>
                </a:schemeClr>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4" name="Google Shape;234;p55"/>
            <p:cNvSpPr txBox="1"/>
            <p:nvPr/>
          </p:nvSpPr>
          <p:spPr>
            <a:xfrm>
              <a:off x="5126580" y="9064739"/>
              <a:ext cx="2751635" cy="1831675"/>
            </a:xfrm>
            <a:prstGeom prst="rect">
              <a:avLst/>
            </a:prstGeom>
            <a:noFill/>
            <a:ln>
              <a:noFill/>
            </a:ln>
          </p:spPr>
          <p:txBody>
            <a:bodyPr anchorCtr="0" anchor="ctr" bIns="35550" lIns="35550" spcFirstLastPara="1" rIns="35550" wrap="square" tIns="35550">
              <a:noAutofit/>
            </a:bodyPr>
            <a:lstStyle/>
            <a:p>
              <a:pPr indent="0" lvl="0" marL="0" marR="0" rtl="0" algn="ctr">
                <a:lnSpc>
                  <a:spcPct val="100000"/>
                </a:lnSpc>
                <a:spcBef>
                  <a:spcPts val="0"/>
                </a:spcBef>
                <a:spcAft>
                  <a:spcPts val="0"/>
                </a:spcAft>
                <a:buNone/>
              </a:pPr>
              <a:r>
                <a:rPr b="0" i="0" lang="en-US" sz="2800" u="none" cap="none" strike="noStrike">
                  <a:solidFill>
                    <a:srgbClr val="000000"/>
                  </a:solidFill>
                  <a:latin typeface="Arial"/>
                  <a:ea typeface="Arial"/>
                  <a:cs typeface="Arial"/>
                  <a:sym typeface="Arial"/>
                </a:rPr>
                <a:t>Mesurer</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None/>
              </a:pPr>
              <a:r>
                <a:rPr b="0" i="0" lang="en-US" sz="2800" u="none" cap="none" strike="noStrike">
                  <a:solidFill>
                    <a:srgbClr val="000000"/>
                  </a:solidFill>
                  <a:latin typeface="Arial"/>
                  <a:ea typeface="Arial"/>
                  <a:cs typeface="Arial"/>
                  <a:sym typeface="Arial"/>
                </a:rPr>
                <a:t>la performance</a:t>
              </a:r>
              <a:endParaRPr b="0" i="0" sz="1400" u="none" cap="none" strike="noStrike">
                <a:solidFill>
                  <a:srgbClr val="000000"/>
                </a:solidFill>
                <a:latin typeface="Arial"/>
                <a:ea typeface="Arial"/>
                <a:cs typeface="Arial"/>
                <a:sym typeface="Arial"/>
              </a:endParaRPr>
            </a:p>
            <a:p>
              <a:pPr indent="0" lvl="0" marL="0" marR="0" rtl="0" algn="ctr">
                <a:lnSpc>
                  <a:spcPct val="90000"/>
                </a:lnSpc>
                <a:spcBef>
                  <a:spcPts val="0"/>
                </a:spcBef>
                <a:spcAft>
                  <a:spcPts val="0"/>
                </a:spcAft>
                <a:buNone/>
              </a:pPr>
              <a:r>
                <a:rPr b="0" i="0" lang="en-US" sz="2800" u="none" cap="none" strike="noStrike">
                  <a:solidFill>
                    <a:srgbClr val="000000"/>
                  </a:solidFill>
                  <a:latin typeface="Arial"/>
                  <a:ea typeface="Arial"/>
                  <a:cs typeface="Arial"/>
                  <a:sym typeface="Arial"/>
                </a:rPr>
                <a:t>en matière de développement durable</a:t>
              </a:r>
              <a:endParaRPr b="0" i="0" sz="1400" u="none" cap="none" strike="noStrike">
                <a:solidFill>
                  <a:srgbClr val="000000"/>
                </a:solidFill>
                <a:latin typeface="Arial"/>
                <a:ea typeface="Arial"/>
                <a:cs typeface="Arial"/>
                <a:sym typeface="Arial"/>
              </a:endParaRPr>
            </a:p>
          </p:txBody>
        </p:sp>
        <p:sp>
          <p:nvSpPr>
            <p:cNvPr id="235" name="Google Shape;235;p55"/>
            <p:cNvSpPr/>
            <p:nvPr/>
          </p:nvSpPr>
          <p:spPr>
            <a:xfrm>
              <a:off x="2583434" y="350747"/>
              <a:ext cx="10613779" cy="10613779"/>
            </a:xfrm>
            <a:custGeom>
              <a:rect b="b" l="l" r="r" t="t"/>
              <a:pathLst>
                <a:path extrusionOk="0" h="120000" w="120000">
                  <a:moveTo>
                    <a:pt x="22924" y="103557"/>
                  </a:moveTo>
                  <a:lnTo>
                    <a:pt x="22924" y="103557"/>
                  </a:lnTo>
                  <a:cubicBezTo>
                    <a:pt x="20167" y="101210"/>
                    <a:pt x="17638" y="98605"/>
                    <a:pt x="15372" y="95780"/>
                  </a:cubicBezTo>
                  <a:lnTo>
                    <a:pt x="13088" y="97393"/>
                  </a:lnTo>
                  <a:lnTo>
                    <a:pt x="14996" y="91789"/>
                  </a:lnTo>
                  <a:lnTo>
                    <a:pt x="21094" y="91738"/>
                  </a:lnTo>
                  <a:lnTo>
                    <a:pt x="18811" y="93351"/>
                  </a:lnTo>
                  <a:cubicBezTo>
                    <a:pt x="20869" y="95893"/>
                    <a:pt x="23157" y="98238"/>
                    <a:pt x="25648" y="100358"/>
                  </a:cubicBezTo>
                  <a:close/>
                </a:path>
              </a:pathLst>
            </a:custGeom>
            <a:solidFill>
              <a:srgbClr val="1CCD5D"/>
            </a:solidFill>
            <a:ln>
              <a:noFill/>
            </a:ln>
            <a:effectLst>
              <a:outerShdw blurRad="40000" rotWithShape="0" dir="5400000" dist="23000">
                <a:srgbClr val="000000">
                  <a:alpha val="34901"/>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6" name="Google Shape;236;p55"/>
            <p:cNvSpPr/>
            <p:nvPr/>
          </p:nvSpPr>
          <p:spPr>
            <a:xfrm>
              <a:off x="2123600" y="6410512"/>
              <a:ext cx="3596626" cy="1905416"/>
            </a:xfrm>
            <a:prstGeom prst="rect">
              <a:avLst/>
            </a:prstGeom>
            <a:noFill/>
            <a:ln cap="flat" cmpd="sng" w="9525">
              <a:solidFill>
                <a:schemeClr val="dk1">
                  <a:alpha val="0"/>
                </a:schemeClr>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7" name="Google Shape;237;p55"/>
            <p:cNvSpPr txBox="1"/>
            <p:nvPr/>
          </p:nvSpPr>
          <p:spPr>
            <a:xfrm>
              <a:off x="2123600" y="6410512"/>
              <a:ext cx="3596626" cy="1905416"/>
            </a:xfrm>
            <a:prstGeom prst="rect">
              <a:avLst/>
            </a:prstGeom>
            <a:noFill/>
            <a:ln>
              <a:noFill/>
            </a:ln>
          </p:spPr>
          <p:txBody>
            <a:bodyPr anchorCtr="0" anchor="ctr" bIns="35550" lIns="35550" spcFirstLastPara="1" rIns="35550" wrap="square" tIns="35550">
              <a:noAutofit/>
            </a:bodyPr>
            <a:lstStyle/>
            <a:p>
              <a:pPr indent="0" lvl="0" marL="0" marR="0" rtl="0" algn="ctr">
                <a:lnSpc>
                  <a:spcPct val="100000"/>
                </a:lnSpc>
                <a:spcBef>
                  <a:spcPts val="0"/>
                </a:spcBef>
                <a:spcAft>
                  <a:spcPts val="0"/>
                </a:spcAft>
                <a:buNone/>
              </a:pPr>
              <a:r>
                <a:rPr b="0" i="0" lang="en-US" sz="2800" u="none" cap="none" strike="noStrike">
                  <a:solidFill>
                    <a:srgbClr val="000000"/>
                  </a:solidFill>
                  <a:latin typeface="Arial"/>
                  <a:ea typeface="Arial"/>
                  <a:cs typeface="Arial"/>
                  <a:sym typeface="Arial"/>
                </a:rPr>
                <a:t>Transparence et</a:t>
              </a:r>
              <a:endParaRPr b="0" i="0" sz="1400" u="none" cap="none" strike="noStrike">
                <a:solidFill>
                  <a:srgbClr val="000000"/>
                </a:solidFill>
                <a:latin typeface="Arial"/>
                <a:ea typeface="Arial"/>
                <a:cs typeface="Arial"/>
                <a:sym typeface="Arial"/>
              </a:endParaRPr>
            </a:p>
            <a:p>
              <a:pPr indent="0" lvl="0" marL="0" marR="0" rtl="0" algn="ctr">
                <a:lnSpc>
                  <a:spcPct val="90000"/>
                </a:lnSpc>
                <a:spcBef>
                  <a:spcPts val="0"/>
                </a:spcBef>
                <a:spcAft>
                  <a:spcPts val="0"/>
                </a:spcAft>
                <a:buClr>
                  <a:srgbClr val="000000"/>
                </a:buClr>
                <a:buSzPts val="2800"/>
                <a:buFont typeface="Arial"/>
                <a:buNone/>
              </a:pPr>
              <a:r>
                <a:rPr b="0" i="0" lang="en-US" sz="2800" u="none" cap="none" strike="noStrike">
                  <a:solidFill>
                    <a:srgbClr val="000000"/>
                  </a:solidFill>
                  <a:latin typeface="Arial"/>
                  <a:ea typeface="Arial"/>
                  <a:cs typeface="Arial"/>
                  <a:sym typeface="Arial"/>
                </a:rPr>
                <a:t>responsabilité</a:t>
              </a:r>
              <a:endParaRPr b="0" i="0" sz="1400" u="none" cap="none" strike="noStrike">
                <a:solidFill>
                  <a:srgbClr val="000000"/>
                </a:solidFill>
                <a:latin typeface="Arial"/>
                <a:ea typeface="Arial"/>
                <a:cs typeface="Arial"/>
                <a:sym typeface="Arial"/>
              </a:endParaRPr>
            </a:p>
          </p:txBody>
        </p:sp>
        <p:sp>
          <p:nvSpPr>
            <p:cNvPr id="238" name="Google Shape;238;p55"/>
            <p:cNvSpPr/>
            <p:nvPr/>
          </p:nvSpPr>
          <p:spPr>
            <a:xfrm>
              <a:off x="2681284" y="326286"/>
              <a:ext cx="10613779" cy="10613779"/>
            </a:xfrm>
            <a:custGeom>
              <a:rect b="b" l="l" r="r" t="t"/>
              <a:pathLst>
                <a:path extrusionOk="0" h="120000" w="120000">
                  <a:moveTo>
                    <a:pt x="3825" y="70778"/>
                  </a:moveTo>
                  <a:lnTo>
                    <a:pt x="3825" y="70778"/>
                  </a:lnTo>
                  <a:cubicBezTo>
                    <a:pt x="2679" y="64805"/>
                    <a:pt x="2493" y="58688"/>
                    <a:pt x="3274" y="52657"/>
                  </a:cubicBezTo>
                  <a:lnTo>
                    <a:pt x="527" y="52130"/>
                  </a:lnTo>
                  <a:lnTo>
                    <a:pt x="5888" y="49618"/>
                  </a:lnTo>
                  <a:lnTo>
                    <a:pt x="10153" y="53977"/>
                  </a:lnTo>
                  <a:lnTo>
                    <a:pt x="7408" y="53450"/>
                  </a:lnTo>
                  <a:lnTo>
                    <a:pt x="7408" y="53450"/>
                  </a:lnTo>
                  <a:cubicBezTo>
                    <a:pt x="6722" y="58956"/>
                    <a:pt x="6905" y="64537"/>
                    <a:pt x="7951" y="69986"/>
                  </a:cubicBezTo>
                  <a:close/>
                </a:path>
              </a:pathLst>
            </a:custGeom>
            <a:solidFill>
              <a:srgbClr val="1CCD5D"/>
            </a:solidFill>
            <a:ln>
              <a:noFill/>
            </a:ln>
            <a:effectLst>
              <a:outerShdw blurRad="40000" rotWithShape="0" dir="5400000" dist="23000">
                <a:srgbClr val="000000">
                  <a:alpha val="34901"/>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9" name="Google Shape;239;p55"/>
            <p:cNvSpPr/>
            <p:nvPr/>
          </p:nvSpPr>
          <p:spPr>
            <a:xfrm>
              <a:off x="2969204" y="2656870"/>
              <a:ext cx="1905416" cy="1905416"/>
            </a:xfrm>
            <a:prstGeom prst="rect">
              <a:avLst/>
            </a:prstGeom>
            <a:noFill/>
            <a:ln cap="flat" cmpd="sng" w="9525">
              <a:solidFill>
                <a:schemeClr val="dk1">
                  <a:alpha val="0"/>
                </a:schemeClr>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0" name="Google Shape;240;p55"/>
            <p:cNvSpPr txBox="1"/>
            <p:nvPr/>
          </p:nvSpPr>
          <p:spPr>
            <a:xfrm>
              <a:off x="2969204" y="2656870"/>
              <a:ext cx="1905416" cy="1905416"/>
            </a:xfrm>
            <a:prstGeom prst="rect">
              <a:avLst/>
            </a:prstGeom>
            <a:noFill/>
            <a:ln>
              <a:noFill/>
            </a:ln>
          </p:spPr>
          <p:txBody>
            <a:bodyPr anchorCtr="0" anchor="ctr" bIns="35550" lIns="35550" spcFirstLastPara="1" rIns="35550" wrap="square" tIns="35550">
              <a:noAutofit/>
            </a:bodyPr>
            <a:lstStyle/>
            <a:p>
              <a:pPr indent="0" lvl="0" marL="0" marR="0" rtl="0" algn="ctr">
                <a:lnSpc>
                  <a:spcPct val="90000"/>
                </a:lnSpc>
                <a:spcBef>
                  <a:spcPts val="0"/>
                </a:spcBef>
                <a:spcAft>
                  <a:spcPts val="0"/>
                </a:spcAft>
                <a:buNone/>
              </a:pPr>
              <a:r>
                <a:rPr b="0" i="0" lang="en-US" sz="2800" u="none" cap="none" strike="noStrike">
                  <a:solidFill>
                    <a:srgbClr val="000000"/>
                  </a:solidFill>
                  <a:latin typeface="Arial"/>
                  <a:ea typeface="Arial"/>
                  <a:cs typeface="Arial"/>
                  <a:sym typeface="Arial"/>
                </a:rPr>
                <a:t>Faire évoluer</a:t>
              </a:r>
              <a:endParaRPr b="0" i="0" sz="1400" u="none" cap="none" strike="noStrike">
                <a:solidFill>
                  <a:srgbClr val="000000"/>
                </a:solidFill>
                <a:latin typeface="Arial"/>
                <a:ea typeface="Arial"/>
                <a:cs typeface="Arial"/>
                <a:sym typeface="Arial"/>
              </a:endParaRPr>
            </a:p>
          </p:txBody>
        </p:sp>
        <p:sp>
          <p:nvSpPr>
            <p:cNvPr id="241" name="Google Shape;241;p55"/>
            <p:cNvSpPr/>
            <p:nvPr/>
          </p:nvSpPr>
          <p:spPr>
            <a:xfrm rot="180000">
              <a:off x="2412197" y="106123"/>
              <a:ext cx="10613779" cy="10613779"/>
            </a:xfrm>
            <a:custGeom>
              <a:rect b="b" l="l" r="r" t="t"/>
              <a:pathLst>
                <a:path extrusionOk="0" h="120000" w="120000">
                  <a:moveTo>
                    <a:pt x="13280" y="26999"/>
                  </a:moveTo>
                  <a:lnTo>
                    <a:pt x="13280" y="26999"/>
                  </a:lnTo>
                  <a:cubicBezTo>
                    <a:pt x="15087" y="24441"/>
                    <a:pt x="17101" y="22035"/>
                    <a:pt x="19302" y="19807"/>
                  </a:cubicBezTo>
                  <a:lnTo>
                    <a:pt x="17436" y="17725"/>
                  </a:lnTo>
                  <a:lnTo>
                    <a:pt x="23223" y="18971"/>
                  </a:lnTo>
                  <a:lnTo>
                    <a:pt x="23978" y="25023"/>
                  </a:lnTo>
                  <a:lnTo>
                    <a:pt x="22112" y="22941"/>
                  </a:lnTo>
                  <a:lnTo>
                    <a:pt x="22112" y="22941"/>
                  </a:lnTo>
                  <a:cubicBezTo>
                    <a:pt x="20142" y="24955"/>
                    <a:pt x="18337" y="27122"/>
                    <a:pt x="16711" y="29423"/>
                  </a:cubicBezTo>
                  <a:close/>
                </a:path>
              </a:pathLst>
            </a:custGeom>
            <a:solidFill>
              <a:srgbClr val="1CCD5D"/>
            </a:solidFill>
            <a:ln>
              <a:noFill/>
            </a:ln>
            <a:effectLst>
              <a:outerShdw blurRad="40000" rotWithShape="0" dir="5400000" dist="23000">
                <a:srgbClr val="000000">
                  <a:alpha val="34901"/>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2" name="Google Shape;242;p55"/>
            <p:cNvSpPr txBox="1"/>
            <p:nvPr/>
          </p:nvSpPr>
          <p:spPr>
            <a:xfrm>
              <a:off x="4492808" y="2644"/>
              <a:ext cx="3309648" cy="1905416"/>
            </a:xfrm>
            <a:prstGeom prst="rect">
              <a:avLst/>
            </a:prstGeom>
            <a:noFill/>
            <a:ln>
              <a:noFill/>
            </a:ln>
          </p:spPr>
          <p:txBody>
            <a:bodyPr anchorCtr="0" anchor="ctr" bIns="35550" lIns="35550" spcFirstLastPara="1" rIns="35550" wrap="square" tIns="35550">
              <a:noAutofit/>
            </a:bodyPr>
            <a:lstStyle/>
            <a:p>
              <a:pPr indent="0" lvl="0" marL="0" marR="0" rtl="0" algn="ctr">
                <a:lnSpc>
                  <a:spcPct val="100000"/>
                </a:lnSpc>
                <a:spcBef>
                  <a:spcPts val="0"/>
                </a:spcBef>
                <a:spcAft>
                  <a:spcPts val="0"/>
                </a:spcAft>
                <a:buNone/>
              </a:pPr>
              <a:r>
                <a:rPr b="0" i="0" lang="en-US" sz="2800" u="none" cap="none" strike="noStrike">
                  <a:solidFill>
                    <a:srgbClr val="000000"/>
                  </a:solidFill>
                  <a:latin typeface="Arial"/>
                  <a:ea typeface="Arial"/>
                  <a:cs typeface="Arial"/>
                  <a:sym typeface="Arial"/>
                </a:rPr>
                <a:t>Innovation en matière de développement durable</a:t>
              </a:r>
              <a:endParaRPr b="0" i="0" sz="1400" u="none" cap="none" strike="noStrike">
                <a:solidFill>
                  <a:srgbClr val="000000"/>
                </a:solidFill>
                <a:latin typeface="Arial"/>
                <a:ea typeface="Arial"/>
                <a:cs typeface="Arial"/>
                <a:sym typeface="Arial"/>
              </a:endParaRPr>
            </a:p>
          </p:txBody>
        </p:sp>
        <p:sp>
          <p:nvSpPr>
            <p:cNvPr id="243" name="Google Shape;243;p55"/>
            <p:cNvSpPr/>
            <p:nvPr/>
          </p:nvSpPr>
          <p:spPr>
            <a:xfrm rot="300000">
              <a:off x="2558972" y="-260814"/>
              <a:ext cx="10613779" cy="10613779"/>
            </a:xfrm>
            <a:custGeom>
              <a:rect b="b" l="l" r="r" t="t"/>
              <a:pathLst>
                <a:path extrusionOk="0" h="120000" w="120000">
                  <a:moveTo>
                    <a:pt x="54401" y="3075"/>
                  </a:moveTo>
                  <a:lnTo>
                    <a:pt x="54401" y="3075"/>
                  </a:lnTo>
                  <a:cubicBezTo>
                    <a:pt x="56471" y="2871"/>
                    <a:pt x="58551" y="2781"/>
                    <a:pt x="60631" y="2804"/>
                  </a:cubicBezTo>
                  <a:lnTo>
                    <a:pt x="60831" y="15"/>
                  </a:lnTo>
                  <a:lnTo>
                    <a:pt x="63955" y="5043"/>
                  </a:lnTo>
                  <a:lnTo>
                    <a:pt x="60128" y="9791"/>
                  </a:lnTo>
                  <a:lnTo>
                    <a:pt x="60328" y="7002"/>
                  </a:lnTo>
                  <a:lnTo>
                    <a:pt x="60328" y="7002"/>
                  </a:lnTo>
                  <a:cubicBezTo>
                    <a:pt x="58486" y="6991"/>
                    <a:pt x="56645" y="7076"/>
                    <a:pt x="54812" y="7256"/>
                  </a:cubicBezTo>
                  <a:close/>
                </a:path>
              </a:pathLst>
            </a:custGeom>
            <a:solidFill>
              <a:srgbClr val="1CCD5D"/>
            </a:solidFill>
            <a:ln>
              <a:noFill/>
            </a:ln>
            <a:effectLst>
              <a:outerShdw blurRad="40000" rotWithShape="0" dir="5400000" dist="23000">
                <a:srgbClr val="000000">
                  <a:alpha val="34901"/>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8" name="Shape 248"/>
        <p:cNvGrpSpPr/>
        <p:nvPr/>
      </p:nvGrpSpPr>
      <p:grpSpPr>
        <a:xfrm>
          <a:off x="0" y="0"/>
          <a:ext cx="0" cy="0"/>
          <a:chOff x="0" y="0"/>
          <a:chExt cx="0" cy="0"/>
        </a:xfrm>
      </p:grpSpPr>
      <p:sp>
        <p:nvSpPr>
          <p:cNvPr id="249" name="Google Shape;249;p5"/>
          <p:cNvSpPr txBox="1"/>
          <p:nvPr>
            <p:ph type="title"/>
          </p:nvPr>
        </p:nvSpPr>
        <p:spPr>
          <a:xfrm>
            <a:off x="743711" y="1377697"/>
            <a:ext cx="24337746" cy="1168714"/>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SzPct val="166666"/>
              <a:buNone/>
            </a:pPr>
            <a:r>
              <a:rPr b="1" lang="en-US" sz="4800"/>
              <a:t>3.2. Les huit archétypes de modèles économiques durables de Bocken, Short et Evans</a:t>
            </a:r>
            <a:endParaRPr b="1"/>
          </a:p>
        </p:txBody>
      </p:sp>
      <p:pic>
        <p:nvPicPr>
          <p:cNvPr id="250" name="Google Shape;250;p5"/>
          <p:cNvPicPr preferRelativeResize="0"/>
          <p:nvPr/>
        </p:nvPicPr>
        <p:blipFill rotWithShape="1">
          <a:blip r:embed="rId3">
            <a:alphaModFix/>
          </a:blip>
          <a:srcRect b="0" l="0" r="0" t="0"/>
          <a:stretch/>
        </p:blipFill>
        <p:spPr>
          <a:xfrm>
            <a:off x="5082500" y="2912171"/>
            <a:ext cx="14218999" cy="10529259"/>
          </a:xfrm>
          <a:prstGeom prst="rect">
            <a:avLst/>
          </a:prstGeom>
          <a:noFill/>
          <a:ln>
            <a:noFill/>
          </a:ln>
        </p:spPr>
      </p:pic>
      <p:sp>
        <p:nvSpPr>
          <p:cNvPr id="251" name="Google Shape;251;p5"/>
          <p:cNvSpPr txBox="1"/>
          <p:nvPr/>
        </p:nvSpPr>
        <p:spPr>
          <a:xfrm>
            <a:off x="5082500" y="2207857"/>
            <a:ext cx="2488732" cy="3385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chemeClr val="dk2"/>
                </a:solidFill>
                <a:latin typeface="Arial"/>
                <a:ea typeface="Arial"/>
                <a:cs typeface="Arial"/>
                <a:sym typeface="Arial"/>
              </a:rPr>
              <a:t>Source: ResearchGate</a:t>
            </a:r>
            <a:endParaRPr b="1" i="0" sz="1600" u="none" cap="none" strike="noStrike">
              <a:solidFill>
                <a:schemeClr val="dk2"/>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 name="Shape 256"/>
        <p:cNvGrpSpPr/>
        <p:nvPr/>
      </p:nvGrpSpPr>
      <p:grpSpPr>
        <a:xfrm>
          <a:off x="0" y="0"/>
          <a:ext cx="0" cy="0"/>
          <a:chOff x="0" y="0"/>
          <a:chExt cx="0" cy="0"/>
        </a:xfrm>
      </p:grpSpPr>
      <p:sp>
        <p:nvSpPr>
          <p:cNvPr id="257" name="Google Shape;257;p56"/>
          <p:cNvSpPr txBox="1"/>
          <p:nvPr>
            <p:ph type="title"/>
          </p:nvPr>
        </p:nvSpPr>
        <p:spPr>
          <a:xfrm>
            <a:off x="743711" y="1377697"/>
            <a:ext cx="21713953" cy="1168714"/>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b="1" lang="en-US" sz="4800"/>
              <a:t>3.3. Le modèle de business à trois niveaux de Joyce et Paquin</a:t>
            </a:r>
            <a:endParaRPr b="1"/>
          </a:p>
        </p:txBody>
      </p:sp>
      <p:sp>
        <p:nvSpPr>
          <p:cNvPr id="258" name="Google Shape;258;p56"/>
          <p:cNvSpPr txBox="1"/>
          <p:nvPr/>
        </p:nvSpPr>
        <p:spPr>
          <a:xfrm>
            <a:off x="743711" y="10565473"/>
            <a:ext cx="2488732" cy="3385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chemeClr val="dk2"/>
                </a:solidFill>
                <a:latin typeface="Arial"/>
                <a:ea typeface="Arial"/>
                <a:cs typeface="Arial"/>
                <a:sym typeface="Arial"/>
              </a:rPr>
              <a:t>Source: Wikipedia</a:t>
            </a:r>
            <a:endParaRPr b="0" i="0" sz="1400" u="none" cap="none" strike="noStrike">
              <a:solidFill>
                <a:srgbClr val="000000"/>
              </a:solidFill>
              <a:latin typeface="Arial"/>
              <a:ea typeface="Arial"/>
              <a:cs typeface="Arial"/>
              <a:sym typeface="Arial"/>
            </a:endParaRPr>
          </a:p>
        </p:txBody>
      </p:sp>
      <p:pic>
        <p:nvPicPr>
          <p:cNvPr id="259" name="Google Shape;259;p56"/>
          <p:cNvPicPr preferRelativeResize="0"/>
          <p:nvPr/>
        </p:nvPicPr>
        <p:blipFill rotWithShape="1">
          <a:blip r:embed="rId3">
            <a:alphaModFix/>
          </a:blip>
          <a:srcRect b="0" l="0" r="0" t="0"/>
          <a:stretch/>
        </p:blipFill>
        <p:spPr>
          <a:xfrm>
            <a:off x="743711" y="2546411"/>
            <a:ext cx="11086131" cy="7848981"/>
          </a:xfrm>
          <a:prstGeom prst="rect">
            <a:avLst/>
          </a:prstGeom>
          <a:noFill/>
          <a:ln>
            <a:noFill/>
          </a:ln>
        </p:spPr>
      </p:pic>
      <p:sp>
        <p:nvSpPr>
          <p:cNvPr id="260" name="Google Shape;260;p56"/>
          <p:cNvSpPr txBox="1"/>
          <p:nvPr/>
        </p:nvSpPr>
        <p:spPr>
          <a:xfrm>
            <a:off x="13254337" y="4978829"/>
            <a:ext cx="9892176" cy="5016718"/>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n-US" sz="3200" u="none" cap="none" strike="noStrike">
                <a:solidFill>
                  <a:schemeClr val="dk2"/>
                </a:solidFill>
                <a:latin typeface="Arial"/>
                <a:ea typeface="Arial"/>
                <a:cs typeface="Arial"/>
                <a:sym typeface="Arial"/>
              </a:rPr>
              <a:t>Le Modèle de Business à Trois Niveaux est un outil développé par Joyce et Paquin afin de faciliter la conception de modèles économiques durables. Il s'appuie sur le modèle de business original. Les neuf "éléments constitutifs" du modèle de conception de "modèle économique, qui a fini par être appelé modèle de business", ont été initialement proposés en 2005 par Alexander Osterwalder, sur la base de sa thèse de doctorat dirigée par Yves Pigneur sur l'ontologie des modèles économiques.</a:t>
            </a:r>
            <a:endParaRPr b="0" i="0" sz="1400" u="none" cap="none" strike="noStrike">
              <a:solidFill>
                <a:schemeClr val="dk2"/>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5" name="Shape 265"/>
        <p:cNvGrpSpPr/>
        <p:nvPr/>
      </p:nvGrpSpPr>
      <p:grpSpPr>
        <a:xfrm>
          <a:off x="0" y="0"/>
          <a:ext cx="0" cy="0"/>
          <a:chOff x="0" y="0"/>
          <a:chExt cx="0" cy="0"/>
        </a:xfrm>
      </p:grpSpPr>
      <p:sp>
        <p:nvSpPr>
          <p:cNvPr id="266" name="Google Shape;266;p57"/>
          <p:cNvSpPr txBox="1"/>
          <p:nvPr/>
        </p:nvSpPr>
        <p:spPr>
          <a:xfrm>
            <a:off x="6817878" y="12302833"/>
            <a:ext cx="5145025" cy="3385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chemeClr val="dk2"/>
                </a:solidFill>
                <a:latin typeface="Arial"/>
                <a:ea typeface="Arial"/>
                <a:cs typeface="Arial"/>
                <a:sym typeface="Arial"/>
              </a:rPr>
              <a:t>Source: https://sustainablebusinessmodel.org/</a:t>
            </a:r>
            <a:endParaRPr b="0" i="0" sz="1400" u="none" cap="none" strike="noStrike">
              <a:solidFill>
                <a:srgbClr val="000000"/>
              </a:solidFill>
              <a:latin typeface="Arial"/>
              <a:ea typeface="Arial"/>
              <a:cs typeface="Arial"/>
              <a:sym typeface="Arial"/>
            </a:endParaRPr>
          </a:p>
        </p:txBody>
      </p:sp>
      <p:sp>
        <p:nvSpPr>
          <p:cNvPr id="267" name="Google Shape;267;p57"/>
          <p:cNvSpPr/>
          <p:nvPr/>
        </p:nvSpPr>
        <p:spPr>
          <a:xfrm>
            <a:off x="602142" y="1300133"/>
            <a:ext cx="5621205" cy="5167530"/>
          </a:xfrm>
          <a:prstGeom prst="roundRect">
            <a:avLst>
              <a:gd fmla="val 16667" name="adj"/>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8" name="Google Shape;268;p57"/>
          <p:cNvSpPr txBox="1"/>
          <p:nvPr/>
        </p:nvSpPr>
        <p:spPr>
          <a:xfrm>
            <a:off x="604641" y="1673925"/>
            <a:ext cx="5632295" cy="4247276"/>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n-US" sz="3200" u="none" cap="none" strike="noStrike">
                <a:solidFill>
                  <a:schemeClr val="lt1"/>
                </a:solidFill>
                <a:latin typeface="Arial"/>
                <a:ea typeface="Arial"/>
                <a:cs typeface="Arial"/>
                <a:sym typeface="Arial"/>
              </a:rPr>
              <a:t>LE NIVEAU ÉCONOMIQUE</a:t>
            </a:r>
            <a:endParaRPr b="1" i="0" sz="14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None/>
            </a:pPr>
            <a:r>
              <a:t/>
            </a:r>
            <a:endParaRPr b="1"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None/>
            </a:pPr>
            <a:r>
              <a:rPr b="0" i="0" lang="en-US" sz="3200" u="none" cap="none" strike="noStrike">
                <a:solidFill>
                  <a:schemeClr val="lt1"/>
                </a:solidFill>
                <a:latin typeface="Arial"/>
                <a:ea typeface="Arial"/>
                <a:cs typeface="Arial"/>
                <a:sym typeface="Arial"/>
              </a:rPr>
              <a:t>Il se compose de neuf éléments clés qui, ensemble, offrent une vue d'ensemble complète de la manière dont une entreprise crée, fournit et génère de la valeur.</a:t>
            </a:r>
            <a:endParaRPr b="0" i="0" sz="1400" u="none" cap="none" strike="noStrike">
              <a:solidFill>
                <a:schemeClr val="lt1"/>
              </a:solidFill>
              <a:latin typeface="Arial"/>
              <a:ea typeface="Arial"/>
              <a:cs typeface="Arial"/>
              <a:sym typeface="Arial"/>
            </a:endParaRPr>
          </a:p>
        </p:txBody>
      </p:sp>
      <p:pic>
        <p:nvPicPr>
          <p:cNvPr id="269" name="Google Shape;269;p57"/>
          <p:cNvPicPr preferRelativeResize="0"/>
          <p:nvPr/>
        </p:nvPicPr>
        <p:blipFill rotWithShape="1">
          <a:blip r:embed="rId3">
            <a:alphaModFix/>
          </a:blip>
          <a:srcRect b="0" l="0" r="0" t="3417"/>
          <a:stretch/>
        </p:blipFill>
        <p:spPr>
          <a:xfrm>
            <a:off x="6817878" y="3430101"/>
            <a:ext cx="17130606" cy="8700097"/>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 name="Shape 274"/>
        <p:cNvGrpSpPr/>
        <p:nvPr/>
      </p:nvGrpSpPr>
      <p:grpSpPr>
        <a:xfrm>
          <a:off x="0" y="0"/>
          <a:ext cx="0" cy="0"/>
          <a:chOff x="0" y="0"/>
          <a:chExt cx="0" cy="0"/>
        </a:xfrm>
      </p:grpSpPr>
      <p:sp>
        <p:nvSpPr>
          <p:cNvPr id="275" name="Google Shape;275;p58"/>
          <p:cNvSpPr txBox="1"/>
          <p:nvPr/>
        </p:nvSpPr>
        <p:spPr>
          <a:xfrm>
            <a:off x="743711" y="11911786"/>
            <a:ext cx="5145025" cy="3385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chemeClr val="dk2"/>
                </a:solidFill>
                <a:latin typeface="Arial"/>
                <a:ea typeface="Arial"/>
                <a:cs typeface="Arial"/>
                <a:sym typeface="Arial"/>
              </a:rPr>
              <a:t>Source: https://sustainablebusinessmodel.org/</a:t>
            </a:r>
            <a:endParaRPr b="0" i="0" sz="1400" u="none" cap="none" strike="noStrike">
              <a:solidFill>
                <a:srgbClr val="000000"/>
              </a:solidFill>
              <a:latin typeface="Arial"/>
              <a:ea typeface="Arial"/>
              <a:cs typeface="Arial"/>
              <a:sym typeface="Arial"/>
            </a:endParaRPr>
          </a:p>
        </p:txBody>
      </p:sp>
      <p:pic>
        <p:nvPicPr>
          <p:cNvPr id="276" name="Google Shape;276;p58"/>
          <p:cNvPicPr preferRelativeResize="0"/>
          <p:nvPr/>
        </p:nvPicPr>
        <p:blipFill rotWithShape="1">
          <a:blip r:embed="rId3">
            <a:alphaModFix/>
          </a:blip>
          <a:srcRect b="0" l="0" r="0" t="3916"/>
          <a:stretch/>
        </p:blipFill>
        <p:spPr>
          <a:xfrm>
            <a:off x="743711" y="3152392"/>
            <a:ext cx="17080992" cy="8605760"/>
          </a:xfrm>
          <a:prstGeom prst="rect">
            <a:avLst/>
          </a:prstGeom>
          <a:noFill/>
          <a:ln>
            <a:noFill/>
          </a:ln>
        </p:spPr>
      </p:pic>
      <p:sp>
        <p:nvSpPr>
          <p:cNvPr id="277" name="Google Shape;277;p58"/>
          <p:cNvSpPr/>
          <p:nvPr/>
        </p:nvSpPr>
        <p:spPr>
          <a:xfrm>
            <a:off x="17835860" y="736061"/>
            <a:ext cx="6233947" cy="6346486"/>
          </a:xfrm>
          <a:prstGeom prst="roundRect">
            <a:avLst>
              <a:gd fmla="val 16667" name="adj"/>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8" name="Google Shape;278;p58"/>
          <p:cNvSpPr txBox="1"/>
          <p:nvPr/>
        </p:nvSpPr>
        <p:spPr>
          <a:xfrm>
            <a:off x="18073840" y="1105125"/>
            <a:ext cx="5820831" cy="550916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n-US" sz="3200" u="none" cap="none" strike="noStrike">
                <a:solidFill>
                  <a:schemeClr val="lt1"/>
                </a:solidFill>
                <a:latin typeface="Arial"/>
                <a:ea typeface="Arial"/>
                <a:cs typeface="Arial"/>
                <a:sym typeface="Arial"/>
              </a:rPr>
              <a:t>LE NIVEAU </a:t>
            </a:r>
            <a:endParaRPr b="1" i="0" sz="14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None/>
            </a:pPr>
            <a:r>
              <a:rPr b="1" i="0" lang="en-US" sz="3200" u="none" cap="none" strike="noStrike">
                <a:solidFill>
                  <a:schemeClr val="lt1"/>
                </a:solidFill>
                <a:latin typeface="Arial"/>
                <a:ea typeface="Arial"/>
                <a:cs typeface="Arial"/>
                <a:sym typeface="Arial"/>
              </a:rPr>
              <a:t>ENVIRONNEMENTAL</a:t>
            </a:r>
            <a:r>
              <a:rPr b="0" i="0" lang="en-US" sz="3200" u="none" cap="none" strike="noStrike">
                <a:solidFill>
                  <a:schemeClr val="lt1"/>
                </a:solidFill>
                <a:latin typeface="Arial"/>
                <a:ea typeface="Arial"/>
                <a:cs typeface="Arial"/>
                <a:sym typeface="Arial"/>
              </a:rPr>
              <a:t> </a:t>
            </a:r>
            <a:endParaRPr b="0" i="0" sz="14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None/>
            </a:pPr>
            <a:r>
              <a:rPr b="0" i="0" lang="en-US" sz="3200" u="none" cap="none" strike="noStrike">
                <a:solidFill>
                  <a:schemeClr val="lt1"/>
                </a:solidFill>
                <a:latin typeface="Arial"/>
                <a:ea typeface="Arial"/>
                <a:cs typeface="Arial"/>
                <a:sym typeface="Arial"/>
              </a:rPr>
              <a:t>Elle aide les utilisateurs à identifier les impacts environnementaux les plus importants au sein de leur modèle économique, en fournissant des informations utiles pour orienter la création d'innovations axées sur l'environnement. </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3" name="Shape 283"/>
        <p:cNvGrpSpPr/>
        <p:nvPr/>
      </p:nvGrpSpPr>
      <p:grpSpPr>
        <a:xfrm>
          <a:off x="0" y="0"/>
          <a:ext cx="0" cy="0"/>
          <a:chOff x="0" y="0"/>
          <a:chExt cx="0" cy="0"/>
        </a:xfrm>
      </p:grpSpPr>
      <p:sp>
        <p:nvSpPr>
          <p:cNvPr id="284" name="Google Shape;284;p59"/>
          <p:cNvSpPr txBox="1"/>
          <p:nvPr/>
        </p:nvSpPr>
        <p:spPr>
          <a:xfrm>
            <a:off x="18861022" y="8619946"/>
            <a:ext cx="5145025" cy="3385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chemeClr val="dk2"/>
                </a:solidFill>
                <a:latin typeface="Arial"/>
                <a:ea typeface="Arial"/>
                <a:cs typeface="Arial"/>
                <a:sym typeface="Arial"/>
              </a:rPr>
              <a:t>Source: https://sustainablebusinessmodel.org/</a:t>
            </a:r>
            <a:endParaRPr b="0" i="0" sz="1400" u="none" cap="none" strike="noStrike">
              <a:solidFill>
                <a:srgbClr val="000000"/>
              </a:solidFill>
              <a:latin typeface="Arial"/>
              <a:ea typeface="Arial"/>
              <a:cs typeface="Arial"/>
              <a:sym typeface="Arial"/>
            </a:endParaRPr>
          </a:p>
        </p:txBody>
      </p:sp>
      <p:pic>
        <p:nvPicPr>
          <p:cNvPr id="285" name="Google Shape;285;p59"/>
          <p:cNvPicPr preferRelativeResize="0"/>
          <p:nvPr/>
        </p:nvPicPr>
        <p:blipFill rotWithShape="1">
          <a:blip r:embed="rId3">
            <a:alphaModFix/>
          </a:blip>
          <a:srcRect b="0" l="0" r="0" t="3033"/>
          <a:stretch/>
        </p:blipFill>
        <p:spPr>
          <a:xfrm>
            <a:off x="7802879" y="256032"/>
            <a:ext cx="16203168" cy="8184402"/>
          </a:xfrm>
          <a:prstGeom prst="rect">
            <a:avLst/>
          </a:prstGeom>
          <a:noFill/>
          <a:ln>
            <a:noFill/>
          </a:ln>
        </p:spPr>
      </p:pic>
      <p:sp>
        <p:nvSpPr>
          <p:cNvPr id="286" name="Google Shape;286;p59"/>
          <p:cNvSpPr/>
          <p:nvPr/>
        </p:nvSpPr>
        <p:spPr>
          <a:xfrm>
            <a:off x="915799" y="4857311"/>
            <a:ext cx="5934456" cy="6874009"/>
          </a:xfrm>
          <a:prstGeom prst="roundRect">
            <a:avLst>
              <a:gd fmla="val 16667" name="adj"/>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7" name="Google Shape;287;p59"/>
          <p:cNvSpPr txBox="1"/>
          <p:nvPr/>
        </p:nvSpPr>
        <p:spPr>
          <a:xfrm>
            <a:off x="1263271" y="5245052"/>
            <a:ext cx="5239512" cy="600160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1" i="0" lang="en-US" sz="3200" u="none" cap="none" strike="noStrike">
                <a:solidFill>
                  <a:schemeClr val="lt1"/>
                </a:solidFill>
                <a:latin typeface="Arial"/>
                <a:ea typeface="Arial"/>
                <a:cs typeface="Arial"/>
                <a:sym typeface="Arial"/>
              </a:rPr>
              <a:t>LE NIVEAU SOCIAL</a:t>
            </a:r>
            <a:r>
              <a:rPr b="0" i="0" lang="en-US" sz="3200" u="none" cap="none" strike="noStrike">
                <a:solidFill>
                  <a:schemeClr val="lt1"/>
                </a:solidFill>
                <a:latin typeface="Arial"/>
                <a:ea typeface="Arial"/>
                <a:cs typeface="Arial"/>
                <a:sym typeface="Arial"/>
              </a:rPr>
              <a:t> </a:t>
            </a:r>
            <a:endParaRPr b="0" i="0" sz="14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None/>
            </a:pPr>
            <a:r>
              <a:rPr b="0" i="0" lang="en-US" sz="3200" u="none" cap="none" strike="noStrike">
                <a:solidFill>
                  <a:schemeClr val="lt1"/>
                </a:solidFill>
                <a:latin typeface="Arial"/>
                <a:ea typeface="Arial"/>
                <a:cs typeface="Arial"/>
                <a:sym typeface="Arial"/>
              </a:rPr>
              <a:t>Son objectif principal est d'offrir une compréhension plus approfondie des principaux impacts sociaux d'une organisation et de générer des idées pour innover dans ses actions et son modèle économique afin de renforcer son potentiel de création de valeur sociale. </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1" name="Shape 291"/>
        <p:cNvGrpSpPr/>
        <p:nvPr/>
      </p:nvGrpSpPr>
      <p:grpSpPr>
        <a:xfrm>
          <a:off x="0" y="0"/>
          <a:ext cx="0" cy="0"/>
          <a:chOff x="0" y="0"/>
          <a:chExt cx="0" cy="0"/>
        </a:xfrm>
      </p:grpSpPr>
      <p:sp>
        <p:nvSpPr>
          <p:cNvPr id="292" name="Google Shape;292;p26"/>
          <p:cNvSpPr txBox="1"/>
          <p:nvPr>
            <p:ph type="title"/>
          </p:nvPr>
        </p:nvSpPr>
        <p:spPr>
          <a:xfrm>
            <a:off x="762001" y="5657851"/>
            <a:ext cx="23861485" cy="3067049"/>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11500"/>
              <a:buFont typeface="Arial"/>
              <a:buNone/>
            </a:pPr>
            <a:r>
              <a:rPr b="1" lang="en-US"/>
              <a:t>4. Activité</a:t>
            </a:r>
            <a:endParaRPr/>
          </a:p>
        </p:txBody>
      </p:sp>
      <p:sp>
        <p:nvSpPr>
          <p:cNvPr id="293" name="Google Shape;293;p26"/>
          <p:cNvSpPr/>
          <p:nvPr/>
        </p:nvSpPr>
        <p:spPr>
          <a:xfrm>
            <a:off x="597580" y="9437650"/>
            <a:ext cx="23188839" cy="845389"/>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6600"/>
              <a:buFont typeface="Arial"/>
              <a:buNone/>
            </a:pPr>
            <a:r>
              <a:t/>
            </a:r>
            <a:endParaRPr b="1" i="0" sz="6600" u="none" cap="none" strike="noStrike">
              <a:solidFill>
                <a:schemeClr val="lt1"/>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7" name="Shape 297"/>
        <p:cNvGrpSpPr/>
        <p:nvPr/>
      </p:nvGrpSpPr>
      <p:grpSpPr>
        <a:xfrm>
          <a:off x="0" y="0"/>
          <a:ext cx="0" cy="0"/>
          <a:chOff x="0" y="0"/>
          <a:chExt cx="0" cy="0"/>
        </a:xfrm>
      </p:grpSpPr>
      <p:sp>
        <p:nvSpPr>
          <p:cNvPr id="298" name="Google Shape;298;p27"/>
          <p:cNvSpPr txBox="1"/>
          <p:nvPr>
            <p:ph idx="1" type="body"/>
          </p:nvPr>
        </p:nvSpPr>
        <p:spPr>
          <a:xfrm>
            <a:off x="8619554" y="1232647"/>
            <a:ext cx="15167039" cy="4546361"/>
          </a:xfrm>
          <a:prstGeom prst="rect">
            <a:avLst/>
          </a:prstGeom>
          <a:noFill/>
          <a:ln>
            <a:noFill/>
          </a:ln>
        </p:spPr>
        <p:txBody>
          <a:bodyPr anchorCtr="0" anchor="t" bIns="0" lIns="0" spcFirstLastPara="1" rIns="0" wrap="square" tIns="0">
            <a:noAutofit/>
          </a:bodyPr>
          <a:lstStyle/>
          <a:p>
            <a:pPr indent="-571500" lvl="0" marL="571500" rtl="0" algn="l">
              <a:lnSpc>
                <a:spcPct val="150000"/>
              </a:lnSpc>
              <a:spcBef>
                <a:spcPts val="0"/>
              </a:spcBef>
              <a:spcAft>
                <a:spcPts val="0"/>
              </a:spcAft>
              <a:buSzPts val="3600"/>
              <a:buFont typeface="Noto Sans Symbols"/>
              <a:buChar char="▪"/>
            </a:pPr>
            <a:r>
              <a:rPr lang="en-US" sz="3200"/>
              <a:t>Citez une entreprise du secteur du tourisme dans votre pays.</a:t>
            </a:r>
            <a:endParaRPr/>
          </a:p>
          <a:p>
            <a:pPr indent="0" lvl="0" marL="0" rtl="0" algn="l">
              <a:lnSpc>
                <a:spcPct val="150000"/>
              </a:lnSpc>
              <a:spcBef>
                <a:spcPts val="0"/>
              </a:spcBef>
              <a:spcAft>
                <a:spcPts val="0"/>
              </a:spcAft>
              <a:buSzPts val="5600"/>
              <a:buNone/>
            </a:pPr>
            <a:r>
              <a:t/>
            </a:r>
            <a:endParaRPr sz="3200"/>
          </a:p>
          <a:p>
            <a:pPr indent="-228600" lvl="0" marL="457200" rtl="0" algn="l">
              <a:lnSpc>
                <a:spcPct val="90000"/>
              </a:lnSpc>
              <a:spcBef>
                <a:spcPts val="2000"/>
              </a:spcBef>
              <a:spcAft>
                <a:spcPts val="0"/>
              </a:spcAft>
              <a:buClr>
                <a:srgbClr val="323232"/>
              </a:buClr>
              <a:buSzPts val="5600"/>
              <a:buNone/>
            </a:pPr>
            <a:r>
              <a:rPr lang="en-US" sz="3200"/>
              <a:t>Groupe A – Niveau économique</a:t>
            </a:r>
            <a:endParaRPr/>
          </a:p>
          <a:p>
            <a:pPr indent="-228600" lvl="0" marL="457200" rtl="0" algn="l">
              <a:lnSpc>
                <a:spcPct val="90000"/>
              </a:lnSpc>
              <a:spcBef>
                <a:spcPts val="2000"/>
              </a:spcBef>
              <a:spcAft>
                <a:spcPts val="0"/>
              </a:spcAft>
              <a:buClr>
                <a:srgbClr val="323232"/>
              </a:buClr>
              <a:buSzPts val="5600"/>
              <a:buNone/>
            </a:pPr>
            <a:r>
              <a:rPr lang="en-US" sz="3200"/>
              <a:t>Groupe B – Niveau environnemental</a:t>
            </a:r>
            <a:endParaRPr sz="3200"/>
          </a:p>
          <a:p>
            <a:pPr indent="0" lvl="0" marL="0" rtl="0" algn="l">
              <a:lnSpc>
                <a:spcPct val="150000"/>
              </a:lnSpc>
              <a:spcBef>
                <a:spcPts val="0"/>
              </a:spcBef>
              <a:spcAft>
                <a:spcPts val="0"/>
              </a:spcAft>
              <a:buSzPts val="5600"/>
              <a:buNone/>
            </a:pPr>
            <a:r>
              <a:rPr lang="en-US" sz="3200"/>
              <a:t>  Groupe C – Niveau social</a:t>
            </a:r>
            <a:endParaRPr sz="3200"/>
          </a:p>
        </p:txBody>
      </p:sp>
      <p:sp>
        <p:nvSpPr>
          <p:cNvPr id="299" name="Google Shape;299;p27"/>
          <p:cNvSpPr txBox="1"/>
          <p:nvPr>
            <p:ph type="title"/>
          </p:nvPr>
        </p:nvSpPr>
        <p:spPr>
          <a:xfrm>
            <a:off x="761999" y="1524000"/>
            <a:ext cx="7069016" cy="53340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8000"/>
              <a:buFont typeface="Arial"/>
              <a:buNone/>
            </a:pPr>
            <a:r>
              <a:rPr b="1" lang="en-US"/>
              <a:t>Application du Modèle de Business Durable</a:t>
            </a:r>
            <a:endParaRPr/>
          </a:p>
        </p:txBody>
      </p:sp>
      <p:pic>
        <p:nvPicPr>
          <p:cNvPr id="300" name="Google Shape;300;p27"/>
          <p:cNvPicPr preferRelativeResize="0"/>
          <p:nvPr/>
        </p:nvPicPr>
        <p:blipFill rotWithShape="1">
          <a:blip r:embed="rId3">
            <a:alphaModFix/>
          </a:blip>
          <a:srcRect b="0" l="0" r="0" t="0"/>
          <a:stretch/>
        </p:blipFill>
        <p:spPr>
          <a:xfrm>
            <a:off x="10812589" y="6435911"/>
            <a:ext cx="7950899" cy="6047442"/>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5" name="Shape 305"/>
        <p:cNvGrpSpPr/>
        <p:nvPr/>
      </p:nvGrpSpPr>
      <p:grpSpPr>
        <a:xfrm>
          <a:off x="0" y="0"/>
          <a:ext cx="0" cy="0"/>
          <a:chOff x="0" y="0"/>
          <a:chExt cx="0" cy="0"/>
        </a:xfrm>
      </p:grpSpPr>
      <p:sp>
        <p:nvSpPr>
          <p:cNvPr id="306" name="Google Shape;306;p71"/>
          <p:cNvSpPr txBox="1"/>
          <p:nvPr/>
        </p:nvSpPr>
        <p:spPr>
          <a:xfrm>
            <a:off x="9619488" y="12302833"/>
            <a:ext cx="5145025" cy="3385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chemeClr val="dk2"/>
                </a:solidFill>
                <a:latin typeface="Arial"/>
                <a:ea typeface="Arial"/>
                <a:cs typeface="Arial"/>
                <a:sym typeface="Arial"/>
              </a:rPr>
              <a:t>Source: https://sustainablebusinessmodel.org/</a:t>
            </a:r>
            <a:endParaRPr b="0" i="0" sz="1400" u="none" cap="none" strike="noStrike">
              <a:solidFill>
                <a:srgbClr val="000000"/>
              </a:solidFill>
              <a:latin typeface="Arial"/>
              <a:ea typeface="Arial"/>
              <a:cs typeface="Arial"/>
              <a:sym typeface="Arial"/>
            </a:endParaRPr>
          </a:p>
        </p:txBody>
      </p:sp>
      <p:pic>
        <p:nvPicPr>
          <p:cNvPr id="307" name="Google Shape;307;p71"/>
          <p:cNvPicPr preferRelativeResize="0"/>
          <p:nvPr/>
        </p:nvPicPr>
        <p:blipFill rotWithShape="1">
          <a:blip r:embed="rId3">
            <a:alphaModFix/>
          </a:blip>
          <a:srcRect b="0" l="0" r="0" t="3417"/>
          <a:stretch/>
        </p:blipFill>
        <p:spPr>
          <a:xfrm>
            <a:off x="1379046" y="1319714"/>
            <a:ext cx="21625908" cy="1098312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1" name="Shape 311"/>
        <p:cNvGrpSpPr/>
        <p:nvPr/>
      </p:nvGrpSpPr>
      <p:grpSpPr>
        <a:xfrm>
          <a:off x="0" y="0"/>
          <a:ext cx="0" cy="0"/>
          <a:chOff x="0" y="0"/>
          <a:chExt cx="0" cy="0"/>
        </a:xfrm>
      </p:grpSpPr>
      <p:sp>
        <p:nvSpPr>
          <p:cNvPr id="312" name="Google Shape;312;p28"/>
          <p:cNvSpPr txBox="1"/>
          <p:nvPr>
            <p:ph idx="1" type="body"/>
          </p:nvPr>
        </p:nvSpPr>
        <p:spPr>
          <a:xfrm>
            <a:off x="8864777" y="1327893"/>
            <a:ext cx="14712600" cy="9646800"/>
          </a:xfrm>
          <a:prstGeom prst="rect">
            <a:avLst/>
          </a:prstGeom>
          <a:noFill/>
          <a:ln>
            <a:noFill/>
          </a:ln>
        </p:spPr>
        <p:txBody>
          <a:bodyPr anchorCtr="0" anchor="t" bIns="0" lIns="0" spcFirstLastPara="1" rIns="0" wrap="square" tIns="0">
            <a:noAutofit/>
          </a:bodyPr>
          <a:lstStyle/>
          <a:p>
            <a:pPr indent="-476250" lvl="0" marL="457200" rtl="0" algn="l">
              <a:lnSpc>
                <a:spcPct val="100000"/>
              </a:lnSpc>
              <a:spcBef>
                <a:spcPts val="0"/>
              </a:spcBef>
              <a:spcAft>
                <a:spcPts val="0"/>
              </a:spcAft>
              <a:buSzPts val="3900"/>
              <a:buChar char="•"/>
            </a:pPr>
            <a:r>
              <a:rPr b="1" lang="en-US" sz="3300"/>
              <a:t>Partenaires clés</a:t>
            </a:r>
            <a:r>
              <a:rPr lang="en-US" sz="3300"/>
              <a:t> : Qui sont les collaborateurs indispensables à la mise en œuvre d'activités durables ? </a:t>
            </a:r>
            <a:endParaRPr sz="5900"/>
          </a:p>
          <a:p>
            <a:pPr indent="-476250" lvl="0" marL="457200" rtl="0" algn="l">
              <a:lnSpc>
                <a:spcPct val="100000"/>
              </a:lnSpc>
              <a:spcBef>
                <a:spcPts val="1000"/>
              </a:spcBef>
              <a:spcAft>
                <a:spcPts val="0"/>
              </a:spcAft>
              <a:buSzPts val="3900"/>
              <a:buChar char="•"/>
            </a:pPr>
            <a:r>
              <a:rPr b="1" lang="en-US" sz="3300"/>
              <a:t>Activités clés </a:t>
            </a:r>
            <a:r>
              <a:rPr lang="en-US" sz="3300"/>
              <a:t>:</a:t>
            </a:r>
            <a:r>
              <a:rPr b="1" lang="en-US" sz="3300"/>
              <a:t> </a:t>
            </a:r>
            <a:r>
              <a:rPr lang="en-US" sz="3300"/>
              <a:t>Quelles sont les activités principales qui favorisent la création de valeur durable ? </a:t>
            </a:r>
            <a:endParaRPr sz="3300"/>
          </a:p>
          <a:p>
            <a:pPr indent="-476250" lvl="0" marL="457200" rtl="0" algn="l">
              <a:lnSpc>
                <a:spcPct val="100000"/>
              </a:lnSpc>
              <a:spcBef>
                <a:spcPts val="1000"/>
              </a:spcBef>
              <a:spcAft>
                <a:spcPts val="0"/>
              </a:spcAft>
              <a:buSzPts val="3900"/>
              <a:buChar char="•"/>
            </a:pPr>
            <a:r>
              <a:rPr b="1" lang="en-US" sz="3300"/>
              <a:t>Ressources clés</a:t>
            </a:r>
            <a:r>
              <a:rPr lang="en-US" sz="3300"/>
              <a:t> : Quelles sont les ressources indispensables à la mise en œuvre de pratiques durables ? </a:t>
            </a:r>
            <a:endParaRPr sz="3300"/>
          </a:p>
          <a:p>
            <a:pPr indent="-476250" lvl="0" marL="457200" rtl="0" algn="l">
              <a:lnSpc>
                <a:spcPct val="100000"/>
              </a:lnSpc>
              <a:spcBef>
                <a:spcPts val="1000"/>
              </a:spcBef>
              <a:spcAft>
                <a:spcPts val="0"/>
              </a:spcAft>
              <a:buSzPts val="3900"/>
              <a:buChar char="•"/>
            </a:pPr>
            <a:r>
              <a:rPr b="1" lang="en-US" sz="3300"/>
              <a:t>Propositions de valeur</a:t>
            </a:r>
            <a:r>
              <a:rPr lang="en-US" sz="3300"/>
              <a:t> : Comment l'entreprise crée-t-elle et offre-t-elle de la valeur durable ? </a:t>
            </a:r>
            <a:endParaRPr sz="3300"/>
          </a:p>
          <a:p>
            <a:pPr indent="-476250" lvl="0" marL="457200" rtl="0" algn="l">
              <a:lnSpc>
                <a:spcPct val="100000"/>
              </a:lnSpc>
              <a:spcBef>
                <a:spcPts val="1000"/>
              </a:spcBef>
              <a:spcAft>
                <a:spcPts val="0"/>
              </a:spcAft>
              <a:buSzPts val="3900"/>
              <a:buChar char="•"/>
            </a:pPr>
            <a:r>
              <a:rPr b="1" lang="en-US" sz="3300"/>
              <a:t>Relations avec la clientèle</a:t>
            </a:r>
            <a:r>
              <a:rPr lang="en-US" sz="3300"/>
              <a:t> : Comment l'entreprise interagit-elle avec ses clients en matière de durabilité ? </a:t>
            </a:r>
            <a:endParaRPr sz="3300"/>
          </a:p>
          <a:p>
            <a:pPr indent="-476250" lvl="0" marL="457200" rtl="0" algn="l">
              <a:lnSpc>
                <a:spcPct val="100000"/>
              </a:lnSpc>
              <a:spcBef>
                <a:spcPts val="1000"/>
              </a:spcBef>
              <a:spcAft>
                <a:spcPts val="0"/>
              </a:spcAft>
              <a:buSzPts val="3900"/>
              <a:buChar char="•"/>
            </a:pPr>
            <a:r>
              <a:rPr b="1" lang="en-US" sz="3300"/>
              <a:t>Canaux</a:t>
            </a:r>
            <a:r>
              <a:rPr lang="en-US" sz="3300"/>
              <a:t> : Comment l'entreprise atteint-elle ses segments de clientèle durables ?</a:t>
            </a:r>
            <a:endParaRPr sz="5900"/>
          </a:p>
          <a:p>
            <a:pPr indent="-476250" lvl="0" marL="457200" rtl="0" algn="l">
              <a:lnSpc>
                <a:spcPct val="100000"/>
              </a:lnSpc>
              <a:spcBef>
                <a:spcPts val="1000"/>
              </a:spcBef>
              <a:spcAft>
                <a:spcPts val="0"/>
              </a:spcAft>
              <a:buSzPts val="3900"/>
              <a:buChar char="•"/>
            </a:pPr>
            <a:r>
              <a:rPr b="1" lang="en-US" sz="3300"/>
              <a:t>Segments de clientèle</a:t>
            </a:r>
            <a:r>
              <a:rPr lang="en-US" sz="3300"/>
              <a:t> : Qui sont les clients cibles intéressés par le tourisme durable ? </a:t>
            </a:r>
            <a:endParaRPr sz="3300"/>
          </a:p>
          <a:p>
            <a:pPr indent="-476250" lvl="0" marL="457200" rtl="0" algn="l">
              <a:lnSpc>
                <a:spcPct val="100000"/>
              </a:lnSpc>
              <a:spcBef>
                <a:spcPts val="1000"/>
              </a:spcBef>
              <a:spcAft>
                <a:spcPts val="0"/>
              </a:spcAft>
              <a:buSzPts val="3900"/>
              <a:buChar char="•"/>
            </a:pPr>
            <a:r>
              <a:rPr b="1" lang="en-US" sz="3300"/>
              <a:t>Structure des coûts</a:t>
            </a:r>
            <a:r>
              <a:rPr lang="en-US" sz="3300"/>
              <a:t> : Quels sont les principaux coûts associés aux opérations durables ? </a:t>
            </a:r>
            <a:endParaRPr sz="3300"/>
          </a:p>
          <a:p>
            <a:pPr indent="-476250" lvl="0" marL="457200" rtl="0" algn="l">
              <a:lnSpc>
                <a:spcPct val="100000"/>
              </a:lnSpc>
              <a:spcBef>
                <a:spcPts val="1000"/>
              </a:spcBef>
              <a:spcAft>
                <a:spcPts val="1000"/>
              </a:spcAft>
              <a:buSzPts val="3900"/>
              <a:buChar char="•"/>
            </a:pPr>
            <a:r>
              <a:rPr b="1" lang="en-US" sz="3300"/>
              <a:t>Sources de revenus</a:t>
            </a:r>
            <a:r>
              <a:rPr lang="en-US" sz="3300"/>
              <a:t> : Comment l'entreprise génère-t-elle des revenus grâce à ses offres durables ? </a:t>
            </a:r>
            <a:endParaRPr sz="3300"/>
          </a:p>
        </p:txBody>
      </p:sp>
      <p:sp>
        <p:nvSpPr>
          <p:cNvPr id="313" name="Google Shape;313;p28"/>
          <p:cNvSpPr txBox="1"/>
          <p:nvPr>
            <p:ph type="title"/>
          </p:nvPr>
        </p:nvSpPr>
        <p:spPr>
          <a:xfrm>
            <a:off x="761999" y="1524000"/>
            <a:ext cx="7069016" cy="53340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8000"/>
              <a:buFont typeface="Arial"/>
              <a:buNone/>
            </a:pPr>
            <a:r>
              <a:rPr b="1" lang="en-US"/>
              <a:t>Niveau économique</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8" name="Shape 318"/>
        <p:cNvGrpSpPr/>
        <p:nvPr/>
      </p:nvGrpSpPr>
      <p:grpSpPr>
        <a:xfrm>
          <a:off x="0" y="0"/>
          <a:ext cx="0" cy="0"/>
          <a:chOff x="0" y="0"/>
          <a:chExt cx="0" cy="0"/>
        </a:xfrm>
      </p:grpSpPr>
      <p:sp>
        <p:nvSpPr>
          <p:cNvPr id="319" name="Google Shape;319;p72"/>
          <p:cNvSpPr txBox="1"/>
          <p:nvPr/>
        </p:nvSpPr>
        <p:spPr>
          <a:xfrm>
            <a:off x="9619488" y="11911786"/>
            <a:ext cx="5145025" cy="3385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chemeClr val="dk2"/>
                </a:solidFill>
                <a:latin typeface="Arial"/>
                <a:ea typeface="Arial"/>
                <a:cs typeface="Arial"/>
                <a:sym typeface="Arial"/>
              </a:rPr>
              <a:t>Source: https://sustainablebusinessmodel.org/</a:t>
            </a:r>
            <a:endParaRPr b="0" i="0" sz="1400" u="none" cap="none" strike="noStrike">
              <a:solidFill>
                <a:srgbClr val="000000"/>
              </a:solidFill>
              <a:latin typeface="Arial"/>
              <a:ea typeface="Arial"/>
              <a:cs typeface="Arial"/>
              <a:sym typeface="Arial"/>
            </a:endParaRPr>
          </a:p>
        </p:txBody>
      </p:sp>
      <p:pic>
        <p:nvPicPr>
          <p:cNvPr id="320" name="Google Shape;320;p72"/>
          <p:cNvPicPr preferRelativeResize="0"/>
          <p:nvPr/>
        </p:nvPicPr>
        <p:blipFill rotWithShape="1">
          <a:blip r:embed="rId3">
            <a:alphaModFix/>
          </a:blip>
          <a:srcRect b="0" l="0" r="0" t="3916"/>
          <a:stretch/>
        </p:blipFill>
        <p:spPr>
          <a:xfrm>
            <a:off x="1691640" y="1177551"/>
            <a:ext cx="21000721" cy="10580601"/>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4" name="Shape 324"/>
        <p:cNvGrpSpPr/>
        <p:nvPr/>
      </p:nvGrpSpPr>
      <p:grpSpPr>
        <a:xfrm>
          <a:off x="0" y="0"/>
          <a:ext cx="0" cy="0"/>
          <a:chOff x="0" y="0"/>
          <a:chExt cx="0" cy="0"/>
        </a:xfrm>
      </p:grpSpPr>
      <p:sp>
        <p:nvSpPr>
          <p:cNvPr id="325" name="Google Shape;325;p73"/>
          <p:cNvSpPr txBox="1"/>
          <p:nvPr>
            <p:ph idx="1" type="body"/>
          </p:nvPr>
        </p:nvSpPr>
        <p:spPr>
          <a:xfrm>
            <a:off x="8466605" y="1831678"/>
            <a:ext cx="15105881" cy="7851021"/>
          </a:xfrm>
          <a:prstGeom prst="rect">
            <a:avLst/>
          </a:prstGeom>
          <a:noFill/>
          <a:ln>
            <a:noFill/>
          </a:ln>
        </p:spPr>
        <p:txBody>
          <a:bodyPr anchorCtr="0" anchor="t" bIns="0" lIns="0" spcFirstLastPara="1" rIns="0" wrap="square" tIns="0">
            <a:noAutofit/>
          </a:bodyPr>
          <a:lstStyle/>
          <a:p>
            <a:pPr indent="-450850" lvl="0" marL="457200" rtl="0" algn="l">
              <a:lnSpc>
                <a:spcPct val="100000"/>
              </a:lnSpc>
              <a:spcBef>
                <a:spcPts val="2000"/>
              </a:spcBef>
              <a:spcAft>
                <a:spcPts val="0"/>
              </a:spcAft>
              <a:buSzPts val="3500"/>
              <a:buChar char="●"/>
            </a:pPr>
            <a:r>
              <a:rPr b="1" lang="en-US" sz="3500"/>
              <a:t>Approvisionnement et sous-traitance</a:t>
            </a:r>
            <a:r>
              <a:rPr lang="en-US" sz="3500"/>
              <a:t> : comment s'effectue l'approvisionnement en ressources durables ? </a:t>
            </a:r>
            <a:endParaRPr sz="6100"/>
          </a:p>
          <a:p>
            <a:pPr indent="-450850" lvl="0" marL="457200" rtl="0" algn="l">
              <a:lnSpc>
                <a:spcPct val="100000"/>
              </a:lnSpc>
              <a:spcBef>
                <a:spcPts val="2000"/>
              </a:spcBef>
              <a:spcAft>
                <a:spcPts val="0"/>
              </a:spcAft>
              <a:buSzPts val="3500"/>
              <a:buChar char="●"/>
            </a:pPr>
            <a:r>
              <a:rPr b="1" lang="en-US" sz="3500"/>
              <a:t>Production </a:t>
            </a:r>
            <a:r>
              <a:rPr lang="en-US" sz="3500"/>
              <a:t>: quels sont les impacts environnementaux des processus de production ? </a:t>
            </a:r>
            <a:endParaRPr sz="6100"/>
          </a:p>
          <a:p>
            <a:pPr indent="-450850" lvl="0" marL="457200" rtl="0" algn="l">
              <a:lnSpc>
                <a:spcPct val="100000"/>
              </a:lnSpc>
              <a:spcBef>
                <a:spcPts val="2000"/>
              </a:spcBef>
              <a:spcAft>
                <a:spcPts val="0"/>
              </a:spcAft>
              <a:buSzPts val="3500"/>
              <a:buChar char="●"/>
            </a:pPr>
            <a:r>
              <a:rPr b="1" lang="en-US" sz="3500"/>
              <a:t>Matériaux </a:t>
            </a:r>
            <a:r>
              <a:rPr lang="en-US" sz="3500"/>
              <a:t>: quels matériaux sont utilisés, et quelle est leur empreinte environnementale ? </a:t>
            </a:r>
            <a:endParaRPr sz="3500"/>
          </a:p>
          <a:p>
            <a:pPr indent="-450850" lvl="0" marL="457200" rtl="0" algn="l">
              <a:lnSpc>
                <a:spcPct val="100000"/>
              </a:lnSpc>
              <a:spcBef>
                <a:spcPts val="2000"/>
              </a:spcBef>
              <a:spcAft>
                <a:spcPts val="0"/>
              </a:spcAft>
              <a:buSzPts val="3500"/>
              <a:buChar char="●"/>
            </a:pPr>
            <a:r>
              <a:rPr b="1" lang="en-US" sz="3500"/>
              <a:t>Valeur fonctionnelle</a:t>
            </a:r>
            <a:r>
              <a:rPr lang="en-US" sz="3500"/>
              <a:t> : en quoi le produit/service contribue-t-il au bien-être environnemental ? </a:t>
            </a:r>
            <a:endParaRPr sz="3500"/>
          </a:p>
          <a:p>
            <a:pPr indent="-450850" lvl="0" marL="457200" rtl="0" algn="l">
              <a:lnSpc>
                <a:spcPct val="100000"/>
              </a:lnSpc>
              <a:spcBef>
                <a:spcPts val="2000"/>
              </a:spcBef>
              <a:spcAft>
                <a:spcPts val="0"/>
              </a:spcAft>
              <a:buSzPts val="3500"/>
              <a:buChar char="●"/>
            </a:pPr>
            <a:r>
              <a:rPr b="1" lang="en-US" sz="3500"/>
              <a:t>Fin de vie</a:t>
            </a:r>
            <a:r>
              <a:rPr lang="en-US" sz="3500"/>
              <a:t> : que deviennent les produits à la fin de leur cycle de vie ? </a:t>
            </a:r>
            <a:endParaRPr sz="3500"/>
          </a:p>
          <a:p>
            <a:pPr indent="-450850" lvl="0" marL="457200" rtl="0" algn="l">
              <a:lnSpc>
                <a:spcPct val="100000"/>
              </a:lnSpc>
              <a:spcBef>
                <a:spcPts val="2000"/>
              </a:spcBef>
              <a:spcAft>
                <a:spcPts val="0"/>
              </a:spcAft>
              <a:buSzPts val="3500"/>
              <a:buChar char="●"/>
            </a:pPr>
            <a:r>
              <a:rPr b="1" lang="en-US" sz="3500"/>
              <a:t>Distribution :</a:t>
            </a:r>
            <a:r>
              <a:rPr lang="en-US" sz="3500"/>
              <a:t> comment les impacts environnementaux de la distribution sont-ils minimisés ? </a:t>
            </a:r>
            <a:endParaRPr sz="3500"/>
          </a:p>
          <a:p>
            <a:pPr indent="-450850" lvl="0" marL="457200" rtl="0" algn="l">
              <a:lnSpc>
                <a:spcPct val="100000"/>
              </a:lnSpc>
              <a:spcBef>
                <a:spcPts val="2000"/>
              </a:spcBef>
              <a:spcAft>
                <a:spcPts val="2000"/>
              </a:spcAft>
              <a:buSzPts val="3500"/>
              <a:buChar char="●"/>
            </a:pPr>
            <a:r>
              <a:rPr b="1" lang="en-US" sz="3500"/>
              <a:t>Phase d'utilisation</a:t>
            </a:r>
            <a:r>
              <a:rPr lang="en-US" sz="3500"/>
              <a:t> : quel est l'impact de la phase d'utilisation sur l'environnement ? </a:t>
            </a:r>
            <a:endParaRPr sz="6100"/>
          </a:p>
        </p:txBody>
      </p:sp>
      <p:sp>
        <p:nvSpPr>
          <p:cNvPr id="326" name="Google Shape;326;p73"/>
          <p:cNvSpPr txBox="1"/>
          <p:nvPr>
            <p:ph type="title"/>
          </p:nvPr>
        </p:nvSpPr>
        <p:spPr>
          <a:xfrm>
            <a:off x="761999" y="1524000"/>
            <a:ext cx="7069016" cy="53340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8000"/>
              <a:buFont typeface="Arial"/>
              <a:buNone/>
            </a:pPr>
            <a:r>
              <a:rPr b="1" lang="en-US"/>
              <a:t>Niveau économique</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1" name="Shape 331"/>
        <p:cNvGrpSpPr/>
        <p:nvPr/>
      </p:nvGrpSpPr>
      <p:grpSpPr>
        <a:xfrm>
          <a:off x="0" y="0"/>
          <a:ext cx="0" cy="0"/>
          <a:chOff x="0" y="0"/>
          <a:chExt cx="0" cy="0"/>
        </a:xfrm>
      </p:grpSpPr>
      <p:sp>
        <p:nvSpPr>
          <p:cNvPr id="332" name="Google Shape;332;p74"/>
          <p:cNvSpPr txBox="1"/>
          <p:nvPr/>
        </p:nvSpPr>
        <p:spPr>
          <a:xfrm>
            <a:off x="9619488" y="12460426"/>
            <a:ext cx="5145025" cy="3385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1" i="0" lang="en-US" sz="1600" u="none" cap="none" strike="noStrike">
                <a:solidFill>
                  <a:schemeClr val="dk2"/>
                </a:solidFill>
                <a:latin typeface="Arial"/>
                <a:ea typeface="Arial"/>
                <a:cs typeface="Arial"/>
                <a:sym typeface="Arial"/>
              </a:rPr>
              <a:t>Source: https://sustainablebusinessmodel.org/</a:t>
            </a:r>
            <a:endParaRPr b="0" i="0" sz="1400" u="none" cap="none" strike="noStrike">
              <a:solidFill>
                <a:srgbClr val="000000"/>
              </a:solidFill>
              <a:latin typeface="Arial"/>
              <a:ea typeface="Arial"/>
              <a:cs typeface="Arial"/>
              <a:sym typeface="Arial"/>
            </a:endParaRPr>
          </a:p>
        </p:txBody>
      </p:sp>
      <p:pic>
        <p:nvPicPr>
          <p:cNvPr id="333" name="Google Shape;333;p74"/>
          <p:cNvPicPr preferRelativeResize="0"/>
          <p:nvPr/>
        </p:nvPicPr>
        <p:blipFill rotWithShape="1">
          <a:blip r:embed="rId3">
            <a:alphaModFix/>
          </a:blip>
          <a:srcRect b="0" l="0" r="0" t="3033"/>
          <a:stretch/>
        </p:blipFill>
        <p:spPr>
          <a:xfrm>
            <a:off x="1697737" y="1557230"/>
            <a:ext cx="20988527" cy="10601541"/>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7" name="Shape 337"/>
        <p:cNvGrpSpPr/>
        <p:nvPr/>
      </p:nvGrpSpPr>
      <p:grpSpPr>
        <a:xfrm>
          <a:off x="0" y="0"/>
          <a:ext cx="0" cy="0"/>
          <a:chOff x="0" y="0"/>
          <a:chExt cx="0" cy="0"/>
        </a:xfrm>
      </p:grpSpPr>
      <p:sp>
        <p:nvSpPr>
          <p:cNvPr id="338" name="Google Shape;338;p75"/>
          <p:cNvSpPr txBox="1"/>
          <p:nvPr>
            <p:ph idx="1" type="body"/>
          </p:nvPr>
        </p:nvSpPr>
        <p:spPr>
          <a:xfrm>
            <a:off x="8491538" y="1457100"/>
            <a:ext cx="15130463" cy="10801799"/>
          </a:xfrm>
          <a:prstGeom prst="rect">
            <a:avLst/>
          </a:prstGeom>
          <a:noFill/>
          <a:ln>
            <a:noFill/>
          </a:ln>
        </p:spPr>
        <p:txBody>
          <a:bodyPr anchorCtr="0" anchor="t" bIns="0" lIns="0" spcFirstLastPara="1" rIns="0" wrap="square" tIns="0">
            <a:noAutofit/>
          </a:bodyPr>
          <a:lstStyle/>
          <a:p>
            <a:pPr indent="-450850" lvl="0" marL="457200" rtl="0" algn="l">
              <a:lnSpc>
                <a:spcPct val="100000"/>
              </a:lnSpc>
              <a:spcBef>
                <a:spcPts val="0"/>
              </a:spcBef>
              <a:spcAft>
                <a:spcPts val="0"/>
              </a:spcAft>
              <a:buSzPts val="3500"/>
              <a:buChar char="●"/>
            </a:pPr>
            <a:r>
              <a:rPr b="1" lang="en-US" sz="3500"/>
              <a:t>Communautés locales :</a:t>
            </a:r>
            <a:r>
              <a:rPr lang="en-US" sz="3500"/>
              <a:t> comment l'entreprise s'engage-t-elle auprès des communautés locales et comment celles-ci en bénéficient-elles ? </a:t>
            </a:r>
            <a:endParaRPr sz="6100"/>
          </a:p>
          <a:p>
            <a:pPr indent="-450850" lvl="0" marL="457200" rtl="0" algn="l">
              <a:lnSpc>
                <a:spcPct val="100000"/>
              </a:lnSpc>
              <a:spcBef>
                <a:spcPts val="2000"/>
              </a:spcBef>
              <a:spcAft>
                <a:spcPts val="0"/>
              </a:spcAft>
              <a:buSzPts val="3500"/>
              <a:buChar char="●"/>
            </a:pPr>
            <a:r>
              <a:rPr b="1" lang="en-US" sz="3500"/>
              <a:t>Gouvernance :</a:t>
            </a:r>
            <a:r>
              <a:rPr lang="en-US" sz="3500"/>
              <a:t> quelles sont les structures de gouvernance en matière de responsabilité sociale ? Faut-il envisager une coopérative ou une entreprise sociale ? </a:t>
            </a:r>
            <a:endParaRPr sz="6100"/>
          </a:p>
          <a:p>
            <a:pPr indent="-450850" lvl="0" marL="457200" rtl="0" algn="l">
              <a:lnSpc>
                <a:spcPct val="100000"/>
              </a:lnSpc>
              <a:spcBef>
                <a:spcPts val="2000"/>
              </a:spcBef>
              <a:spcAft>
                <a:spcPts val="0"/>
              </a:spcAft>
              <a:buSzPts val="3500"/>
              <a:buChar char="●"/>
            </a:pPr>
            <a:r>
              <a:rPr b="1" lang="en-US" sz="3500"/>
              <a:t>Employés</a:t>
            </a:r>
            <a:r>
              <a:rPr lang="en-US" sz="3500"/>
              <a:t> : comment les salariés sont-ils traités (salaires équitables, conditions de travail, développement) ? Serait-il intéressant de les associer en tant que partenaires ? En tant que membres actifs d'une coopérative de travailleurs ? </a:t>
            </a:r>
            <a:endParaRPr sz="6100"/>
          </a:p>
          <a:p>
            <a:pPr indent="-450850" lvl="0" marL="457200" rtl="0" algn="l">
              <a:lnSpc>
                <a:spcPct val="100000"/>
              </a:lnSpc>
              <a:spcBef>
                <a:spcPts val="2000"/>
              </a:spcBef>
              <a:spcAft>
                <a:spcPts val="0"/>
              </a:spcAft>
              <a:buSzPts val="3500"/>
              <a:buChar char="●"/>
            </a:pPr>
            <a:r>
              <a:rPr b="1" lang="en-US" sz="3500"/>
              <a:t>Valeur sociale</a:t>
            </a:r>
            <a:r>
              <a:rPr lang="en-US" sz="3500"/>
              <a:t> : Comment l'entreprise crée-t-elle de la valeur sociale ? </a:t>
            </a:r>
            <a:endParaRPr sz="6100"/>
          </a:p>
          <a:p>
            <a:pPr indent="-450850" lvl="0" marL="457200" rtl="0" algn="l">
              <a:lnSpc>
                <a:spcPct val="100000"/>
              </a:lnSpc>
              <a:spcBef>
                <a:spcPts val="2000"/>
              </a:spcBef>
              <a:spcAft>
                <a:spcPts val="0"/>
              </a:spcAft>
              <a:buSzPts val="3500"/>
              <a:buChar char="●"/>
            </a:pPr>
            <a:r>
              <a:rPr b="1" lang="en-US" sz="3500"/>
              <a:t>Culture sociétale</a:t>
            </a:r>
            <a:r>
              <a:rPr lang="en-US" sz="3500"/>
              <a:t> : Comment l'entreprise respecte-t-elle la culture locale et y contribue-t-elle ? </a:t>
            </a:r>
            <a:endParaRPr sz="6100"/>
          </a:p>
          <a:p>
            <a:pPr indent="-450850" lvl="0" marL="457200" rtl="0" algn="l">
              <a:lnSpc>
                <a:spcPct val="100000"/>
              </a:lnSpc>
              <a:spcBef>
                <a:spcPts val="2000"/>
              </a:spcBef>
              <a:spcAft>
                <a:spcPts val="0"/>
              </a:spcAft>
              <a:buSzPts val="3500"/>
              <a:buChar char="●"/>
            </a:pPr>
            <a:r>
              <a:rPr b="1" lang="en-US" sz="3500"/>
              <a:t>Portée de l'action </a:t>
            </a:r>
            <a:r>
              <a:rPr lang="en-US" sz="3500"/>
              <a:t>: Quelle est la portée sociale de l'entreprise ? </a:t>
            </a:r>
            <a:endParaRPr sz="6100"/>
          </a:p>
          <a:p>
            <a:pPr indent="-450850" lvl="0" marL="457200" rtl="0" algn="l">
              <a:lnSpc>
                <a:spcPct val="100000"/>
              </a:lnSpc>
              <a:spcBef>
                <a:spcPts val="2000"/>
              </a:spcBef>
              <a:spcAft>
                <a:spcPts val="2000"/>
              </a:spcAft>
              <a:buSzPts val="3500"/>
              <a:buChar char="●"/>
            </a:pPr>
            <a:r>
              <a:rPr b="1" lang="en-US" sz="3500"/>
              <a:t>Utilisateur final</a:t>
            </a:r>
            <a:r>
              <a:rPr lang="en-US" sz="3500"/>
              <a:t> : Quel est l'impact de l'entreprise sur le bien-être de ses utilisateurs finaux ? </a:t>
            </a:r>
            <a:endParaRPr sz="6100"/>
          </a:p>
        </p:txBody>
      </p:sp>
      <p:sp>
        <p:nvSpPr>
          <p:cNvPr id="339" name="Google Shape;339;p75"/>
          <p:cNvSpPr txBox="1"/>
          <p:nvPr>
            <p:ph type="title"/>
          </p:nvPr>
        </p:nvSpPr>
        <p:spPr>
          <a:xfrm>
            <a:off x="761999" y="1524000"/>
            <a:ext cx="7069016" cy="53340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8000"/>
              <a:buFont typeface="Arial"/>
              <a:buNone/>
            </a:pPr>
            <a:r>
              <a:rPr b="1" lang="en-US"/>
              <a:t>Niveau social</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3" name="Shape 343"/>
        <p:cNvGrpSpPr/>
        <p:nvPr/>
      </p:nvGrpSpPr>
      <p:grpSpPr>
        <a:xfrm>
          <a:off x="0" y="0"/>
          <a:ext cx="0" cy="0"/>
          <a:chOff x="0" y="0"/>
          <a:chExt cx="0" cy="0"/>
        </a:xfrm>
      </p:grpSpPr>
      <p:sp>
        <p:nvSpPr>
          <p:cNvPr id="344" name="Google Shape;344;p60"/>
          <p:cNvSpPr txBox="1"/>
          <p:nvPr>
            <p:ph type="title"/>
          </p:nvPr>
        </p:nvSpPr>
        <p:spPr>
          <a:xfrm>
            <a:off x="762001" y="5657851"/>
            <a:ext cx="23188839" cy="3067049"/>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SzPts val="11500"/>
              <a:buNone/>
            </a:pPr>
            <a:r>
              <a:rPr b="1" lang="en-US"/>
              <a:t>5. </a:t>
            </a:r>
            <a:r>
              <a:rPr b="1" lang="en-US" sz="9600"/>
              <a:t>Stratégies concrètes pour</a:t>
            </a:r>
            <a:endParaRPr b="1"/>
          </a:p>
          <a:p>
            <a:pPr indent="0" lvl="0" marL="0" rtl="0" algn="l">
              <a:lnSpc>
                <a:spcPct val="90000"/>
              </a:lnSpc>
              <a:spcBef>
                <a:spcPts val="0"/>
              </a:spcBef>
              <a:spcAft>
                <a:spcPts val="0"/>
              </a:spcAft>
              <a:buClr>
                <a:schemeClr val="lt1"/>
              </a:buClr>
              <a:buSzPts val="11500"/>
              <a:buFont typeface="Arial"/>
              <a:buNone/>
            </a:pPr>
            <a:r>
              <a:rPr b="1" lang="en-US" sz="9600"/>
              <a:t>les entreprises du tourisme durable</a:t>
            </a:r>
            <a:endParaRPr b="1"/>
          </a:p>
        </p:txBody>
      </p:sp>
      <p:sp>
        <p:nvSpPr>
          <p:cNvPr id="345" name="Google Shape;345;p60"/>
          <p:cNvSpPr/>
          <p:nvPr/>
        </p:nvSpPr>
        <p:spPr>
          <a:xfrm>
            <a:off x="597580" y="9437650"/>
            <a:ext cx="23188839" cy="845389"/>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6600"/>
              <a:buFont typeface="Arial"/>
              <a:buNone/>
            </a:pPr>
            <a:r>
              <a:t/>
            </a:r>
            <a:endParaRPr b="1" i="0" sz="6600" u="none" cap="none" strike="noStrike">
              <a:solidFill>
                <a:schemeClr val="lt1"/>
              </a:solidFill>
              <a:latin typeface="Arial"/>
              <a:ea typeface="Arial"/>
              <a:cs typeface="Arial"/>
              <a:sym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0" name="Shape 350"/>
        <p:cNvGrpSpPr/>
        <p:nvPr/>
      </p:nvGrpSpPr>
      <p:grpSpPr>
        <a:xfrm>
          <a:off x="0" y="0"/>
          <a:ext cx="0" cy="0"/>
          <a:chOff x="0" y="0"/>
          <a:chExt cx="0" cy="0"/>
        </a:xfrm>
      </p:grpSpPr>
      <p:grpSp>
        <p:nvGrpSpPr>
          <p:cNvPr id="351" name="Google Shape;351;p10"/>
          <p:cNvGrpSpPr/>
          <p:nvPr/>
        </p:nvGrpSpPr>
        <p:grpSpPr>
          <a:xfrm>
            <a:off x="872672" y="4039529"/>
            <a:ext cx="22638655" cy="5636942"/>
            <a:chOff x="213597" y="3680"/>
            <a:chExt cx="22638655" cy="5636942"/>
          </a:xfrm>
        </p:grpSpPr>
        <p:sp>
          <p:nvSpPr>
            <p:cNvPr id="352" name="Google Shape;352;p10"/>
            <p:cNvSpPr/>
            <p:nvPr/>
          </p:nvSpPr>
          <p:spPr>
            <a:xfrm>
              <a:off x="213597" y="3680"/>
              <a:ext cx="5334455" cy="2601665"/>
            </a:xfrm>
            <a:prstGeom prst="rect">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3" name="Google Shape;353;p10"/>
            <p:cNvSpPr txBox="1"/>
            <p:nvPr/>
          </p:nvSpPr>
          <p:spPr>
            <a:xfrm>
              <a:off x="213597" y="3680"/>
              <a:ext cx="5334455" cy="2601665"/>
            </a:xfrm>
            <a:prstGeom prst="rect">
              <a:avLst/>
            </a:prstGeom>
            <a:noFill/>
            <a:ln>
              <a:noFill/>
            </a:ln>
          </p:spPr>
          <p:txBody>
            <a:bodyPr anchorCtr="0" anchor="ctr" bIns="137150" lIns="137150" spcFirstLastPara="1" rIns="137150" wrap="square" tIns="137150">
              <a:noAutofit/>
            </a:bodyPr>
            <a:lstStyle/>
            <a:p>
              <a:pPr indent="0" lvl="0" marL="0" marR="0" rtl="0" algn="ctr">
                <a:lnSpc>
                  <a:spcPct val="90000"/>
                </a:lnSpc>
                <a:spcBef>
                  <a:spcPts val="0"/>
                </a:spcBef>
                <a:spcAft>
                  <a:spcPts val="0"/>
                </a:spcAft>
                <a:buNone/>
              </a:pPr>
              <a:r>
                <a:rPr b="0" i="0" lang="en-US" sz="3600" u="none" cap="none" strike="noStrike">
                  <a:solidFill>
                    <a:schemeClr val="lt1"/>
                  </a:solidFill>
                  <a:latin typeface="Arial"/>
                  <a:ea typeface="Arial"/>
                  <a:cs typeface="Arial"/>
                  <a:sym typeface="Arial"/>
                </a:rPr>
                <a:t>Adoptez un modèle économique durable et global</a:t>
              </a:r>
              <a:endParaRPr b="0" i="0" sz="1400" u="none" cap="none" strike="noStrike">
                <a:solidFill>
                  <a:schemeClr val="lt1"/>
                </a:solidFill>
                <a:latin typeface="Arial"/>
                <a:ea typeface="Arial"/>
                <a:cs typeface="Arial"/>
                <a:sym typeface="Arial"/>
              </a:endParaRPr>
            </a:p>
          </p:txBody>
        </p:sp>
        <p:sp>
          <p:nvSpPr>
            <p:cNvPr id="354" name="Google Shape;354;p10"/>
            <p:cNvSpPr/>
            <p:nvPr/>
          </p:nvSpPr>
          <p:spPr>
            <a:xfrm>
              <a:off x="5981664" y="3680"/>
              <a:ext cx="5334455" cy="2601665"/>
            </a:xfrm>
            <a:prstGeom prst="rect">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5" name="Google Shape;355;p10"/>
            <p:cNvSpPr txBox="1"/>
            <p:nvPr/>
          </p:nvSpPr>
          <p:spPr>
            <a:xfrm>
              <a:off x="5981664" y="3680"/>
              <a:ext cx="5334455" cy="2601665"/>
            </a:xfrm>
            <a:prstGeom prst="rect">
              <a:avLst/>
            </a:prstGeom>
            <a:noFill/>
            <a:ln>
              <a:noFill/>
            </a:ln>
          </p:spPr>
          <p:txBody>
            <a:bodyPr anchorCtr="0" anchor="ctr" bIns="137150" lIns="137150" spcFirstLastPara="1" rIns="137150" wrap="square" tIns="137150">
              <a:noAutofit/>
            </a:bodyPr>
            <a:lstStyle/>
            <a:p>
              <a:pPr indent="0" lvl="0" marL="0" marR="0" rtl="0" algn="ctr">
                <a:lnSpc>
                  <a:spcPct val="90000"/>
                </a:lnSpc>
                <a:spcBef>
                  <a:spcPts val="0"/>
                </a:spcBef>
                <a:spcAft>
                  <a:spcPts val="0"/>
                </a:spcAft>
                <a:buNone/>
              </a:pPr>
              <a:r>
                <a:rPr b="0" i="0" lang="en-US" sz="3600" u="none" cap="none" strike="noStrike">
                  <a:solidFill>
                    <a:schemeClr val="lt1"/>
                  </a:solidFill>
                  <a:latin typeface="Arial"/>
                  <a:ea typeface="Arial"/>
                  <a:cs typeface="Arial"/>
                  <a:sym typeface="Arial"/>
                </a:rPr>
                <a:t>Mettre en œuvre des plans de conformité et de réduction des émissions de carbone</a:t>
              </a:r>
              <a:endParaRPr b="0" i="0" sz="1400" u="none" cap="none" strike="noStrike">
                <a:solidFill>
                  <a:srgbClr val="000000"/>
                </a:solidFill>
                <a:latin typeface="Arial"/>
                <a:ea typeface="Arial"/>
                <a:cs typeface="Arial"/>
                <a:sym typeface="Arial"/>
              </a:endParaRPr>
            </a:p>
          </p:txBody>
        </p:sp>
        <p:sp>
          <p:nvSpPr>
            <p:cNvPr id="356" name="Google Shape;356;p10"/>
            <p:cNvSpPr/>
            <p:nvPr/>
          </p:nvSpPr>
          <p:spPr>
            <a:xfrm>
              <a:off x="11749730" y="3680"/>
              <a:ext cx="5334455" cy="2601665"/>
            </a:xfrm>
            <a:prstGeom prst="rect">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7" name="Google Shape;357;p10"/>
            <p:cNvSpPr txBox="1"/>
            <p:nvPr/>
          </p:nvSpPr>
          <p:spPr>
            <a:xfrm>
              <a:off x="11749730" y="3680"/>
              <a:ext cx="5334455" cy="2601665"/>
            </a:xfrm>
            <a:prstGeom prst="rect">
              <a:avLst/>
            </a:prstGeom>
            <a:noFill/>
            <a:ln>
              <a:noFill/>
            </a:ln>
          </p:spPr>
          <p:txBody>
            <a:bodyPr anchorCtr="0" anchor="ctr" bIns="137150" lIns="137150" spcFirstLastPara="1" rIns="137150" wrap="square" tIns="137150">
              <a:noAutofit/>
            </a:bodyPr>
            <a:lstStyle/>
            <a:p>
              <a:pPr indent="0" lvl="0" marL="0" marR="0" rtl="0" algn="ctr">
                <a:lnSpc>
                  <a:spcPct val="100000"/>
                </a:lnSpc>
                <a:spcBef>
                  <a:spcPts val="0"/>
                </a:spcBef>
                <a:spcAft>
                  <a:spcPts val="0"/>
                </a:spcAft>
                <a:buNone/>
              </a:pPr>
              <a:r>
                <a:rPr b="0" i="0" lang="en-US" sz="3600" u="none" cap="none" strike="noStrike">
                  <a:solidFill>
                    <a:schemeClr val="lt1"/>
                  </a:solidFill>
                  <a:latin typeface="Arial"/>
                  <a:ea typeface="Arial"/>
                  <a:cs typeface="Arial"/>
                  <a:sym typeface="Arial"/>
                </a:rPr>
                <a:t>Exploiter les données pour passer à l'action et s'améliorer en permanence</a:t>
              </a:r>
              <a:endParaRPr b="0" i="0" sz="1400" u="none" cap="none" strike="noStrike">
                <a:solidFill>
                  <a:schemeClr val="lt1"/>
                </a:solidFill>
                <a:latin typeface="Arial"/>
                <a:ea typeface="Arial"/>
                <a:cs typeface="Arial"/>
                <a:sym typeface="Arial"/>
              </a:endParaRPr>
            </a:p>
          </p:txBody>
        </p:sp>
        <p:sp>
          <p:nvSpPr>
            <p:cNvPr id="358" name="Google Shape;358;p10"/>
            <p:cNvSpPr/>
            <p:nvPr/>
          </p:nvSpPr>
          <p:spPr>
            <a:xfrm>
              <a:off x="17517797" y="3680"/>
              <a:ext cx="5334455" cy="2601665"/>
            </a:xfrm>
            <a:prstGeom prst="rect">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9" name="Google Shape;359;p10"/>
            <p:cNvSpPr txBox="1"/>
            <p:nvPr/>
          </p:nvSpPr>
          <p:spPr>
            <a:xfrm>
              <a:off x="17517797" y="3680"/>
              <a:ext cx="5334455" cy="2601665"/>
            </a:xfrm>
            <a:prstGeom prst="rect">
              <a:avLst/>
            </a:prstGeom>
            <a:noFill/>
            <a:ln>
              <a:noFill/>
            </a:ln>
          </p:spPr>
          <p:txBody>
            <a:bodyPr anchorCtr="0" anchor="ctr" bIns="137150" lIns="137150" spcFirstLastPara="1" rIns="137150" wrap="square" tIns="137150">
              <a:noAutofit/>
            </a:bodyPr>
            <a:lstStyle/>
            <a:p>
              <a:pPr indent="0" lvl="0" marL="0" marR="0" rtl="0" algn="ctr">
                <a:lnSpc>
                  <a:spcPct val="90000"/>
                </a:lnSpc>
                <a:spcBef>
                  <a:spcPts val="0"/>
                </a:spcBef>
                <a:spcAft>
                  <a:spcPts val="0"/>
                </a:spcAft>
                <a:buNone/>
              </a:pPr>
              <a:r>
                <a:rPr b="0" i="0" lang="en-US" sz="3600" u="none" cap="none" strike="noStrike">
                  <a:solidFill>
                    <a:schemeClr val="lt1"/>
                  </a:solidFill>
                  <a:latin typeface="Arial"/>
                  <a:ea typeface="Arial"/>
                  <a:cs typeface="Arial"/>
                  <a:sym typeface="Arial"/>
                </a:rPr>
                <a:t>Adopter les principes de l'économie circulaire et une gestion durable des ressources</a:t>
              </a:r>
              <a:endParaRPr b="0" i="0" sz="1400" u="none" cap="none" strike="noStrike">
                <a:solidFill>
                  <a:srgbClr val="000000"/>
                </a:solidFill>
                <a:latin typeface="Arial"/>
                <a:ea typeface="Arial"/>
                <a:cs typeface="Arial"/>
                <a:sym typeface="Arial"/>
              </a:endParaRPr>
            </a:p>
          </p:txBody>
        </p:sp>
        <p:sp>
          <p:nvSpPr>
            <p:cNvPr id="360" name="Google Shape;360;p10"/>
            <p:cNvSpPr/>
            <p:nvPr/>
          </p:nvSpPr>
          <p:spPr>
            <a:xfrm>
              <a:off x="213597" y="3038957"/>
              <a:ext cx="5334455" cy="2601665"/>
            </a:xfrm>
            <a:prstGeom prst="rect">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1" name="Google Shape;361;p10"/>
            <p:cNvSpPr txBox="1"/>
            <p:nvPr/>
          </p:nvSpPr>
          <p:spPr>
            <a:xfrm>
              <a:off x="213597" y="3038957"/>
              <a:ext cx="5334455" cy="2601665"/>
            </a:xfrm>
            <a:prstGeom prst="rect">
              <a:avLst/>
            </a:prstGeom>
            <a:noFill/>
            <a:ln>
              <a:noFill/>
            </a:ln>
          </p:spPr>
          <p:txBody>
            <a:bodyPr anchorCtr="0" anchor="ctr" bIns="137150" lIns="137150" spcFirstLastPara="1" rIns="137150" wrap="square" tIns="137150">
              <a:noAutofit/>
            </a:bodyPr>
            <a:lstStyle/>
            <a:p>
              <a:pPr indent="0" lvl="0" marL="0" marR="0" rtl="0" algn="ctr">
                <a:lnSpc>
                  <a:spcPct val="90000"/>
                </a:lnSpc>
                <a:spcBef>
                  <a:spcPts val="0"/>
                </a:spcBef>
                <a:spcAft>
                  <a:spcPts val="0"/>
                </a:spcAft>
                <a:buNone/>
              </a:pPr>
              <a:r>
                <a:rPr b="0" i="0" lang="en-US" sz="3600" u="none" cap="none" strike="noStrike">
                  <a:solidFill>
                    <a:schemeClr val="lt1"/>
                  </a:solidFill>
                  <a:latin typeface="Arial"/>
                  <a:ea typeface="Arial"/>
                  <a:cs typeface="Arial"/>
                  <a:sym typeface="Arial"/>
                </a:rPr>
                <a:t>Promouvoir les compétences écologiques et numériques</a:t>
              </a:r>
              <a:endParaRPr b="0" i="0" sz="1400" u="none" cap="none" strike="noStrike">
                <a:solidFill>
                  <a:srgbClr val="000000"/>
                </a:solidFill>
                <a:latin typeface="Arial"/>
                <a:ea typeface="Arial"/>
                <a:cs typeface="Arial"/>
                <a:sym typeface="Arial"/>
              </a:endParaRPr>
            </a:p>
          </p:txBody>
        </p:sp>
        <p:sp>
          <p:nvSpPr>
            <p:cNvPr id="362" name="Google Shape;362;p10"/>
            <p:cNvSpPr/>
            <p:nvPr/>
          </p:nvSpPr>
          <p:spPr>
            <a:xfrm>
              <a:off x="5981664" y="3038957"/>
              <a:ext cx="5334455" cy="2601665"/>
            </a:xfrm>
            <a:prstGeom prst="rect">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3" name="Google Shape;363;p10"/>
            <p:cNvSpPr txBox="1"/>
            <p:nvPr/>
          </p:nvSpPr>
          <p:spPr>
            <a:xfrm>
              <a:off x="5981664" y="3038957"/>
              <a:ext cx="5334455" cy="2601665"/>
            </a:xfrm>
            <a:prstGeom prst="rect">
              <a:avLst/>
            </a:prstGeom>
            <a:noFill/>
            <a:ln>
              <a:noFill/>
            </a:ln>
          </p:spPr>
          <p:txBody>
            <a:bodyPr anchorCtr="0" anchor="ctr" bIns="137150" lIns="137150" spcFirstLastPara="1" rIns="137150" wrap="square" tIns="137150">
              <a:noAutofit/>
            </a:bodyPr>
            <a:lstStyle/>
            <a:p>
              <a:pPr indent="0" lvl="0" marL="0" marR="0" rtl="0" algn="ctr">
                <a:lnSpc>
                  <a:spcPct val="90000"/>
                </a:lnSpc>
                <a:spcBef>
                  <a:spcPts val="0"/>
                </a:spcBef>
                <a:spcAft>
                  <a:spcPts val="0"/>
                </a:spcAft>
                <a:buNone/>
              </a:pPr>
              <a:r>
                <a:rPr b="0" i="0" lang="en-US" sz="3600" u="none" cap="none" strike="noStrike">
                  <a:solidFill>
                    <a:schemeClr val="lt1"/>
                  </a:solidFill>
                  <a:latin typeface="Arial"/>
                  <a:ea typeface="Arial"/>
                  <a:cs typeface="Arial"/>
                  <a:sym typeface="Arial"/>
                </a:rPr>
                <a:t>Encourager l'engagement communautaire local et les pratiques équitables</a:t>
              </a:r>
              <a:endParaRPr b="0" i="0" sz="1400" u="none" cap="none" strike="noStrike">
                <a:solidFill>
                  <a:schemeClr val="lt1"/>
                </a:solidFill>
                <a:latin typeface="Arial"/>
                <a:ea typeface="Arial"/>
                <a:cs typeface="Arial"/>
                <a:sym typeface="Arial"/>
              </a:endParaRPr>
            </a:p>
          </p:txBody>
        </p:sp>
        <p:sp>
          <p:nvSpPr>
            <p:cNvPr id="364" name="Google Shape;364;p10"/>
            <p:cNvSpPr/>
            <p:nvPr/>
          </p:nvSpPr>
          <p:spPr>
            <a:xfrm>
              <a:off x="11749730" y="3038957"/>
              <a:ext cx="5334455" cy="2601665"/>
            </a:xfrm>
            <a:prstGeom prst="rect">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5" name="Google Shape;365;p10"/>
            <p:cNvSpPr txBox="1"/>
            <p:nvPr/>
          </p:nvSpPr>
          <p:spPr>
            <a:xfrm>
              <a:off x="11749730" y="3038957"/>
              <a:ext cx="5334455" cy="2601665"/>
            </a:xfrm>
            <a:prstGeom prst="rect">
              <a:avLst/>
            </a:prstGeom>
            <a:noFill/>
            <a:ln>
              <a:noFill/>
            </a:ln>
          </p:spPr>
          <p:txBody>
            <a:bodyPr anchorCtr="0" anchor="ctr" bIns="137150" lIns="137150" spcFirstLastPara="1" rIns="137150" wrap="square" tIns="137150">
              <a:noAutofit/>
            </a:bodyPr>
            <a:lstStyle/>
            <a:p>
              <a:pPr indent="0" lvl="0" marL="0" marR="0" rtl="0" algn="ctr">
                <a:lnSpc>
                  <a:spcPct val="100000"/>
                </a:lnSpc>
                <a:spcBef>
                  <a:spcPts val="0"/>
                </a:spcBef>
                <a:spcAft>
                  <a:spcPts val="0"/>
                </a:spcAft>
                <a:buNone/>
              </a:pPr>
              <a:r>
                <a:rPr b="0" i="0" lang="en-US" sz="3600" u="none" cap="none" strike="noStrike">
                  <a:solidFill>
                    <a:schemeClr val="lt1"/>
                  </a:solidFill>
                  <a:latin typeface="Arial"/>
                  <a:ea typeface="Arial"/>
                  <a:cs typeface="Arial"/>
                  <a:sym typeface="Arial"/>
                </a:rPr>
                <a:t>Renforcer la sensibilisation et l'</a:t>
              </a:r>
              <a:endParaRPr b="0" i="0" sz="1400" u="none" cap="none" strike="noStrike">
                <a:solidFill>
                  <a:schemeClr val="lt1"/>
                </a:solidFill>
                <a:latin typeface="Arial"/>
                <a:ea typeface="Arial"/>
                <a:cs typeface="Arial"/>
                <a:sym typeface="Arial"/>
              </a:endParaRPr>
            </a:p>
            <a:p>
              <a:pPr indent="0" lvl="0" marL="0" marR="0" rtl="0" algn="ctr">
                <a:lnSpc>
                  <a:spcPct val="90000"/>
                </a:lnSpc>
                <a:spcBef>
                  <a:spcPts val="0"/>
                </a:spcBef>
                <a:spcAft>
                  <a:spcPts val="0"/>
                </a:spcAft>
                <a:buNone/>
              </a:pPr>
              <a:r>
                <a:rPr b="0" i="0" lang="en-US" sz="3600" u="none" cap="none" strike="noStrike">
                  <a:solidFill>
                    <a:schemeClr val="lt1"/>
                  </a:solidFill>
                  <a:latin typeface="Arial"/>
                  <a:ea typeface="Arial"/>
                  <a:cs typeface="Arial"/>
                  <a:sym typeface="Arial"/>
                </a:rPr>
                <a:t>engagement des touristes</a:t>
              </a:r>
              <a:endParaRPr b="0" i="0" sz="1400" u="none" cap="none" strike="noStrike">
                <a:solidFill>
                  <a:schemeClr val="lt1"/>
                </a:solidFill>
                <a:latin typeface="Arial"/>
                <a:ea typeface="Arial"/>
                <a:cs typeface="Arial"/>
                <a:sym typeface="Arial"/>
              </a:endParaRPr>
            </a:p>
          </p:txBody>
        </p:sp>
        <p:sp>
          <p:nvSpPr>
            <p:cNvPr id="366" name="Google Shape;366;p10"/>
            <p:cNvSpPr/>
            <p:nvPr/>
          </p:nvSpPr>
          <p:spPr>
            <a:xfrm>
              <a:off x="17517797" y="3038957"/>
              <a:ext cx="5334455" cy="2601665"/>
            </a:xfrm>
            <a:prstGeom prst="rect">
              <a:avLst/>
            </a:prstGeom>
            <a:solidFill>
              <a:srgbClr val="1CCD5D"/>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7" name="Google Shape;367;p10"/>
            <p:cNvSpPr txBox="1"/>
            <p:nvPr/>
          </p:nvSpPr>
          <p:spPr>
            <a:xfrm>
              <a:off x="17517797" y="3038957"/>
              <a:ext cx="5334455" cy="2601665"/>
            </a:xfrm>
            <a:prstGeom prst="rect">
              <a:avLst/>
            </a:prstGeom>
            <a:noFill/>
            <a:ln>
              <a:noFill/>
            </a:ln>
          </p:spPr>
          <p:txBody>
            <a:bodyPr anchorCtr="0" anchor="ctr" bIns="137150" lIns="137150" spcFirstLastPara="1" rIns="137150" wrap="square" tIns="137150">
              <a:noAutofit/>
            </a:bodyPr>
            <a:lstStyle/>
            <a:p>
              <a:pPr indent="0" lvl="0" marL="0" marR="0" rtl="0" algn="ctr">
                <a:lnSpc>
                  <a:spcPct val="100000"/>
                </a:lnSpc>
                <a:spcBef>
                  <a:spcPts val="0"/>
                </a:spcBef>
                <a:spcAft>
                  <a:spcPts val="0"/>
                </a:spcAft>
                <a:buNone/>
              </a:pPr>
              <a:r>
                <a:rPr b="0" i="0" lang="en-US" sz="3600" u="none" cap="none" strike="noStrike">
                  <a:solidFill>
                    <a:schemeClr val="lt1"/>
                  </a:solidFill>
                  <a:latin typeface="Arial"/>
                  <a:ea typeface="Arial"/>
                  <a:cs typeface="Arial"/>
                  <a:sym typeface="Arial"/>
                </a:rPr>
                <a:t>Donner la priorité à la réduction</a:t>
              </a:r>
              <a:endParaRPr b="0" i="0" sz="1400" u="none" cap="none" strike="noStrike">
                <a:solidFill>
                  <a:srgbClr val="000000"/>
                </a:solidFill>
                <a:latin typeface="Arial"/>
                <a:ea typeface="Arial"/>
                <a:cs typeface="Arial"/>
                <a:sym typeface="Arial"/>
              </a:endParaRPr>
            </a:p>
            <a:p>
              <a:pPr indent="0" lvl="0" marL="0" marR="0" rtl="0" algn="ctr">
                <a:lnSpc>
                  <a:spcPct val="90000"/>
                </a:lnSpc>
                <a:spcBef>
                  <a:spcPts val="0"/>
                </a:spcBef>
                <a:spcAft>
                  <a:spcPts val="0"/>
                </a:spcAft>
                <a:buNone/>
              </a:pPr>
              <a:r>
                <a:rPr b="0" i="0" lang="en-US" sz="3600" u="none" cap="none" strike="noStrike">
                  <a:solidFill>
                    <a:schemeClr val="lt1"/>
                  </a:solidFill>
                  <a:latin typeface="Arial"/>
                  <a:ea typeface="Arial"/>
                  <a:cs typeface="Arial"/>
                  <a:sym typeface="Arial"/>
                </a:rPr>
                <a:t>du gaspillage alimentaire</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2" name="Shape 372"/>
        <p:cNvGrpSpPr/>
        <p:nvPr/>
      </p:nvGrpSpPr>
      <p:grpSpPr>
        <a:xfrm>
          <a:off x="0" y="0"/>
          <a:ext cx="0" cy="0"/>
          <a:chOff x="0" y="0"/>
          <a:chExt cx="0" cy="0"/>
        </a:xfrm>
      </p:grpSpPr>
      <p:grpSp>
        <p:nvGrpSpPr>
          <p:cNvPr id="373" name="Google Shape;373;p61"/>
          <p:cNvGrpSpPr/>
          <p:nvPr/>
        </p:nvGrpSpPr>
        <p:grpSpPr>
          <a:xfrm>
            <a:off x="6507956" y="1444624"/>
            <a:ext cx="11368086" cy="10826750"/>
            <a:chOff x="2443956" y="5291"/>
            <a:chExt cx="11368086" cy="10826750"/>
          </a:xfrm>
        </p:grpSpPr>
        <p:sp>
          <p:nvSpPr>
            <p:cNvPr id="374" name="Google Shape;374;p61"/>
            <p:cNvSpPr/>
            <p:nvPr/>
          </p:nvSpPr>
          <p:spPr>
            <a:xfrm>
              <a:off x="2443956" y="5291"/>
              <a:ext cx="5413374" cy="3248025"/>
            </a:xfrm>
            <a:prstGeom prst="rect">
              <a:avLst/>
            </a:prstGeom>
            <a:solidFill>
              <a:srgbClr val="1CCD5D"/>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5" name="Google Shape;375;p61"/>
            <p:cNvSpPr txBox="1"/>
            <p:nvPr/>
          </p:nvSpPr>
          <p:spPr>
            <a:xfrm>
              <a:off x="2443956" y="5291"/>
              <a:ext cx="5413374" cy="3248025"/>
            </a:xfrm>
            <a:prstGeom prst="rect">
              <a:avLst/>
            </a:prstGeom>
            <a:noFill/>
            <a:ln>
              <a:noFill/>
            </a:ln>
          </p:spPr>
          <p:txBody>
            <a:bodyPr anchorCtr="0" anchor="ctr" bIns="167625" lIns="167625" spcFirstLastPara="1" rIns="167625" wrap="square" tIns="167625">
              <a:noAutofit/>
            </a:bodyPr>
            <a:lstStyle/>
            <a:p>
              <a:pPr indent="0" lvl="0" marL="0" marR="0" rtl="0" algn="ctr">
                <a:lnSpc>
                  <a:spcPct val="100000"/>
                </a:lnSpc>
                <a:spcBef>
                  <a:spcPts val="0"/>
                </a:spcBef>
                <a:spcAft>
                  <a:spcPts val="0"/>
                </a:spcAft>
                <a:buNone/>
              </a:pPr>
              <a:r>
                <a:rPr b="0" i="0" lang="en-US" sz="4400" u="none" cap="none" strike="noStrike">
                  <a:solidFill>
                    <a:schemeClr val="lt1"/>
                  </a:solidFill>
                  <a:latin typeface="Arial"/>
                  <a:ea typeface="Arial"/>
                  <a:cs typeface="Arial"/>
                  <a:sym typeface="Arial"/>
                </a:rPr>
                <a:t>S'aligner sur les</a:t>
              </a:r>
              <a:endParaRPr b="0" i="0" sz="14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None/>
              </a:pPr>
              <a:r>
                <a:rPr b="0" i="0" lang="en-US" sz="4400" u="none" cap="none" strike="noStrike">
                  <a:solidFill>
                    <a:schemeClr val="lt1"/>
                  </a:solidFill>
                  <a:latin typeface="Arial"/>
                  <a:ea typeface="Arial"/>
                  <a:cs typeface="Arial"/>
                  <a:sym typeface="Arial"/>
                </a:rPr>
                <a:t>Objectifs de développement</a:t>
              </a:r>
              <a:endParaRPr b="0" i="0" sz="1400" u="none" cap="none" strike="noStrike">
                <a:solidFill>
                  <a:schemeClr val="lt1"/>
                </a:solidFill>
                <a:latin typeface="Arial"/>
                <a:ea typeface="Arial"/>
                <a:cs typeface="Arial"/>
                <a:sym typeface="Arial"/>
              </a:endParaRPr>
            </a:p>
            <a:p>
              <a:pPr indent="0" lvl="0" marL="0" marR="0" rtl="0" algn="ctr">
                <a:lnSpc>
                  <a:spcPct val="100000"/>
                </a:lnSpc>
                <a:spcBef>
                  <a:spcPts val="0"/>
                </a:spcBef>
                <a:spcAft>
                  <a:spcPts val="0"/>
                </a:spcAft>
                <a:buNone/>
              </a:pPr>
              <a:r>
                <a:rPr b="0" i="0" lang="en-US" sz="4400" u="none" cap="none" strike="noStrike">
                  <a:solidFill>
                    <a:schemeClr val="lt1"/>
                  </a:solidFill>
                  <a:latin typeface="Arial"/>
                  <a:ea typeface="Arial"/>
                  <a:cs typeface="Arial"/>
                  <a:sym typeface="Arial"/>
                </a:rPr>
                <a:t>durable (ODD)</a:t>
              </a:r>
              <a:endParaRPr b="0" i="0" sz="1400" u="none" cap="none" strike="noStrike">
                <a:solidFill>
                  <a:schemeClr val="lt1"/>
                </a:solidFill>
                <a:latin typeface="Arial"/>
                <a:ea typeface="Arial"/>
                <a:cs typeface="Arial"/>
                <a:sym typeface="Arial"/>
              </a:endParaRPr>
            </a:p>
          </p:txBody>
        </p:sp>
        <p:sp>
          <p:nvSpPr>
            <p:cNvPr id="376" name="Google Shape;376;p61"/>
            <p:cNvSpPr/>
            <p:nvPr/>
          </p:nvSpPr>
          <p:spPr>
            <a:xfrm>
              <a:off x="8398668" y="5291"/>
              <a:ext cx="5413374" cy="3248025"/>
            </a:xfrm>
            <a:prstGeom prst="rect">
              <a:avLst/>
            </a:prstGeom>
            <a:solidFill>
              <a:srgbClr val="1CCD5D"/>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7" name="Google Shape;377;p61"/>
            <p:cNvSpPr txBox="1"/>
            <p:nvPr/>
          </p:nvSpPr>
          <p:spPr>
            <a:xfrm>
              <a:off x="8398668" y="5291"/>
              <a:ext cx="5413374" cy="3248025"/>
            </a:xfrm>
            <a:prstGeom prst="rect">
              <a:avLst/>
            </a:prstGeom>
            <a:noFill/>
            <a:ln>
              <a:noFill/>
            </a:ln>
          </p:spPr>
          <p:txBody>
            <a:bodyPr anchorCtr="0" anchor="ctr" bIns="167625" lIns="167625" spcFirstLastPara="1" rIns="167625" wrap="square" tIns="167625">
              <a:noAutofit/>
            </a:bodyPr>
            <a:lstStyle/>
            <a:p>
              <a:pPr indent="0" lvl="0" marL="0" marR="0" rtl="0" algn="ctr">
                <a:lnSpc>
                  <a:spcPct val="90000"/>
                </a:lnSpc>
                <a:spcBef>
                  <a:spcPts val="0"/>
                </a:spcBef>
                <a:spcAft>
                  <a:spcPts val="0"/>
                </a:spcAft>
                <a:buNone/>
              </a:pPr>
              <a:r>
                <a:rPr b="0" i="0" lang="en-US" sz="4400" u="none" cap="none" strike="noStrike">
                  <a:solidFill>
                    <a:schemeClr val="lt1"/>
                  </a:solidFill>
                  <a:latin typeface="Arial"/>
                  <a:ea typeface="Arial"/>
                  <a:cs typeface="Arial"/>
                  <a:sym typeface="Arial"/>
                </a:rPr>
                <a:t>S'impliquer activement dans la politique environnementale mondiale</a:t>
              </a:r>
              <a:endParaRPr b="0" i="0" sz="1400" u="none" cap="none" strike="noStrike">
                <a:solidFill>
                  <a:srgbClr val="000000"/>
                </a:solidFill>
                <a:latin typeface="Arial"/>
                <a:ea typeface="Arial"/>
                <a:cs typeface="Arial"/>
                <a:sym typeface="Arial"/>
              </a:endParaRPr>
            </a:p>
          </p:txBody>
        </p:sp>
        <p:sp>
          <p:nvSpPr>
            <p:cNvPr id="378" name="Google Shape;378;p61"/>
            <p:cNvSpPr/>
            <p:nvPr/>
          </p:nvSpPr>
          <p:spPr>
            <a:xfrm>
              <a:off x="2443956" y="3794653"/>
              <a:ext cx="5413374" cy="3248025"/>
            </a:xfrm>
            <a:prstGeom prst="rect">
              <a:avLst/>
            </a:prstGeom>
            <a:solidFill>
              <a:srgbClr val="1CCD5D"/>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9" name="Google Shape;379;p61"/>
            <p:cNvSpPr txBox="1"/>
            <p:nvPr/>
          </p:nvSpPr>
          <p:spPr>
            <a:xfrm>
              <a:off x="2443956" y="3794653"/>
              <a:ext cx="5413374" cy="3248025"/>
            </a:xfrm>
            <a:prstGeom prst="rect">
              <a:avLst/>
            </a:prstGeom>
            <a:noFill/>
            <a:ln>
              <a:noFill/>
            </a:ln>
          </p:spPr>
          <p:txBody>
            <a:bodyPr anchorCtr="0" anchor="ctr" bIns="167625" lIns="167625" spcFirstLastPara="1" rIns="167625" wrap="square" tIns="167625">
              <a:noAutofit/>
            </a:bodyPr>
            <a:lstStyle/>
            <a:p>
              <a:pPr indent="0" lvl="0" marL="0" marR="0" rtl="0" algn="ctr">
                <a:lnSpc>
                  <a:spcPct val="90000"/>
                </a:lnSpc>
                <a:spcBef>
                  <a:spcPts val="0"/>
                </a:spcBef>
                <a:spcAft>
                  <a:spcPts val="0"/>
                </a:spcAft>
                <a:buNone/>
              </a:pPr>
              <a:r>
                <a:rPr b="0" i="0" lang="en-US" sz="4400" u="none" cap="none" strike="noStrike">
                  <a:solidFill>
                    <a:schemeClr val="lt1"/>
                  </a:solidFill>
                  <a:latin typeface="Arial"/>
                  <a:ea typeface="Arial"/>
                  <a:cs typeface="Arial"/>
                  <a:sym typeface="Arial"/>
                </a:rPr>
                <a:t>Intégrer les critères environnementaux, sociaux et de gouvernance</a:t>
              </a:r>
              <a:endParaRPr b="0" i="0" sz="1400" u="none" cap="none" strike="noStrike">
                <a:solidFill>
                  <a:srgbClr val="000000"/>
                </a:solidFill>
                <a:latin typeface="Arial"/>
                <a:ea typeface="Arial"/>
                <a:cs typeface="Arial"/>
                <a:sym typeface="Arial"/>
              </a:endParaRPr>
            </a:p>
          </p:txBody>
        </p:sp>
        <p:sp>
          <p:nvSpPr>
            <p:cNvPr id="380" name="Google Shape;380;p61"/>
            <p:cNvSpPr/>
            <p:nvPr/>
          </p:nvSpPr>
          <p:spPr>
            <a:xfrm>
              <a:off x="8398668" y="3794653"/>
              <a:ext cx="5413374" cy="3248025"/>
            </a:xfrm>
            <a:prstGeom prst="rect">
              <a:avLst/>
            </a:prstGeom>
            <a:solidFill>
              <a:srgbClr val="1CCD5D"/>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1" name="Google Shape;381;p61"/>
            <p:cNvSpPr txBox="1"/>
            <p:nvPr/>
          </p:nvSpPr>
          <p:spPr>
            <a:xfrm>
              <a:off x="8398668" y="3794653"/>
              <a:ext cx="5413374" cy="3248025"/>
            </a:xfrm>
            <a:prstGeom prst="rect">
              <a:avLst/>
            </a:prstGeom>
            <a:noFill/>
            <a:ln>
              <a:noFill/>
            </a:ln>
          </p:spPr>
          <p:txBody>
            <a:bodyPr anchorCtr="0" anchor="ctr" bIns="167625" lIns="167625" spcFirstLastPara="1" rIns="167625" wrap="square" tIns="167625">
              <a:noAutofit/>
            </a:bodyPr>
            <a:lstStyle/>
            <a:p>
              <a:pPr indent="0" lvl="0" marL="0" marR="0" rtl="0" algn="ctr">
                <a:lnSpc>
                  <a:spcPct val="90000"/>
                </a:lnSpc>
                <a:spcBef>
                  <a:spcPts val="0"/>
                </a:spcBef>
                <a:spcAft>
                  <a:spcPts val="0"/>
                </a:spcAft>
                <a:buNone/>
              </a:pPr>
              <a:r>
                <a:rPr b="0" i="0" lang="en-US" sz="4400" u="none" cap="none" strike="noStrike">
                  <a:solidFill>
                    <a:schemeClr val="lt1"/>
                  </a:solidFill>
                  <a:latin typeface="Arial"/>
                  <a:ea typeface="Arial"/>
                  <a:cs typeface="Arial"/>
                  <a:sym typeface="Arial"/>
                </a:rPr>
                <a:t>Miser sur la technologie pour le développement durable</a:t>
              </a:r>
              <a:endParaRPr b="0" i="0" sz="1400" u="none" cap="none" strike="noStrike">
                <a:solidFill>
                  <a:srgbClr val="000000"/>
                </a:solidFill>
                <a:latin typeface="Arial"/>
                <a:ea typeface="Arial"/>
                <a:cs typeface="Arial"/>
                <a:sym typeface="Arial"/>
              </a:endParaRPr>
            </a:p>
          </p:txBody>
        </p:sp>
        <p:sp>
          <p:nvSpPr>
            <p:cNvPr id="382" name="Google Shape;382;p61"/>
            <p:cNvSpPr/>
            <p:nvPr/>
          </p:nvSpPr>
          <p:spPr>
            <a:xfrm>
              <a:off x="5421312" y="7584016"/>
              <a:ext cx="5413374" cy="3248025"/>
            </a:xfrm>
            <a:prstGeom prst="rect">
              <a:avLst/>
            </a:prstGeom>
            <a:solidFill>
              <a:srgbClr val="1CCD5D"/>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3" name="Google Shape;383;p61"/>
            <p:cNvSpPr txBox="1"/>
            <p:nvPr/>
          </p:nvSpPr>
          <p:spPr>
            <a:xfrm>
              <a:off x="5421312" y="7584016"/>
              <a:ext cx="5413374" cy="3248025"/>
            </a:xfrm>
            <a:prstGeom prst="rect">
              <a:avLst/>
            </a:prstGeom>
            <a:noFill/>
            <a:ln>
              <a:noFill/>
            </a:ln>
          </p:spPr>
          <p:txBody>
            <a:bodyPr anchorCtr="0" anchor="ctr" bIns="167625" lIns="167625" spcFirstLastPara="1" rIns="167625" wrap="square" tIns="167625">
              <a:noAutofit/>
            </a:bodyPr>
            <a:lstStyle/>
            <a:p>
              <a:pPr indent="0" lvl="0" marL="0" marR="0" rtl="0" algn="ctr">
                <a:lnSpc>
                  <a:spcPct val="90000"/>
                </a:lnSpc>
                <a:spcBef>
                  <a:spcPts val="0"/>
                </a:spcBef>
                <a:spcAft>
                  <a:spcPts val="0"/>
                </a:spcAft>
                <a:buNone/>
              </a:pPr>
              <a:r>
                <a:rPr b="0" i="0" lang="en-US" sz="4400" u="none" cap="none" strike="noStrike">
                  <a:solidFill>
                    <a:schemeClr val="lt1"/>
                  </a:solidFill>
                  <a:latin typeface="Arial"/>
                  <a:ea typeface="Arial"/>
                  <a:cs typeface="Arial"/>
                  <a:sym typeface="Arial"/>
                </a:rPr>
                <a:t>Favoriser la collaboration et les partenariats</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7" name="Shape 387"/>
        <p:cNvGrpSpPr/>
        <p:nvPr/>
      </p:nvGrpSpPr>
      <p:grpSpPr>
        <a:xfrm>
          <a:off x="0" y="0"/>
          <a:ext cx="0" cy="0"/>
          <a:chOff x="0" y="0"/>
          <a:chExt cx="0" cy="0"/>
        </a:xfrm>
      </p:grpSpPr>
      <p:sp>
        <p:nvSpPr>
          <p:cNvPr id="388" name="Google Shape;388;p62"/>
          <p:cNvSpPr txBox="1"/>
          <p:nvPr>
            <p:ph type="title"/>
          </p:nvPr>
        </p:nvSpPr>
        <p:spPr>
          <a:xfrm>
            <a:off x="762001" y="5657851"/>
            <a:ext cx="23188839" cy="3067049"/>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SzPts val="11500"/>
              <a:buNone/>
            </a:pPr>
            <a:r>
              <a:rPr b="1" lang="en-US"/>
              <a:t>5. </a:t>
            </a:r>
            <a:r>
              <a:rPr b="1" lang="en-US" sz="9600"/>
              <a:t>Exemples de pratiques de tourisme durable en Europe</a:t>
            </a:r>
            <a:endParaRPr/>
          </a:p>
        </p:txBody>
      </p:sp>
      <p:sp>
        <p:nvSpPr>
          <p:cNvPr id="389" name="Google Shape;389;p62"/>
          <p:cNvSpPr/>
          <p:nvPr/>
        </p:nvSpPr>
        <p:spPr>
          <a:xfrm>
            <a:off x="597580" y="9437650"/>
            <a:ext cx="23188839" cy="845389"/>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6600"/>
              <a:buFont typeface="Arial"/>
              <a:buNone/>
            </a:pPr>
            <a:r>
              <a:t/>
            </a:r>
            <a:endParaRPr b="1" i="0" sz="6600" u="none" cap="none" strike="noStrike">
              <a:solidFill>
                <a:schemeClr val="lt1"/>
              </a:solidFill>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4" name="Shape 394"/>
        <p:cNvGrpSpPr/>
        <p:nvPr/>
      </p:nvGrpSpPr>
      <p:grpSpPr>
        <a:xfrm>
          <a:off x="0" y="0"/>
          <a:ext cx="0" cy="0"/>
          <a:chOff x="0" y="0"/>
          <a:chExt cx="0" cy="0"/>
        </a:xfrm>
      </p:grpSpPr>
      <p:sp>
        <p:nvSpPr>
          <p:cNvPr id="395" name="Google Shape;395;p63"/>
          <p:cNvSpPr txBox="1"/>
          <p:nvPr>
            <p:ph type="title"/>
          </p:nvPr>
        </p:nvSpPr>
        <p:spPr>
          <a:xfrm>
            <a:off x="707135" y="2785872"/>
            <a:ext cx="5467351" cy="3490452"/>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8000"/>
              <a:buFont typeface="Arial"/>
              <a:buNone/>
            </a:pPr>
            <a:r>
              <a:rPr b="1" lang="en-US"/>
              <a:t>Atout France</a:t>
            </a:r>
            <a:endParaRPr b="1"/>
          </a:p>
        </p:txBody>
      </p:sp>
      <p:pic>
        <p:nvPicPr>
          <p:cNvPr id="396" name="Google Shape;396;p63">
            <a:hlinkClick r:id="rId3"/>
          </p:cNvPr>
          <p:cNvPicPr preferRelativeResize="0"/>
          <p:nvPr/>
        </p:nvPicPr>
        <p:blipFill rotWithShape="1">
          <a:blip r:embed="rId4">
            <a:alphaModFix/>
          </a:blip>
          <a:srcRect b="0" l="0" r="0" t="0"/>
          <a:stretch/>
        </p:blipFill>
        <p:spPr>
          <a:xfrm>
            <a:off x="11186160" y="2401824"/>
            <a:ext cx="10972800" cy="6096000"/>
          </a:xfrm>
          <a:prstGeom prst="rect">
            <a:avLst/>
          </a:prstGeom>
          <a:noFill/>
          <a:ln>
            <a:noFill/>
          </a:ln>
        </p:spPr>
      </p:pic>
      <p:sp>
        <p:nvSpPr>
          <p:cNvPr id="397" name="Google Shape;397;p63"/>
          <p:cNvSpPr txBox="1"/>
          <p:nvPr/>
        </p:nvSpPr>
        <p:spPr>
          <a:xfrm>
            <a:off x="12171496" y="9023306"/>
            <a:ext cx="9661597" cy="3046948"/>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n-US" sz="3200" u="none" cap="none" strike="noStrike">
                <a:solidFill>
                  <a:schemeClr val="dk2"/>
                </a:solidFill>
                <a:latin typeface="Arial"/>
                <a:ea typeface="Arial"/>
                <a:cs typeface="Arial"/>
                <a:sym typeface="Arial"/>
              </a:rPr>
              <a:t>La feuille de route d'Atout France pour le tourisme durable s'appuie sur les principales orientations du gouvernement ainsi que sur la stratégie nationale du plan « Destination France » et ses déclinaisons. L'objectif est de faire de la France la référence mondiale en matière de tourisme durable d'ici 2030.</a:t>
            </a:r>
            <a:endParaRPr b="0" i="0" sz="1400" u="none" cap="none" strike="noStrike">
              <a:solidFill>
                <a:schemeClr val="dk2"/>
              </a:solidFill>
              <a:latin typeface="Arial"/>
              <a:ea typeface="Arial"/>
              <a:cs typeface="Arial"/>
              <a:sym typeface="Arial"/>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2" name="Shape 402"/>
        <p:cNvGrpSpPr/>
        <p:nvPr/>
      </p:nvGrpSpPr>
      <p:grpSpPr>
        <a:xfrm>
          <a:off x="0" y="0"/>
          <a:ext cx="0" cy="0"/>
          <a:chOff x="0" y="0"/>
          <a:chExt cx="0" cy="0"/>
        </a:xfrm>
      </p:grpSpPr>
      <p:sp>
        <p:nvSpPr>
          <p:cNvPr id="403" name="Google Shape;403;p64"/>
          <p:cNvSpPr txBox="1"/>
          <p:nvPr>
            <p:ph type="title"/>
          </p:nvPr>
        </p:nvSpPr>
        <p:spPr>
          <a:xfrm>
            <a:off x="707135" y="1554480"/>
            <a:ext cx="5467351" cy="6382512"/>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8000"/>
              <a:buFont typeface="Arial"/>
              <a:buNone/>
            </a:pPr>
            <a:r>
              <a:rPr b="1" lang="en-US"/>
              <a:t>La forêt de Białowieża – le parc national</a:t>
            </a:r>
            <a:endParaRPr/>
          </a:p>
        </p:txBody>
      </p:sp>
      <p:sp>
        <p:nvSpPr>
          <p:cNvPr id="404" name="Google Shape;404;p64"/>
          <p:cNvSpPr txBox="1"/>
          <p:nvPr/>
        </p:nvSpPr>
        <p:spPr>
          <a:xfrm>
            <a:off x="9339834" y="1033226"/>
            <a:ext cx="9734550" cy="255450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n-US" sz="3200" u="none" cap="none" strike="noStrike">
                <a:solidFill>
                  <a:schemeClr val="dk2"/>
                </a:solidFill>
                <a:latin typeface="Arial"/>
                <a:ea typeface="Arial"/>
                <a:cs typeface="Arial"/>
                <a:sym typeface="Arial"/>
              </a:rPr>
              <a:t>En tant que destination phare de l'écotourisme en Pologne, la forêt vierge de Białowieża abrite un écosystème unique et offre aux visiteurs la possibilité d'observer des bisons d'Europe, des loups et des espèces d'oiseaux rares.</a:t>
            </a:r>
            <a:endParaRPr b="0" i="0" sz="1400" u="none" cap="none" strike="noStrike">
              <a:solidFill>
                <a:schemeClr val="dk2"/>
              </a:solidFill>
              <a:latin typeface="Arial"/>
              <a:ea typeface="Arial"/>
              <a:cs typeface="Arial"/>
              <a:sym typeface="Arial"/>
            </a:endParaRPr>
          </a:p>
        </p:txBody>
      </p:sp>
      <p:pic>
        <p:nvPicPr>
          <p:cNvPr descr="Białowieża Forest - the National Park - Poland Travel (EN)" id="405" name="Google Shape;405;p64"/>
          <p:cNvPicPr preferRelativeResize="0"/>
          <p:nvPr/>
        </p:nvPicPr>
        <p:blipFill rotWithShape="1">
          <a:blip r:embed="rId3">
            <a:alphaModFix/>
          </a:blip>
          <a:srcRect b="0" l="0" r="0" t="0"/>
          <a:stretch/>
        </p:blipFill>
        <p:spPr>
          <a:xfrm>
            <a:off x="12532615" y="4222242"/>
            <a:ext cx="11144250" cy="742950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0" name="Shape 410"/>
        <p:cNvGrpSpPr/>
        <p:nvPr/>
      </p:nvGrpSpPr>
      <p:grpSpPr>
        <a:xfrm>
          <a:off x="0" y="0"/>
          <a:ext cx="0" cy="0"/>
          <a:chOff x="0" y="0"/>
          <a:chExt cx="0" cy="0"/>
        </a:xfrm>
      </p:grpSpPr>
      <p:sp>
        <p:nvSpPr>
          <p:cNvPr id="411" name="Google Shape;411;p65"/>
          <p:cNvSpPr txBox="1"/>
          <p:nvPr>
            <p:ph type="title"/>
          </p:nvPr>
        </p:nvSpPr>
        <p:spPr>
          <a:xfrm>
            <a:off x="707135" y="1554480"/>
            <a:ext cx="5766817" cy="6382512"/>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8000"/>
              <a:buFont typeface="Arial"/>
              <a:buNone/>
            </a:pPr>
            <a:r>
              <a:rPr lang="en-US"/>
              <a:t>Le réseau</a:t>
            </a:r>
            <a:endParaRPr/>
          </a:p>
          <a:p>
            <a:pPr indent="0" lvl="0" marL="0" rtl="0" algn="l">
              <a:lnSpc>
                <a:spcPct val="90000"/>
              </a:lnSpc>
              <a:spcBef>
                <a:spcPts val="0"/>
              </a:spcBef>
              <a:spcAft>
                <a:spcPts val="0"/>
              </a:spcAft>
              <a:buClr>
                <a:schemeClr val="lt1"/>
              </a:buClr>
              <a:buSzPts val="8000"/>
              <a:buFont typeface="Arial"/>
              <a:buNone/>
            </a:pPr>
            <a:r>
              <a:rPr lang="en-US"/>
              <a:t>des destinations</a:t>
            </a:r>
            <a:endParaRPr/>
          </a:p>
          <a:p>
            <a:pPr indent="0" lvl="0" marL="0" rtl="0" algn="l">
              <a:lnSpc>
                <a:spcPct val="90000"/>
              </a:lnSpc>
              <a:spcBef>
                <a:spcPts val="0"/>
              </a:spcBef>
              <a:spcAft>
                <a:spcPts val="0"/>
              </a:spcAft>
              <a:buClr>
                <a:schemeClr val="lt1"/>
              </a:buClr>
              <a:buSzPts val="8000"/>
              <a:buFont typeface="Arial"/>
              <a:buNone/>
            </a:pPr>
            <a:r>
              <a:rPr lang="en-US"/>
              <a:t>touristiques</a:t>
            </a:r>
            <a:endParaRPr/>
          </a:p>
          <a:p>
            <a:pPr indent="0" lvl="0" marL="0" rtl="0" algn="l">
              <a:lnSpc>
                <a:spcPct val="90000"/>
              </a:lnSpc>
              <a:spcBef>
                <a:spcPts val="0"/>
              </a:spcBef>
              <a:spcAft>
                <a:spcPts val="0"/>
              </a:spcAft>
              <a:buSzPts val="8000"/>
              <a:buNone/>
            </a:pPr>
            <a:r>
              <a:rPr lang="en-US"/>
              <a:t>intelligentes</a:t>
            </a:r>
            <a:endParaRPr/>
          </a:p>
        </p:txBody>
      </p:sp>
      <p:sp>
        <p:nvSpPr>
          <p:cNvPr id="412" name="Google Shape;412;p65"/>
          <p:cNvSpPr txBox="1"/>
          <p:nvPr/>
        </p:nvSpPr>
        <p:spPr>
          <a:xfrm>
            <a:off x="14100051" y="7046977"/>
            <a:ext cx="9863327" cy="3046948"/>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n-US" sz="3200" u="none" cap="none" strike="noStrike">
                <a:solidFill>
                  <a:schemeClr val="dk2"/>
                </a:solidFill>
                <a:latin typeface="Arial"/>
                <a:ea typeface="Arial"/>
                <a:cs typeface="Arial"/>
                <a:sym typeface="Arial"/>
              </a:rPr>
              <a:t>Le Réseau des destinations touristiques intelligentes en Espagne (Red de Destinos Turísticos Inteligentes, DTI) est une initiative nationale visant à soutenir et à accélérer la transformation des destinations touristiques espagnoles vers des modèles plus intelligents, plus durables et plus innovants.</a:t>
            </a:r>
            <a:endParaRPr b="0" i="0" sz="1400" u="none" cap="none" strike="noStrike">
              <a:solidFill>
                <a:schemeClr val="dk2"/>
              </a:solidFill>
              <a:latin typeface="Arial"/>
              <a:ea typeface="Arial"/>
              <a:cs typeface="Arial"/>
              <a:sym typeface="Arial"/>
            </a:endParaRPr>
          </a:p>
        </p:txBody>
      </p:sp>
      <p:pic>
        <p:nvPicPr>
          <p:cNvPr id="413" name="Google Shape;413;p65"/>
          <p:cNvPicPr preferRelativeResize="0"/>
          <p:nvPr/>
        </p:nvPicPr>
        <p:blipFill rotWithShape="1">
          <a:blip r:embed="rId3">
            <a:alphaModFix/>
          </a:blip>
          <a:srcRect b="0" l="0" r="0" t="0"/>
          <a:stretch/>
        </p:blipFill>
        <p:spPr>
          <a:xfrm>
            <a:off x="9119616" y="573023"/>
            <a:ext cx="9259824" cy="609600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8" name="Shape 418"/>
        <p:cNvGrpSpPr/>
        <p:nvPr/>
      </p:nvGrpSpPr>
      <p:grpSpPr>
        <a:xfrm>
          <a:off x="0" y="0"/>
          <a:ext cx="0" cy="0"/>
          <a:chOff x="0" y="0"/>
          <a:chExt cx="0" cy="0"/>
        </a:xfrm>
      </p:grpSpPr>
      <p:sp>
        <p:nvSpPr>
          <p:cNvPr id="419" name="Google Shape;419;p66"/>
          <p:cNvSpPr txBox="1"/>
          <p:nvPr>
            <p:ph type="title"/>
          </p:nvPr>
        </p:nvSpPr>
        <p:spPr>
          <a:xfrm>
            <a:off x="707135" y="1554480"/>
            <a:ext cx="5766817" cy="6382512"/>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8000"/>
              <a:buFont typeface="Arial"/>
              <a:buNone/>
            </a:pPr>
            <a:r>
              <a:rPr lang="en-US"/>
              <a:t>Géoparc de</a:t>
            </a:r>
            <a:endParaRPr/>
          </a:p>
          <a:p>
            <a:pPr indent="0" lvl="0" marL="0" rtl="0" algn="l">
              <a:lnSpc>
                <a:spcPct val="90000"/>
              </a:lnSpc>
              <a:spcBef>
                <a:spcPts val="0"/>
              </a:spcBef>
              <a:spcAft>
                <a:spcPts val="0"/>
              </a:spcAft>
              <a:buClr>
                <a:schemeClr val="lt1"/>
              </a:buClr>
              <a:buSzPts val="8000"/>
              <a:buFont typeface="Arial"/>
              <a:buNone/>
            </a:pPr>
            <a:r>
              <a:rPr lang="en-US"/>
              <a:t>Viana do</a:t>
            </a:r>
            <a:endParaRPr/>
          </a:p>
          <a:p>
            <a:pPr indent="0" lvl="0" marL="0" rtl="0" algn="l">
              <a:lnSpc>
                <a:spcPct val="90000"/>
              </a:lnSpc>
              <a:spcBef>
                <a:spcPts val="0"/>
              </a:spcBef>
              <a:spcAft>
                <a:spcPts val="0"/>
              </a:spcAft>
              <a:buSzPts val="8000"/>
              <a:buNone/>
            </a:pPr>
            <a:r>
              <a:rPr lang="en-US"/>
              <a:t>Castelo</a:t>
            </a:r>
            <a:endParaRPr/>
          </a:p>
        </p:txBody>
      </p:sp>
      <p:sp>
        <p:nvSpPr>
          <p:cNvPr id="420" name="Google Shape;420;p66"/>
          <p:cNvSpPr txBox="1"/>
          <p:nvPr/>
        </p:nvSpPr>
        <p:spPr>
          <a:xfrm>
            <a:off x="9406130" y="1121573"/>
            <a:ext cx="9578958" cy="3046948"/>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n-US" sz="3200" u="none" cap="none" strike="noStrike">
                <a:solidFill>
                  <a:schemeClr val="dk2"/>
                </a:solidFill>
                <a:latin typeface="Arial"/>
                <a:ea typeface="Arial"/>
                <a:cs typeface="Arial"/>
                <a:sym typeface="Arial"/>
              </a:rPr>
              <a:t>Le projet du géoparc promeut le tourisme durable à Viana do Castelo, en encourageant des pratiques qui réduisent au minimum l'impact environnemental et social. Des activités touristiques à faible impact environnemental, telles que des visites guidées et des activités pédagogiques, ont été mises en place.</a:t>
            </a:r>
            <a:endParaRPr b="0" i="0" sz="1400" u="none" cap="none" strike="noStrike">
              <a:solidFill>
                <a:schemeClr val="dk2"/>
              </a:solidFill>
              <a:latin typeface="Arial"/>
              <a:ea typeface="Arial"/>
              <a:cs typeface="Arial"/>
              <a:sym typeface="Arial"/>
            </a:endParaRPr>
          </a:p>
        </p:txBody>
      </p:sp>
      <p:pic>
        <p:nvPicPr>
          <p:cNvPr id="421" name="Google Shape;421;p66"/>
          <p:cNvPicPr preferRelativeResize="0"/>
          <p:nvPr/>
        </p:nvPicPr>
        <p:blipFill rotWithShape="1">
          <a:blip r:embed="rId3">
            <a:alphaModFix/>
          </a:blip>
          <a:srcRect b="0" l="0" r="0" t="0"/>
          <a:stretch/>
        </p:blipFill>
        <p:spPr>
          <a:xfrm>
            <a:off x="17199102" y="5153406"/>
            <a:ext cx="6282690" cy="6282690"/>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6" name="Shape 426"/>
        <p:cNvGrpSpPr/>
        <p:nvPr/>
      </p:nvGrpSpPr>
      <p:grpSpPr>
        <a:xfrm>
          <a:off x="0" y="0"/>
          <a:ext cx="0" cy="0"/>
          <a:chOff x="0" y="0"/>
          <a:chExt cx="0" cy="0"/>
        </a:xfrm>
      </p:grpSpPr>
      <p:pic>
        <p:nvPicPr>
          <p:cNvPr id="427" name="Google Shape;427;p67"/>
          <p:cNvPicPr preferRelativeResize="0"/>
          <p:nvPr/>
        </p:nvPicPr>
        <p:blipFill rotWithShape="1">
          <a:blip r:embed="rId3">
            <a:alphaModFix/>
          </a:blip>
          <a:srcRect b="0" l="0" r="0" t="0"/>
          <a:stretch/>
        </p:blipFill>
        <p:spPr>
          <a:xfrm>
            <a:off x="7315201" y="3204114"/>
            <a:ext cx="13882152" cy="10086251"/>
          </a:xfrm>
          <a:prstGeom prst="rect">
            <a:avLst/>
          </a:prstGeom>
          <a:noFill/>
          <a:ln>
            <a:noFill/>
          </a:ln>
        </p:spPr>
      </p:pic>
      <p:pic>
        <p:nvPicPr>
          <p:cNvPr id="428" name="Google Shape;428;p67"/>
          <p:cNvPicPr preferRelativeResize="0"/>
          <p:nvPr/>
        </p:nvPicPr>
        <p:blipFill rotWithShape="1">
          <a:blip r:embed="rId4">
            <a:alphaModFix/>
          </a:blip>
          <a:srcRect b="0" l="0" r="0" t="0"/>
          <a:stretch/>
        </p:blipFill>
        <p:spPr>
          <a:xfrm>
            <a:off x="744474" y="1774933"/>
            <a:ext cx="12788646" cy="2390921"/>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3" name="Shape 433"/>
        <p:cNvGrpSpPr/>
        <p:nvPr/>
      </p:nvGrpSpPr>
      <p:grpSpPr>
        <a:xfrm>
          <a:off x="0" y="0"/>
          <a:ext cx="0" cy="0"/>
          <a:chOff x="0" y="0"/>
          <a:chExt cx="0" cy="0"/>
        </a:xfrm>
      </p:grpSpPr>
      <p:sp>
        <p:nvSpPr>
          <p:cNvPr id="434" name="Google Shape;434;p68"/>
          <p:cNvSpPr txBox="1"/>
          <p:nvPr>
            <p:ph type="title"/>
          </p:nvPr>
        </p:nvSpPr>
        <p:spPr>
          <a:xfrm>
            <a:off x="707135" y="1554480"/>
            <a:ext cx="5766817" cy="6382512"/>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8000"/>
              <a:buFont typeface="Arial"/>
              <a:buNone/>
            </a:pPr>
            <a:r>
              <a:rPr lang="en-US"/>
              <a:t>Viaggi e Miraggi</a:t>
            </a:r>
            <a:endParaRPr/>
          </a:p>
        </p:txBody>
      </p:sp>
      <p:sp>
        <p:nvSpPr>
          <p:cNvPr id="435" name="Google Shape;435;p68"/>
          <p:cNvSpPr txBox="1"/>
          <p:nvPr/>
        </p:nvSpPr>
        <p:spPr>
          <a:xfrm>
            <a:off x="11253218" y="769670"/>
            <a:ext cx="10088878" cy="156962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n-US" sz="3200" u="none" cap="none" strike="noStrike">
                <a:solidFill>
                  <a:schemeClr val="dk2"/>
                </a:solidFill>
                <a:latin typeface="Arial"/>
                <a:ea typeface="Arial"/>
                <a:cs typeface="Arial"/>
                <a:sym typeface="Arial"/>
              </a:rPr>
              <a:t>Viaggi e Miraggi (souvent orthographié ViaggieMiraggi) est une coopérative sociale italienne et un tour-opérateur spécialisé dans le tourisme responsable. </a:t>
            </a:r>
            <a:endParaRPr b="0" i="0" sz="1400" u="none" cap="none" strike="noStrike">
              <a:solidFill>
                <a:schemeClr val="dk2"/>
              </a:solidFill>
              <a:latin typeface="Arial"/>
              <a:ea typeface="Arial"/>
              <a:cs typeface="Arial"/>
              <a:sym typeface="Arial"/>
            </a:endParaRPr>
          </a:p>
        </p:txBody>
      </p:sp>
      <p:pic>
        <p:nvPicPr>
          <p:cNvPr id="436" name="Google Shape;436;p68"/>
          <p:cNvPicPr preferRelativeResize="0"/>
          <p:nvPr/>
        </p:nvPicPr>
        <p:blipFill rotWithShape="1">
          <a:blip r:embed="rId3">
            <a:alphaModFix/>
          </a:blip>
          <a:srcRect b="0" l="0" r="0" t="0"/>
          <a:stretch/>
        </p:blipFill>
        <p:spPr>
          <a:xfrm>
            <a:off x="11861759" y="3036638"/>
            <a:ext cx="8871795" cy="2242758"/>
          </a:xfrm>
          <a:prstGeom prst="rect">
            <a:avLst/>
          </a:prstGeom>
          <a:noFill/>
          <a:ln>
            <a:noFill/>
          </a:ln>
        </p:spPr>
      </p:pic>
      <p:pic>
        <p:nvPicPr>
          <p:cNvPr id="437" name="Google Shape;437;p68"/>
          <p:cNvPicPr preferRelativeResize="0"/>
          <p:nvPr/>
        </p:nvPicPr>
        <p:blipFill rotWithShape="1">
          <a:blip r:embed="rId4">
            <a:alphaModFix/>
          </a:blip>
          <a:srcRect b="0" l="0" r="0" t="0"/>
          <a:stretch/>
        </p:blipFill>
        <p:spPr>
          <a:xfrm>
            <a:off x="13575030" y="5976744"/>
            <a:ext cx="6249162" cy="6057302"/>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2" name="Shape 442"/>
        <p:cNvGrpSpPr/>
        <p:nvPr/>
      </p:nvGrpSpPr>
      <p:grpSpPr>
        <a:xfrm>
          <a:off x="0" y="0"/>
          <a:ext cx="0" cy="0"/>
          <a:chOff x="0" y="0"/>
          <a:chExt cx="0" cy="0"/>
        </a:xfrm>
      </p:grpSpPr>
      <p:sp>
        <p:nvSpPr>
          <p:cNvPr id="443" name="Google Shape;443;p69"/>
          <p:cNvSpPr txBox="1"/>
          <p:nvPr>
            <p:ph type="title"/>
          </p:nvPr>
        </p:nvSpPr>
        <p:spPr>
          <a:xfrm>
            <a:off x="707135" y="1554480"/>
            <a:ext cx="5766817" cy="6382512"/>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8000"/>
              <a:buFont typeface="Arial"/>
              <a:buNone/>
            </a:pPr>
            <a:r>
              <a:rPr lang="en-US"/>
              <a:t>Welcommon Hostel</a:t>
            </a:r>
            <a:endParaRPr/>
          </a:p>
        </p:txBody>
      </p:sp>
      <p:sp>
        <p:nvSpPr>
          <p:cNvPr id="444" name="Google Shape;444;p69"/>
          <p:cNvSpPr txBox="1"/>
          <p:nvPr/>
        </p:nvSpPr>
        <p:spPr>
          <a:xfrm>
            <a:off x="9097521" y="1312418"/>
            <a:ext cx="12768972" cy="3046948"/>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None/>
            </a:pPr>
            <a:r>
              <a:rPr b="0" i="0" lang="en-US" sz="3200" u="none" cap="none" strike="noStrike">
                <a:solidFill>
                  <a:schemeClr val="dk2"/>
                </a:solidFill>
                <a:latin typeface="Arial"/>
                <a:ea typeface="Arial"/>
                <a:cs typeface="Arial"/>
                <a:sym typeface="Arial"/>
              </a:rPr>
              <a:t>WELCOMMON Hostel (Athènes, Grèce) est une auberge de jeunesse coopérative gérée par Anemos Ananeosis / Wind of Renewal, une coopérative de travailleurs fondée en 2014 pour promouvoir l'innovation sociale et écologique. Le mot « Welcommon » vient de « welcome in common » (l'accueil en commun), reflétant ainsi l'objectif du projet : offrir une hospitalité empreinte de solidarité.</a:t>
            </a:r>
            <a:endParaRPr b="0" i="0" sz="1400" u="none" cap="none" strike="noStrike">
              <a:solidFill>
                <a:schemeClr val="dk2"/>
              </a:solidFill>
              <a:latin typeface="Arial"/>
              <a:ea typeface="Arial"/>
              <a:cs typeface="Arial"/>
              <a:sym typeface="Arial"/>
            </a:endParaRPr>
          </a:p>
        </p:txBody>
      </p:sp>
      <p:pic>
        <p:nvPicPr>
          <p:cNvPr id="445" name="Google Shape;445;p69"/>
          <p:cNvPicPr preferRelativeResize="0"/>
          <p:nvPr/>
        </p:nvPicPr>
        <p:blipFill rotWithShape="1">
          <a:blip r:embed="rId3">
            <a:alphaModFix/>
          </a:blip>
          <a:srcRect b="0" l="0" r="0" t="0"/>
          <a:stretch/>
        </p:blipFill>
        <p:spPr>
          <a:xfrm>
            <a:off x="10253471" y="7694576"/>
            <a:ext cx="4899851" cy="4899851"/>
          </a:xfrm>
          <a:prstGeom prst="rect">
            <a:avLst/>
          </a:prstGeom>
          <a:noFill/>
          <a:ln>
            <a:noFill/>
          </a:ln>
        </p:spPr>
      </p:pic>
      <p:pic>
        <p:nvPicPr>
          <p:cNvPr id="446" name="Google Shape;446;p69">
            <a:hlinkClick r:id="rId4"/>
          </p:cNvPr>
          <p:cNvPicPr preferRelativeResize="0"/>
          <p:nvPr/>
        </p:nvPicPr>
        <p:blipFill rotWithShape="1">
          <a:blip r:embed="rId5">
            <a:alphaModFix/>
          </a:blip>
          <a:srcRect b="0" l="0" r="0" t="0"/>
          <a:stretch/>
        </p:blipFill>
        <p:spPr>
          <a:xfrm>
            <a:off x="17617442" y="4745736"/>
            <a:ext cx="6320540" cy="3240786"/>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1" name="Shape 451"/>
        <p:cNvGrpSpPr/>
        <p:nvPr/>
      </p:nvGrpSpPr>
      <p:grpSpPr>
        <a:xfrm>
          <a:off x="0" y="0"/>
          <a:ext cx="0" cy="0"/>
          <a:chOff x="0" y="0"/>
          <a:chExt cx="0" cy="0"/>
        </a:xfrm>
      </p:grpSpPr>
      <p:sp>
        <p:nvSpPr>
          <p:cNvPr id="452" name="Google Shape;452;p70"/>
          <p:cNvSpPr txBox="1"/>
          <p:nvPr>
            <p:ph type="title"/>
          </p:nvPr>
        </p:nvSpPr>
        <p:spPr>
          <a:xfrm>
            <a:off x="707135" y="1554480"/>
            <a:ext cx="5766817" cy="6382512"/>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8000"/>
              <a:buFont typeface="Arial"/>
              <a:buNone/>
            </a:pPr>
            <a:r>
              <a:rPr lang="en-US"/>
              <a:t>La Surera</a:t>
            </a:r>
            <a:endParaRPr/>
          </a:p>
        </p:txBody>
      </p:sp>
      <p:pic>
        <p:nvPicPr>
          <p:cNvPr id="453" name="Google Shape;453;p70"/>
          <p:cNvPicPr preferRelativeResize="0"/>
          <p:nvPr/>
        </p:nvPicPr>
        <p:blipFill rotWithShape="1">
          <a:blip r:embed="rId3">
            <a:alphaModFix/>
          </a:blip>
          <a:srcRect b="0" l="0" r="0" t="0"/>
          <a:stretch/>
        </p:blipFill>
        <p:spPr>
          <a:xfrm>
            <a:off x="12558808" y="804672"/>
            <a:ext cx="6537008" cy="2614803"/>
          </a:xfrm>
          <a:prstGeom prst="rect">
            <a:avLst/>
          </a:prstGeom>
          <a:noFill/>
          <a:ln>
            <a:noFill/>
          </a:ln>
        </p:spPr>
      </p:pic>
      <p:pic>
        <p:nvPicPr>
          <p:cNvPr id="454" name="Google Shape;454;p70"/>
          <p:cNvPicPr preferRelativeResize="0"/>
          <p:nvPr/>
        </p:nvPicPr>
        <p:blipFill rotWithShape="1">
          <a:blip r:embed="rId4">
            <a:alphaModFix/>
          </a:blip>
          <a:srcRect b="0" l="0" r="0" t="0"/>
          <a:stretch/>
        </p:blipFill>
        <p:spPr>
          <a:xfrm>
            <a:off x="15827312" y="5684857"/>
            <a:ext cx="8253984" cy="6190488"/>
          </a:xfrm>
          <a:prstGeom prst="rect">
            <a:avLst/>
          </a:prstGeom>
          <a:noFill/>
          <a:ln>
            <a:noFill/>
          </a:ln>
        </p:spPr>
      </p:pic>
      <p:pic>
        <p:nvPicPr>
          <p:cNvPr id="455" name="Google Shape;455;p70"/>
          <p:cNvPicPr preferRelativeResize="0"/>
          <p:nvPr/>
        </p:nvPicPr>
        <p:blipFill rotWithShape="1">
          <a:blip r:embed="rId5">
            <a:alphaModFix/>
          </a:blip>
          <a:srcRect b="0" l="0" r="0" t="0"/>
          <a:stretch/>
        </p:blipFill>
        <p:spPr>
          <a:xfrm>
            <a:off x="8556689" y="5133975"/>
            <a:ext cx="5972175" cy="3448050"/>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9" name="Shape 459"/>
        <p:cNvGrpSpPr/>
        <p:nvPr/>
      </p:nvGrpSpPr>
      <p:grpSpPr>
        <a:xfrm>
          <a:off x="0" y="0"/>
          <a:ext cx="0" cy="0"/>
          <a:chOff x="0" y="0"/>
          <a:chExt cx="0" cy="0"/>
        </a:xfrm>
      </p:grpSpPr>
      <p:sp>
        <p:nvSpPr>
          <p:cNvPr id="460" name="Google Shape;460;p33"/>
          <p:cNvSpPr txBox="1"/>
          <p:nvPr>
            <p:ph type="title"/>
          </p:nvPr>
        </p:nvSpPr>
        <p:spPr>
          <a:xfrm>
            <a:off x="762001" y="5657851"/>
            <a:ext cx="18407742" cy="3067049"/>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11500"/>
              <a:buFont typeface="Arial"/>
              <a:buNone/>
            </a:pPr>
            <a:r>
              <a:rPr b="1" lang="en-US"/>
              <a:t>8. Conclusions</a:t>
            </a:r>
            <a:endParaRPr/>
          </a:p>
        </p:txBody>
      </p:sp>
      <p:sp>
        <p:nvSpPr>
          <p:cNvPr id="461" name="Google Shape;461;p33"/>
          <p:cNvSpPr/>
          <p:nvPr/>
        </p:nvSpPr>
        <p:spPr>
          <a:xfrm>
            <a:off x="603848" y="9661585"/>
            <a:ext cx="23188839" cy="845389"/>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6600"/>
              <a:buFont typeface="Arial"/>
              <a:buNone/>
            </a:pPr>
            <a:r>
              <a:t/>
            </a:r>
            <a:endParaRPr b="1" i="0" sz="6600" u="none" cap="none" strike="noStrike">
              <a:solidFill>
                <a:schemeClr val="lt1"/>
              </a:solidFill>
              <a:latin typeface="Arial"/>
              <a:ea typeface="Arial"/>
              <a:cs typeface="Arial"/>
              <a:sym typeface="Arial"/>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5" name="Shape 465"/>
        <p:cNvGrpSpPr/>
        <p:nvPr/>
      </p:nvGrpSpPr>
      <p:grpSpPr>
        <a:xfrm>
          <a:off x="0" y="0"/>
          <a:ext cx="0" cy="0"/>
          <a:chOff x="0" y="0"/>
          <a:chExt cx="0" cy="0"/>
        </a:xfrm>
      </p:grpSpPr>
      <p:grpSp>
        <p:nvGrpSpPr>
          <p:cNvPr id="466" name="Google Shape;466;p34"/>
          <p:cNvGrpSpPr/>
          <p:nvPr/>
        </p:nvGrpSpPr>
        <p:grpSpPr>
          <a:xfrm>
            <a:off x="3448008" y="1445052"/>
            <a:ext cx="17487982" cy="10825894"/>
            <a:chOff x="773278" y="5719"/>
            <a:chExt cx="17487982" cy="10825894"/>
          </a:xfrm>
        </p:grpSpPr>
        <p:sp>
          <p:nvSpPr>
            <p:cNvPr id="467" name="Google Shape;467;p34"/>
            <p:cNvSpPr/>
            <p:nvPr/>
          </p:nvSpPr>
          <p:spPr>
            <a:xfrm>
              <a:off x="773278" y="5719"/>
              <a:ext cx="8327610" cy="4996566"/>
            </a:xfrm>
            <a:prstGeom prst="rect">
              <a:avLst/>
            </a:prstGeom>
            <a:solidFill>
              <a:schemeClr val="accent4"/>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68" name="Google Shape;468;p34"/>
            <p:cNvSpPr txBox="1"/>
            <p:nvPr/>
          </p:nvSpPr>
          <p:spPr>
            <a:xfrm>
              <a:off x="773278" y="5719"/>
              <a:ext cx="8327610" cy="4996566"/>
            </a:xfrm>
            <a:prstGeom prst="rect">
              <a:avLst/>
            </a:prstGeom>
            <a:noFill/>
            <a:ln>
              <a:noFill/>
            </a:ln>
          </p:spPr>
          <p:txBody>
            <a:bodyPr anchorCtr="0" anchor="ctr" bIns="137150" lIns="137150" spcFirstLastPara="1" rIns="137150" wrap="square" tIns="137150">
              <a:noAutofit/>
            </a:bodyPr>
            <a:lstStyle/>
            <a:p>
              <a:pPr indent="0" lvl="0" marL="0" marR="0" rtl="0" algn="ctr">
                <a:lnSpc>
                  <a:spcPct val="100000"/>
                </a:lnSpc>
                <a:spcBef>
                  <a:spcPts val="0"/>
                </a:spcBef>
                <a:spcAft>
                  <a:spcPts val="0"/>
                </a:spcAft>
                <a:buNone/>
              </a:pPr>
              <a:r>
                <a:rPr b="0" i="0" lang="en-US" sz="3600" u="none" cap="none" strike="noStrike">
                  <a:solidFill>
                    <a:schemeClr val="lt1"/>
                  </a:solidFill>
                  <a:latin typeface="Arial"/>
                  <a:ea typeface="Arial"/>
                  <a:cs typeface="Arial"/>
                  <a:sym typeface="Arial"/>
                </a:rPr>
                <a:t>La transition vers des modèles économiques durables (et régénérateurs) est désormais une nécessité stratégique pour le secteur du tourisme, et non plus un simple choix de vie.</a:t>
              </a:r>
              <a:endParaRPr b="0" i="0" sz="1400" u="none" cap="none" strike="noStrike">
                <a:solidFill>
                  <a:schemeClr val="lt1"/>
                </a:solidFill>
                <a:latin typeface="Arial"/>
                <a:ea typeface="Arial"/>
                <a:cs typeface="Arial"/>
                <a:sym typeface="Arial"/>
              </a:endParaRPr>
            </a:p>
          </p:txBody>
        </p:sp>
        <p:sp>
          <p:nvSpPr>
            <p:cNvPr id="469" name="Google Shape;469;p34"/>
            <p:cNvSpPr/>
            <p:nvPr/>
          </p:nvSpPr>
          <p:spPr>
            <a:xfrm>
              <a:off x="9933650" y="5719"/>
              <a:ext cx="8327610" cy="4996566"/>
            </a:xfrm>
            <a:prstGeom prst="rect">
              <a:avLst/>
            </a:prstGeom>
            <a:solidFill>
              <a:schemeClr val="accent4"/>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0" name="Google Shape;470;p34"/>
            <p:cNvSpPr txBox="1"/>
            <p:nvPr/>
          </p:nvSpPr>
          <p:spPr>
            <a:xfrm>
              <a:off x="9933650" y="5719"/>
              <a:ext cx="8327610" cy="4996566"/>
            </a:xfrm>
            <a:prstGeom prst="rect">
              <a:avLst/>
            </a:prstGeom>
            <a:noFill/>
            <a:ln>
              <a:noFill/>
            </a:ln>
          </p:spPr>
          <p:txBody>
            <a:bodyPr anchorCtr="0" anchor="ctr" bIns="137150" lIns="137150" spcFirstLastPara="1" rIns="137150" wrap="square" tIns="137150">
              <a:noAutofit/>
            </a:bodyPr>
            <a:lstStyle/>
            <a:p>
              <a:pPr indent="0" lvl="0" marL="0" marR="0" rtl="0" algn="ctr">
                <a:lnSpc>
                  <a:spcPct val="100000"/>
                </a:lnSpc>
                <a:spcBef>
                  <a:spcPts val="0"/>
                </a:spcBef>
                <a:spcAft>
                  <a:spcPts val="0"/>
                </a:spcAft>
                <a:buNone/>
              </a:pPr>
              <a:r>
                <a:rPr b="0" i="0" lang="en-US" sz="3600" u="none" cap="none" strike="noStrike">
                  <a:solidFill>
                    <a:schemeClr val="lt1"/>
                  </a:solidFill>
                  <a:latin typeface="Arial"/>
                  <a:ea typeface="Arial"/>
                  <a:cs typeface="Arial"/>
                  <a:sym typeface="Arial"/>
                </a:rPr>
                <a:t>Les avantages concernent la rentabilité, la résilience, la réputation et l'impact sociétal.</a:t>
              </a:r>
              <a:endParaRPr b="0" i="0" sz="1400" u="none" cap="none" strike="noStrike">
                <a:solidFill>
                  <a:schemeClr val="lt1"/>
                </a:solidFill>
                <a:latin typeface="Arial"/>
                <a:ea typeface="Arial"/>
                <a:cs typeface="Arial"/>
                <a:sym typeface="Arial"/>
              </a:endParaRPr>
            </a:p>
          </p:txBody>
        </p:sp>
        <p:sp>
          <p:nvSpPr>
            <p:cNvPr id="471" name="Google Shape;471;p34"/>
            <p:cNvSpPr/>
            <p:nvPr/>
          </p:nvSpPr>
          <p:spPr>
            <a:xfrm>
              <a:off x="5353464" y="5835047"/>
              <a:ext cx="8327610" cy="4996566"/>
            </a:xfrm>
            <a:prstGeom prst="rect">
              <a:avLst/>
            </a:prstGeom>
            <a:solidFill>
              <a:schemeClr val="accent4"/>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2" name="Google Shape;472;p34"/>
            <p:cNvSpPr txBox="1"/>
            <p:nvPr/>
          </p:nvSpPr>
          <p:spPr>
            <a:xfrm>
              <a:off x="5353464" y="5835047"/>
              <a:ext cx="8327610" cy="4996566"/>
            </a:xfrm>
            <a:prstGeom prst="rect">
              <a:avLst/>
            </a:prstGeom>
            <a:noFill/>
            <a:ln>
              <a:noFill/>
            </a:ln>
          </p:spPr>
          <p:txBody>
            <a:bodyPr anchorCtr="0" anchor="ctr" bIns="137150" lIns="137150" spcFirstLastPara="1" rIns="137150" wrap="square" tIns="137150">
              <a:noAutofit/>
            </a:bodyPr>
            <a:lstStyle/>
            <a:p>
              <a:pPr indent="0" lvl="0" marL="0" marR="0" rtl="0" algn="ctr">
                <a:lnSpc>
                  <a:spcPct val="100000"/>
                </a:lnSpc>
                <a:spcBef>
                  <a:spcPts val="0"/>
                </a:spcBef>
                <a:spcAft>
                  <a:spcPts val="0"/>
                </a:spcAft>
                <a:buNone/>
              </a:pPr>
              <a:r>
                <a:rPr b="1" i="0" lang="en-US" sz="3600" u="none" cap="none" strike="noStrike">
                  <a:solidFill>
                    <a:schemeClr val="lt1"/>
                  </a:solidFill>
                  <a:latin typeface="Arial"/>
                  <a:ea typeface="Arial"/>
                  <a:cs typeface="Arial"/>
                  <a:sym typeface="Arial"/>
                </a:rPr>
                <a:t>FOOTPRINT fournit aux formateurs de l'enseignement professionnel et aux chefs de PME des cadres et des outils pour accompagner cette transition.</a:t>
              </a:r>
              <a:endParaRPr b="1" i="0" sz="1400" u="none" cap="none" strike="noStrike">
                <a:solidFill>
                  <a:schemeClr val="lt1"/>
                </a:solidFill>
                <a:latin typeface="Arial"/>
                <a:ea typeface="Arial"/>
                <a:cs typeface="Arial"/>
                <a:sym typeface="Arial"/>
              </a:endParaRPr>
            </a:p>
          </p:txBody>
        </p:sp>
      </p:gr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6" name="Shape 476"/>
        <p:cNvGrpSpPr/>
        <p:nvPr/>
      </p:nvGrpSpPr>
      <p:grpSpPr>
        <a:xfrm>
          <a:off x="0" y="0"/>
          <a:ext cx="0" cy="0"/>
          <a:chOff x="0" y="0"/>
          <a:chExt cx="0" cy="0"/>
        </a:xfrm>
      </p:grpSpPr>
      <p:grpSp>
        <p:nvGrpSpPr>
          <p:cNvPr id="477" name="Google Shape;477;p35"/>
          <p:cNvGrpSpPr/>
          <p:nvPr/>
        </p:nvGrpSpPr>
        <p:grpSpPr>
          <a:xfrm>
            <a:off x="3448008" y="1445052"/>
            <a:ext cx="17487982" cy="10825894"/>
            <a:chOff x="773278" y="5719"/>
            <a:chExt cx="17487982" cy="10825894"/>
          </a:xfrm>
        </p:grpSpPr>
        <p:sp>
          <p:nvSpPr>
            <p:cNvPr id="478" name="Google Shape;478;p35"/>
            <p:cNvSpPr/>
            <p:nvPr/>
          </p:nvSpPr>
          <p:spPr>
            <a:xfrm>
              <a:off x="773278" y="5719"/>
              <a:ext cx="8327610" cy="4996566"/>
            </a:xfrm>
            <a:prstGeom prst="rect">
              <a:avLst/>
            </a:prstGeom>
            <a:solidFill>
              <a:schemeClr val="accent4"/>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9" name="Google Shape;479;p35"/>
            <p:cNvSpPr txBox="1"/>
            <p:nvPr/>
          </p:nvSpPr>
          <p:spPr>
            <a:xfrm>
              <a:off x="773278" y="5719"/>
              <a:ext cx="8327610" cy="4996566"/>
            </a:xfrm>
            <a:prstGeom prst="rect">
              <a:avLst/>
            </a:prstGeom>
            <a:noFill/>
            <a:ln>
              <a:noFill/>
            </a:ln>
          </p:spPr>
          <p:txBody>
            <a:bodyPr anchorCtr="0" anchor="ctr" bIns="137150" lIns="137150" spcFirstLastPara="1" rIns="137150" wrap="square" tIns="137150">
              <a:noAutofit/>
            </a:bodyPr>
            <a:lstStyle/>
            <a:p>
              <a:pPr indent="0" lvl="0" marL="0" marR="0" rtl="0" algn="ctr">
                <a:lnSpc>
                  <a:spcPct val="100000"/>
                </a:lnSpc>
                <a:spcBef>
                  <a:spcPts val="0"/>
                </a:spcBef>
                <a:spcAft>
                  <a:spcPts val="0"/>
                </a:spcAft>
                <a:buNone/>
              </a:pPr>
              <a:r>
                <a:rPr b="0" i="0" lang="en-US" sz="3600" u="none" cap="none" strike="noStrike">
                  <a:solidFill>
                    <a:schemeClr val="lt1"/>
                  </a:solidFill>
                  <a:latin typeface="Arial"/>
                  <a:ea typeface="Arial"/>
                  <a:cs typeface="Arial"/>
                  <a:sym typeface="Arial"/>
                </a:rPr>
                <a:t>L'intégration des principes environnementaux, sociaux et de gouvernance favorise l'innovation et la croissance tout en garantissant le respect de la réglementation.</a:t>
              </a:r>
              <a:endParaRPr b="0" i="0" sz="1400" u="none" cap="none" strike="noStrike">
                <a:solidFill>
                  <a:schemeClr val="lt1"/>
                </a:solidFill>
                <a:latin typeface="Arial"/>
                <a:ea typeface="Arial"/>
                <a:cs typeface="Arial"/>
                <a:sym typeface="Arial"/>
              </a:endParaRPr>
            </a:p>
          </p:txBody>
        </p:sp>
        <p:sp>
          <p:nvSpPr>
            <p:cNvPr id="480" name="Google Shape;480;p35"/>
            <p:cNvSpPr/>
            <p:nvPr/>
          </p:nvSpPr>
          <p:spPr>
            <a:xfrm>
              <a:off x="9933650" y="5719"/>
              <a:ext cx="8327610" cy="4996566"/>
            </a:xfrm>
            <a:prstGeom prst="rect">
              <a:avLst/>
            </a:prstGeom>
            <a:solidFill>
              <a:schemeClr val="accent4"/>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1" name="Google Shape;481;p35"/>
            <p:cNvSpPr txBox="1"/>
            <p:nvPr/>
          </p:nvSpPr>
          <p:spPr>
            <a:xfrm>
              <a:off x="9933650" y="5719"/>
              <a:ext cx="8327610" cy="4996566"/>
            </a:xfrm>
            <a:prstGeom prst="rect">
              <a:avLst/>
            </a:prstGeom>
            <a:noFill/>
            <a:ln>
              <a:noFill/>
            </a:ln>
          </p:spPr>
          <p:txBody>
            <a:bodyPr anchorCtr="0" anchor="ctr" bIns="137150" lIns="137150" spcFirstLastPara="1" rIns="137150" wrap="square" tIns="137150">
              <a:noAutofit/>
            </a:bodyPr>
            <a:lstStyle/>
            <a:p>
              <a:pPr indent="0" lvl="0" marL="0" marR="0" rtl="0" algn="ctr">
                <a:lnSpc>
                  <a:spcPct val="100000"/>
                </a:lnSpc>
                <a:spcBef>
                  <a:spcPts val="0"/>
                </a:spcBef>
                <a:spcAft>
                  <a:spcPts val="0"/>
                </a:spcAft>
                <a:buNone/>
              </a:pPr>
              <a:r>
                <a:rPr b="0" i="0" lang="en-US" sz="3600" u="none" cap="none" strike="noStrike">
                  <a:solidFill>
                    <a:schemeClr val="lt1"/>
                  </a:solidFill>
                  <a:latin typeface="Arial"/>
                  <a:ea typeface="Arial"/>
                  <a:cs typeface="Arial"/>
                  <a:sym typeface="Arial"/>
                </a:rPr>
                <a:t>Les modèles coopératifs et d'économie sociale offrent des structures de gouvernance éprouvées pour un tourisme équitable et axé sur la communauté.</a:t>
              </a:r>
              <a:endParaRPr b="0" i="0" sz="1400" u="none" cap="none" strike="noStrike">
                <a:solidFill>
                  <a:schemeClr val="lt1"/>
                </a:solidFill>
                <a:latin typeface="Arial"/>
                <a:ea typeface="Arial"/>
                <a:cs typeface="Arial"/>
                <a:sym typeface="Arial"/>
              </a:endParaRPr>
            </a:p>
          </p:txBody>
        </p:sp>
        <p:sp>
          <p:nvSpPr>
            <p:cNvPr id="482" name="Google Shape;482;p35"/>
            <p:cNvSpPr/>
            <p:nvPr/>
          </p:nvSpPr>
          <p:spPr>
            <a:xfrm>
              <a:off x="5353464" y="5835047"/>
              <a:ext cx="8327610" cy="4996566"/>
            </a:xfrm>
            <a:prstGeom prst="rect">
              <a:avLst/>
            </a:prstGeom>
            <a:solidFill>
              <a:schemeClr val="accent4"/>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3" name="Google Shape;483;p35"/>
            <p:cNvSpPr txBox="1"/>
            <p:nvPr/>
          </p:nvSpPr>
          <p:spPr>
            <a:xfrm>
              <a:off x="5353464" y="5835047"/>
              <a:ext cx="8327610" cy="4996566"/>
            </a:xfrm>
            <a:prstGeom prst="rect">
              <a:avLst/>
            </a:prstGeom>
            <a:noFill/>
            <a:ln>
              <a:noFill/>
            </a:ln>
          </p:spPr>
          <p:txBody>
            <a:bodyPr anchorCtr="0" anchor="ctr" bIns="137150" lIns="137150" spcFirstLastPara="1" rIns="137150" wrap="square" tIns="137150">
              <a:noAutofit/>
            </a:bodyPr>
            <a:lstStyle/>
            <a:p>
              <a:pPr indent="0" lvl="0" marL="0" marR="0" rtl="0" algn="ctr">
                <a:lnSpc>
                  <a:spcPct val="100000"/>
                </a:lnSpc>
                <a:spcBef>
                  <a:spcPts val="0"/>
                </a:spcBef>
                <a:spcAft>
                  <a:spcPts val="0"/>
                </a:spcAft>
                <a:buNone/>
              </a:pPr>
              <a:r>
                <a:rPr b="0" i="0" lang="en-US" sz="3600" u="none" cap="none" strike="noStrike">
                  <a:solidFill>
                    <a:schemeClr val="lt1"/>
                  </a:solidFill>
                  <a:latin typeface="Arial"/>
                  <a:ea typeface="Arial"/>
                  <a:cs typeface="Arial"/>
                  <a:sym typeface="Arial"/>
                </a:rPr>
                <a:t>La réussite repose sur l'engagement collectif, l'apprentissage continu et la collaboration, afin de faire du tourisme un moteur durable du bien-être de la planète et des communautés.</a:t>
              </a:r>
              <a:endParaRPr b="0" i="0" sz="1400" u="none" cap="none" strike="noStrike">
                <a:solidFill>
                  <a:schemeClr val="lt1"/>
                </a:solidFill>
                <a:latin typeface="Arial"/>
                <a:ea typeface="Arial"/>
                <a:cs typeface="Arial"/>
                <a:sym typeface="Arial"/>
              </a:endParaRPr>
            </a:p>
          </p:txBody>
        </p:sp>
      </p:gr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7" name="Shape 487"/>
        <p:cNvGrpSpPr/>
        <p:nvPr/>
      </p:nvGrpSpPr>
      <p:grpSpPr>
        <a:xfrm>
          <a:off x="0" y="0"/>
          <a:ext cx="0" cy="0"/>
          <a:chOff x="0" y="0"/>
          <a:chExt cx="0" cy="0"/>
        </a:xfrm>
      </p:grpSpPr>
      <p:sp>
        <p:nvSpPr>
          <p:cNvPr id="488" name="Google Shape;488;p76"/>
          <p:cNvSpPr txBox="1"/>
          <p:nvPr>
            <p:ph idx="1" type="body"/>
          </p:nvPr>
        </p:nvSpPr>
        <p:spPr>
          <a:xfrm>
            <a:off x="8684013" y="1398787"/>
            <a:ext cx="15074100" cy="9554700"/>
          </a:xfrm>
          <a:prstGeom prst="rect">
            <a:avLst/>
          </a:prstGeom>
          <a:noFill/>
          <a:ln>
            <a:noFill/>
          </a:ln>
        </p:spPr>
        <p:txBody>
          <a:bodyPr anchorCtr="0" anchor="t" bIns="0" lIns="0" spcFirstLastPara="1" rIns="0" wrap="square" tIns="0">
            <a:noAutofit/>
          </a:bodyPr>
          <a:lstStyle/>
          <a:p>
            <a:pPr indent="-431800" lvl="0" marL="457200" rtl="0" algn="l">
              <a:lnSpc>
                <a:spcPct val="150000"/>
              </a:lnSpc>
              <a:spcBef>
                <a:spcPts val="0"/>
              </a:spcBef>
              <a:spcAft>
                <a:spcPts val="0"/>
              </a:spcAft>
              <a:buSzPts val="3200"/>
              <a:buChar char="●"/>
            </a:pPr>
            <a:r>
              <a:rPr lang="en-US" sz="3200"/>
              <a:t>Comment votre compréhension des modèles économiques durables a-t-elle évolué après avoir suivi ce module ? </a:t>
            </a:r>
            <a:endParaRPr/>
          </a:p>
          <a:p>
            <a:pPr indent="-431800" lvl="0" marL="457200" rtl="0" algn="l">
              <a:lnSpc>
                <a:spcPct val="150000"/>
              </a:lnSpc>
              <a:spcBef>
                <a:spcPts val="1000"/>
              </a:spcBef>
              <a:spcAft>
                <a:spcPts val="0"/>
              </a:spcAft>
              <a:buSzPts val="3200"/>
              <a:buChar char="●"/>
            </a:pPr>
            <a:r>
              <a:rPr lang="en-US" sz="3200"/>
              <a:t>Quels sont les principaux défis et opportunités liés à la mise en œuvre de modèles économiques durables dans le secteur du tourisme de votre région ? </a:t>
            </a:r>
            <a:endParaRPr/>
          </a:p>
          <a:p>
            <a:pPr indent="-431800" lvl="0" marL="457200" rtl="0" algn="l">
              <a:lnSpc>
                <a:spcPct val="150000"/>
              </a:lnSpc>
              <a:spcBef>
                <a:spcPts val="1000"/>
              </a:spcBef>
              <a:spcAft>
                <a:spcPts val="0"/>
              </a:spcAft>
              <a:buSzPts val="3200"/>
              <a:buChar char="●"/>
            </a:pPr>
            <a:r>
              <a:rPr lang="en-US" sz="3200"/>
              <a:t>Comment les entreprises sociales ou les coopératives peuvent-elles contribuer à la création d'entreprises touristiques durables ? </a:t>
            </a:r>
            <a:endParaRPr/>
          </a:p>
          <a:p>
            <a:pPr indent="-431800" lvl="0" marL="457200" rtl="0" algn="l">
              <a:lnSpc>
                <a:spcPct val="150000"/>
              </a:lnSpc>
              <a:spcBef>
                <a:spcPts val="1000"/>
              </a:spcBef>
              <a:spcAft>
                <a:spcPts val="0"/>
              </a:spcAft>
              <a:buSzPts val="3200"/>
              <a:buChar char="●"/>
            </a:pPr>
            <a:r>
              <a:rPr lang="en-US" sz="3200"/>
              <a:t>Comment pouvez-vous mettre en pratique les connaissances acquises dans ce module dans le cadre de votre fonction actuelle ou de vos aspirations professionnelles futures dans le secteur du tourisme ? </a:t>
            </a:r>
            <a:endParaRPr/>
          </a:p>
          <a:p>
            <a:pPr indent="-431800" lvl="0" marL="457200" rtl="0" algn="l">
              <a:lnSpc>
                <a:spcPct val="150000"/>
              </a:lnSpc>
              <a:spcBef>
                <a:spcPts val="1000"/>
              </a:spcBef>
              <a:spcAft>
                <a:spcPts val="1000"/>
              </a:spcAft>
              <a:buSzPts val="3200"/>
              <a:buChar char="●"/>
            </a:pPr>
            <a:r>
              <a:rPr lang="en-US" sz="3200"/>
              <a:t>De quelles autres ressources ou informations avez-vous besoin pour approfondir votre compréhension des modèles économiques durables ? </a:t>
            </a:r>
            <a:endParaRPr/>
          </a:p>
        </p:txBody>
      </p:sp>
      <p:sp>
        <p:nvSpPr>
          <p:cNvPr id="489" name="Google Shape;489;p76"/>
          <p:cNvSpPr txBox="1"/>
          <p:nvPr>
            <p:ph type="title"/>
          </p:nvPr>
        </p:nvSpPr>
        <p:spPr>
          <a:xfrm>
            <a:off x="761999" y="1524000"/>
            <a:ext cx="7069016" cy="53340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8000"/>
              <a:buFont typeface="Arial"/>
              <a:buNone/>
            </a:pPr>
            <a:r>
              <a:rPr b="1" lang="en-US"/>
              <a:t>Dernière réflexion</a:t>
            </a:r>
            <a:endParaRPr/>
          </a:p>
        </p:txBody>
      </p:sp>
      <p:pic>
        <p:nvPicPr>
          <p:cNvPr id="490" name="Google Shape;490;p76"/>
          <p:cNvPicPr preferRelativeResize="0"/>
          <p:nvPr/>
        </p:nvPicPr>
        <p:blipFill rotWithShape="1">
          <a:blip r:embed="rId3">
            <a:alphaModFix/>
          </a:blip>
          <a:srcRect b="0" l="0" r="0" t="0"/>
          <a:stretch/>
        </p:blipFill>
        <p:spPr>
          <a:xfrm>
            <a:off x="1381857" y="4408144"/>
            <a:ext cx="5829300" cy="5829300"/>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4" name="Shape 494"/>
        <p:cNvGrpSpPr/>
        <p:nvPr/>
      </p:nvGrpSpPr>
      <p:grpSpPr>
        <a:xfrm>
          <a:off x="0" y="0"/>
          <a:ext cx="0" cy="0"/>
          <a:chOff x="0" y="0"/>
          <a:chExt cx="0" cy="0"/>
        </a:xfrm>
      </p:grpSpPr>
      <p:sp>
        <p:nvSpPr>
          <p:cNvPr id="495" name="Google Shape;495;p77"/>
          <p:cNvSpPr/>
          <p:nvPr/>
        </p:nvSpPr>
        <p:spPr>
          <a:xfrm>
            <a:off x="603848" y="9661585"/>
            <a:ext cx="23188839" cy="845389"/>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6600"/>
              <a:buFont typeface="Arial"/>
              <a:buNone/>
            </a:pPr>
            <a:r>
              <a:t/>
            </a:r>
            <a:endParaRPr b="1" i="0" sz="6600" u="none" cap="none" strike="noStrike">
              <a:solidFill>
                <a:schemeClr val="lt1"/>
              </a:solidFill>
              <a:latin typeface="Arial"/>
              <a:ea typeface="Arial"/>
              <a:cs typeface="Arial"/>
              <a:sym typeface="Arial"/>
            </a:endParaRPr>
          </a:p>
        </p:txBody>
      </p:sp>
      <p:pic>
        <p:nvPicPr>
          <p:cNvPr id="496" name="Google Shape;496;p77"/>
          <p:cNvPicPr preferRelativeResize="0"/>
          <p:nvPr/>
        </p:nvPicPr>
        <p:blipFill rotWithShape="1">
          <a:blip r:embed="rId3">
            <a:alphaModFix/>
          </a:blip>
          <a:srcRect b="5262" l="6288" r="6544" t="6224"/>
          <a:stretch/>
        </p:blipFill>
        <p:spPr>
          <a:xfrm>
            <a:off x="7117080" y="1704833"/>
            <a:ext cx="10149840" cy="10306335"/>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0" name="Shape 500"/>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xmlns:r="http://schemas.openxmlformats.org/officeDocument/2006/relationships" name="Tema do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Tema do Office">
  <a:themeElements>
    <a:clrScheme name="FOOTPRINT Colour Theme">
      <a:dk1>
        <a:srgbClr val="000000"/>
      </a:dk1>
      <a:lt1>
        <a:srgbClr val="FFFFFF"/>
      </a:lt1>
      <a:dk2>
        <a:srgbClr val="323232"/>
      </a:dk2>
      <a:lt2>
        <a:srgbClr val="FFFFFF"/>
      </a:lt2>
      <a:accent1>
        <a:srgbClr val="1FCD5F"/>
      </a:accent1>
      <a:accent2>
        <a:srgbClr val="1AB051"/>
      </a:accent2>
      <a:accent3>
        <a:srgbClr val="19A74D"/>
      </a:accent3>
      <a:accent4>
        <a:srgbClr val="14853E"/>
      </a:accent4>
      <a:accent5>
        <a:srgbClr val="0F632E"/>
      </a:accent5>
      <a:accent6>
        <a:srgbClr val="0A411E"/>
      </a:accent6>
      <a:hlink>
        <a:srgbClr val="FFFFFF"/>
      </a:hlink>
      <a:folHlink>
        <a:srgbClr val="FFFF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2025-07-24T09:28:18Z</dcterms:created>
  <dc:creator>Liliana Calado</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0x010100C3ACC449D5B63249AEF793846599674D</vt:lpwstr>
  </property>
  <property fmtid="{D5CDD505-2E9C-101B-9397-08002B2CF9AE}" pid="3" name="MediaServiceImageTags">
    <vt:lpwstr/>
  </property>
</Properties>
</file>