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3" roundtripDataSignature="AMtx7mhwmfVqYubOjctspaBdnOYfudb4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730380-AD06-4C13-A841-68B9FA048A13}">
  <a:tblStyle styleId="{EE730380-AD06-4C13-A841-68B9FA048A1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5" name="Google Shape;13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49" name="Google Shape;14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62" name="Google Shape;16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79" name="Google Shape;1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90" name="Google Shape;1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17" name="Google Shape;21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3" name="Google Shape;23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2" name="Google Shape;27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2.png"/><Relationship Id="rId4" Type="http://schemas.openxmlformats.org/officeDocument/2006/relationships/image" Target="../media/image12.png"/><Relationship Id="rId9"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1.png"/><Relationship Id="rId7" Type="http://schemas.openxmlformats.org/officeDocument/2006/relationships/image" Target="../media/image10.png"/><Relationship Id="rId8"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28"/>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28"/>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28"/>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6" name="Shape 16"/>
        <p:cNvGrpSpPr/>
        <p:nvPr/>
      </p:nvGrpSpPr>
      <p:grpSpPr>
        <a:xfrm>
          <a:off x="0" y="0"/>
          <a:ext cx="0" cy="0"/>
          <a:chOff x="0" y="0"/>
          <a:chExt cx="0" cy="0"/>
        </a:xfrm>
      </p:grpSpPr>
      <p:sp>
        <p:nvSpPr>
          <p:cNvPr id="17" name="Google Shape;17;p29"/>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8" name="Shape 18"/>
        <p:cNvGrpSpPr/>
        <p:nvPr/>
      </p:nvGrpSpPr>
      <p:grpSpPr>
        <a:xfrm>
          <a:off x="0" y="0"/>
          <a:ext cx="0" cy="0"/>
          <a:chOff x="0" y="0"/>
          <a:chExt cx="0" cy="0"/>
        </a:xfrm>
      </p:grpSpPr>
      <p:sp>
        <p:nvSpPr>
          <p:cNvPr id="19" name="Google Shape;19;p3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3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2" name="Google Shape;22;p3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3" name="Google Shape;23;p3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24" name="Shape 24"/>
        <p:cNvGrpSpPr/>
        <p:nvPr/>
      </p:nvGrpSpPr>
      <p:grpSpPr>
        <a:xfrm>
          <a:off x="0" y="0"/>
          <a:ext cx="0" cy="0"/>
          <a:chOff x="0" y="0"/>
          <a:chExt cx="0" cy="0"/>
        </a:xfrm>
      </p:grpSpPr>
      <p:sp>
        <p:nvSpPr>
          <p:cNvPr id="25" name="Google Shape;25;p3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3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323232"/>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8" name="Google Shape;28;p3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9" name="Google Shape;29;p3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0" name="Shape 30"/>
        <p:cNvGrpSpPr/>
        <p:nvPr/>
      </p:nvGrpSpPr>
      <p:grpSpPr>
        <a:xfrm>
          <a:off x="0" y="0"/>
          <a:ext cx="0" cy="0"/>
          <a:chOff x="0" y="0"/>
          <a:chExt cx="0" cy="0"/>
        </a:xfrm>
      </p:grpSpPr>
      <p:pic>
        <p:nvPicPr>
          <p:cNvPr descr="A black and white logo&#10;&#10;AI-generated content may be incorrect." id="31" name="Google Shape;31;p32"/>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2" name="Google Shape;32;p32"/>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3" name="Google Shape;33;p32"/>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4" name="Google Shape;34;p32"/>
          <p:cNvGrpSpPr/>
          <p:nvPr/>
        </p:nvGrpSpPr>
        <p:grpSpPr>
          <a:xfrm>
            <a:off x="1633044" y="9658153"/>
            <a:ext cx="21117911" cy="908071"/>
            <a:chOff x="761999" y="9658153"/>
            <a:chExt cx="21117911" cy="908071"/>
          </a:xfrm>
        </p:grpSpPr>
        <p:pic>
          <p:nvPicPr>
            <p:cNvPr descr="A white text on a black background&#10;&#10;AI-generated content may be incorrect." id="35" name="Google Shape;35;p32"/>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6" name="Google Shape;36;p32"/>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7" name="Google Shape;37;p32"/>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38" name="Google Shape;38;p32"/>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39" name="Google Shape;39;p32"/>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0" name="Google Shape;40;p32"/>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1" name="Shape 41"/>
        <p:cNvGrpSpPr/>
        <p:nvPr/>
      </p:nvGrpSpPr>
      <p:grpSpPr>
        <a:xfrm>
          <a:off x="0" y="0"/>
          <a:ext cx="0" cy="0"/>
          <a:chOff x="0" y="0"/>
          <a:chExt cx="0" cy="0"/>
        </a:xfrm>
      </p:grpSpPr>
      <p:sp>
        <p:nvSpPr>
          <p:cNvPr id="42" name="Google Shape;42;p3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4" name="Shape 44"/>
        <p:cNvGrpSpPr/>
        <p:nvPr/>
      </p:nvGrpSpPr>
      <p:grpSpPr>
        <a:xfrm>
          <a:off x="0" y="0"/>
          <a:ext cx="0" cy="0"/>
          <a:chOff x="0" y="0"/>
          <a:chExt cx="0" cy="0"/>
        </a:xfrm>
      </p:grpSpPr>
      <p:sp>
        <p:nvSpPr>
          <p:cNvPr id="45" name="Google Shape;45;p34"/>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6" name="Google Shape;46;p34"/>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8" name="Google Shape;48;p34"/>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9" name="Google Shape;49;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0" name="Google Shape;50;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1" name="Shape 51"/>
        <p:cNvGrpSpPr/>
        <p:nvPr/>
      </p:nvGrpSpPr>
      <p:grpSpPr>
        <a:xfrm>
          <a:off x="0" y="0"/>
          <a:ext cx="0" cy="0"/>
          <a:chOff x="0" y="0"/>
          <a:chExt cx="0" cy="0"/>
        </a:xfrm>
      </p:grpSpPr>
      <p:sp>
        <p:nvSpPr>
          <p:cNvPr id="52" name="Google Shape;52;p35"/>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5"/>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4" name="Google Shape;54;p35"/>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5" name="Google Shape;55;p3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6" name="Google Shape;56;p3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7" name="Google Shape;57;p3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58" name="Shape 58"/>
        <p:cNvGrpSpPr/>
        <p:nvPr/>
      </p:nvGrpSpPr>
      <p:grpSpPr>
        <a:xfrm>
          <a:off x="0" y="0"/>
          <a:ext cx="0" cy="0"/>
          <a:chOff x="0" y="0"/>
          <a:chExt cx="0" cy="0"/>
        </a:xfrm>
      </p:grpSpPr>
      <p:sp>
        <p:nvSpPr>
          <p:cNvPr id="59" name="Google Shape;59;p36"/>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0" name="Google Shape;60;p36"/>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36"/>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2" name="Google Shape;62;p36"/>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4" name="Google Shape;64;p3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5" name="Google Shape;65;p3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6" name="Shape 66"/>
        <p:cNvGrpSpPr/>
        <p:nvPr/>
      </p:nvGrpSpPr>
      <p:grpSpPr>
        <a:xfrm>
          <a:off x="0" y="0"/>
          <a:ext cx="0" cy="0"/>
          <a:chOff x="0" y="0"/>
          <a:chExt cx="0" cy="0"/>
        </a:xfrm>
      </p:grpSpPr>
      <p:sp>
        <p:nvSpPr>
          <p:cNvPr id="67" name="Google Shape;67;p3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9" name="Google Shape;69;p3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0" name="Google Shape;70;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1" name="Google Shape;71;p3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2" name="Google Shape;72;p3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3" name="Google Shape;73;p3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4" name="Google Shape;74;p3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5" name="Google Shape;75;p3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76" name="Shape 76"/>
        <p:cNvGrpSpPr/>
        <p:nvPr/>
      </p:nvGrpSpPr>
      <p:grpSpPr>
        <a:xfrm>
          <a:off x="0" y="0"/>
          <a:ext cx="0" cy="0"/>
          <a:chOff x="0" y="0"/>
          <a:chExt cx="0" cy="0"/>
        </a:xfrm>
      </p:grpSpPr>
      <p:sp>
        <p:nvSpPr>
          <p:cNvPr id="77" name="Google Shape;77;p38"/>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8" name="Google Shape;78;p38"/>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80" name="Google Shape;80;p38"/>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81" name="Google Shape;81;p38"/>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82" name="Google Shape;82;p38"/>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83" name="Shape 83"/>
        <p:cNvGrpSpPr/>
        <p:nvPr/>
      </p:nvGrpSpPr>
      <p:grpSpPr>
        <a:xfrm>
          <a:off x="0" y="0"/>
          <a:ext cx="0" cy="0"/>
          <a:chOff x="0" y="0"/>
          <a:chExt cx="0" cy="0"/>
        </a:xfrm>
      </p:grpSpPr>
      <p:sp>
        <p:nvSpPr>
          <p:cNvPr id="84" name="Google Shape;84;p3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5" name="Google Shape;85;p3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6" name="Google Shape;86;p3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7" name="Google Shape;87;p39"/>
          <p:cNvSpPr/>
          <p:nvPr>
            <p:ph idx="2" type="pic"/>
          </p:nvPr>
        </p:nvSpPr>
        <p:spPr>
          <a:xfrm>
            <a:off x="0" y="0"/>
            <a:ext cx="24384000" cy="13716000"/>
          </a:xfrm>
          <a:prstGeom prst="rect">
            <a:avLst/>
          </a:prstGeom>
          <a:noFill/>
          <a:ln>
            <a:noFill/>
          </a:ln>
        </p:spPr>
      </p:sp>
      <p:sp>
        <p:nvSpPr>
          <p:cNvPr id="88" name="Google Shape;88;p3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9" name="Google Shape;89;p3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7"/>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youtube.com/watch?v=ZubwaJJ6zlc" TargetMode="Externa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title"/>
          </p:nvPr>
        </p:nvSpPr>
        <p:spPr>
          <a:xfrm>
            <a:off x="762001" y="5657851"/>
            <a:ext cx="17324467"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9. Transports durables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n-US" sz="11600"/>
              <a:t>1.</a:t>
            </a:r>
            <a:r>
              <a:rPr lang="en-US"/>
              <a:t> </a:t>
            </a:r>
            <a:r>
              <a:rPr b="1" lang="en-US"/>
              <a:t>Introduction du module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nvSpPr>
        <p:spPr>
          <a:xfrm>
            <a:off x="753751" y="4140689"/>
            <a:ext cx="15392401" cy="3367785"/>
          </a:xfrm>
          <a:prstGeom prst="rect">
            <a:avLst/>
          </a:prstGeom>
          <a:noFill/>
          <a:ln>
            <a:noFill/>
          </a:ln>
        </p:spPr>
        <p:txBody>
          <a:bodyPr anchorCtr="0" anchor="t" bIns="0" lIns="0" spcFirstLastPara="1" rIns="0" wrap="square" tIns="118850">
            <a:noAutofit/>
          </a:bodyPr>
          <a:lstStyle/>
          <a:p>
            <a:pPr indent="0" lvl="0" marL="0" marR="0" rtl="0" algn="l">
              <a:lnSpc>
                <a:spcPct val="100000"/>
              </a:lnSpc>
              <a:spcBef>
                <a:spcPts val="0"/>
              </a:spcBef>
              <a:spcAft>
                <a:spcPts val="0"/>
              </a:spcAft>
              <a:buNone/>
            </a:pPr>
            <a:r>
              <a:rPr b="1" i="0" lang="en-US" sz="4000" u="none" cap="none" strike="noStrike">
                <a:solidFill>
                  <a:srgbClr val="323232"/>
                </a:solidFill>
                <a:latin typeface="Arial"/>
                <a:ea typeface="Arial"/>
                <a:cs typeface="Arial"/>
                <a:sym typeface="Arial"/>
              </a:rPr>
              <a:t>Discutons ensemble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6000"/>
              <a:buFont typeface="Arial"/>
              <a:buNone/>
            </a:pPr>
            <a:r>
              <a:t/>
            </a:r>
            <a:endParaRPr b="1" i="0" sz="4000" u="none" cap="none" strike="noStrike">
              <a:solidFill>
                <a:srgbClr val="323232"/>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3600"/>
              <a:buFont typeface="Arial"/>
              <a:buChar char="•"/>
            </a:pPr>
            <a:r>
              <a:rPr b="0" i="0" lang="en-US" sz="3600" u="none" cap="none" strike="noStrike">
                <a:solidFill>
                  <a:srgbClr val="323232"/>
                </a:solidFill>
                <a:latin typeface="Arial"/>
                <a:ea typeface="Arial"/>
                <a:cs typeface="Arial"/>
                <a:sym typeface="Arial"/>
              </a:rPr>
              <a:t>Quels moyens de transport les touristes utilisent-ils le plus souvent pour se rendre dans votre région ? </a:t>
            </a:r>
            <a:endParaRPr b="0" i="0" sz="1400" u="none" cap="none" strike="noStrike">
              <a:solidFill>
                <a:srgbClr val="000000"/>
              </a:solidFill>
              <a:latin typeface="Arial"/>
              <a:ea typeface="Arial"/>
              <a:cs typeface="Arial"/>
              <a:sym typeface="Arial"/>
            </a:endParaRPr>
          </a:p>
          <a:p>
            <a:pPr indent="-342900" lvl="0" marL="571500" marR="0" rtl="0" algn="l">
              <a:lnSpc>
                <a:spcPct val="100000"/>
              </a:lnSpc>
              <a:spcBef>
                <a:spcPts val="0"/>
              </a:spcBef>
              <a:spcAft>
                <a:spcPts val="0"/>
              </a:spcAft>
              <a:buClr>
                <a:srgbClr val="000000"/>
              </a:buClr>
              <a:buSzPts val="3600"/>
              <a:buFont typeface="Arial"/>
              <a:buNone/>
            </a:pPr>
            <a:r>
              <a:t/>
            </a:r>
            <a:endParaRPr b="0" i="0" sz="3600" u="none" cap="none" strike="noStrike">
              <a:solidFill>
                <a:srgbClr val="323232"/>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3600"/>
              <a:buFont typeface="Arial"/>
              <a:buChar char="•"/>
            </a:pPr>
            <a:r>
              <a:rPr b="0" i="0" lang="en-US" sz="3600" u="none" cap="none" strike="noStrike">
                <a:solidFill>
                  <a:srgbClr val="323232"/>
                </a:solidFill>
                <a:latin typeface="Arial"/>
                <a:ea typeface="Arial"/>
                <a:cs typeface="Arial"/>
                <a:sym typeface="Arial"/>
              </a:rPr>
              <a:t>Lesquels sont les plus durables ?</a:t>
            </a:r>
            <a:endParaRPr b="0" i="0" sz="1400" u="none" cap="none" strike="noStrike">
              <a:solidFill>
                <a:srgbClr val="000000"/>
              </a:solidFill>
              <a:latin typeface="Arial"/>
              <a:ea typeface="Arial"/>
              <a:cs typeface="Arial"/>
              <a:sym typeface="Arial"/>
            </a:endParaRPr>
          </a:p>
        </p:txBody>
      </p:sp>
      <p:sp>
        <p:nvSpPr>
          <p:cNvPr id="105" name="Google Shape;105;p3"/>
          <p:cNvSpPr txBox="1"/>
          <p:nvPr/>
        </p:nvSpPr>
        <p:spPr>
          <a:xfrm>
            <a:off x="761999" y="1615892"/>
            <a:ext cx="22860001" cy="103032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1.1. Accueil et mise en route</a:t>
            </a:r>
            <a:endParaRPr b="0" i="0" sz="4800" u="none" cap="none" strike="noStrike">
              <a:solidFill>
                <a:schemeClr val="accent1"/>
              </a:solidFill>
              <a:latin typeface="Arial"/>
              <a:ea typeface="Arial"/>
              <a:cs typeface="Arial"/>
              <a:sym typeface="Arial"/>
            </a:endParaRPr>
          </a:p>
        </p:txBody>
      </p:sp>
      <p:pic>
        <p:nvPicPr>
          <p:cNvPr descr="Fichier:WV Transport Logo.png — Wikinews" id="106" name="Google Shape;106;p3"/>
          <p:cNvPicPr preferRelativeResize="0"/>
          <p:nvPr/>
        </p:nvPicPr>
        <p:blipFill rotWithShape="1">
          <a:blip r:embed="rId3">
            <a:alphaModFix/>
          </a:blip>
          <a:srcRect b="0" l="0" r="0" t="0"/>
          <a:stretch/>
        </p:blipFill>
        <p:spPr>
          <a:xfrm>
            <a:off x="17499352" y="4835236"/>
            <a:ext cx="5378544" cy="537854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nvSpPr>
        <p:spPr>
          <a:xfrm>
            <a:off x="2036625" y="3905851"/>
            <a:ext cx="21807000" cy="3312600"/>
          </a:xfrm>
          <a:prstGeom prst="rect">
            <a:avLst/>
          </a:prstGeom>
          <a:noFill/>
          <a:ln>
            <a:noFill/>
          </a:ln>
        </p:spPr>
        <p:txBody>
          <a:bodyPr anchorCtr="0" anchor="t" bIns="0" lIns="0" spcFirstLastPara="1" rIns="0" wrap="square" tIns="118850">
            <a:noAutofit/>
          </a:bodyPr>
          <a:lstStyle/>
          <a:p>
            <a:pPr indent="0" lvl="0" marL="0" marR="0" rtl="0" algn="l">
              <a:lnSpc>
                <a:spcPct val="100000"/>
              </a:lnSpc>
              <a:spcBef>
                <a:spcPts val="0"/>
              </a:spcBef>
              <a:spcAft>
                <a:spcPts val="0"/>
              </a:spcAft>
              <a:buNone/>
            </a:pPr>
            <a:r>
              <a:rPr b="0" i="1" lang="en-US" sz="4000" u="none" cap="none" strike="noStrike">
                <a:solidFill>
                  <a:srgbClr val="323232"/>
                </a:solidFill>
                <a:latin typeface="Arial"/>
                <a:ea typeface="Arial"/>
                <a:cs typeface="Arial"/>
                <a:sym typeface="Arial"/>
              </a:rPr>
              <a:t>En petits groupes :</a:t>
            </a:r>
            <a:r>
              <a:rPr b="0" i="0" lang="en-US" sz="4000" u="none" cap="none" strike="noStrike">
                <a:solidFill>
                  <a:srgbClr val="32323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4000" u="none" cap="none" strike="noStrike">
                <a:solidFill>
                  <a:srgbClr val="323232"/>
                </a:solidFill>
                <a:latin typeface="Arial"/>
                <a:ea typeface="Arial"/>
                <a:cs typeface="Arial"/>
                <a:sym typeface="Arial"/>
              </a:rPr>
              <a:t>Citez 2 ou 3 impacts négatifs du transport dans le secteur du tourisme, selon vous.</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6000"/>
              <a:buFont typeface="Arial"/>
              <a:buNone/>
            </a:pPr>
            <a:r>
              <a:t/>
            </a:r>
            <a:endParaRPr b="1" i="0" sz="4000" u="none" cap="none" strike="noStrike">
              <a:solidFill>
                <a:srgbClr val="323232"/>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6000"/>
              <a:buFont typeface="Arial"/>
              <a:buNone/>
            </a:pPr>
            <a:r>
              <a:t/>
            </a:r>
            <a:endParaRPr b="1" i="0" sz="4000" u="none" cap="none" strike="noStrike">
              <a:solidFill>
                <a:srgbClr val="323232"/>
              </a:solidFill>
              <a:latin typeface="Arial"/>
              <a:ea typeface="Arial"/>
              <a:cs typeface="Arial"/>
              <a:sym typeface="Arial"/>
            </a:endParaRPr>
          </a:p>
          <a:p>
            <a:pPr indent="0" lvl="0" marL="0" marR="0" rtl="0" algn="l">
              <a:lnSpc>
                <a:spcPct val="100000"/>
              </a:lnSpc>
              <a:spcBef>
                <a:spcPts val="0"/>
              </a:spcBef>
              <a:spcAft>
                <a:spcPts val="0"/>
              </a:spcAft>
              <a:buNone/>
            </a:pPr>
            <a:r>
              <a:rPr b="0" i="1" lang="en-US" sz="4000" u="none" cap="none" strike="noStrike">
                <a:solidFill>
                  <a:srgbClr val="323232"/>
                </a:solidFill>
                <a:latin typeface="Arial"/>
                <a:ea typeface="Arial"/>
                <a:cs typeface="Arial"/>
                <a:sym typeface="Arial"/>
              </a:rPr>
              <a:t>Partagez vos résultats avec la classe</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6000"/>
              <a:buFont typeface="Arial"/>
              <a:buNone/>
            </a:pPr>
            <a:r>
              <a:t/>
            </a:r>
            <a:endParaRPr b="1" i="0" sz="4000" u="none" cap="none" strike="noStrike">
              <a:solidFill>
                <a:srgbClr val="323232"/>
              </a:solidFill>
              <a:latin typeface="Arial"/>
              <a:ea typeface="Arial"/>
              <a:cs typeface="Arial"/>
              <a:sym typeface="Arial"/>
            </a:endParaRPr>
          </a:p>
        </p:txBody>
      </p:sp>
      <p:sp>
        <p:nvSpPr>
          <p:cNvPr id="112" name="Google Shape;112;p4"/>
          <p:cNvSpPr txBox="1"/>
          <p:nvPr/>
        </p:nvSpPr>
        <p:spPr>
          <a:xfrm>
            <a:off x="761999" y="1615892"/>
            <a:ext cx="22860001" cy="103032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1.2. Tourisme et l'impact du transport </a:t>
            </a:r>
            <a:endParaRPr b="0" i="0" sz="4800" u="none" cap="none" strike="noStrike">
              <a:solidFill>
                <a:schemeClr val="accent1"/>
              </a:solidFill>
              <a:latin typeface="Arial"/>
              <a:ea typeface="Arial"/>
              <a:cs typeface="Arial"/>
              <a:sym typeface="Arial"/>
            </a:endParaRPr>
          </a:p>
        </p:txBody>
      </p:sp>
      <p:sp>
        <p:nvSpPr>
          <p:cNvPr id="113" name="Google Shape;113;p4"/>
          <p:cNvSpPr txBox="1"/>
          <p:nvPr/>
        </p:nvSpPr>
        <p:spPr>
          <a:xfrm>
            <a:off x="2036625" y="7192620"/>
            <a:ext cx="21342477" cy="80018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en-US" sz="4000" u="none" cap="none" strike="noStrike">
                <a:solidFill>
                  <a:schemeClr val="dk2"/>
                </a:solidFill>
                <a:latin typeface="Arial"/>
                <a:ea typeface="Arial"/>
                <a:cs typeface="Arial"/>
                <a:sym typeface="Arial"/>
              </a:rPr>
              <a:t>🡺 Quels aspects des services de transport pourraient être améliorés au niveau local ?</a:t>
            </a:r>
            <a:r>
              <a:rPr b="0" i="0" lang="en-US" sz="40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idx="1" type="body"/>
          </p:nvPr>
        </p:nvSpPr>
        <p:spPr>
          <a:xfrm>
            <a:off x="761999" y="2908430"/>
            <a:ext cx="22837419" cy="7174230"/>
          </a:xfrm>
          <a:prstGeom prst="rect">
            <a:avLst/>
          </a:prstGeom>
          <a:noFill/>
          <a:ln>
            <a:noFill/>
          </a:ln>
        </p:spPr>
        <p:txBody>
          <a:bodyPr anchorCtr="0" anchor="t" bIns="0" lIns="0" spcFirstLastPara="1" rIns="0" wrap="square" tIns="118850">
            <a:noAutofit/>
          </a:bodyPr>
          <a:lstStyle/>
          <a:p>
            <a:pPr indent="0" lvl="0" marL="0" rtl="0" algn="ctr">
              <a:lnSpc>
                <a:spcPct val="130000"/>
              </a:lnSpc>
              <a:spcBef>
                <a:spcPts val="0"/>
              </a:spcBef>
              <a:spcAft>
                <a:spcPts val="0"/>
              </a:spcAft>
              <a:buSzPts val="5600"/>
              <a:buNone/>
            </a:pPr>
            <a:r>
              <a:rPr baseline="30000" lang="en-US" sz="4600"/>
              <a:t>« Les transports constituent la principale source d'émissions de carbone du secteur touristique, ce qui fait de la mobilité un levier essentiel pour un tourisme durable. »</a:t>
            </a:r>
            <a:endParaRPr sz="3600"/>
          </a:p>
          <a:p>
            <a:pPr indent="0" lvl="0" marL="0" rtl="0" algn="l">
              <a:lnSpc>
                <a:spcPct val="130000"/>
              </a:lnSpc>
              <a:spcBef>
                <a:spcPts val="0"/>
              </a:spcBef>
              <a:spcAft>
                <a:spcPts val="0"/>
              </a:spcAft>
              <a:buSzPts val="5600"/>
              <a:buNone/>
            </a:pPr>
            <a:r>
              <a:rPr lang="en-US" sz="3200"/>
              <a:t>Le tourisme apporte des avantages économiques, culturels et sociaux partout dans le monde.</a:t>
            </a:r>
            <a:endParaRPr sz="3200"/>
          </a:p>
          <a:p>
            <a:pPr indent="0" lvl="0" marL="0" rtl="0" algn="l">
              <a:lnSpc>
                <a:spcPct val="130000"/>
              </a:lnSpc>
              <a:spcBef>
                <a:spcPts val="0"/>
              </a:spcBef>
              <a:spcAft>
                <a:spcPts val="0"/>
              </a:spcAft>
              <a:buSzPts val="5600"/>
              <a:buNone/>
            </a:pPr>
            <a:r>
              <a:rPr lang="en-US" sz="3200"/>
              <a:t>Il engendre également des coûts environnementaux considérables.</a:t>
            </a:r>
            <a:endParaRPr sz="3200"/>
          </a:p>
          <a:p>
            <a:pPr indent="0" lvl="0" marL="0" rtl="0" algn="l">
              <a:lnSpc>
                <a:spcPct val="130000"/>
              </a:lnSpc>
              <a:spcBef>
                <a:spcPts val="0"/>
              </a:spcBef>
              <a:spcAft>
                <a:spcPts val="0"/>
              </a:spcAft>
              <a:buSzPts val="3200"/>
              <a:buNone/>
            </a:pPr>
            <a:r>
              <a:t/>
            </a:r>
            <a:endParaRPr sz="3200"/>
          </a:p>
          <a:p>
            <a:pPr indent="0" lvl="0" marL="0" rtl="0" algn="l">
              <a:lnSpc>
                <a:spcPct val="130000"/>
              </a:lnSpc>
              <a:spcBef>
                <a:spcPts val="0"/>
              </a:spcBef>
              <a:spcAft>
                <a:spcPts val="0"/>
              </a:spcAft>
              <a:buSzPts val="5600"/>
              <a:buNone/>
            </a:pPr>
            <a:r>
              <a:rPr lang="en-US" sz="3200"/>
              <a:t>Plus de 70 % des émissions de gaz à effet de serre et des polluants (COV, NOx) liés au tourisme proviennent des transports, principalement de l'aviation et des voitures particulières. </a:t>
            </a:r>
            <a:endParaRPr/>
          </a:p>
          <a:p>
            <a:pPr indent="0" lvl="0" marL="0" rtl="0" algn="l">
              <a:lnSpc>
                <a:spcPct val="130000"/>
              </a:lnSpc>
              <a:spcBef>
                <a:spcPts val="0"/>
              </a:spcBef>
              <a:spcAft>
                <a:spcPts val="0"/>
              </a:spcAft>
              <a:buClr>
                <a:srgbClr val="323232"/>
              </a:buClr>
              <a:buSzPts val="3200"/>
              <a:buNone/>
            </a:pPr>
            <a:r>
              <a:t/>
            </a:r>
            <a:endParaRPr sz="3200"/>
          </a:p>
          <a:p>
            <a:pPr indent="0" lvl="0" marL="0" rtl="0" algn="l">
              <a:lnSpc>
                <a:spcPct val="130000"/>
              </a:lnSpc>
              <a:spcBef>
                <a:spcPts val="0"/>
              </a:spcBef>
              <a:spcAft>
                <a:spcPts val="0"/>
              </a:spcAft>
              <a:buSzPts val="3200"/>
              <a:buNone/>
            </a:pPr>
            <a:r>
              <a:rPr b="1" lang="en-US" sz="3200"/>
              <a:t>Objectif du module :</a:t>
            </a:r>
            <a:endParaRPr/>
          </a:p>
          <a:p>
            <a:pPr indent="0" lvl="0" marL="0" rtl="0" algn="l">
              <a:lnSpc>
                <a:spcPct val="130000"/>
              </a:lnSpc>
              <a:spcBef>
                <a:spcPts val="0"/>
              </a:spcBef>
              <a:spcAft>
                <a:spcPts val="0"/>
              </a:spcAft>
              <a:buSzPts val="5600"/>
              <a:buNone/>
            </a:pPr>
            <a:r>
              <a:rPr lang="en-US" sz="3200"/>
              <a:t>Ce module examine l'empreinte carbone des transports touristiques, les principes d'une mobilité durable et inclusive, les stratégies visant à privilégier les modes de transport à faibles émissions de carbone, ainsi que les bonnes pratiques mises en œuvre dans des destinations européennes.</a:t>
            </a:r>
            <a:endParaRPr sz="3200"/>
          </a:p>
          <a:p>
            <a:pPr indent="0" lvl="0" marL="0" rtl="0" algn="l">
              <a:lnSpc>
                <a:spcPct val="130000"/>
              </a:lnSpc>
              <a:spcBef>
                <a:spcPts val="0"/>
              </a:spcBef>
              <a:spcAft>
                <a:spcPts val="0"/>
              </a:spcAft>
              <a:buClr>
                <a:srgbClr val="323232"/>
              </a:buClr>
              <a:buSzPts val="2000"/>
              <a:buNone/>
            </a:pPr>
            <a:r>
              <a:t/>
            </a:r>
            <a:endParaRPr sz="2000"/>
          </a:p>
          <a:p>
            <a:pPr indent="0" lvl="0" marL="0" rtl="0" algn="l">
              <a:lnSpc>
                <a:spcPct val="130000"/>
              </a:lnSpc>
              <a:spcBef>
                <a:spcPts val="0"/>
              </a:spcBef>
              <a:spcAft>
                <a:spcPts val="0"/>
              </a:spcAft>
              <a:buClr>
                <a:srgbClr val="323232"/>
              </a:buClr>
              <a:buSzPts val="2000"/>
              <a:buNone/>
            </a:pPr>
            <a:r>
              <a:t/>
            </a:r>
            <a:endParaRPr sz="2000"/>
          </a:p>
        </p:txBody>
      </p:sp>
      <p:sp>
        <p:nvSpPr>
          <p:cNvPr id="119" name="Google Shape;119;p5"/>
          <p:cNvSpPr txBox="1"/>
          <p:nvPr>
            <p:ph type="title"/>
          </p:nvPr>
        </p:nvSpPr>
        <p:spPr>
          <a:xfrm>
            <a:off x="762000" y="1615896"/>
            <a:ext cx="22860000" cy="854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4800"/>
              <a:buFont typeface="Arial"/>
              <a:buNone/>
            </a:pPr>
            <a:r>
              <a:rPr b="1" lang="en-US" sz="4800"/>
              <a:t>1.3. Introduction </a:t>
            </a:r>
            <a:endParaRPr sz="4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6"/>
          <p:cNvSpPr txBox="1"/>
          <p:nvPr>
            <p:ph idx="1" type="body"/>
          </p:nvPr>
        </p:nvSpPr>
        <p:spPr>
          <a:xfrm>
            <a:off x="2473614" y="2382983"/>
            <a:ext cx="21286931" cy="84512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b="1" lang="en-US" sz="3600"/>
              <a:t>Vidéo de présentation :</a:t>
            </a:r>
            <a:r>
              <a:rPr lang="en-US" sz="3600"/>
              <a:t> </a:t>
            </a:r>
            <a:r>
              <a:rPr i="1" lang="en-US" sz="3600"/>
              <a:t>« Comment l'UE encourage-t-elle des transports sûrs et durables ? »</a:t>
            </a:r>
            <a:endParaRPr i="1"/>
          </a:p>
        </p:txBody>
      </p:sp>
      <p:sp>
        <p:nvSpPr>
          <p:cNvPr id="125" name="Google Shape;125;p6"/>
          <p:cNvSpPr txBox="1"/>
          <p:nvPr>
            <p:ph type="title"/>
          </p:nvPr>
        </p:nvSpPr>
        <p:spPr>
          <a:xfrm>
            <a:off x="761999" y="1524001"/>
            <a:ext cx="22860001" cy="85898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4400"/>
              <a:buFont typeface="Arial"/>
              <a:buNone/>
            </a:pPr>
            <a:r>
              <a:rPr b="1" lang="en-US" sz="4400"/>
              <a:t>1.4. Vidéo</a:t>
            </a:r>
            <a:endParaRPr b="1" sz="4400"/>
          </a:p>
        </p:txBody>
      </p:sp>
      <p:pic>
        <p:nvPicPr>
          <p:cNvPr id="126" name="Google Shape;126;p6">
            <a:hlinkClick r:id="rId3"/>
          </p:cNvPr>
          <p:cNvPicPr preferRelativeResize="0"/>
          <p:nvPr/>
        </p:nvPicPr>
        <p:blipFill rotWithShape="1">
          <a:blip r:embed="rId4">
            <a:alphaModFix/>
          </a:blip>
          <a:srcRect b="0" l="0" r="0" t="0"/>
          <a:stretch/>
        </p:blipFill>
        <p:spPr>
          <a:xfrm>
            <a:off x="4905759" y="3463637"/>
            <a:ext cx="13506932" cy="7014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762001" y="5657851"/>
            <a:ext cx="20032731"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sz="11600"/>
              <a:t>2.</a:t>
            </a:r>
            <a:r>
              <a:rPr b="1" lang="en-US"/>
              <a:t> </a:t>
            </a:r>
            <a:r>
              <a:rPr b="1" lang="en-US" sz="9600"/>
              <a:t>Tourisme et climat :</a:t>
            </a:r>
            <a:endParaRPr/>
          </a:p>
          <a:p>
            <a:pPr indent="0" lvl="0" marL="0" rtl="0" algn="l">
              <a:lnSpc>
                <a:spcPct val="90000"/>
              </a:lnSpc>
              <a:spcBef>
                <a:spcPts val="0"/>
              </a:spcBef>
              <a:spcAft>
                <a:spcPts val="0"/>
              </a:spcAft>
              <a:buClr>
                <a:schemeClr val="lt1"/>
              </a:buClr>
              <a:buSzPct val="133101"/>
              <a:buFont typeface="Arial"/>
              <a:buNone/>
            </a:pPr>
            <a:r>
              <a:rPr b="1" lang="en-US" sz="9600"/>
              <a:t>L'empreinte carbone des transports</a:t>
            </a:r>
            <a:endParaRPr b="1" sz="9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p:nvPr/>
        </p:nvSpPr>
        <p:spPr>
          <a:xfrm>
            <a:off x="1415169" y="2567136"/>
            <a:ext cx="21015339" cy="811690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chemeClr val="dk1"/>
                </a:solidFill>
                <a:latin typeface="Arial"/>
                <a:ea typeface="Arial"/>
                <a:cs typeface="Arial"/>
                <a:sym typeface="Arial"/>
              </a:rPr>
              <a:t>Le tourisme mondial est une source importante d'émissions de gaz à effet de serre.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chemeClr val="dk1"/>
              </a:solidFill>
              <a:highlight>
                <a:srgbClr val="FFFF00"/>
              </a:highlight>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Environ 5 % des émissions mondiales de CO₂ en 2016 provenaient du tourisme (transports et autres activités). </a:t>
            </a:r>
            <a:endParaRPr b="0" i="0" sz="1400" u="none" cap="none" strike="noStrike">
              <a:solidFill>
                <a:schemeClr val="dk1"/>
              </a:solidFill>
              <a:latin typeface="Arial"/>
              <a:ea typeface="Arial"/>
              <a:cs typeface="Arial"/>
              <a:sym typeface="Arial"/>
            </a:endParaRPr>
          </a:p>
          <a:p>
            <a:pPr indent="-571500" lvl="0" marL="571500" marR="0" rtl="0" algn="l">
              <a:lnSpc>
                <a:spcPct val="100000"/>
              </a:lnSpc>
              <a:spcBef>
                <a:spcPts val="120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L'empreinte globale, chaînes d'approvisionnement comprises, est estimée à 8,8 % des émissions mondiales de gaz à effet de serre.</a:t>
            </a:r>
            <a:endParaRPr b="0" i="0" sz="1400" u="none" cap="none" strike="noStrike">
              <a:solidFill>
                <a:schemeClr val="dk1"/>
              </a:solidFill>
              <a:latin typeface="Arial"/>
              <a:ea typeface="Arial"/>
              <a:cs typeface="Arial"/>
              <a:sym typeface="Arial"/>
            </a:endParaRPr>
          </a:p>
          <a:p>
            <a:pPr indent="-571500" lvl="0" marL="571500" marR="0" rtl="0" algn="l">
              <a:lnSpc>
                <a:spcPct val="100000"/>
              </a:lnSpc>
              <a:spcBef>
                <a:spcPts val="120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Les émissions liées au transport dans le cadre des activités touristiques ont doublé entre 2005 et 2016, atteignant 1 597 Mt de CO₂, et devraient passer à 1 998 Mt d'ici 2030 (OMT et ITF, 2018).</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p:txBody>
      </p:sp>
      <p:sp>
        <p:nvSpPr>
          <p:cNvPr id="138" name="Google Shape;138;p8"/>
          <p:cNvSpPr txBox="1"/>
          <p:nvPr>
            <p:ph type="title"/>
          </p:nvPr>
        </p:nvSpPr>
        <p:spPr>
          <a:xfrm>
            <a:off x="761999" y="1082841"/>
            <a:ext cx="22860001" cy="79857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8000"/>
              <a:buNone/>
            </a:pPr>
            <a:r>
              <a:rPr b="1" lang="en-US" sz="4800"/>
              <a:t>2.1 Aperçu : Empreinte carbone mondiale du tourisme</a:t>
            </a:r>
            <a:endParaRPr sz="4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9"/>
          <p:cNvSpPr txBox="1"/>
          <p:nvPr/>
        </p:nvSpPr>
        <p:spPr>
          <a:xfrm>
            <a:off x="1339515" y="2633472"/>
            <a:ext cx="21476308" cy="3103458"/>
          </a:xfrm>
          <a:prstGeom prst="rect">
            <a:avLst/>
          </a:prstGeom>
          <a:noFill/>
          <a:ln>
            <a:noFill/>
          </a:ln>
        </p:spPr>
        <p:txBody>
          <a:bodyPr anchorCtr="0" anchor="t" bIns="0" lIns="0" spcFirstLastPara="1" rIns="0" wrap="square" tIns="118850">
            <a:noAutofit/>
          </a:bodyPr>
          <a:lstStyle/>
          <a:p>
            <a:pPr indent="0" lvl="0" marL="0" marR="0" rtl="0" algn="just">
              <a:lnSpc>
                <a:spcPct val="150000"/>
              </a:lnSpc>
              <a:spcBef>
                <a:spcPts val="0"/>
              </a:spcBef>
              <a:spcAft>
                <a:spcPts val="0"/>
              </a:spcAft>
              <a:buNone/>
            </a:pPr>
            <a:r>
              <a:rPr b="0" i="0" lang="en-US" sz="4000" u="none" cap="none" strike="noStrike">
                <a:solidFill>
                  <a:srgbClr val="323232"/>
                </a:solidFill>
                <a:latin typeface="Arial"/>
                <a:ea typeface="Arial"/>
                <a:cs typeface="Arial"/>
                <a:sym typeface="Arial"/>
              </a:rPr>
              <a:t>Les émissions générées par le tourisme sont en grande majorité liées aux transports. Le transport aérien représente à lui seul la plus grande part, suivi du transport routier. Le transport ferroviaire et les modes de transport actifs restent marginaux, mais constituent le principal levier de changement. </a:t>
            </a:r>
            <a:endParaRPr b="0" i="0" sz="1400" u="none" cap="none" strike="noStrike">
              <a:solidFill>
                <a:srgbClr val="000000"/>
              </a:solidFill>
              <a:latin typeface="Arial"/>
              <a:ea typeface="Arial"/>
              <a:cs typeface="Arial"/>
              <a:sym typeface="Arial"/>
            </a:endParaRPr>
          </a:p>
        </p:txBody>
      </p:sp>
      <p:sp>
        <p:nvSpPr>
          <p:cNvPr id="144" name="Google Shape;144;p9"/>
          <p:cNvSpPr txBox="1"/>
          <p:nvPr/>
        </p:nvSpPr>
        <p:spPr>
          <a:xfrm>
            <a:off x="736342" y="1365072"/>
            <a:ext cx="22860001" cy="798576"/>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2.2 Émissions liées aux transports par mode de transport</a:t>
            </a:r>
            <a:endParaRPr b="1" i="0" sz="4800" u="none" cap="none" strike="noStrike">
              <a:solidFill>
                <a:schemeClr val="accent1"/>
              </a:solidFill>
              <a:latin typeface="Arial"/>
              <a:ea typeface="Arial"/>
              <a:cs typeface="Arial"/>
              <a:sym typeface="Arial"/>
            </a:endParaRPr>
          </a:p>
        </p:txBody>
      </p:sp>
      <p:graphicFrame>
        <p:nvGraphicFramePr>
          <p:cNvPr id="145" name="Google Shape;145;p9"/>
          <p:cNvGraphicFramePr/>
          <p:nvPr/>
        </p:nvGraphicFramePr>
        <p:xfrm>
          <a:off x="3406767" y="6805617"/>
          <a:ext cx="3000000" cy="3000000"/>
        </p:xfrm>
        <a:graphic>
          <a:graphicData uri="http://schemas.openxmlformats.org/drawingml/2006/table">
            <a:tbl>
              <a:tblPr>
                <a:noFill/>
                <a:tableStyleId>{EE730380-AD06-4C13-A841-68B9FA048A13}</a:tableStyleId>
              </a:tblPr>
              <a:tblGrid>
                <a:gridCol w="4427750"/>
                <a:gridCol w="3320825"/>
                <a:gridCol w="10212925"/>
              </a:tblGrid>
              <a:tr h="885950">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Mode</a:t>
                      </a:r>
                      <a:endParaRPr/>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latin typeface="Arial"/>
                          <a:ea typeface="Arial"/>
                          <a:cs typeface="Arial"/>
                          <a:sym typeface="Arial"/>
                        </a:rPr>
                        <a:t>Part des émissions liées au tourisme</a:t>
                      </a:r>
                      <a:endParaRPr b="1"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Notes</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94875">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Par voies aériennes</a:t>
                      </a:r>
                      <a:endParaRPr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40–55%</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Les vols long et court-courriers sont les plus émetteurs de carbone.</a:t>
                      </a:r>
                      <a:endParaRPr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85950">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Par voies routières</a:t>
                      </a:r>
                      <a:endParaRPr b="1"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~30%</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Principalement les voitures particulières, les bus ont un impact moindre.</a:t>
                      </a:r>
                      <a:endParaRPr/>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85950">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Par voies ferroviaires</a:t>
                      </a:r>
                      <a:endParaRPr b="1"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&lt;5%</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L'intensité carbone la plus faible par passager-km.</a:t>
                      </a:r>
                      <a:endParaRPr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85950">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Autre</a:t>
                      </a:r>
                      <a:endParaRPr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&lt;2%</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700"/>
                        <a:buFont typeface="Arial"/>
                        <a:buNone/>
                      </a:pPr>
                      <a:r>
                        <a:rPr lang="en-US" sz="2700" u="none" cap="none" strike="noStrike"/>
                        <a:t>Maritime &amp; moches niche</a:t>
                      </a:r>
                      <a:endParaRPr/>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0"/>
          <p:cNvSpPr/>
          <p:nvPr/>
        </p:nvSpPr>
        <p:spPr>
          <a:xfrm>
            <a:off x="1415170" y="2567136"/>
            <a:ext cx="20410114" cy="361709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317500" lvl="0" marL="571500" marR="0" rtl="0" algn="l">
              <a:lnSpc>
                <a:spcPct val="100000"/>
              </a:lnSpc>
              <a:spcBef>
                <a:spcPts val="0"/>
              </a:spcBef>
              <a:spcAft>
                <a:spcPts val="0"/>
              </a:spcAft>
              <a:buClr>
                <a:schemeClr val="dk1"/>
              </a:buClr>
              <a:buSzPts val="4000"/>
              <a:buFont typeface="Arial"/>
              <a:buNone/>
            </a:pPr>
            <a:r>
              <a:rPr lang="en-US" sz="4000">
                <a:solidFill>
                  <a:schemeClr val="dk1"/>
                </a:solidFill>
              </a:rPr>
              <a:t>  L'intensité carbone des modes de transport varie considérablement. Le transport aérien émet environ 285 g de CO₂ par passager-kilomètre, contre moins de 20 g par passager-kilomètre pour le rail. Opter pour des solutions à faible empreinte carbone permet de réduire les émissions de plus de 90 % par passager.</a:t>
            </a:r>
            <a:endParaRPr b="0" i="0" sz="4000" u="none" cap="none" strike="noStrike">
              <a:solidFill>
                <a:schemeClr val="dk1"/>
              </a:solidFill>
              <a:latin typeface="Arial"/>
              <a:ea typeface="Arial"/>
              <a:cs typeface="Arial"/>
              <a:sym typeface="Arial"/>
            </a:endParaRPr>
          </a:p>
        </p:txBody>
      </p:sp>
      <p:sp>
        <p:nvSpPr>
          <p:cNvPr id="152" name="Google Shape;152;p10"/>
          <p:cNvSpPr txBox="1"/>
          <p:nvPr>
            <p:ph type="title"/>
          </p:nvPr>
        </p:nvSpPr>
        <p:spPr>
          <a:xfrm>
            <a:off x="736342" y="1288100"/>
            <a:ext cx="22860001" cy="79857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8000"/>
              <a:buNone/>
            </a:pPr>
            <a:r>
              <a:rPr b="1" lang="en-US" sz="4800"/>
              <a:t>2.3 Intensité en CO₂ des modes de transport</a:t>
            </a:r>
            <a:endParaRPr b="1" sz="4800"/>
          </a:p>
        </p:txBody>
      </p:sp>
      <p:graphicFrame>
        <p:nvGraphicFramePr>
          <p:cNvPr id="153" name="Google Shape;153;p10"/>
          <p:cNvGraphicFramePr/>
          <p:nvPr/>
        </p:nvGraphicFramePr>
        <p:xfrm>
          <a:off x="2398428" y="7000241"/>
          <a:ext cx="3000000" cy="3000000"/>
        </p:xfrm>
        <a:graphic>
          <a:graphicData uri="http://schemas.openxmlformats.org/drawingml/2006/table">
            <a:tbl>
              <a:tblPr>
                <a:noFill/>
                <a:tableStyleId>{EE730380-AD06-4C13-A841-68B9FA048A13}</a:tableStyleId>
              </a:tblPr>
              <a:tblGrid>
                <a:gridCol w="5336725"/>
                <a:gridCol w="7294250"/>
                <a:gridCol w="6315500"/>
              </a:tblGrid>
              <a:tr h="457200">
                <a:tc>
                  <a:txBody>
                    <a:bodyPr/>
                    <a:lstStyle/>
                    <a:p>
                      <a:pPr indent="0" lvl="0" marL="0" marR="0" rtl="0" algn="ctr">
                        <a:lnSpc>
                          <a:spcPct val="100000"/>
                        </a:lnSpc>
                        <a:spcBef>
                          <a:spcPts val="0"/>
                        </a:spcBef>
                        <a:spcAft>
                          <a:spcPts val="0"/>
                        </a:spcAft>
                        <a:buClr>
                          <a:schemeClr val="dk1"/>
                        </a:buClr>
                        <a:buSzPts val="3600"/>
                        <a:buFont typeface="Arial"/>
                        <a:buNone/>
                      </a:pPr>
                      <a:r>
                        <a:rPr b="1" lang="en-US" sz="3600" u="none" cap="none" strike="noStrike"/>
                        <a:t>Mode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latin typeface="Arial"/>
                          <a:ea typeface="Arial"/>
                          <a:cs typeface="Arial"/>
                          <a:sym typeface="Arial"/>
                        </a:rPr>
                        <a:t>Émissions moyennes de CO₂ (par passager-km)</a:t>
                      </a:r>
                      <a:endParaRPr b="1" i="0" sz="1400" u="none" cap="none" strike="noStrike">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b="1" lang="en-US" sz="3600" u="none" cap="none" strike="noStrike"/>
                        <a:t>Impact relatif</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Aviation (court-courrier)</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~285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Très élevé</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Voiture privée</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~150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Elevé</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Autocar/bus</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~40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Modéré</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Train</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&lt;20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Faible</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5720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Vélo/marche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Minimal</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txBox="1"/>
          <p:nvPr>
            <p:ph type="title"/>
          </p:nvPr>
        </p:nvSpPr>
        <p:spPr>
          <a:xfrm>
            <a:off x="762000" y="5657851"/>
            <a:ext cx="18384981"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sz="11600"/>
              <a:t>3.</a:t>
            </a:r>
            <a:r>
              <a:rPr lang="en-US"/>
              <a:t> </a:t>
            </a:r>
            <a:r>
              <a:rPr b="1" lang="en-US" sz="9600"/>
              <a:t>Principes d'une mobilité durable</a:t>
            </a:r>
            <a:endParaRPr b="1" sz="11600"/>
          </a:p>
          <a:p>
            <a:pPr indent="0" lvl="0" marL="0" rtl="0" algn="l">
              <a:lnSpc>
                <a:spcPct val="90000"/>
              </a:lnSpc>
              <a:spcBef>
                <a:spcPts val="0"/>
              </a:spcBef>
              <a:spcAft>
                <a:spcPts val="0"/>
              </a:spcAft>
              <a:buClr>
                <a:schemeClr val="lt1"/>
              </a:buClr>
              <a:buSzPct val="133101"/>
              <a:buFont typeface="Arial"/>
              <a:buNone/>
            </a:pPr>
            <a:r>
              <a:rPr b="1" lang="en-US" sz="9600"/>
              <a:t>et inclusive</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ph type="title"/>
          </p:nvPr>
        </p:nvSpPr>
        <p:spPr>
          <a:xfrm>
            <a:off x="761999" y="1082841"/>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n-US" sz="4800"/>
              <a:t>3.1. Cadre stratégique : Éviter – Transférer – Améliorer</a:t>
            </a:r>
            <a:endParaRPr b="1" sz="4800"/>
          </a:p>
        </p:txBody>
      </p:sp>
      <p:sp>
        <p:nvSpPr>
          <p:cNvPr id="165" name="Google Shape;165;p12"/>
          <p:cNvSpPr txBox="1"/>
          <p:nvPr/>
        </p:nvSpPr>
        <p:spPr>
          <a:xfrm>
            <a:off x="761999" y="1881417"/>
            <a:ext cx="18454140" cy="827618"/>
          </a:xfrm>
          <a:prstGeom prst="rect">
            <a:avLst/>
          </a:prstGeom>
          <a:noFill/>
          <a:ln>
            <a:noFill/>
          </a:ln>
        </p:spPr>
        <p:txBody>
          <a:bodyPr anchorCtr="0" anchor="t" bIns="0" lIns="0" spcFirstLastPara="1" rIns="0" wrap="square" tIns="118850">
            <a:noAutofit/>
          </a:bodyPr>
          <a:lstStyle/>
          <a:p>
            <a:pPr indent="0" lvl="0" marL="0" marR="0" rtl="0" algn="just">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Le cadre « Éviter – Transférer – Améliorer » guide la mobilité durable : </a:t>
            </a:r>
            <a:endParaRPr b="0" i="0" sz="1400" u="none" cap="none" strike="noStrike">
              <a:solidFill>
                <a:srgbClr val="000000"/>
              </a:solidFill>
              <a:latin typeface="Arial"/>
              <a:ea typeface="Arial"/>
              <a:cs typeface="Arial"/>
              <a:sym typeface="Arial"/>
            </a:endParaRPr>
          </a:p>
        </p:txBody>
      </p:sp>
      <p:grpSp>
        <p:nvGrpSpPr>
          <p:cNvPr id="166" name="Google Shape;166;p12"/>
          <p:cNvGrpSpPr/>
          <p:nvPr/>
        </p:nvGrpSpPr>
        <p:grpSpPr>
          <a:xfrm>
            <a:off x="6586117" y="3118497"/>
            <a:ext cx="11073879" cy="9114693"/>
            <a:chOff x="1785041" y="4991"/>
            <a:chExt cx="11073879" cy="9114693"/>
          </a:xfrm>
        </p:grpSpPr>
        <p:sp>
          <p:nvSpPr>
            <p:cNvPr id="167" name="Google Shape;167;p12"/>
            <p:cNvSpPr/>
            <p:nvPr/>
          </p:nvSpPr>
          <p:spPr>
            <a:xfrm>
              <a:off x="5108941" y="4991"/>
              <a:ext cx="4426080" cy="2876952"/>
            </a:xfrm>
            <a:prstGeom prst="roundRect">
              <a:avLst>
                <a:gd fmla="val 16667"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
            <p:cNvSpPr txBox="1"/>
            <p:nvPr/>
          </p:nvSpPr>
          <p:spPr>
            <a:xfrm>
              <a:off x="5249382" y="145432"/>
              <a:ext cx="4145198" cy="2596070"/>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rgbClr val="000000"/>
                </a:buClr>
                <a:buSzPts val="2900"/>
                <a:buFont typeface="Arial"/>
                <a:buNone/>
              </a:pPr>
              <a:r>
                <a:rPr b="1" i="0" lang="en-US" sz="2900" u="none" cap="none" strike="noStrike">
                  <a:solidFill>
                    <a:schemeClr val="lt1"/>
                  </a:solidFill>
                  <a:latin typeface="Arial"/>
                  <a:ea typeface="Arial"/>
                  <a:cs typeface="Arial"/>
                  <a:sym typeface="Arial"/>
                </a:rPr>
                <a:t>Eviter</a:t>
              </a:r>
              <a:r>
                <a:rPr b="0" i="0" lang="en-US" sz="2900" u="none" cap="none" strike="noStrike">
                  <a:solidFill>
                    <a:schemeClr val="lt1"/>
                  </a:solidFill>
                  <a:latin typeface="Arial"/>
                  <a:ea typeface="Arial"/>
                  <a:cs typeface="Arial"/>
                  <a:sym typeface="Arial"/>
                </a:rPr>
                <a:t> : les déplacements inutiles grâce à une planification intelligente et à la numérisation</a:t>
              </a:r>
              <a:endParaRPr b="0" i="0" sz="2900" u="none" cap="none" strike="noStrike">
                <a:solidFill>
                  <a:schemeClr val="lt1"/>
                </a:solidFill>
                <a:latin typeface="Arial"/>
                <a:ea typeface="Arial"/>
                <a:cs typeface="Arial"/>
                <a:sym typeface="Arial"/>
              </a:endParaRPr>
            </a:p>
          </p:txBody>
        </p:sp>
        <p:sp>
          <p:nvSpPr>
            <p:cNvPr id="169" name="Google Shape;169;p12"/>
            <p:cNvSpPr/>
            <p:nvPr/>
          </p:nvSpPr>
          <p:spPr>
            <a:xfrm>
              <a:off x="3483872" y="1443467"/>
              <a:ext cx="7676217" cy="7676217"/>
            </a:xfrm>
            <a:custGeom>
              <a:rect b="b" l="l" r="r" t="t"/>
              <a:pathLst>
                <a:path extrusionOk="0" h="120000" w="120000">
                  <a:moveTo>
                    <a:pt x="103890" y="19089"/>
                  </a:moveTo>
                  <a:cubicBezTo>
                    <a:pt x="113111" y="28982"/>
                    <a:pt x="118720" y="41700"/>
                    <a:pt x="119806" y="55180"/>
                  </a:cubicBezTo>
                </a:path>
              </a:pathLst>
            </a:custGeom>
            <a:noFill/>
            <a:ln cap="flat" cmpd="sng" w="9525">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2"/>
            <p:cNvSpPr/>
            <p:nvPr/>
          </p:nvSpPr>
          <p:spPr>
            <a:xfrm>
              <a:off x="8432840" y="5762154"/>
              <a:ext cx="4426080" cy="2876952"/>
            </a:xfrm>
            <a:prstGeom prst="roundRect">
              <a:avLst>
                <a:gd fmla="val 16667"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2"/>
            <p:cNvSpPr txBox="1"/>
            <p:nvPr/>
          </p:nvSpPr>
          <p:spPr>
            <a:xfrm>
              <a:off x="8573281" y="5902595"/>
              <a:ext cx="4145198" cy="2596070"/>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dk1"/>
                </a:buClr>
                <a:buSzPts val="3800"/>
                <a:buFont typeface="Arial"/>
                <a:buNone/>
              </a:pPr>
              <a:r>
                <a:rPr b="1" i="0" lang="en-US" sz="2900" u="none" cap="none" strike="noStrike">
                  <a:solidFill>
                    <a:schemeClr val="lt1"/>
                  </a:solidFill>
                  <a:latin typeface="Arial"/>
                  <a:ea typeface="Arial"/>
                  <a:cs typeface="Arial"/>
                  <a:sym typeface="Arial"/>
                </a:rPr>
                <a:t>Améliorer</a:t>
              </a:r>
              <a:r>
                <a:rPr b="0" i="0" lang="en-US" sz="2900" u="none" cap="none" strike="noStrike">
                  <a:solidFill>
                    <a:schemeClr val="lt1"/>
                  </a:solidFill>
                  <a:latin typeface="Arial"/>
                  <a:ea typeface="Arial"/>
                  <a:cs typeface="Arial"/>
                  <a:sym typeface="Arial"/>
                </a:rPr>
                <a:t> : optimiser l'efficacité lorsque les alternatives sont limitées (véhicules plus propres, carburants de meilleure qualité)</a:t>
              </a:r>
              <a:endParaRPr b="0" i="0" sz="2900" u="none" cap="none" strike="noStrike">
                <a:solidFill>
                  <a:schemeClr val="lt1"/>
                </a:solidFill>
                <a:latin typeface="Arial"/>
                <a:ea typeface="Arial"/>
                <a:cs typeface="Arial"/>
                <a:sym typeface="Arial"/>
              </a:endParaRPr>
            </a:p>
          </p:txBody>
        </p:sp>
        <p:sp>
          <p:nvSpPr>
            <p:cNvPr id="172" name="Google Shape;172;p12"/>
            <p:cNvSpPr/>
            <p:nvPr/>
          </p:nvSpPr>
          <p:spPr>
            <a:xfrm>
              <a:off x="3483872" y="1443467"/>
              <a:ext cx="7676217" cy="7676217"/>
            </a:xfrm>
            <a:custGeom>
              <a:rect b="b" l="l" r="r" t="t"/>
              <a:pathLst>
                <a:path extrusionOk="0" h="120000" w="120000">
                  <a:moveTo>
                    <a:pt x="78418" y="117103"/>
                  </a:moveTo>
                  <a:cubicBezTo>
                    <a:pt x="66443" y="120965"/>
                    <a:pt x="53558" y="120965"/>
                    <a:pt x="41583" y="117103"/>
                  </a:cubicBezTo>
                </a:path>
              </a:pathLst>
            </a:custGeom>
            <a:noFill/>
            <a:ln cap="flat" cmpd="sng" w="9525">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2"/>
            <p:cNvSpPr/>
            <p:nvPr/>
          </p:nvSpPr>
          <p:spPr>
            <a:xfrm>
              <a:off x="1785041" y="5762154"/>
              <a:ext cx="4426080" cy="2876952"/>
            </a:xfrm>
            <a:prstGeom prst="roundRect">
              <a:avLst>
                <a:gd fmla="val 16667"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2"/>
            <p:cNvSpPr txBox="1"/>
            <p:nvPr/>
          </p:nvSpPr>
          <p:spPr>
            <a:xfrm>
              <a:off x="1925482" y="5902595"/>
              <a:ext cx="4145198" cy="2596070"/>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Clr>
                  <a:schemeClr val="dk1"/>
                </a:buClr>
                <a:buSzPts val="3800"/>
                <a:buFont typeface="Arial"/>
                <a:buNone/>
              </a:pPr>
              <a:r>
                <a:rPr b="1" i="0" lang="en-US" sz="2900" u="none" cap="none" strike="noStrike">
                  <a:solidFill>
                    <a:schemeClr val="lt1"/>
                  </a:solidFill>
                  <a:latin typeface="Arial"/>
                  <a:ea typeface="Arial"/>
                  <a:cs typeface="Arial"/>
                  <a:sym typeface="Arial"/>
                </a:rPr>
                <a:t>Transférer </a:t>
              </a:r>
              <a:r>
                <a:rPr b="0" i="0" lang="en-US" sz="2900" u="none" cap="none" strike="noStrike">
                  <a:solidFill>
                    <a:schemeClr val="lt1"/>
                  </a:solidFill>
                  <a:latin typeface="Arial"/>
                  <a:ea typeface="Arial"/>
                  <a:cs typeface="Arial"/>
                  <a:sym typeface="Arial"/>
                </a:rPr>
                <a:t>: privilégier les modes de transport à faible empreinte carbone (train, bus, vélo)</a:t>
              </a:r>
              <a:endParaRPr b="0" i="0" sz="2900" u="none" cap="none" strike="noStrike">
                <a:solidFill>
                  <a:schemeClr val="lt1"/>
                </a:solidFill>
                <a:latin typeface="Arial"/>
                <a:ea typeface="Arial"/>
                <a:cs typeface="Arial"/>
                <a:sym typeface="Arial"/>
              </a:endParaRPr>
            </a:p>
          </p:txBody>
        </p:sp>
        <p:sp>
          <p:nvSpPr>
            <p:cNvPr id="175" name="Google Shape;175;p12"/>
            <p:cNvSpPr/>
            <p:nvPr/>
          </p:nvSpPr>
          <p:spPr>
            <a:xfrm>
              <a:off x="3483872" y="1443467"/>
              <a:ext cx="7676217" cy="7676217"/>
            </a:xfrm>
            <a:custGeom>
              <a:rect b="b" l="l" r="r" t="t"/>
              <a:pathLst>
                <a:path extrusionOk="0" h="120000" w="120000">
                  <a:moveTo>
                    <a:pt x="194" y="55180"/>
                  </a:moveTo>
                  <a:cubicBezTo>
                    <a:pt x="1280" y="41700"/>
                    <a:pt x="6889" y="28982"/>
                    <a:pt x="16110" y="19089"/>
                  </a:cubicBezTo>
                </a:path>
              </a:pathLst>
            </a:custGeom>
            <a:noFill/>
            <a:ln cap="flat" cmpd="sng" w="9525">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n-US" sz="4800"/>
              <a:t>3.2. Instruments politiques de l'UE en faveur de la mobilité</a:t>
            </a:r>
            <a:endParaRPr sz="4800"/>
          </a:p>
        </p:txBody>
      </p:sp>
      <p:sp>
        <p:nvSpPr>
          <p:cNvPr id="182" name="Google Shape;182;p13"/>
          <p:cNvSpPr/>
          <p:nvPr/>
        </p:nvSpPr>
        <p:spPr>
          <a:xfrm>
            <a:off x="3373427" y="3903438"/>
            <a:ext cx="4086151" cy="18252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PSMS (Plans de mobilité urbaine durable)</a:t>
            </a:r>
            <a:endParaRPr b="1" i="0" sz="3200" u="none" cap="none" strike="noStrike">
              <a:solidFill>
                <a:schemeClr val="lt1"/>
              </a:solidFill>
              <a:latin typeface="Arial"/>
              <a:ea typeface="Arial"/>
              <a:cs typeface="Arial"/>
              <a:sym typeface="Arial"/>
            </a:endParaRPr>
          </a:p>
        </p:txBody>
      </p:sp>
      <p:sp>
        <p:nvSpPr>
          <p:cNvPr id="183" name="Google Shape;183;p13"/>
          <p:cNvSpPr/>
          <p:nvPr/>
        </p:nvSpPr>
        <p:spPr>
          <a:xfrm>
            <a:off x="3373428" y="5768379"/>
            <a:ext cx="4086150"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2800" u="none" cap="none" strike="noStrike">
                <a:solidFill>
                  <a:schemeClr val="dk1"/>
                </a:solidFill>
                <a:latin typeface="Arial"/>
                <a:ea typeface="Arial"/>
                <a:cs typeface="Arial"/>
                <a:sym typeface="Arial"/>
              </a:rPr>
              <a:t>Aménagement local pour la marche, le vélo, les transports </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2800" u="none" cap="none" strike="noStrike">
                <a:solidFill>
                  <a:schemeClr val="dk1"/>
                </a:solidFill>
                <a:latin typeface="Arial"/>
                <a:ea typeface="Arial"/>
                <a:cs typeface="Arial"/>
                <a:sym typeface="Arial"/>
              </a:rPr>
              <a:t>publics/partagés.</a:t>
            </a:r>
            <a:endParaRPr b="0" i="0" sz="1400" u="none" cap="none" strike="noStrike">
              <a:solidFill>
                <a:schemeClr val="dk1"/>
              </a:solidFill>
              <a:latin typeface="Arial"/>
              <a:ea typeface="Arial"/>
              <a:cs typeface="Arial"/>
              <a:sym typeface="Arial"/>
            </a:endParaRPr>
          </a:p>
        </p:txBody>
      </p:sp>
      <p:sp>
        <p:nvSpPr>
          <p:cNvPr id="184" name="Google Shape;184;p13"/>
          <p:cNvSpPr/>
          <p:nvPr/>
        </p:nvSpPr>
        <p:spPr>
          <a:xfrm>
            <a:off x="8554870" y="3903439"/>
            <a:ext cx="4085998" cy="1823593"/>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RTE-T (Réseau transeuropéen de transport)</a:t>
            </a:r>
            <a:endParaRPr b="0" i="0" sz="1400" u="none" cap="none" strike="noStrike">
              <a:solidFill>
                <a:schemeClr val="lt1"/>
              </a:solidFill>
              <a:latin typeface="Arial"/>
              <a:ea typeface="Arial"/>
              <a:cs typeface="Arial"/>
              <a:sym typeface="Arial"/>
            </a:endParaRPr>
          </a:p>
        </p:txBody>
      </p:sp>
      <p:sp>
        <p:nvSpPr>
          <p:cNvPr id="185" name="Google Shape;185;p13"/>
          <p:cNvSpPr/>
          <p:nvPr/>
        </p:nvSpPr>
        <p:spPr>
          <a:xfrm>
            <a:off x="8554869" y="5768379"/>
            <a:ext cx="4085999" cy="4625829"/>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2800" u="none" cap="none" strike="noStrike">
                <a:solidFill>
                  <a:schemeClr val="dk1"/>
                </a:solidFill>
                <a:latin typeface="Arial"/>
                <a:ea typeface="Arial"/>
                <a:cs typeface="Arial"/>
                <a:sym typeface="Arial"/>
              </a:rPr>
              <a:t>Un label écologique international de premier plan destiné aux hôtels, campings et sites touristiques, axé sur la gestion environnementale et la sensibilisation à l'environnement.</a:t>
            </a:r>
            <a:endParaRPr b="0" i="0" sz="1400" u="none" cap="none" strike="noStrike">
              <a:solidFill>
                <a:schemeClr val="dk1"/>
              </a:solidFill>
              <a:latin typeface="Arial"/>
              <a:ea typeface="Arial"/>
              <a:cs typeface="Arial"/>
              <a:sym typeface="Arial"/>
            </a:endParaRPr>
          </a:p>
        </p:txBody>
      </p:sp>
      <p:sp>
        <p:nvSpPr>
          <p:cNvPr id="186" name="Google Shape;186;p13"/>
          <p:cNvSpPr/>
          <p:nvPr/>
        </p:nvSpPr>
        <p:spPr>
          <a:xfrm>
            <a:off x="13808210" y="3903438"/>
            <a:ext cx="4086000" cy="18252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DG MOVE (Direction Générale de la Mobilité et des Transports)</a:t>
            </a:r>
            <a:endParaRPr b="1" i="0" sz="3200" u="none" cap="none" strike="noStrike">
              <a:solidFill>
                <a:schemeClr val="lt1"/>
              </a:solidFill>
              <a:latin typeface="Arial"/>
              <a:ea typeface="Arial"/>
              <a:cs typeface="Arial"/>
              <a:sym typeface="Arial"/>
            </a:endParaRPr>
          </a:p>
        </p:txBody>
      </p:sp>
      <p:sp>
        <p:nvSpPr>
          <p:cNvPr id="187" name="Google Shape;187;p13"/>
          <p:cNvSpPr/>
          <p:nvPr/>
        </p:nvSpPr>
        <p:spPr>
          <a:xfrm>
            <a:off x="13808211" y="5768379"/>
            <a:ext cx="4085999" cy="4625829"/>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US" sz="2800" u="none" cap="none" strike="noStrike">
                <a:solidFill>
                  <a:schemeClr val="dk1"/>
                </a:solidFill>
                <a:latin typeface="Arial"/>
                <a:ea typeface="Arial"/>
                <a:cs typeface="Arial"/>
                <a:sym typeface="Arial"/>
              </a:rPr>
              <a:t>Cadre politique et financier de l'UE visant à intégrer la durabilité dans les stratégies de mobilité.</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4"/>
          <p:cNvSpPr/>
          <p:nvPr/>
        </p:nvSpPr>
        <p:spPr>
          <a:xfrm>
            <a:off x="4008187" y="2350878"/>
            <a:ext cx="16279192" cy="1521635"/>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Les choix de mobilité des touristes sont fortement influencés par leurs habitudes quotidiennes.</a:t>
            </a:r>
            <a:endParaRPr b="0" i="0" sz="1400" u="none" cap="none" strike="noStrike">
              <a:solidFill>
                <a:schemeClr val="dk1"/>
              </a:solidFill>
              <a:latin typeface="Arial"/>
              <a:ea typeface="Arial"/>
              <a:cs typeface="Arial"/>
              <a:sym typeface="Arial"/>
            </a:endParaRPr>
          </a:p>
        </p:txBody>
      </p:sp>
      <p:sp>
        <p:nvSpPr>
          <p:cNvPr id="193" name="Google Shape;193;p14"/>
          <p:cNvSpPr txBox="1"/>
          <p:nvPr/>
        </p:nvSpPr>
        <p:spPr>
          <a:xfrm>
            <a:off x="761999" y="128191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3.3. Comportement et habitudes de mobilité</a:t>
            </a:r>
            <a:endParaRPr b="1" i="0" sz="4800" u="none" cap="none" strike="noStrike">
              <a:solidFill>
                <a:schemeClr val="accent1"/>
              </a:solidFill>
              <a:latin typeface="Arial"/>
              <a:ea typeface="Arial"/>
              <a:cs typeface="Arial"/>
              <a:sym typeface="Arial"/>
            </a:endParaRPr>
          </a:p>
        </p:txBody>
      </p:sp>
      <p:sp>
        <p:nvSpPr>
          <p:cNvPr id="194" name="Google Shape;194;p14"/>
          <p:cNvSpPr/>
          <p:nvPr/>
        </p:nvSpPr>
        <p:spPr>
          <a:xfrm>
            <a:off x="4143719" y="10463987"/>
            <a:ext cx="16130004" cy="2455625"/>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Ce « transfert d'habitudes » montre que la promotion de choix durables au quotidien peut avoir des retombées positives sur le tourisme.</a:t>
            </a:r>
            <a:endParaRPr b="0" i="0" sz="1400" u="none" cap="none" strike="noStrike">
              <a:solidFill>
                <a:schemeClr val="dk1"/>
              </a:solidFill>
              <a:latin typeface="Arial"/>
              <a:ea typeface="Arial"/>
              <a:cs typeface="Arial"/>
              <a:sym typeface="Arial"/>
            </a:endParaRPr>
          </a:p>
        </p:txBody>
      </p:sp>
      <p:grpSp>
        <p:nvGrpSpPr>
          <p:cNvPr id="195" name="Google Shape;195;p14"/>
          <p:cNvGrpSpPr/>
          <p:nvPr/>
        </p:nvGrpSpPr>
        <p:grpSpPr>
          <a:xfrm>
            <a:off x="4898755" y="4228969"/>
            <a:ext cx="6248135" cy="5918725"/>
            <a:chOff x="13051" y="469800"/>
            <a:chExt cx="2421826" cy="2421826"/>
          </a:xfrm>
        </p:grpSpPr>
        <p:sp>
          <p:nvSpPr>
            <p:cNvPr id="196" name="Google Shape;196;p14"/>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4"/>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Les personnes qui utilisent les transports en commun ou le vélo au quotidien sont plus enclines à opter pour des modes de transport à faible empreinte carbone lorsqu'elles se déplacent.</a:t>
              </a:r>
              <a:endParaRPr b="0" i="0" sz="3200" u="none" cap="none" strike="noStrike">
                <a:solidFill>
                  <a:schemeClr val="lt1"/>
                </a:solidFill>
                <a:latin typeface="Arial"/>
                <a:ea typeface="Arial"/>
                <a:cs typeface="Arial"/>
                <a:sym typeface="Arial"/>
              </a:endParaRPr>
            </a:p>
          </p:txBody>
        </p:sp>
      </p:grpSp>
      <p:grpSp>
        <p:nvGrpSpPr>
          <p:cNvPr id="198" name="Google Shape;198;p14"/>
          <p:cNvGrpSpPr/>
          <p:nvPr/>
        </p:nvGrpSpPr>
        <p:grpSpPr>
          <a:xfrm>
            <a:off x="12663762" y="4228969"/>
            <a:ext cx="6248135" cy="5918725"/>
            <a:chOff x="13051" y="469800"/>
            <a:chExt cx="2421826" cy="2421826"/>
          </a:xfrm>
        </p:grpSpPr>
        <p:sp>
          <p:nvSpPr>
            <p:cNvPr id="199" name="Google Shape;199;p14"/>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4"/>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Les automobilistes ou les grands voyageurs ont tendance à reproduire ces habitudes lorsqu'ils partent en vacances.</a:t>
              </a:r>
              <a:endParaRPr b="0" i="0" sz="1200" u="none" cap="none" strike="noStrike">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txBox="1"/>
          <p:nvPr/>
        </p:nvSpPr>
        <p:spPr>
          <a:xfrm>
            <a:off x="762000" y="2692850"/>
            <a:ext cx="18655500" cy="5776200"/>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0" i="0" lang="en-US" sz="3400" u="none" cap="none" strike="noStrike">
                <a:solidFill>
                  <a:srgbClr val="323232"/>
                </a:solidFill>
                <a:latin typeface="Arial"/>
                <a:ea typeface="Arial"/>
                <a:cs typeface="Arial"/>
                <a:sym typeface="Arial"/>
              </a:rPr>
              <a:t>Une mobilité inclusive et durable est essentielle à un tourisme équitable.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rgbClr val="000000"/>
              </a:buClr>
              <a:buSzPts val="3400"/>
              <a:buFont typeface="Arial"/>
              <a:buChar char="•"/>
            </a:pPr>
            <a:r>
              <a:rPr b="0" i="0" lang="en-US" sz="3400" u="none" cap="none" strike="noStrike">
                <a:solidFill>
                  <a:srgbClr val="323232"/>
                </a:solidFill>
                <a:latin typeface="Arial"/>
                <a:ea typeface="Arial"/>
                <a:cs typeface="Arial"/>
                <a:sym typeface="Arial"/>
              </a:rPr>
              <a:t>ODD 11.2 : garantir, d’ici à 2030, des systèmes de transport sûrs, abordables, accessibles et durables pour tous. </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rgbClr val="000000"/>
              </a:buClr>
              <a:buSzPts val="3400"/>
              <a:buFont typeface="Arial"/>
              <a:buChar char="•"/>
            </a:pPr>
            <a:r>
              <a:rPr b="0" i="0" lang="en-US" sz="3400" u="none" cap="none" strike="noStrike">
                <a:solidFill>
                  <a:srgbClr val="323232"/>
                </a:solidFill>
                <a:latin typeface="Arial"/>
                <a:ea typeface="Arial"/>
                <a:cs typeface="Arial"/>
                <a:sym typeface="Arial"/>
              </a:rPr>
              <a:t>PNUE/OMT : la mobilité touristique doit s’appuyer sur des infrastructures inclusives et des services à faible empreinte carbone.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3400" u="none" cap="none" strike="noStrike">
                <a:solidFill>
                  <a:srgbClr val="323232"/>
                </a:solidFill>
                <a:latin typeface="Arial"/>
                <a:ea typeface="Arial"/>
                <a:cs typeface="Arial"/>
                <a:sym typeface="Arial"/>
              </a:rPr>
              <a:t>L’accessibilité relie les objectifs environnementaux à l’inclusion communautaire, garantissant ainsi des avantages tant aux résidents qu’aux visiteurs.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 name="Google Shape;206;p15"/>
          <p:cNvSpPr txBox="1"/>
          <p:nvPr/>
        </p:nvSpPr>
        <p:spPr>
          <a:xfrm>
            <a:off x="761999" y="1082841"/>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3.4. Mobilité durable et accessibilité</a:t>
            </a:r>
            <a:endParaRPr b="1" i="0" sz="4800" u="none" cap="none" strike="noStrike">
              <a:solidFill>
                <a:schemeClr val="accent1"/>
              </a:solidFill>
              <a:latin typeface="Arial"/>
              <a:ea typeface="Arial"/>
              <a:cs typeface="Arial"/>
              <a:sym typeface="Arial"/>
            </a:endParaRPr>
          </a:p>
        </p:txBody>
      </p:sp>
      <p:pic>
        <p:nvPicPr>
          <p:cNvPr descr="Communications materials - United Nations Sustainable Development" id="207" name="Google Shape;207;p15"/>
          <p:cNvPicPr preferRelativeResize="0"/>
          <p:nvPr/>
        </p:nvPicPr>
        <p:blipFill rotWithShape="1">
          <a:blip r:embed="rId3">
            <a:alphaModFix/>
          </a:blip>
          <a:srcRect b="0" l="0" r="0" t="0"/>
          <a:stretch/>
        </p:blipFill>
        <p:spPr>
          <a:xfrm>
            <a:off x="20169201" y="3767377"/>
            <a:ext cx="3038451" cy="3038451"/>
          </a:xfrm>
          <a:prstGeom prst="rect">
            <a:avLst/>
          </a:prstGeom>
          <a:noFill/>
          <a:ln>
            <a:noFill/>
          </a:ln>
        </p:spPr>
      </p:pic>
      <p:pic>
        <p:nvPicPr>
          <p:cNvPr descr="Accessibility - Free transport icons" id="208" name="Google Shape;208;p15"/>
          <p:cNvPicPr preferRelativeResize="0"/>
          <p:nvPr/>
        </p:nvPicPr>
        <p:blipFill rotWithShape="1">
          <a:blip r:embed="rId4">
            <a:alphaModFix/>
          </a:blip>
          <a:srcRect b="0" l="0" r="0" t="0"/>
          <a:stretch/>
        </p:blipFill>
        <p:spPr>
          <a:xfrm>
            <a:off x="8491545" y="9056827"/>
            <a:ext cx="2760228" cy="2760229"/>
          </a:xfrm>
          <a:prstGeom prst="rect">
            <a:avLst/>
          </a:prstGeom>
          <a:noFill/>
          <a:ln>
            <a:noFill/>
          </a:ln>
        </p:spPr>
      </p:pic>
      <p:pic>
        <p:nvPicPr>
          <p:cNvPr descr="dessin de griffonnage à main levée d'un vélo. 10330705 PNG" id="209" name="Google Shape;209;p15"/>
          <p:cNvPicPr preferRelativeResize="0"/>
          <p:nvPr/>
        </p:nvPicPr>
        <p:blipFill rotWithShape="1">
          <a:blip r:embed="rId5">
            <a:alphaModFix/>
          </a:blip>
          <a:srcRect b="0" l="0" r="0" t="0"/>
          <a:stretch/>
        </p:blipFill>
        <p:spPr>
          <a:xfrm>
            <a:off x="12026896" y="10018266"/>
            <a:ext cx="2159378" cy="14892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762001" y="5657851"/>
            <a:ext cx="13812981"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600"/>
              <a:buNone/>
            </a:pPr>
            <a:r>
              <a:rPr b="1" lang="en-US" sz="11600"/>
              <a:t>4.</a:t>
            </a:r>
            <a:r>
              <a:rPr b="1" lang="en-US"/>
              <a:t> </a:t>
            </a:r>
            <a:r>
              <a:rPr b="1" lang="en-US" sz="9600"/>
              <a:t>Exemples de bonnes pratiques en Europe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7"/>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n-US" sz="4800"/>
              <a:t>4.1 Bonnes pratiques en matière de mobilité touristique durable</a:t>
            </a:r>
            <a:endParaRPr b="1" sz="4800"/>
          </a:p>
        </p:txBody>
      </p:sp>
      <p:grpSp>
        <p:nvGrpSpPr>
          <p:cNvPr id="220" name="Google Shape;220;p17"/>
          <p:cNvGrpSpPr/>
          <p:nvPr/>
        </p:nvGrpSpPr>
        <p:grpSpPr>
          <a:xfrm>
            <a:off x="932441" y="2840775"/>
            <a:ext cx="18043586" cy="6889555"/>
            <a:chOff x="3501018" y="126944"/>
            <a:chExt cx="18043586" cy="6889555"/>
          </a:xfrm>
        </p:grpSpPr>
        <p:sp>
          <p:nvSpPr>
            <p:cNvPr id="221" name="Google Shape;221;p17"/>
            <p:cNvSpPr/>
            <p:nvPr/>
          </p:nvSpPr>
          <p:spPr>
            <a:xfrm>
              <a:off x="3501018" y="126953"/>
              <a:ext cx="4270758" cy="1512449"/>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Transports publics</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à faibles émissions</a:t>
              </a:r>
              <a:endParaRPr b="1" i="0" sz="1400" u="none" cap="none" strike="noStrike">
                <a:solidFill>
                  <a:schemeClr val="lt1"/>
                </a:solidFill>
                <a:latin typeface="Arial"/>
                <a:ea typeface="Arial"/>
                <a:cs typeface="Arial"/>
                <a:sym typeface="Arial"/>
              </a:endParaRPr>
            </a:p>
          </p:txBody>
        </p:sp>
        <p:sp>
          <p:nvSpPr>
            <p:cNvPr id="222" name="Google Shape;222;p17"/>
            <p:cNvSpPr/>
            <p:nvPr/>
          </p:nvSpPr>
          <p:spPr>
            <a:xfrm>
              <a:off x="3501018" y="1629007"/>
              <a:ext cx="4270758" cy="5387492"/>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Belgique</a:t>
              </a:r>
              <a:r>
                <a:rPr b="0" i="0" lang="en-US" sz="2800" u="none" cap="none" strike="noStrike">
                  <a:solidFill>
                    <a:schemeClr val="dk1"/>
                  </a:solidFill>
                  <a:latin typeface="Arial"/>
                  <a:ea typeface="Arial"/>
                  <a:cs typeface="Arial"/>
                  <a:sym typeface="Arial"/>
                </a:rPr>
                <a:t> : TEC et De Lijn déploient des bus électriques et renforcent la connectivité régionale.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Espagne</a:t>
              </a:r>
              <a:r>
                <a:rPr b="0" i="0" lang="en-US" sz="2800" u="none" cap="none" strike="noStrike">
                  <a:solidFill>
                    <a:schemeClr val="dk1"/>
                  </a:solidFill>
                  <a:latin typeface="Arial"/>
                  <a:ea typeface="Arial"/>
                  <a:cs typeface="Arial"/>
                  <a:sym typeface="Arial"/>
                </a:rPr>
                <a:t> : les bus hybrides/électriques de Barcelone + un système de billetterie intégré avec le métro et le vélo en libre-service</a:t>
              </a:r>
              <a:endParaRPr b="0" i="0" sz="1400" u="none" cap="none" strike="noStrike">
                <a:solidFill>
                  <a:schemeClr val="dk1"/>
                </a:solidFill>
                <a:latin typeface="Arial"/>
                <a:ea typeface="Arial"/>
                <a:cs typeface="Arial"/>
                <a:sym typeface="Arial"/>
              </a:endParaRPr>
            </a:p>
          </p:txBody>
        </p:sp>
        <p:sp>
          <p:nvSpPr>
            <p:cNvPr id="223" name="Google Shape;223;p17"/>
            <p:cNvSpPr/>
            <p:nvPr/>
          </p:nvSpPr>
          <p:spPr>
            <a:xfrm>
              <a:off x="8093027" y="126944"/>
              <a:ext cx="4371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Mobilité active et infrastructures cyclables</a:t>
              </a:r>
              <a:endParaRPr b="1" i="0" sz="1400" u="none" cap="none" strike="noStrike">
                <a:solidFill>
                  <a:schemeClr val="lt1"/>
                </a:solidFill>
                <a:latin typeface="Arial"/>
                <a:ea typeface="Arial"/>
                <a:cs typeface="Arial"/>
                <a:sym typeface="Arial"/>
              </a:endParaRPr>
            </a:p>
          </p:txBody>
        </p:sp>
        <p:sp>
          <p:nvSpPr>
            <p:cNvPr id="224" name="Google Shape;224;p17"/>
            <p:cNvSpPr/>
            <p:nvPr/>
          </p:nvSpPr>
          <p:spPr>
            <a:xfrm>
              <a:off x="8093031" y="1595517"/>
              <a:ext cx="4371199" cy="5407812"/>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Belgique</a:t>
              </a:r>
              <a:r>
                <a:rPr b="0" i="0" lang="en-US" sz="2800" u="none" cap="none" strike="noStrike">
                  <a:solidFill>
                    <a:schemeClr val="dk1"/>
                  </a:solidFill>
                  <a:latin typeface="Arial"/>
                  <a:ea typeface="Arial"/>
                  <a:cs typeface="Arial"/>
                  <a:sym typeface="Arial"/>
                </a:rPr>
                <a:t> (Gand) : vaste réseau cyclable.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Danemark</a:t>
              </a:r>
              <a:r>
                <a:rPr b="0" i="0" lang="en-US" sz="2800" u="none" cap="none" strike="noStrike">
                  <a:solidFill>
                    <a:schemeClr val="dk1"/>
                  </a:solidFill>
                  <a:latin typeface="Arial"/>
                  <a:ea typeface="Arial"/>
                  <a:cs typeface="Arial"/>
                  <a:sym typeface="Arial"/>
                </a:rPr>
                <a:t> (Copenhague) : système de vélos en libre-service + urbanisme favorisant la mobilité active. Image : cyclistes à Copenhague.</a:t>
              </a:r>
              <a:endParaRPr b="0" i="0" sz="1400" u="none" cap="none" strike="noStrike">
                <a:solidFill>
                  <a:schemeClr val="dk1"/>
                </a:solidFill>
                <a:latin typeface="Arial"/>
                <a:ea typeface="Arial"/>
                <a:cs typeface="Arial"/>
                <a:sym typeface="Arial"/>
              </a:endParaRPr>
            </a:p>
          </p:txBody>
        </p:sp>
        <p:sp>
          <p:nvSpPr>
            <p:cNvPr id="225" name="Google Shape;225;p17"/>
            <p:cNvSpPr/>
            <p:nvPr/>
          </p:nvSpPr>
          <p:spPr>
            <a:xfrm>
              <a:off x="12684229" y="126953"/>
              <a:ext cx="42696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Transports ruraux et à la demande</a:t>
              </a:r>
              <a:endParaRPr b="1" i="0" sz="1400" u="none" cap="none" strike="noStrike">
                <a:solidFill>
                  <a:schemeClr val="lt1"/>
                </a:solidFill>
                <a:latin typeface="Arial"/>
                <a:ea typeface="Arial"/>
                <a:cs typeface="Arial"/>
                <a:sym typeface="Arial"/>
              </a:endParaRPr>
            </a:p>
          </p:txBody>
        </p:sp>
        <p:sp>
          <p:nvSpPr>
            <p:cNvPr id="226" name="Google Shape;226;p17"/>
            <p:cNvSpPr/>
            <p:nvPr/>
          </p:nvSpPr>
          <p:spPr>
            <a:xfrm>
              <a:off x="12689439" y="1594526"/>
              <a:ext cx="4245536" cy="540936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Espagne</a:t>
              </a:r>
              <a:r>
                <a:rPr b="0" i="0" lang="en-US" sz="2800" u="none" cap="none" strike="noStrike">
                  <a:solidFill>
                    <a:schemeClr val="dk1"/>
                  </a:solidFill>
                  <a:latin typeface="Arial"/>
                  <a:ea typeface="Arial"/>
                  <a:cs typeface="Arial"/>
                  <a:sym typeface="Arial"/>
                </a:rPr>
                <a:t> (Castille-et-León) : service de bus à la demande reliant les petites localités.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SMARTA</a:t>
              </a:r>
              <a:r>
                <a:rPr b="0" i="0" lang="en-US" sz="2800" u="none" cap="none" strike="noStrike">
                  <a:solidFill>
                    <a:schemeClr val="dk1"/>
                  </a:solidFill>
                  <a:latin typeface="Arial"/>
                  <a:ea typeface="Arial"/>
                  <a:cs typeface="Arial"/>
                  <a:sym typeface="Arial"/>
                </a:rPr>
                <a:t>-</a:t>
              </a:r>
              <a:r>
                <a:rPr b="1" i="0" lang="en-US" sz="2800" u="none" cap="none" strike="noStrike">
                  <a:solidFill>
                    <a:schemeClr val="dk1"/>
                  </a:solidFill>
                  <a:latin typeface="Arial"/>
                  <a:ea typeface="Arial"/>
                  <a:cs typeface="Arial"/>
                  <a:sym typeface="Arial"/>
                </a:rPr>
                <a:t>NET</a:t>
              </a:r>
              <a:r>
                <a:rPr b="0" i="0" lang="en-US" sz="2800" u="none" cap="none" strike="noStrike">
                  <a:solidFill>
                    <a:schemeClr val="dk1"/>
                  </a:solidFill>
                  <a:latin typeface="Arial"/>
                  <a:ea typeface="Arial"/>
                  <a:cs typeface="Arial"/>
                  <a:sym typeface="Arial"/>
                </a:rPr>
                <a:t> (UE) : projet de la DG MOVE (2019–2024) soutenant des projets pilotes de mobilité rurale.</a:t>
              </a:r>
              <a:endParaRPr b="0" i="0" sz="1400" u="none" cap="none" strike="noStrike">
                <a:solidFill>
                  <a:schemeClr val="dk1"/>
                </a:solidFill>
                <a:latin typeface="Arial"/>
                <a:ea typeface="Arial"/>
                <a:cs typeface="Arial"/>
                <a:sym typeface="Arial"/>
              </a:endParaRPr>
            </a:p>
          </p:txBody>
        </p:sp>
        <p:sp>
          <p:nvSpPr>
            <p:cNvPr id="227" name="Google Shape;227;p17"/>
            <p:cNvSpPr/>
            <p:nvPr/>
          </p:nvSpPr>
          <p:spPr>
            <a:xfrm>
              <a:off x="17275004" y="126953"/>
              <a:ext cx="42696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Solutions de mobilité numériques et intelligentes</a:t>
              </a:r>
              <a:endParaRPr b="1" i="0" sz="1400" u="none" cap="none" strike="noStrike">
                <a:solidFill>
                  <a:schemeClr val="lt1"/>
                </a:solidFill>
                <a:latin typeface="Arial"/>
                <a:ea typeface="Arial"/>
                <a:cs typeface="Arial"/>
                <a:sym typeface="Arial"/>
              </a:endParaRPr>
            </a:p>
          </p:txBody>
        </p:sp>
        <p:sp>
          <p:nvSpPr>
            <p:cNvPr id="228" name="Google Shape;228;p17"/>
            <p:cNvSpPr/>
            <p:nvPr/>
          </p:nvSpPr>
          <p:spPr>
            <a:xfrm>
              <a:off x="17275004" y="1629973"/>
              <a:ext cx="4245536" cy="5366205"/>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Danemark</a:t>
              </a:r>
              <a:r>
                <a:rPr b="0" i="0" lang="en-US" sz="2800" u="none" cap="none" strike="noStrike">
                  <a:solidFill>
                    <a:schemeClr val="dk1"/>
                  </a:solidFill>
                  <a:latin typeface="Arial"/>
                  <a:ea typeface="Arial"/>
                  <a:cs typeface="Arial"/>
                  <a:sym typeface="Arial"/>
                </a:rPr>
                <a:t> : Rejseplanen – un planificateur d'itinéraires national en temps réel.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Espagne</a:t>
              </a:r>
              <a:r>
                <a:rPr b="0" i="0" lang="en-US" sz="2800" u="none" cap="none" strike="noStrike">
                  <a:solidFill>
                    <a:schemeClr val="dk1"/>
                  </a:solidFill>
                  <a:latin typeface="Arial"/>
                  <a:ea typeface="Arial"/>
                  <a:cs typeface="Arial"/>
                  <a:sym typeface="Arial"/>
                </a:rPr>
                <a:t> (Barcelone) : MobilitApp, qui intègre le métro, le bus, le tramway et le vélo en libre-service.</a:t>
              </a:r>
              <a:endParaRPr b="0" i="0" sz="1400" u="none" cap="none" strike="noStrike">
                <a:solidFill>
                  <a:schemeClr val="dk1"/>
                </a:solidFill>
                <a:latin typeface="Arial"/>
                <a:ea typeface="Arial"/>
                <a:cs typeface="Arial"/>
                <a:sym typeface="Arial"/>
              </a:endParaRPr>
            </a:p>
          </p:txBody>
        </p:sp>
      </p:grpSp>
      <p:sp>
        <p:nvSpPr>
          <p:cNvPr id="229" name="Google Shape;229;p17"/>
          <p:cNvSpPr/>
          <p:nvPr/>
        </p:nvSpPr>
        <p:spPr>
          <a:xfrm>
            <a:off x="19316056" y="2840227"/>
            <a:ext cx="42696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Transport maritime et intermodal durable</a:t>
            </a:r>
            <a:endParaRPr b="1" i="0" sz="1400" u="none" cap="none" strike="noStrike">
              <a:solidFill>
                <a:schemeClr val="lt1"/>
              </a:solidFill>
              <a:latin typeface="Arial"/>
              <a:ea typeface="Arial"/>
              <a:cs typeface="Arial"/>
              <a:sym typeface="Arial"/>
            </a:endParaRPr>
          </a:p>
        </p:txBody>
      </p:sp>
      <p:sp>
        <p:nvSpPr>
          <p:cNvPr id="230" name="Google Shape;230;p17"/>
          <p:cNvSpPr/>
          <p:nvPr/>
        </p:nvSpPr>
        <p:spPr>
          <a:xfrm>
            <a:off x="19321266" y="4307800"/>
            <a:ext cx="4265856" cy="540936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Danemark</a:t>
            </a:r>
            <a:r>
              <a:rPr b="0" i="0" lang="en-US" sz="2800" u="none" cap="none" strike="noStrike">
                <a:solidFill>
                  <a:schemeClr val="dk1"/>
                </a:solidFill>
                <a:latin typeface="Arial"/>
                <a:ea typeface="Arial"/>
                <a:cs typeface="Arial"/>
                <a:sym typeface="Arial"/>
              </a:rPr>
              <a:t> : des ferries électriques pour les liaisons courtes.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dk1"/>
                </a:solidFill>
                <a:latin typeface="Arial"/>
                <a:ea typeface="Arial"/>
                <a:cs typeface="Arial"/>
                <a:sym typeface="Arial"/>
              </a:rPr>
              <a:t>Belgique</a:t>
            </a:r>
            <a:r>
              <a:rPr b="0" i="0" lang="en-US" sz="2800" u="none" cap="none" strike="noStrike">
                <a:solidFill>
                  <a:schemeClr val="dk1"/>
                </a:solidFill>
                <a:latin typeface="Arial"/>
                <a:ea typeface="Arial"/>
                <a:cs typeface="Arial"/>
                <a:sym typeface="Arial"/>
              </a:rPr>
              <a:t> : des ports reliant le rail, les bus et les vélos pour un tourisme maritime durable.</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8"/>
          <p:cNvSpPr txBox="1"/>
          <p:nvPr>
            <p:ph type="title"/>
          </p:nvPr>
        </p:nvSpPr>
        <p:spPr>
          <a:xfrm>
            <a:off x="762001" y="5657851"/>
            <a:ext cx="19905286"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sz="11600"/>
              <a:t>5. </a:t>
            </a:r>
            <a:r>
              <a:rPr b="1" lang="en-US" sz="11600">
                <a:solidFill>
                  <a:srgbClr val="FFFFFF"/>
                </a:solidFill>
              </a:rPr>
              <a:t>Activité de groupe : concevoir un plan de mobilité</a:t>
            </a:r>
            <a:br>
              <a:rPr lang="en-US" sz="9600"/>
            </a:br>
            <a:endParaRPr b="1" sz="1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9"/>
          <p:cNvSpPr txBox="1"/>
          <p:nvPr/>
        </p:nvSpPr>
        <p:spPr>
          <a:xfrm>
            <a:off x="761999" y="2830149"/>
            <a:ext cx="21820910" cy="9485376"/>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0" i="0" lang="en-US" sz="4000" u="none" cap="none" strike="noStrike">
                <a:solidFill>
                  <a:srgbClr val="323232"/>
                </a:solidFill>
                <a:latin typeface="Arial"/>
                <a:ea typeface="Arial"/>
                <a:cs typeface="Arial"/>
                <a:sym typeface="Arial"/>
              </a:rPr>
              <a:t>En petits groupes :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4000" u="none" cap="none" strike="noStrike">
                <a:solidFill>
                  <a:srgbClr val="323232"/>
                </a:solidFill>
                <a:latin typeface="Arial"/>
                <a:ea typeface="Arial"/>
                <a:cs typeface="Arial"/>
                <a:sym typeface="Arial"/>
              </a:rPr>
              <a:t>Élaborez un plan de mobilité touristique durable pour une destination (réelle ou imaginaire) en utilisant le cadre</a:t>
            </a:r>
            <a:r>
              <a:rPr b="0" i="1" lang="en-US" sz="4000" u="none" cap="none" strike="noStrike">
                <a:solidFill>
                  <a:srgbClr val="323232"/>
                </a:solidFill>
                <a:latin typeface="Arial"/>
                <a:ea typeface="Arial"/>
                <a:cs typeface="Arial"/>
                <a:sym typeface="Arial"/>
              </a:rPr>
              <a:t> </a:t>
            </a:r>
            <a:r>
              <a:rPr i="1" lang="en-US" sz="4000">
                <a:solidFill>
                  <a:srgbClr val="323232"/>
                </a:solidFill>
              </a:rPr>
              <a:t>Éviter</a:t>
            </a:r>
            <a:r>
              <a:rPr b="0" i="1" lang="en-US" sz="4000" u="none" cap="none" strike="noStrike">
                <a:solidFill>
                  <a:srgbClr val="323232"/>
                </a:solidFill>
                <a:latin typeface="Arial"/>
                <a:ea typeface="Arial"/>
                <a:cs typeface="Arial"/>
                <a:sym typeface="Arial"/>
              </a:rPr>
              <a:t> - Transférer - Améliorer </a:t>
            </a:r>
            <a:r>
              <a:rPr b="1" i="0" lang="en-US" sz="4000" u="none" cap="none" strike="noStrike">
                <a:solidFill>
                  <a:srgbClr val="32323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1" i="0" sz="4000" u="none" cap="none" strike="noStrike">
              <a:solidFill>
                <a:srgbClr val="323232"/>
              </a:solidFill>
              <a:latin typeface="Arial"/>
              <a:ea typeface="Arial"/>
              <a:cs typeface="Arial"/>
              <a:sym typeface="Arial"/>
            </a:endParaRPr>
          </a:p>
          <a:p>
            <a:pPr indent="0" lvl="0" marL="0" marR="0" rtl="0" algn="just">
              <a:lnSpc>
                <a:spcPct val="100000"/>
              </a:lnSpc>
              <a:spcBef>
                <a:spcPts val="0"/>
              </a:spcBef>
              <a:spcAft>
                <a:spcPts val="0"/>
              </a:spcAft>
              <a:buNone/>
            </a:pPr>
            <a:r>
              <a:rPr b="0" i="0" lang="en-US" sz="4000" u="none" cap="none" strike="noStrike">
                <a:solidFill>
                  <a:srgbClr val="323232"/>
                </a:solidFill>
                <a:latin typeface="Arial"/>
                <a:ea typeface="Arial"/>
                <a:cs typeface="Arial"/>
                <a:sym typeface="Arial"/>
              </a:rPr>
              <a:t>Définir : </a:t>
            </a:r>
            <a:endParaRPr b="0" i="0" sz="1400" u="none" cap="none" strike="noStrike">
              <a:solidFill>
                <a:srgbClr val="000000"/>
              </a:solidFill>
              <a:latin typeface="Arial"/>
              <a:ea typeface="Arial"/>
              <a:cs typeface="Arial"/>
              <a:sym typeface="Arial"/>
            </a:endParaRPr>
          </a:p>
          <a:p>
            <a:pPr indent="-571500" lvl="2" marL="14859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2 actions sous « Éviter »</a:t>
            </a:r>
            <a:endParaRPr b="0" i="0" sz="1400" u="none" cap="none" strike="noStrike">
              <a:solidFill>
                <a:srgbClr val="000000"/>
              </a:solidFill>
              <a:latin typeface="Arial"/>
              <a:ea typeface="Arial"/>
              <a:cs typeface="Arial"/>
              <a:sym typeface="Arial"/>
            </a:endParaRPr>
          </a:p>
          <a:p>
            <a:pPr indent="-571500" lvl="2" marL="14859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2 actions sous « Transformer »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000000"/>
              </a:buClr>
              <a:buSzPts val="4000"/>
              <a:buFont typeface="Noto Sans Symbols"/>
              <a:buChar char="▪"/>
            </a:pPr>
            <a:r>
              <a:rPr b="0" i="0" lang="en-US" sz="4000" u="none" cap="none" strike="noStrike">
                <a:solidFill>
                  <a:srgbClr val="323232"/>
                </a:solidFill>
                <a:latin typeface="Arial"/>
                <a:ea typeface="Arial"/>
                <a:cs typeface="Arial"/>
                <a:sym typeface="Arial"/>
              </a:rPr>
              <a:t>1 action sous « Améliorer »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000000"/>
              </a:buClr>
              <a:buSzPts val="4000"/>
              <a:buFont typeface="Noto Sans Symbols"/>
              <a:buChar char="▪"/>
            </a:pPr>
            <a:r>
              <a:rPr b="0" i="0" lang="en-US" sz="4000" u="none" cap="none" strike="noStrike">
                <a:solidFill>
                  <a:srgbClr val="323232"/>
                </a:solidFill>
                <a:latin typeface="Arial"/>
                <a:ea typeface="Arial"/>
                <a:cs typeface="Arial"/>
                <a:sym typeface="Arial"/>
              </a:rPr>
              <a:t>Parties prenantes responsables (collectivités locales, PME, associations locales)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000000"/>
              </a:buClr>
              <a:buSzPts val="4000"/>
              <a:buFont typeface="Noto Sans Symbols"/>
              <a:buChar char="▪"/>
            </a:pPr>
            <a:r>
              <a:rPr b="0" i="0" lang="en-US" sz="4000" u="none" cap="none" strike="noStrike">
                <a:solidFill>
                  <a:srgbClr val="323232"/>
                </a:solidFill>
                <a:latin typeface="Arial"/>
                <a:ea typeface="Arial"/>
                <a:cs typeface="Arial"/>
                <a:sym typeface="Arial"/>
              </a:rPr>
              <a:t>Avantages attendus (environnementaux, économiques, sociaux)</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None/>
            </a:pPr>
            <a:r>
              <a:t/>
            </a:r>
            <a:endParaRPr b="0" i="0"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None/>
            </a:pPr>
            <a:r>
              <a:rPr b="0" i="1" lang="en-US" sz="4000" u="none" cap="none" strike="noStrike">
                <a:solidFill>
                  <a:srgbClr val="323232"/>
                </a:solidFill>
                <a:latin typeface="Arial"/>
                <a:ea typeface="Arial"/>
                <a:cs typeface="Arial"/>
                <a:sym typeface="Arial"/>
              </a:rPr>
              <a:t>Chaque groupe présente une idée principale à la classe.</a:t>
            </a:r>
            <a:endParaRPr/>
          </a:p>
        </p:txBody>
      </p:sp>
      <p:sp>
        <p:nvSpPr>
          <p:cNvPr id="241" name="Google Shape;241;p19"/>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5. Activité de groupe : concevoir un plan de mobilité</a:t>
            </a:r>
            <a:endParaRPr b="0" i="0" sz="4800" u="none" cap="none" strike="noStrike">
              <a:solidFill>
                <a:schemeClr val="accen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txBox="1"/>
          <p:nvPr>
            <p:ph type="title"/>
          </p:nvPr>
        </p:nvSpPr>
        <p:spPr>
          <a:xfrm>
            <a:off x="762001" y="5657851"/>
            <a:ext cx="20575846"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600"/>
              <a:buNone/>
            </a:pPr>
            <a:r>
              <a:rPr b="1" lang="en-US" sz="11600"/>
              <a:t>6. </a:t>
            </a:r>
            <a:r>
              <a:rPr b="1" lang="en-US" sz="11600">
                <a:solidFill>
                  <a:srgbClr val="FFFFFF"/>
                </a:solidFill>
              </a:rPr>
              <a:t>Conclusions et évaluation</a:t>
            </a:r>
            <a:endParaRPr b="1" sz="1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1"/>
          <p:cNvSpPr txBox="1"/>
          <p:nvPr/>
        </p:nvSpPr>
        <p:spPr>
          <a:xfrm>
            <a:off x="1773380" y="2680185"/>
            <a:ext cx="20102946" cy="8449056"/>
          </a:xfrm>
          <a:prstGeom prst="rect">
            <a:avLst/>
          </a:prstGeom>
          <a:noFill/>
          <a:ln>
            <a:noFill/>
          </a:ln>
        </p:spPr>
        <p:txBody>
          <a:bodyPr anchorCtr="0" anchor="t" bIns="0" lIns="0" spcFirstLastPara="1" rIns="0" wrap="square" tIns="118850">
            <a:noAutofit/>
          </a:bodyPr>
          <a:lstStyle/>
          <a:p>
            <a:pPr indent="-571500" lvl="0" marL="571500" marR="0" rtl="0" algn="l">
              <a:lnSpc>
                <a:spcPct val="100000"/>
              </a:lnSpc>
              <a:spcBef>
                <a:spcPts val="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La mobilité durable est essentielle pour réduire l'impact climatique du tourisme tout en améliorant l'accessibilité et les retombées locales.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25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Des exemples européens — des bus et ferries électriques aux réseaux cyclables et aux applications numériques — montrent que le changement est possible et bénéfique.</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25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La transformation de la mobilité nécessite un soutien politique, des infrastructures et un changement des comportements.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2500"/>
              </a:spcBef>
              <a:spcAft>
                <a:spcPts val="2500"/>
              </a:spcAft>
              <a:buClr>
                <a:srgbClr val="000000"/>
              </a:buClr>
              <a:buSzPts val="4000"/>
              <a:buFont typeface="Noto Sans Symbols"/>
              <a:buChar char="❑"/>
            </a:pPr>
            <a:r>
              <a:rPr b="0" i="0" lang="en-US" sz="4000" u="none" cap="none" strike="noStrike">
                <a:solidFill>
                  <a:srgbClr val="323232"/>
                </a:solidFill>
                <a:latin typeface="Arial"/>
                <a:ea typeface="Arial"/>
                <a:cs typeface="Arial"/>
                <a:sym typeface="Arial"/>
              </a:rPr>
              <a:t>Les professionnels du tourisme ont un rôle crucial à jouer pour guider les destinations vers un avenir plus vert, plus équitable et plus résilient.</a:t>
            </a:r>
            <a:endParaRPr b="0" i="0" sz="1400" u="none" cap="none" strike="noStrike">
              <a:solidFill>
                <a:srgbClr val="000000"/>
              </a:solidFill>
              <a:latin typeface="Arial"/>
              <a:ea typeface="Arial"/>
              <a:cs typeface="Arial"/>
              <a:sym typeface="Arial"/>
            </a:endParaRPr>
          </a:p>
        </p:txBody>
      </p:sp>
      <p:sp>
        <p:nvSpPr>
          <p:cNvPr id="252" name="Google Shape;252;p21"/>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8000"/>
              <a:buFont typeface="Arial"/>
              <a:buNone/>
            </a:pPr>
            <a:r>
              <a:rPr b="1" i="0" lang="en-US" sz="4800" u="none" cap="none" strike="noStrike">
                <a:solidFill>
                  <a:schemeClr val="accent1"/>
                </a:solidFill>
                <a:latin typeface="Arial"/>
                <a:ea typeface="Arial"/>
                <a:cs typeface="Arial"/>
                <a:sym typeface="Arial"/>
              </a:rPr>
              <a:t>5.2. Conclusions</a:t>
            </a:r>
            <a:endParaRPr b="0" i="0" sz="4800" u="none" cap="none" strike="noStrike">
              <a:solidFill>
                <a:schemeClr val="accen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2"/>
          <p:cNvSpPr txBox="1"/>
          <p:nvPr>
            <p:ph type="title"/>
          </p:nvPr>
        </p:nvSpPr>
        <p:spPr>
          <a:xfrm>
            <a:off x="762001" y="5657851"/>
            <a:ext cx="17224894"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600"/>
              <a:buNone/>
            </a:pPr>
            <a:r>
              <a:rPr b="1" lang="en-US" sz="11600"/>
              <a:t>7.</a:t>
            </a:r>
            <a:r>
              <a:rPr lang="en-US"/>
              <a:t> </a:t>
            </a:r>
            <a:r>
              <a:rPr b="1" lang="en-US" sz="9600"/>
              <a:t>Activités et Apprentissage Autodirigé</a:t>
            </a:r>
            <a:endParaRPr b="1" sz="11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3"/>
          <p:cNvSpPr txBox="1"/>
          <p:nvPr/>
        </p:nvSpPr>
        <p:spPr>
          <a:xfrm>
            <a:off x="761999" y="3394111"/>
            <a:ext cx="21237980" cy="8449056"/>
          </a:xfrm>
          <a:prstGeom prst="rect">
            <a:avLst/>
          </a:prstGeom>
          <a:noFill/>
          <a:ln>
            <a:noFill/>
          </a:ln>
        </p:spPr>
        <p:txBody>
          <a:bodyPr anchorCtr="0" anchor="t" bIns="0" lIns="0" spcFirstLastPara="1" rIns="0" wrap="square" tIns="118850">
            <a:noAutofit/>
          </a:bodyPr>
          <a:lstStyle/>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Quiz à choix multiples et vrai/faux.</a:t>
            </a:r>
            <a:endParaRPr b="0" i="0" sz="4000" u="none" cap="none" strike="noStrike">
              <a:solidFill>
                <a:srgbClr val="323232"/>
              </a:solidFill>
              <a:latin typeface="Arial"/>
              <a:ea typeface="Arial"/>
              <a:cs typeface="Arial"/>
              <a:sym typeface="Arial"/>
            </a:endParaRPr>
          </a:p>
          <a:p>
            <a:pPr indent="-317500" lvl="0" marL="571500" marR="0" rtl="0" algn="just">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Discussion : les petits groupes vérifient leurs réponses et échangent leurs expériences.</a:t>
            </a:r>
            <a:endParaRPr b="0" i="0" sz="1400" u="none" cap="none" strike="noStrike">
              <a:solidFill>
                <a:srgbClr val="000000"/>
              </a:solidFill>
              <a:latin typeface="Arial"/>
              <a:ea typeface="Arial"/>
              <a:cs typeface="Arial"/>
              <a:sym typeface="Arial"/>
            </a:endParaRPr>
          </a:p>
          <a:p>
            <a:pPr indent="-317500" lvl="0" marL="571500" marR="0" rtl="0" algn="just">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Réflexion sur un scénario : concevoir un plan de mobilité durable pour une destination côtière dépendante de la voiture et des vols charters.</a:t>
            </a:r>
            <a:endParaRPr b="0" i="0" sz="4000" u="none" cap="none" strike="noStrike">
              <a:solidFill>
                <a:srgbClr val="323232"/>
              </a:solidFill>
              <a:latin typeface="Arial"/>
              <a:ea typeface="Arial"/>
              <a:cs typeface="Arial"/>
              <a:sym typeface="Arial"/>
            </a:endParaRPr>
          </a:p>
        </p:txBody>
      </p:sp>
      <p:sp>
        <p:nvSpPr>
          <p:cNvPr id="263" name="Google Shape;263;p23"/>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7.1 Quiz &amp; Réflexion de Groupe</a:t>
            </a:r>
            <a:endParaRPr b="0" i="0" sz="4800" u="none" cap="none" strike="noStrike">
              <a:solidFill>
                <a:schemeClr val="accen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4"/>
          <p:cNvSpPr txBox="1"/>
          <p:nvPr/>
        </p:nvSpPr>
        <p:spPr>
          <a:xfrm>
            <a:off x="761999" y="2890395"/>
            <a:ext cx="22416540" cy="8591296"/>
          </a:xfrm>
          <a:prstGeom prst="rect">
            <a:avLst/>
          </a:prstGeom>
          <a:noFill/>
          <a:ln>
            <a:noFill/>
          </a:ln>
        </p:spPr>
        <p:txBody>
          <a:bodyPr anchorCtr="0" anchor="t" bIns="0" lIns="0" spcFirstLastPara="1" rIns="0" wrap="square" tIns="118850">
            <a:noAutofit/>
          </a:bodyPr>
          <a:lstStyle/>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Vidéos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"Mobilité durable et intelligente en Europe" - Commission Européenne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"Quel est le lien entre les transports et le tourisme durable ?" – YouTube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"Les transports respectueux de l'environnement dans le tourisme durable" – YouTube</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Lectures</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"Comment mieux voyager : guide du voyageur débutant pour un tourisme durable" – National Geographic</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"L’empreinte carbone du tourisme" – Sustainable Travel International</a:t>
            </a:r>
            <a:endParaRPr b="0" i="0"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"Stratégie de mobilité intelligente et durable" – Commission Européenne</a:t>
            </a:r>
            <a:endParaRPr b="0" i="0" sz="1400" u="none" cap="none" strike="noStrike">
              <a:solidFill>
                <a:srgbClr val="000000"/>
              </a:solidFill>
              <a:latin typeface="Arial"/>
              <a:ea typeface="Arial"/>
              <a:cs typeface="Arial"/>
              <a:sym typeface="Arial"/>
            </a:endParaRPr>
          </a:p>
        </p:txBody>
      </p:sp>
      <p:sp>
        <p:nvSpPr>
          <p:cNvPr id="269" name="Google Shape;269;p24"/>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7.2 Ressources pour l'apprentissage autodirigé</a:t>
            </a:r>
            <a:endParaRPr b="1" i="0" sz="4800" u="none" cap="none" strike="noStrike">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5"/>
          <p:cNvSpPr txBox="1"/>
          <p:nvPr/>
        </p:nvSpPr>
        <p:spPr>
          <a:xfrm>
            <a:off x="761999" y="2932225"/>
            <a:ext cx="18454140" cy="8449056"/>
          </a:xfrm>
          <a:prstGeom prst="rect">
            <a:avLst/>
          </a:prstGeom>
          <a:noFill/>
          <a:ln>
            <a:noFill/>
          </a:ln>
        </p:spPr>
        <p:txBody>
          <a:bodyPr anchorCtr="0" anchor="t" bIns="0" lIns="0" spcFirstLastPara="1" rIns="0" wrap="square" tIns="118850">
            <a:noAutofit/>
          </a:bodyPr>
          <a:lstStyle/>
          <a:p>
            <a:pPr indent="-571500" lvl="0" marL="571500" marR="0" rtl="0" algn="just">
              <a:lnSpc>
                <a:spcPct val="100000"/>
              </a:lnSpc>
              <a:spcBef>
                <a:spcPts val="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Questions de réflexion :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Noto Sans Symbols"/>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4000" u="none" cap="none" strike="noStrike">
              <a:solidFill>
                <a:srgbClr val="323232"/>
              </a:solidFill>
              <a:latin typeface="Arial"/>
              <a:ea typeface="Arial"/>
              <a:cs typeface="Arial"/>
              <a:sym typeface="Arial"/>
            </a:endParaRPr>
          </a:p>
          <a:p>
            <a:pPr indent="-571500" lvl="2" marL="1485900" marR="0" rtl="0" algn="just">
              <a:lnSpc>
                <a:spcPct val="100000"/>
              </a:lnSpc>
              <a:spcBef>
                <a:spcPts val="0"/>
              </a:spcBef>
              <a:spcAft>
                <a:spcPts val="0"/>
              </a:spcAft>
              <a:buClr>
                <a:srgbClr val="000000"/>
              </a:buClr>
              <a:buSzPts val="4000"/>
              <a:buFont typeface="Courier New"/>
              <a:buChar char="o"/>
            </a:pPr>
            <a:r>
              <a:rPr b="0" i="0" lang="en-US" sz="4000" u="none" cap="none" strike="noStrike">
                <a:solidFill>
                  <a:srgbClr val="323232"/>
                </a:solidFill>
                <a:latin typeface="Arial"/>
                <a:ea typeface="Arial"/>
                <a:cs typeface="Arial"/>
                <a:sym typeface="Arial"/>
              </a:rPr>
              <a:t>Quelle stratégie présentée dans les vidéos est la plus applicable dans une destination touristique réelle ? </a:t>
            </a:r>
            <a:endParaRPr b="0" i="0" sz="1400" u="none" cap="none" strike="noStrike">
              <a:solidFill>
                <a:srgbClr val="000000"/>
              </a:solidFill>
              <a:latin typeface="Arial"/>
              <a:ea typeface="Arial"/>
              <a:cs typeface="Arial"/>
              <a:sym typeface="Arial"/>
            </a:endParaRPr>
          </a:p>
          <a:p>
            <a:pPr indent="-31750" lvl="2" marL="1200150" marR="0" rtl="0" algn="just">
              <a:lnSpc>
                <a:spcPct val="100000"/>
              </a:lnSpc>
              <a:spcBef>
                <a:spcPts val="0"/>
              </a:spcBef>
              <a:spcAft>
                <a:spcPts val="0"/>
              </a:spcAft>
              <a:buClr>
                <a:srgbClr val="323232"/>
              </a:buClr>
              <a:buSzPts val="4000"/>
              <a:buFont typeface="Courier New"/>
              <a:buNone/>
            </a:pPr>
            <a:r>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323232"/>
              </a:buClr>
              <a:buSzPts val="4000"/>
              <a:buFont typeface="Courier New"/>
              <a:buChar char="o"/>
            </a:pPr>
            <a:r>
              <a:rPr b="0" i="0" lang="en-US" sz="4000" u="none" cap="none" strike="noStrike">
                <a:solidFill>
                  <a:srgbClr val="323232"/>
                </a:solidFill>
                <a:latin typeface="Arial"/>
                <a:ea typeface="Arial"/>
                <a:cs typeface="Arial"/>
                <a:sym typeface="Arial"/>
              </a:rPr>
              <a:t>Quel est le principal obstacle : économique, culturel ou lié aux infrastructures ? </a:t>
            </a:r>
            <a:endParaRPr b="0" i="0" sz="1400" u="none" cap="none" strike="noStrike">
              <a:solidFill>
                <a:srgbClr val="000000"/>
              </a:solidFill>
              <a:latin typeface="Arial"/>
              <a:ea typeface="Arial"/>
              <a:cs typeface="Arial"/>
              <a:sym typeface="Arial"/>
            </a:endParaRPr>
          </a:p>
          <a:p>
            <a:pPr indent="-31750" lvl="2" marL="1200150" marR="0" rtl="0" algn="just">
              <a:lnSpc>
                <a:spcPct val="100000"/>
              </a:lnSpc>
              <a:spcBef>
                <a:spcPts val="0"/>
              </a:spcBef>
              <a:spcAft>
                <a:spcPts val="0"/>
              </a:spcAft>
              <a:buClr>
                <a:srgbClr val="323232"/>
              </a:buClr>
              <a:buSzPts val="4000"/>
              <a:buFont typeface="Courier New"/>
              <a:buNone/>
            </a:pPr>
            <a:r>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323232"/>
              </a:buClr>
              <a:buSzPts val="4000"/>
              <a:buFont typeface="Courier New"/>
              <a:buChar char="o"/>
            </a:pPr>
            <a:r>
              <a:rPr b="0" i="0" lang="en-US" sz="4000" u="none" cap="none" strike="noStrike">
                <a:solidFill>
                  <a:srgbClr val="323232"/>
                </a:solidFill>
                <a:latin typeface="Arial"/>
                <a:ea typeface="Arial"/>
                <a:cs typeface="Arial"/>
                <a:sym typeface="Arial"/>
              </a:rPr>
              <a:t>Comment les habitudes de mobilité quotidiennes à domicile influencent-elles les choix de déplacement ? </a:t>
            </a:r>
            <a:endParaRPr b="0" i="0" sz="1400" u="none" cap="none" strike="noStrike">
              <a:solidFill>
                <a:srgbClr val="000000"/>
              </a:solidFill>
              <a:latin typeface="Arial"/>
              <a:ea typeface="Arial"/>
              <a:cs typeface="Arial"/>
              <a:sym typeface="Arial"/>
            </a:endParaRPr>
          </a:p>
          <a:p>
            <a:pPr indent="-31750" lvl="2" marL="1200150" marR="0" rtl="0" algn="just">
              <a:lnSpc>
                <a:spcPct val="100000"/>
              </a:lnSpc>
              <a:spcBef>
                <a:spcPts val="0"/>
              </a:spcBef>
              <a:spcAft>
                <a:spcPts val="0"/>
              </a:spcAft>
              <a:buClr>
                <a:srgbClr val="323232"/>
              </a:buClr>
              <a:buSzPts val="4000"/>
              <a:buFont typeface="Courier New"/>
              <a:buNone/>
            </a:pPr>
            <a:r>
              <a:t/>
            </a:r>
            <a:endParaRPr b="0" i="0" sz="1400" u="none" cap="none" strike="noStrike">
              <a:solidFill>
                <a:srgbClr val="000000"/>
              </a:solidFill>
              <a:latin typeface="Arial"/>
              <a:ea typeface="Arial"/>
              <a:cs typeface="Arial"/>
              <a:sym typeface="Arial"/>
            </a:endParaRPr>
          </a:p>
          <a:p>
            <a:pPr indent="-571500" lvl="2" marL="1485900" marR="0" rtl="0" algn="just">
              <a:lnSpc>
                <a:spcPct val="100000"/>
              </a:lnSpc>
              <a:spcBef>
                <a:spcPts val="0"/>
              </a:spcBef>
              <a:spcAft>
                <a:spcPts val="0"/>
              </a:spcAft>
              <a:buClr>
                <a:srgbClr val="323232"/>
              </a:buClr>
              <a:buSzPts val="4000"/>
              <a:buFont typeface="Courier New"/>
              <a:buChar char="o"/>
            </a:pPr>
            <a:r>
              <a:rPr b="0" i="0" lang="en-US" sz="4000" u="none" cap="none" strike="noStrike">
                <a:solidFill>
                  <a:srgbClr val="323232"/>
                </a:solidFill>
                <a:latin typeface="Arial"/>
                <a:ea typeface="Arial"/>
                <a:cs typeface="Arial"/>
                <a:sym typeface="Arial"/>
              </a:rPr>
              <a:t>Suggérez une mesure qu'une PME pourrait prendre pour promouvoir la mobilité durable.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Noto Sans Symbols"/>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Noto Sans Symbols"/>
              <a:buNone/>
            </a:pPr>
            <a:r>
              <a:t/>
            </a:r>
            <a:endParaRPr b="0" i="0" sz="1400" u="none" cap="none" strike="noStrike">
              <a:solidFill>
                <a:srgbClr val="000000"/>
              </a:solidFill>
              <a:latin typeface="Arial"/>
              <a:ea typeface="Arial"/>
              <a:cs typeface="Arial"/>
              <a:sym typeface="Arial"/>
            </a:endParaRPr>
          </a:p>
          <a:p>
            <a:pPr indent="-571500" lvl="0" marL="571500" marR="0" rtl="0" algn="just">
              <a:lnSpc>
                <a:spcPct val="90000"/>
              </a:lnSpc>
              <a:spcBef>
                <a:spcPts val="2000"/>
              </a:spcBef>
              <a:spcAft>
                <a:spcPts val="0"/>
              </a:spcAft>
              <a:buClr>
                <a:srgbClr val="323232"/>
              </a:buClr>
              <a:buSzPts val="4000"/>
              <a:buFont typeface="Noto Sans Symbols"/>
              <a:buChar char="❑"/>
            </a:pPr>
            <a:r>
              <a:rPr b="0" i="0" lang="en-US" sz="4000" u="none" cap="none" strike="noStrike">
                <a:solidFill>
                  <a:srgbClr val="323232"/>
                </a:solidFill>
                <a:latin typeface="Arial"/>
                <a:ea typeface="Arial"/>
                <a:cs typeface="Arial"/>
                <a:sym typeface="Arial"/>
              </a:rPr>
              <a:t>Utilisez la fiche d'activité fournie. </a:t>
            </a:r>
            <a:endParaRPr b="0" i="0" sz="1400" u="none" cap="none" strike="noStrike">
              <a:solidFill>
                <a:srgbClr val="000000"/>
              </a:solidFill>
              <a:latin typeface="Arial"/>
              <a:ea typeface="Arial"/>
              <a:cs typeface="Arial"/>
              <a:sym typeface="Arial"/>
            </a:endParaRPr>
          </a:p>
        </p:txBody>
      </p:sp>
      <p:sp>
        <p:nvSpPr>
          <p:cNvPr id="275" name="Google Shape;275;p25"/>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None/>
            </a:pPr>
            <a:r>
              <a:rPr b="1" i="0" lang="en-US" sz="4800" u="none" cap="none" strike="noStrike">
                <a:solidFill>
                  <a:schemeClr val="accent1"/>
                </a:solidFill>
                <a:latin typeface="Arial"/>
                <a:ea typeface="Arial"/>
                <a:cs typeface="Arial"/>
                <a:sym typeface="Arial"/>
              </a:rPr>
              <a:t>7.3 Ressources pour l'apprentissage autodirigé</a:t>
            </a:r>
            <a:endParaRPr b="0" i="0" sz="4800" u="none" cap="none" strike="noStrike">
              <a:solidFill>
                <a:schemeClr val="accent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8000"/>
              <a:buFont typeface="Arial"/>
              <a:buNone/>
            </a:pPr>
            <a:r>
              <a:t/>
            </a:r>
            <a:endParaRPr b="1" i="0" sz="4800" u="none" cap="none" strike="noStrike">
              <a:solidFill>
                <a:schemeClr val="accen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2025-09-01T13:43:11Z</dcterms:created>
  <dc:creator>Monica RIVERA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