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4" roundtripDataSignature="AMtx7mjkQDILp4ByLDdRJ7BxHL06I9fJ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AFD6671-6968-4C14-B48E-944113D26C69}">
  <a:tblStyle styleId="{3AFD6671-6968-4C14-B48E-944113D26C69}"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6E9"/>
          </a:solidFill>
        </a:fill>
      </a:tcStyle>
    </a:wholeTbl>
    <a:band1H>
      <a:tcTxStyle b="off" i="off"/>
      <a:tcStyle>
        <a:fill>
          <a:solidFill>
            <a:srgbClr val="CBEDD1"/>
          </a:solidFill>
        </a:fill>
      </a:tcStyle>
    </a:band1H>
    <a:band2H>
      <a:tcTxStyle b="off" i="off"/>
    </a:band2H>
    <a:band1V>
      <a:tcTxStyle b="off" i="off"/>
      <a:tcStyle>
        <a:fill>
          <a:solidFill>
            <a:srgbClr val="CBEDD1"/>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5" name="Google Shape;21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1" name="Google Shape;22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A2</a:t>
            </a:r>
            <a:endParaRPr/>
          </a:p>
          <a:p>
            <a:pPr indent="0" lvl="0" marL="0" rtl="0" algn="l">
              <a:lnSpc>
                <a:spcPct val="100000"/>
              </a:lnSpc>
              <a:spcBef>
                <a:spcPts val="0"/>
              </a:spcBef>
              <a:spcAft>
                <a:spcPts val="0"/>
              </a:spcAft>
              <a:buSzPts val="1400"/>
              <a:buNone/>
            </a:pPr>
            <a:r>
              <a:rPr lang="en-US"/>
              <a:t>B4</a:t>
            </a:r>
            <a:endParaRPr/>
          </a:p>
          <a:p>
            <a:pPr indent="0" lvl="0" marL="0" rtl="0" algn="l">
              <a:lnSpc>
                <a:spcPct val="100000"/>
              </a:lnSpc>
              <a:spcBef>
                <a:spcPts val="0"/>
              </a:spcBef>
              <a:spcAft>
                <a:spcPts val="0"/>
              </a:spcAft>
              <a:buSzPts val="1400"/>
              <a:buNone/>
            </a:pPr>
            <a:r>
              <a:rPr lang="en-US"/>
              <a:t>C3</a:t>
            </a:r>
            <a:endParaRPr/>
          </a:p>
          <a:p>
            <a:pPr indent="0" lvl="0" marL="0" rtl="0" algn="l">
              <a:lnSpc>
                <a:spcPct val="100000"/>
              </a:lnSpc>
              <a:spcBef>
                <a:spcPts val="0"/>
              </a:spcBef>
              <a:spcAft>
                <a:spcPts val="0"/>
              </a:spcAft>
              <a:buSzPts val="1400"/>
              <a:buNone/>
            </a:pPr>
            <a:r>
              <a:rPr lang="en-US"/>
              <a:t>D1</a:t>
            </a:r>
            <a:endParaRPr/>
          </a:p>
        </p:txBody>
      </p:sp>
      <p:sp>
        <p:nvSpPr>
          <p:cNvPr id="247" name="Google Shape;247;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1" name="Google Shape;30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7" name="Google Shape;35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1" name="Google Shape;39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8" name="Google Shape;39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5.png"/><Relationship Id="rId8"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32" name="Shape 32"/>
        <p:cNvGrpSpPr/>
        <p:nvPr/>
      </p:nvGrpSpPr>
      <p:grpSpPr>
        <a:xfrm>
          <a:off x="0" y="0"/>
          <a:ext cx="0" cy="0"/>
          <a:chOff x="0" y="0"/>
          <a:chExt cx="0" cy="0"/>
        </a:xfrm>
      </p:grpSpPr>
      <p:sp>
        <p:nvSpPr>
          <p:cNvPr id="33" name="Google Shape;33;p43"/>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4" name="Google Shape;34;p43"/>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36" name="Google Shape;36;p43"/>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37" name="Google Shape;37;p43"/>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38" name="Google Shape;38;p43"/>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44"/>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4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4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7" name="Shape 47"/>
        <p:cNvGrpSpPr/>
        <p:nvPr/>
      </p:nvGrpSpPr>
      <p:grpSpPr>
        <a:xfrm>
          <a:off x="0" y="0"/>
          <a:ext cx="0" cy="0"/>
          <a:chOff x="0" y="0"/>
          <a:chExt cx="0" cy="0"/>
        </a:xfrm>
      </p:grpSpPr>
      <p:pic>
        <p:nvPicPr>
          <p:cNvPr descr="A black and white logo&#10;&#10;AI-generated content may be incorrect." id="48" name="Google Shape;48;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9" name="Google Shape;49;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0" name="Google Shape;50;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51" name="Google Shape;51;p45"/>
          <p:cNvGrpSpPr/>
          <p:nvPr/>
        </p:nvGrpSpPr>
        <p:grpSpPr>
          <a:xfrm>
            <a:off x="1633044" y="9658153"/>
            <a:ext cx="21117911" cy="908071"/>
            <a:chOff x="761999" y="9658153"/>
            <a:chExt cx="21117911" cy="908071"/>
          </a:xfrm>
        </p:grpSpPr>
        <p:pic>
          <p:nvPicPr>
            <p:cNvPr descr="A white text on a black background&#10;&#10;AI-generated content may be incorrect." id="52" name="Google Shape;52;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53" name="Google Shape;53;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54" name="Google Shape;54;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55" name="Google Shape;55;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56" name="Google Shape;56;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57" name="Google Shape;57;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8" name="Shape 58"/>
        <p:cNvGrpSpPr/>
        <p:nvPr/>
      </p:nvGrpSpPr>
      <p:grpSpPr>
        <a:xfrm>
          <a:off x="0" y="0"/>
          <a:ext cx="0" cy="0"/>
          <a:chOff x="0" y="0"/>
          <a:chExt cx="0" cy="0"/>
        </a:xfrm>
      </p:grpSpPr>
      <p:sp>
        <p:nvSpPr>
          <p:cNvPr id="59" name="Google Shape;59;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61" name="Shape 61"/>
        <p:cNvGrpSpPr/>
        <p:nvPr/>
      </p:nvGrpSpPr>
      <p:grpSpPr>
        <a:xfrm>
          <a:off x="0" y="0"/>
          <a:ext cx="0" cy="0"/>
          <a:chOff x="0" y="0"/>
          <a:chExt cx="0" cy="0"/>
        </a:xfrm>
      </p:grpSpPr>
      <p:sp>
        <p:nvSpPr>
          <p:cNvPr id="62" name="Google Shape;62;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4" name="Google Shape;64;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65" name="Google Shape;65;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6" name="Google Shape;66;p4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7" name="Google Shape;67;p4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8" name="Shape 68"/>
        <p:cNvGrpSpPr/>
        <p:nvPr/>
      </p:nvGrpSpPr>
      <p:grpSpPr>
        <a:xfrm>
          <a:off x="0" y="0"/>
          <a:ext cx="0" cy="0"/>
          <a:chOff x="0" y="0"/>
          <a:chExt cx="0" cy="0"/>
        </a:xfrm>
      </p:grpSpPr>
      <p:sp>
        <p:nvSpPr>
          <p:cNvPr id="69" name="Google Shape;69;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2" name="Google Shape;72;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3" name="Google Shape;73;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4" name="Google Shape;74;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5" name="Google Shape;75;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6" name="Google Shape;76;p48"/>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7" name="Google Shape;77;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8" name="Shape 78"/>
        <p:cNvGrpSpPr/>
        <p:nvPr/>
      </p:nvGrpSpPr>
      <p:grpSpPr>
        <a:xfrm>
          <a:off x="0" y="0"/>
          <a:ext cx="0" cy="0"/>
          <a:chOff x="0" y="0"/>
          <a:chExt cx="0" cy="0"/>
        </a:xfrm>
      </p:grpSpPr>
      <p:sp>
        <p:nvSpPr>
          <p:cNvPr id="79" name="Google Shape;79;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0" name="Google Shape;80;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1" name="Google Shape;81;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2" name="Google Shape;82;p49"/>
          <p:cNvSpPr/>
          <p:nvPr>
            <p:ph idx="2" type="pic"/>
          </p:nvPr>
        </p:nvSpPr>
        <p:spPr>
          <a:xfrm>
            <a:off x="0" y="0"/>
            <a:ext cx="24384000" cy="13716000"/>
          </a:xfrm>
          <a:prstGeom prst="rect">
            <a:avLst/>
          </a:prstGeom>
          <a:noFill/>
          <a:ln>
            <a:noFill/>
          </a:ln>
        </p:spPr>
      </p:sp>
      <p:sp>
        <p:nvSpPr>
          <p:cNvPr id="83" name="Google Shape;83;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4" name="Google Shape;84;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hyperlink" Target="https://open.spotify.com/episode/76fc1qhlvK7qTr04OUNvzH?si=e42e340ec7994391" TargetMode="External"/><Relationship Id="rId4" Type="http://schemas.openxmlformats.org/officeDocument/2006/relationships/hyperlink" Target="https://www.e-unwto.org/doi/book/10.18111/9789284407262" TargetMode="External"/><Relationship Id="rId9" Type="http://schemas.openxmlformats.org/officeDocument/2006/relationships/hyperlink" Target="https://open.spotify.com/show/2qifwjk3MVhGP4GS8DppjB?si=0ee91819ebe945fb" TargetMode="External"/><Relationship Id="rId5" Type="http://schemas.openxmlformats.org/officeDocument/2006/relationships/hyperlink" Target="https://data.europa.eu/doi/10.2873/983087" TargetMode="External"/><Relationship Id="rId6" Type="http://schemas.openxmlformats.org/officeDocument/2006/relationships/hyperlink" Target="https://www.oecd.org/en/publications/serials/oecd-tourism-papers_g1727119.html" TargetMode="External"/><Relationship Id="rId7" Type="http://schemas.openxmlformats.org/officeDocument/2006/relationships/hyperlink" Target="https://www.google.com/url?sa=t&amp;source=web&amp;rct=j&amp;opi=89978449&amp;url=https://planbleu.org/wp-content/uploads/2019/06/ensuring_effective_monitoring_web.pdf&amp;ved=2ahUKEwjjkp-T1uSOAxU4U6QEHbvqEUcQFnoECBcQAQ&amp;usg=AOvVaw2zxnJOdgDL9qq0Y3GiYj7p" TargetMode="External"/><Relationship Id="rId8" Type="http://schemas.openxmlformats.org/officeDocument/2006/relationships/hyperlink" Target="https://whc.unesco.org/en/sustainabletourismtoolkit/guide10/"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762000" y="4972050"/>
            <a:ext cx="20926500" cy="3771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Módulo </a:t>
            </a:r>
            <a:r>
              <a:rPr b="1" lang="en-US" sz="9600"/>
              <a:t>10: Monitoreo y evaluación de prácticas sostenibles</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1" type="body"/>
          </p:nvPr>
        </p:nvSpPr>
        <p:spPr>
          <a:xfrm>
            <a:off x="762000" y="3713900"/>
            <a:ext cx="22101600" cy="6558300"/>
          </a:xfrm>
          <a:prstGeom prst="rect">
            <a:avLst/>
          </a:prstGeom>
          <a:noFill/>
          <a:ln>
            <a:noFill/>
          </a:ln>
        </p:spPr>
        <p:txBody>
          <a:bodyPr anchorCtr="0" anchor="t" bIns="0" lIns="0" spcFirstLastPara="1" rIns="0" wrap="square" tIns="118850">
            <a:normAutofit lnSpcReduction="10000"/>
          </a:bodyPr>
          <a:lstStyle/>
          <a:p>
            <a:pPr indent="-228600" lvl="0" marL="457200" rtl="0" algn="l">
              <a:lnSpc>
                <a:spcPct val="90000"/>
              </a:lnSpc>
              <a:spcBef>
                <a:spcPts val="2000"/>
              </a:spcBef>
              <a:spcAft>
                <a:spcPts val="0"/>
              </a:spcAft>
              <a:buClr>
                <a:srgbClr val="323232"/>
              </a:buClr>
              <a:buSzPts val="5600"/>
              <a:buNone/>
            </a:pPr>
            <a:r>
              <a:rPr baseline="30000" lang="en-US" sz="6000"/>
              <a:t>La principal relevancia y alcance de este módulo es</a:t>
            </a:r>
            <a:r>
              <a:rPr b="0" baseline="30000" i="0" lang="en-US" sz="6000" u="none" strike="noStrike">
                <a:solidFill>
                  <a:srgbClr val="323232"/>
                </a:solidFill>
              </a:rPr>
              <a:t>:</a:t>
            </a:r>
            <a:endParaRPr sz="6000"/>
          </a:p>
          <a:p>
            <a:pPr indent="-228600" lvl="0" marL="457200" rtl="0" algn="l">
              <a:lnSpc>
                <a:spcPct val="90000"/>
              </a:lnSpc>
              <a:spcBef>
                <a:spcPts val="2000"/>
              </a:spcBef>
              <a:spcAft>
                <a:spcPts val="0"/>
              </a:spcAft>
              <a:buClr>
                <a:srgbClr val="323232"/>
              </a:buClr>
              <a:buSzPts val="5600"/>
              <a:buNone/>
            </a:pPr>
            <a:r>
              <a:rPr baseline="30000" lang="en-US" sz="6000"/>
              <a:t>1. Formar al personal docente para que comprenda y enseñe la importancia de los procesos de monitoreo y evaluación en la implementación de prácticas sostenibles.</a:t>
            </a:r>
            <a:endParaRPr sz="6000"/>
          </a:p>
          <a:p>
            <a:pPr indent="-228600" lvl="0" marL="457200" rtl="0" algn="l">
              <a:lnSpc>
                <a:spcPct val="90000"/>
              </a:lnSpc>
              <a:spcBef>
                <a:spcPts val="2000"/>
              </a:spcBef>
              <a:spcAft>
                <a:spcPts val="0"/>
              </a:spcAft>
              <a:buClr>
                <a:srgbClr val="323232"/>
              </a:buClr>
              <a:buSzPts val="5600"/>
              <a:buNone/>
            </a:pPr>
            <a:r>
              <a:rPr baseline="30000" lang="en-US" sz="6000"/>
              <a:t>2. Explorar métodos e indicadores (KPI, puntos de referencia) que permitan medir la efectividad de las acciones sostenibles en el sector turístico y hotelero.</a:t>
            </a:r>
            <a:endParaRPr sz="6000"/>
          </a:p>
          <a:p>
            <a:pPr indent="-228600" lvl="0" marL="457200" rtl="0" algn="l">
              <a:lnSpc>
                <a:spcPct val="90000"/>
              </a:lnSpc>
              <a:spcBef>
                <a:spcPts val="2000"/>
              </a:spcBef>
              <a:spcAft>
                <a:spcPts val="0"/>
              </a:spcAft>
              <a:buClr>
                <a:srgbClr val="323232"/>
              </a:buClr>
              <a:buSzPts val="5600"/>
              <a:buNone/>
            </a:pPr>
            <a:r>
              <a:rPr baseline="30000" lang="en-US" sz="6000"/>
              <a:t>3. Proporcionar herramientas y metodologías prácticas para la creación de sistemas de seguimiento y retroalimentación continua.</a:t>
            </a:r>
            <a:endParaRPr sz="6000"/>
          </a:p>
        </p:txBody>
      </p:sp>
      <p:sp>
        <p:nvSpPr>
          <p:cNvPr id="95" name="Google Shape;95;p2"/>
          <p:cNvSpPr txBox="1"/>
          <p:nvPr>
            <p:ph type="title"/>
          </p:nvPr>
        </p:nvSpPr>
        <p:spPr>
          <a:xfrm>
            <a:off x="762000" y="1524000"/>
            <a:ext cx="22860000" cy="1259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Introducción</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874200" y="6149700"/>
            <a:ext cx="20418300" cy="1416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A. Seguimiento y evaluación</a:t>
            </a:r>
            <a:endParaRPr b="1"/>
          </a:p>
        </p:txBody>
      </p:sp>
      <p:sp>
        <p:nvSpPr>
          <p:cNvPr id="101" name="Google Shape;101;p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762000" y="1103550"/>
            <a:ext cx="22860000" cy="8409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6000"/>
              <a:t>1. Seguimiento y evaluación: definiciones</a:t>
            </a:r>
            <a:endParaRPr b="1" sz="6000"/>
          </a:p>
        </p:txBody>
      </p:sp>
      <p:sp>
        <p:nvSpPr>
          <p:cNvPr id="108" name="Google Shape;108;p4"/>
          <p:cNvSpPr/>
          <p:nvPr/>
        </p:nvSpPr>
        <p:spPr>
          <a:xfrm>
            <a:off x="11986725" y="2187825"/>
            <a:ext cx="9963000" cy="4914900"/>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El </a:t>
            </a:r>
            <a:r>
              <a:rPr b="1" i="0" lang="en-US" sz="4000" u="none" cap="none" strike="noStrike">
                <a:solidFill>
                  <a:schemeClr val="lt1"/>
                </a:solidFill>
                <a:latin typeface="Arial"/>
                <a:ea typeface="Arial"/>
                <a:cs typeface="Arial"/>
                <a:sym typeface="Arial"/>
              </a:rPr>
              <a:t>monitoreo </a:t>
            </a:r>
            <a:r>
              <a:rPr b="0" i="0" lang="en-US" sz="4000" u="none" cap="none" strike="noStrike">
                <a:solidFill>
                  <a:schemeClr val="lt1"/>
                </a:solidFill>
                <a:latin typeface="Arial"/>
                <a:ea typeface="Arial"/>
                <a:cs typeface="Arial"/>
                <a:sym typeface="Arial"/>
              </a:rPr>
              <a:t>es el proceso continuo de recopilación de datos para dar seguimiento a los indicadores de desempeño y supervisar su progreso y la evolución de los objetivos y metas (por ejemplo, consumo de energía, reducción de residuos, participación comunitaria).</a:t>
            </a:r>
            <a:endParaRPr b="0" i="0" sz="4000" u="none" cap="none" strike="noStrike">
              <a:solidFill>
                <a:schemeClr val="lt1"/>
              </a:solidFill>
              <a:latin typeface="Arial"/>
              <a:ea typeface="Arial"/>
              <a:cs typeface="Arial"/>
              <a:sym typeface="Arial"/>
            </a:endParaRPr>
          </a:p>
        </p:txBody>
      </p:sp>
      <p:sp>
        <p:nvSpPr>
          <p:cNvPr id="109" name="Google Shape;109;p4"/>
          <p:cNvSpPr txBox="1"/>
          <p:nvPr>
            <p:ph idx="1" type="body"/>
          </p:nvPr>
        </p:nvSpPr>
        <p:spPr>
          <a:xfrm>
            <a:off x="762000" y="2944625"/>
            <a:ext cx="9963000" cy="9207900"/>
          </a:xfrm>
          <a:prstGeom prst="rect">
            <a:avLst/>
          </a:prstGeom>
          <a:noFill/>
          <a:ln>
            <a:noFill/>
          </a:ln>
        </p:spPr>
        <p:txBody>
          <a:bodyPr anchorCtr="0" anchor="t" bIns="0" lIns="0" spcFirstLastPara="1" rIns="0" wrap="square" tIns="0">
            <a:noAutofit/>
          </a:bodyPr>
          <a:lstStyle/>
          <a:p>
            <a:pPr indent="0" lvl="0" marL="0" rtl="0" algn="ctr">
              <a:lnSpc>
                <a:spcPct val="120000"/>
              </a:lnSpc>
              <a:spcBef>
                <a:spcPts val="0"/>
              </a:spcBef>
              <a:spcAft>
                <a:spcPts val="0"/>
              </a:spcAft>
              <a:buSzPts val="6588"/>
              <a:buNone/>
            </a:pPr>
            <a:r>
              <a:rPr lang="en-US" sz="4800"/>
              <a:t>El seguimiento y evaluación de prácticas sostenibles se refiere al proceso sistemático de seguimiento, evaluación y mejora de cómo las empresas turísticas implementan acciones ambiental, social y económicamente responsables.</a:t>
            </a:r>
            <a:endParaRPr sz="4800"/>
          </a:p>
          <a:p>
            <a:pPr indent="0" lvl="0" marL="0" rtl="0" algn="ctr">
              <a:lnSpc>
                <a:spcPct val="120000"/>
              </a:lnSpc>
              <a:spcBef>
                <a:spcPts val="2000"/>
              </a:spcBef>
              <a:spcAft>
                <a:spcPts val="0"/>
              </a:spcAft>
              <a:buSzPts val="6588"/>
              <a:buNone/>
            </a:pPr>
            <a:r>
              <a:rPr lang="en-US" sz="4800"/>
              <a:t>Garantiza que los objetivos de sostenibilidad no sean solo aspiracionales, sino alcanzables.</a:t>
            </a:r>
            <a:endParaRPr sz="4800"/>
          </a:p>
          <a:p>
            <a:pPr indent="0" lvl="0" marL="0" rtl="0" algn="l">
              <a:lnSpc>
                <a:spcPct val="120000"/>
              </a:lnSpc>
              <a:spcBef>
                <a:spcPts val="2000"/>
              </a:spcBef>
              <a:spcAft>
                <a:spcPts val="0"/>
              </a:spcAft>
              <a:buClr>
                <a:srgbClr val="323232"/>
              </a:buClr>
              <a:buSzPts val="5600"/>
              <a:buNone/>
            </a:pPr>
            <a:r>
              <a:t/>
            </a:r>
            <a:endParaRPr sz="4800"/>
          </a:p>
        </p:txBody>
      </p:sp>
      <p:sp>
        <p:nvSpPr>
          <p:cNvPr id="110" name="Google Shape;110;p4"/>
          <p:cNvSpPr/>
          <p:nvPr/>
        </p:nvSpPr>
        <p:spPr>
          <a:xfrm>
            <a:off x="11986725" y="7430600"/>
            <a:ext cx="9963000" cy="4914900"/>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La </a:t>
            </a:r>
            <a:r>
              <a:rPr b="1" i="0" lang="en-US" sz="4000" u="none" cap="none" strike="noStrike">
                <a:solidFill>
                  <a:schemeClr val="lt1"/>
                </a:solidFill>
                <a:latin typeface="Arial"/>
                <a:ea typeface="Arial"/>
                <a:cs typeface="Arial"/>
                <a:sym typeface="Arial"/>
              </a:rPr>
              <a:t>evaluación </a:t>
            </a:r>
            <a:r>
              <a:rPr b="0" i="0" lang="en-US" sz="4000" u="none" cap="none" strike="noStrike">
                <a:solidFill>
                  <a:schemeClr val="lt1"/>
                </a:solidFill>
                <a:latin typeface="Arial"/>
                <a:ea typeface="Arial"/>
                <a:cs typeface="Arial"/>
                <a:sym typeface="Arial"/>
              </a:rPr>
              <a:t>es un análisis periódico de esos datos para evaluar la eficacia, identificar deficiencias y orientar la toma de decisiones.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La evaluación explica qué cambios se han producido, pero también cómo y por qué.</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ph type="title"/>
          </p:nvPr>
        </p:nvSpPr>
        <p:spPr>
          <a:xfrm>
            <a:off x="761999" y="1327676"/>
            <a:ext cx="22860000" cy="1168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6000"/>
              <a:t>2. Seguimiento y evaluación: relevancia</a:t>
            </a:r>
            <a:endParaRPr b="1" sz="6000"/>
          </a:p>
        </p:txBody>
      </p:sp>
      <p:grpSp>
        <p:nvGrpSpPr>
          <p:cNvPr id="117" name="Google Shape;117;p5"/>
          <p:cNvGrpSpPr/>
          <p:nvPr/>
        </p:nvGrpSpPr>
        <p:grpSpPr>
          <a:xfrm>
            <a:off x="2137950" y="2700324"/>
            <a:ext cx="20108099" cy="9256503"/>
            <a:chOff x="0" y="96"/>
            <a:chExt cx="17135151" cy="7887945"/>
          </a:xfrm>
        </p:grpSpPr>
        <p:sp>
          <p:nvSpPr>
            <p:cNvPr id="118" name="Google Shape;118;p5"/>
            <p:cNvSpPr/>
            <p:nvPr/>
          </p:nvSpPr>
          <p:spPr>
            <a:xfrm rot="5400000">
              <a:off x="10112791" y="-3559262"/>
              <a:ext cx="3078222" cy="10966497"/>
            </a:xfrm>
            <a:prstGeom prst="round2SameRect">
              <a:avLst>
                <a:gd fmla="val 16667" name="adj1"/>
                <a:gd fmla="val 0" name="adj2"/>
              </a:avLst>
            </a:prstGeom>
            <a:solidFill>
              <a:srgbClr val="CBEDD1">
                <a:alpha val="89803"/>
              </a:srgbClr>
            </a:solidFill>
            <a:ln cap="flat" cmpd="sng" w="22350">
              <a:solidFill>
                <a:srgbClr val="CBEDD1">
                  <a:alpha val="89803"/>
                </a:srgbClr>
              </a:solidFill>
              <a:prstDash val="solid"/>
              <a:miter lim="800000"/>
              <a:headEnd len="sm" w="sm" type="none"/>
              <a:tailEnd len="sm" w="sm" type="none"/>
            </a:ln>
          </p:spPr>
          <p:txBody>
            <a:bodyPr anchorCtr="0" anchor="ctr" bIns="107300" lIns="107300" spcFirstLastPara="1" rIns="107300" wrap="square" tIns="107300">
              <a:noAutofit/>
            </a:bodyPr>
            <a:lstStyle/>
            <a:p>
              <a:pPr indent="0" lvl="0" marL="0" marR="0" rtl="0" algn="l">
                <a:lnSpc>
                  <a:spcPct val="100000"/>
                </a:lnSpc>
                <a:spcBef>
                  <a:spcPts val="0"/>
                </a:spcBef>
                <a:spcAft>
                  <a:spcPts val="0"/>
                </a:spcAft>
                <a:buClr>
                  <a:srgbClr val="000000"/>
                </a:buClr>
                <a:buSzPts val="1643"/>
                <a:buFont typeface="Arial"/>
                <a:buNone/>
              </a:pPr>
              <a:r>
                <a:t/>
              </a:r>
              <a:endParaRPr b="0" i="0" sz="1643" u="none" cap="none" strike="noStrike">
                <a:solidFill>
                  <a:srgbClr val="000000"/>
                </a:solidFill>
                <a:latin typeface="Arial"/>
                <a:ea typeface="Arial"/>
                <a:cs typeface="Arial"/>
                <a:sym typeface="Arial"/>
              </a:endParaRPr>
            </a:p>
          </p:txBody>
        </p:sp>
        <p:sp>
          <p:nvSpPr>
            <p:cNvPr id="119" name="Google Shape;119;p5"/>
            <p:cNvSpPr txBox="1"/>
            <p:nvPr/>
          </p:nvSpPr>
          <p:spPr>
            <a:xfrm>
              <a:off x="6264270" y="456571"/>
              <a:ext cx="10703700" cy="2928000"/>
            </a:xfrm>
            <a:prstGeom prst="rect">
              <a:avLst/>
            </a:prstGeom>
            <a:noFill/>
            <a:ln>
              <a:noFill/>
            </a:ln>
          </p:spPr>
          <p:txBody>
            <a:bodyPr anchorCtr="0" anchor="ctr" bIns="75975" lIns="152000" spcFirstLastPara="1" rIns="152000" wrap="square" tIns="75975">
              <a:noAutofit/>
            </a:bodyPr>
            <a:lstStyle/>
            <a:p>
              <a:pPr indent="-566133" lvl="1" marL="603593"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Garantiza el cumplimiento de los objetivos.</a:t>
              </a:r>
              <a:endParaRPr b="0" i="0" sz="3400" u="none" cap="none" strike="noStrike">
                <a:solidFill>
                  <a:schemeClr val="dk1"/>
                </a:solidFill>
                <a:latin typeface="Arial"/>
                <a:ea typeface="Arial"/>
                <a:cs typeface="Arial"/>
                <a:sym typeface="Arial"/>
              </a:endParaRPr>
            </a:p>
            <a:p>
              <a:pPr indent="-566133" lvl="1" marL="603593"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Identifica problemas con antelación.</a:t>
              </a:r>
              <a:endParaRPr b="0" i="0" sz="3400" u="none" cap="none" strike="noStrike">
                <a:solidFill>
                  <a:schemeClr val="dk1"/>
                </a:solidFill>
                <a:latin typeface="Arial"/>
                <a:ea typeface="Arial"/>
                <a:cs typeface="Arial"/>
                <a:sym typeface="Arial"/>
              </a:endParaRPr>
            </a:p>
            <a:p>
              <a:pPr indent="-566133" lvl="1" marL="603593"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Se adapta a los cambios, ya que el seguimiento proporciona la flexibilidad necesaria para adaptarse a ellos.</a:t>
              </a:r>
              <a:endParaRPr b="0" i="0" sz="3400" u="none" cap="none" strike="noStrike">
                <a:solidFill>
                  <a:schemeClr val="dk1"/>
                </a:solidFill>
                <a:latin typeface="Arial"/>
                <a:ea typeface="Arial"/>
                <a:cs typeface="Arial"/>
                <a:sym typeface="Arial"/>
              </a:endParaRPr>
            </a:p>
            <a:p>
              <a:pPr indent="-566133" lvl="1" marL="603593" marR="0" rtl="0" algn="l">
                <a:lnSpc>
                  <a:spcPct val="9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Garantiza la rendición de cuentas, la eficiencia y la transparencia.</a:t>
              </a:r>
              <a:endParaRPr b="0" i="0" sz="3400" u="none" cap="none" strike="noStrike">
                <a:solidFill>
                  <a:schemeClr val="dk1"/>
                </a:solidFill>
                <a:latin typeface="Arial"/>
                <a:ea typeface="Arial"/>
                <a:cs typeface="Arial"/>
                <a:sym typeface="Arial"/>
              </a:endParaRPr>
            </a:p>
          </p:txBody>
        </p:sp>
        <p:sp>
          <p:nvSpPr>
            <p:cNvPr id="120" name="Google Shape;120;p5"/>
            <p:cNvSpPr/>
            <p:nvPr/>
          </p:nvSpPr>
          <p:spPr>
            <a:xfrm>
              <a:off x="0" y="96"/>
              <a:ext cx="6168654" cy="3847778"/>
            </a:xfrm>
            <a:prstGeom prst="roundRect">
              <a:avLst>
                <a:gd fmla="val 16667" name="adj"/>
              </a:avLst>
            </a:prstGeom>
            <a:solidFill>
              <a:srgbClr val="1CCD5D"/>
            </a:solidFill>
            <a:ln cap="flat" cmpd="sng" w="22350">
              <a:solidFill>
                <a:schemeClr val="lt1"/>
              </a:solidFill>
              <a:prstDash val="solid"/>
              <a:miter lim="800000"/>
              <a:headEnd len="sm" w="sm" type="none"/>
              <a:tailEnd len="sm" w="sm" type="none"/>
            </a:ln>
          </p:spPr>
          <p:txBody>
            <a:bodyPr anchorCtr="0" anchor="ctr" bIns="107300" lIns="107300" spcFirstLastPara="1" rIns="107300" wrap="square" tIns="107300">
              <a:noAutofit/>
            </a:bodyPr>
            <a:lstStyle/>
            <a:p>
              <a:pPr indent="0" lvl="0" marL="0" marR="0" rtl="0" algn="l">
                <a:lnSpc>
                  <a:spcPct val="100000"/>
                </a:lnSpc>
                <a:spcBef>
                  <a:spcPts val="0"/>
                </a:spcBef>
                <a:spcAft>
                  <a:spcPts val="0"/>
                </a:spcAft>
                <a:buClr>
                  <a:srgbClr val="000000"/>
                </a:buClr>
                <a:buSzPts val="1643"/>
                <a:buFont typeface="Arial"/>
                <a:buNone/>
              </a:pPr>
              <a:r>
                <a:t/>
              </a:r>
              <a:endParaRPr b="0" i="0" sz="1643" u="none" cap="none" strike="noStrike">
                <a:solidFill>
                  <a:srgbClr val="000000"/>
                </a:solidFill>
                <a:latin typeface="Arial"/>
                <a:ea typeface="Arial"/>
                <a:cs typeface="Arial"/>
                <a:sym typeface="Arial"/>
              </a:endParaRPr>
            </a:p>
          </p:txBody>
        </p:sp>
        <p:sp>
          <p:nvSpPr>
            <p:cNvPr id="121" name="Google Shape;121;p5"/>
            <p:cNvSpPr txBox="1"/>
            <p:nvPr/>
          </p:nvSpPr>
          <p:spPr>
            <a:xfrm>
              <a:off x="187833" y="187929"/>
              <a:ext cx="5792988" cy="3472112"/>
            </a:xfrm>
            <a:prstGeom prst="rect">
              <a:avLst/>
            </a:prstGeom>
            <a:noFill/>
            <a:ln>
              <a:noFill/>
            </a:ln>
          </p:spPr>
          <p:txBody>
            <a:bodyPr anchorCtr="0" anchor="ctr" bIns="145300" lIns="290625" spcFirstLastPara="1" rIns="290625" wrap="square" tIns="145300">
              <a:noAutofit/>
            </a:bodyPr>
            <a:lstStyle/>
            <a:p>
              <a:pPr indent="0" lvl="0" marL="0" marR="0" rtl="0" algn="ctr">
                <a:lnSpc>
                  <a:spcPct val="90000"/>
                </a:lnSpc>
                <a:spcBef>
                  <a:spcPts val="0"/>
                </a:spcBef>
                <a:spcAft>
                  <a:spcPts val="0"/>
                </a:spcAft>
                <a:buClr>
                  <a:schemeClr val="lt1"/>
                </a:buClr>
                <a:buSzPts val="7628"/>
                <a:buFont typeface="Arial"/>
                <a:buNone/>
              </a:pPr>
              <a:r>
                <a:rPr b="1" i="0" lang="en-US" sz="7628" u="none" cap="none" strike="noStrike">
                  <a:solidFill>
                    <a:schemeClr val="lt1"/>
                  </a:solidFill>
                  <a:latin typeface="Arial"/>
                  <a:ea typeface="Arial"/>
                  <a:cs typeface="Arial"/>
                  <a:sym typeface="Arial"/>
                </a:rPr>
                <a:t>Seguimiento</a:t>
              </a:r>
              <a:endParaRPr b="1" i="0" sz="7628" u="none" cap="none" strike="noStrike">
                <a:solidFill>
                  <a:schemeClr val="lt1"/>
                </a:solidFill>
                <a:latin typeface="Arial"/>
                <a:ea typeface="Arial"/>
                <a:cs typeface="Arial"/>
                <a:sym typeface="Arial"/>
              </a:endParaRPr>
            </a:p>
          </p:txBody>
        </p:sp>
        <p:sp>
          <p:nvSpPr>
            <p:cNvPr id="122" name="Google Shape;122;p5"/>
            <p:cNvSpPr/>
            <p:nvPr/>
          </p:nvSpPr>
          <p:spPr>
            <a:xfrm rot="5400000">
              <a:off x="10112791" y="480904"/>
              <a:ext cx="3078222" cy="10966497"/>
            </a:xfrm>
            <a:prstGeom prst="round2SameRect">
              <a:avLst>
                <a:gd fmla="val 16667" name="adj1"/>
                <a:gd fmla="val 0" name="adj2"/>
              </a:avLst>
            </a:prstGeom>
            <a:solidFill>
              <a:srgbClr val="CBEDD1">
                <a:alpha val="89803"/>
              </a:srgbClr>
            </a:solidFill>
            <a:ln cap="flat" cmpd="sng" w="22350">
              <a:solidFill>
                <a:srgbClr val="CBEDD1">
                  <a:alpha val="89803"/>
                </a:srgbClr>
              </a:solidFill>
              <a:prstDash val="solid"/>
              <a:miter lim="800000"/>
              <a:headEnd len="sm" w="sm" type="none"/>
              <a:tailEnd len="sm" w="sm" type="none"/>
            </a:ln>
          </p:spPr>
          <p:txBody>
            <a:bodyPr anchorCtr="0" anchor="ctr" bIns="107300" lIns="107300" spcFirstLastPara="1" rIns="107300" wrap="square" tIns="107300">
              <a:noAutofit/>
            </a:bodyPr>
            <a:lstStyle/>
            <a:p>
              <a:pPr indent="0" lvl="0" marL="0" marR="0" rtl="0" algn="l">
                <a:lnSpc>
                  <a:spcPct val="100000"/>
                </a:lnSpc>
                <a:spcBef>
                  <a:spcPts val="0"/>
                </a:spcBef>
                <a:spcAft>
                  <a:spcPts val="0"/>
                </a:spcAft>
                <a:buClr>
                  <a:srgbClr val="000000"/>
                </a:buClr>
                <a:buSzPts val="1643"/>
                <a:buFont typeface="Arial"/>
                <a:buNone/>
              </a:pPr>
              <a:r>
                <a:t/>
              </a:r>
              <a:endParaRPr b="0" i="0" sz="1643" u="none" cap="none" strike="noStrike">
                <a:solidFill>
                  <a:srgbClr val="000000"/>
                </a:solidFill>
                <a:latin typeface="Arial"/>
                <a:ea typeface="Arial"/>
                <a:cs typeface="Arial"/>
                <a:sym typeface="Arial"/>
              </a:endParaRPr>
            </a:p>
          </p:txBody>
        </p:sp>
        <p:sp>
          <p:nvSpPr>
            <p:cNvPr id="123" name="Google Shape;123;p5"/>
            <p:cNvSpPr txBox="1"/>
            <p:nvPr/>
          </p:nvSpPr>
          <p:spPr>
            <a:xfrm>
              <a:off x="6407765" y="4575300"/>
              <a:ext cx="10225500" cy="2777700"/>
            </a:xfrm>
            <a:prstGeom prst="rect">
              <a:avLst/>
            </a:prstGeom>
            <a:noFill/>
            <a:ln>
              <a:noFill/>
            </a:ln>
          </p:spPr>
          <p:txBody>
            <a:bodyPr anchorCtr="0" anchor="ctr" bIns="75975" lIns="152000" spcFirstLastPara="1" rIns="152000" wrap="square" tIns="75975">
              <a:noAutofit/>
            </a:bodyPr>
            <a:lstStyle/>
            <a:p>
              <a:pPr indent="-603593" lvl="0" marL="603593" marR="0" rtl="0" algn="l">
                <a:lnSpc>
                  <a:spcPct val="100000"/>
                </a:lnSpc>
                <a:spcBef>
                  <a:spcPts val="0"/>
                </a:spcBef>
                <a:spcAft>
                  <a:spcPts val="0"/>
                </a:spcAft>
                <a:buClr>
                  <a:schemeClr val="dk1"/>
                </a:buClr>
                <a:buSzPts val="3990"/>
                <a:buFont typeface="Arial"/>
                <a:buAutoNum type="arabicPeriod"/>
              </a:pPr>
              <a:r>
                <a:rPr b="0" i="0" lang="en-US" sz="3990" u="none" cap="none" strike="noStrike">
                  <a:solidFill>
                    <a:schemeClr val="dk1"/>
                  </a:solidFill>
                  <a:latin typeface="Arial"/>
                  <a:ea typeface="Arial"/>
                  <a:cs typeface="Arial"/>
                  <a:sym typeface="Arial"/>
                </a:rPr>
                <a:t>Proporciona información sobre el rendimiento.</a:t>
              </a:r>
              <a:endParaRPr b="0" i="0" sz="1643" u="none" cap="none" strike="noStrike">
                <a:solidFill>
                  <a:schemeClr val="dk1"/>
                </a:solidFill>
                <a:latin typeface="Arial"/>
                <a:ea typeface="Arial"/>
                <a:cs typeface="Arial"/>
                <a:sym typeface="Arial"/>
              </a:endParaRPr>
            </a:p>
            <a:p>
              <a:pPr indent="-603593" lvl="0" marL="603593" marR="0" rtl="0" algn="l">
                <a:lnSpc>
                  <a:spcPct val="100000"/>
                </a:lnSpc>
                <a:spcBef>
                  <a:spcPts val="0"/>
                </a:spcBef>
                <a:spcAft>
                  <a:spcPts val="0"/>
                </a:spcAft>
                <a:buClr>
                  <a:schemeClr val="dk1"/>
                </a:buClr>
                <a:buSzPts val="3990"/>
                <a:buFont typeface="Arial"/>
                <a:buAutoNum type="arabicPeriod"/>
              </a:pPr>
              <a:r>
                <a:rPr b="0" i="0" lang="en-US" sz="3990" u="none" cap="none" strike="noStrike">
                  <a:solidFill>
                    <a:schemeClr val="dk1"/>
                  </a:solidFill>
                  <a:latin typeface="Arial"/>
                  <a:ea typeface="Arial"/>
                  <a:cs typeface="Arial"/>
                  <a:sym typeface="Arial"/>
                </a:rPr>
                <a:t>Identifica áreas de mejora.</a:t>
              </a:r>
              <a:endParaRPr b="0" i="0" sz="1643" u="none" cap="none" strike="noStrike">
                <a:solidFill>
                  <a:schemeClr val="dk1"/>
                </a:solidFill>
                <a:latin typeface="Arial"/>
                <a:ea typeface="Arial"/>
                <a:cs typeface="Arial"/>
                <a:sym typeface="Arial"/>
              </a:endParaRPr>
            </a:p>
            <a:p>
              <a:pPr indent="-603593" lvl="0" marL="603593" marR="0" rtl="0" algn="l">
                <a:lnSpc>
                  <a:spcPct val="100000"/>
                </a:lnSpc>
                <a:spcBef>
                  <a:spcPts val="0"/>
                </a:spcBef>
                <a:spcAft>
                  <a:spcPts val="0"/>
                </a:spcAft>
                <a:buClr>
                  <a:schemeClr val="dk1"/>
                </a:buClr>
                <a:buSzPts val="3990"/>
                <a:buFont typeface="Arial"/>
                <a:buAutoNum type="arabicPeriod"/>
              </a:pPr>
              <a:r>
                <a:rPr b="0" i="0" lang="en-US" sz="3990" u="none" cap="none" strike="noStrike">
                  <a:solidFill>
                    <a:schemeClr val="dk1"/>
                  </a:solidFill>
                  <a:latin typeface="Arial"/>
                  <a:ea typeface="Arial"/>
                  <a:cs typeface="Arial"/>
                  <a:sym typeface="Arial"/>
                </a:rPr>
                <a:t>Informa la toma de decisiones estratégicas.</a:t>
              </a:r>
              <a:endParaRPr b="0" i="0" sz="1643" u="none" cap="none" strike="noStrike">
                <a:solidFill>
                  <a:schemeClr val="dk1"/>
                </a:solidFill>
                <a:latin typeface="Arial"/>
                <a:ea typeface="Arial"/>
                <a:cs typeface="Arial"/>
                <a:sym typeface="Arial"/>
              </a:endParaRPr>
            </a:p>
            <a:p>
              <a:pPr indent="-603593" lvl="0" marL="603593" marR="0" rtl="0" algn="l">
                <a:lnSpc>
                  <a:spcPct val="100000"/>
                </a:lnSpc>
                <a:spcBef>
                  <a:spcPts val="0"/>
                </a:spcBef>
                <a:spcAft>
                  <a:spcPts val="0"/>
                </a:spcAft>
                <a:buClr>
                  <a:schemeClr val="dk1"/>
                </a:buClr>
                <a:buSzPts val="3990"/>
                <a:buFont typeface="Arial"/>
                <a:buAutoNum type="arabicPeriod"/>
              </a:pPr>
              <a:r>
                <a:rPr b="0" i="0" lang="en-US" sz="3990" u="none" cap="none" strike="noStrike">
                  <a:solidFill>
                    <a:schemeClr val="dk1"/>
                  </a:solidFill>
                  <a:latin typeface="Arial"/>
                  <a:ea typeface="Arial"/>
                  <a:cs typeface="Arial"/>
                  <a:sym typeface="Arial"/>
                </a:rPr>
                <a:t>Fomenta el crecimiento y la competitividad.</a:t>
              </a:r>
              <a:endParaRPr b="0" i="0" sz="1643" u="none" cap="none" strike="noStrike">
                <a:solidFill>
                  <a:schemeClr val="dk1"/>
                </a:solidFill>
                <a:latin typeface="Arial"/>
                <a:ea typeface="Arial"/>
                <a:cs typeface="Arial"/>
                <a:sym typeface="Arial"/>
              </a:endParaRPr>
            </a:p>
          </p:txBody>
        </p:sp>
        <p:sp>
          <p:nvSpPr>
            <p:cNvPr id="124" name="Google Shape;124;p5"/>
            <p:cNvSpPr/>
            <p:nvPr/>
          </p:nvSpPr>
          <p:spPr>
            <a:xfrm>
              <a:off x="0" y="4040263"/>
              <a:ext cx="6168654" cy="3847778"/>
            </a:xfrm>
            <a:prstGeom prst="roundRect">
              <a:avLst>
                <a:gd fmla="val 16667" name="adj"/>
              </a:avLst>
            </a:prstGeom>
            <a:solidFill>
              <a:srgbClr val="1CCD5D"/>
            </a:solidFill>
            <a:ln cap="flat" cmpd="sng" w="22350">
              <a:solidFill>
                <a:schemeClr val="lt1"/>
              </a:solidFill>
              <a:prstDash val="solid"/>
              <a:miter lim="800000"/>
              <a:headEnd len="sm" w="sm" type="none"/>
              <a:tailEnd len="sm" w="sm" type="none"/>
            </a:ln>
          </p:spPr>
          <p:txBody>
            <a:bodyPr anchorCtr="0" anchor="ctr" bIns="107300" lIns="107300" spcFirstLastPara="1" rIns="107300" wrap="square" tIns="107300">
              <a:noAutofit/>
            </a:bodyPr>
            <a:lstStyle/>
            <a:p>
              <a:pPr indent="0" lvl="0" marL="0" marR="0" rtl="0" algn="l">
                <a:lnSpc>
                  <a:spcPct val="100000"/>
                </a:lnSpc>
                <a:spcBef>
                  <a:spcPts val="0"/>
                </a:spcBef>
                <a:spcAft>
                  <a:spcPts val="0"/>
                </a:spcAft>
                <a:buClr>
                  <a:srgbClr val="000000"/>
                </a:buClr>
                <a:buSzPts val="1643"/>
                <a:buFont typeface="Arial"/>
                <a:buNone/>
              </a:pPr>
              <a:r>
                <a:t/>
              </a:r>
              <a:endParaRPr b="0" i="0" sz="1643" u="none" cap="none" strike="noStrike">
                <a:solidFill>
                  <a:srgbClr val="000000"/>
                </a:solidFill>
                <a:latin typeface="Arial"/>
                <a:ea typeface="Arial"/>
                <a:cs typeface="Arial"/>
                <a:sym typeface="Arial"/>
              </a:endParaRPr>
            </a:p>
          </p:txBody>
        </p:sp>
        <p:sp>
          <p:nvSpPr>
            <p:cNvPr id="125" name="Google Shape;125;p5"/>
            <p:cNvSpPr txBox="1"/>
            <p:nvPr/>
          </p:nvSpPr>
          <p:spPr>
            <a:xfrm>
              <a:off x="187833" y="4228096"/>
              <a:ext cx="5792988" cy="3472112"/>
            </a:xfrm>
            <a:prstGeom prst="rect">
              <a:avLst/>
            </a:prstGeom>
            <a:noFill/>
            <a:ln>
              <a:noFill/>
            </a:ln>
          </p:spPr>
          <p:txBody>
            <a:bodyPr anchorCtr="0" anchor="ctr" bIns="145300" lIns="290625" spcFirstLastPara="1" rIns="290625" wrap="square" tIns="145300">
              <a:noAutofit/>
            </a:bodyPr>
            <a:lstStyle/>
            <a:p>
              <a:pPr indent="0" lvl="0" marL="0" marR="0" rtl="0" algn="ctr">
                <a:lnSpc>
                  <a:spcPct val="90000"/>
                </a:lnSpc>
                <a:spcBef>
                  <a:spcPts val="0"/>
                </a:spcBef>
                <a:spcAft>
                  <a:spcPts val="0"/>
                </a:spcAft>
                <a:buClr>
                  <a:schemeClr val="lt1"/>
                </a:buClr>
                <a:buSzPts val="7628"/>
                <a:buFont typeface="Arial"/>
                <a:buNone/>
              </a:pPr>
              <a:r>
                <a:rPr b="1" i="0" lang="en-US" sz="7628" u="none" cap="none" strike="noStrike">
                  <a:solidFill>
                    <a:schemeClr val="lt1"/>
                  </a:solidFill>
                  <a:latin typeface="Arial"/>
                  <a:ea typeface="Arial"/>
                  <a:cs typeface="Arial"/>
                  <a:sym typeface="Arial"/>
                </a:rPr>
                <a:t>Evaluación</a:t>
              </a:r>
              <a:endParaRPr b="1" i="0" sz="7628" u="none" cap="none" strike="noStrike">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type="title"/>
          </p:nvPr>
        </p:nvSpPr>
        <p:spPr>
          <a:xfrm>
            <a:off x="761999" y="1524001"/>
            <a:ext cx="23622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6000"/>
              <a:t>3. Seguimiento y evaluación: ventajas</a:t>
            </a:r>
            <a:endParaRPr b="1" sz="6000"/>
          </a:p>
        </p:txBody>
      </p:sp>
      <p:sp>
        <p:nvSpPr>
          <p:cNvPr id="132" name="Google Shape;132;p6"/>
          <p:cNvSpPr/>
          <p:nvPr/>
        </p:nvSpPr>
        <p:spPr>
          <a:xfrm>
            <a:off x="1116563"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Arial"/>
                <a:ea typeface="Arial"/>
                <a:cs typeface="Arial"/>
                <a:sym typeface="Arial"/>
              </a:rPr>
              <a:t>Mayor eficiencia operativa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Reduce el uso de recursos y los cost</a:t>
            </a:r>
            <a:r>
              <a:rPr lang="en-US" sz="3600">
                <a:solidFill>
                  <a:schemeClr val="dk1"/>
                </a:solidFill>
              </a:rPr>
              <a:t>e</a:t>
            </a:r>
            <a:r>
              <a:rPr b="0" i="0" lang="en-US" sz="3600" u="none" cap="none" strike="noStrike">
                <a:solidFill>
                  <a:schemeClr val="dk1"/>
                </a:solidFill>
                <a:latin typeface="Arial"/>
                <a:ea typeface="Arial"/>
                <a:cs typeface="Arial"/>
                <a:sym typeface="Arial"/>
              </a:rPr>
              <a:t>s mediante la minimización de residuos y el ahorro energético.</a:t>
            </a:r>
            <a:endParaRPr b="0" i="0" sz="1400" u="none" cap="none" strike="noStrike">
              <a:solidFill>
                <a:schemeClr val="dk1"/>
              </a:solidFill>
              <a:latin typeface="Arial"/>
              <a:ea typeface="Arial"/>
              <a:cs typeface="Arial"/>
              <a:sym typeface="Arial"/>
            </a:endParaRPr>
          </a:p>
        </p:txBody>
      </p:sp>
      <p:sp>
        <p:nvSpPr>
          <p:cNvPr id="133" name="Google Shape;133;p6"/>
          <p:cNvSpPr/>
          <p:nvPr/>
        </p:nvSpPr>
        <p:spPr>
          <a:xfrm>
            <a:off x="4755503" y="8092951"/>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Arial"/>
                <a:ea typeface="Arial"/>
                <a:cs typeface="Arial"/>
                <a:sym typeface="Arial"/>
              </a:rPr>
              <a:t>Ventaja </a:t>
            </a:r>
            <a:r>
              <a:rPr b="1" lang="en-US" sz="3600">
                <a:solidFill>
                  <a:schemeClr val="dk1"/>
                </a:solidFill>
              </a:rPr>
              <a:t>c</a:t>
            </a:r>
            <a:r>
              <a:rPr b="1" i="0" lang="en-US" sz="3600" u="none" cap="none" strike="noStrike">
                <a:solidFill>
                  <a:schemeClr val="dk1"/>
                </a:solidFill>
                <a:latin typeface="Arial"/>
                <a:ea typeface="Arial"/>
                <a:cs typeface="Arial"/>
                <a:sym typeface="Arial"/>
              </a:rPr>
              <a:t>ompetitiva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Satisface la creciente demanda de viajes responsables y mejora la reputación de la marca y la fidelización de la clientela.</a:t>
            </a:r>
            <a:endParaRPr b="0" i="0" sz="1400" u="none" cap="none" strike="noStrike">
              <a:solidFill>
                <a:schemeClr val="dk1"/>
              </a:solidFill>
              <a:latin typeface="Arial"/>
              <a:ea typeface="Arial"/>
              <a:cs typeface="Arial"/>
              <a:sym typeface="Arial"/>
            </a:endParaRPr>
          </a:p>
        </p:txBody>
      </p:sp>
      <p:sp>
        <p:nvSpPr>
          <p:cNvPr id="134" name="Google Shape;134;p6"/>
          <p:cNvSpPr/>
          <p:nvPr/>
        </p:nvSpPr>
        <p:spPr>
          <a:xfrm>
            <a:off x="8749782"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Arial"/>
                <a:ea typeface="Arial"/>
                <a:cs typeface="Arial"/>
                <a:sym typeface="Arial"/>
              </a:rPr>
              <a:t>Gestión Ambiental</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Ayuda a las empresas a reducir su huella de carbono y apoya la conservación del patrimonio natural y cultural.</a:t>
            </a:r>
            <a:endParaRPr b="0" i="0" sz="1400" u="none" cap="none" strike="noStrike">
              <a:solidFill>
                <a:schemeClr val="dk1"/>
              </a:solidFill>
              <a:latin typeface="Arial"/>
              <a:ea typeface="Arial"/>
              <a:cs typeface="Arial"/>
              <a:sym typeface="Arial"/>
            </a:endParaRPr>
          </a:p>
        </p:txBody>
      </p:sp>
      <p:sp>
        <p:nvSpPr>
          <p:cNvPr id="135" name="Google Shape;135;p6"/>
          <p:cNvSpPr/>
          <p:nvPr/>
        </p:nvSpPr>
        <p:spPr>
          <a:xfrm>
            <a:off x="12744064" y="8092951"/>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Toma de decisiones basada en datos</a:t>
            </a:r>
            <a:endParaRPr b="1"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Permite una planificación e inversión basadas en evidencia y ayuda a las empresas a obtener certificaciones de sostenibilidad y oportunidades de financiación.</a:t>
            </a:r>
            <a:endParaRPr b="0" i="0" sz="3200" u="none" cap="none" strike="noStrike">
              <a:solidFill>
                <a:schemeClr val="dk1"/>
              </a:solidFill>
              <a:latin typeface="Arial"/>
              <a:ea typeface="Arial"/>
              <a:cs typeface="Arial"/>
              <a:sym typeface="Arial"/>
            </a:endParaRPr>
          </a:p>
        </p:txBody>
      </p:sp>
      <p:sp>
        <p:nvSpPr>
          <p:cNvPr id="136" name="Google Shape;136;p6"/>
          <p:cNvSpPr/>
          <p:nvPr/>
        </p:nvSpPr>
        <p:spPr>
          <a:xfrm>
            <a:off x="16383001"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dk1"/>
                </a:solidFill>
                <a:latin typeface="Arial"/>
                <a:ea typeface="Arial"/>
                <a:cs typeface="Arial"/>
                <a:sym typeface="Arial"/>
              </a:rPr>
              <a:t>Participación comunitaria</a:t>
            </a:r>
            <a:endParaRPr b="1"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Fomenta la colaboración con las comunidades locales y fomenta la confianza y las relaciones a largo plazo con las partes interesadas.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7"/>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6000"/>
              <a:t>4. Seguimiento y evaluación: actividad</a:t>
            </a:r>
            <a:endParaRPr b="1" sz="6000"/>
          </a:p>
        </p:txBody>
      </p:sp>
      <p:sp>
        <p:nvSpPr>
          <p:cNvPr id="143" name="Google Shape;143;p7"/>
          <p:cNvSpPr txBox="1"/>
          <p:nvPr>
            <p:ph idx="1" type="body"/>
          </p:nvPr>
        </p:nvSpPr>
        <p:spPr>
          <a:xfrm>
            <a:off x="762000" y="3111772"/>
            <a:ext cx="9753600" cy="7020300"/>
          </a:xfrm>
          <a:prstGeom prst="rect">
            <a:avLst/>
          </a:prstGeom>
          <a:noFill/>
          <a:ln>
            <a:noFill/>
          </a:ln>
        </p:spPr>
        <p:txBody>
          <a:bodyPr anchorCtr="0" anchor="t" bIns="0" lIns="0" spcFirstLastPara="1" rIns="0" wrap="square" tIns="0">
            <a:normAutofit/>
          </a:bodyPr>
          <a:lstStyle/>
          <a:p>
            <a:pPr indent="-514350" lvl="0" marL="457200" rtl="0" algn="l">
              <a:lnSpc>
                <a:spcPct val="150000"/>
              </a:lnSpc>
              <a:spcBef>
                <a:spcPts val="2000"/>
              </a:spcBef>
              <a:spcAft>
                <a:spcPts val="0"/>
              </a:spcAft>
              <a:buSzPts val="4500"/>
              <a:buChar char="●"/>
            </a:pPr>
            <a:r>
              <a:rPr lang="en-US" sz="4500"/>
              <a:t>Describe con tus propias palabras la diferencia entre el monitoreo y la evaluación en un contexto turístico.</a:t>
            </a:r>
            <a:endParaRPr sz="5700"/>
          </a:p>
          <a:p>
            <a:pPr indent="-514350" lvl="0" marL="457200" rtl="0" algn="l">
              <a:lnSpc>
                <a:spcPct val="150000"/>
              </a:lnSpc>
              <a:spcBef>
                <a:spcPts val="0"/>
              </a:spcBef>
              <a:spcAft>
                <a:spcPts val="0"/>
              </a:spcAft>
              <a:buSzPts val="4500"/>
              <a:buChar char="●"/>
            </a:pPr>
            <a:r>
              <a:rPr lang="en-US" sz="4500"/>
              <a:t>¿Cómo le ayudaría el monitoreo regular a identificar señales de alerta temprana en las operaciones de una empresa turística?</a:t>
            </a:r>
            <a:endParaRPr sz="5700"/>
          </a:p>
        </p:txBody>
      </p:sp>
      <p:sp>
        <p:nvSpPr>
          <p:cNvPr id="144" name="Google Shape;144;p7"/>
          <p:cNvSpPr txBox="1"/>
          <p:nvPr/>
        </p:nvSpPr>
        <p:spPr>
          <a:xfrm>
            <a:off x="11737000" y="4106100"/>
            <a:ext cx="12174900" cy="8085900"/>
          </a:xfrm>
          <a:prstGeom prst="rect">
            <a:avLst/>
          </a:prstGeom>
          <a:noFill/>
          <a:ln>
            <a:noFill/>
          </a:ln>
        </p:spPr>
        <p:txBody>
          <a:bodyPr anchorCtr="0" anchor="t" bIns="0" lIns="0" spcFirstLastPara="1" rIns="0" wrap="square" tIns="0">
            <a:normAutofit/>
          </a:bodyPr>
          <a:lstStyle/>
          <a:p>
            <a:pPr indent="0" lvl="0" marL="0" marR="0" rtl="0" algn="ctr">
              <a:lnSpc>
                <a:spcPct val="150000"/>
              </a:lnSpc>
              <a:spcBef>
                <a:spcPts val="2000"/>
              </a:spcBef>
              <a:spcAft>
                <a:spcPts val="0"/>
              </a:spcAft>
              <a:buNone/>
            </a:pPr>
            <a:r>
              <a:rPr b="1" lang="en-US" sz="4500">
                <a:solidFill>
                  <a:srgbClr val="323232"/>
                </a:solidFill>
              </a:rPr>
              <a:t>¿</a:t>
            </a:r>
            <a:r>
              <a:rPr b="1" i="0" lang="en-US" sz="4500" u="none" cap="none" strike="noStrike">
                <a:solidFill>
                  <a:srgbClr val="323232"/>
                </a:solidFill>
                <a:latin typeface="Arial"/>
                <a:ea typeface="Arial"/>
                <a:cs typeface="Arial"/>
                <a:sym typeface="Arial"/>
              </a:rPr>
              <a:t>Verdadero o falso?</a:t>
            </a:r>
            <a:endParaRPr b="1" i="0" sz="4500" u="none" cap="none" strike="noStrike">
              <a:solidFill>
                <a:srgbClr val="323232"/>
              </a:solidFill>
              <a:latin typeface="Arial"/>
              <a:ea typeface="Arial"/>
              <a:cs typeface="Arial"/>
              <a:sym typeface="Arial"/>
            </a:endParaRPr>
          </a:p>
          <a:p>
            <a:pPr indent="-514350" lvl="1" marL="914400" marR="0" rtl="0" algn="l">
              <a:lnSpc>
                <a:spcPct val="150000"/>
              </a:lnSpc>
              <a:spcBef>
                <a:spcPts val="0"/>
              </a:spcBef>
              <a:spcAft>
                <a:spcPts val="0"/>
              </a:spcAft>
              <a:buClr>
                <a:srgbClr val="323232"/>
              </a:buClr>
              <a:buSzPts val="4500"/>
              <a:buFont typeface="Arial"/>
              <a:buChar char="○"/>
            </a:pPr>
            <a:r>
              <a:rPr b="0" i="0" lang="en-US" sz="4500" u="none" cap="none" strike="noStrike">
                <a:solidFill>
                  <a:srgbClr val="323232"/>
                </a:solidFill>
                <a:latin typeface="Arial"/>
                <a:ea typeface="Arial"/>
                <a:cs typeface="Arial"/>
                <a:sym typeface="Arial"/>
              </a:rPr>
              <a:t>El monitoreo es un análisis único de datos para evaluar la eficacia.</a:t>
            </a:r>
            <a:endParaRPr i="1" sz="4500"/>
          </a:p>
          <a:p>
            <a:pPr indent="-514350" lvl="1" marL="914400" marR="0" rtl="0" algn="l">
              <a:lnSpc>
                <a:spcPct val="150000"/>
              </a:lnSpc>
              <a:spcBef>
                <a:spcPts val="0"/>
              </a:spcBef>
              <a:spcAft>
                <a:spcPts val="0"/>
              </a:spcAft>
              <a:buClr>
                <a:srgbClr val="323232"/>
              </a:buClr>
              <a:buSzPts val="4500"/>
              <a:buFont typeface="Arial"/>
              <a:buChar char="○"/>
            </a:pPr>
            <a:r>
              <a:rPr b="0" i="0" lang="en-US" sz="4500" u="none" cap="none" strike="noStrike">
                <a:solidFill>
                  <a:srgbClr val="323232"/>
                </a:solidFill>
                <a:latin typeface="Arial"/>
                <a:ea typeface="Arial"/>
                <a:cs typeface="Arial"/>
                <a:sym typeface="Arial"/>
              </a:rPr>
              <a:t>La evaluación explica no </a:t>
            </a:r>
            <a:r>
              <a:rPr lang="en-US" sz="4500">
                <a:solidFill>
                  <a:srgbClr val="323232"/>
                </a:solidFill>
              </a:rPr>
              <a:t>sólo</a:t>
            </a:r>
            <a:r>
              <a:rPr b="0" i="0" lang="en-US" sz="4500" u="none" cap="none" strike="noStrike">
                <a:solidFill>
                  <a:srgbClr val="323232"/>
                </a:solidFill>
                <a:latin typeface="Arial"/>
                <a:ea typeface="Arial"/>
                <a:cs typeface="Arial"/>
                <a:sym typeface="Arial"/>
              </a:rPr>
              <a:t> </a:t>
            </a:r>
            <a:r>
              <a:rPr b="0" i="1" lang="en-US" sz="4500" u="none" cap="none" strike="noStrike">
                <a:solidFill>
                  <a:srgbClr val="323232"/>
                </a:solidFill>
                <a:latin typeface="Arial"/>
                <a:ea typeface="Arial"/>
                <a:cs typeface="Arial"/>
                <a:sym typeface="Arial"/>
              </a:rPr>
              <a:t>qué </a:t>
            </a:r>
            <a:r>
              <a:rPr b="0" i="0" lang="en-US" sz="4500" u="none" cap="none" strike="noStrike">
                <a:solidFill>
                  <a:srgbClr val="323232"/>
                </a:solidFill>
                <a:latin typeface="Arial"/>
                <a:ea typeface="Arial"/>
                <a:cs typeface="Arial"/>
                <a:sym typeface="Arial"/>
              </a:rPr>
              <a:t>cambió, sino también </a:t>
            </a:r>
            <a:r>
              <a:rPr b="0" i="1" lang="en-US" sz="4500" u="none" cap="none" strike="noStrike">
                <a:solidFill>
                  <a:srgbClr val="323232"/>
                </a:solidFill>
                <a:latin typeface="Arial"/>
                <a:ea typeface="Arial"/>
                <a:cs typeface="Arial"/>
                <a:sym typeface="Arial"/>
              </a:rPr>
              <a:t>por qué.</a:t>
            </a:r>
            <a:endParaRPr i="1" sz="4500"/>
          </a:p>
          <a:p>
            <a:pPr indent="-514350" lvl="1" marL="914400" marR="0" rtl="0" algn="l">
              <a:lnSpc>
                <a:spcPct val="150000"/>
              </a:lnSpc>
              <a:spcBef>
                <a:spcPts val="0"/>
              </a:spcBef>
              <a:spcAft>
                <a:spcPts val="0"/>
              </a:spcAft>
              <a:buClr>
                <a:srgbClr val="323232"/>
              </a:buClr>
              <a:buSzPts val="4500"/>
              <a:buFont typeface="Arial"/>
              <a:buChar char="○"/>
            </a:pPr>
            <a:r>
              <a:rPr b="0" i="0" lang="en-US" sz="4500" u="none" cap="none" strike="noStrike">
                <a:solidFill>
                  <a:srgbClr val="323232"/>
                </a:solidFill>
                <a:latin typeface="Arial"/>
                <a:ea typeface="Arial"/>
                <a:cs typeface="Arial"/>
                <a:sym typeface="Arial"/>
              </a:rPr>
              <a:t> La rendición de cuentas, la eficiencia y la transparencia son resultados de un buen monitoreo.</a:t>
            </a:r>
            <a:endParaRPr b="0" i="0" sz="45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762000" y="1524000"/>
            <a:ext cx="23622000" cy="8664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6000"/>
              <a:t>5. Monitoreo y evaluación (M&amp;E): 10 pasos para un marco</a:t>
            </a:r>
            <a:endParaRPr b="1" sz="6000"/>
          </a:p>
        </p:txBody>
      </p:sp>
      <p:sp>
        <p:nvSpPr>
          <p:cNvPr id="151" name="Google Shape;151;p8"/>
          <p:cNvSpPr txBox="1"/>
          <p:nvPr>
            <p:ph idx="1" type="body"/>
          </p:nvPr>
        </p:nvSpPr>
        <p:spPr>
          <a:xfrm>
            <a:off x="761999" y="2650444"/>
            <a:ext cx="22860000" cy="1338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SzPts val="5600"/>
              <a:buNone/>
            </a:pPr>
            <a:r>
              <a:rPr lang="en-US" sz="4300"/>
              <a:t>La creación de un marco sólido ayuda a las empresas y destinos turísticos a monitorear su progreso, mejorar sus prácticas y alinearse con los objetivos de sostenibilidad.</a:t>
            </a:r>
            <a:endParaRPr sz="5900"/>
          </a:p>
        </p:txBody>
      </p:sp>
      <p:grpSp>
        <p:nvGrpSpPr>
          <p:cNvPr id="152" name="Google Shape;152;p8"/>
          <p:cNvGrpSpPr/>
          <p:nvPr/>
        </p:nvGrpSpPr>
        <p:grpSpPr>
          <a:xfrm>
            <a:off x="497817" y="4248502"/>
            <a:ext cx="22839910" cy="9210791"/>
            <a:chOff x="10045" y="0"/>
            <a:chExt cx="22839910" cy="9210791"/>
          </a:xfrm>
        </p:grpSpPr>
        <p:sp>
          <p:nvSpPr>
            <p:cNvPr id="153" name="Google Shape;153;p8"/>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8"/>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8"/>
            <p:cNvSpPr txBox="1"/>
            <p:nvPr/>
          </p:nvSpPr>
          <p:spPr>
            <a:xfrm>
              <a:off x="189898" y="2943090"/>
              <a:ext cx="4032584"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1.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0" i="0" lang="en-US" sz="3100" u="none" cap="none" strike="noStrike">
                  <a:solidFill>
                    <a:schemeClr val="lt1"/>
                  </a:solidFill>
                  <a:latin typeface="Arial"/>
                  <a:ea typeface="Arial"/>
                  <a:cs typeface="Arial"/>
                  <a:sym typeface="Arial"/>
                </a:rPr>
                <a:t>Definir</a:t>
              </a:r>
              <a:r>
                <a:rPr b="1" i="0" lang="en-US" sz="3100" u="none" cap="none" strike="noStrike">
                  <a:solidFill>
                    <a:schemeClr val="lt1"/>
                  </a:solidFill>
                  <a:latin typeface="Arial"/>
                  <a:ea typeface="Arial"/>
                  <a:cs typeface="Arial"/>
                  <a:sym typeface="Arial"/>
                </a:rPr>
                <a:t> objetivos claros y medibles</a:t>
              </a:r>
              <a:endParaRPr b="1" i="0" sz="1400" u="none" cap="none" strike="noStrike">
                <a:solidFill>
                  <a:schemeClr val="lt1"/>
                </a:solidFill>
                <a:latin typeface="Arial"/>
                <a:ea typeface="Arial"/>
                <a:cs typeface="Arial"/>
                <a:sym typeface="Arial"/>
              </a:endParaRPr>
            </a:p>
          </p:txBody>
        </p:sp>
        <p:sp>
          <p:nvSpPr>
            <p:cNvPr id="156" name="Google Shape;156;p8"/>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8"/>
            <p:cNvSpPr txBox="1"/>
            <p:nvPr/>
          </p:nvSpPr>
          <p:spPr>
            <a:xfrm>
              <a:off x="4801803" y="2943090"/>
              <a:ext cx="4032584"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2.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1" i="0" lang="en-US" sz="3100" u="none" cap="none" strike="noStrike">
                  <a:solidFill>
                    <a:schemeClr val="lt1"/>
                  </a:solidFill>
                  <a:latin typeface="Arial"/>
                  <a:ea typeface="Arial"/>
                  <a:cs typeface="Arial"/>
                  <a:sym typeface="Arial"/>
                </a:rPr>
                <a:t>Involucrar a las partes interesadas</a:t>
              </a:r>
              <a:r>
                <a:rPr b="0" i="0" lang="en-US" sz="3100" u="none" cap="none" strike="noStrike">
                  <a:solidFill>
                    <a:schemeClr val="lt1"/>
                  </a:solidFill>
                  <a:latin typeface="Arial"/>
                  <a:ea typeface="Arial"/>
                  <a:cs typeface="Arial"/>
                  <a:sym typeface="Arial"/>
                </a:rPr>
                <a:t>: comunidades locales, operadores turísticos, agencias gubernamentales y ONGs.</a:t>
              </a:r>
              <a:endParaRPr b="0" i="0" sz="1400" u="none" cap="none" strike="noStrike">
                <a:solidFill>
                  <a:schemeClr val="lt1"/>
                </a:solidFill>
                <a:latin typeface="Arial"/>
                <a:ea typeface="Arial"/>
                <a:cs typeface="Arial"/>
                <a:sym typeface="Arial"/>
              </a:endParaRPr>
            </a:p>
          </p:txBody>
        </p:sp>
        <p:sp>
          <p:nvSpPr>
            <p:cNvPr id="158" name="Google Shape;158;p8"/>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8"/>
            <p:cNvSpPr txBox="1"/>
            <p:nvPr/>
          </p:nvSpPr>
          <p:spPr>
            <a:xfrm>
              <a:off x="9180422" y="2907640"/>
              <a:ext cx="4283595"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3.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0" i="0" lang="en-US" sz="3100" u="none" cap="none" strike="noStrike">
                  <a:solidFill>
                    <a:schemeClr val="lt1"/>
                  </a:solidFill>
                  <a:latin typeface="Arial"/>
                  <a:ea typeface="Arial"/>
                  <a:cs typeface="Arial"/>
                  <a:sym typeface="Arial"/>
                </a:rPr>
                <a:t>Seleccionar </a:t>
              </a:r>
              <a:r>
                <a:rPr b="1" i="0" lang="en-US" sz="3100" u="none" cap="none" strike="noStrike">
                  <a:solidFill>
                    <a:schemeClr val="lt1"/>
                  </a:solidFill>
                  <a:latin typeface="Arial"/>
                  <a:ea typeface="Arial"/>
                  <a:cs typeface="Arial"/>
                  <a:sym typeface="Arial"/>
                </a:rPr>
                <a:t>indicadores </a:t>
              </a:r>
              <a:r>
                <a:rPr b="0" i="0" lang="en-US" sz="3100" u="none" cap="none" strike="noStrike">
                  <a:solidFill>
                    <a:schemeClr val="lt1"/>
                  </a:solidFill>
                  <a:latin typeface="Arial"/>
                  <a:ea typeface="Arial"/>
                  <a:cs typeface="Arial"/>
                  <a:sym typeface="Arial"/>
                </a:rPr>
                <a:t>para monitorear los objetivos: específicos, medibles, alcanzables, relevantes y con plazos definidos.</a:t>
              </a:r>
              <a:endParaRPr b="0" i="0" sz="1400" u="none" cap="none" strike="noStrike">
                <a:solidFill>
                  <a:schemeClr val="lt1"/>
                </a:solidFill>
                <a:latin typeface="Arial"/>
                <a:ea typeface="Arial"/>
                <a:cs typeface="Arial"/>
                <a:sym typeface="Arial"/>
              </a:endParaRPr>
            </a:p>
          </p:txBody>
        </p:sp>
        <p:sp>
          <p:nvSpPr>
            <p:cNvPr id="160" name="Google Shape;160;p8"/>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8"/>
            <p:cNvSpPr txBox="1"/>
            <p:nvPr/>
          </p:nvSpPr>
          <p:spPr>
            <a:xfrm>
              <a:off x="13792531" y="2943090"/>
              <a:ext cx="4462889"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2900" u="none" cap="none" strike="noStrike">
                  <a:solidFill>
                    <a:schemeClr val="lt1"/>
                  </a:solidFill>
                  <a:latin typeface="Arial"/>
                  <a:ea typeface="Arial"/>
                  <a:cs typeface="Arial"/>
                  <a:sym typeface="Arial"/>
                </a:rPr>
                <a:t>4.</a:t>
              </a:r>
              <a:r>
                <a:rPr b="0" i="0" lang="en-US" sz="2900" u="none" cap="none" strike="noStrike">
                  <a:solidFill>
                    <a:schemeClr val="lt1"/>
                  </a:solidFill>
                  <a:latin typeface="Arial"/>
                  <a:ea typeface="Arial"/>
                  <a:cs typeface="Arial"/>
                  <a:sym typeface="Arial"/>
                </a:rPr>
                <a:t> </a:t>
              </a:r>
              <a:endParaRPr b="0" i="0" sz="1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2900" u="none" cap="none" strike="noStrike">
                  <a:solidFill>
                    <a:schemeClr val="lt1"/>
                  </a:solidFill>
                  <a:latin typeface="Arial"/>
                  <a:ea typeface="Arial"/>
                  <a:cs typeface="Arial"/>
                  <a:sym typeface="Arial"/>
                </a:rPr>
                <a:t>Establecer </a:t>
              </a:r>
              <a:r>
                <a:rPr b="1" i="0" lang="en-US" sz="2900" u="none" cap="none" strike="noStrike">
                  <a:solidFill>
                    <a:schemeClr val="lt1"/>
                  </a:solidFill>
                  <a:latin typeface="Arial"/>
                  <a:ea typeface="Arial"/>
                  <a:cs typeface="Arial"/>
                  <a:sym typeface="Arial"/>
                </a:rPr>
                <a:t>líneas de base y puntos de referencia:</a:t>
              </a:r>
              <a:endParaRPr b="1" i="0" sz="1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2900" u="none" cap="none" strike="noStrike">
                  <a:solidFill>
                    <a:schemeClr val="lt1"/>
                  </a:solidFill>
                  <a:latin typeface="Arial"/>
                  <a:ea typeface="Arial"/>
                  <a:cs typeface="Arial"/>
                  <a:sym typeface="Arial"/>
                </a:rPr>
                <a:t>recopilar datos iniciales para</a:t>
              </a:r>
              <a:r>
                <a:rPr lang="en-US" sz="1200">
                  <a:solidFill>
                    <a:schemeClr val="lt1"/>
                  </a:solidFill>
                </a:rPr>
                <a:t> </a:t>
              </a:r>
              <a:r>
                <a:rPr b="0" i="0" lang="en-US" sz="2900" u="none" cap="none" strike="noStrike">
                  <a:solidFill>
                    <a:schemeClr val="lt1"/>
                  </a:solidFill>
                  <a:latin typeface="Arial"/>
                  <a:ea typeface="Arial"/>
                  <a:cs typeface="Arial"/>
                  <a:sym typeface="Arial"/>
                </a:rPr>
                <a:t>comprender el estado actual.</a:t>
              </a:r>
              <a:endParaRPr b="0" i="0" sz="1200" u="none" cap="none" strike="noStrike">
                <a:solidFill>
                  <a:schemeClr val="lt1"/>
                </a:solidFill>
                <a:latin typeface="Arial"/>
                <a:ea typeface="Arial"/>
                <a:cs typeface="Arial"/>
                <a:sym typeface="Arial"/>
              </a:endParaRPr>
            </a:p>
          </p:txBody>
        </p:sp>
        <p:sp>
          <p:nvSpPr>
            <p:cNvPr id="162" name="Google Shape;162;p8"/>
            <p:cNvSpPr/>
            <p:nvPr/>
          </p:nvSpPr>
          <p:spPr>
            <a:xfrm>
              <a:off x="1845766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8"/>
            <p:cNvSpPr txBox="1"/>
            <p:nvPr/>
          </p:nvSpPr>
          <p:spPr>
            <a:xfrm>
              <a:off x="18637528" y="2763248"/>
              <a:ext cx="4032600" cy="368430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5.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0" i="0" lang="en-US" sz="3100" u="none" cap="none" strike="noStrike">
                  <a:solidFill>
                    <a:schemeClr val="lt1"/>
                  </a:solidFill>
                  <a:latin typeface="Arial"/>
                  <a:ea typeface="Arial"/>
                  <a:cs typeface="Arial"/>
                  <a:sym typeface="Arial"/>
                </a:rPr>
                <a:t>Seleccionar </a:t>
              </a:r>
              <a:r>
                <a:rPr b="1" i="0" lang="en-US" sz="3100" u="none" cap="none" strike="noStrike">
                  <a:solidFill>
                    <a:schemeClr val="lt1"/>
                  </a:solidFill>
                  <a:latin typeface="Arial"/>
                  <a:ea typeface="Arial"/>
                  <a:cs typeface="Arial"/>
                  <a:sym typeface="Arial"/>
                </a:rPr>
                <a:t>objetivos</a:t>
              </a:r>
              <a:r>
                <a:rPr b="0" i="0" lang="en-US" sz="3100" u="none" cap="none" strike="noStrike">
                  <a:solidFill>
                    <a:schemeClr val="lt1"/>
                  </a:solidFill>
                  <a:latin typeface="Arial"/>
                  <a:ea typeface="Arial"/>
                  <a:cs typeface="Arial"/>
                  <a:sym typeface="Arial"/>
                </a:rPr>
                <a:t> de resultado es lo que se puede lograr en un tiempo específico para alcanzar el resultado deseado. </a:t>
              </a:r>
              <a:endParaRPr b="0" i="0" sz="3100" u="none" cap="none" strike="noStrike">
                <a:solidFill>
                  <a:schemeClr val="lt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grpSp>
        <p:nvGrpSpPr>
          <p:cNvPr id="169" name="Google Shape;169;p9"/>
          <p:cNvGrpSpPr/>
          <p:nvPr/>
        </p:nvGrpSpPr>
        <p:grpSpPr>
          <a:xfrm>
            <a:off x="606942" y="2252602"/>
            <a:ext cx="22839910" cy="9210791"/>
            <a:chOff x="10045" y="0"/>
            <a:chExt cx="22839910" cy="9210791"/>
          </a:xfrm>
        </p:grpSpPr>
        <p:sp>
          <p:nvSpPr>
            <p:cNvPr id="170" name="Google Shape;170;p9"/>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9"/>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9"/>
            <p:cNvSpPr txBox="1"/>
            <p:nvPr/>
          </p:nvSpPr>
          <p:spPr>
            <a:xfrm>
              <a:off x="18989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6.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000" u="none" cap="none" strike="noStrike">
                  <a:solidFill>
                    <a:schemeClr val="lt1"/>
                  </a:solidFill>
                  <a:latin typeface="Arial"/>
                  <a:ea typeface="Arial"/>
                  <a:cs typeface="Arial"/>
                  <a:sym typeface="Arial"/>
                </a:rPr>
                <a:t>Definir </a:t>
              </a:r>
              <a:r>
                <a:rPr b="1" i="0" lang="en-US" sz="3000" u="none" cap="none" strike="noStrike">
                  <a:solidFill>
                    <a:schemeClr val="lt1"/>
                  </a:solidFill>
                  <a:latin typeface="Arial"/>
                  <a:ea typeface="Arial"/>
                  <a:cs typeface="Arial"/>
                  <a:sym typeface="Arial"/>
                </a:rPr>
                <a:t>métodos de recopilación de datos: </a:t>
              </a:r>
              <a:r>
                <a:rPr b="0" i="0" lang="en-US" sz="3000" u="none" cap="none" strike="noStrike">
                  <a:solidFill>
                    <a:schemeClr val="lt1"/>
                  </a:solidFill>
                  <a:latin typeface="Arial"/>
                  <a:ea typeface="Arial"/>
                  <a:cs typeface="Arial"/>
                  <a:sym typeface="Arial"/>
                </a:rPr>
                <a:t>encuestas, entrevistas, datos estadísticos, sensores, auditorías, plataformas digitales.</a:t>
              </a:r>
              <a:endParaRPr b="0" i="0" sz="1400" u="none" cap="none" strike="noStrike">
                <a:solidFill>
                  <a:schemeClr val="lt1"/>
                </a:solidFill>
                <a:latin typeface="Arial"/>
                <a:ea typeface="Arial"/>
                <a:cs typeface="Arial"/>
                <a:sym typeface="Arial"/>
              </a:endParaRPr>
            </a:p>
          </p:txBody>
        </p:sp>
        <p:sp>
          <p:nvSpPr>
            <p:cNvPr id="173" name="Google Shape;173;p9"/>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9"/>
            <p:cNvSpPr txBox="1"/>
            <p:nvPr/>
          </p:nvSpPr>
          <p:spPr>
            <a:xfrm>
              <a:off x="480180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7.</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Implementar herramientas de seguimiento</a:t>
              </a:r>
              <a:r>
                <a:rPr b="0" i="0" lang="en-US" sz="3000" u="none" cap="none" strike="noStrike">
                  <a:solidFill>
                    <a:schemeClr val="lt1"/>
                  </a:solidFill>
                  <a:latin typeface="Arial"/>
                  <a:ea typeface="Arial"/>
                  <a:cs typeface="Arial"/>
                  <a:sym typeface="Arial"/>
                </a:rPr>
                <a:t> para evaluar el progreso.</a:t>
              </a:r>
              <a:endParaRPr b="0" i="0" sz="1400" u="none" cap="none" strike="noStrike">
                <a:solidFill>
                  <a:schemeClr val="lt1"/>
                </a:solidFill>
                <a:latin typeface="Arial"/>
                <a:ea typeface="Arial"/>
                <a:cs typeface="Arial"/>
                <a:sym typeface="Arial"/>
              </a:endParaRPr>
            </a:p>
          </p:txBody>
        </p:sp>
        <p:sp>
          <p:nvSpPr>
            <p:cNvPr id="175" name="Google Shape;175;p9"/>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9"/>
            <p:cNvSpPr txBox="1"/>
            <p:nvPr/>
          </p:nvSpPr>
          <p:spPr>
            <a:xfrm>
              <a:off x="941370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0" i="0" lang="en-US" sz="3000" u="none" cap="none" strike="noStrike">
                  <a:solidFill>
                    <a:schemeClr val="lt1"/>
                  </a:solidFill>
                  <a:latin typeface="Arial"/>
                  <a:ea typeface="Arial"/>
                  <a:cs typeface="Arial"/>
                  <a:sym typeface="Arial"/>
                </a:rPr>
                <a:t>8.</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Evaluación </a:t>
              </a:r>
              <a:r>
                <a:rPr b="0" i="0" lang="en-US" sz="3000" u="none" cap="none" strike="noStrike">
                  <a:solidFill>
                    <a:schemeClr val="lt1"/>
                  </a:solidFill>
                  <a:latin typeface="Arial"/>
                  <a:ea typeface="Arial"/>
                  <a:cs typeface="Arial"/>
                  <a:sym typeface="Arial"/>
                </a:rPr>
                <a:t>periódica: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lang="en-US" sz="3000">
                  <a:solidFill>
                    <a:schemeClr val="lt1"/>
                  </a:solidFill>
                </a:rPr>
                <a:t>a</a:t>
              </a:r>
              <a:r>
                <a:rPr b="0" i="0" lang="en-US" sz="3000" u="none" cap="none" strike="noStrike">
                  <a:solidFill>
                    <a:schemeClr val="lt1"/>
                  </a:solidFill>
                  <a:latin typeface="Arial"/>
                  <a:ea typeface="Arial"/>
                  <a:cs typeface="Arial"/>
                  <a:sym typeface="Arial"/>
                </a:rPr>
                <a:t>nalizar tendencias</a:t>
              </a:r>
              <a:r>
                <a:rPr lang="en-US" sz="3000">
                  <a:solidFill>
                    <a:schemeClr val="lt1"/>
                  </a:solidFill>
                </a:rPr>
                <a:t>, i</a:t>
              </a:r>
              <a:r>
                <a:rPr b="0" i="0" lang="en-US" sz="3000" u="none" cap="none" strike="noStrike">
                  <a:solidFill>
                    <a:schemeClr val="lt1"/>
                  </a:solidFill>
                  <a:latin typeface="Arial"/>
                  <a:ea typeface="Arial"/>
                  <a:cs typeface="Arial"/>
                  <a:sym typeface="Arial"/>
                </a:rPr>
                <a:t>dentificar deficiencias.</a:t>
              </a:r>
              <a:endParaRPr b="0" i="0" sz="1400" u="none" cap="none" strike="noStrike">
                <a:solidFill>
                  <a:schemeClr val="lt1"/>
                </a:solidFill>
                <a:latin typeface="Arial"/>
                <a:ea typeface="Arial"/>
                <a:cs typeface="Arial"/>
                <a:sym typeface="Arial"/>
              </a:endParaRPr>
            </a:p>
          </p:txBody>
        </p:sp>
        <p:sp>
          <p:nvSpPr>
            <p:cNvPr id="177" name="Google Shape;177;p9"/>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9"/>
            <p:cNvSpPr txBox="1"/>
            <p:nvPr/>
          </p:nvSpPr>
          <p:spPr>
            <a:xfrm>
              <a:off x="1402561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n-US" sz="3000" u="none" cap="none" strike="noStrike">
                  <a:solidFill>
                    <a:schemeClr val="lt1"/>
                  </a:solidFill>
                  <a:latin typeface="Arial"/>
                  <a:ea typeface="Arial"/>
                  <a:cs typeface="Arial"/>
                  <a:sym typeface="Arial"/>
                </a:rPr>
                <a:t>9.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Informar y comunicar los resultados</a:t>
              </a:r>
              <a:r>
                <a:rPr b="0" i="0" lang="en-US" sz="3000" u="none" cap="none" strike="noStrike">
                  <a:solidFill>
                    <a:schemeClr val="lt1"/>
                  </a:solidFill>
                  <a:latin typeface="Arial"/>
                  <a:ea typeface="Arial"/>
                  <a:cs typeface="Arial"/>
                  <a:sym typeface="Arial"/>
                </a:rPr>
                <a:t> a las partes interesadas mediante informes, infografías y reuniones.</a:t>
              </a:r>
              <a:endParaRPr b="0" i="0" sz="1400" u="none" cap="none" strike="noStrike">
                <a:solidFill>
                  <a:schemeClr val="lt1"/>
                </a:solidFill>
                <a:latin typeface="Arial"/>
                <a:ea typeface="Arial"/>
                <a:cs typeface="Arial"/>
                <a:sym typeface="Arial"/>
              </a:endParaRPr>
            </a:p>
          </p:txBody>
        </p:sp>
        <p:sp>
          <p:nvSpPr>
            <p:cNvPr id="179" name="Google Shape;179;p9"/>
            <p:cNvSpPr/>
            <p:nvPr/>
          </p:nvSpPr>
          <p:spPr>
            <a:xfrm>
              <a:off x="1845766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9"/>
            <p:cNvSpPr txBox="1"/>
            <p:nvPr/>
          </p:nvSpPr>
          <p:spPr>
            <a:xfrm>
              <a:off x="1863751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10.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Espacio para mejorar</a:t>
              </a:r>
              <a:r>
                <a:rPr b="0" i="0" lang="en-US" sz="3000" u="none" cap="none" strike="noStrike">
                  <a:solidFill>
                    <a:schemeClr val="lt1"/>
                  </a:solidFill>
                  <a:latin typeface="Arial"/>
                  <a:ea typeface="Arial"/>
                  <a:cs typeface="Arial"/>
                  <a:sym typeface="Arial"/>
                </a:rPr>
                <a:t>, utilizar los resultados de la evaluación para refinar y actualizar la estrategia. </a:t>
              </a:r>
              <a:endParaRPr b="0" i="0" sz="3000" u="none" cap="none" strike="noStrike">
                <a:solidFill>
                  <a:schemeClr val="lt1"/>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0"/>
          <p:cNvSpPr txBox="1"/>
          <p:nvPr>
            <p:ph idx="1" type="body"/>
          </p:nvPr>
        </p:nvSpPr>
        <p:spPr>
          <a:xfrm>
            <a:off x="9436750" y="875725"/>
            <a:ext cx="5510400" cy="841500"/>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SzPts val="5600"/>
              <a:buNone/>
            </a:pPr>
            <a:r>
              <a:rPr b="1" lang="en-US" sz="7000">
                <a:solidFill>
                  <a:schemeClr val="accent1"/>
                </a:solidFill>
              </a:rPr>
              <a:t>Desafíos</a:t>
            </a:r>
            <a:endParaRPr b="1" sz="7000">
              <a:solidFill>
                <a:schemeClr val="accent1"/>
              </a:solidFill>
            </a:endParaRPr>
          </a:p>
        </p:txBody>
      </p:sp>
      <p:grpSp>
        <p:nvGrpSpPr>
          <p:cNvPr id="187" name="Google Shape;187;p10"/>
          <p:cNvGrpSpPr/>
          <p:nvPr/>
        </p:nvGrpSpPr>
        <p:grpSpPr>
          <a:xfrm>
            <a:off x="872620" y="2895607"/>
            <a:ext cx="22638655" cy="8672218"/>
            <a:chOff x="213597" y="3680"/>
            <a:chExt cx="22638655" cy="8672218"/>
          </a:xfrm>
        </p:grpSpPr>
        <p:sp>
          <p:nvSpPr>
            <p:cNvPr id="188" name="Google Shape;188;p10"/>
            <p:cNvSpPr/>
            <p:nvPr/>
          </p:nvSpPr>
          <p:spPr>
            <a:xfrm>
              <a:off x="2135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0"/>
            <p:cNvSpPr txBox="1"/>
            <p:nvPr/>
          </p:nvSpPr>
          <p:spPr>
            <a:xfrm>
              <a:off x="2135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Objetivos ambiguos debido a las diferentes prioridades de las autoridades públicas, las empresas y las comunidades</a:t>
              </a:r>
              <a:r>
                <a:rPr lang="en-US" sz="3200">
                  <a:solidFill>
                    <a:schemeClr val="lt1"/>
                  </a:solidFill>
                </a:rPr>
                <a:t>.</a:t>
              </a:r>
              <a:endParaRPr b="0" i="0" sz="3200" u="none" cap="none" strike="noStrike">
                <a:solidFill>
                  <a:schemeClr val="lt1"/>
                </a:solidFill>
                <a:latin typeface="Arial"/>
                <a:ea typeface="Arial"/>
                <a:cs typeface="Arial"/>
                <a:sym typeface="Arial"/>
              </a:endParaRPr>
            </a:p>
          </p:txBody>
        </p:sp>
        <p:sp>
          <p:nvSpPr>
            <p:cNvPr id="190" name="Google Shape;190;p10"/>
            <p:cNvSpPr/>
            <p:nvPr/>
          </p:nvSpPr>
          <p:spPr>
            <a:xfrm>
              <a:off x="5981664"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0"/>
            <p:cNvSpPr txBox="1"/>
            <p:nvPr/>
          </p:nvSpPr>
          <p:spPr>
            <a:xfrm>
              <a:off x="5981664"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Baja participación de las partes interesadas.</a:t>
              </a:r>
              <a:endParaRPr b="0" i="0" sz="1400" u="none" cap="none" strike="noStrike">
                <a:solidFill>
                  <a:srgbClr val="000000"/>
                </a:solidFill>
                <a:latin typeface="Arial"/>
                <a:ea typeface="Arial"/>
                <a:cs typeface="Arial"/>
                <a:sym typeface="Arial"/>
              </a:endParaRPr>
            </a:p>
          </p:txBody>
        </p:sp>
        <p:sp>
          <p:nvSpPr>
            <p:cNvPr id="192" name="Google Shape;192;p10"/>
            <p:cNvSpPr/>
            <p:nvPr/>
          </p:nvSpPr>
          <p:spPr>
            <a:xfrm>
              <a:off x="11749730"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0"/>
            <p:cNvSpPr txBox="1"/>
            <p:nvPr/>
          </p:nvSpPr>
          <p:spPr>
            <a:xfrm>
              <a:off x="11749730"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Dificultad para adaptar las métricas globales a los contextos locales.</a:t>
              </a:r>
              <a:endParaRPr b="0" i="0" sz="1400" u="none" cap="none" strike="noStrike">
                <a:solidFill>
                  <a:schemeClr val="lt1"/>
                </a:solidFill>
                <a:latin typeface="Arial"/>
                <a:ea typeface="Arial"/>
                <a:cs typeface="Arial"/>
                <a:sym typeface="Arial"/>
              </a:endParaRPr>
            </a:p>
          </p:txBody>
        </p:sp>
        <p:sp>
          <p:nvSpPr>
            <p:cNvPr id="194" name="Google Shape;194;p10"/>
            <p:cNvSpPr/>
            <p:nvPr/>
          </p:nvSpPr>
          <p:spPr>
            <a:xfrm>
              <a:off x="175177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0"/>
            <p:cNvSpPr txBox="1"/>
            <p:nvPr/>
          </p:nvSpPr>
          <p:spPr>
            <a:xfrm>
              <a:off x="175177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Falta de datos que </a:t>
              </a:r>
              <a:r>
                <a:rPr lang="en-US" sz="3600">
                  <a:solidFill>
                    <a:schemeClr val="lt1"/>
                  </a:solidFill>
                </a:rPr>
                <a:t>socavan</a:t>
              </a:r>
              <a:r>
                <a:rPr b="0" i="0" lang="en-US" sz="3600" u="none" cap="none" strike="noStrike">
                  <a:solidFill>
                    <a:schemeClr val="lt1"/>
                  </a:solidFill>
                  <a:latin typeface="Arial"/>
                  <a:ea typeface="Arial"/>
                  <a:cs typeface="Arial"/>
                  <a:sym typeface="Arial"/>
                </a:rPr>
                <a:t> las mediciones de los indicadores.</a:t>
              </a:r>
              <a:endParaRPr b="0" i="0" sz="1400" u="none" cap="none" strike="noStrike">
                <a:solidFill>
                  <a:schemeClr val="lt1"/>
                </a:solidFill>
                <a:latin typeface="Arial"/>
                <a:ea typeface="Arial"/>
                <a:cs typeface="Arial"/>
                <a:sym typeface="Arial"/>
              </a:endParaRPr>
            </a:p>
          </p:txBody>
        </p:sp>
        <p:sp>
          <p:nvSpPr>
            <p:cNvPr id="196" name="Google Shape;196;p10"/>
            <p:cNvSpPr/>
            <p:nvPr/>
          </p:nvSpPr>
          <p:spPr>
            <a:xfrm>
              <a:off x="2135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0"/>
            <p:cNvSpPr txBox="1"/>
            <p:nvPr/>
          </p:nvSpPr>
          <p:spPr>
            <a:xfrm>
              <a:off x="2135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Falta de datos históricos fiables para definir líneas de base significativas.</a:t>
              </a:r>
              <a:endParaRPr b="0" i="0" sz="1400" u="none" cap="none" strike="noStrike">
                <a:solidFill>
                  <a:schemeClr val="lt1"/>
                </a:solidFill>
                <a:latin typeface="Arial"/>
                <a:ea typeface="Arial"/>
                <a:cs typeface="Arial"/>
                <a:sym typeface="Arial"/>
              </a:endParaRPr>
            </a:p>
          </p:txBody>
        </p:sp>
        <p:sp>
          <p:nvSpPr>
            <p:cNvPr id="198" name="Google Shape;198;p10"/>
            <p:cNvSpPr/>
            <p:nvPr/>
          </p:nvSpPr>
          <p:spPr>
            <a:xfrm>
              <a:off x="5981664"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0"/>
            <p:cNvSpPr txBox="1"/>
            <p:nvPr/>
          </p:nvSpPr>
          <p:spPr>
            <a:xfrm>
              <a:off x="5981664"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Métodos de recopilación de datos inconsistentes entre organizaciones, lo que hace que las comparaciones sean poco fiables.</a:t>
              </a:r>
              <a:endParaRPr b="0" i="0" sz="3200" u="none" cap="none" strike="noStrike">
                <a:solidFill>
                  <a:schemeClr val="lt1"/>
                </a:solidFill>
                <a:latin typeface="Arial"/>
                <a:ea typeface="Arial"/>
                <a:cs typeface="Arial"/>
                <a:sym typeface="Arial"/>
              </a:endParaRPr>
            </a:p>
          </p:txBody>
        </p:sp>
        <p:sp>
          <p:nvSpPr>
            <p:cNvPr id="200" name="Google Shape;200;p10"/>
            <p:cNvSpPr/>
            <p:nvPr/>
          </p:nvSpPr>
          <p:spPr>
            <a:xfrm>
              <a:off x="11749730"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0"/>
            <p:cNvSpPr txBox="1"/>
            <p:nvPr/>
          </p:nvSpPr>
          <p:spPr>
            <a:xfrm>
              <a:off x="11749730"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Altos cost</a:t>
              </a:r>
              <a:r>
                <a:rPr lang="en-US" sz="3600">
                  <a:solidFill>
                    <a:schemeClr val="lt1"/>
                  </a:solidFill>
                </a:rPr>
                <a:t>e</a:t>
              </a:r>
              <a:r>
                <a:rPr b="0" i="0" lang="en-US" sz="3600" u="none" cap="none" strike="noStrike">
                  <a:solidFill>
                    <a:schemeClr val="lt1"/>
                  </a:solidFill>
                  <a:latin typeface="Arial"/>
                  <a:ea typeface="Arial"/>
                  <a:cs typeface="Arial"/>
                  <a:sym typeface="Arial"/>
                </a:rPr>
                <a:t>s iniciales para la implementación de sensores, encuestas y plataformas digitales.</a:t>
              </a:r>
              <a:endParaRPr b="0" i="0" sz="1400" u="none" cap="none" strike="noStrike">
                <a:solidFill>
                  <a:srgbClr val="000000"/>
                </a:solidFill>
                <a:latin typeface="Arial"/>
                <a:ea typeface="Arial"/>
                <a:cs typeface="Arial"/>
                <a:sym typeface="Arial"/>
              </a:endParaRPr>
            </a:p>
          </p:txBody>
        </p:sp>
        <p:sp>
          <p:nvSpPr>
            <p:cNvPr id="202" name="Google Shape;202;p10"/>
            <p:cNvSpPr/>
            <p:nvPr/>
          </p:nvSpPr>
          <p:spPr>
            <a:xfrm>
              <a:off x="175177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10"/>
            <p:cNvSpPr txBox="1"/>
            <p:nvPr/>
          </p:nvSpPr>
          <p:spPr>
            <a:xfrm>
              <a:off x="175177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Capacidad técnica y humana limitada.</a:t>
              </a:r>
              <a:endParaRPr b="0" i="0" sz="1400" u="none" cap="none" strike="noStrike">
                <a:solidFill>
                  <a:srgbClr val="000000"/>
                </a:solidFill>
                <a:latin typeface="Arial"/>
                <a:ea typeface="Arial"/>
                <a:cs typeface="Arial"/>
                <a:sym typeface="Arial"/>
              </a:endParaRPr>
            </a:p>
          </p:txBody>
        </p:sp>
        <p:sp>
          <p:nvSpPr>
            <p:cNvPr id="204" name="Google Shape;204;p10"/>
            <p:cNvSpPr/>
            <p:nvPr/>
          </p:nvSpPr>
          <p:spPr>
            <a:xfrm>
              <a:off x="8865697" y="6074233"/>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10"/>
            <p:cNvSpPr txBox="1"/>
            <p:nvPr/>
          </p:nvSpPr>
          <p:spPr>
            <a:xfrm>
              <a:off x="8865697" y="6074233"/>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Asignaciones presupuestarias insuficientes para evaluaciones periódicas y exhaustivas.</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1"/>
          <p:cNvSpPr txBox="1"/>
          <p:nvPr>
            <p:ph type="title"/>
          </p:nvPr>
        </p:nvSpPr>
        <p:spPr>
          <a:xfrm>
            <a:off x="761999" y="2056951"/>
            <a:ext cx="23622000" cy="11688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b="1" lang="en-US" sz="7200"/>
              <a:t>6. Seguimiento y evaluación: reflexiones</a:t>
            </a:r>
            <a:endParaRPr b="1"/>
          </a:p>
        </p:txBody>
      </p:sp>
      <p:sp>
        <p:nvSpPr>
          <p:cNvPr id="212" name="Google Shape;212;p11"/>
          <p:cNvSpPr txBox="1"/>
          <p:nvPr>
            <p:ph idx="1" type="body"/>
          </p:nvPr>
        </p:nvSpPr>
        <p:spPr>
          <a:xfrm>
            <a:off x="1109100" y="4455752"/>
            <a:ext cx="22165800" cy="4804500"/>
          </a:xfrm>
          <a:prstGeom prst="rect">
            <a:avLst/>
          </a:prstGeom>
          <a:noFill/>
          <a:ln>
            <a:noFill/>
          </a:ln>
        </p:spPr>
        <p:txBody>
          <a:bodyPr anchorCtr="0" anchor="t" bIns="0" lIns="0" spcFirstLastPara="1" rIns="0" wrap="square" tIns="0">
            <a:noAutofit/>
          </a:bodyPr>
          <a:lstStyle/>
          <a:p>
            <a:pPr indent="-228600" lvl="0" marL="457200" rtl="0" algn="l">
              <a:lnSpc>
                <a:spcPct val="140000"/>
              </a:lnSpc>
              <a:spcBef>
                <a:spcPts val="2000"/>
              </a:spcBef>
              <a:spcAft>
                <a:spcPts val="0"/>
              </a:spcAft>
              <a:buClr>
                <a:srgbClr val="323232"/>
              </a:buClr>
              <a:buSzPts val="3920"/>
              <a:buNone/>
            </a:pPr>
            <a:r>
              <a:rPr lang="en-US" sz="5000"/>
              <a:t>Piensa en un cambio reciente en un negocio turístico (por ejemplo, nuevos contenedores de reciclaje).</a:t>
            </a:r>
            <a:endParaRPr sz="5000"/>
          </a:p>
          <a:p>
            <a:pPr indent="-704850" lvl="0" marL="971550" rtl="0" algn="l">
              <a:lnSpc>
                <a:spcPct val="140000"/>
              </a:lnSpc>
              <a:spcBef>
                <a:spcPts val="2000"/>
              </a:spcBef>
              <a:spcAft>
                <a:spcPts val="0"/>
              </a:spcAft>
              <a:buSzPts val="5000"/>
              <a:buAutoNum type="arabicPeriod"/>
            </a:pPr>
            <a:r>
              <a:rPr lang="en-US" sz="5000"/>
              <a:t>¿Cómo estructurarías un plan de monitoreo sencillo?</a:t>
            </a:r>
            <a:endParaRPr sz="5000"/>
          </a:p>
          <a:p>
            <a:pPr indent="-704850" lvl="0" marL="971550" rtl="0" algn="l">
              <a:lnSpc>
                <a:spcPct val="140000"/>
              </a:lnSpc>
              <a:spcBef>
                <a:spcPts val="2000"/>
              </a:spcBef>
              <a:spcAft>
                <a:spcPts val="0"/>
              </a:spcAft>
              <a:buSzPts val="5000"/>
              <a:buAutoNum type="arabicPeriod"/>
            </a:pPr>
            <a:r>
              <a:rPr lang="en-US" sz="5000"/>
              <a:t>¿A qué posibles desafíos te podrías enfrentar y cómo podrías adaptarte?</a:t>
            </a:r>
            <a:endParaRPr sz="5000"/>
          </a:p>
          <a:p>
            <a:pPr indent="0" lvl="0" marL="0" rtl="0" algn="ctr">
              <a:lnSpc>
                <a:spcPct val="140000"/>
              </a:lnSpc>
              <a:spcBef>
                <a:spcPts val="2000"/>
              </a:spcBef>
              <a:spcAft>
                <a:spcPts val="0"/>
              </a:spcAft>
              <a:buClr>
                <a:srgbClr val="323232"/>
              </a:buClr>
              <a:buSzPts val="2240"/>
              <a:buNone/>
            </a:pPr>
            <a:r>
              <a:rPr b="1" lang="en-US" sz="5000"/>
              <a:t> </a:t>
            </a:r>
            <a:endParaRPr b="1" sz="5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2"/>
          <p:cNvSpPr txBox="1"/>
          <p:nvPr>
            <p:ph type="title"/>
          </p:nvPr>
        </p:nvSpPr>
        <p:spPr>
          <a:xfrm>
            <a:off x="762000" y="6135601"/>
            <a:ext cx="23861400" cy="144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sz="9600"/>
              <a:t>B. Indicadores de sostenibilidad</a:t>
            </a:r>
            <a:endParaRPr b="1"/>
          </a:p>
        </p:txBody>
      </p:sp>
      <p:sp>
        <p:nvSpPr>
          <p:cNvPr id="218" name="Google Shape;218;p12"/>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3"/>
          <p:cNvSpPr txBox="1"/>
          <p:nvPr>
            <p:ph idx="1" type="body"/>
          </p:nvPr>
        </p:nvSpPr>
        <p:spPr>
          <a:xfrm>
            <a:off x="8982375" y="2273550"/>
            <a:ext cx="14477400" cy="9168900"/>
          </a:xfrm>
          <a:prstGeom prst="rect">
            <a:avLst/>
          </a:prstGeom>
          <a:noFill/>
          <a:ln>
            <a:noFill/>
          </a:ln>
        </p:spPr>
        <p:txBody>
          <a:bodyPr anchorCtr="0" anchor="t" bIns="0" lIns="0" spcFirstLastPara="1" rIns="0" wrap="square" tIns="0">
            <a:noAutofit/>
          </a:bodyPr>
          <a:lstStyle/>
          <a:p>
            <a:pPr indent="-546100" lvl="0" marL="457200" rtl="0" algn="l">
              <a:lnSpc>
                <a:spcPct val="150000"/>
              </a:lnSpc>
              <a:spcBef>
                <a:spcPts val="0"/>
              </a:spcBef>
              <a:spcAft>
                <a:spcPts val="0"/>
              </a:spcAft>
              <a:buSzPts val="5000"/>
              <a:buChar char="●"/>
            </a:pPr>
            <a:r>
              <a:rPr lang="en-US" sz="5000"/>
              <a:t>Los indicadores de sostenibilidad son esenciales en la estrategia turística, ya que monitorean la dinámica social y ambiental, orientan el desempeño y evalúan el impacto de las iniciativas estratégicas. </a:t>
            </a:r>
            <a:endParaRPr sz="6200"/>
          </a:p>
          <a:p>
            <a:pPr indent="-546100" lvl="0" marL="457200" rtl="0" algn="l">
              <a:lnSpc>
                <a:spcPct val="150000"/>
              </a:lnSpc>
              <a:spcBef>
                <a:spcPts val="0"/>
              </a:spcBef>
              <a:spcAft>
                <a:spcPts val="0"/>
              </a:spcAft>
              <a:buSzPts val="5000"/>
              <a:buChar char="●"/>
            </a:pPr>
            <a:r>
              <a:rPr lang="en-US" sz="5000"/>
              <a:t>Los indicadores de sostenibilidad son medidas que ayudan a identificar tendencias, cambios y la eficacia de la planificación a lo largo del tiempo.</a:t>
            </a:r>
            <a:endParaRPr sz="6200"/>
          </a:p>
        </p:txBody>
      </p:sp>
      <p:sp>
        <p:nvSpPr>
          <p:cNvPr id="224" name="Google Shape;224;p13"/>
          <p:cNvSpPr txBox="1"/>
          <p:nvPr>
            <p:ph type="title"/>
          </p:nvPr>
        </p:nvSpPr>
        <p:spPr>
          <a:xfrm>
            <a:off x="798975" y="2392349"/>
            <a:ext cx="6993600" cy="1006500"/>
          </a:xfrm>
          <a:prstGeom prst="rect">
            <a:avLst/>
          </a:prstGeom>
          <a:noFill/>
          <a:ln>
            <a:noFill/>
          </a:ln>
        </p:spPr>
        <p:txBody>
          <a:bodyPr anchorCtr="0" anchor="t" bIns="0" lIns="0" spcFirstLastPara="1" rIns="0" wrap="square" tIns="0">
            <a:noAutofit/>
          </a:bodyPr>
          <a:lstStyle/>
          <a:p>
            <a:pPr indent="-711200" lvl="0" marL="457200" rtl="0" algn="l">
              <a:lnSpc>
                <a:spcPct val="90000"/>
              </a:lnSpc>
              <a:spcBef>
                <a:spcPts val="0"/>
              </a:spcBef>
              <a:spcAft>
                <a:spcPts val="0"/>
              </a:spcAft>
              <a:buSzPts val="7600"/>
              <a:buAutoNum type="arabicPeriod"/>
            </a:pPr>
            <a:r>
              <a:rPr b="1" lang="en-US" sz="7600"/>
              <a:t>Definiciones</a:t>
            </a:r>
            <a:endParaRPr b="1" sz="8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grpSp>
        <p:nvGrpSpPr>
          <p:cNvPr id="229" name="Google Shape;229;p14"/>
          <p:cNvGrpSpPr/>
          <p:nvPr/>
        </p:nvGrpSpPr>
        <p:grpSpPr>
          <a:xfrm>
            <a:off x="-3014068" y="-237732"/>
            <a:ext cx="26484401" cy="13682908"/>
            <a:chOff x="-11505607" y="-1755104"/>
            <a:chExt cx="26484401" cy="13682908"/>
          </a:xfrm>
        </p:grpSpPr>
        <p:sp>
          <p:nvSpPr>
            <p:cNvPr id="230" name="Google Shape;230;p14"/>
            <p:cNvSpPr/>
            <p:nvPr/>
          </p:nvSpPr>
          <p:spPr>
            <a:xfrm>
              <a:off x="-11505607" y="-1755104"/>
              <a:ext cx="13682908" cy="13682908"/>
            </a:xfrm>
            <a:prstGeom prst="blockArc">
              <a:avLst>
                <a:gd fmla="val 18446617" name="adj1"/>
                <a:gd fmla="val 3134994" name="adj2"/>
                <a:gd fmla="val 3907" name="adj3"/>
              </a:avLst>
            </a:prstGeom>
            <a:noFill/>
            <a:ln cap="flat" cmpd="sng" w="19050">
              <a:solidFill>
                <a:srgbClr val="15A24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4"/>
            <p:cNvSpPr/>
            <p:nvPr/>
          </p:nvSpPr>
          <p:spPr>
            <a:xfrm>
              <a:off x="1138231" y="782077"/>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14"/>
            <p:cNvSpPr txBox="1"/>
            <p:nvPr/>
          </p:nvSpPr>
          <p:spPr>
            <a:xfrm>
              <a:off x="1138231" y="782077"/>
              <a:ext cx="13840563"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CUANTITATIVO </a:t>
              </a:r>
              <a:r>
                <a:rPr b="0" i="0" lang="en-US" sz="4400" u="none" cap="none" strike="noStrike">
                  <a:solidFill>
                    <a:schemeClr val="lt1"/>
                  </a:solidFill>
                  <a:latin typeface="Arial"/>
                  <a:ea typeface="Arial"/>
                  <a:cs typeface="Arial"/>
                  <a:sym typeface="Arial"/>
                </a:rPr>
                <a:t>(p. e. litros de agua consumidos por turista)</a:t>
              </a:r>
              <a:endParaRPr b="0" i="0" sz="1400" u="none" cap="none" strike="noStrike">
                <a:solidFill>
                  <a:schemeClr val="lt1"/>
                </a:solidFill>
                <a:latin typeface="Arial"/>
                <a:ea typeface="Arial"/>
                <a:cs typeface="Arial"/>
                <a:sym typeface="Arial"/>
              </a:endParaRPr>
            </a:p>
          </p:txBody>
        </p:sp>
        <p:sp>
          <p:nvSpPr>
            <p:cNvPr id="233" name="Google Shape;233;p14"/>
            <p:cNvSpPr/>
            <p:nvPr/>
          </p:nvSpPr>
          <p:spPr>
            <a:xfrm>
              <a:off x="160126" y="586456"/>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14"/>
            <p:cNvSpPr/>
            <p:nvPr/>
          </p:nvSpPr>
          <p:spPr>
            <a:xfrm>
              <a:off x="2035463" y="3129936"/>
              <a:ext cx="12943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4"/>
            <p:cNvSpPr txBox="1"/>
            <p:nvPr/>
          </p:nvSpPr>
          <p:spPr>
            <a:xfrm>
              <a:off x="2035463" y="3129936"/>
              <a:ext cx="12943331"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3900" u="none" cap="none" strike="noStrike">
                  <a:solidFill>
                    <a:schemeClr val="lt1"/>
                  </a:solidFill>
                  <a:latin typeface="Arial"/>
                  <a:ea typeface="Arial"/>
                  <a:cs typeface="Arial"/>
                  <a:sym typeface="Arial"/>
                </a:rPr>
                <a:t>CUALITATIVO</a:t>
              </a:r>
              <a:r>
                <a:rPr b="0" i="0" lang="en-US" sz="3900" u="none" cap="none" strike="noStrike">
                  <a:solidFill>
                    <a:schemeClr val="lt1"/>
                  </a:solidFill>
                  <a:latin typeface="Arial"/>
                  <a:ea typeface="Arial"/>
                  <a:cs typeface="Arial"/>
                  <a:sym typeface="Arial"/>
                </a:rPr>
                <a:t> (p. e</a:t>
              </a:r>
              <a:r>
                <a:rPr lang="en-US" sz="3900">
                  <a:solidFill>
                    <a:schemeClr val="lt1"/>
                  </a:solidFill>
                </a:rPr>
                <a:t>.</a:t>
              </a:r>
              <a:r>
                <a:rPr b="0" i="0" lang="en-US" sz="3900" u="none" cap="none" strike="noStrike">
                  <a:solidFill>
                    <a:schemeClr val="lt1"/>
                  </a:solidFill>
                  <a:latin typeface="Arial"/>
                  <a:ea typeface="Arial"/>
                  <a:cs typeface="Arial"/>
                  <a:sym typeface="Arial"/>
                </a:rPr>
                <a:t> entrevistas, encuestas, grupos focales, nivel de satisfacción de los participantes)</a:t>
              </a:r>
              <a:endParaRPr b="0" i="0" sz="3900" u="none" cap="none" strike="noStrike">
                <a:solidFill>
                  <a:schemeClr val="lt1"/>
                </a:solidFill>
                <a:latin typeface="Arial"/>
                <a:ea typeface="Arial"/>
                <a:cs typeface="Arial"/>
                <a:sym typeface="Arial"/>
              </a:endParaRPr>
            </a:p>
          </p:txBody>
        </p:sp>
        <p:sp>
          <p:nvSpPr>
            <p:cNvPr id="236" name="Google Shape;236;p14"/>
            <p:cNvSpPr/>
            <p:nvPr/>
          </p:nvSpPr>
          <p:spPr>
            <a:xfrm>
              <a:off x="1057358" y="2934315"/>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14"/>
            <p:cNvSpPr/>
            <p:nvPr/>
          </p:nvSpPr>
          <p:spPr>
            <a:xfrm>
              <a:off x="2035463" y="5477795"/>
              <a:ext cx="12943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4"/>
            <p:cNvSpPr txBox="1"/>
            <p:nvPr/>
          </p:nvSpPr>
          <p:spPr>
            <a:xfrm>
              <a:off x="2035463" y="5477795"/>
              <a:ext cx="12943331"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3900" u="none" cap="none" strike="noStrike">
                  <a:solidFill>
                    <a:schemeClr val="lt1"/>
                  </a:solidFill>
                  <a:latin typeface="Arial"/>
                  <a:ea typeface="Arial"/>
                  <a:cs typeface="Arial"/>
                  <a:sym typeface="Arial"/>
                </a:rPr>
                <a:t>INDICADORES MIXTOS</a:t>
              </a:r>
              <a:r>
                <a:rPr b="0" i="0" lang="en-US" sz="3900" u="none" cap="none" strike="noStrike">
                  <a:solidFill>
                    <a:schemeClr val="lt1"/>
                  </a:solidFill>
                  <a:latin typeface="Arial"/>
                  <a:ea typeface="Arial"/>
                  <a:cs typeface="Arial"/>
                  <a:sym typeface="Arial"/>
                </a:rPr>
                <a:t> (p. e. % y descripción de políticas modificadas en materia de sostenibilidad)</a:t>
              </a:r>
              <a:endParaRPr b="0" i="0" sz="3900" u="none" cap="none" strike="noStrike">
                <a:solidFill>
                  <a:schemeClr val="lt1"/>
                </a:solidFill>
                <a:latin typeface="Arial"/>
                <a:ea typeface="Arial"/>
                <a:cs typeface="Arial"/>
                <a:sym typeface="Arial"/>
              </a:endParaRPr>
            </a:p>
          </p:txBody>
        </p:sp>
        <p:sp>
          <p:nvSpPr>
            <p:cNvPr id="239" name="Google Shape;239;p14"/>
            <p:cNvSpPr/>
            <p:nvPr/>
          </p:nvSpPr>
          <p:spPr>
            <a:xfrm>
              <a:off x="1057358" y="5282174"/>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4"/>
            <p:cNvSpPr/>
            <p:nvPr/>
          </p:nvSpPr>
          <p:spPr>
            <a:xfrm>
              <a:off x="1138231" y="7825654"/>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4"/>
            <p:cNvSpPr txBox="1"/>
            <p:nvPr/>
          </p:nvSpPr>
          <p:spPr>
            <a:xfrm>
              <a:off x="1138231" y="7825654"/>
              <a:ext cx="13840563"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BINARIO </a:t>
              </a:r>
              <a:r>
                <a:rPr b="0" i="0" lang="en-US" sz="4400" u="none" cap="none" strike="noStrike">
                  <a:solidFill>
                    <a:schemeClr val="lt1"/>
                  </a:solidFill>
                  <a:latin typeface="Arial"/>
                  <a:ea typeface="Arial"/>
                  <a:cs typeface="Arial"/>
                  <a:sym typeface="Arial"/>
                </a:rPr>
                <a:t>(p. e</a:t>
              </a:r>
              <a:r>
                <a:rPr lang="en-US" sz="4400">
                  <a:solidFill>
                    <a:schemeClr val="lt1"/>
                  </a:solidFill>
                </a:rPr>
                <a:t>. e</a:t>
              </a:r>
              <a:r>
                <a:rPr b="0" i="0" lang="en-US" sz="4400" u="none" cap="none" strike="noStrike">
                  <a:solidFill>
                    <a:schemeClr val="lt1"/>
                  </a:solidFill>
                  <a:latin typeface="Arial"/>
                  <a:ea typeface="Arial"/>
                  <a:cs typeface="Arial"/>
                  <a:sym typeface="Arial"/>
                </a:rPr>
                <a:t>l </a:t>
              </a:r>
              <a:r>
                <a:rPr lang="en-US" sz="4400">
                  <a:solidFill>
                    <a:schemeClr val="lt1"/>
                  </a:solidFill>
                </a:rPr>
                <a:t>lugar </a:t>
              </a:r>
              <a:r>
                <a:rPr b="0" i="0" lang="en-US" sz="4400" u="none" cap="none" strike="noStrike">
                  <a:solidFill>
                    <a:schemeClr val="lt1"/>
                  </a:solidFill>
                  <a:latin typeface="Arial"/>
                  <a:ea typeface="Arial"/>
                  <a:cs typeface="Arial"/>
                  <a:sym typeface="Arial"/>
                </a:rPr>
                <a:t>cuenta con un plan ambiental – Sí/No).</a:t>
              </a:r>
              <a:endParaRPr b="0" i="0" sz="1400" u="none" cap="none" strike="noStrike">
                <a:solidFill>
                  <a:schemeClr val="lt1"/>
                </a:solidFill>
                <a:latin typeface="Arial"/>
                <a:ea typeface="Arial"/>
                <a:cs typeface="Arial"/>
                <a:sym typeface="Arial"/>
              </a:endParaRPr>
            </a:p>
          </p:txBody>
        </p:sp>
        <p:sp>
          <p:nvSpPr>
            <p:cNvPr id="242" name="Google Shape;242;p14"/>
            <p:cNvSpPr/>
            <p:nvPr/>
          </p:nvSpPr>
          <p:spPr>
            <a:xfrm>
              <a:off x="160126" y="7630033"/>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3" name="Google Shape;243;p14"/>
          <p:cNvSpPr txBox="1"/>
          <p:nvPr>
            <p:ph type="title"/>
          </p:nvPr>
        </p:nvSpPr>
        <p:spPr>
          <a:xfrm>
            <a:off x="798975" y="2209799"/>
            <a:ext cx="6993600" cy="1371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sz="7600"/>
              <a:t>2. </a:t>
            </a:r>
            <a:r>
              <a:rPr b="1" lang="en-US" sz="7600"/>
              <a:t>T</a:t>
            </a:r>
            <a:r>
              <a:rPr b="1" lang="en-US" sz="7600"/>
              <a:t>ipos</a:t>
            </a:r>
            <a:endParaRPr b="1" sz="7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5"/>
          <p:cNvSpPr txBox="1"/>
          <p:nvPr>
            <p:ph type="title"/>
          </p:nvPr>
        </p:nvSpPr>
        <p:spPr>
          <a:xfrm>
            <a:off x="798975" y="2086999"/>
            <a:ext cx="6993600" cy="1062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sz="7200"/>
              <a:t>Actividad</a:t>
            </a:r>
            <a:endParaRPr b="1"/>
          </a:p>
        </p:txBody>
      </p:sp>
      <p:graphicFrame>
        <p:nvGraphicFramePr>
          <p:cNvPr id="250" name="Google Shape;250;p15"/>
          <p:cNvGraphicFramePr/>
          <p:nvPr/>
        </p:nvGraphicFramePr>
        <p:xfrm>
          <a:off x="8798635" y="3149591"/>
          <a:ext cx="3000000" cy="3000000"/>
        </p:xfrm>
        <a:graphic>
          <a:graphicData uri="http://schemas.openxmlformats.org/drawingml/2006/table">
            <a:tbl>
              <a:tblPr bandRow="1" firstCol="1" firstRow="1">
                <a:noFill/>
                <a:tableStyleId>{3AFD6671-6968-4C14-B48E-944113D26C69}</a:tableStyleId>
              </a:tblPr>
              <a:tblGrid>
                <a:gridCol w="4926500"/>
                <a:gridCol w="9778725"/>
              </a:tblGrid>
              <a:tr h="1205550">
                <a:tc>
                  <a:txBody>
                    <a:bodyPr/>
                    <a:lstStyle/>
                    <a:p>
                      <a:pPr indent="0" lvl="0" marL="0" marR="0" rtl="0" algn="ctr">
                        <a:lnSpc>
                          <a:spcPct val="107000"/>
                        </a:lnSpc>
                        <a:spcBef>
                          <a:spcPts val="0"/>
                        </a:spcBef>
                        <a:spcAft>
                          <a:spcPts val="0"/>
                        </a:spcAft>
                        <a:buClr>
                          <a:srgbClr val="000000"/>
                        </a:buClr>
                        <a:buSzPts val="4000"/>
                        <a:buFont typeface="Arial"/>
                        <a:buNone/>
                      </a:pPr>
                      <a:r>
                        <a:rPr b="1" i="0" lang="en-US" sz="4000" u="none" cap="none" strike="noStrike">
                          <a:latin typeface="Arial"/>
                          <a:ea typeface="Arial"/>
                          <a:cs typeface="Arial"/>
                          <a:sym typeface="Arial"/>
                        </a:rPr>
                        <a:t>Tipo de indicador</a:t>
                      </a:r>
                      <a:endParaRPr b="1" sz="1400" u="none" cap="none" strike="noStrike"/>
                    </a:p>
                  </a:txBody>
                  <a:tcPr marT="9525" marB="9525" marR="9525" marL="9525" anchor="ctr"/>
                </a:tc>
                <a:tc>
                  <a:txBody>
                    <a:bodyPr/>
                    <a:lstStyle/>
                    <a:p>
                      <a:pPr indent="0" lvl="0" marL="0" marR="0" rtl="0" algn="ctr">
                        <a:lnSpc>
                          <a:spcPct val="107000"/>
                        </a:lnSpc>
                        <a:spcBef>
                          <a:spcPts val="0"/>
                        </a:spcBef>
                        <a:spcAft>
                          <a:spcPts val="0"/>
                        </a:spcAft>
                        <a:buClr>
                          <a:schemeClr val="dk1"/>
                        </a:buClr>
                        <a:buSzPts val="4000"/>
                        <a:buFont typeface="Arial"/>
                        <a:buNone/>
                      </a:pPr>
                      <a:r>
                        <a:rPr lang="en-US" sz="4000" u="none" cap="none" strike="noStrike"/>
                        <a:t>Ejemplo</a:t>
                      </a:r>
                      <a:endParaRPr sz="4000" u="none" cap="none" strike="noStrike">
                        <a:latin typeface="Arial"/>
                        <a:ea typeface="Arial"/>
                        <a:cs typeface="Arial"/>
                        <a:sym typeface="Arial"/>
                      </a:endParaRPr>
                    </a:p>
                  </a:txBody>
                  <a:tcPr marT="9525" marB="9525" marR="9525" marL="9525" anchor="ctr"/>
                </a:tc>
              </a:tr>
              <a:tr h="1681150">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A. Cuantitativo</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0000"/>
                        </a:lnSpc>
                        <a:spcBef>
                          <a:spcPts val="0"/>
                        </a:spcBef>
                        <a:spcAft>
                          <a:spcPts val="0"/>
                        </a:spcAft>
                        <a:buClr>
                          <a:srgbClr val="000000"/>
                        </a:buClr>
                        <a:buSzPts val="4000"/>
                        <a:buFont typeface="Arial"/>
                        <a:buNone/>
                      </a:pPr>
                      <a:r>
                        <a:rPr b="0" i="0" lang="en-US" sz="3900" u="none" cap="none" strike="noStrike">
                          <a:latin typeface="Arial"/>
                          <a:ea typeface="Arial"/>
                          <a:cs typeface="Arial"/>
                          <a:sym typeface="Arial"/>
                        </a:rPr>
                        <a:t>1. El negocio cuenta con un plan de acción ambiental.</a:t>
                      </a:r>
                      <a:endParaRPr sz="1300" u="none" cap="none" strike="noStrike"/>
                    </a:p>
                  </a:txBody>
                  <a:tcPr marT="9525" marB="9525" marR="9525" marL="9525" anchor="ctr"/>
                </a:tc>
              </a:tr>
              <a:tr h="1681150">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B. Cualitativo</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0000"/>
                        </a:lnSpc>
                        <a:spcBef>
                          <a:spcPts val="0"/>
                        </a:spcBef>
                        <a:spcAft>
                          <a:spcPts val="0"/>
                        </a:spcAft>
                        <a:buClr>
                          <a:srgbClr val="000000"/>
                        </a:buClr>
                        <a:buSzPts val="4000"/>
                        <a:buFont typeface="Arial"/>
                        <a:buNone/>
                      </a:pPr>
                      <a:r>
                        <a:rPr b="0" i="0" lang="en-US" sz="3900" u="none" cap="none" strike="noStrike">
                          <a:solidFill>
                            <a:srgbClr val="000000"/>
                          </a:solidFill>
                          <a:latin typeface="Arial"/>
                          <a:ea typeface="Arial"/>
                          <a:cs typeface="Arial"/>
                          <a:sym typeface="Arial"/>
                        </a:rPr>
                        <a:t>2. Ahorro total</a:t>
                      </a:r>
                      <a:r>
                        <a:rPr lang="en-US" sz="3900">
                          <a:solidFill>
                            <a:srgbClr val="000000"/>
                          </a:solidFill>
                        </a:rPr>
                        <a:t> </a:t>
                      </a:r>
                      <a:r>
                        <a:rPr b="0" i="0" lang="en-US" sz="3900" u="none" cap="none" strike="noStrike">
                          <a:solidFill>
                            <a:srgbClr val="000000"/>
                          </a:solidFill>
                          <a:latin typeface="Arial"/>
                          <a:ea typeface="Arial"/>
                          <a:cs typeface="Arial"/>
                          <a:sym typeface="Arial"/>
                        </a:rPr>
                        <a:t>de agua por noche de huésped.</a:t>
                      </a:r>
                      <a:endParaRPr sz="1300"/>
                    </a:p>
                  </a:txBody>
                  <a:tcPr marT="9525" marB="9525" marR="9525" marL="9525" anchor="ctr"/>
                </a:tc>
              </a:tr>
              <a:tr h="1681150">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C. </a:t>
                      </a:r>
                      <a:r>
                        <a:rPr lang="en-US" sz="4000"/>
                        <a:t>Mixto</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0000"/>
                        </a:lnSpc>
                        <a:spcBef>
                          <a:spcPts val="0"/>
                        </a:spcBef>
                        <a:spcAft>
                          <a:spcPts val="0"/>
                        </a:spcAft>
                        <a:buClr>
                          <a:srgbClr val="000000"/>
                        </a:buClr>
                        <a:buSzPts val="4000"/>
                        <a:buFont typeface="Arial"/>
                        <a:buNone/>
                      </a:pPr>
                      <a:r>
                        <a:rPr b="0" i="0" lang="en-US" sz="3900" u="none" cap="none" strike="noStrike">
                          <a:solidFill>
                            <a:srgbClr val="000000"/>
                          </a:solidFill>
                          <a:latin typeface="Arial"/>
                          <a:ea typeface="Arial"/>
                          <a:cs typeface="Arial"/>
                          <a:sym typeface="Arial"/>
                        </a:rPr>
                        <a:t>3. Número de prácticas sostenibles que</a:t>
                      </a:r>
                      <a:endParaRPr sz="3900">
                        <a:solidFill>
                          <a:srgbClr val="000000"/>
                        </a:solidFill>
                      </a:endParaRPr>
                    </a:p>
                    <a:p>
                      <a:pPr indent="0" lvl="0" marL="0" marR="0" rtl="0" algn="l">
                        <a:lnSpc>
                          <a:spcPct val="100000"/>
                        </a:lnSpc>
                        <a:spcBef>
                          <a:spcPts val="0"/>
                        </a:spcBef>
                        <a:spcAft>
                          <a:spcPts val="0"/>
                        </a:spcAft>
                        <a:buClr>
                          <a:srgbClr val="000000"/>
                        </a:buClr>
                        <a:buSzPts val="4000"/>
                        <a:buFont typeface="Arial"/>
                        <a:buNone/>
                      </a:pPr>
                      <a:r>
                        <a:rPr b="0" i="0" lang="en-US" sz="3900" u="none" cap="none" strike="noStrike">
                          <a:solidFill>
                            <a:srgbClr val="000000"/>
                          </a:solidFill>
                          <a:latin typeface="Arial"/>
                          <a:ea typeface="Arial"/>
                          <a:cs typeface="Arial"/>
                          <a:sym typeface="Arial"/>
                        </a:rPr>
                        <a:t>cumple.</a:t>
                      </a:r>
                      <a:endParaRPr sz="1300"/>
                    </a:p>
                  </a:txBody>
                  <a:tcPr marT="9525" marB="9525" marR="9525" marL="9525" anchor="ctr"/>
                </a:tc>
              </a:tr>
              <a:tr h="1681150">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D. Binario</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4. Porcentaje de turistas que consideran</a:t>
                      </a:r>
                      <a:endParaRPr b="0" i="0" sz="4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que el destino está limpio.</a:t>
                      </a:r>
                      <a:endParaRPr/>
                    </a:p>
                  </a:txBody>
                  <a:tcPr marT="9525" marB="9525" marR="9525" marL="9525" anchor="ctr"/>
                </a:tc>
              </a:tr>
            </a:tbl>
          </a:graphicData>
        </a:graphic>
      </p:graphicFrame>
      <p:sp>
        <p:nvSpPr>
          <p:cNvPr id="251" name="Google Shape;251;p15"/>
          <p:cNvSpPr txBox="1"/>
          <p:nvPr/>
        </p:nvSpPr>
        <p:spPr>
          <a:xfrm>
            <a:off x="8798625" y="1132800"/>
            <a:ext cx="14949000" cy="782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0" i="0" lang="en-US" sz="5600" u="none" cap="none" strike="noStrike">
                <a:solidFill>
                  <a:srgbClr val="323232"/>
                </a:solidFill>
                <a:latin typeface="Arial"/>
                <a:ea typeface="Arial"/>
                <a:cs typeface="Arial"/>
                <a:sym typeface="Arial"/>
              </a:rPr>
              <a:t>Relaciona el tipo de indicador con su ejemplo: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16"/>
          <p:cNvSpPr txBox="1"/>
          <p:nvPr>
            <p:ph type="title"/>
          </p:nvPr>
        </p:nvSpPr>
        <p:spPr>
          <a:xfrm>
            <a:off x="596175" y="1524000"/>
            <a:ext cx="7399200" cy="11187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7600"/>
              <a:t>3. Dimensiones</a:t>
            </a:r>
            <a:endParaRPr b="1" sz="7600"/>
          </a:p>
        </p:txBody>
      </p:sp>
      <p:sp>
        <p:nvSpPr>
          <p:cNvPr id="257" name="Google Shape;257;p16"/>
          <p:cNvSpPr txBox="1"/>
          <p:nvPr/>
        </p:nvSpPr>
        <p:spPr>
          <a:xfrm>
            <a:off x="9708962" y="762000"/>
            <a:ext cx="13882200" cy="3047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Existen cuatro dimensiones principales de indicadores que promueven la sostenibilidad en el sector turístico y garantizan el seguimiento multisectorial necesario.</a:t>
            </a:r>
            <a:endParaRPr b="0" i="0" sz="1400" u="none" cap="none" strike="noStrike">
              <a:solidFill>
                <a:srgbClr val="000000"/>
              </a:solidFill>
              <a:latin typeface="Arial"/>
              <a:ea typeface="Arial"/>
              <a:cs typeface="Arial"/>
              <a:sym typeface="Arial"/>
            </a:endParaRPr>
          </a:p>
        </p:txBody>
      </p:sp>
      <p:grpSp>
        <p:nvGrpSpPr>
          <p:cNvPr id="258" name="Google Shape;258;p16"/>
          <p:cNvGrpSpPr/>
          <p:nvPr/>
        </p:nvGrpSpPr>
        <p:grpSpPr>
          <a:xfrm>
            <a:off x="12107772" y="3995400"/>
            <a:ext cx="9084581" cy="8766573"/>
            <a:chOff x="2088965" y="-130"/>
            <a:chExt cx="9084581" cy="8766573"/>
          </a:xfrm>
        </p:grpSpPr>
        <p:sp>
          <p:nvSpPr>
            <p:cNvPr id="259" name="Google Shape;259;p16"/>
            <p:cNvSpPr/>
            <p:nvPr/>
          </p:nvSpPr>
          <p:spPr>
            <a:xfrm>
              <a:off x="7875984" y="1138425"/>
              <a:ext cx="3101019" cy="121699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16"/>
            <p:cNvSpPr txBox="1"/>
            <p:nvPr/>
          </p:nvSpPr>
          <p:spPr>
            <a:xfrm>
              <a:off x="7935393" y="1197834"/>
              <a:ext cx="2982201" cy="1098176"/>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Social</a:t>
              </a:r>
              <a:endParaRPr b="1" i="0" sz="3700" u="none" cap="none" strike="noStrike">
                <a:solidFill>
                  <a:schemeClr val="lt1"/>
                </a:solidFill>
                <a:latin typeface="Arial"/>
                <a:ea typeface="Arial"/>
                <a:cs typeface="Arial"/>
                <a:sym typeface="Arial"/>
              </a:endParaRPr>
            </a:p>
          </p:txBody>
        </p:sp>
        <p:sp>
          <p:nvSpPr>
            <p:cNvPr id="261" name="Google Shape;261;p16"/>
            <p:cNvSpPr/>
            <p:nvPr/>
          </p:nvSpPr>
          <p:spPr>
            <a:xfrm>
              <a:off x="2406973" y="-130"/>
              <a:ext cx="8766573" cy="8766573"/>
            </a:xfrm>
            <a:custGeom>
              <a:rect b="b" l="l" r="r" t="t"/>
              <a:pathLst>
                <a:path extrusionOk="0" h="120000" w="120000">
                  <a:moveTo>
                    <a:pt x="105719" y="30367"/>
                  </a:moveTo>
                  <a:lnTo>
                    <a:pt x="105719" y="30367"/>
                  </a:lnTo>
                  <a:cubicBezTo>
                    <a:pt x="116198" y="46534"/>
                    <a:pt x="117359" y="67033"/>
                    <a:pt x="108773" y="84280"/>
                  </a:cubicBezTo>
                  <a:lnTo>
                    <a:pt x="113338" y="87316"/>
                  </a:lnTo>
                  <a:lnTo>
                    <a:pt x="101921" y="87877"/>
                  </a:lnTo>
                  <a:lnTo>
                    <a:pt x="97256" y="76622"/>
                  </a:lnTo>
                  <a:lnTo>
                    <a:pt x="101816" y="79654"/>
                  </a:lnTo>
                  <a:cubicBezTo>
                    <a:pt x="108608" y="65203"/>
                    <a:pt x="107458" y="48269"/>
                    <a:pt x="98773" y="34870"/>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6"/>
            <p:cNvSpPr/>
            <p:nvPr/>
          </p:nvSpPr>
          <p:spPr>
            <a:xfrm>
              <a:off x="7875984" y="6447577"/>
              <a:ext cx="3101019" cy="114362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6"/>
            <p:cNvSpPr txBox="1"/>
            <p:nvPr/>
          </p:nvSpPr>
          <p:spPr>
            <a:xfrm>
              <a:off x="7931811" y="6503404"/>
              <a:ext cx="2989365" cy="1031970"/>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Econ</a:t>
              </a:r>
              <a:r>
                <a:rPr b="1" lang="en-US" sz="4000">
                  <a:solidFill>
                    <a:schemeClr val="lt1"/>
                  </a:solidFill>
                </a:rPr>
                <a:t>ómica</a:t>
              </a:r>
              <a:endParaRPr b="1" i="0" sz="3700" u="none" cap="none" strike="noStrike">
                <a:solidFill>
                  <a:schemeClr val="lt1"/>
                </a:solidFill>
                <a:latin typeface="Arial"/>
                <a:ea typeface="Arial"/>
                <a:cs typeface="Arial"/>
                <a:sym typeface="Arial"/>
              </a:endParaRPr>
            </a:p>
          </p:txBody>
        </p:sp>
        <p:sp>
          <p:nvSpPr>
            <p:cNvPr id="264" name="Google Shape;264;p16"/>
            <p:cNvSpPr/>
            <p:nvPr/>
          </p:nvSpPr>
          <p:spPr>
            <a:xfrm>
              <a:off x="2406973" y="-130"/>
              <a:ext cx="8766573" cy="8766573"/>
            </a:xfrm>
            <a:custGeom>
              <a:rect b="b" l="l" r="r" t="t"/>
              <a:pathLst>
                <a:path extrusionOk="0" h="120000" w="120000">
                  <a:moveTo>
                    <a:pt x="87758" y="106881"/>
                  </a:moveTo>
                  <a:cubicBezTo>
                    <a:pt x="73453" y="115351"/>
                    <a:pt x="56064" y="116826"/>
                    <a:pt x="40537" y="110887"/>
                  </a:cubicBezTo>
                  <a:lnTo>
                    <a:pt x="37955" y="115724"/>
                  </a:lnTo>
                  <a:lnTo>
                    <a:pt x="36296" y="104414"/>
                  </a:lnTo>
                  <a:lnTo>
                    <a:pt x="47049" y="98686"/>
                  </a:lnTo>
                  <a:lnTo>
                    <a:pt x="44470" y="103517"/>
                  </a:lnTo>
                  <a:lnTo>
                    <a:pt x="44470" y="103517"/>
                  </a:lnTo>
                  <a:cubicBezTo>
                    <a:pt x="57405" y="108133"/>
                    <a:pt x="71723" y="106755"/>
                    <a:pt x="83540" y="99758"/>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6"/>
            <p:cNvSpPr/>
            <p:nvPr/>
          </p:nvSpPr>
          <p:spPr>
            <a:xfrm>
              <a:off x="2424992" y="6366547"/>
              <a:ext cx="3458070" cy="130568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p16"/>
            <p:cNvSpPr txBox="1"/>
            <p:nvPr/>
          </p:nvSpPr>
          <p:spPr>
            <a:xfrm>
              <a:off x="2488730" y="6430285"/>
              <a:ext cx="3330594" cy="1178208"/>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lang="en-US" sz="4000">
                  <a:solidFill>
                    <a:schemeClr val="lt1"/>
                  </a:solidFill>
                </a:rPr>
                <a:t>Gobernanza</a:t>
              </a:r>
              <a:endParaRPr b="1" i="0" sz="3700" u="none" cap="none" strike="noStrike">
                <a:solidFill>
                  <a:schemeClr val="lt1"/>
                </a:solidFill>
                <a:latin typeface="Arial"/>
                <a:ea typeface="Arial"/>
                <a:cs typeface="Arial"/>
                <a:sym typeface="Arial"/>
              </a:endParaRPr>
            </a:p>
          </p:txBody>
        </p:sp>
        <p:sp>
          <p:nvSpPr>
            <p:cNvPr id="267" name="Google Shape;267;p16"/>
            <p:cNvSpPr/>
            <p:nvPr/>
          </p:nvSpPr>
          <p:spPr>
            <a:xfrm>
              <a:off x="2406973" y="-130"/>
              <a:ext cx="8766573" cy="8766573"/>
            </a:xfrm>
            <a:custGeom>
              <a:rect b="b" l="l" r="r" t="t"/>
              <a:pathLst>
                <a:path extrusionOk="0" h="120000" w="120000">
                  <a:moveTo>
                    <a:pt x="13867" y="88984"/>
                  </a:moveTo>
                  <a:cubicBezTo>
                    <a:pt x="3885" y="73097"/>
                    <a:pt x="2781" y="53190"/>
                    <a:pt x="10945" y="36296"/>
                  </a:cubicBezTo>
                  <a:lnTo>
                    <a:pt x="6344" y="33314"/>
                  </a:lnTo>
                  <a:lnTo>
                    <a:pt x="17754" y="32619"/>
                  </a:lnTo>
                  <a:lnTo>
                    <a:pt x="22551" y="43818"/>
                  </a:lnTo>
                  <a:lnTo>
                    <a:pt x="17955" y="40839"/>
                  </a:lnTo>
                  <a:lnTo>
                    <a:pt x="17955" y="40839"/>
                  </a:lnTo>
                  <a:cubicBezTo>
                    <a:pt x="11510" y="54983"/>
                    <a:pt x="12607" y="71420"/>
                    <a:pt x="20876" y="84581"/>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6"/>
            <p:cNvSpPr/>
            <p:nvPr/>
          </p:nvSpPr>
          <p:spPr>
            <a:xfrm>
              <a:off x="2088965" y="1138425"/>
              <a:ext cx="4130123" cy="121699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16"/>
            <p:cNvSpPr txBox="1"/>
            <p:nvPr/>
          </p:nvSpPr>
          <p:spPr>
            <a:xfrm>
              <a:off x="2148374" y="1197834"/>
              <a:ext cx="4011305" cy="1098176"/>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lang="en-US" sz="4000">
                  <a:solidFill>
                    <a:schemeClr val="lt1"/>
                  </a:solidFill>
                </a:rPr>
                <a:t>Medio ambiente</a:t>
              </a:r>
              <a:endParaRPr b="1" i="0" sz="3700" u="none" cap="none" strike="noStrike">
                <a:solidFill>
                  <a:schemeClr val="lt1"/>
                </a:solidFill>
                <a:latin typeface="Arial"/>
                <a:ea typeface="Arial"/>
                <a:cs typeface="Arial"/>
                <a:sym typeface="Arial"/>
              </a:endParaRPr>
            </a:p>
          </p:txBody>
        </p:sp>
        <p:sp>
          <p:nvSpPr>
            <p:cNvPr id="270" name="Google Shape;270;p16"/>
            <p:cNvSpPr/>
            <p:nvPr/>
          </p:nvSpPr>
          <p:spPr>
            <a:xfrm>
              <a:off x="2406973" y="-130"/>
              <a:ext cx="8766573" cy="8766573"/>
            </a:xfrm>
            <a:custGeom>
              <a:rect b="b" l="l" r="r" t="t"/>
              <a:pathLst>
                <a:path extrusionOk="0" h="120000" w="120000">
                  <a:moveTo>
                    <a:pt x="33168" y="12583"/>
                  </a:moveTo>
                  <a:lnTo>
                    <a:pt x="33168" y="12583"/>
                  </a:lnTo>
                  <a:cubicBezTo>
                    <a:pt x="47721" y="4348"/>
                    <a:pt x="65249" y="3252"/>
                    <a:pt x="80714" y="9609"/>
                  </a:cubicBezTo>
                  <a:lnTo>
                    <a:pt x="83414" y="4837"/>
                  </a:lnTo>
                  <a:lnTo>
                    <a:pt x="84793" y="16185"/>
                  </a:lnTo>
                  <a:lnTo>
                    <a:pt x="73903" y="21646"/>
                  </a:lnTo>
                  <a:lnTo>
                    <a:pt x="76599" y="16880"/>
                  </a:lnTo>
                  <a:lnTo>
                    <a:pt x="76599" y="16880"/>
                  </a:lnTo>
                  <a:cubicBezTo>
                    <a:pt x="63706" y="11917"/>
                    <a:pt x="49269" y="12983"/>
                    <a:pt x="37245" y="19787"/>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7"/>
          <p:cNvSpPr txBox="1"/>
          <p:nvPr>
            <p:ph type="title"/>
          </p:nvPr>
        </p:nvSpPr>
        <p:spPr>
          <a:xfrm>
            <a:off x="761999" y="1775950"/>
            <a:ext cx="73992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b="1" lang="en-US"/>
              <a:t>3.1. Dimensión ambiental</a:t>
            </a:r>
            <a:endParaRPr b="1"/>
          </a:p>
        </p:txBody>
      </p:sp>
      <p:sp>
        <p:nvSpPr>
          <p:cNvPr id="276" name="Google Shape;276;p17"/>
          <p:cNvSpPr txBox="1"/>
          <p:nvPr/>
        </p:nvSpPr>
        <p:spPr>
          <a:xfrm>
            <a:off x="8852921" y="532953"/>
            <a:ext cx="14736300" cy="4725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300" u="none" cap="none" strike="noStrike">
                <a:solidFill>
                  <a:srgbClr val="F8F8F8"/>
                </a:solidFill>
                <a:latin typeface="Arial"/>
                <a:ea typeface="Arial"/>
                <a:cs typeface="Arial"/>
                <a:sym typeface="Arial"/>
              </a:rPr>
              <a:t>Enfoque en temas relacionados con:</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Uso del agua.</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Gestión de residuos sólidos.</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Tratamiento de aguas residuales.</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Uso y consumo de energía.</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Protección del paisaje y la biodiversidad.</a:t>
            </a:r>
            <a:endParaRPr b="0" i="0" sz="1700" u="none" cap="none" strike="noStrike">
              <a:solidFill>
                <a:srgbClr val="F8F8F8"/>
              </a:solidFill>
              <a:latin typeface="Arial"/>
              <a:ea typeface="Arial"/>
              <a:cs typeface="Arial"/>
              <a:sym typeface="Arial"/>
            </a:endParaRPr>
          </a:p>
          <a:p>
            <a:pPr indent="-762000" lvl="0" marL="742950" marR="0" rtl="0" algn="just">
              <a:lnSpc>
                <a:spcPct val="100000"/>
              </a:lnSpc>
              <a:spcBef>
                <a:spcPts val="0"/>
              </a:spcBef>
              <a:spcAft>
                <a:spcPts val="0"/>
              </a:spcAft>
              <a:buClr>
                <a:srgbClr val="F8F8F8"/>
              </a:buClr>
              <a:buSzPts val="4300"/>
              <a:buFont typeface="Arial"/>
              <a:buAutoNum type="arabicPeriod"/>
            </a:pPr>
            <a:r>
              <a:rPr b="0" i="0" lang="en-US" sz="4300" u="none" cap="none" strike="noStrike">
                <a:solidFill>
                  <a:srgbClr val="F8F8F8"/>
                </a:solidFill>
                <a:latin typeface="Arial"/>
                <a:ea typeface="Arial"/>
                <a:cs typeface="Arial"/>
                <a:sym typeface="Arial"/>
              </a:rPr>
              <a:t>Emisiones.</a:t>
            </a:r>
            <a:endParaRPr b="0" i="0" sz="1700" u="none" cap="none" strike="noStrike">
              <a:solidFill>
                <a:srgbClr val="F8F8F8"/>
              </a:solidFill>
              <a:latin typeface="Arial"/>
              <a:ea typeface="Arial"/>
              <a:cs typeface="Arial"/>
              <a:sym typeface="Arial"/>
            </a:endParaRPr>
          </a:p>
        </p:txBody>
      </p:sp>
      <p:graphicFrame>
        <p:nvGraphicFramePr>
          <p:cNvPr id="277" name="Google Shape;277;p17"/>
          <p:cNvGraphicFramePr/>
          <p:nvPr/>
        </p:nvGraphicFramePr>
        <p:xfrm>
          <a:off x="8852921" y="5615096"/>
          <a:ext cx="3000000" cy="3000000"/>
        </p:xfrm>
        <a:graphic>
          <a:graphicData uri="http://schemas.openxmlformats.org/drawingml/2006/table">
            <a:tbl>
              <a:tblPr bandRow="1" firstRow="1">
                <a:noFill/>
                <a:tableStyleId>{3AFD6671-6968-4C14-B48E-944113D26C69}</a:tableStyleId>
              </a:tblPr>
              <a:tblGrid>
                <a:gridCol w="12424625"/>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Ejemplos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Porcentaje de agua reutilizada (agua de lluvia/aguas grises).</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Generación total de residuos por noche.</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Tasa de compostaje.</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Proporción de energía renovable en el consumo total.</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Número de luminarias de bajo consumo.</a:t>
                      </a:r>
                      <a:endParaRPr b="0" i="0" sz="3200" u="none" cap="none" strike="noStrike">
                        <a:solidFill>
                          <a:srgbClr val="000000"/>
                        </a:solidFill>
                        <a:latin typeface="Arial"/>
                        <a:ea typeface="Arial"/>
                        <a:cs typeface="Arial"/>
                        <a:sym typeface="Arial"/>
                      </a:endParaRPr>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Número de proyectos de conservación o restauración.</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Superficie bajo gestión ecológica del paisaje.</a:t>
                      </a:r>
                      <a:endParaRPr b="0" i="0" sz="3200" u="none" cap="none" strike="noStrike">
                        <a:solidFill>
                          <a:srgbClr val="000000"/>
                        </a:solidFill>
                        <a:latin typeface="Arial"/>
                        <a:ea typeface="Arial"/>
                        <a:cs typeface="Arial"/>
                        <a:sym typeface="Arial"/>
                      </a:endParaRPr>
                    </a:p>
                  </a:txBody>
                  <a:tcPr marT="45725" marB="45725" marR="91450" marL="91450"/>
                </a:tc>
              </a:tr>
              <a:tr h="7044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Número de carteles explicativos de la flora y fauna local.</a:t>
                      </a:r>
                      <a:endParaRPr b="0" i="0" sz="3200" u="none" cap="none" strike="noStrike">
                        <a:solidFill>
                          <a:srgbClr val="000000"/>
                        </a:solidFill>
                        <a:latin typeface="Arial"/>
                        <a:ea typeface="Arial"/>
                        <a:cs typeface="Arial"/>
                        <a:sym typeface="Arial"/>
                      </a:endParaRPr>
                    </a:p>
                  </a:txBody>
                  <a:tcPr marT="45725" marB="45725" marR="91450" marL="91450"/>
                </a:tc>
              </a:tr>
              <a:tr h="5217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Huella de carbono por noche (alcances 1 y 2).</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Emisiones totales directas de GEI</a:t>
                      </a:r>
                      <a:r>
                        <a:rPr lang="en-US" sz="3200"/>
                        <a:t> </a:t>
                      </a:r>
                      <a:r>
                        <a:rPr b="0" i="0" lang="en-US" sz="3200" u="none" cap="none" strike="noStrike">
                          <a:solidFill>
                            <a:schemeClr val="dk1"/>
                          </a:solidFill>
                          <a:latin typeface="Arial"/>
                          <a:ea typeface="Arial"/>
                          <a:cs typeface="Arial"/>
                          <a:sym typeface="Arial"/>
                        </a:rPr>
                        <a:t>al año, porcentaje de vehículos de bajas emisiones en el transporte de los huéspedes.</a:t>
                      </a:r>
                      <a:endParaRPr b="0" i="0" sz="3200" u="none" cap="none" strike="noStrike">
                        <a:solidFill>
                          <a:srgbClr val="000000"/>
                        </a:solidFill>
                        <a:latin typeface="Arial"/>
                        <a:ea typeface="Arial"/>
                        <a:cs typeface="Arial"/>
                        <a:sym typeface="Arial"/>
                      </a:endParaRPr>
                    </a:p>
                  </a:txBody>
                  <a:tcPr marT="45725" marB="45725" marR="91450" marL="9145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8"/>
          <p:cNvSpPr txBox="1"/>
          <p:nvPr>
            <p:ph type="title"/>
          </p:nvPr>
        </p:nvSpPr>
        <p:spPr>
          <a:xfrm>
            <a:off x="761999" y="2051175"/>
            <a:ext cx="73992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b="1" lang="en-US"/>
              <a:t>3.2. Dimensión social</a:t>
            </a:r>
            <a:endParaRPr b="1"/>
          </a:p>
        </p:txBody>
      </p:sp>
      <p:sp>
        <p:nvSpPr>
          <p:cNvPr id="283" name="Google Shape;283;p18"/>
          <p:cNvSpPr txBox="1"/>
          <p:nvPr/>
        </p:nvSpPr>
        <p:spPr>
          <a:xfrm>
            <a:off x="8852921" y="1077003"/>
            <a:ext cx="14736300" cy="4725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300" u="none" cap="none" strike="noStrike">
                <a:solidFill>
                  <a:schemeClr val="lt1"/>
                </a:solidFill>
                <a:latin typeface="Arial"/>
                <a:ea typeface="Arial"/>
                <a:cs typeface="Arial"/>
                <a:sym typeface="Arial"/>
              </a:rPr>
              <a:t>Enfoque en temas relacionados con:</a:t>
            </a:r>
            <a:endParaRPr b="1"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Impacto social y comunitario.</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Salud y seguridad.</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Igualdad de género.</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Inclusión y accesibilidad.</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Protección y fortalecimiento del patrimonio cultural.</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Identidad local.</a:t>
            </a:r>
            <a:endParaRPr b="0" i="0" sz="1700" u="none" cap="none" strike="noStrike">
              <a:solidFill>
                <a:schemeClr val="lt1"/>
              </a:solidFill>
              <a:latin typeface="Arial"/>
              <a:ea typeface="Arial"/>
              <a:cs typeface="Arial"/>
              <a:sym typeface="Arial"/>
            </a:endParaRPr>
          </a:p>
        </p:txBody>
      </p:sp>
      <p:graphicFrame>
        <p:nvGraphicFramePr>
          <p:cNvPr id="284" name="Google Shape;284;p18"/>
          <p:cNvGraphicFramePr/>
          <p:nvPr/>
        </p:nvGraphicFramePr>
        <p:xfrm>
          <a:off x="8852921" y="6378641"/>
          <a:ext cx="3000000" cy="3000000"/>
        </p:xfrm>
        <a:graphic>
          <a:graphicData uri="http://schemas.openxmlformats.org/drawingml/2006/table">
            <a:tbl>
              <a:tblPr bandRow="1" firstRow="1">
                <a:noFill/>
                <a:tableStyleId>{3AFD6671-6968-4C14-B48E-944113D26C69}</a:tableStyleId>
              </a:tblPr>
              <a:tblGrid>
                <a:gridCol w="12443625"/>
              </a:tblGrid>
              <a:tr h="697975">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Ejemplos</a:t>
                      </a:r>
                      <a:endParaRPr sz="1400" u="none" cap="none" strike="noStrike"/>
                    </a:p>
                  </a:txBody>
                  <a:tcPr marT="45725" marB="45725" marR="91450" marL="91450">
                    <a:solidFill>
                      <a:schemeClr val="accent5"/>
                    </a:solidFill>
                  </a:tcPr>
                </a:tc>
              </a:tr>
              <a:tr h="6979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Volumen de programas de extensión comunitaria.</a:t>
                      </a:r>
                      <a:endParaRPr sz="1400" u="none" cap="none" strike="noStrike"/>
                    </a:p>
                  </a:txBody>
                  <a:tcPr marT="45725" marB="45725" marR="91450" marL="91450"/>
                </a:tc>
              </a:tr>
              <a:tr h="6979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Satisfacción de los residentes con el impacto local del turismo.</a:t>
                      </a:r>
                      <a:endParaRPr b="0" i="0" sz="3200" u="none" cap="none" strike="noStrike">
                        <a:solidFill>
                          <a:srgbClr val="000000"/>
                        </a:solidFill>
                        <a:latin typeface="Arial"/>
                        <a:ea typeface="Arial"/>
                        <a:cs typeface="Arial"/>
                        <a:sym typeface="Arial"/>
                      </a:endParaRPr>
                    </a:p>
                  </a:txBody>
                  <a:tcPr marT="45725" marB="45725" marR="91450" marL="91450"/>
                </a:tc>
              </a:tr>
              <a:tr h="7212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Equilibrio de género en la fuerza laboral.</a:t>
                      </a:r>
                      <a:endParaRPr b="0" i="0" sz="3200" u="none" cap="none" strike="noStrike">
                        <a:solidFill>
                          <a:srgbClr val="000000"/>
                        </a:solidFill>
                        <a:latin typeface="Arial"/>
                        <a:ea typeface="Arial"/>
                        <a:cs typeface="Arial"/>
                        <a:sym typeface="Arial"/>
                      </a:endParaRPr>
                    </a:p>
                  </a:txBody>
                  <a:tcPr marT="45725" marB="45725" marR="91450" marL="91450"/>
                </a:tc>
              </a:tr>
              <a:tr h="6979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Satisfacción de la </a:t>
                      </a:r>
                      <a:r>
                        <a:rPr lang="en-US" sz="3200"/>
                        <a:t>clientela</a:t>
                      </a:r>
                      <a:r>
                        <a:rPr b="0" i="0" lang="en-US" sz="3200" u="none" cap="none" strike="noStrike">
                          <a:solidFill>
                            <a:schemeClr val="dk1"/>
                          </a:solidFill>
                          <a:latin typeface="Arial"/>
                          <a:ea typeface="Arial"/>
                          <a:cs typeface="Arial"/>
                          <a:sym typeface="Arial"/>
                        </a:rPr>
                        <a:t> con discapacidad.</a:t>
                      </a:r>
                      <a:endParaRPr b="0" i="0" sz="3200" u="none" cap="none" strike="noStrike">
                        <a:solidFill>
                          <a:srgbClr val="000000"/>
                        </a:solidFill>
                        <a:latin typeface="Arial"/>
                        <a:ea typeface="Arial"/>
                        <a:cs typeface="Arial"/>
                        <a:sym typeface="Arial"/>
                      </a:endParaRPr>
                    </a:p>
                  </a:txBody>
                  <a:tcPr marT="45725" marB="45725" marR="91450" marL="91450"/>
                </a:tc>
              </a:tr>
              <a:tr h="6979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Número de exhibiciones o talleres interpretativos in situ.</a:t>
                      </a:r>
                      <a:endParaRPr b="0" i="0" sz="3200" u="none" cap="none" strike="noStrike">
                        <a:solidFill>
                          <a:srgbClr val="000000"/>
                        </a:solidFill>
                        <a:latin typeface="Arial"/>
                        <a:ea typeface="Arial"/>
                        <a:cs typeface="Arial"/>
                        <a:sym typeface="Arial"/>
                      </a:endParaRPr>
                    </a:p>
                  </a:txBody>
                  <a:tcPr marT="45725" marB="45725" marR="91450" marL="91450"/>
                </a:tc>
              </a:tr>
              <a:tr h="6979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Participación de la clientela en actividades culturales locales.</a:t>
                      </a:r>
                      <a:endParaRPr b="0" i="0" sz="3200" u="none" cap="none" strike="noStrike">
                        <a:solidFill>
                          <a:srgbClr val="000000"/>
                        </a:solidFill>
                        <a:latin typeface="Arial"/>
                        <a:ea typeface="Arial"/>
                        <a:cs typeface="Arial"/>
                        <a:sym typeface="Arial"/>
                      </a:endParaRPr>
                    </a:p>
                  </a:txBody>
                  <a:tcPr marT="45725" marB="45725" marR="91450" marL="91450"/>
                </a:tc>
              </a:tr>
              <a:tr h="4420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Percepción de los residentes sobre el impacto del turismo en la identidad local.</a:t>
                      </a:r>
                      <a:endParaRPr b="0" i="0" sz="3200" u="none" cap="none" strike="noStrike">
                        <a:solidFill>
                          <a:srgbClr val="000000"/>
                        </a:solidFill>
                        <a:latin typeface="Arial"/>
                        <a:ea typeface="Arial"/>
                        <a:cs typeface="Arial"/>
                        <a:sym typeface="Arial"/>
                      </a:endParaRPr>
                    </a:p>
                  </a:txBody>
                  <a:tcPr marT="45725" marB="45725" marR="91450" marL="9145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9"/>
          <p:cNvSpPr txBox="1"/>
          <p:nvPr>
            <p:ph type="title"/>
          </p:nvPr>
        </p:nvSpPr>
        <p:spPr>
          <a:xfrm>
            <a:off x="761999" y="1832550"/>
            <a:ext cx="73992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b="1" lang="en-US"/>
              <a:t>3.3. Dimensión económica</a:t>
            </a:r>
            <a:endParaRPr b="1"/>
          </a:p>
        </p:txBody>
      </p:sp>
      <p:sp>
        <p:nvSpPr>
          <p:cNvPr id="290" name="Google Shape;290;p19"/>
          <p:cNvSpPr txBox="1"/>
          <p:nvPr/>
        </p:nvSpPr>
        <p:spPr>
          <a:xfrm>
            <a:off x="8885746" y="600178"/>
            <a:ext cx="14736300" cy="49872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300" u="none" cap="none" strike="noStrike">
                <a:solidFill>
                  <a:schemeClr val="lt1"/>
                </a:solidFill>
                <a:latin typeface="Arial"/>
                <a:ea typeface="Arial"/>
                <a:cs typeface="Arial"/>
                <a:sym typeface="Arial"/>
              </a:rPr>
              <a:t>Enfoque en temas relacionados con:</a:t>
            </a:r>
            <a:endParaRPr b="1" i="0" sz="17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Cadena de suministro turístico (alimentos, bienes y servicios de producción local).</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Empleo.</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Flujo turístico.</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Retorno sostenible de la inversión.</a:t>
            </a:r>
            <a:endParaRPr b="0" i="0" sz="1700" u="none" cap="none" strike="noStrike">
              <a:solidFill>
                <a:schemeClr val="lt1"/>
              </a:solidFill>
              <a:latin typeface="Arial"/>
              <a:ea typeface="Arial"/>
              <a:cs typeface="Arial"/>
              <a:sym typeface="Arial"/>
            </a:endParaRPr>
          </a:p>
          <a:p>
            <a:pPr indent="-762000" lvl="0" marL="742950" marR="0" rtl="0" algn="just">
              <a:lnSpc>
                <a:spcPct val="10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Gasto promedio.</a:t>
            </a:r>
            <a:endParaRPr b="0" i="0" sz="1700" u="none" cap="none" strike="noStrike">
              <a:solidFill>
                <a:schemeClr val="lt1"/>
              </a:solidFill>
              <a:latin typeface="Arial"/>
              <a:ea typeface="Arial"/>
              <a:cs typeface="Arial"/>
              <a:sym typeface="Arial"/>
            </a:endParaRPr>
          </a:p>
        </p:txBody>
      </p:sp>
      <p:graphicFrame>
        <p:nvGraphicFramePr>
          <p:cNvPr id="291" name="Google Shape;291;p19"/>
          <p:cNvGraphicFramePr/>
          <p:nvPr/>
        </p:nvGraphicFramePr>
        <p:xfrm>
          <a:off x="8885746" y="6165644"/>
          <a:ext cx="3000000" cy="3000000"/>
        </p:xfrm>
        <a:graphic>
          <a:graphicData uri="http://schemas.openxmlformats.org/drawingml/2006/table">
            <a:tbl>
              <a:tblPr bandRow="1" firstRow="1">
                <a:noFill/>
                <a:tableStyleId>{3AFD6671-6968-4C14-B48E-944113D26C69}</a:tableStyleId>
              </a:tblPr>
              <a:tblGrid>
                <a:gridCol w="12443625"/>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Ejemplos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Número de pymes locales que suministran alimentos, bienes y servicios.</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Valor añadido del abastecimiento local (EUR).</a:t>
                      </a:r>
                      <a:endParaRPr b="0" i="0" sz="3200" u="none" cap="none" strike="noStrike">
                        <a:solidFill>
                          <a:srgbClr val="000000"/>
                        </a:solidFill>
                        <a:latin typeface="Arial"/>
                        <a:ea typeface="Arial"/>
                        <a:cs typeface="Arial"/>
                        <a:sym typeface="Arial"/>
                      </a:endParaRPr>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Periodo de amortización de las inversiones en sostenibilidad.</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Porcentaje de platos del menú con ingredientes locales.</a:t>
                      </a:r>
                      <a:endParaRPr b="0" i="0" sz="3200" u="none" cap="none" strike="noStrike">
                        <a:solidFill>
                          <a:srgbClr val="000000"/>
                        </a:solidFill>
                        <a:latin typeface="Arial"/>
                        <a:ea typeface="Arial"/>
                        <a:cs typeface="Arial"/>
                        <a:sym typeface="Arial"/>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Ingresos adicionales procedentes de productos/servicios ecológicos (EUR generados).</a:t>
                      </a:r>
                      <a:endParaRPr b="0" i="0" sz="3200" u="none" cap="none" strike="noStrike">
                        <a:solidFill>
                          <a:srgbClr val="000000"/>
                        </a:solidFill>
                        <a:latin typeface="Arial"/>
                        <a:ea typeface="Arial"/>
                        <a:cs typeface="Arial"/>
                        <a:sym typeface="Arial"/>
                      </a:endParaRPr>
                    </a:p>
                  </a:txBody>
                  <a:tcPr marT="45725" marB="45725" marR="91450" marL="91450"/>
                </a:tc>
              </a:tr>
              <a:tr h="4064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Ahorro de costes gracias a medidas de eficiencia energética (EUR ahorrados).</a:t>
                      </a:r>
                      <a:endParaRPr b="0" i="0" sz="3200" u="none" cap="none" strike="noStrike">
                        <a:solidFill>
                          <a:srgbClr val="000000"/>
                        </a:solidFill>
                        <a:latin typeface="Arial"/>
                        <a:ea typeface="Arial"/>
                        <a:cs typeface="Arial"/>
                        <a:sym typeface="Arial"/>
                      </a:endParaRPr>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0"/>
          <p:cNvSpPr txBox="1"/>
          <p:nvPr>
            <p:ph type="title"/>
          </p:nvPr>
        </p:nvSpPr>
        <p:spPr>
          <a:xfrm>
            <a:off x="761999" y="2113050"/>
            <a:ext cx="7399200"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889"/>
              <a:buFont typeface="Arial"/>
              <a:buNone/>
            </a:pPr>
            <a:r>
              <a:rPr b="1" lang="en-US"/>
              <a:t>3.4. Dimensión de gobernanza</a:t>
            </a:r>
            <a:endParaRPr b="1"/>
          </a:p>
        </p:txBody>
      </p:sp>
      <p:sp>
        <p:nvSpPr>
          <p:cNvPr id="297" name="Google Shape;297;p20"/>
          <p:cNvSpPr txBox="1"/>
          <p:nvPr/>
        </p:nvSpPr>
        <p:spPr>
          <a:xfrm>
            <a:off x="8852921" y="291628"/>
            <a:ext cx="14736300" cy="5584200"/>
          </a:xfrm>
          <a:prstGeom prst="rect">
            <a:avLst/>
          </a:prstGeom>
          <a:noFill/>
          <a:ln>
            <a:noFill/>
          </a:ln>
        </p:spPr>
        <p:txBody>
          <a:bodyPr anchorCtr="0" anchor="t" bIns="45700" lIns="91425" spcFirstLastPara="1" rIns="91425" wrap="square" tIns="45700">
            <a:spAutoFit/>
          </a:bodyPr>
          <a:lstStyle/>
          <a:p>
            <a:pPr indent="0" lvl="0" marL="0" marR="0" rtl="0" algn="just">
              <a:lnSpc>
                <a:spcPct val="80000"/>
              </a:lnSpc>
              <a:spcBef>
                <a:spcPts val="0"/>
              </a:spcBef>
              <a:spcAft>
                <a:spcPts val="0"/>
              </a:spcAft>
              <a:buNone/>
            </a:pPr>
            <a:r>
              <a:rPr b="1" i="0" lang="en-US" sz="4300" u="none" cap="none" strike="noStrike">
                <a:solidFill>
                  <a:schemeClr val="lt1"/>
                </a:solidFill>
                <a:latin typeface="Arial"/>
                <a:ea typeface="Arial"/>
                <a:cs typeface="Arial"/>
                <a:sym typeface="Arial"/>
              </a:rPr>
              <a:t>Enfoque en temas relacionados con:</a:t>
            </a:r>
            <a:endParaRPr b="1" i="0" sz="1700" u="none" cap="none" strike="noStrike">
              <a:solidFill>
                <a:schemeClr val="lt1"/>
              </a:solidFill>
              <a:latin typeface="Arial"/>
              <a:ea typeface="Arial"/>
              <a:cs typeface="Arial"/>
              <a:sym typeface="Arial"/>
            </a:endParaRPr>
          </a:p>
          <a:p>
            <a:pPr indent="0" lvl="0" marL="0" marR="0" rtl="0" algn="just">
              <a:lnSpc>
                <a:spcPct val="80000"/>
              </a:lnSpc>
              <a:spcBef>
                <a:spcPts val="0"/>
              </a:spcBef>
              <a:spcAft>
                <a:spcPts val="0"/>
              </a:spcAft>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Estructura de gobernanza.</a:t>
            </a:r>
            <a:endParaRPr b="0" i="0" sz="1700" u="none" cap="none" strike="noStrike">
              <a:solidFill>
                <a:schemeClr val="lt1"/>
              </a:solidFill>
              <a:latin typeface="Arial"/>
              <a:ea typeface="Arial"/>
              <a:cs typeface="Arial"/>
              <a:sym typeface="Arial"/>
            </a:endParaRPr>
          </a:p>
          <a:p>
            <a:pPr indent="-254000" lvl="0" marL="342900" marR="0" rtl="0" algn="just">
              <a:lnSpc>
                <a:spcPct val="80000"/>
              </a:lnSpc>
              <a:spcBef>
                <a:spcPts val="0"/>
              </a:spcBef>
              <a:spcAft>
                <a:spcPts val="0"/>
              </a:spcAft>
              <a:buClr>
                <a:srgbClr val="000000"/>
              </a:buClr>
              <a:buSzPts val="1400"/>
              <a:buFont typeface="Arial"/>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Alineación de políticas y estrategias.</a:t>
            </a:r>
            <a:endParaRPr b="0" i="0" sz="1700" u="none" cap="none" strike="noStrike">
              <a:solidFill>
                <a:schemeClr val="lt1"/>
              </a:solidFill>
              <a:latin typeface="Arial"/>
              <a:ea typeface="Arial"/>
              <a:cs typeface="Arial"/>
              <a:sym typeface="Arial"/>
            </a:endParaRPr>
          </a:p>
          <a:p>
            <a:pPr indent="-254000" lvl="0" marL="342900" marR="0" rtl="0" algn="just">
              <a:lnSpc>
                <a:spcPct val="80000"/>
              </a:lnSpc>
              <a:spcBef>
                <a:spcPts val="0"/>
              </a:spcBef>
              <a:spcAft>
                <a:spcPts val="0"/>
              </a:spcAft>
              <a:buClr>
                <a:srgbClr val="000000"/>
              </a:buClr>
              <a:buSzPts val="1400"/>
              <a:buFont typeface="Arial"/>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Roles, responsabilidades y capacidad.</a:t>
            </a:r>
            <a:endParaRPr b="0" i="0" sz="1700" u="none" cap="none" strike="noStrike">
              <a:solidFill>
                <a:schemeClr val="lt1"/>
              </a:solidFill>
              <a:latin typeface="Arial"/>
              <a:ea typeface="Arial"/>
              <a:cs typeface="Arial"/>
              <a:sym typeface="Arial"/>
            </a:endParaRPr>
          </a:p>
          <a:p>
            <a:pPr indent="-254000" lvl="0" marL="342900" marR="0" rtl="0" algn="just">
              <a:lnSpc>
                <a:spcPct val="80000"/>
              </a:lnSpc>
              <a:spcBef>
                <a:spcPts val="0"/>
              </a:spcBef>
              <a:spcAft>
                <a:spcPts val="0"/>
              </a:spcAft>
              <a:buClr>
                <a:srgbClr val="000000"/>
              </a:buClr>
              <a:buSzPts val="1400"/>
              <a:buFont typeface="Arial"/>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Gestión de riesgos y cumplimiento.</a:t>
            </a:r>
            <a:endParaRPr b="0" i="0" sz="1700" u="none" cap="none" strike="noStrike">
              <a:solidFill>
                <a:schemeClr val="lt1"/>
              </a:solidFill>
              <a:latin typeface="Arial"/>
              <a:ea typeface="Arial"/>
              <a:cs typeface="Arial"/>
              <a:sym typeface="Arial"/>
            </a:endParaRPr>
          </a:p>
          <a:p>
            <a:pPr indent="-254000" lvl="0" marL="342900" marR="0" rtl="0" algn="just">
              <a:lnSpc>
                <a:spcPct val="80000"/>
              </a:lnSpc>
              <a:spcBef>
                <a:spcPts val="0"/>
              </a:spcBef>
              <a:spcAft>
                <a:spcPts val="0"/>
              </a:spcAft>
              <a:buClr>
                <a:srgbClr val="000000"/>
              </a:buClr>
              <a:buSzPts val="1400"/>
              <a:buFont typeface="Arial"/>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Participación de las partes interesadas y rendición de cuentas.</a:t>
            </a:r>
            <a:endParaRPr b="0" i="0" sz="1700" u="none" cap="none" strike="noStrike">
              <a:solidFill>
                <a:schemeClr val="lt1"/>
              </a:solidFill>
              <a:latin typeface="Arial"/>
              <a:ea typeface="Arial"/>
              <a:cs typeface="Arial"/>
              <a:sym typeface="Arial"/>
            </a:endParaRPr>
          </a:p>
          <a:p>
            <a:pPr indent="-254000" lvl="0" marL="342900" marR="0" rtl="0" algn="just">
              <a:lnSpc>
                <a:spcPct val="80000"/>
              </a:lnSpc>
              <a:spcBef>
                <a:spcPts val="0"/>
              </a:spcBef>
              <a:spcAft>
                <a:spcPts val="0"/>
              </a:spcAft>
              <a:buClr>
                <a:srgbClr val="000000"/>
              </a:buClr>
              <a:buSzPts val="1400"/>
              <a:buFont typeface="Arial"/>
              <a:buNone/>
            </a:pPr>
            <a:r>
              <a:t/>
            </a:r>
            <a:endParaRPr b="0" i="0" sz="1700" u="none" cap="none" strike="noStrike">
              <a:solidFill>
                <a:schemeClr val="lt1"/>
              </a:solidFill>
              <a:latin typeface="Arial"/>
              <a:ea typeface="Arial"/>
              <a:cs typeface="Arial"/>
              <a:sym typeface="Arial"/>
            </a:endParaRPr>
          </a:p>
          <a:p>
            <a:pPr indent="-762000" lvl="0" marL="742950" marR="0" rtl="0" algn="just">
              <a:lnSpc>
                <a:spcPct val="80000"/>
              </a:lnSpc>
              <a:spcBef>
                <a:spcPts val="0"/>
              </a:spcBef>
              <a:spcAft>
                <a:spcPts val="0"/>
              </a:spcAft>
              <a:buClr>
                <a:schemeClr val="lt1"/>
              </a:buClr>
              <a:buSzPts val="4300"/>
              <a:buFont typeface="Arial"/>
              <a:buAutoNum type="arabicPeriod"/>
            </a:pPr>
            <a:r>
              <a:rPr b="0" i="0" lang="en-US" sz="4300" u="none" cap="none" strike="noStrike">
                <a:solidFill>
                  <a:schemeClr val="lt1"/>
                </a:solidFill>
                <a:latin typeface="Arial"/>
                <a:ea typeface="Arial"/>
                <a:cs typeface="Arial"/>
                <a:sym typeface="Arial"/>
              </a:rPr>
              <a:t>Transparencia e informes.</a:t>
            </a:r>
            <a:endParaRPr b="0" i="0" sz="1700" u="none" cap="none" strike="noStrike">
              <a:solidFill>
                <a:schemeClr val="lt1"/>
              </a:solidFill>
              <a:latin typeface="Arial"/>
              <a:ea typeface="Arial"/>
              <a:cs typeface="Arial"/>
              <a:sym typeface="Arial"/>
            </a:endParaRPr>
          </a:p>
        </p:txBody>
      </p:sp>
      <p:graphicFrame>
        <p:nvGraphicFramePr>
          <p:cNvPr id="298" name="Google Shape;298;p20"/>
          <p:cNvGraphicFramePr/>
          <p:nvPr/>
        </p:nvGraphicFramePr>
        <p:xfrm>
          <a:off x="8852929" y="6700667"/>
          <a:ext cx="3000000" cy="3000000"/>
        </p:xfrm>
        <a:graphic>
          <a:graphicData uri="http://schemas.openxmlformats.org/drawingml/2006/table">
            <a:tbl>
              <a:tblPr bandRow="1" firstRow="1">
                <a:noFill/>
                <a:tableStyleId>{3AFD6671-6968-4C14-B48E-944113D26C69}</a:tableStyleId>
              </a:tblPr>
              <a:tblGrid>
                <a:gridCol w="12463750"/>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Ejemplos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Número de reuniones anuales de la junta directiva/líderes con temas de sostenibilidad en la agenda.</a:t>
                      </a:r>
                      <a:endParaRPr sz="1400" u="none" cap="none" strike="noStrike"/>
                    </a:p>
                  </a:txBody>
                  <a:tcPr marT="45725" marB="45725" marR="91450" marL="91450"/>
                </a:tc>
              </a:tr>
              <a:tr h="5989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Porcentaje de miembros de la junta directiva con experiencia o formación relevante en sostenibilidad.</a:t>
                      </a:r>
                      <a:endParaRPr sz="1400" u="none" cap="none" strike="noStrike"/>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Existencia de una política de sostenibilidad formalmente </a:t>
                      </a:r>
                      <a:endParaRPr b="0"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documentada y aprobada por la junta directiva (sí/no).</a:t>
                      </a:r>
                      <a:endParaRPr b="0" i="0" sz="3200" u="none" cap="none" strike="noStrike">
                        <a:solidFill>
                          <a:srgbClr val="000000"/>
                        </a:solidFill>
                        <a:latin typeface="Arial"/>
                        <a:ea typeface="Arial"/>
                        <a:cs typeface="Arial"/>
                        <a:sym typeface="Arial"/>
                      </a:endParaRPr>
                    </a:p>
                  </a:txBody>
                  <a:tcPr marT="45725" marB="45725" marR="91450" marL="91450"/>
                </a:tc>
              </a:tr>
              <a:tr h="96472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Número de consultas formales con las</a:t>
                      </a:r>
                      <a:r>
                        <a:rPr lang="en-US" sz="3200"/>
                        <a:t> </a:t>
                      </a:r>
                      <a:r>
                        <a:rPr b="0" i="0" lang="en-US" sz="3200" u="none" cap="none" strike="noStrike">
                          <a:solidFill>
                            <a:schemeClr val="dk1"/>
                          </a:solidFill>
                          <a:latin typeface="Arial"/>
                          <a:ea typeface="Arial"/>
                          <a:cs typeface="Arial"/>
                          <a:sym typeface="Arial"/>
                        </a:rPr>
                        <a:t>partes interesadas (residentes</a:t>
                      </a:r>
                      <a:r>
                        <a:rPr lang="en-US" sz="3200"/>
                        <a:t>, </a:t>
                      </a:r>
                      <a:r>
                        <a:rPr b="0" i="0" lang="en-US" sz="3200" u="none" cap="none" strike="noStrike">
                          <a:solidFill>
                            <a:schemeClr val="dk1"/>
                          </a:solidFill>
                          <a:latin typeface="Arial"/>
                          <a:ea typeface="Arial"/>
                          <a:cs typeface="Arial"/>
                          <a:sym typeface="Arial"/>
                        </a:rPr>
                        <a:t>ONG, autoridades) realizadas anualmente.</a:t>
                      </a:r>
                      <a:endParaRPr b="0" i="0" sz="3200" u="none" cap="none" strike="noStrike">
                        <a:solidFill>
                          <a:srgbClr val="000000"/>
                        </a:solidFill>
                        <a:latin typeface="Arial"/>
                        <a:ea typeface="Arial"/>
                        <a:cs typeface="Arial"/>
                        <a:sym typeface="Arial"/>
                      </a:endParaRPr>
                    </a:p>
                  </a:txBody>
                  <a:tcPr marT="45725" marB="45725" marR="91450" marL="9145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21"/>
          <p:cNvSpPr txBox="1"/>
          <p:nvPr>
            <p:ph type="title"/>
          </p:nvPr>
        </p:nvSpPr>
        <p:spPr>
          <a:xfrm>
            <a:off x="762000" y="1972799"/>
            <a:ext cx="7399200" cy="31665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7000"/>
              <a:t>3.5.</a:t>
            </a:r>
            <a:r>
              <a:rPr b="1" lang="en-US" sz="7800"/>
              <a:t> </a:t>
            </a:r>
            <a:r>
              <a:rPr b="1" lang="en-US" sz="7000"/>
              <a:t>Composición de los indicadores</a:t>
            </a:r>
            <a:endParaRPr b="1" sz="7800"/>
          </a:p>
        </p:txBody>
      </p:sp>
      <p:sp>
        <p:nvSpPr>
          <p:cNvPr id="304" name="Google Shape;304;p21"/>
          <p:cNvSpPr txBox="1"/>
          <p:nvPr/>
        </p:nvSpPr>
        <p:spPr>
          <a:xfrm>
            <a:off x="9222986" y="2024847"/>
            <a:ext cx="13996200" cy="9666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700" u="none" cap="none" strike="noStrike">
                <a:solidFill>
                  <a:schemeClr val="lt1"/>
                </a:solidFill>
                <a:latin typeface="Arial"/>
                <a:ea typeface="Arial"/>
                <a:cs typeface="Arial"/>
                <a:sym typeface="Arial"/>
              </a:rPr>
              <a:t>Para cada indicador seleccionado, es necesario identificar:</a:t>
            </a:r>
            <a:endParaRPr b="1" i="0" sz="21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None/>
            </a:pPr>
            <a:r>
              <a:t/>
            </a:r>
            <a:endParaRPr b="0" i="0" sz="2100" u="none" cap="none" strike="noStrike">
              <a:solidFill>
                <a:schemeClr val="lt1"/>
              </a:solidFill>
              <a:latin typeface="Arial"/>
              <a:ea typeface="Arial"/>
              <a:cs typeface="Arial"/>
              <a:sym typeface="Arial"/>
            </a:endParaRPr>
          </a:p>
          <a:p>
            <a:pPr indent="-787400" lvl="0" marL="742950" marR="0" rtl="0" algn="just">
              <a:lnSpc>
                <a:spcPct val="100000"/>
              </a:lnSpc>
              <a:spcBef>
                <a:spcPts val="0"/>
              </a:spcBef>
              <a:spcAft>
                <a:spcPts val="0"/>
              </a:spcAft>
              <a:buClr>
                <a:schemeClr val="lt1"/>
              </a:buClr>
              <a:buSzPts val="4700"/>
              <a:buFont typeface="Arial"/>
              <a:buAutoNum type="arabicPeriod"/>
            </a:pPr>
            <a:r>
              <a:rPr b="1" i="0" lang="en-US" sz="4700" u="none" cap="none" strike="noStrike">
                <a:solidFill>
                  <a:schemeClr val="lt1"/>
                </a:solidFill>
                <a:latin typeface="Arial"/>
                <a:ea typeface="Arial"/>
                <a:cs typeface="Arial"/>
                <a:sym typeface="Arial"/>
              </a:rPr>
              <a:t>Fuente(s) específica(s) de los datos</a:t>
            </a:r>
            <a:r>
              <a:rPr b="0" i="0" lang="en-US" sz="4700" u="none" cap="none" strike="noStrike">
                <a:solidFill>
                  <a:schemeClr val="lt1"/>
                </a:solidFill>
                <a:latin typeface="Arial"/>
                <a:ea typeface="Arial"/>
                <a:cs typeface="Arial"/>
                <a:sym typeface="Arial"/>
              </a:rPr>
              <a:t> que se utilizarán para construir el indicador.</a:t>
            </a:r>
            <a:endParaRPr b="0" i="0" sz="2100" u="none" cap="none" strike="noStrike">
              <a:solidFill>
                <a:schemeClr val="lt1"/>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0" i="0" sz="2100" u="none" cap="none" strike="noStrike">
              <a:solidFill>
                <a:schemeClr val="lt1"/>
              </a:solidFill>
              <a:latin typeface="Arial"/>
              <a:ea typeface="Arial"/>
              <a:cs typeface="Arial"/>
              <a:sym typeface="Arial"/>
            </a:endParaRPr>
          </a:p>
          <a:p>
            <a:pPr indent="-787400" lvl="0" marL="742950" marR="0" rtl="0" algn="just">
              <a:lnSpc>
                <a:spcPct val="100000"/>
              </a:lnSpc>
              <a:spcBef>
                <a:spcPts val="0"/>
              </a:spcBef>
              <a:spcAft>
                <a:spcPts val="0"/>
              </a:spcAft>
              <a:buClr>
                <a:schemeClr val="lt1"/>
              </a:buClr>
              <a:buSzPts val="4700"/>
              <a:buFont typeface="Arial"/>
              <a:buAutoNum type="arabicPeriod"/>
            </a:pPr>
            <a:r>
              <a:rPr b="1" i="0" lang="en-US" sz="4700" u="none" cap="none" strike="noStrike">
                <a:solidFill>
                  <a:schemeClr val="lt1"/>
                </a:solidFill>
                <a:latin typeface="Arial"/>
                <a:ea typeface="Arial"/>
                <a:cs typeface="Arial"/>
                <a:sym typeface="Arial"/>
              </a:rPr>
              <a:t>Unidad </a:t>
            </a:r>
            <a:r>
              <a:rPr b="0" i="0" lang="en-US" sz="4700" u="none" cap="none" strike="noStrike">
                <a:solidFill>
                  <a:schemeClr val="lt1"/>
                </a:solidFill>
                <a:latin typeface="Arial"/>
                <a:ea typeface="Arial"/>
                <a:cs typeface="Arial"/>
                <a:sym typeface="Arial"/>
              </a:rPr>
              <a:t>de medida.</a:t>
            </a:r>
            <a:endParaRPr b="0" i="0" sz="2100" u="none" cap="none" strike="noStrike">
              <a:solidFill>
                <a:schemeClr val="lt1"/>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0" i="0" sz="2100" u="none" cap="none" strike="noStrike">
              <a:solidFill>
                <a:schemeClr val="lt1"/>
              </a:solidFill>
              <a:latin typeface="Arial"/>
              <a:ea typeface="Arial"/>
              <a:cs typeface="Arial"/>
              <a:sym typeface="Arial"/>
            </a:endParaRPr>
          </a:p>
          <a:p>
            <a:pPr indent="-787400" lvl="0" marL="742950" marR="0" rtl="0" algn="just">
              <a:lnSpc>
                <a:spcPct val="100000"/>
              </a:lnSpc>
              <a:spcBef>
                <a:spcPts val="0"/>
              </a:spcBef>
              <a:spcAft>
                <a:spcPts val="0"/>
              </a:spcAft>
              <a:buClr>
                <a:schemeClr val="lt1"/>
              </a:buClr>
              <a:buSzPts val="4700"/>
              <a:buFont typeface="Arial"/>
              <a:buAutoNum type="arabicPeriod"/>
            </a:pPr>
            <a:r>
              <a:rPr b="1" i="0" lang="en-US" sz="4700" u="none" cap="none" strike="noStrike">
                <a:solidFill>
                  <a:schemeClr val="lt1"/>
                </a:solidFill>
                <a:latin typeface="Arial"/>
                <a:ea typeface="Arial"/>
                <a:cs typeface="Arial"/>
                <a:sym typeface="Arial"/>
              </a:rPr>
              <a:t>Frecuencia de recopilación de datos</a:t>
            </a:r>
            <a:r>
              <a:rPr b="0" i="0" lang="en-US" sz="4700" u="none" cap="none" strike="noStrike">
                <a:solidFill>
                  <a:schemeClr val="lt1"/>
                </a:solidFill>
                <a:latin typeface="Arial"/>
                <a:ea typeface="Arial"/>
                <a:cs typeface="Arial"/>
                <a:sym typeface="Arial"/>
              </a:rPr>
              <a:t> (¿serán necesarios/disponibles cada cinco años, anualmente, trimestralmente, mensualmente, semanalmente o en línea en tiempo real?)</a:t>
            </a:r>
            <a:endParaRPr b="0" i="0" sz="2100" u="none" cap="none" strike="noStrike">
              <a:solidFill>
                <a:schemeClr val="lt1"/>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0" i="0" sz="2100" u="none" cap="none" strike="noStrike">
              <a:solidFill>
                <a:schemeClr val="lt1"/>
              </a:solidFill>
              <a:latin typeface="Arial"/>
              <a:ea typeface="Arial"/>
              <a:cs typeface="Arial"/>
              <a:sym typeface="Arial"/>
            </a:endParaRPr>
          </a:p>
          <a:p>
            <a:pPr indent="-787400" lvl="0" marL="742950" marR="0" rtl="0" algn="just">
              <a:lnSpc>
                <a:spcPct val="100000"/>
              </a:lnSpc>
              <a:spcBef>
                <a:spcPts val="0"/>
              </a:spcBef>
              <a:spcAft>
                <a:spcPts val="0"/>
              </a:spcAft>
              <a:buClr>
                <a:schemeClr val="lt1"/>
              </a:buClr>
              <a:buSzPts val="4700"/>
              <a:buFont typeface="Arial"/>
              <a:buAutoNum type="arabicPeriod"/>
            </a:pPr>
            <a:r>
              <a:rPr b="1" i="0" lang="en-US" sz="4700" u="none" cap="none" strike="noStrike">
                <a:solidFill>
                  <a:schemeClr val="lt1"/>
                </a:solidFill>
                <a:latin typeface="Arial"/>
                <a:ea typeface="Arial"/>
                <a:cs typeface="Arial"/>
                <a:sym typeface="Arial"/>
              </a:rPr>
              <a:t>Objetivo.</a:t>
            </a:r>
            <a:endParaRPr b="1" i="0" sz="2100" u="none" cap="none" strike="noStrike">
              <a:solidFill>
                <a:schemeClr val="lt1"/>
              </a:solidFill>
              <a:latin typeface="Arial"/>
              <a:ea typeface="Arial"/>
              <a:cs typeface="Arial"/>
              <a:sym typeface="Arial"/>
            </a:endParaRPr>
          </a:p>
          <a:p>
            <a:pPr indent="-254000" lvl="0" marL="342900" marR="0" rtl="0" algn="just">
              <a:lnSpc>
                <a:spcPct val="100000"/>
              </a:lnSpc>
              <a:spcBef>
                <a:spcPts val="0"/>
              </a:spcBef>
              <a:spcAft>
                <a:spcPts val="0"/>
              </a:spcAft>
              <a:buClr>
                <a:srgbClr val="000000"/>
              </a:buClr>
              <a:buSzPts val="1400"/>
              <a:buFont typeface="Arial"/>
              <a:buNone/>
            </a:pPr>
            <a:r>
              <a:t/>
            </a:r>
            <a:endParaRPr b="1" i="0" sz="2100" u="none" cap="none" strike="noStrike">
              <a:solidFill>
                <a:schemeClr val="lt1"/>
              </a:solidFill>
              <a:latin typeface="Arial"/>
              <a:ea typeface="Arial"/>
              <a:cs typeface="Arial"/>
              <a:sym typeface="Arial"/>
            </a:endParaRPr>
          </a:p>
          <a:p>
            <a:pPr indent="-787400" lvl="0" marL="742950" marR="0" rtl="0" algn="just">
              <a:lnSpc>
                <a:spcPct val="100000"/>
              </a:lnSpc>
              <a:spcBef>
                <a:spcPts val="0"/>
              </a:spcBef>
              <a:spcAft>
                <a:spcPts val="0"/>
              </a:spcAft>
              <a:buClr>
                <a:schemeClr val="lt1"/>
              </a:buClr>
              <a:buSzPts val="4700"/>
              <a:buFont typeface="Arial"/>
              <a:buAutoNum type="arabicPeriod"/>
            </a:pPr>
            <a:r>
              <a:rPr b="1" i="0" lang="en-US" sz="4700" u="none" cap="none" strike="noStrike">
                <a:solidFill>
                  <a:schemeClr val="lt1"/>
                </a:solidFill>
                <a:latin typeface="Arial"/>
                <a:ea typeface="Arial"/>
                <a:cs typeface="Arial"/>
                <a:sym typeface="Arial"/>
              </a:rPr>
              <a:t>Responsabilidad.</a:t>
            </a:r>
            <a:endParaRPr b="1" i="0" sz="21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2"/>
          <p:cNvSpPr txBox="1"/>
          <p:nvPr>
            <p:ph type="title"/>
          </p:nvPr>
        </p:nvSpPr>
        <p:spPr>
          <a:xfrm>
            <a:off x="762000" y="2188249"/>
            <a:ext cx="7399200" cy="1904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6600"/>
              <a:t>3.5.</a:t>
            </a:r>
            <a:r>
              <a:rPr lang="en-US" sz="6600">
                <a:solidFill>
                  <a:srgbClr val="000000"/>
                </a:solidFill>
              </a:rPr>
              <a:t> </a:t>
            </a:r>
            <a:r>
              <a:rPr b="1" lang="en-US" sz="6600"/>
              <a:t>C</a:t>
            </a:r>
            <a:r>
              <a:rPr b="1" lang="en-US" sz="6600"/>
              <a:t>omposición</a:t>
            </a:r>
            <a:endParaRPr b="1" sz="6600"/>
          </a:p>
          <a:p>
            <a:pPr indent="0" lvl="0" marL="0" rtl="0" algn="l">
              <a:lnSpc>
                <a:spcPct val="90000"/>
              </a:lnSpc>
              <a:spcBef>
                <a:spcPts val="0"/>
              </a:spcBef>
              <a:spcAft>
                <a:spcPts val="0"/>
              </a:spcAft>
              <a:buSzPts val="7200"/>
              <a:buNone/>
            </a:pPr>
            <a:r>
              <a:rPr b="1" lang="en-US" sz="6600"/>
              <a:t>de los indicadores</a:t>
            </a:r>
            <a:endParaRPr sz="7400"/>
          </a:p>
        </p:txBody>
      </p:sp>
      <p:graphicFrame>
        <p:nvGraphicFramePr>
          <p:cNvPr id="310" name="Google Shape;310;p22"/>
          <p:cNvGraphicFramePr/>
          <p:nvPr/>
        </p:nvGraphicFramePr>
        <p:xfrm>
          <a:off x="8759285" y="3147483"/>
          <a:ext cx="3000000" cy="3000000"/>
        </p:xfrm>
        <a:graphic>
          <a:graphicData uri="http://schemas.openxmlformats.org/drawingml/2006/table">
            <a:tbl>
              <a:tblPr bandRow="1" firstRow="1">
                <a:noFill/>
                <a:tableStyleId>{3AFD6671-6968-4C14-B48E-944113D26C69}</a:tableStyleId>
              </a:tblPr>
              <a:tblGrid>
                <a:gridCol w="3661325"/>
                <a:gridCol w="1943100"/>
                <a:gridCol w="2019300"/>
                <a:gridCol w="2286000"/>
                <a:gridCol w="2495550"/>
                <a:gridCol w="2864400"/>
              </a:tblGrid>
              <a:tr h="697525">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Indicador</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Unidad de medida</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Fuente de los datos</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Frequencia</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Target</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chemeClr val="lt1"/>
                        </a:buClr>
                        <a:buSzPts val="2800"/>
                        <a:buFont typeface="Arial"/>
                        <a:buNone/>
                      </a:pPr>
                      <a:r>
                        <a:rPr b="1" lang="en-US" sz="2700" u="none" cap="none" strike="noStrike">
                          <a:solidFill>
                            <a:schemeClr val="lt1"/>
                          </a:solidFill>
                          <a:latin typeface="Arial"/>
                          <a:ea typeface="Arial"/>
                          <a:cs typeface="Arial"/>
                          <a:sym typeface="Arial"/>
                        </a:rPr>
                        <a:t>Responsibilidad</a:t>
                      </a:r>
                      <a:endParaRPr sz="2700" u="none" cap="none" strike="noStrike">
                        <a:latin typeface="Arial"/>
                        <a:ea typeface="Arial"/>
                        <a:cs typeface="Arial"/>
                        <a:sym typeface="Arial"/>
                      </a:endParaRPr>
                    </a:p>
                  </a:txBody>
                  <a:tcPr marT="45725" marB="45725" marR="91450" marL="91450">
                    <a:solidFill>
                      <a:schemeClr val="accent5"/>
                    </a:solidFill>
                  </a:tcPr>
                </a:tc>
              </a:tr>
              <a:tr h="747750">
                <a:tc>
                  <a:txBody>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t>Agua reutilizada (agua de lluvia/aguas grises)</a:t>
                      </a:r>
                      <a:endParaRPr b="0" i="0" sz="1400" u="none" cap="none" strike="noStrike"/>
                    </a:p>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Registros de tratamiento in situ</a:t>
                      </a:r>
                      <a:endParaRPr b="0" i="0" sz="28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Mensual</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 10 %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Departmento x</a:t>
                      </a:r>
                      <a:endParaRPr sz="1400" u="none" cap="none" strike="noStrike"/>
                    </a:p>
                  </a:txBody>
                  <a:tcPr marT="45725" marB="45725" marR="91450" marL="91450" anchor="ctr"/>
                </a:tc>
              </a:tr>
              <a:tr h="946725">
                <a:tc>
                  <a:txBody>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Huéspedes participando en actividades culturales locales</a:t>
                      </a:r>
                      <a:endParaRPr sz="1400" u="none" cap="none" strike="noStrike"/>
                    </a:p>
                    <a:p>
                      <a:pPr indent="0" lvl="0" marL="0" marR="0" rtl="0" algn="l">
                        <a:lnSpc>
                          <a:spcPct val="100000"/>
                        </a:lnSpc>
                        <a:spcBef>
                          <a:spcPts val="0"/>
                        </a:spcBef>
                        <a:spcAft>
                          <a:spcPts val="0"/>
                        </a:spcAft>
                        <a:buClr>
                          <a:srgbClr val="000000"/>
                        </a:buClr>
                        <a:buSzPts val="2800"/>
                        <a:buFont typeface="Arial"/>
                        <a:buNone/>
                      </a:pPr>
                      <a:r>
                        <a:t/>
                      </a:r>
                      <a:endParaRPr sz="2800" u="none" cap="none" strike="noStrike">
                        <a:solidFill>
                          <a:schemeClr val="dk1"/>
                        </a:solidFill>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 del total de huéspedes</a:t>
                      </a:r>
                      <a:endParaRPr sz="2800" u="none" cap="none" strike="noStrike">
                        <a:solidFill>
                          <a:schemeClr val="dk1"/>
                        </a:solidFill>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Registros de inscripción en actividades</a:t>
                      </a:r>
                      <a:endParaRPr b="0" i="0" sz="2800" u="none" cap="none" strike="noStrike">
                        <a:solidFill>
                          <a:srgbClr val="000000"/>
                        </a:solidFil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Anual</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 30 % </a:t>
                      </a:r>
                      <a:r>
                        <a:rPr b="0" i="0" lang="en-US" sz="2800" u="none" cap="none" strike="noStrike">
                          <a:solidFill>
                            <a:schemeClr val="dk1"/>
                          </a:solidFill>
                        </a:rPr>
                        <a:t>participación</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Departmento x</a:t>
                      </a:r>
                      <a:endParaRPr sz="1400" u="none" cap="none" strike="noStrike"/>
                    </a:p>
                  </a:txBody>
                  <a:tcPr marT="45725" marB="45725" marR="91450" marL="91450" anchor="ctr"/>
                </a:tc>
              </a:tr>
              <a:tr h="1093350">
                <a:tc>
                  <a:txBody>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t>PYMES locales que suministran alimentos</a:t>
                      </a:r>
                      <a:endParaRPr sz="1400" u="none" cap="none" strike="noStrike"/>
                    </a:p>
                    <a:p>
                      <a:pPr indent="0" lvl="0" marL="0" marR="0" rtl="0" algn="l">
                        <a:lnSpc>
                          <a:spcPct val="107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Número</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rgbClr val="000000"/>
                        </a:buClr>
                        <a:buSzPts val="2800"/>
                        <a:buFont typeface="Arial"/>
                        <a:buNone/>
                      </a:pPr>
                      <a:r>
                        <a:rPr b="0" i="0" lang="en-US" sz="2800" u="none" cap="none" strike="noStrike"/>
                        <a:t>Base de datos de proveedores</a:t>
                      </a:r>
                      <a:endParaRPr b="0" i="0" sz="2800" u="none" cap="none" strike="noStrike"/>
                    </a:p>
                  </a:txBody>
                  <a:tcPr marT="9525" marB="9525" marR="9525" marL="9525" anchor="ctr"/>
                </a:tc>
                <a:tc>
                  <a:txBody>
                    <a:bodyPr/>
                    <a:lstStyle/>
                    <a:p>
                      <a:pPr indent="0" lvl="0" marL="0" marR="0" rtl="0" algn="ctr">
                        <a:lnSpc>
                          <a:spcPct val="107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Anual</a:t>
                      </a:r>
                      <a:endParaRPr sz="1400" u="none" cap="none" strike="noStrike"/>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 20 proveedores</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Analista de la cadena de suministro</a:t>
                      </a:r>
                      <a:endParaRPr sz="1400" u="none" cap="none" strike="noStrike"/>
                    </a:p>
                  </a:txBody>
                  <a:tcPr marT="45725" marB="45725" marR="91450" marL="91450" anchor="ctr"/>
                </a:tc>
              </a:tr>
              <a:tr h="747750">
                <a:tc>
                  <a:txBody>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Reuniones de la junta/directiva con la sostenibilidad en la agenda</a:t>
                      </a:r>
                      <a:endParaRPr b="0" i="0" sz="1400" u="none" cap="none" strike="noStrike"/>
                    </a:p>
                    <a:p>
                      <a:pPr indent="0" lvl="0" marL="0" marR="0" rtl="0" algn="l">
                        <a:lnSpc>
                          <a:spcPct val="100000"/>
                        </a:lnSpc>
                        <a:spcBef>
                          <a:spcPts val="0"/>
                        </a:spcBef>
                        <a:spcAft>
                          <a:spcPts val="0"/>
                        </a:spcAft>
                        <a:buClr>
                          <a:srgbClr val="000000"/>
                        </a:buClr>
                        <a:buSzPts val="2800"/>
                        <a:buFont typeface="Arial"/>
                        <a:buNone/>
                      </a:pPr>
                      <a:r>
                        <a:t/>
                      </a:r>
                      <a:endParaRPr sz="2800" u="none" cap="none" strike="noStrike">
                        <a:solidFill>
                          <a:schemeClr val="dk1"/>
                        </a:solidFill>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Número</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t>Recursos humanos</a:t>
                      </a:r>
                      <a:endParaRPr b="0" i="0" sz="28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Anual</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3</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Departmento x</a:t>
                      </a:r>
                      <a:endParaRPr sz="1400" u="none" cap="none" strike="noStrike"/>
                    </a:p>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3"/>
          <p:cNvSpPr txBox="1"/>
          <p:nvPr>
            <p:ph type="title"/>
          </p:nvPr>
        </p:nvSpPr>
        <p:spPr>
          <a:xfrm>
            <a:off x="926375" y="2084999"/>
            <a:ext cx="7399200" cy="1203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A</a:t>
            </a:r>
            <a:r>
              <a:rPr b="1" lang="en-US" sz="7200"/>
              <a:t>ctividad</a:t>
            </a:r>
            <a:endParaRPr b="1"/>
          </a:p>
        </p:txBody>
      </p:sp>
      <p:sp>
        <p:nvSpPr>
          <p:cNvPr id="316" name="Google Shape;316;p23"/>
          <p:cNvSpPr txBox="1"/>
          <p:nvPr/>
        </p:nvSpPr>
        <p:spPr>
          <a:xfrm>
            <a:off x="9184175" y="377700"/>
            <a:ext cx="14631000" cy="46176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4200" u="none" cap="none" strike="noStrike">
                <a:solidFill>
                  <a:schemeClr val="lt1"/>
                </a:solidFill>
                <a:latin typeface="Arial"/>
                <a:ea typeface="Arial"/>
                <a:cs typeface="Arial"/>
                <a:sym typeface="Arial"/>
              </a:rPr>
              <a:t>Para cada una de las cuatro dimensiones que se indican a continuación, prop</a:t>
            </a:r>
            <a:r>
              <a:rPr lang="en-US" sz="4200">
                <a:solidFill>
                  <a:schemeClr val="lt1"/>
                </a:solidFill>
              </a:rPr>
              <a:t>ón</a:t>
            </a:r>
            <a:r>
              <a:rPr b="0" i="0" lang="en-US" sz="4200" u="none" cap="none" strike="noStrike">
                <a:solidFill>
                  <a:schemeClr val="lt1"/>
                </a:solidFill>
                <a:latin typeface="Arial"/>
                <a:ea typeface="Arial"/>
                <a:cs typeface="Arial"/>
                <a:sym typeface="Arial"/>
              </a:rPr>
              <a:t> dos indicadores adaptados a </a:t>
            </a:r>
            <a:r>
              <a:rPr lang="en-US" sz="4200">
                <a:solidFill>
                  <a:schemeClr val="lt1"/>
                </a:solidFill>
              </a:rPr>
              <a:t>un </a:t>
            </a:r>
            <a:r>
              <a:rPr b="0" i="0" lang="en-US" sz="4200" u="none" cap="none" strike="noStrike">
                <a:solidFill>
                  <a:schemeClr val="lt1"/>
                </a:solidFill>
                <a:latin typeface="Arial"/>
                <a:ea typeface="Arial"/>
                <a:cs typeface="Arial"/>
                <a:sym typeface="Arial"/>
              </a:rPr>
              <a:t>negocio turístico y completa la tabla a continuación:</a:t>
            </a:r>
            <a:endParaRPr b="0" i="0" sz="1600" u="none" cap="none" strike="noStrike">
              <a:solidFill>
                <a:schemeClr val="lt1"/>
              </a:solidFill>
              <a:latin typeface="Arial"/>
              <a:ea typeface="Arial"/>
              <a:cs typeface="Arial"/>
              <a:sym typeface="Arial"/>
            </a:endParaRPr>
          </a:p>
          <a:p>
            <a:pPr indent="-584200" lvl="0" marL="571500" marR="0" rtl="0" algn="just">
              <a:lnSpc>
                <a:spcPct val="100000"/>
              </a:lnSpc>
              <a:spcBef>
                <a:spcPts val="0"/>
              </a:spcBef>
              <a:spcAft>
                <a:spcPts val="0"/>
              </a:spcAft>
              <a:buClr>
                <a:schemeClr val="lt1"/>
              </a:buClr>
              <a:buSzPts val="4200"/>
              <a:buFont typeface="Arial"/>
              <a:buChar char="•"/>
            </a:pPr>
            <a:r>
              <a:rPr b="1" i="0" lang="en-US" sz="4200" u="none" cap="none" strike="noStrike">
                <a:solidFill>
                  <a:schemeClr val="lt1"/>
                </a:solidFill>
                <a:latin typeface="Arial"/>
                <a:ea typeface="Arial"/>
                <a:cs typeface="Arial"/>
                <a:sym typeface="Arial"/>
              </a:rPr>
              <a:t>Ambiental</a:t>
            </a:r>
            <a:endParaRPr b="0" i="0" sz="1600" u="none" cap="none" strike="noStrike">
              <a:solidFill>
                <a:schemeClr val="lt1"/>
              </a:solidFill>
              <a:latin typeface="Arial"/>
              <a:ea typeface="Arial"/>
              <a:cs typeface="Arial"/>
              <a:sym typeface="Arial"/>
            </a:endParaRPr>
          </a:p>
          <a:p>
            <a:pPr indent="-584200" lvl="0" marL="571500" marR="0" rtl="0" algn="just">
              <a:lnSpc>
                <a:spcPct val="100000"/>
              </a:lnSpc>
              <a:spcBef>
                <a:spcPts val="0"/>
              </a:spcBef>
              <a:spcAft>
                <a:spcPts val="0"/>
              </a:spcAft>
              <a:buClr>
                <a:schemeClr val="lt1"/>
              </a:buClr>
              <a:buSzPts val="4200"/>
              <a:buFont typeface="Arial"/>
              <a:buChar char="•"/>
            </a:pPr>
            <a:r>
              <a:rPr b="1" i="0" lang="en-US" sz="4200" u="none" cap="none" strike="noStrike">
                <a:solidFill>
                  <a:schemeClr val="lt1"/>
                </a:solidFill>
                <a:latin typeface="Arial"/>
                <a:ea typeface="Arial"/>
                <a:cs typeface="Arial"/>
                <a:sym typeface="Arial"/>
              </a:rPr>
              <a:t>Social</a:t>
            </a:r>
            <a:endParaRPr b="0" i="0" sz="1600" u="none" cap="none" strike="noStrike">
              <a:solidFill>
                <a:schemeClr val="lt1"/>
              </a:solidFill>
              <a:latin typeface="Arial"/>
              <a:ea typeface="Arial"/>
              <a:cs typeface="Arial"/>
              <a:sym typeface="Arial"/>
            </a:endParaRPr>
          </a:p>
          <a:p>
            <a:pPr indent="-584200" lvl="0" marL="571500" marR="0" rtl="0" algn="just">
              <a:lnSpc>
                <a:spcPct val="100000"/>
              </a:lnSpc>
              <a:spcBef>
                <a:spcPts val="0"/>
              </a:spcBef>
              <a:spcAft>
                <a:spcPts val="0"/>
              </a:spcAft>
              <a:buClr>
                <a:schemeClr val="lt1"/>
              </a:buClr>
              <a:buSzPts val="4200"/>
              <a:buFont typeface="Arial"/>
              <a:buChar char="•"/>
            </a:pPr>
            <a:r>
              <a:rPr b="1" i="0" lang="en-US" sz="4200" u="none" cap="none" strike="noStrike">
                <a:solidFill>
                  <a:schemeClr val="lt1"/>
                </a:solidFill>
                <a:latin typeface="Arial"/>
                <a:ea typeface="Arial"/>
                <a:cs typeface="Arial"/>
                <a:sym typeface="Arial"/>
              </a:rPr>
              <a:t>Económica</a:t>
            </a:r>
            <a:endParaRPr b="0" i="0" sz="1600" u="none" cap="none" strike="noStrike">
              <a:solidFill>
                <a:schemeClr val="lt1"/>
              </a:solidFill>
              <a:latin typeface="Arial"/>
              <a:ea typeface="Arial"/>
              <a:cs typeface="Arial"/>
              <a:sym typeface="Arial"/>
            </a:endParaRPr>
          </a:p>
          <a:p>
            <a:pPr indent="-584200" lvl="0" marL="571500" marR="0" rtl="0" algn="just">
              <a:lnSpc>
                <a:spcPct val="100000"/>
              </a:lnSpc>
              <a:spcBef>
                <a:spcPts val="0"/>
              </a:spcBef>
              <a:spcAft>
                <a:spcPts val="0"/>
              </a:spcAft>
              <a:buClr>
                <a:schemeClr val="lt1"/>
              </a:buClr>
              <a:buSzPts val="4200"/>
              <a:buFont typeface="Arial"/>
              <a:buChar char="•"/>
            </a:pPr>
            <a:r>
              <a:rPr b="1" i="0" lang="en-US" sz="4200" u="none" cap="none" strike="noStrike">
                <a:solidFill>
                  <a:schemeClr val="lt1"/>
                </a:solidFill>
                <a:latin typeface="Arial"/>
                <a:ea typeface="Arial"/>
                <a:cs typeface="Arial"/>
                <a:sym typeface="Arial"/>
              </a:rPr>
              <a:t>Gobernanza</a:t>
            </a:r>
            <a:endParaRPr b="0" i="0" sz="1600" u="none" cap="none" strike="noStrike">
              <a:solidFill>
                <a:schemeClr val="lt1"/>
              </a:solidFill>
              <a:latin typeface="Arial"/>
              <a:ea typeface="Arial"/>
              <a:cs typeface="Arial"/>
              <a:sym typeface="Arial"/>
            </a:endParaRPr>
          </a:p>
        </p:txBody>
      </p:sp>
      <p:graphicFrame>
        <p:nvGraphicFramePr>
          <p:cNvPr id="317" name="Google Shape;317;p23"/>
          <p:cNvGraphicFramePr/>
          <p:nvPr/>
        </p:nvGraphicFramePr>
        <p:xfrm>
          <a:off x="9324141" y="5599469"/>
          <a:ext cx="3000000" cy="3000000"/>
        </p:xfrm>
        <a:graphic>
          <a:graphicData uri="http://schemas.openxmlformats.org/drawingml/2006/table">
            <a:tbl>
              <a:tblPr bandRow="1" firstRow="1">
                <a:noFill/>
                <a:tableStyleId>{3AFD6671-6968-4C14-B48E-944113D26C69}</a:tableStyleId>
              </a:tblPr>
              <a:tblGrid>
                <a:gridCol w="2506350"/>
                <a:gridCol w="2275375"/>
                <a:gridCol w="2169050"/>
                <a:gridCol w="2381700"/>
                <a:gridCol w="2317900"/>
                <a:gridCol w="2700675"/>
              </a:tblGrid>
              <a:tr h="89340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Indicador</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Unidad de medida</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Fuente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Frequencia</a:t>
                      </a:r>
                      <a:endParaRPr b="1" sz="2800" u="none" cap="none" strike="noStrike">
                        <a:solidFill>
                          <a:schemeClr val="lt1"/>
                        </a:solidFill>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Target</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chemeClr val="lt1"/>
                        </a:buClr>
                        <a:buSzPts val="2800"/>
                        <a:buFont typeface="Arial"/>
                        <a:buNone/>
                      </a:pPr>
                      <a:r>
                        <a:rPr b="1" lang="en-US" sz="2500" u="none" cap="none" strike="noStrike">
                          <a:solidFill>
                            <a:schemeClr val="lt1"/>
                          </a:solidFill>
                          <a:latin typeface="Arial"/>
                          <a:ea typeface="Arial"/>
                          <a:cs typeface="Arial"/>
                          <a:sym typeface="Arial"/>
                        </a:rPr>
                        <a:t>Responsibilidad</a:t>
                      </a:r>
                      <a:endParaRPr sz="2500" u="none" cap="none" strike="noStrike">
                        <a:latin typeface="Arial"/>
                        <a:ea typeface="Arial"/>
                        <a:cs typeface="Arial"/>
                        <a:sym typeface="Arial"/>
                      </a:endParaRPr>
                    </a:p>
                  </a:txBody>
                  <a:tcPr marT="45725" marB="45725" marR="91450" marL="91450">
                    <a:solidFill>
                      <a:schemeClr val="accent5"/>
                    </a:solidFill>
                  </a:tcPr>
                </a:tc>
              </a:tr>
              <a:tr h="747750">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94672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1093350">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747750">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bl>
          </a:graphicData>
        </a:graphic>
      </p:graphicFrame>
      <p:sp>
        <p:nvSpPr>
          <p:cNvPr id="318" name="Google Shape;318;p23"/>
          <p:cNvSpPr txBox="1"/>
          <p:nvPr/>
        </p:nvSpPr>
        <p:spPr>
          <a:xfrm>
            <a:off x="8849220" y="10908489"/>
            <a:ext cx="15300900" cy="1416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4300" u="none" cap="none" strike="noStrike">
                <a:solidFill>
                  <a:schemeClr val="lt1"/>
                </a:solidFill>
              </a:rPr>
              <a:t>¿Qué dimensión </a:t>
            </a:r>
            <a:r>
              <a:rPr b="1" lang="en-US" sz="4300">
                <a:solidFill>
                  <a:schemeClr val="lt1"/>
                </a:solidFill>
              </a:rPr>
              <a:t>crees </a:t>
            </a:r>
            <a:r>
              <a:rPr b="1" i="0" lang="en-US" sz="4300" u="none" cap="none" strike="noStrike">
                <a:solidFill>
                  <a:schemeClr val="lt1"/>
                </a:solidFill>
              </a:rPr>
              <a:t>que </a:t>
            </a:r>
            <a:r>
              <a:rPr b="1" lang="en-US" sz="4300">
                <a:solidFill>
                  <a:schemeClr val="lt1"/>
                </a:solidFill>
              </a:rPr>
              <a:t>es </a:t>
            </a:r>
            <a:r>
              <a:rPr b="1" i="0" lang="en-US" sz="4300" u="none" cap="none" strike="noStrike">
                <a:solidFill>
                  <a:schemeClr val="lt1"/>
                </a:solidFill>
              </a:rPr>
              <a:t>la más difícil de medir con precisión? ¿Por qué?</a:t>
            </a:r>
            <a:endParaRPr b="1" i="0" sz="1700" u="none" cap="none" strike="noStrike">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4"/>
          <p:cNvSpPr txBox="1"/>
          <p:nvPr>
            <p:ph type="title"/>
          </p:nvPr>
        </p:nvSpPr>
        <p:spPr>
          <a:xfrm>
            <a:off x="762000" y="5995350"/>
            <a:ext cx="21297900" cy="1725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C. Herramientas de monitoreo</a:t>
            </a:r>
            <a:endParaRPr/>
          </a:p>
        </p:txBody>
      </p:sp>
      <p:sp>
        <p:nvSpPr>
          <p:cNvPr id="324" name="Google Shape;324;p24"/>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5"/>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1. Herramientas de monitoreo</a:t>
            </a:r>
            <a:endParaRPr/>
          </a:p>
        </p:txBody>
      </p:sp>
      <p:grpSp>
        <p:nvGrpSpPr>
          <p:cNvPr id="330" name="Google Shape;330;p25"/>
          <p:cNvGrpSpPr/>
          <p:nvPr/>
        </p:nvGrpSpPr>
        <p:grpSpPr>
          <a:xfrm>
            <a:off x="8504116" y="157491"/>
            <a:ext cx="15420878" cy="10162517"/>
            <a:chOff x="1668" y="5091"/>
            <a:chExt cx="15420878" cy="10162517"/>
          </a:xfrm>
        </p:grpSpPr>
        <p:sp>
          <p:nvSpPr>
            <p:cNvPr id="331" name="Google Shape;331;p25"/>
            <p:cNvSpPr/>
            <p:nvPr/>
          </p:nvSpPr>
          <p:spPr>
            <a:xfrm rot="5400000">
              <a:off x="8909314" y="-4187600"/>
              <a:ext cx="2192282" cy="10834182"/>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32" name="Google Shape;332;p25"/>
            <p:cNvSpPr txBox="1"/>
            <p:nvPr/>
          </p:nvSpPr>
          <p:spPr>
            <a:xfrm>
              <a:off x="4588364" y="240368"/>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90000"/>
                </a:lnSpc>
                <a:spcBef>
                  <a:spcPts val="0"/>
                </a:spcBef>
                <a:spcAft>
                  <a:spcPts val="0"/>
                </a:spcAft>
                <a:buClr>
                  <a:schemeClr val="dk1"/>
                </a:buClr>
                <a:buSzPts val="3400"/>
                <a:buFont typeface="Arial"/>
                <a:buNone/>
              </a:pPr>
              <a:r>
                <a:rPr b="0" i="0" lang="en-US" sz="3200" u="none" cap="none" strike="noStrike">
                  <a:solidFill>
                    <a:schemeClr val="dk1"/>
                  </a:solidFill>
                  <a:latin typeface="Arial"/>
                  <a:ea typeface="Arial"/>
                  <a:cs typeface="Arial"/>
                  <a:sym typeface="Arial"/>
                </a:rPr>
                <a:t>Excel</a:t>
              </a:r>
              <a:endParaRPr b="0" i="0" sz="1200" u="none" cap="none" strike="noStrike">
                <a:solidFill>
                  <a:srgbClr val="000000"/>
                </a:solidFill>
                <a:latin typeface="Arial"/>
                <a:ea typeface="Arial"/>
                <a:cs typeface="Arial"/>
                <a:sym typeface="Arial"/>
              </a:endParaRPr>
            </a:p>
            <a:p>
              <a:pPr indent="0" lvl="1" marL="0" marR="0" rtl="0" algn="l">
                <a:lnSpc>
                  <a:spcPct val="90000"/>
                </a:lnSpc>
                <a:spcBef>
                  <a:spcPts val="600"/>
                </a:spcBef>
                <a:spcAft>
                  <a:spcPts val="0"/>
                </a:spcAft>
                <a:buNone/>
              </a:pPr>
              <a:r>
                <a:rPr b="0" i="0" lang="en-US" sz="3200" u="none" cap="none" strike="noStrike">
                  <a:solidFill>
                    <a:schemeClr val="dk1"/>
                  </a:solidFill>
                  <a:latin typeface="Arial"/>
                  <a:ea typeface="Arial"/>
                  <a:cs typeface="Arial"/>
                  <a:sym typeface="Arial"/>
                </a:rPr>
                <a:t>Encuestas y cuestionarios (Google Forms, SurveyMonkey, Esri Survey123 or KoboToolbox)</a:t>
              </a:r>
              <a:endParaRPr b="0" i="0" sz="1200" u="none" cap="none" strike="noStrike">
                <a:solidFill>
                  <a:schemeClr val="dk1"/>
                </a:solidFill>
                <a:latin typeface="Arial"/>
                <a:ea typeface="Arial"/>
                <a:cs typeface="Arial"/>
                <a:sym typeface="Arial"/>
              </a:endParaRPr>
            </a:p>
          </p:txBody>
        </p:sp>
        <p:sp>
          <p:nvSpPr>
            <p:cNvPr id="333" name="Google Shape;333;p25"/>
            <p:cNvSpPr/>
            <p:nvPr/>
          </p:nvSpPr>
          <p:spPr>
            <a:xfrm>
              <a:off x="1668" y="5091"/>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34" name="Google Shape;334;p25"/>
            <p:cNvSpPr txBox="1"/>
            <p:nvPr/>
          </p:nvSpPr>
          <p:spPr>
            <a:xfrm>
              <a:off x="121209" y="124632"/>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Recopilación de datos y monitoreo de campo</a:t>
              </a:r>
              <a:endParaRPr b="0" i="0" sz="1200" u="none" cap="none" strike="noStrike">
                <a:solidFill>
                  <a:srgbClr val="000000"/>
                </a:solidFill>
                <a:latin typeface="Arial"/>
                <a:ea typeface="Arial"/>
                <a:cs typeface="Arial"/>
                <a:sym typeface="Arial"/>
              </a:endParaRPr>
            </a:p>
          </p:txBody>
        </p:sp>
        <p:sp>
          <p:nvSpPr>
            <p:cNvPr id="335" name="Google Shape;335;p25"/>
            <p:cNvSpPr/>
            <p:nvPr/>
          </p:nvSpPr>
          <p:spPr>
            <a:xfrm rot="5400000">
              <a:off x="8909314" y="-1616360"/>
              <a:ext cx="2192282" cy="10834182"/>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36" name="Google Shape;336;p25"/>
            <p:cNvSpPr txBox="1"/>
            <p:nvPr/>
          </p:nvSpPr>
          <p:spPr>
            <a:xfrm>
              <a:off x="4588364" y="2811608"/>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Cálculo de las emisiones de la huella de carbono utilizando las herramientas del Protocolo GHG para las emisiones de Alcance 1–3.</a:t>
              </a:r>
              <a:endParaRPr b="0" i="0" sz="8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Análisis espacial y SIG con QGIS o ArcGIS.</a:t>
              </a:r>
              <a:endParaRPr b="0" i="0" sz="8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Microsoft Power BI, Tableau o Google Data Studio.</a:t>
              </a:r>
              <a:endParaRPr b="0" i="0" sz="800" u="none" cap="none" strike="noStrike">
                <a:solidFill>
                  <a:srgbClr val="000000"/>
                </a:solidFill>
                <a:latin typeface="Arial"/>
                <a:ea typeface="Arial"/>
                <a:cs typeface="Arial"/>
                <a:sym typeface="Arial"/>
              </a:endParaRPr>
            </a:p>
          </p:txBody>
        </p:sp>
        <p:sp>
          <p:nvSpPr>
            <p:cNvPr id="337" name="Google Shape;337;p25"/>
            <p:cNvSpPr/>
            <p:nvPr/>
          </p:nvSpPr>
          <p:spPr>
            <a:xfrm>
              <a:off x="1668" y="2576330"/>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38" name="Google Shape;338;p25"/>
            <p:cNvSpPr txBox="1"/>
            <p:nvPr/>
          </p:nvSpPr>
          <p:spPr>
            <a:xfrm>
              <a:off x="121209" y="2695871"/>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Gestión e integración de datos</a:t>
              </a:r>
              <a:endParaRPr b="0" i="0" sz="1200" u="none" cap="none" strike="noStrike">
                <a:solidFill>
                  <a:schemeClr val="lt1"/>
                </a:solidFill>
                <a:latin typeface="Arial"/>
                <a:ea typeface="Arial"/>
                <a:cs typeface="Arial"/>
                <a:sym typeface="Arial"/>
              </a:endParaRPr>
            </a:p>
          </p:txBody>
        </p:sp>
        <p:sp>
          <p:nvSpPr>
            <p:cNvPr id="339" name="Google Shape;339;p25"/>
            <p:cNvSpPr/>
            <p:nvPr/>
          </p:nvSpPr>
          <p:spPr>
            <a:xfrm rot="5400000">
              <a:off x="8909314" y="954878"/>
              <a:ext cx="2192282" cy="10834182"/>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40" name="Google Shape;340;p25"/>
            <p:cNvSpPr txBox="1"/>
            <p:nvPr/>
          </p:nvSpPr>
          <p:spPr>
            <a:xfrm>
              <a:off x="4588364" y="5382846"/>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Las empresas pueden reportar sus resultados en observatorios para comparar referencias, en lugares como el Observatorio de Turismo Sostenible (OMT de la ONU) o el Informe de Desempeño ETIS.</a:t>
              </a:r>
              <a:endParaRPr b="0" i="0" sz="1200" u="none" cap="none" strike="noStrike">
                <a:solidFill>
                  <a:srgbClr val="000000"/>
                </a:solidFill>
                <a:latin typeface="Arial"/>
                <a:ea typeface="Arial"/>
                <a:cs typeface="Arial"/>
                <a:sym typeface="Arial"/>
              </a:endParaRPr>
            </a:p>
          </p:txBody>
        </p:sp>
        <p:sp>
          <p:nvSpPr>
            <p:cNvPr id="341" name="Google Shape;341;p25"/>
            <p:cNvSpPr/>
            <p:nvPr/>
          </p:nvSpPr>
          <p:spPr>
            <a:xfrm>
              <a:off x="1668" y="5147569"/>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42" name="Google Shape;342;p25"/>
            <p:cNvSpPr txBox="1"/>
            <p:nvPr/>
          </p:nvSpPr>
          <p:spPr>
            <a:xfrm>
              <a:off x="121209" y="5267110"/>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90000"/>
                </a:lnSpc>
                <a:spcBef>
                  <a:spcPts val="0"/>
                </a:spcBef>
                <a:spcAft>
                  <a:spcPts val="0"/>
                </a:spcAft>
                <a:buClr>
                  <a:schemeClr val="lt1"/>
                </a:buClr>
                <a:buSzPts val="4400"/>
                <a:buFont typeface="Arial"/>
                <a:buNone/>
              </a:pPr>
              <a:r>
                <a:rPr b="1" i="0" lang="en-US" sz="4000" u="none" cap="none" strike="noStrike">
                  <a:solidFill>
                    <a:schemeClr val="lt1"/>
                  </a:solidFill>
                  <a:latin typeface="Arial"/>
                  <a:ea typeface="Arial"/>
                  <a:cs typeface="Arial"/>
                  <a:sym typeface="Arial"/>
                </a:rPr>
                <a:t>Informes</a:t>
              </a:r>
              <a:endParaRPr b="0" i="0" sz="4000" u="none" cap="none" strike="noStrike">
                <a:solidFill>
                  <a:schemeClr val="lt1"/>
                </a:solidFill>
                <a:latin typeface="Arial"/>
                <a:ea typeface="Arial"/>
                <a:cs typeface="Arial"/>
                <a:sym typeface="Arial"/>
              </a:endParaRPr>
            </a:p>
          </p:txBody>
        </p:sp>
        <p:sp>
          <p:nvSpPr>
            <p:cNvPr id="343" name="Google Shape;343;p25"/>
            <p:cNvSpPr/>
            <p:nvPr/>
          </p:nvSpPr>
          <p:spPr>
            <a:xfrm rot="5400000">
              <a:off x="8909314" y="3526117"/>
              <a:ext cx="2192282" cy="10834182"/>
            </a:xfrm>
            <a:prstGeom prst="round2SameRect">
              <a:avLst>
                <a:gd fmla="val 16667" name="adj1"/>
                <a:gd fmla="val 0" name="adj2"/>
              </a:avLst>
            </a:prstGeom>
            <a:solidFill>
              <a:srgbClr val="CBEDD1">
                <a:alpha val="89803"/>
              </a:srgbClr>
            </a:solidFill>
            <a:ln cap="flat" cmpd="sng" w="19050">
              <a:solidFill>
                <a:srgbClr val="CBEDD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44" name="Google Shape;344;p25"/>
            <p:cNvSpPr txBox="1"/>
            <p:nvPr/>
          </p:nvSpPr>
          <p:spPr>
            <a:xfrm>
              <a:off x="4588364" y="7954085"/>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100000"/>
                </a:lnSpc>
                <a:spcBef>
                  <a:spcPts val="0"/>
                </a:spcBef>
                <a:spcAft>
                  <a:spcPts val="0"/>
                </a:spcAft>
                <a:buNone/>
              </a:pPr>
              <a:r>
                <a:rPr b="0" i="0" lang="en-US" sz="3200" u="none" cap="none" strike="noStrike">
                  <a:solidFill>
                    <a:srgbClr val="000000"/>
                  </a:solidFill>
                  <a:latin typeface="Arial"/>
                  <a:ea typeface="Arial"/>
                  <a:cs typeface="Arial"/>
                  <a:sym typeface="Arial"/>
                </a:rPr>
                <a:t>Uso de plataformas como Microsoft Teams o Slack, foros web o aplicaciones personalizadas, redes sociales, paneles públicos interactivos (paneles ArcGIS).</a:t>
              </a:r>
              <a:endParaRPr b="0" i="0" sz="3200" u="none" cap="none" strike="noStrike">
                <a:solidFill>
                  <a:srgbClr val="000000"/>
                </a:solidFill>
                <a:latin typeface="Arial"/>
                <a:ea typeface="Arial"/>
                <a:cs typeface="Arial"/>
                <a:sym typeface="Arial"/>
              </a:endParaRPr>
            </a:p>
          </p:txBody>
        </p:sp>
        <p:sp>
          <p:nvSpPr>
            <p:cNvPr id="345" name="Google Shape;345;p25"/>
            <p:cNvSpPr/>
            <p:nvPr/>
          </p:nvSpPr>
          <p:spPr>
            <a:xfrm>
              <a:off x="1668" y="7718809"/>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346" name="Google Shape;346;p25"/>
            <p:cNvSpPr txBox="1"/>
            <p:nvPr/>
          </p:nvSpPr>
          <p:spPr>
            <a:xfrm>
              <a:off x="121209" y="7838350"/>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Participación de </a:t>
              </a:r>
              <a:r>
                <a:rPr b="1" lang="en-US" sz="4000">
                  <a:solidFill>
                    <a:schemeClr val="lt1"/>
                  </a:solidFill>
                </a:rPr>
                <a:t>las partes </a:t>
              </a:r>
              <a:r>
                <a:rPr b="1" i="0" lang="en-US" sz="4000" u="none" cap="none" strike="noStrike">
                  <a:solidFill>
                    <a:schemeClr val="lt1"/>
                  </a:solidFill>
                  <a:latin typeface="Arial"/>
                  <a:ea typeface="Arial"/>
                  <a:cs typeface="Arial"/>
                  <a:sym typeface="Arial"/>
                </a:rPr>
                <a:t>interesad</a:t>
              </a:r>
              <a:r>
                <a:rPr b="1" lang="en-US" sz="4000">
                  <a:solidFill>
                    <a:schemeClr val="lt1"/>
                  </a:solidFill>
                </a:rPr>
                <a:t>a</a:t>
              </a:r>
              <a:r>
                <a:rPr b="1" i="0" lang="en-US" sz="4000" u="none" cap="none" strike="noStrike">
                  <a:solidFill>
                    <a:schemeClr val="lt1"/>
                  </a:solidFill>
                  <a:latin typeface="Arial"/>
                  <a:ea typeface="Arial"/>
                  <a:cs typeface="Arial"/>
                  <a:sym typeface="Arial"/>
                </a:rPr>
                <a:t>s</a:t>
              </a:r>
              <a:endParaRPr b="0" i="0" sz="1200" u="none" cap="none" strike="noStrike">
                <a:solidFill>
                  <a:srgbClr val="000000"/>
                </a:solidFill>
                <a:latin typeface="Arial"/>
                <a:ea typeface="Arial"/>
                <a:cs typeface="Arial"/>
                <a:sym typeface="Arial"/>
              </a:endParaRPr>
            </a:p>
          </p:txBody>
        </p:sp>
      </p:grpSp>
      <p:sp>
        <p:nvSpPr>
          <p:cNvPr id="347" name="Google Shape;347;p25"/>
          <p:cNvSpPr txBox="1"/>
          <p:nvPr/>
        </p:nvSpPr>
        <p:spPr>
          <a:xfrm>
            <a:off x="761997" y="4000502"/>
            <a:ext cx="6764100" cy="769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800" u="none" cap="none" strike="noStrike">
                <a:solidFill>
                  <a:schemeClr val="lt1"/>
                </a:solidFill>
                <a:latin typeface="Arial"/>
                <a:ea typeface="Arial"/>
                <a:cs typeface="Arial"/>
                <a:sym typeface="Arial"/>
              </a:rPr>
              <a:t>El monitoreo continuo y la difusión de los indicadores clave de sostenibilidad aseguran que la información correcta llegue a </a:t>
            </a:r>
            <a:r>
              <a:rPr lang="en-US" sz="3800">
                <a:solidFill>
                  <a:schemeClr val="lt1"/>
                </a:solidFill>
              </a:rPr>
              <a:t>las partes </a:t>
            </a:r>
            <a:r>
              <a:rPr b="0" i="0" lang="en-US" sz="3800" u="none" cap="none" strike="noStrike">
                <a:solidFill>
                  <a:schemeClr val="lt1"/>
                </a:solidFill>
                <a:latin typeface="Arial"/>
                <a:ea typeface="Arial"/>
                <a:cs typeface="Arial"/>
                <a:sym typeface="Arial"/>
              </a:rPr>
              <a:t>interesadas y respalde un turismo más sostenible.</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3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3800" u="none" cap="none" strike="noStrike">
                <a:solidFill>
                  <a:schemeClr val="lt1"/>
                </a:solidFill>
                <a:latin typeface="Arial"/>
                <a:ea typeface="Arial"/>
                <a:cs typeface="Arial"/>
                <a:sym typeface="Arial"/>
              </a:rPr>
              <a:t>La revisión periódica de estos indicadores como medidas de desempeño impulsa la mejora continua en la planificación y gestión del destino.</a:t>
            </a:r>
            <a:endParaRPr b="0" i="0" sz="1200" u="none" cap="none" strike="noStrike">
              <a:solidFill>
                <a:schemeClr val="lt1"/>
              </a:solidFill>
              <a:latin typeface="Arial"/>
              <a:ea typeface="Arial"/>
              <a:cs typeface="Arial"/>
              <a:sym typeface="Arial"/>
            </a:endParaRPr>
          </a:p>
        </p:txBody>
      </p:sp>
      <p:sp>
        <p:nvSpPr>
          <p:cNvPr id="348" name="Google Shape;348;p25"/>
          <p:cNvSpPr txBox="1"/>
          <p:nvPr/>
        </p:nvSpPr>
        <p:spPr>
          <a:xfrm>
            <a:off x="8504125" y="10357368"/>
            <a:ext cx="15420900" cy="3162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1" i="0" lang="en-US" sz="3400" u="none" cap="none" strike="noStrike">
                <a:solidFill>
                  <a:srgbClr val="323232"/>
                </a:solidFill>
                <a:latin typeface="Arial"/>
                <a:ea typeface="Arial"/>
                <a:cs typeface="Arial"/>
                <a:sym typeface="Arial"/>
              </a:rPr>
              <a:t>Preguntas:</a:t>
            </a:r>
            <a:endParaRPr b="1" i="0" sz="1000" u="none" cap="none" strike="noStrike">
              <a:solidFill>
                <a:srgbClr val="000000"/>
              </a:solidFill>
              <a:latin typeface="Arial"/>
              <a:ea typeface="Arial"/>
              <a:cs typeface="Arial"/>
              <a:sym typeface="Arial"/>
            </a:endParaRPr>
          </a:p>
          <a:p>
            <a:pPr indent="-273050" lvl="0" marL="285750" marR="0" rtl="0" algn="l">
              <a:lnSpc>
                <a:spcPct val="100000"/>
              </a:lnSpc>
              <a:spcBef>
                <a:spcPts val="0"/>
              </a:spcBef>
              <a:spcAft>
                <a:spcPts val="0"/>
              </a:spcAft>
              <a:buClr>
                <a:srgbClr val="000000"/>
              </a:buClr>
              <a:buSzPts val="3400"/>
              <a:buFont typeface="Arial"/>
              <a:buChar char="•"/>
            </a:pPr>
            <a:r>
              <a:rPr b="0" i="0" lang="en-US" sz="3400" u="none" cap="none" strike="noStrike">
                <a:solidFill>
                  <a:srgbClr val="323232"/>
                </a:solidFill>
                <a:latin typeface="Arial"/>
                <a:ea typeface="Arial"/>
                <a:cs typeface="Arial"/>
                <a:sym typeface="Arial"/>
              </a:rPr>
              <a:t>¿Cuál de estas opciones de software se adapta mejor a </a:t>
            </a:r>
            <a:r>
              <a:rPr lang="en-US" sz="3400">
                <a:solidFill>
                  <a:srgbClr val="323232"/>
                </a:solidFill>
              </a:rPr>
              <a:t>un </a:t>
            </a:r>
            <a:r>
              <a:rPr b="0" i="0" lang="en-US" sz="3400" u="none" cap="none" strike="noStrike">
                <a:solidFill>
                  <a:srgbClr val="323232"/>
                </a:solidFill>
                <a:latin typeface="Arial"/>
                <a:ea typeface="Arial"/>
                <a:cs typeface="Arial"/>
                <a:sym typeface="Arial"/>
              </a:rPr>
              <a:t>negocio turís</a:t>
            </a:r>
            <a:r>
              <a:rPr lang="en-US" sz="3400">
                <a:solidFill>
                  <a:srgbClr val="323232"/>
                </a:solidFill>
              </a:rPr>
              <a:t>tico pyme</a:t>
            </a:r>
            <a:r>
              <a:rPr b="0" i="0" lang="en-US" sz="3400" u="none" cap="none" strike="noStrike">
                <a:solidFill>
                  <a:srgbClr val="323232"/>
                </a:solidFill>
                <a:latin typeface="Arial"/>
                <a:ea typeface="Arial"/>
                <a:cs typeface="Arial"/>
                <a:sym typeface="Arial"/>
              </a:rPr>
              <a:t>?</a:t>
            </a:r>
            <a:endParaRPr b="0" i="0" sz="1000" u="none" cap="none" strike="noStrike">
              <a:solidFill>
                <a:srgbClr val="000000"/>
              </a:solidFill>
              <a:latin typeface="Arial"/>
              <a:ea typeface="Arial"/>
              <a:cs typeface="Arial"/>
              <a:sym typeface="Arial"/>
            </a:endParaRPr>
          </a:p>
          <a:p>
            <a:pPr indent="-273050" lvl="0" marL="285750" marR="0" rtl="0" algn="l">
              <a:lnSpc>
                <a:spcPct val="100000"/>
              </a:lnSpc>
              <a:spcBef>
                <a:spcPts val="0"/>
              </a:spcBef>
              <a:spcAft>
                <a:spcPts val="0"/>
              </a:spcAft>
              <a:buClr>
                <a:srgbClr val="000000"/>
              </a:buClr>
              <a:buSzPts val="3400"/>
              <a:buFont typeface="Arial"/>
              <a:buChar char="•"/>
            </a:pPr>
            <a:r>
              <a:rPr b="0" i="0" lang="en-US" sz="3400" u="none" cap="none" strike="noStrike">
                <a:solidFill>
                  <a:srgbClr val="323232"/>
                </a:solidFill>
                <a:latin typeface="Arial"/>
                <a:ea typeface="Arial"/>
                <a:cs typeface="Arial"/>
                <a:sym typeface="Arial"/>
              </a:rPr>
              <a:t>Dada la limitada capacidad técnica, ¿qué dos herramientas priorizarías implementar primero y por qué?</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26"/>
          <p:cNvSpPr txBox="1"/>
          <p:nvPr>
            <p:ph type="title"/>
          </p:nvPr>
        </p:nvSpPr>
        <p:spPr>
          <a:xfrm>
            <a:off x="762000" y="6065400"/>
            <a:ext cx="15902400" cy="1585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C. Estudio de caso</a:t>
            </a:r>
            <a:endParaRPr/>
          </a:p>
        </p:txBody>
      </p:sp>
      <p:sp>
        <p:nvSpPr>
          <p:cNvPr id="354" name="Google Shape;354;p26"/>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7"/>
          <p:cNvSpPr txBox="1"/>
          <p:nvPr>
            <p:ph idx="1" type="body"/>
          </p:nvPr>
        </p:nvSpPr>
        <p:spPr>
          <a:xfrm>
            <a:off x="8655825" y="1626000"/>
            <a:ext cx="15130500" cy="10464000"/>
          </a:xfrm>
          <a:prstGeom prst="rect">
            <a:avLst/>
          </a:prstGeom>
          <a:noFill/>
          <a:ln>
            <a:noFill/>
          </a:ln>
        </p:spPr>
        <p:txBody>
          <a:bodyPr anchorCtr="0" anchor="t" bIns="0" lIns="0" spcFirstLastPara="1" rIns="0" wrap="square" tIns="0">
            <a:noAutofit/>
          </a:bodyPr>
          <a:lstStyle/>
          <a:p>
            <a:pPr indent="-342900" lvl="0" marL="457200" rtl="0" algn="l">
              <a:lnSpc>
                <a:spcPct val="90000"/>
              </a:lnSpc>
              <a:spcBef>
                <a:spcPts val="2000"/>
              </a:spcBef>
              <a:spcAft>
                <a:spcPts val="0"/>
              </a:spcAft>
              <a:buSzPts val="5400"/>
              <a:buFont typeface="Arial"/>
              <a:buChar char="•"/>
            </a:pPr>
            <a:r>
              <a:rPr lang="en-US" sz="5400"/>
              <a:t>Cada resort y hotel Six Senses, en Portugal, aplica un marco estandarizado alineado con los criterios del Global Sustainable Tourism Council (GSTC).</a:t>
            </a:r>
            <a:endParaRPr sz="5400"/>
          </a:p>
          <a:p>
            <a:pPr indent="-342900" lvl="0" marL="457200" rtl="0" algn="l">
              <a:lnSpc>
                <a:spcPct val="90000"/>
              </a:lnSpc>
              <a:spcBef>
                <a:spcPts val="2000"/>
              </a:spcBef>
              <a:spcAft>
                <a:spcPts val="0"/>
              </a:spcAft>
              <a:buSzPts val="5400"/>
              <a:buFont typeface="Arial"/>
              <a:buChar char="•"/>
            </a:pPr>
            <a:r>
              <a:rPr lang="en-US" sz="5400"/>
              <a:t>Se recopilan mensualmente datos sobre energía, agua, residuos, emisiones de carbono, biodiversidad y bienestar comunitario.</a:t>
            </a:r>
            <a:endParaRPr sz="5400"/>
          </a:p>
          <a:p>
            <a:pPr indent="-342900" lvl="0" marL="457200" rtl="0" algn="l">
              <a:lnSpc>
                <a:spcPct val="90000"/>
              </a:lnSpc>
              <a:spcBef>
                <a:spcPts val="2000"/>
              </a:spcBef>
              <a:spcAft>
                <a:spcPts val="0"/>
              </a:spcAft>
              <a:buSzPts val="5400"/>
              <a:buFont typeface="Arial"/>
              <a:buChar char="•"/>
            </a:pPr>
            <a:r>
              <a:rPr lang="en-US" sz="5400"/>
              <a:t>Todas las propiedades incorporan sus métricas en el programa de Benchmarking de Sostenibilidad Hotelera de la Universidad de Cornell, lo que permite comparar el desempeño con un conjunto de datos global de empresas similares.</a:t>
            </a:r>
            <a:endParaRPr b="1" sz="5400"/>
          </a:p>
        </p:txBody>
      </p:sp>
      <p:sp>
        <p:nvSpPr>
          <p:cNvPr id="360" name="Google Shape;360;p27"/>
          <p:cNvSpPr txBox="1"/>
          <p:nvPr>
            <p:ph type="title"/>
          </p:nvPr>
        </p:nvSpPr>
        <p:spPr>
          <a:xfrm>
            <a:off x="761325" y="2113050"/>
            <a:ext cx="7068900" cy="333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US"/>
              <a:t>1</a:t>
            </a:r>
            <a:r>
              <a:rPr b="1" lang="en-US"/>
              <a:t>. Six Senses Resort and Hotel</a:t>
            </a:r>
            <a:endParaRPr b="1"/>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8"/>
          <p:cNvSpPr txBox="1"/>
          <p:nvPr>
            <p:ph idx="1" type="body"/>
          </p:nvPr>
        </p:nvSpPr>
        <p:spPr>
          <a:xfrm>
            <a:off x="8655825" y="1412551"/>
            <a:ext cx="15130500" cy="10890900"/>
          </a:xfrm>
          <a:prstGeom prst="rect">
            <a:avLst/>
          </a:prstGeom>
          <a:noFill/>
          <a:ln>
            <a:noFill/>
          </a:ln>
        </p:spPr>
        <p:txBody>
          <a:bodyPr anchorCtr="0" anchor="t" bIns="0" lIns="0" spcFirstLastPara="1" rIns="0" wrap="square" tIns="0">
            <a:noAutofit/>
          </a:bodyPr>
          <a:lstStyle/>
          <a:p>
            <a:pPr indent="0" lvl="0" marL="228600" rtl="0" algn="l">
              <a:lnSpc>
                <a:spcPct val="90000"/>
              </a:lnSpc>
              <a:spcBef>
                <a:spcPts val="2000"/>
              </a:spcBef>
              <a:spcAft>
                <a:spcPts val="0"/>
              </a:spcAft>
              <a:buSzPts val="3600"/>
              <a:buNone/>
            </a:pPr>
            <a:r>
              <a:rPr lang="en-US" sz="4500"/>
              <a:t>Este resort utiliza la recopilación de datos y herramientas, tales como:</a:t>
            </a:r>
            <a:endParaRPr sz="4500"/>
          </a:p>
          <a:p>
            <a:pPr indent="-285750" lvl="0" marL="457200" rtl="0" algn="l">
              <a:lnSpc>
                <a:spcPct val="90000"/>
              </a:lnSpc>
              <a:spcBef>
                <a:spcPts val="2000"/>
              </a:spcBef>
              <a:spcAft>
                <a:spcPts val="0"/>
              </a:spcAft>
              <a:buSzPts val="4500"/>
              <a:buFont typeface="Arial"/>
              <a:buChar char="•"/>
            </a:pPr>
            <a:r>
              <a:rPr lang="en-US" sz="4500"/>
              <a:t>Emisiones de </a:t>
            </a:r>
            <a:r>
              <a:rPr b="1" lang="en-US" sz="4500"/>
              <a:t>Alcance 1 y Alcance 2</a:t>
            </a:r>
            <a:r>
              <a:rPr lang="en-US" sz="4500"/>
              <a:t> rastreadas bajo el Protocolo GHG utilizando el software Green Engage.</a:t>
            </a:r>
            <a:endParaRPr sz="4500"/>
          </a:p>
          <a:p>
            <a:pPr indent="-285750" lvl="0" marL="457200" rtl="0" algn="l">
              <a:lnSpc>
                <a:spcPct val="90000"/>
              </a:lnSpc>
              <a:spcBef>
                <a:spcPts val="2000"/>
              </a:spcBef>
              <a:spcAft>
                <a:spcPts val="0"/>
              </a:spcAft>
              <a:buSzPts val="4500"/>
              <a:buFont typeface="Arial"/>
              <a:buChar char="•"/>
            </a:pPr>
            <a:r>
              <a:rPr lang="en-US" sz="4500"/>
              <a:t>Operaciones del resort, biodiversidad, salud del suelo, gestión del agua e interacción con proveedores, huéspedes y anfitriones.</a:t>
            </a:r>
            <a:endParaRPr sz="4500"/>
          </a:p>
          <a:p>
            <a:pPr indent="-285750" lvl="0" marL="457200" rtl="0" algn="l">
              <a:lnSpc>
                <a:spcPct val="90000"/>
              </a:lnSpc>
              <a:spcBef>
                <a:spcPts val="2000"/>
              </a:spcBef>
              <a:spcAft>
                <a:spcPts val="0"/>
              </a:spcAft>
              <a:buSzPts val="4500"/>
              <a:buFont typeface="Arial"/>
              <a:buChar char="•"/>
            </a:pPr>
            <a:r>
              <a:rPr lang="en-US" sz="4500"/>
              <a:t>Los </a:t>
            </a:r>
            <a:r>
              <a:rPr b="1" lang="en-US" sz="4500"/>
              <a:t>Earth Labs</a:t>
            </a:r>
            <a:r>
              <a:rPr lang="en-US" sz="4500"/>
              <a:t> en el lugar registran métricas, organizan talleres y capacitan al personal.</a:t>
            </a:r>
            <a:endParaRPr sz="4500"/>
          </a:p>
          <a:p>
            <a:pPr indent="-285750" lvl="0" marL="457200" rtl="0" algn="l">
              <a:lnSpc>
                <a:spcPct val="90000"/>
              </a:lnSpc>
              <a:spcBef>
                <a:spcPts val="2000"/>
              </a:spcBef>
              <a:spcAft>
                <a:spcPts val="0"/>
              </a:spcAft>
              <a:buSzPts val="4500"/>
              <a:buFont typeface="Arial"/>
              <a:buChar char="•"/>
            </a:pPr>
            <a:r>
              <a:rPr lang="en-US" sz="4500"/>
              <a:t>Sistemas internos de filtración y embotellado de agua eliminan los plásticos de un solo uso y registran el consumo.</a:t>
            </a:r>
            <a:endParaRPr sz="4500"/>
          </a:p>
          <a:p>
            <a:pPr indent="-285750" lvl="0" marL="457200" rtl="0" algn="l">
              <a:lnSpc>
                <a:spcPct val="90000"/>
              </a:lnSpc>
              <a:spcBef>
                <a:spcPts val="2000"/>
              </a:spcBef>
              <a:spcAft>
                <a:spcPts val="0"/>
              </a:spcAft>
              <a:buSzPts val="4500"/>
              <a:buFont typeface="Arial"/>
              <a:buChar char="•"/>
            </a:pPr>
            <a:r>
              <a:rPr lang="en-US" sz="4500">
                <a:solidFill>
                  <a:schemeClr val="dk2"/>
                </a:solidFill>
              </a:rPr>
              <a:t>Esta estrategia permitió generar </a:t>
            </a:r>
            <a:r>
              <a:rPr b="1" lang="en-US" sz="4500">
                <a:solidFill>
                  <a:schemeClr val="dk2"/>
                </a:solidFill>
              </a:rPr>
              <a:t>1.767.578 kWh de energía renovable</a:t>
            </a:r>
            <a:r>
              <a:rPr lang="en-US" sz="4500">
                <a:solidFill>
                  <a:schemeClr val="dk2"/>
                </a:solidFill>
              </a:rPr>
              <a:t> y evitar </a:t>
            </a:r>
            <a:r>
              <a:rPr b="1" lang="en-US" sz="4500">
                <a:solidFill>
                  <a:schemeClr val="dk2"/>
                </a:solidFill>
              </a:rPr>
              <a:t>2.799.142 botellas de plástico</a:t>
            </a:r>
            <a:r>
              <a:rPr lang="en-US" sz="4500">
                <a:solidFill>
                  <a:schemeClr val="dk2"/>
                </a:solidFill>
              </a:rPr>
              <a:t> mediante el relleno de su propia agua potable.</a:t>
            </a:r>
            <a:endParaRPr sz="4500"/>
          </a:p>
        </p:txBody>
      </p:sp>
      <p:sp>
        <p:nvSpPr>
          <p:cNvPr id="366" name="Google Shape;366;p28"/>
          <p:cNvSpPr txBox="1"/>
          <p:nvPr>
            <p:ph type="title"/>
          </p:nvPr>
        </p:nvSpPr>
        <p:spPr>
          <a:xfrm>
            <a:off x="761325" y="2113050"/>
            <a:ext cx="7068900" cy="33348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US"/>
              <a:t>1. Six Senses Resort and Hotel</a:t>
            </a:r>
            <a:endParaRPr b="1"/>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9"/>
          <p:cNvSpPr txBox="1"/>
          <p:nvPr>
            <p:ph type="title"/>
          </p:nvPr>
        </p:nvSpPr>
        <p:spPr>
          <a:xfrm>
            <a:off x="762000" y="2084975"/>
            <a:ext cx="7507500" cy="1371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2. Bali</a:t>
            </a:r>
            <a:endParaRPr b="1"/>
          </a:p>
        </p:txBody>
      </p:sp>
      <p:pic>
        <p:nvPicPr>
          <p:cNvPr id="372" name="Google Shape;372;p29" title="How the tourism industry can be responsible for its environmental footprint | Sean Nino | TEDxUbud"/>
          <p:cNvPicPr preferRelativeResize="0"/>
          <p:nvPr>
            <p:ph idx="1" type="body"/>
          </p:nvPr>
        </p:nvPicPr>
        <p:blipFill rotWithShape="1">
          <a:blip r:embed="rId3">
            <a:alphaModFix/>
          </a:blip>
          <a:srcRect b="0" l="0" r="0" t="0"/>
          <a:stretch/>
        </p:blipFill>
        <p:spPr>
          <a:xfrm>
            <a:off x="9331528" y="2494475"/>
            <a:ext cx="13779000" cy="777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0"/>
          <p:cNvSpPr txBox="1"/>
          <p:nvPr>
            <p:ph type="title"/>
          </p:nvPr>
        </p:nvSpPr>
        <p:spPr>
          <a:xfrm>
            <a:off x="762000" y="2295425"/>
            <a:ext cx="6029100" cy="1446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Actividades</a:t>
            </a:r>
            <a:endParaRPr b="1"/>
          </a:p>
        </p:txBody>
      </p:sp>
      <p:sp>
        <p:nvSpPr>
          <p:cNvPr id="378" name="Google Shape;378;p30"/>
          <p:cNvSpPr txBox="1"/>
          <p:nvPr>
            <p:ph idx="1" type="body"/>
          </p:nvPr>
        </p:nvSpPr>
        <p:spPr>
          <a:xfrm>
            <a:off x="9045526" y="625075"/>
            <a:ext cx="14351100" cy="34392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lang="en-US" sz="5000"/>
              <a:t>¿Qué indicadores utilizarías en estos resorts hoteleros?</a:t>
            </a:r>
            <a:endParaRPr sz="5000"/>
          </a:p>
          <a:p>
            <a:pPr indent="-228600" lvl="0" marL="457200" rtl="0" algn="l">
              <a:lnSpc>
                <a:spcPct val="90000"/>
              </a:lnSpc>
              <a:spcBef>
                <a:spcPts val="2000"/>
              </a:spcBef>
              <a:spcAft>
                <a:spcPts val="0"/>
              </a:spcAft>
              <a:buClr>
                <a:srgbClr val="323232"/>
              </a:buClr>
              <a:buSzPts val="5600"/>
              <a:buNone/>
            </a:pPr>
            <a:r>
              <a:rPr lang="en-US" sz="5000"/>
              <a:t>Clasifica </a:t>
            </a:r>
            <a:r>
              <a:rPr b="1" lang="en-US" sz="5000"/>
              <a:t>6 indicadores</a:t>
            </a:r>
            <a:r>
              <a:rPr lang="en-US" sz="5000"/>
              <a:t> usando las dimensiones y la composición.</a:t>
            </a:r>
            <a:endParaRPr sz="5000"/>
          </a:p>
        </p:txBody>
      </p:sp>
      <p:graphicFrame>
        <p:nvGraphicFramePr>
          <p:cNvPr id="379" name="Google Shape;379;p30"/>
          <p:cNvGraphicFramePr/>
          <p:nvPr/>
        </p:nvGraphicFramePr>
        <p:xfrm>
          <a:off x="8700965" y="4253142"/>
          <a:ext cx="3000000" cy="3000000"/>
        </p:xfrm>
        <a:graphic>
          <a:graphicData uri="http://schemas.openxmlformats.org/drawingml/2006/table">
            <a:tbl>
              <a:tblPr bandRow="1" firstRow="1">
                <a:noFill/>
                <a:tableStyleId>{3AFD6671-6968-4C14-B48E-944113D26C69}</a:tableStyleId>
              </a:tblPr>
              <a:tblGrid>
                <a:gridCol w="2206975"/>
                <a:gridCol w="2265350"/>
                <a:gridCol w="2030100"/>
                <a:gridCol w="1935225"/>
                <a:gridCol w="2124950"/>
                <a:gridCol w="2068050"/>
                <a:gridCol w="2409550"/>
              </a:tblGrid>
              <a:tr h="1098675">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Dimensión</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Indicador</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Unidad de medida</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Fuente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Frequencia</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Target</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chemeClr val="lt1"/>
                        </a:buClr>
                        <a:buSzPts val="2800"/>
                        <a:buFont typeface="Arial"/>
                        <a:buNone/>
                      </a:pPr>
                      <a:r>
                        <a:rPr b="1" lang="en-US" sz="2200" u="none" cap="none" strike="noStrike">
                          <a:solidFill>
                            <a:schemeClr val="lt1"/>
                          </a:solidFill>
                          <a:latin typeface="Arial"/>
                          <a:ea typeface="Arial"/>
                          <a:cs typeface="Arial"/>
                          <a:sym typeface="Arial"/>
                        </a:rPr>
                        <a:t>Responsibilidad</a:t>
                      </a:r>
                      <a:endParaRPr b="1" sz="2200" u="none" cap="none" strike="noStrike">
                        <a:solidFill>
                          <a:schemeClr val="lt1"/>
                        </a:solidFill>
                        <a:latin typeface="Arial"/>
                        <a:ea typeface="Arial"/>
                        <a:cs typeface="Arial"/>
                        <a:sym typeface="Arial"/>
                      </a:endParaRPr>
                    </a:p>
                  </a:txBody>
                  <a:tcPr marT="45725" marB="45725" marR="91450" marL="91450">
                    <a:solidFill>
                      <a:schemeClr val="accent5"/>
                    </a:solidFill>
                  </a:tcPr>
                </a:tc>
              </a:tr>
              <a:tr h="869450">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110082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1271325">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869450">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bl>
          </a:graphicData>
        </a:graphic>
      </p:graphicFrame>
      <p:sp>
        <p:nvSpPr>
          <p:cNvPr id="380" name="Google Shape;380;p30"/>
          <p:cNvSpPr txBox="1"/>
          <p:nvPr/>
        </p:nvSpPr>
        <p:spPr>
          <a:xfrm>
            <a:off x="9105376" y="10745100"/>
            <a:ext cx="14231400" cy="144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4400" u="none" cap="none" strike="noStrike">
                <a:solidFill>
                  <a:srgbClr val="323232"/>
                </a:solidFill>
                <a:latin typeface="Arial"/>
                <a:ea typeface="Arial"/>
                <a:cs typeface="Arial"/>
                <a:sym typeface="Arial"/>
              </a:rPr>
              <a:t>¿Qué ventajas competitivas</a:t>
            </a:r>
            <a:r>
              <a:rPr lang="en-US" sz="4400">
                <a:solidFill>
                  <a:srgbClr val="323232"/>
                </a:solidFill>
              </a:rPr>
              <a:t> puede ob</a:t>
            </a:r>
            <a:r>
              <a:rPr b="0" i="0" lang="en-US" sz="4400" u="none" cap="none" strike="noStrike">
                <a:solidFill>
                  <a:srgbClr val="323232"/>
                </a:solidFill>
                <a:latin typeface="Arial"/>
                <a:ea typeface="Arial"/>
                <a:cs typeface="Arial"/>
                <a:sym typeface="Arial"/>
              </a:rPr>
              <a:t>tener una pyme </a:t>
            </a:r>
            <a:r>
              <a:rPr lang="en-US" sz="4400">
                <a:solidFill>
                  <a:srgbClr val="323232"/>
                </a:solidFill>
              </a:rPr>
              <a:t>turística</a:t>
            </a:r>
            <a:r>
              <a:rPr b="0" i="0" lang="en-US" sz="4400" u="none" cap="none" strike="noStrike">
                <a:solidFill>
                  <a:srgbClr val="323232"/>
                </a:solidFill>
                <a:latin typeface="Arial"/>
                <a:ea typeface="Arial"/>
                <a:cs typeface="Arial"/>
                <a:sym typeface="Arial"/>
              </a:rPr>
              <a:t> al adoptar un marco similar?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1"/>
          <p:cNvSpPr txBox="1"/>
          <p:nvPr>
            <p:ph type="title"/>
          </p:nvPr>
        </p:nvSpPr>
        <p:spPr>
          <a:xfrm>
            <a:off x="762000" y="2373450"/>
            <a:ext cx="22860000" cy="10443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Recursos de autoaprendizaje</a:t>
            </a:r>
            <a:endParaRPr/>
          </a:p>
          <a:p>
            <a:pPr indent="0" lvl="0" marL="0" rtl="0" algn="l">
              <a:lnSpc>
                <a:spcPct val="90000"/>
              </a:lnSpc>
              <a:spcBef>
                <a:spcPts val="0"/>
              </a:spcBef>
              <a:spcAft>
                <a:spcPts val="0"/>
              </a:spcAft>
              <a:buClr>
                <a:schemeClr val="lt1"/>
              </a:buClr>
              <a:buSzPct val="111111"/>
              <a:buFont typeface="Arial"/>
              <a:buNone/>
            </a:pPr>
            <a:r>
              <a:t/>
            </a:r>
            <a:endParaRPr/>
          </a:p>
        </p:txBody>
      </p:sp>
      <p:sp>
        <p:nvSpPr>
          <p:cNvPr id="386" name="Google Shape;386;p31"/>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387" name="Google Shape;387;p31"/>
          <p:cNvSpPr txBox="1"/>
          <p:nvPr>
            <p:ph idx="2" type="body"/>
          </p:nvPr>
        </p:nvSpPr>
        <p:spPr>
          <a:xfrm>
            <a:off x="12225000" y="4693924"/>
            <a:ext cx="11859300" cy="7338300"/>
          </a:xfrm>
          <a:prstGeom prst="rect">
            <a:avLst/>
          </a:prstGeom>
          <a:noFill/>
          <a:ln>
            <a:noFill/>
          </a:ln>
        </p:spPr>
        <p:txBody>
          <a:bodyPr anchorCtr="0" anchor="t" bIns="0" lIns="0" spcFirstLastPara="1" rIns="0" wrap="square" tIns="0">
            <a:noAutofit/>
          </a:bodyPr>
          <a:lstStyle/>
          <a:p>
            <a:pPr indent="-476250" lvl="0" marL="457200" rtl="0" algn="l">
              <a:lnSpc>
                <a:spcPct val="90000"/>
              </a:lnSpc>
              <a:spcBef>
                <a:spcPts val="0"/>
              </a:spcBef>
              <a:spcAft>
                <a:spcPts val="0"/>
              </a:spcAft>
              <a:buClr>
                <a:schemeClr val="dk1"/>
              </a:buClr>
              <a:buSzPts val="3900"/>
              <a:buChar char="•"/>
            </a:pPr>
            <a:r>
              <a:rPr lang="en-US" sz="3900">
                <a:solidFill>
                  <a:schemeClr val="dk1"/>
                </a:solidFill>
              </a:rPr>
              <a:t>EU Smart Tourism Podcast - Episode </a:t>
            </a:r>
            <a:r>
              <a:rPr lang="en-US" sz="3900" u="sng">
                <a:solidFill>
                  <a:schemeClr val="dk1"/>
                </a:solidFill>
                <a:hlinkClick r:id="rId3">
                  <a:extLst>
                    <a:ext uri="{A12FA001-AC4F-418D-AE19-62706E023703}">
                      <ahyp:hlinkClr val="tx"/>
                    </a:ext>
                  </a:extLst>
                </a:hlinkClick>
              </a:rPr>
              <a:t>Data driven storytelling</a:t>
            </a:r>
            <a:r>
              <a:rPr lang="en-US" sz="3900">
                <a:solidFill>
                  <a:schemeClr val="dk1"/>
                </a:solidFill>
              </a:rPr>
              <a:t> </a:t>
            </a:r>
            <a:endParaRPr sz="3900">
              <a:solidFill>
                <a:schemeClr val="dk1"/>
              </a:solidFill>
            </a:endParaRPr>
          </a:p>
          <a:p>
            <a:pPr indent="-476250" lvl="0" marL="457200" rtl="0" algn="l">
              <a:lnSpc>
                <a:spcPct val="90000"/>
              </a:lnSpc>
              <a:spcBef>
                <a:spcPts val="2000"/>
              </a:spcBef>
              <a:spcAft>
                <a:spcPts val="0"/>
              </a:spcAft>
              <a:buClr>
                <a:schemeClr val="dk1"/>
              </a:buClr>
              <a:buSzPts val="3900"/>
              <a:buChar char="•"/>
            </a:pPr>
            <a:r>
              <a:rPr lang="en-US" sz="3900">
                <a:solidFill>
                  <a:schemeClr val="dk1"/>
                </a:solidFill>
              </a:rPr>
              <a:t>UNWTO. (2004). </a:t>
            </a:r>
            <a:r>
              <a:rPr i="1" lang="en-US" sz="3900" u="sng">
                <a:solidFill>
                  <a:schemeClr val="dk1"/>
                </a:solidFill>
                <a:hlinkClick r:id="rId4">
                  <a:extLst>
                    <a:ext uri="{A12FA001-AC4F-418D-AE19-62706E023703}">
                      <ahyp:hlinkClr val="tx"/>
                    </a:ext>
                  </a:extLst>
                </a:hlinkClick>
              </a:rPr>
              <a:t>Indicators of Sustainable Development for Tourism Destinations - A Guidebook</a:t>
            </a:r>
            <a:r>
              <a:rPr i="1" lang="en-US" sz="3900">
                <a:solidFill>
                  <a:schemeClr val="dk1"/>
                </a:solidFill>
              </a:rPr>
              <a:t>.</a:t>
            </a:r>
            <a:r>
              <a:rPr lang="en-US" sz="3900">
                <a:solidFill>
                  <a:schemeClr val="dk1"/>
                </a:solidFill>
              </a:rPr>
              <a:t> Madrid, Spain: World Tourism Organization.</a:t>
            </a:r>
            <a:endParaRPr sz="3900">
              <a:solidFill>
                <a:schemeClr val="dk1"/>
              </a:solidFill>
            </a:endParaRPr>
          </a:p>
          <a:p>
            <a:pPr indent="-476250" lvl="0" marL="457200" rtl="0" algn="l">
              <a:lnSpc>
                <a:spcPct val="90000"/>
              </a:lnSpc>
              <a:spcBef>
                <a:spcPts val="2000"/>
              </a:spcBef>
              <a:spcAft>
                <a:spcPts val="0"/>
              </a:spcAft>
              <a:buClr>
                <a:schemeClr val="dk1"/>
              </a:buClr>
              <a:buSzPts val="3900"/>
              <a:buChar char="•"/>
            </a:pPr>
            <a:r>
              <a:rPr lang="en-US" sz="3900">
                <a:solidFill>
                  <a:schemeClr val="dk1"/>
                </a:solidFill>
              </a:rPr>
              <a:t>European Commission. (2016). </a:t>
            </a:r>
            <a:r>
              <a:rPr i="1" lang="en-US" sz="3900" u="sng">
                <a:solidFill>
                  <a:schemeClr val="dk1"/>
                </a:solidFill>
                <a:hlinkClick r:id="rId5">
                  <a:extLst>
                    <a:ext uri="{A12FA001-AC4F-418D-AE19-62706E023703}">
                      <ahyp:hlinkClr val="tx"/>
                    </a:ext>
                  </a:extLst>
                </a:hlinkClick>
              </a:rPr>
              <a:t>The European Tourism Indicator System: ETIS toolkit for sustainable destination management</a:t>
            </a:r>
            <a:r>
              <a:rPr i="1" lang="en-US" sz="3900">
                <a:solidFill>
                  <a:schemeClr val="dk1"/>
                </a:solidFill>
              </a:rPr>
              <a:t>.</a:t>
            </a:r>
            <a:r>
              <a:rPr lang="en-US" sz="3900">
                <a:solidFill>
                  <a:schemeClr val="dk1"/>
                </a:solidFill>
              </a:rPr>
              <a:t> Directorate-General for Internal Market, Industry, Entrepreneurship and SMEs, European Commission. Publications Office.</a:t>
            </a:r>
            <a:endParaRPr sz="3900">
              <a:solidFill>
                <a:schemeClr val="dk1"/>
              </a:solidFill>
            </a:endParaRPr>
          </a:p>
        </p:txBody>
      </p:sp>
      <p:sp>
        <p:nvSpPr>
          <p:cNvPr id="388" name="Google Shape;388;p31"/>
          <p:cNvSpPr txBox="1"/>
          <p:nvPr>
            <p:ph idx="1" type="body"/>
          </p:nvPr>
        </p:nvSpPr>
        <p:spPr>
          <a:xfrm>
            <a:off x="596901" y="4511191"/>
            <a:ext cx="11265000" cy="7680900"/>
          </a:xfrm>
          <a:prstGeom prst="rect">
            <a:avLst/>
          </a:prstGeom>
          <a:noFill/>
          <a:ln>
            <a:noFill/>
          </a:ln>
        </p:spPr>
        <p:txBody>
          <a:bodyPr anchorCtr="0" anchor="t" bIns="0" lIns="0" spcFirstLastPara="1" rIns="0" wrap="square" tIns="0">
            <a:normAutofit/>
          </a:bodyPr>
          <a:lstStyle/>
          <a:p>
            <a:pPr indent="-463550" lvl="0" marL="457200" rtl="0" algn="l">
              <a:lnSpc>
                <a:spcPct val="90000"/>
              </a:lnSpc>
              <a:spcBef>
                <a:spcPts val="0"/>
              </a:spcBef>
              <a:spcAft>
                <a:spcPts val="0"/>
              </a:spcAft>
              <a:buClr>
                <a:schemeClr val="dk1"/>
              </a:buClr>
              <a:buSzPts val="3700"/>
              <a:buChar char="•"/>
            </a:pPr>
            <a:r>
              <a:rPr lang="en-US" sz="3700" u="sng">
                <a:solidFill>
                  <a:schemeClr val="dk1"/>
                </a:solidFill>
                <a:hlinkClick r:id="rId6">
                  <a:extLst>
                    <a:ext uri="{A12FA001-AC4F-418D-AE19-62706E023703}">
                      <ahyp:hlinkClr val="tx"/>
                    </a:ext>
                  </a:extLst>
                </a:hlinkClick>
              </a:rPr>
              <a:t>OECD Tourism Papers</a:t>
            </a:r>
            <a:r>
              <a:rPr lang="en-US" sz="3700">
                <a:solidFill>
                  <a:schemeClr val="dk1"/>
                </a:solidFill>
              </a:rPr>
              <a:t> – This series address issues such as trends and policies, innovation, sustainability, skills and statistics, for various EU countries.</a:t>
            </a:r>
            <a:endParaRPr sz="3900">
              <a:solidFill>
                <a:schemeClr val="dk1"/>
              </a:solidFill>
            </a:endParaRPr>
          </a:p>
          <a:p>
            <a:pPr indent="-463550" lvl="0" marL="457200" rtl="0" algn="l">
              <a:lnSpc>
                <a:spcPct val="90000"/>
              </a:lnSpc>
              <a:spcBef>
                <a:spcPts val="2000"/>
              </a:spcBef>
              <a:spcAft>
                <a:spcPts val="0"/>
              </a:spcAft>
              <a:buClr>
                <a:schemeClr val="dk1"/>
              </a:buClr>
              <a:buSzPts val="3700"/>
              <a:buChar char="•"/>
            </a:pPr>
            <a:r>
              <a:rPr lang="en-US" sz="3700">
                <a:solidFill>
                  <a:schemeClr val="dk1"/>
                </a:solidFill>
              </a:rPr>
              <a:t>Interreg Mediterranean. (2019). </a:t>
            </a:r>
            <a:r>
              <a:rPr i="1" lang="en-US" sz="3700" u="sng">
                <a:solidFill>
                  <a:schemeClr val="dk1"/>
                </a:solidFill>
                <a:hlinkClick r:id="rId7">
                  <a:extLst>
                    <a:ext uri="{A12FA001-AC4F-418D-AE19-62706E023703}">
                      <ahyp:hlinkClr val="tx"/>
                    </a:ext>
                  </a:extLst>
                </a:hlinkClick>
              </a:rPr>
              <a:t>Ensuring an effective monitoring of Tourism Sustainability in the Mediterranean Region</a:t>
            </a:r>
            <a:r>
              <a:rPr lang="en-US" sz="3700">
                <a:solidFill>
                  <a:schemeClr val="dk1"/>
                </a:solidFill>
              </a:rPr>
              <a:t>. Interreg Mediterranean - Sustainable Tourism.</a:t>
            </a:r>
            <a:endParaRPr sz="5700"/>
          </a:p>
          <a:p>
            <a:pPr indent="-463550" lvl="0" marL="457200" rtl="0" algn="l">
              <a:lnSpc>
                <a:spcPct val="90000"/>
              </a:lnSpc>
              <a:spcBef>
                <a:spcPts val="2000"/>
              </a:spcBef>
              <a:spcAft>
                <a:spcPts val="0"/>
              </a:spcAft>
              <a:buClr>
                <a:schemeClr val="dk1"/>
              </a:buClr>
              <a:buSzPts val="3700"/>
              <a:buChar char="•"/>
            </a:pPr>
            <a:r>
              <a:rPr lang="en-US" sz="3700">
                <a:solidFill>
                  <a:schemeClr val="dk1"/>
                </a:solidFill>
              </a:rPr>
              <a:t>UNESCO World Heritage Sustainable Tourism Online Toolkit</a:t>
            </a:r>
            <a:r>
              <a:rPr b="1" lang="en-US" sz="3700">
                <a:solidFill>
                  <a:schemeClr val="dk1"/>
                </a:solidFill>
              </a:rPr>
              <a:t> </a:t>
            </a:r>
            <a:r>
              <a:rPr lang="en-US" sz="3700" u="sng">
                <a:solidFill>
                  <a:schemeClr val="dk1"/>
                </a:solidFill>
                <a:hlinkClick r:id="rId8">
                  <a:extLst>
                    <a:ext uri="{A12FA001-AC4F-418D-AE19-62706E023703}">
                      <ahyp:hlinkClr val="tx"/>
                    </a:ext>
                  </a:extLst>
                </a:hlinkClick>
              </a:rPr>
              <a:t>Guide 10 – Monitoring success with sustainable tourism</a:t>
            </a:r>
            <a:r>
              <a:rPr lang="en-US" sz="3700">
                <a:solidFill>
                  <a:schemeClr val="dk1"/>
                </a:solidFill>
              </a:rPr>
              <a:t> </a:t>
            </a:r>
            <a:endParaRPr sz="3700">
              <a:solidFill>
                <a:schemeClr val="dk1"/>
              </a:solidFill>
            </a:endParaRPr>
          </a:p>
          <a:p>
            <a:pPr indent="-463550" lvl="0" marL="457200" rtl="0" algn="l">
              <a:lnSpc>
                <a:spcPct val="90000"/>
              </a:lnSpc>
              <a:spcBef>
                <a:spcPts val="2000"/>
              </a:spcBef>
              <a:spcAft>
                <a:spcPts val="0"/>
              </a:spcAft>
              <a:buClr>
                <a:schemeClr val="dk1"/>
              </a:buClr>
              <a:buSzPts val="3700"/>
              <a:buChar char="•"/>
            </a:pPr>
            <a:r>
              <a:rPr lang="en-US" sz="3700" u="sng">
                <a:solidFill>
                  <a:schemeClr val="dk1"/>
                </a:solidFill>
                <a:hlinkClick r:id="rId9">
                  <a:extLst>
                    <a:ext uri="{A12FA001-AC4F-418D-AE19-62706E023703}">
                      <ahyp:hlinkClr val="tx"/>
                    </a:ext>
                  </a:extLst>
                </a:hlinkClick>
              </a:rPr>
              <a:t>Resilient Tourism Podcast Series - Accelerating the Digital and Data Driven Transformation</a:t>
            </a:r>
            <a:r>
              <a:rPr lang="en-US" sz="3700">
                <a:solidFill>
                  <a:schemeClr val="dk1"/>
                </a:solidFill>
              </a:rPr>
              <a:t> Podcast</a:t>
            </a:r>
            <a:endParaRPr sz="37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2"/>
          <p:cNvSpPr txBox="1"/>
          <p:nvPr>
            <p:ph idx="1" type="body"/>
          </p:nvPr>
        </p:nvSpPr>
        <p:spPr>
          <a:xfrm>
            <a:off x="675400" y="2623375"/>
            <a:ext cx="23363400" cy="9798900"/>
          </a:xfrm>
          <a:prstGeom prst="rect">
            <a:avLst/>
          </a:prstGeom>
          <a:noFill/>
          <a:ln>
            <a:noFill/>
          </a:ln>
        </p:spPr>
        <p:txBody>
          <a:bodyPr anchorCtr="0" anchor="t" bIns="0" lIns="0" spcFirstLastPara="1" rIns="0" wrap="square" tIns="0">
            <a:normAutofit/>
          </a:bodyPr>
          <a:lstStyle/>
          <a:p>
            <a:pPr indent="-228600" lvl="0" marL="457200" rtl="0" algn="l">
              <a:lnSpc>
                <a:spcPct val="70000"/>
              </a:lnSpc>
              <a:spcBef>
                <a:spcPts val="2000"/>
              </a:spcBef>
              <a:spcAft>
                <a:spcPts val="0"/>
              </a:spcAft>
              <a:buClr>
                <a:srgbClr val="323232"/>
              </a:buClr>
              <a:buSzPts val="6094"/>
              <a:buNone/>
            </a:pPr>
            <a:r>
              <a:rPr lang="en-US" sz="3989"/>
              <a:t>Se te encarga demostrar los conceptos, herramientas y técnicas de monitoreo y evaluación. Asume el rol de consultor/a contratado por un hotel rural que busca implementar un marco sólido de M&amp;E de sostenibilidad, en forma de informe escrito (2.000–2.500 palabras):</a:t>
            </a:r>
            <a:endParaRPr sz="5099"/>
          </a:p>
          <a:p>
            <a:pPr indent="-481924" lvl="1" marL="914400" rtl="0" algn="l">
              <a:lnSpc>
                <a:spcPct val="70000"/>
              </a:lnSpc>
              <a:spcBef>
                <a:spcPts val="2000"/>
              </a:spcBef>
              <a:spcAft>
                <a:spcPts val="0"/>
              </a:spcAft>
              <a:buSzPts val="3989"/>
              <a:buChar char="•"/>
            </a:pPr>
            <a:r>
              <a:rPr b="1" lang="en-US" sz="3989"/>
              <a:t>Perfil del negocio y objetivos (350 palabras)</a:t>
            </a:r>
            <a:r>
              <a:rPr lang="en-US" sz="3989"/>
              <a:t> – Describe brevemente el hotel hipotético; defina tres objetivos de sostenibilidad claros y medibles, alineados con las dimensiones ambiental, social y de gobernanza.</a:t>
            </a:r>
            <a:endParaRPr sz="5099"/>
          </a:p>
          <a:p>
            <a:pPr indent="-481924" lvl="1" marL="914400" rtl="0" algn="l">
              <a:lnSpc>
                <a:spcPct val="70000"/>
              </a:lnSpc>
              <a:spcBef>
                <a:spcPts val="0"/>
              </a:spcBef>
              <a:spcAft>
                <a:spcPts val="0"/>
              </a:spcAft>
              <a:buSzPts val="3989"/>
              <a:buChar char="•"/>
            </a:pPr>
            <a:r>
              <a:rPr b="1" lang="en-US" sz="3989"/>
              <a:t>Selección de indicadores y diseño del marco (700 palabras)</a:t>
            </a:r>
            <a:r>
              <a:rPr lang="en-US" sz="3989"/>
              <a:t> – Propón al menos dos indicadores para cada dimensión de sostenibilidad. Para cada indicador, especifica: unidad de medida, fuente(s) de datos, frecuencia de recopilación, línea base, punto de referencia y valores objetivo, y responsable asignado.</a:t>
            </a:r>
            <a:endParaRPr sz="5099"/>
          </a:p>
          <a:p>
            <a:pPr indent="-481924" lvl="1" marL="914400" rtl="0" algn="l">
              <a:lnSpc>
                <a:spcPct val="70000"/>
              </a:lnSpc>
              <a:spcBef>
                <a:spcPts val="0"/>
              </a:spcBef>
              <a:spcAft>
                <a:spcPts val="0"/>
              </a:spcAft>
              <a:buSzPts val="3989"/>
              <a:buChar char="•"/>
            </a:pPr>
            <a:r>
              <a:rPr b="1" lang="en-US" sz="3989"/>
              <a:t>Herramientas de monitoreo y plan de recopilación de datos (500 palabras)</a:t>
            </a:r>
            <a:r>
              <a:rPr lang="en-US" sz="3989"/>
              <a:t> – Recomienda una combinación de al menos tres herramientas prácticas de monitoreo. Describe cómo integrarás estas herramientas en las operaciones diarias. Aborda los desafíos potenciales y propón estrategias de mitigación.</a:t>
            </a:r>
            <a:endParaRPr sz="5099"/>
          </a:p>
          <a:p>
            <a:pPr indent="-481924" lvl="1" marL="914400" rtl="0" algn="l">
              <a:lnSpc>
                <a:spcPct val="70000"/>
              </a:lnSpc>
              <a:spcBef>
                <a:spcPts val="0"/>
              </a:spcBef>
              <a:spcAft>
                <a:spcPts val="0"/>
              </a:spcAft>
              <a:buSzPts val="3989"/>
              <a:buChar char="•"/>
            </a:pPr>
            <a:r>
              <a:rPr b="1" lang="en-US" sz="3989"/>
              <a:t>Ciclo de evaluación y mejora (400 palabras)</a:t>
            </a:r>
            <a:r>
              <a:rPr lang="en-US" sz="3989"/>
              <a:t> – Describe tu plan para la evaluación periódica. Explica cómo los conocimientos obtenidos en la evaluación retroalimentarán la refinación de la estrategia. Sugiere dos métodos para comunicar los resultados con las partes interesadas internas y externas.</a:t>
            </a:r>
            <a:endParaRPr sz="5099"/>
          </a:p>
          <a:p>
            <a:pPr indent="-481924" lvl="1" marL="914400" rtl="0" algn="l">
              <a:lnSpc>
                <a:spcPct val="70000"/>
              </a:lnSpc>
              <a:spcBef>
                <a:spcPts val="0"/>
              </a:spcBef>
              <a:spcAft>
                <a:spcPts val="0"/>
              </a:spcAft>
              <a:buSzPts val="3989"/>
              <a:buChar char="•"/>
            </a:pPr>
            <a:r>
              <a:rPr b="1" lang="en-US" sz="3989"/>
              <a:t>Reflexión y aprendizajes (250 palabras)</a:t>
            </a:r>
            <a:r>
              <a:rPr lang="en-US" sz="3989"/>
              <a:t> – R</a:t>
            </a:r>
            <a:r>
              <a:rPr lang="en-US" sz="3989"/>
              <a:t>eflexiona sobre cómo el diseño de este marco te ha permitido profundizar en tu comprensión del seguimiento y la evaluación (M&amp;E) en el ámbito de la sostenibilidad turística. Identifica un caso real (distinto de Six Senses) que haya inspirado tu enfoque y explica por qué.</a:t>
            </a:r>
            <a:endParaRPr sz="3989"/>
          </a:p>
        </p:txBody>
      </p:sp>
      <p:sp>
        <p:nvSpPr>
          <p:cNvPr id="394" name="Google Shape;394;p32"/>
          <p:cNvSpPr txBox="1"/>
          <p:nvPr>
            <p:ph type="title"/>
          </p:nvPr>
        </p:nvSpPr>
        <p:spPr>
          <a:xfrm>
            <a:off x="762000" y="1327675"/>
            <a:ext cx="22860000" cy="1065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7200"/>
              <a:t>¡</a:t>
            </a:r>
            <a:r>
              <a:rPr b="1" lang="en-US" sz="7200"/>
              <a:t>Manos a la obra!</a:t>
            </a:r>
            <a:endParaRPr/>
          </a:p>
        </p:txBody>
      </p:sp>
      <p:sp>
        <p:nvSpPr>
          <p:cNvPr id="395" name="Google Shape;395;p32"/>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E. Conclusión</a:t>
            </a:r>
            <a:endParaRPr/>
          </a:p>
        </p:txBody>
      </p:sp>
      <p:sp>
        <p:nvSpPr>
          <p:cNvPr id="401" name="Google Shape;401;p3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grpSp>
        <p:nvGrpSpPr>
          <p:cNvPr id="406" name="Google Shape;406;p34"/>
          <p:cNvGrpSpPr/>
          <p:nvPr/>
        </p:nvGrpSpPr>
        <p:grpSpPr>
          <a:xfrm>
            <a:off x="3448008" y="1445052"/>
            <a:ext cx="17487982" cy="10825894"/>
            <a:chOff x="773278" y="5719"/>
            <a:chExt cx="17487982" cy="10825894"/>
          </a:xfrm>
        </p:grpSpPr>
        <p:sp>
          <p:nvSpPr>
            <p:cNvPr id="407" name="Google Shape;407;p34"/>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34"/>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Al definir objetivos claros, seleccionar indicadores relevantes e involucrar a </a:t>
              </a:r>
              <a:r>
                <a:rPr lang="en-US" sz="3600">
                  <a:solidFill>
                    <a:schemeClr val="lt1"/>
                  </a:solidFill>
                </a:rPr>
                <a:t>las partes </a:t>
              </a:r>
              <a:r>
                <a:rPr b="0" i="0" lang="en-US" sz="3600" u="none" cap="none" strike="noStrike">
                  <a:solidFill>
                    <a:schemeClr val="lt1"/>
                  </a:solidFill>
                  <a:latin typeface="Arial"/>
                  <a:ea typeface="Arial"/>
                  <a:cs typeface="Arial"/>
                  <a:sym typeface="Arial"/>
                </a:rPr>
                <a:t>interesad</a:t>
              </a:r>
              <a:r>
                <a:rPr lang="en-US" sz="3600">
                  <a:solidFill>
                    <a:schemeClr val="lt1"/>
                  </a:solidFill>
                </a:rPr>
                <a:t>a</a:t>
              </a:r>
              <a:r>
                <a:rPr b="0" i="0" lang="en-US" sz="3600" u="none" cap="none" strike="noStrike">
                  <a:solidFill>
                    <a:schemeClr val="lt1"/>
                  </a:solidFill>
                  <a:latin typeface="Arial"/>
                  <a:ea typeface="Arial"/>
                  <a:cs typeface="Arial"/>
                  <a:sym typeface="Arial"/>
                </a:rPr>
                <a:t>s, el profesorado</a:t>
              </a:r>
              <a:r>
                <a:rPr lang="en-US" sz="3600">
                  <a:solidFill>
                    <a:schemeClr val="lt1"/>
                  </a:solidFill>
                </a:rPr>
                <a:t> </a:t>
              </a:r>
              <a:r>
                <a:rPr b="0" i="0" lang="en-US" sz="3600" u="none" cap="none" strike="noStrike">
                  <a:solidFill>
                    <a:schemeClr val="lt1"/>
                  </a:solidFill>
                  <a:latin typeface="Arial"/>
                  <a:ea typeface="Arial"/>
                  <a:cs typeface="Arial"/>
                  <a:sym typeface="Arial"/>
                </a:rPr>
                <a:t>puede guiar a las empresas turísticas para monitorear el uso de energía, la reducción de residuos, el bienestar comunitario y las prácticas de gobernanza de manera estructurada.</a:t>
              </a:r>
              <a:endParaRPr b="0" i="0" sz="1400" u="none" cap="none" strike="noStrike">
                <a:solidFill>
                  <a:schemeClr val="lt1"/>
                </a:solidFill>
                <a:latin typeface="Arial"/>
                <a:ea typeface="Arial"/>
                <a:cs typeface="Arial"/>
                <a:sym typeface="Arial"/>
              </a:endParaRPr>
            </a:p>
          </p:txBody>
        </p:sp>
        <p:sp>
          <p:nvSpPr>
            <p:cNvPr id="409" name="Google Shape;409;p34"/>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0" name="Google Shape;410;p34"/>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Las empresas adquirirán la confianza para establecer líneas base, puntos de referencia y objetivos que se alineen con las necesidades locales y los estándares globales.</a:t>
              </a:r>
              <a:endParaRPr b="0" i="0" sz="1400" u="none" cap="none" strike="noStrike">
                <a:solidFill>
                  <a:schemeClr val="lt1"/>
                </a:solidFill>
                <a:latin typeface="Arial"/>
                <a:ea typeface="Arial"/>
                <a:cs typeface="Arial"/>
                <a:sym typeface="Arial"/>
              </a:endParaRPr>
            </a:p>
          </p:txBody>
        </p:sp>
        <p:sp>
          <p:nvSpPr>
            <p:cNvPr id="411" name="Google Shape;411;p34"/>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34"/>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Los bucles de retroalimentación continua, apoyados por herramientas que van desde encuestas simples hasta plataformas GIS avanzadas, garantizan que los conocimientos basados en datos informen los ajustes operativos en tiempo real.</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grpSp>
        <p:nvGrpSpPr>
          <p:cNvPr id="417" name="Google Shape;417;p35"/>
          <p:cNvGrpSpPr/>
          <p:nvPr/>
        </p:nvGrpSpPr>
        <p:grpSpPr>
          <a:xfrm>
            <a:off x="3448008" y="1445052"/>
            <a:ext cx="17487982" cy="10825894"/>
            <a:chOff x="773278" y="5719"/>
            <a:chExt cx="17487982" cy="10825894"/>
          </a:xfrm>
        </p:grpSpPr>
        <p:sp>
          <p:nvSpPr>
            <p:cNvPr id="418" name="Google Shape;418;p35"/>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35"/>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Armados con metodologías prácticas, indicadores clave de desempeño y ejemplos del mundo real, las empresas del sector turístico están ahora capacitadas para fomentar una cultura de responsabilidad, transparencia y aprendizaje adaptativo en sus contextos.</a:t>
              </a:r>
              <a:endParaRPr b="0" i="0" sz="1400" u="none" cap="none" strike="noStrike">
                <a:solidFill>
                  <a:schemeClr val="lt1"/>
                </a:solidFill>
                <a:latin typeface="Arial"/>
                <a:ea typeface="Arial"/>
                <a:cs typeface="Arial"/>
                <a:sym typeface="Arial"/>
              </a:endParaRPr>
            </a:p>
          </p:txBody>
        </p:sp>
        <p:sp>
          <p:nvSpPr>
            <p:cNvPr id="420" name="Google Shape;420;p35"/>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p35"/>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A medida que </a:t>
              </a:r>
              <a:r>
                <a:rPr lang="en-US" sz="3600">
                  <a:solidFill>
                    <a:schemeClr val="lt1"/>
                  </a:solidFill>
                </a:rPr>
                <a:t>el profesorado</a:t>
              </a:r>
              <a:r>
                <a:rPr b="0" i="0" lang="en-US" sz="3600" u="none" cap="none" strike="noStrike">
                  <a:solidFill>
                    <a:schemeClr val="lt1"/>
                  </a:solidFill>
                  <a:latin typeface="Arial"/>
                  <a:ea typeface="Arial"/>
                  <a:cs typeface="Arial"/>
                  <a:sym typeface="Arial"/>
                </a:rPr>
                <a:t> implemente estos sistemas de monitoreo, empoderará a las empresas para reducir costos, fortalecer los lazos con la comunidad y asegurar una ventaja competitiva en el creciente mercado del turismo responsable.</a:t>
              </a:r>
              <a:endParaRPr b="0" i="0" sz="1400" u="none" cap="none" strike="noStrike">
                <a:solidFill>
                  <a:schemeClr val="lt1"/>
                </a:solidFill>
                <a:latin typeface="Arial"/>
                <a:ea typeface="Arial"/>
                <a:cs typeface="Arial"/>
                <a:sym typeface="Arial"/>
              </a:endParaRPr>
            </a:p>
          </p:txBody>
        </p:sp>
        <p:sp>
          <p:nvSpPr>
            <p:cNvPr id="422" name="Google Shape;422;p35"/>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35"/>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El perfeccionamiento continuo —impulsado por evaluaciones regulares y retroalimentación de los interesados— mantendrá las prácticas de sostenibilidad tanto relevantes como efectivas.</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6"/>
          <p:cNvSpPr txBox="1"/>
          <p:nvPr>
            <p:ph type="title"/>
          </p:nvPr>
        </p:nvSpPr>
        <p:spPr>
          <a:xfrm>
            <a:off x="761999" y="1271575"/>
            <a:ext cx="22860000" cy="11073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Referencias</a:t>
            </a:r>
            <a:endParaRPr b="1"/>
          </a:p>
        </p:txBody>
      </p:sp>
      <p:sp>
        <p:nvSpPr>
          <p:cNvPr id="429" name="Google Shape;429;p36"/>
          <p:cNvSpPr txBox="1"/>
          <p:nvPr>
            <p:ph idx="1" type="body"/>
          </p:nvPr>
        </p:nvSpPr>
        <p:spPr>
          <a:xfrm>
            <a:off x="761998" y="2512507"/>
            <a:ext cx="22860000" cy="9366300"/>
          </a:xfrm>
          <a:prstGeom prst="rect">
            <a:avLst/>
          </a:prstGeom>
          <a:noFill/>
          <a:ln>
            <a:noFill/>
          </a:ln>
        </p:spPr>
        <p:txBody>
          <a:bodyPr anchorCtr="0" anchor="ctr" bIns="45700" lIns="91425" spcFirstLastPara="1" rIns="91425" wrap="square" tIns="45700">
            <a:spAutoFit/>
          </a:bodyPr>
          <a:lstStyle/>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Dias, F. T., Góis, S. M., &amp; Gomes, G. N. (2023). Tourism Monitoring as a Strategic Tool for Tourism Management: The Perceptions of Entrepreneurs from Centro de Portugal. </a:t>
            </a:r>
            <a:r>
              <a:rPr b="0" i="1" lang="en-US" sz="2500" u="none" cap="none" strike="noStrike">
                <a:solidFill>
                  <a:schemeClr val="dk1"/>
                </a:solidFill>
                <a:latin typeface="Arial"/>
                <a:ea typeface="Arial"/>
                <a:cs typeface="Arial"/>
                <a:sym typeface="Arial"/>
              </a:rPr>
              <a:t>Administrative Sciences, 13</a:t>
            </a:r>
            <a:r>
              <a:rPr b="0" i="0" lang="en-US" sz="2500" u="none" cap="none" strike="noStrike">
                <a:solidFill>
                  <a:schemeClr val="dk1"/>
                </a:solidFill>
                <a:latin typeface="Arial"/>
                <a:ea typeface="Arial"/>
                <a:cs typeface="Arial"/>
                <a:sym typeface="Arial"/>
              </a:rPr>
              <a:t>(9), 205. Retrieved from https://doi.org/10.3390/admsci13090205</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European Commission. (2016). </a:t>
            </a:r>
            <a:r>
              <a:rPr b="0" i="1" lang="en-US" sz="2500" u="none" cap="none" strike="noStrike">
                <a:solidFill>
                  <a:schemeClr val="dk1"/>
                </a:solidFill>
                <a:latin typeface="Arial"/>
                <a:ea typeface="Arial"/>
                <a:cs typeface="Arial"/>
                <a:sym typeface="Arial"/>
              </a:rPr>
              <a:t>The European Tourism Indicator System: ETIS toolkit for sustainable destination management.</a:t>
            </a:r>
            <a:r>
              <a:rPr b="0" i="0" lang="en-US" sz="2500" u="none" cap="none" strike="noStrike">
                <a:solidFill>
                  <a:schemeClr val="dk1"/>
                </a:solidFill>
                <a:latin typeface="Arial"/>
                <a:ea typeface="Arial"/>
                <a:cs typeface="Arial"/>
                <a:sym typeface="Arial"/>
              </a:rPr>
              <a:t> Directorate-General for Internal Market, Industry, Entrepreneurship and SMEs, European Commission. Publications Office. Retrieved from https://data.europa.eu/doi/10.2873/983087</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European Commission. (n.d.). </a:t>
            </a:r>
            <a:r>
              <a:rPr b="0" i="1" lang="en-US" sz="2500" u="none" cap="none" strike="noStrike">
                <a:solidFill>
                  <a:schemeClr val="dk1"/>
                </a:solidFill>
                <a:latin typeface="Arial"/>
                <a:ea typeface="Arial"/>
                <a:cs typeface="Arial"/>
                <a:sym typeface="Arial"/>
              </a:rPr>
              <a:t>Monitoring and Evaluation.</a:t>
            </a:r>
            <a:r>
              <a:rPr b="0" i="0" lang="en-US" sz="2500" u="none" cap="none" strike="noStrike">
                <a:solidFill>
                  <a:schemeClr val="dk1"/>
                </a:solidFill>
                <a:latin typeface="Arial"/>
                <a:ea typeface="Arial"/>
                <a:cs typeface="Arial"/>
                <a:sym typeface="Arial"/>
              </a:rPr>
              <a:t> Retrieved July 2025, from European Commission: https://wikis.ec.europa.eu/spaces/ExactExternalWiki/pages/50108928/Monitoring+and+Evaluation</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Font, X. T.-D., Crabolu, G., Palomo Martinez, J., Kantenbacher, J., &amp; Miller, G. (2021). The impact of sustainable tourism indicators on destination competitiveness: the European Tourism Indicator System. </a:t>
            </a:r>
            <a:r>
              <a:rPr b="0" i="1" lang="en-US" sz="2500" u="none" cap="none" strike="noStrike">
                <a:solidFill>
                  <a:schemeClr val="dk1"/>
                </a:solidFill>
                <a:latin typeface="Arial"/>
                <a:ea typeface="Arial"/>
                <a:cs typeface="Arial"/>
                <a:sym typeface="Arial"/>
              </a:rPr>
              <a:t>Journal of Sustainable Tourism, 31</a:t>
            </a:r>
            <a:r>
              <a:rPr b="0" i="0" lang="en-US" sz="2500" u="none" cap="none" strike="noStrike">
                <a:solidFill>
                  <a:schemeClr val="dk1"/>
                </a:solidFill>
                <a:latin typeface="Arial"/>
                <a:ea typeface="Arial"/>
                <a:cs typeface="Arial"/>
                <a:sym typeface="Arial"/>
              </a:rPr>
              <a:t>(7), 1608–1630. Retrieved from https://doi.org/10.1080/09669582.2021.1910281</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Kusek, J. Z., &amp; Rist, R. C. (2004). </a:t>
            </a:r>
            <a:r>
              <a:rPr b="0" i="1" lang="en-US" sz="2500" u="none" cap="none" strike="noStrike">
                <a:solidFill>
                  <a:schemeClr val="dk1"/>
                </a:solidFill>
                <a:latin typeface="Arial"/>
                <a:ea typeface="Arial"/>
                <a:cs typeface="Arial"/>
                <a:sym typeface="Arial"/>
              </a:rPr>
              <a:t>Ten Steps to a Results-Based Monitoring and Evaluation Systems - a handbook for a Development Practitioners.</a:t>
            </a:r>
            <a:r>
              <a:rPr b="0" i="0" lang="en-US" sz="2500" u="none" cap="none" strike="noStrike">
                <a:solidFill>
                  <a:schemeClr val="dk1"/>
                </a:solidFill>
                <a:latin typeface="Arial"/>
                <a:ea typeface="Arial"/>
                <a:cs typeface="Arial"/>
                <a:sym typeface="Arial"/>
              </a:rPr>
              <a:t> Washington, DC: The World Bank.</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Rasoolimanesh, S. M., Ramakrishna, S., Hall, C. M., Esfandiar, K., &amp; Seyfi, S. (2020). A systematic scoping review of sustainable tourism indicators in relation to the sustainable development goals. </a:t>
            </a:r>
            <a:r>
              <a:rPr b="0" i="1" lang="en-US" sz="2500" u="none" cap="none" strike="noStrike">
                <a:solidFill>
                  <a:schemeClr val="dk1"/>
                </a:solidFill>
                <a:latin typeface="Arial"/>
                <a:ea typeface="Arial"/>
                <a:cs typeface="Arial"/>
                <a:sym typeface="Arial"/>
              </a:rPr>
              <a:t>Journal of Sustainable Tourism, 31</a:t>
            </a:r>
            <a:r>
              <a:rPr b="0" i="0" lang="en-US" sz="2500" u="none" cap="none" strike="noStrike">
                <a:solidFill>
                  <a:schemeClr val="dk1"/>
                </a:solidFill>
                <a:latin typeface="Arial"/>
                <a:ea typeface="Arial"/>
                <a:cs typeface="Arial"/>
                <a:sym typeface="Arial"/>
              </a:rPr>
              <a:t>(7), 1497–1517. Retrieved from https://doi.org/10.1080/09669582.2020.1775621</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Simister, N. (2017). </a:t>
            </a:r>
            <a:r>
              <a:rPr b="0" i="1" lang="en-US" sz="2500" u="none" cap="none" strike="noStrike">
                <a:solidFill>
                  <a:schemeClr val="dk1"/>
                </a:solidFill>
                <a:latin typeface="Arial"/>
                <a:ea typeface="Arial"/>
                <a:cs typeface="Arial"/>
                <a:sym typeface="Arial"/>
              </a:rPr>
              <a:t>Indicators</a:t>
            </a:r>
            <a:r>
              <a:rPr b="0" i="0" lang="en-US" sz="2500" u="none" cap="none" strike="noStrike">
                <a:solidFill>
                  <a:schemeClr val="dk1"/>
                </a:solidFill>
                <a:latin typeface="Arial"/>
                <a:ea typeface="Arial"/>
                <a:cs typeface="Arial"/>
                <a:sym typeface="Arial"/>
              </a:rPr>
              <a:t>. INTRAC.</a:t>
            </a:r>
            <a:endParaRPr sz="5700"/>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Six Senses. (2024). </a:t>
            </a:r>
            <a:r>
              <a:rPr b="0" i="1" lang="en-US" sz="2500" u="none" cap="none" strike="noStrike">
                <a:solidFill>
                  <a:schemeClr val="dk1"/>
                </a:solidFill>
                <a:latin typeface="Arial"/>
                <a:ea typeface="Arial"/>
                <a:cs typeface="Arial"/>
                <a:sym typeface="Arial"/>
              </a:rPr>
              <a:t>Impacts - Six Senses 2024 Sustainability Impacts.</a:t>
            </a:r>
            <a:r>
              <a:rPr b="0" i="0" lang="en-US" sz="2500" u="none" cap="none" strike="noStrike">
                <a:solidFill>
                  <a:schemeClr val="dk1"/>
                </a:solidFill>
                <a:latin typeface="Arial"/>
                <a:ea typeface="Arial"/>
                <a:cs typeface="Arial"/>
                <a:sym typeface="Arial"/>
              </a:rPr>
              <a:t> Retrieved July 2025, from Six Senses: https://www.sixsenses.com/en/sustainability/impacts/</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Sustainability Leaders United. (2022). </a:t>
            </a:r>
            <a:r>
              <a:rPr b="0" i="1" lang="en-US" sz="2500" u="none" cap="none" strike="noStrike">
                <a:solidFill>
                  <a:schemeClr val="dk1"/>
                </a:solidFill>
                <a:latin typeface="Arial"/>
                <a:ea typeface="Arial"/>
                <a:cs typeface="Arial"/>
                <a:sym typeface="Arial"/>
              </a:rPr>
              <a:t>Achieving Sustainable Tourism: These Are the Key Challenges.</a:t>
            </a:r>
            <a:r>
              <a:rPr b="0" i="0" lang="en-US" sz="2500" u="none" cap="none" strike="noStrike">
                <a:solidFill>
                  <a:schemeClr val="dk1"/>
                </a:solidFill>
                <a:latin typeface="Arial"/>
                <a:ea typeface="Arial"/>
                <a:cs typeface="Arial"/>
                <a:sym typeface="Arial"/>
              </a:rPr>
              <a:t> Retrieved July 2025, from Sustainability Leaders United: https://sustainability-leaders.com/sustainable-tourism-challenges-to-address/</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TheTourism.Institute. (2023). </a:t>
            </a:r>
            <a:r>
              <a:rPr b="0" i="1" lang="en-US" sz="2500" u="none" cap="none" strike="noStrike">
                <a:solidFill>
                  <a:schemeClr val="dk1"/>
                </a:solidFill>
                <a:latin typeface="Arial"/>
                <a:ea typeface="Arial"/>
                <a:cs typeface="Arial"/>
                <a:sym typeface="Arial"/>
              </a:rPr>
              <a:t>Tourism Planning and Development - The Imperative of Monitoring in Tourism Planning.</a:t>
            </a:r>
            <a:r>
              <a:rPr b="0" i="0" lang="en-US" sz="2500" u="none" cap="none" strike="noStrike">
                <a:solidFill>
                  <a:schemeClr val="dk1"/>
                </a:solidFill>
                <a:latin typeface="Arial"/>
                <a:ea typeface="Arial"/>
                <a:cs typeface="Arial"/>
                <a:sym typeface="Arial"/>
              </a:rPr>
              <a:t> Retrieved July 2025, from TheTourism.Institute: https://thetourism.institute/tourism-planning-and-development/monitoring-tourism-planning-imperative/</a:t>
            </a:r>
            <a:endParaRPr b="0" i="0" sz="25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500" u="none" cap="none" strike="noStrike">
                <a:solidFill>
                  <a:schemeClr val="dk1"/>
                </a:solidFill>
                <a:latin typeface="Arial"/>
                <a:ea typeface="Arial"/>
                <a:cs typeface="Arial"/>
                <a:sym typeface="Arial"/>
              </a:rPr>
              <a:t>UNWTO. (2004). </a:t>
            </a:r>
            <a:r>
              <a:rPr b="0" i="1" lang="en-US" sz="2500" u="none" cap="none" strike="noStrike">
                <a:solidFill>
                  <a:schemeClr val="dk1"/>
                </a:solidFill>
                <a:latin typeface="Arial"/>
                <a:ea typeface="Arial"/>
                <a:cs typeface="Arial"/>
                <a:sym typeface="Arial"/>
              </a:rPr>
              <a:t>Indicators of Sustainable Development for Tourism Destinations - A Guidebook.</a:t>
            </a:r>
            <a:r>
              <a:rPr b="0" i="0" lang="en-US" sz="2500" u="none" cap="none" strike="noStrike">
                <a:solidFill>
                  <a:schemeClr val="dk1"/>
                </a:solidFill>
                <a:latin typeface="Arial"/>
                <a:ea typeface="Arial"/>
                <a:cs typeface="Arial"/>
                <a:sym typeface="Arial"/>
              </a:rPr>
              <a:t> Madrid, Spain: World Tourism Organization. Retrieved from https://www.e-unwto.org/doi/book/10.18111/9789284407262</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