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0"/>
  </p:notesMasterIdLst>
  <p:sldIdLst>
    <p:sldId id="300" r:id="rId2"/>
    <p:sldId id="443" r:id="rId3"/>
    <p:sldId id="444" r:id="rId4"/>
    <p:sldId id="445" r:id="rId5"/>
    <p:sldId id="446" r:id="rId6"/>
    <p:sldId id="447" r:id="rId7"/>
    <p:sldId id="448" r:id="rId8"/>
    <p:sldId id="449" r:id="rId9"/>
    <p:sldId id="450" r:id="rId10"/>
    <p:sldId id="451" r:id="rId11"/>
    <p:sldId id="452" r:id="rId12"/>
    <p:sldId id="453" r:id="rId13"/>
    <p:sldId id="454" r:id="rId14"/>
    <p:sldId id="455" r:id="rId15"/>
    <p:sldId id="456" r:id="rId16"/>
    <p:sldId id="457" r:id="rId17"/>
    <p:sldId id="458" r:id="rId18"/>
    <p:sldId id="459" r:id="rId19"/>
    <p:sldId id="460" r:id="rId20"/>
    <p:sldId id="461" r:id="rId21"/>
    <p:sldId id="462" r:id="rId22"/>
    <p:sldId id="463" r:id="rId23"/>
    <p:sldId id="464" r:id="rId24"/>
    <p:sldId id="465" r:id="rId25"/>
    <p:sldId id="466" r:id="rId26"/>
    <p:sldId id="467" r:id="rId27"/>
    <p:sldId id="468" r:id="rId28"/>
    <p:sldId id="469" r:id="rId29"/>
    <p:sldId id="470" r:id="rId30"/>
    <p:sldId id="471" r:id="rId31"/>
    <p:sldId id="472" r:id="rId32"/>
    <p:sldId id="473" r:id="rId33"/>
    <p:sldId id="474" r:id="rId34"/>
    <p:sldId id="475" r:id="rId35"/>
    <p:sldId id="476" r:id="rId36"/>
    <p:sldId id="477" r:id="rId37"/>
    <p:sldId id="478" r:id="rId38"/>
    <p:sldId id="479" r:id="rId39"/>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3" roundtripDataSignature="AMtx7mh4wXSB6omIi0F0ZegO/GkCvayQJ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94626C-E225-68F9-93EA-27E4AA87EDF6}" name="Lukasz Wielec" initials="LW" userId="c8ac72ad144021b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BED227-D5A7-45C8-8C1C-F91BE4594217}" v="2" dt="2026-03-05T21:25:51.565"/>
  </p1510:revLst>
</p1510:revInfo>
</file>

<file path=ppt/tableStyles.xml><?xml version="1.0" encoding="utf-8"?>
<a:tblStyleLst xmlns:a="http://schemas.openxmlformats.org/drawingml/2006/main" def="{5C22544A-7EE6-4342-B048-85BDC9FD1C3A}">
  <a:tblStyle styleId="{775DCB02-9BB8-47FD-8907-85C794F793BA}" styleName="Styl z motywem 1 — Ak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 pośredni 2 — Ak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varScale="1">
        <p:scale>
          <a:sx n="34" d="100"/>
          <a:sy n="34" d="100"/>
        </p:scale>
        <p:origin x="130" y="494"/>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13" Type="http://customschemas.google.com/relationships/presentationmetadata" Target="metadata"/><Relationship Id="rId21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22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21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215" Type="http://schemas.openxmlformats.org/officeDocument/2006/relationships/viewProps" Target="viewProps.xml"/><Relationship Id="rId8" Type="http://schemas.openxmlformats.org/officeDocument/2006/relationships/slide" Target="slides/slide7.xml"/><Relationship Id="rId219" Type="http://schemas.microsoft.com/office/2015/10/relationships/revisionInfo" Target="revisionInfo.xml"/><Relationship Id="rId3" Type="http://schemas.openxmlformats.org/officeDocument/2006/relationships/slide" Target="slides/slide2.xml"/><Relationship Id="rId214"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21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wona Majewska" userId="5f13b075a62d4a59" providerId="LiveId" clId="{1EBED227-D5A7-45C8-8C1C-F91BE4594217}"/>
    <pc:docChg chg="custSel modSld">
      <pc:chgData name="Iwona Majewska" userId="5f13b075a62d4a59" providerId="LiveId" clId="{1EBED227-D5A7-45C8-8C1C-F91BE4594217}" dt="2026-03-05T21:41:08.550" v="241" actId="1076"/>
      <pc:docMkLst>
        <pc:docMk/>
      </pc:docMkLst>
      <pc:sldChg chg="modSp mod">
        <pc:chgData name="Iwona Majewska" userId="5f13b075a62d4a59" providerId="LiveId" clId="{1EBED227-D5A7-45C8-8C1C-F91BE4594217}" dt="2026-03-05T21:25:46.689" v="176" actId="27636"/>
        <pc:sldMkLst>
          <pc:docMk/>
          <pc:sldMk cId="0" sldId="443"/>
        </pc:sldMkLst>
        <pc:spChg chg="mod">
          <ac:chgData name="Iwona Majewska" userId="5f13b075a62d4a59" providerId="LiveId" clId="{1EBED227-D5A7-45C8-8C1C-F91BE4594217}" dt="2026-03-05T21:25:46.689" v="176" actId="27636"/>
          <ac:spMkLst>
            <pc:docMk/>
            <pc:sldMk cId="0" sldId="443"/>
            <ac:spMk id="89" creationId="{00000000-0000-0000-0000-000000000000}"/>
          </ac:spMkLst>
        </pc:spChg>
      </pc:sldChg>
      <pc:sldChg chg="modSp mod">
        <pc:chgData name="Iwona Majewska" userId="5f13b075a62d4a59" providerId="LiveId" clId="{1EBED227-D5A7-45C8-8C1C-F91BE4594217}" dt="2026-03-05T21:09:28.103" v="14" actId="20577"/>
        <pc:sldMkLst>
          <pc:docMk/>
          <pc:sldMk cId="0" sldId="444"/>
        </pc:sldMkLst>
        <pc:spChg chg="mod">
          <ac:chgData name="Iwona Majewska" userId="5f13b075a62d4a59" providerId="LiveId" clId="{1EBED227-D5A7-45C8-8C1C-F91BE4594217}" dt="2026-03-05T21:09:28.103" v="14" actId="20577"/>
          <ac:spMkLst>
            <pc:docMk/>
            <pc:sldMk cId="0" sldId="444"/>
            <ac:spMk id="94" creationId="{00000000-0000-0000-0000-000000000000}"/>
          </ac:spMkLst>
        </pc:spChg>
      </pc:sldChg>
      <pc:sldChg chg="modSp mod">
        <pc:chgData name="Iwona Majewska" userId="5f13b075a62d4a59" providerId="LiveId" clId="{1EBED227-D5A7-45C8-8C1C-F91BE4594217}" dt="2026-03-05T21:25:46.700" v="177" actId="27636"/>
        <pc:sldMkLst>
          <pc:docMk/>
          <pc:sldMk cId="0" sldId="445"/>
        </pc:sldMkLst>
        <pc:spChg chg="mod">
          <ac:chgData name="Iwona Majewska" userId="5f13b075a62d4a59" providerId="LiveId" clId="{1EBED227-D5A7-45C8-8C1C-F91BE4594217}" dt="2026-03-05T21:25:46.700" v="177" actId="27636"/>
          <ac:spMkLst>
            <pc:docMk/>
            <pc:sldMk cId="0" sldId="445"/>
            <ac:spMk id="100" creationId="{00000000-0000-0000-0000-000000000000}"/>
          </ac:spMkLst>
        </pc:spChg>
      </pc:sldChg>
      <pc:sldChg chg="modSp mod">
        <pc:chgData name="Iwona Majewska" userId="5f13b075a62d4a59" providerId="LiveId" clId="{1EBED227-D5A7-45C8-8C1C-F91BE4594217}" dt="2026-03-05T21:25:46.705" v="178" actId="27636"/>
        <pc:sldMkLst>
          <pc:docMk/>
          <pc:sldMk cId="0" sldId="446"/>
        </pc:sldMkLst>
        <pc:spChg chg="mod">
          <ac:chgData name="Iwona Majewska" userId="5f13b075a62d4a59" providerId="LiveId" clId="{1EBED227-D5A7-45C8-8C1C-F91BE4594217}" dt="2026-03-05T21:25:46.705" v="178" actId="27636"/>
          <ac:spMkLst>
            <pc:docMk/>
            <pc:sldMk cId="0" sldId="446"/>
            <ac:spMk id="107" creationId="{00000000-0000-0000-0000-000000000000}"/>
          </ac:spMkLst>
        </pc:spChg>
        <pc:spChg chg="mod">
          <ac:chgData name="Iwona Majewska" userId="5f13b075a62d4a59" providerId="LiveId" clId="{1EBED227-D5A7-45C8-8C1C-F91BE4594217}" dt="2026-03-05T21:09:57.821" v="17" actId="1076"/>
          <ac:spMkLst>
            <pc:docMk/>
            <pc:sldMk cId="0" sldId="446"/>
            <ac:spMk id="109" creationId="{00000000-0000-0000-0000-000000000000}"/>
          </ac:spMkLst>
        </pc:spChg>
      </pc:sldChg>
      <pc:sldChg chg="modSp mod">
        <pc:chgData name="Iwona Majewska" userId="5f13b075a62d4a59" providerId="LiveId" clId="{1EBED227-D5A7-45C8-8C1C-F91BE4594217}" dt="2026-03-05T21:11:48.208" v="23" actId="14100"/>
        <pc:sldMkLst>
          <pc:docMk/>
          <pc:sldMk cId="0" sldId="447"/>
        </pc:sldMkLst>
        <pc:spChg chg="mod">
          <ac:chgData name="Iwona Majewska" userId="5f13b075a62d4a59" providerId="LiveId" clId="{1EBED227-D5A7-45C8-8C1C-F91BE4594217}" dt="2026-03-05T21:11:29.609" v="21" actId="14100"/>
          <ac:spMkLst>
            <pc:docMk/>
            <pc:sldMk cId="0" sldId="447"/>
            <ac:spMk id="118" creationId="{00000000-0000-0000-0000-000000000000}"/>
          </ac:spMkLst>
        </pc:spChg>
        <pc:spChg chg="mod">
          <ac:chgData name="Iwona Majewska" userId="5f13b075a62d4a59" providerId="LiveId" clId="{1EBED227-D5A7-45C8-8C1C-F91BE4594217}" dt="2026-03-05T21:11:11.247" v="18" actId="1076"/>
          <ac:spMkLst>
            <pc:docMk/>
            <pc:sldMk cId="0" sldId="447"/>
            <ac:spMk id="119" creationId="{00000000-0000-0000-0000-000000000000}"/>
          </ac:spMkLst>
        </pc:spChg>
        <pc:spChg chg="mod">
          <ac:chgData name="Iwona Majewska" userId="5f13b075a62d4a59" providerId="LiveId" clId="{1EBED227-D5A7-45C8-8C1C-F91BE4594217}" dt="2026-03-05T21:11:48.208" v="23" actId="14100"/>
          <ac:spMkLst>
            <pc:docMk/>
            <pc:sldMk cId="0" sldId="447"/>
            <ac:spMk id="121" creationId="{00000000-0000-0000-0000-000000000000}"/>
          </ac:spMkLst>
        </pc:spChg>
      </pc:sldChg>
      <pc:sldChg chg="modSp mod">
        <pc:chgData name="Iwona Majewska" userId="5f13b075a62d4a59" providerId="LiveId" clId="{1EBED227-D5A7-45C8-8C1C-F91BE4594217}" dt="2026-03-05T21:15:41.737" v="25" actId="255"/>
        <pc:sldMkLst>
          <pc:docMk/>
          <pc:sldMk cId="0" sldId="450"/>
        </pc:sldMkLst>
        <pc:spChg chg="mod">
          <ac:chgData name="Iwona Majewska" userId="5f13b075a62d4a59" providerId="LiveId" clId="{1EBED227-D5A7-45C8-8C1C-F91BE4594217}" dt="2026-03-05T21:15:24.096" v="24" actId="255"/>
          <ac:spMkLst>
            <pc:docMk/>
            <pc:sldMk cId="0" sldId="450"/>
            <ac:spMk id="151" creationId="{00000000-0000-0000-0000-000000000000}"/>
          </ac:spMkLst>
        </pc:spChg>
        <pc:spChg chg="mod">
          <ac:chgData name="Iwona Majewska" userId="5f13b075a62d4a59" providerId="LiveId" clId="{1EBED227-D5A7-45C8-8C1C-F91BE4594217}" dt="2026-03-05T21:15:41.737" v="25" actId="255"/>
          <ac:spMkLst>
            <pc:docMk/>
            <pc:sldMk cId="0" sldId="450"/>
            <ac:spMk id="157" creationId="{00000000-0000-0000-0000-000000000000}"/>
          </ac:spMkLst>
        </pc:spChg>
      </pc:sldChg>
      <pc:sldChg chg="modSp mod">
        <pc:chgData name="Iwona Majewska" userId="5f13b075a62d4a59" providerId="LiveId" clId="{1EBED227-D5A7-45C8-8C1C-F91BE4594217}" dt="2026-03-05T21:16:28.139" v="26" actId="255"/>
        <pc:sldMkLst>
          <pc:docMk/>
          <pc:sldMk cId="0" sldId="451"/>
        </pc:sldMkLst>
        <pc:spChg chg="mod">
          <ac:chgData name="Iwona Majewska" userId="5f13b075a62d4a59" providerId="LiveId" clId="{1EBED227-D5A7-45C8-8C1C-F91BE4594217}" dt="2026-03-05T21:16:28.139" v="26" actId="255"/>
          <ac:spMkLst>
            <pc:docMk/>
            <pc:sldMk cId="0" sldId="451"/>
            <ac:spMk id="170" creationId="{00000000-0000-0000-0000-000000000000}"/>
          </ac:spMkLst>
        </pc:spChg>
      </pc:sldChg>
      <pc:sldChg chg="modSp mod">
        <pc:chgData name="Iwona Majewska" userId="5f13b075a62d4a59" providerId="LiveId" clId="{1EBED227-D5A7-45C8-8C1C-F91BE4594217}" dt="2026-03-05T21:17:32.383" v="28" actId="255"/>
        <pc:sldMkLst>
          <pc:docMk/>
          <pc:sldMk cId="0" sldId="452"/>
        </pc:sldMkLst>
        <pc:spChg chg="mod">
          <ac:chgData name="Iwona Majewska" userId="5f13b075a62d4a59" providerId="LiveId" clId="{1EBED227-D5A7-45C8-8C1C-F91BE4594217}" dt="2026-03-05T21:17:16.168" v="27" actId="255"/>
          <ac:spMkLst>
            <pc:docMk/>
            <pc:sldMk cId="0" sldId="452"/>
            <ac:spMk id="192" creationId="{00000000-0000-0000-0000-000000000000}"/>
          </ac:spMkLst>
        </pc:spChg>
        <pc:spChg chg="mod">
          <ac:chgData name="Iwona Majewska" userId="5f13b075a62d4a59" providerId="LiveId" clId="{1EBED227-D5A7-45C8-8C1C-F91BE4594217}" dt="2026-03-05T21:17:32.383" v="28" actId="255"/>
          <ac:spMkLst>
            <pc:docMk/>
            <pc:sldMk cId="0" sldId="452"/>
            <ac:spMk id="202" creationId="{00000000-0000-0000-0000-000000000000}"/>
          </ac:spMkLst>
        </pc:spChg>
      </pc:sldChg>
      <pc:sldChg chg="modSp mod">
        <pc:chgData name="Iwona Majewska" userId="5f13b075a62d4a59" providerId="LiveId" clId="{1EBED227-D5A7-45C8-8C1C-F91BE4594217}" dt="2026-03-05T21:25:46.710" v="179" actId="27636"/>
        <pc:sldMkLst>
          <pc:docMk/>
          <pc:sldMk cId="0" sldId="454"/>
        </pc:sldMkLst>
        <pc:spChg chg="mod">
          <ac:chgData name="Iwona Majewska" userId="5f13b075a62d4a59" providerId="LiveId" clId="{1EBED227-D5A7-45C8-8C1C-F91BE4594217}" dt="2026-03-05T21:25:46.710" v="179" actId="27636"/>
          <ac:spMkLst>
            <pc:docMk/>
            <pc:sldMk cId="0" sldId="454"/>
            <ac:spMk id="220" creationId="{00000000-0000-0000-0000-000000000000}"/>
          </ac:spMkLst>
        </pc:spChg>
      </pc:sldChg>
      <pc:sldChg chg="modSp mod">
        <pc:chgData name="Iwona Majewska" userId="5f13b075a62d4a59" providerId="LiveId" clId="{1EBED227-D5A7-45C8-8C1C-F91BE4594217}" dt="2026-03-05T21:18:11.846" v="30" actId="1076"/>
        <pc:sldMkLst>
          <pc:docMk/>
          <pc:sldMk cId="0" sldId="455"/>
        </pc:sldMkLst>
        <pc:spChg chg="mod">
          <ac:chgData name="Iwona Majewska" userId="5f13b075a62d4a59" providerId="LiveId" clId="{1EBED227-D5A7-45C8-8C1C-F91BE4594217}" dt="2026-03-05T21:18:11.846" v="30" actId="1076"/>
          <ac:spMkLst>
            <pc:docMk/>
            <pc:sldMk cId="0" sldId="455"/>
            <ac:spMk id="227" creationId="{00000000-0000-0000-0000-000000000000}"/>
          </ac:spMkLst>
        </pc:spChg>
      </pc:sldChg>
      <pc:sldChg chg="modSp mod">
        <pc:chgData name="Iwona Majewska" userId="5f13b075a62d4a59" providerId="LiveId" clId="{1EBED227-D5A7-45C8-8C1C-F91BE4594217}" dt="2026-03-05T21:19:09.316" v="34" actId="20577"/>
        <pc:sldMkLst>
          <pc:docMk/>
          <pc:sldMk cId="0" sldId="456"/>
        </pc:sldMkLst>
        <pc:spChg chg="mod">
          <ac:chgData name="Iwona Majewska" userId="5f13b075a62d4a59" providerId="LiveId" clId="{1EBED227-D5A7-45C8-8C1C-F91BE4594217}" dt="2026-03-05T21:19:09.316" v="34" actId="20577"/>
          <ac:spMkLst>
            <pc:docMk/>
            <pc:sldMk cId="0" sldId="456"/>
            <ac:spMk id="242" creationId="{00000000-0000-0000-0000-000000000000}"/>
          </ac:spMkLst>
        </pc:spChg>
      </pc:sldChg>
      <pc:sldChg chg="modSp mod">
        <pc:chgData name="Iwona Majewska" userId="5f13b075a62d4a59" providerId="LiveId" clId="{1EBED227-D5A7-45C8-8C1C-F91BE4594217}" dt="2026-03-05T21:19:26.098" v="36" actId="1076"/>
        <pc:sldMkLst>
          <pc:docMk/>
          <pc:sldMk cId="0" sldId="457"/>
        </pc:sldMkLst>
        <pc:spChg chg="mod">
          <ac:chgData name="Iwona Majewska" userId="5f13b075a62d4a59" providerId="LiveId" clId="{1EBED227-D5A7-45C8-8C1C-F91BE4594217}" dt="2026-03-05T21:19:26.098" v="36" actId="1076"/>
          <ac:spMkLst>
            <pc:docMk/>
            <pc:sldMk cId="0" sldId="457"/>
            <ac:spMk id="252" creationId="{00000000-0000-0000-0000-000000000000}"/>
          </ac:spMkLst>
        </pc:spChg>
      </pc:sldChg>
      <pc:sldChg chg="modSp mod">
        <pc:chgData name="Iwona Majewska" userId="5f13b075a62d4a59" providerId="LiveId" clId="{1EBED227-D5A7-45C8-8C1C-F91BE4594217}" dt="2026-03-05T21:20:35.911" v="40" actId="14100"/>
        <pc:sldMkLst>
          <pc:docMk/>
          <pc:sldMk cId="0" sldId="458"/>
        </pc:sldMkLst>
        <pc:spChg chg="mod">
          <ac:chgData name="Iwona Majewska" userId="5f13b075a62d4a59" providerId="LiveId" clId="{1EBED227-D5A7-45C8-8C1C-F91BE4594217}" dt="2026-03-05T21:19:53.003" v="38" actId="1076"/>
          <ac:spMkLst>
            <pc:docMk/>
            <pc:sldMk cId="0" sldId="458"/>
            <ac:spMk id="259" creationId="{00000000-0000-0000-0000-000000000000}"/>
          </ac:spMkLst>
        </pc:spChg>
        <pc:spChg chg="mod">
          <ac:chgData name="Iwona Majewska" userId="5f13b075a62d4a59" providerId="LiveId" clId="{1EBED227-D5A7-45C8-8C1C-F91BE4594217}" dt="2026-03-05T21:20:35.911" v="40" actId="14100"/>
          <ac:spMkLst>
            <pc:docMk/>
            <pc:sldMk cId="0" sldId="458"/>
            <ac:spMk id="265" creationId="{00000000-0000-0000-0000-000000000000}"/>
          </ac:spMkLst>
        </pc:spChg>
        <pc:spChg chg="mod">
          <ac:chgData name="Iwona Majewska" userId="5f13b075a62d4a59" providerId="LiveId" clId="{1EBED227-D5A7-45C8-8C1C-F91BE4594217}" dt="2026-03-05T21:20:09.564" v="39" actId="14100"/>
          <ac:spMkLst>
            <pc:docMk/>
            <pc:sldMk cId="0" sldId="458"/>
            <ac:spMk id="266" creationId="{00000000-0000-0000-0000-000000000000}"/>
          </ac:spMkLst>
        </pc:spChg>
      </pc:sldChg>
      <pc:sldChg chg="modSp mod">
        <pc:chgData name="Iwona Majewska" userId="5f13b075a62d4a59" providerId="LiveId" clId="{1EBED227-D5A7-45C8-8C1C-F91BE4594217}" dt="2026-03-05T21:21:58.221" v="96" actId="20577"/>
        <pc:sldMkLst>
          <pc:docMk/>
          <pc:sldMk cId="0" sldId="459"/>
        </pc:sldMkLst>
        <pc:spChg chg="mod">
          <ac:chgData name="Iwona Majewska" userId="5f13b075a62d4a59" providerId="LiveId" clId="{1EBED227-D5A7-45C8-8C1C-F91BE4594217}" dt="2026-03-05T21:20:52" v="42" actId="1076"/>
          <ac:spMkLst>
            <pc:docMk/>
            <pc:sldMk cId="0" sldId="459"/>
            <ac:spMk id="278" creationId="{00000000-0000-0000-0000-000000000000}"/>
          </ac:spMkLst>
        </pc:spChg>
        <pc:spChg chg="mod">
          <ac:chgData name="Iwona Majewska" userId="5f13b075a62d4a59" providerId="LiveId" clId="{1EBED227-D5A7-45C8-8C1C-F91BE4594217}" dt="2026-03-05T21:21:06.315" v="48" actId="20577"/>
          <ac:spMkLst>
            <pc:docMk/>
            <pc:sldMk cId="0" sldId="459"/>
            <ac:spMk id="279" creationId="{00000000-0000-0000-0000-000000000000}"/>
          </ac:spMkLst>
        </pc:spChg>
        <pc:graphicFrameChg chg="mod modGraphic">
          <ac:chgData name="Iwona Majewska" userId="5f13b075a62d4a59" providerId="LiveId" clId="{1EBED227-D5A7-45C8-8C1C-F91BE4594217}" dt="2026-03-05T21:21:58.221" v="96" actId="20577"/>
          <ac:graphicFrameMkLst>
            <pc:docMk/>
            <pc:sldMk cId="0" sldId="459"/>
            <ac:graphicFrameMk id="280" creationId="{00000000-0000-0000-0000-000000000000}"/>
          </ac:graphicFrameMkLst>
        </pc:graphicFrameChg>
      </pc:sldChg>
      <pc:sldChg chg="modSp mod">
        <pc:chgData name="Iwona Majewska" userId="5f13b075a62d4a59" providerId="LiveId" clId="{1EBED227-D5A7-45C8-8C1C-F91BE4594217}" dt="2026-03-05T21:24:25.293" v="150" actId="20577"/>
        <pc:sldMkLst>
          <pc:docMk/>
          <pc:sldMk cId="0" sldId="460"/>
        </pc:sldMkLst>
        <pc:spChg chg="mod">
          <ac:chgData name="Iwona Majewska" userId="5f13b075a62d4a59" providerId="LiveId" clId="{1EBED227-D5A7-45C8-8C1C-F91BE4594217}" dt="2026-03-05T21:22:34.322" v="98" actId="1076"/>
          <ac:spMkLst>
            <pc:docMk/>
            <pc:sldMk cId="0" sldId="460"/>
            <ac:spMk id="285" creationId="{00000000-0000-0000-0000-000000000000}"/>
          </ac:spMkLst>
        </pc:spChg>
        <pc:spChg chg="mod">
          <ac:chgData name="Iwona Majewska" userId="5f13b075a62d4a59" providerId="LiveId" clId="{1EBED227-D5A7-45C8-8C1C-F91BE4594217}" dt="2026-03-05T21:24:25.293" v="150" actId="20577"/>
          <ac:spMkLst>
            <pc:docMk/>
            <pc:sldMk cId="0" sldId="460"/>
            <ac:spMk id="286" creationId="{00000000-0000-0000-0000-000000000000}"/>
          </ac:spMkLst>
        </pc:spChg>
      </pc:sldChg>
      <pc:sldChg chg="modSp mod">
        <pc:chgData name="Iwona Majewska" userId="5f13b075a62d4a59" providerId="LiveId" clId="{1EBED227-D5A7-45C8-8C1C-F91BE4594217}" dt="2026-03-05T21:25:51.565" v="180"/>
        <pc:sldMkLst>
          <pc:docMk/>
          <pc:sldMk cId="0" sldId="461"/>
        </pc:sldMkLst>
        <pc:spChg chg="mod">
          <ac:chgData name="Iwona Majewska" userId="5f13b075a62d4a59" providerId="LiveId" clId="{1EBED227-D5A7-45C8-8C1C-F91BE4594217}" dt="2026-03-05T21:24:54.735" v="152" actId="1076"/>
          <ac:spMkLst>
            <pc:docMk/>
            <pc:sldMk cId="0" sldId="461"/>
            <ac:spMk id="292" creationId="{00000000-0000-0000-0000-000000000000}"/>
          </ac:spMkLst>
        </pc:spChg>
        <pc:spChg chg="mod">
          <ac:chgData name="Iwona Majewska" userId="5f13b075a62d4a59" providerId="LiveId" clId="{1EBED227-D5A7-45C8-8C1C-F91BE4594217}" dt="2026-03-05T21:25:28.771" v="172" actId="20577"/>
          <ac:spMkLst>
            <pc:docMk/>
            <pc:sldMk cId="0" sldId="461"/>
            <ac:spMk id="293" creationId="{00000000-0000-0000-0000-000000000000}"/>
          </ac:spMkLst>
        </pc:spChg>
        <pc:graphicFrameChg chg="mod">
          <ac:chgData name="Iwona Majewska" userId="5f13b075a62d4a59" providerId="LiveId" clId="{1EBED227-D5A7-45C8-8C1C-F91BE4594217}" dt="2026-03-05T21:25:51.565" v="180"/>
          <ac:graphicFrameMkLst>
            <pc:docMk/>
            <pc:sldMk cId="0" sldId="461"/>
            <ac:graphicFrameMk id="294" creationId="{00000000-0000-0000-0000-000000000000}"/>
          </ac:graphicFrameMkLst>
        </pc:graphicFrameChg>
      </pc:sldChg>
      <pc:sldChg chg="modSp mod">
        <pc:chgData name="Iwona Majewska" userId="5f13b075a62d4a59" providerId="LiveId" clId="{1EBED227-D5A7-45C8-8C1C-F91BE4594217}" dt="2026-03-05T21:27:06.861" v="198" actId="20577"/>
        <pc:sldMkLst>
          <pc:docMk/>
          <pc:sldMk cId="0" sldId="462"/>
        </pc:sldMkLst>
        <pc:spChg chg="mod">
          <ac:chgData name="Iwona Majewska" userId="5f13b075a62d4a59" providerId="LiveId" clId="{1EBED227-D5A7-45C8-8C1C-F91BE4594217}" dt="2026-03-05T21:26:20.142" v="182" actId="1076"/>
          <ac:spMkLst>
            <pc:docMk/>
            <pc:sldMk cId="0" sldId="462"/>
            <ac:spMk id="299" creationId="{00000000-0000-0000-0000-000000000000}"/>
          </ac:spMkLst>
        </pc:spChg>
        <pc:spChg chg="mod">
          <ac:chgData name="Iwona Majewska" userId="5f13b075a62d4a59" providerId="LiveId" clId="{1EBED227-D5A7-45C8-8C1C-F91BE4594217}" dt="2026-03-05T21:27:06.861" v="198" actId="20577"/>
          <ac:spMkLst>
            <pc:docMk/>
            <pc:sldMk cId="0" sldId="462"/>
            <ac:spMk id="300" creationId="{00000000-0000-0000-0000-000000000000}"/>
          </ac:spMkLst>
        </pc:spChg>
      </pc:sldChg>
      <pc:sldChg chg="modSp mod">
        <pc:chgData name="Iwona Majewska" userId="5f13b075a62d4a59" providerId="LiveId" clId="{1EBED227-D5A7-45C8-8C1C-F91BE4594217}" dt="2026-03-05T21:28:33.579" v="206" actId="20577"/>
        <pc:sldMkLst>
          <pc:docMk/>
          <pc:sldMk cId="0" sldId="463"/>
        </pc:sldMkLst>
        <pc:spChg chg="mod">
          <ac:chgData name="Iwona Majewska" userId="5f13b075a62d4a59" providerId="LiveId" clId="{1EBED227-D5A7-45C8-8C1C-F91BE4594217}" dt="2026-03-05T21:27:39.338" v="200" actId="1076"/>
          <ac:spMkLst>
            <pc:docMk/>
            <pc:sldMk cId="0" sldId="463"/>
            <ac:spMk id="306" creationId="{00000000-0000-0000-0000-000000000000}"/>
          </ac:spMkLst>
        </pc:spChg>
        <pc:spChg chg="mod">
          <ac:chgData name="Iwona Majewska" userId="5f13b075a62d4a59" providerId="LiveId" clId="{1EBED227-D5A7-45C8-8C1C-F91BE4594217}" dt="2026-03-05T21:28:33.579" v="206" actId="20577"/>
          <ac:spMkLst>
            <pc:docMk/>
            <pc:sldMk cId="0" sldId="463"/>
            <ac:spMk id="307" creationId="{00000000-0000-0000-0000-000000000000}"/>
          </ac:spMkLst>
        </pc:spChg>
      </pc:sldChg>
      <pc:sldChg chg="modSp mod">
        <pc:chgData name="Iwona Majewska" userId="5f13b075a62d4a59" providerId="LiveId" clId="{1EBED227-D5A7-45C8-8C1C-F91BE4594217}" dt="2026-03-05T21:30:34.284" v="219" actId="1076"/>
        <pc:sldMkLst>
          <pc:docMk/>
          <pc:sldMk cId="0" sldId="464"/>
        </pc:sldMkLst>
        <pc:spChg chg="mod">
          <ac:chgData name="Iwona Majewska" userId="5f13b075a62d4a59" providerId="LiveId" clId="{1EBED227-D5A7-45C8-8C1C-F91BE4594217}" dt="2026-03-05T21:30:34.284" v="219" actId="1076"/>
          <ac:spMkLst>
            <pc:docMk/>
            <pc:sldMk cId="0" sldId="464"/>
            <ac:spMk id="312" creationId="{00000000-0000-0000-0000-000000000000}"/>
          </ac:spMkLst>
        </pc:spChg>
        <pc:graphicFrameChg chg="modGraphic">
          <ac:chgData name="Iwona Majewska" userId="5f13b075a62d4a59" providerId="LiveId" clId="{1EBED227-D5A7-45C8-8C1C-F91BE4594217}" dt="2026-03-05T21:29:47.068" v="215" actId="20577"/>
          <ac:graphicFrameMkLst>
            <pc:docMk/>
            <pc:sldMk cId="0" sldId="464"/>
            <ac:graphicFrameMk id="313" creationId="{00000000-0000-0000-0000-000000000000}"/>
          </ac:graphicFrameMkLst>
        </pc:graphicFrameChg>
      </pc:sldChg>
      <pc:sldChg chg="modSp mod">
        <pc:chgData name="Iwona Majewska" userId="5f13b075a62d4a59" providerId="LiveId" clId="{1EBED227-D5A7-45C8-8C1C-F91BE4594217}" dt="2026-03-05T21:31:24.966" v="227" actId="14734"/>
        <pc:sldMkLst>
          <pc:docMk/>
          <pc:sldMk cId="0" sldId="465"/>
        </pc:sldMkLst>
        <pc:spChg chg="mod">
          <ac:chgData name="Iwona Majewska" userId="5f13b075a62d4a59" providerId="LiveId" clId="{1EBED227-D5A7-45C8-8C1C-F91BE4594217}" dt="2026-03-05T21:30:22.670" v="217" actId="1076"/>
          <ac:spMkLst>
            <pc:docMk/>
            <pc:sldMk cId="0" sldId="465"/>
            <ac:spMk id="318" creationId="{00000000-0000-0000-0000-000000000000}"/>
          </ac:spMkLst>
        </pc:spChg>
        <pc:graphicFrameChg chg="mod modGraphic">
          <ac:chgData name="Iwona Majewska" userId="5f13b075a62d4a59" providerId="LiveId" clId="{1EBED227-D5A7-45C8-8C1C-F91BE4594217}" dt="2026-03-05T21:31:24.966" v="227" actId="14734"/>
          <ac:graphicFrameMkLst>
            <pc:docMk/>
            <pc:sldMk cId="0" sldId="465"/>
            <ac:graphicFrameMk id="320" creationId="{00000000-0000-0000-0000-000000000000}"/>
          </ac:graphicFrameMkLst>
        </pc:graphicFrameChg>
      </pc:sldChg>
      <pc:sldChg chg="modSp mod">
        <pc:chgData name="Iwona Majewska" userId="5f13b075a62d4a59" providerId="LiveId" clId="{1EBED227-D5A7-45C8-8C1C-F91BE4594217}" dt="2026-03-05T21:33:12.569" v="229" actId="255"/>
        <pc:sldMkLst>
          <pc:docMk/>
          <pc:sldMk cId="0" sldId="467"/>
        </pc:sldMkLst>
        <pc:spChg chg="mod">
          <ac:chgData name="Iwona Majewska" userId="5f13b075a62d4a59" providerId="LiveId" clId="{1EBED227-D5A7-45C8-8C1C-F91BE4594217}" dt="2026-03-05T21:32:05.207" v="228" actId="255"/>
          <ac:spMkLst>
            <pc:docMk/>
            <pc:sldMk cId="0" sldId="467"/>
            <ac:spMk id="350" creationId="{00000000-0000-0000-0000-000000000000}"/>
          </ac:spMkLst>
        </pc:spChg>
        <pc:spChg chg="mod">
          <ac:chgData name="Iwona Majewska" userId="5f13b075a62d4a59" providerId="LiveId" clId="{1EBED227-D5A7-45C8-8C1C-F91BE4594217}" dt="2026-03-05T21:33:12.569" v="229" actId="255"/>
          <ac:spMkLst>
            <pc:docMk/>
            <pc:sldMk cId="0" sldId="467"/>
            <ac:spMk id="351" creationId="{00000000-0000-0000-0000-000000000000}"/>
          </ac:spMkLst>
        </pc:spChg>
      </pc:sldChg>
      <pc:sldChg chg="modSp mod">
        <pc:chgData name="Iwona Majewska" userId="5f13b075a62d4a59" providerId="LiveId" clId="{1EBED227-D5A7-45C8-8C1C-F91BE4594217}" dt="2026-03-05T21:25:46.657" v="174" actId="27636"/>
        <pc:sldMkLst>
          <pc:docMk/>
          <pc:sldMk cId="0" sldId="470"/>
        </pc:sldMkLst>
        <pc:spChg chg="mod">
          <ac:chgData name="Iwona Majewska" userId="5f13b075a62d4a59" providerId="LiveId" clId="{1EBED227-D5A7-45C8-8C1C-F91BE4594217}" dt="2026-03-05T21:25:46.657" v="174" actId="27636"/>
          <ac:spMkLst>
            <pc:docMk/>
            <pc:sldMk cId="0" sldId="470"/>
            <ac:spMk id="370" creationId="{00000000-0000-0000-0000-000000000000}"/>
          </ac:spMkLst>
        </pc:spChg>
      </pc:sldChg>
      <pc:sldChg chg="modSp mod">
        <pc:chgData name="Iwona Majewska" userId="5f13b075a62d4a59" providerId="LiveId" clId="{1EBED227-D5A7-45C8-8C1C-F91BE4594217}" dt="2026-03-05T21:36:09.386" v="235" actId="255"/>
        <pc:sldMkLst>
          <pc:docMk/>
          <pc:sldMk cId="0" sldId="472"/>
        </pc:sldMkLst>
        <pc:graphicFrameChg chg="mod modGraphic">
          <ac:chgData name="Iwona Majewska" userId="5f13b075a62d4a59" providerId="LiveId" clId="{1EBED227-D5A7-45C8-8C1C-F91BE4594217}" dt="2026-03-05T21:36:09.386" v="235" actId="255"/>
          <ac:graphicFrameMkLst>
            <pc:docMk/>
            <pc:sldMk cId="0" sldId="472"/>
            <ac:graphicFrameMk id="383" creationId="{00000000-0000-0000-0000-000000000000}"/>
          </ac:graphicFrameMkLst>
        </pc:graphicFrameChg>
      </pc:sldChg>
      <pc:sldChg chg="modSp mod">
        <pc:chgData name="Iwona Majewska" userId="5f13b075a62d4a59" providerId="LiveId" clId="{1EBED227-D5A7-45C8-8C1C-F91BE4594217}" dt="2026-03-05T21:25:46.665" v="175" actId="27636"/>
        <pc:sldMkLst>
          <pc:docMk/>
          <pc:sldMk cId="0" sldId="473"/>
        </pc:sldMkLst>
        <pc:spChg chg="mod">
          <ac:chgData name="Iwona Majewska" userId="5f13b075a62d4a59" providerId="LiveId" clId="{1EBED227-D5A7-45C8-8C1C-F91BE4594217}" dt="2026-03-05T21:25:46.665" v="175" actId="27636"/>
          <ac:spMkLst>
            <pc:docMk/>
            <pc:sldMk cId="0" sldId="473"/>
            <ac:spMk id="392" creationId="{00000000-0000-0000-0000-000000000000}"/>
          </ac:spMkLst>
        </pc:spChg>
      </pc:sldChg>
      <pc:sldChg chg="modSp mod">
        <pc:chgData name="Iwona Majewska" userId="5f13b075a62d4a59" providerId="LiveId" clId="{1EBED227-D5A7-45C8-8C1C-F91BE4594217}" dt="2026-03-05T21:37:21.920" v="237" actId="20577"/>
        <pc:sldMkLst>
          <pc:docMk/>
          <pc:sldMk cId="0" sldId="474"/>
        </pc:sldMkLst>
        <pc:spChg chg="mod">
          <ac:chgData name="Iwona Majewska" userId="5f13b075a62d4a59" providerId="LiveId" clId="{1EBED227-D5A7-45C8-8C1C-F91BE4594217}" dt="2026-03-05T21:37:21.920" v="237" actId="20577"/>
          <ac:spMkLst>
            <pc:docMk/>
            <pc:sldMk cId="0" sldId="474"/>
            <ac:spMk id="397" creationId="{00000000-0000-0000-0000-000000000000}"/>
          </ac:spMkLst>
        </pc:spChg>
      </pc:sldChg>
      <pc:sldChg chg="modSp mod">
        <pc:chgData name="Iwona Majewska" userId="5f13b075a62d4a59" providerId="LiveId" clId="{1EBED227-D5A7-45C8-8C1C-F91BE4594217}" dt="2026-03-05T21:40:27.114" v="240" actId="20577"/>
        <pc:sldMkLst>
          <pc:docMk/>
          <pc:sldMk cId="0" sldId="477"/>
        </pc:sldMkLst>
        <pc:spChg chg="mod">
          <ac:chgData name="Iwona Majewska" userId="5f13b075a62d4a59" providerId="LiveId" clId="{1EBED227-D5A7-45C8-8C1C-F91BE4594217}" dt="2026-03-05T21:40:27.114" v="240" actId="20577"/>
          <ac:spMkLst>
            <pc:docMk/>
            <pc:sldMk cId="0" sldId="477"/>
            <ac:spMk id="423" creationId="{00000000-0000-0000-0000-000000000000}"/>
          </ac:spMkLst>
        </pc:spChg>
      </pc:sldChg>
      <pc:sldChg chg="modSp mod">
        <pc:chgData name="Iwona Majewska" userId="5f13b075a62d4a59" providerId="LiveId" clId="{1EBED227-D5A7-45C8-8C1C-F91BE4594217}" dt="2026-03-05T21:41:08.550" v="241" actId="1076"/>
        <pc:sldMkLst>
          <pc:docMk/>
          <pc:sldMk cId="0" sldId="478"/>
        </pc:sldMkLst>
        <pc:spChg chg="mod">
          <ac:chgData name="Iwona Majewska" userId="5f13b075a62d4a59" providerId="LiveId" clId="{1EBED227-D5A7-45C8-8C1C-F91BE4594217}" dt="2026-03-05T21:41:08.550" v="241" actId="1076"/>
          <ac:spMkLst>
            <pc:docMk/>
            <pc:sldMk cId="0" sldId="478"/>
            <ac:spMk id="43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0" name="Google Shape;50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A2</a:t>
            </a:r>
            <a:endParaRPr/>
          </a:p>
          <a:p>
            <a:pPr marL="0" lvl="0" indent="0" algn="l" rtl="0">
              <a:spcBef>
                <a:spcPts val="0"/>
              </a:spcBef>
              <a:spcAft>
                <a:spcPts val="0"/>
              </a:spcAft>
              <a:buNone/>
            </a:pPr>
            <a:r>
              <a:rPr lang="en-US"/>
              <a:t>B4</a:t>
            </a:r>
            <a:endParaRPr/>
          </a:p>
          <a:p>
            <a:pPr marL="0" lvl="0" indent="0" algn="l" rtl="0">
              <a:spcBef>
                <a:spcPts val="0"/>
              </a:spcBef>
              <a:spcAft>
                <a:spcPts val="0"/>
              </a:spcAft>
              <a:buNone/>
            </a:pPr>
            <a:r>
              <a:rPr lang="en-US"/>
              <a:t>C3</a:t>
            </a:r>
            <a:endParaRPr/>
          </a:p>
          <a:p>
            <a:pPr marL="0" lvl="0" indent="0" algn="l" rtl="0">
              <a:spcBef>
                <a:spcPts val="0"/>
              </a:spcBef>
              <a:spcAft>
                <a:spcPts val="0"/>
              </a:spcAft>
              <a:buNone/>
            </a:pPr>
            <a:r>
              <a:rPr lang="en-US"/>
              <a:t>D1</a:t>
            </a:r>
            <a:endParaRPr/>
          </a:p>
        </p:txBody>
      </p:sp>
      <p:sp>
        <p:nvSpPr>
          <p:cNvPr id="250" name="Google Shape;250;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6" name="Google Shape;36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5" name="Google Shape;39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2" name="Google Shape;40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9" name="Google Shape;41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14"/>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14"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14"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70"/>
        <p:cNvGrpSpPr/>
        <p:nvPr/>
      </p:nvGrpSpPr>
      <p:grpSpPr>
        <a:xfrm>
          <a:off x="0" y="0"/>
          <a:ext cx="0" cy="0"/>
          <a:chOff x="0" y="0"/>
          <a:chExt cx="0" cy="0"/>
        </a:xfrm>
      </p:grpSpPr>
      <p:pic>
        <p:nvPicPr>
          <p:cNvPr id="71" name="Google Shape;71;p24"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72" name="Google Shape;72;p24"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73" name="Google Shape;73;p24"/>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74" name="Google Shape;74;p24"/>
          <p:cNvGrpSpPr/>
          <p:nvPr/>
        </p:nvGrpSpPr>
        <p:grpSpPr>
          <a:xfrm>
            <a:off x="1633044" y="9658153"/>
            <a:ext cx="21117911" cy="908071"/>
            <a:chOff x="761999" y="9658153"/>
            <a:chExt cx="21117911" cy="908071"/>
          </a:xfrm>
        </p:grpSpPr>
        <p:pic>
          <p:nvPicPr>
            <p:cNvPr id="75" name="Google Shape;75;p24"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76" name="Google Shape;76;p24"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77" name="Google Shape;77;p24"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78" name="Google Shape;78;p24"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79" name="Google Shape;79;p24"/>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80" name="Google Shape;80;p24"/>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8"/>
        <p:cNvGrpSpPr/>
        <p:nvPr/>
      </p:nvGrpSpPr>
      <p:grpSpPr>
        <a:xfrm>
          <a:off x="0" y="0"/>
          <a:ext cx="0" cy="0"/>
          <a:chOff x="0" y="0"/>
          <a:chExt cx="0" cy="0"/>
        </a:xfrm>
      </p:grpSpPr>
      <p:sp>
        <p:nvSpPr>
          <p:cNvPr id="19" name="Google Shape;19;p16"/>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6"/>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n" sz="5400">
                <a:solidFill>
                  <a:schemeClr val="lt1"/>
                </a:solidFill>
                <a:latin typeface="Arial"/>
                <a:ea typeface="Arial"/>
                <a:cs typeface="Arial"/>
                <a:sym typeface="Arial"/>
              </a:rPr>
              <a:t>Click to edit Section Subtitle</a:t>
            </a:r>
            <a:endParaRPr sz="5400">
              <a:solidFill>
                <a:schemeClr val="lt1"/>
              </a:solidFill>
              <a:latin typeface="Arial"/>
              <a:ea typeface="Arial"/>
              <a:cs typeface="Arial"/>
              <a:sym typeface="Arial"/>
            </a:endParaRPr>
          </a:p>
        </p:txBody>
      </p:sp>
    </p:spTree>
    <p:extLst>
      <p:ext uri="{BB962C8B-B14F-4D97-AF65-F5344CB8AC3E}">
        <p14:creationId xmlns:p14="http://schemas.microsoft.com/office/powerpoint/2010/main" val="434235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38"/>
        <p:cNvGrpSpPr/>
        <p:nvPr/>
      </p:nvGrpSpPr>
      <p:grpSpPr>
        <a:xfrm>
          <a:off x="0" y="0"/>
          <a:ext cx="0" cy="0"/>
          <a:chOff x="0" y="0"/>
          <a:chExt cx="0" cy="0"/>
        </a:xfrm>
      </p:grpSpPr>
      <p:sp>
        <p:nvSpPr>
          <p:cNvPr id="39" name="Google Shape;39;p20"/>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40" name="Google Shape;40;p20"/>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1" name="Google Shape;41;p20"/>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2" name="Google Shape;42;p20"/>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2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44" name="Google Shape;44;p20"/>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45" name="Google Shape;45;p20"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2793129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49" name="Google Shape;49;p21"/>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0" name="Google Shape;50;p2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51" name="Google Shape;51;p21"/>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52" name="Google Shape;52;p21"/>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53" name="Google Shape;53;p21"/>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54" name="Google Shape;54;p21"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55" name="Google Shape;55;p21"/>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6015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sp>
        <p:nvSpPr>
          <p:cNvPr id="25" name="Google Shape;25;p18"/>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6" name="Google Shape;26;p18"/>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7" name="Google Shape;27;p1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8" name="Google Shape;28;p18"/>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9" name="Google Shape;29;p18"/>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0" name="Google Shape;30;p18"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3843080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ítulo e Objeto">
  <p:cSld name="Título e Objeto">
    <p:spTree>
      <p:nvGrpSpPr>
        <p:cNvPr id="1" name="Shape 16"/>
        <p:cNvGrpSpPr/>
        <p:nvPr/>
      </p:nvGrpSpPr>
      <p:grpSpPr>
        <a:xfrm>
          <a:off x="0" y="0"/>
          <a:ext cx="0" cy="0"/>
          <a:chOff x="0" y="0"/>
          <a:chExt cx="0" cy="0"/>
        </a:xfrm>
      </p:grpSpPr>
      <p:sp>
        <p:nvSpPr>
          <p:cNvPr id="17" name="Google Shape;17;p41"/>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8" name="Google Shape;18;p4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20" name="Google Shape;20;p41"/>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1" name="Google Shape;21;p41"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4211957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arge Coloured Content">
  <p:cSld name="Large Coloured Content">
    <p:spTree>
      <p:nvGrpSpPr>
        <p:cNvPr id="1" name="Shape 32"/>
        <p:cNvGrpSpPr/>
        <p:nvPr/>
      </p:nvGrpSpPr>
      <p:grpSpPr>
        <a:xfrm>
          <a:off x="0" y="0"/>
          <a:ext cx="0" cy="0"/>
          <a:chOff x="0" y="0"/>
          <a:chExt cx="0" cy="0"/>
        </a:xfrm>
      </p:grpSpPr>
      <p:sp>
        <p:nvSpPr>
          <p:cNvPr id="33" name="Google Shape;33;p44"/>
          <p:cNvSpPr/>
          <p:nvPr/>
        </p:nvSpPr>
        <p:spPr>
          <a:xfrm>
            <a:off x="8491538" y="0"/>
            <a:ext cx="15892462"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34" name="Google Shape;34;p44"/>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4"/>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36" name="Google Shape;36;p44"/>
          <p:cNvSpPr txBox="1">
            <a:spLocks noGrp="1"/>
          </p:cNvSpPr>
          <p:nvPr>
            <p:ph type="body" idx="1"/>
          </p:nvPr>
        </p:nvSpPr>
        <p:spPr>
          <a:xfrm>
            <a:off x="10423525" y="1524000"/>
            <a:ext cx="13198475" cy="106680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37" name="Google Shape;37;p44" descr="Blue text on a black background&#10;&#10;AI-generated content may be incorrect."/>
          <p:cNvPicPr preferRelativeResize="0"/>
          <p:nvPr/>
        </p:nvPicPr>
        <p:blipFill rotWithShape="1">
          <a:blip r:embed="rId2">
            <a:alphaModFix/>
          </a:blip>
          <a:srcRect/>
          <a:stretch/>
        </p:blipFill>
        <p:spPr>
          <a:xfrm>
            <a:off x="762000" y="12469466"/>
            <a:ext cx="2171700" cy="484534"/>
          </a:xfrm>
          <a:prstGeom prst="rect">
            <a:avLst/>
          </a:prstGeom>
          <a:noFill/>
          <a:ln>
            <a:noFill/>
          </a:ln>
        </p:spPr>
      </p:pic>
      <p:pic>
        <p:nvPicPr>
          <p:cNvPr id="38" name="Google Shape;38;p44" descr="A black and white logo&#10;&#10;AI-generated content may be incorrect."/>
          <p:cNvPicPr preferRelativeResize="0"/>
          <p:nvPr/>
        </p:nvPicPr>
        <p:blipFill rotWithShape="1">
          <a:blip r:embed="rId3">
            <a:alphaModFix/>
          </a:blip>
          <a:srcRect/>
          <a:stretch/>
        </p:blipFill>
        <p:spPr>
          <a:xfrm>
            <a:off x="21606569" y="12481199"/>
            <a:ext cx="2015431" cy="484632"/>
          </a:xfrm>
          <a:prstGeom prst="rect">
            <a:avLst/>
          </a:prstGeom>
          <a:noFill/>
          <a:ln>
            <a:noFill/>
          </a:ln>
        </p:spPr>
      </p:pic>
    </p:spTree>
    <p:extLst>
      <p:ext uri="{BB962C8B-B14F-4D97-AF65-F5344CB8AC3E}">
        <p14:creationId xmlns:p14="http://schemas.microsoft.com/office/powerpoint/2010/main" val="4191751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9" r:id="rId2"/>
    <p:sldLayoutId id="2147483660" r:id="rId3"/>
    <p:sldLayoutId id="2147483663" r:id="rId4"/>
    <p:sldLayoutId id="2147483664" r:id="rId5"/>
    <p:sldLayoutId id="2147483665" r:id="rId6"/>
    <p:sldLayoutId id="2147483667" r:id="rId7"/>
    <p:sldLayoutId id="214748366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hyperlink" Target="https://whc.unesco.org/en/sustainabletourismtoolkit/guide10/" TargetMode="External"/><Relationship Id="rId3" Type="http://schemas.openxmlformats.org/officeDocument/2006/relationships/hyperlink" Target="https://open.spotify.com/episode/76fc1qhlvK7qTr04OUNvzH?si=e42e340ec7994391" TargetMode="External"/><Relationship Id="rId7" Type="http://schemas.openxmlformats.org/officeDocument/2006/relationships/hyperlink" Target="https://www.google.com/url?sa=t&amp;source=web&amp;rct=j&amp;opi=89978449&amp;url=https://planbleu.org/wp-content/uploads/2019/06/ensuring_effective_monitoring_web.pdf&amp;ved=2ahUKEwjjkp-T1uSOAxU4U6QEHbvqEUcQFnoECBcQAQ&amp;usg=AOvVaw2zxnJOdgDL9qq0Y3GiYj7p"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hyperlink" Target="https://www.oecd.org/en/publications/serials/oecd-tourism-papers_g1727119.html" TargetMode="External"/><Relationship Id="rId5" Type="http://schemas.openxmlformats.org/officeDocument/2006/relationships/hyperlink" Target="https://data.europa.eu/doi/10.2873/983087" TargetMode="External"/><Relationship Id="rId4" Type="http://schemas.openxmlformats.org/officeDocument/2006/relationships/hyperlink" Target="https://www.e-unwto.org/doi/book/10.18111/9789284407262" TargetMode="External"/><Relationship Id="rId9" Type="http://schemas.openxmlformats.org/officeDocument/2006/relationships/hyperlink" Target="https://open.spotify.com/show/2qifwjk3MVhGP4GS8DppjB?si=0ee91819ebe945fb"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title"/>
          </p:nvPr>
        </p:nvSpPr>
        <p:spPr>
          <a:xfrm>
            <a:off x="762001" y="5657851"/>
            <a:ext cx="19466766"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100000"/>
              <a:buFont typeface="Arial"/>
              <a:buNone/>
            </a:pPr>
            <a:r>
              <a:rPr lang="en-US" b="1"/>
              <a:t>10. Monitorowanie i ocena zrównoważonych praktyk</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body" idx="1"/>
          </p:nvPr>
        </p:nvSpPr>
        <p:spPr>
          <a:xfrm>
            <a:off x="957810" y="3545634"/>
            <a:ext cx="18454140" cy="7231224"/>
          </a:xfrm>
          <a:prstGeom prst="rect">
            <a:avLst/>
          </a:prstGeom>
          <a:noFill/>
          <a:ln>
            <a:noFill/>
          </a:ln>
        </p:spPr>
        <p:txBody>
          <a:bodyPr spcFirstLastPara="1" wrap="square" lIns="0" tIns="118850" rIns="0" bIns="0" anchor="t" anchorCtr="0">
            <a:normAutofit fontScale="85000" lnSpcReduction="20000"/>
          </a:bodyPr>
          <a:lstStyle/>
          <a:p>
            <a:pPr marL="0" lvl="0" indent="0" algn="l" rtl="0">
              <a:lnSpc>
                <a:spcPct val="130000"/>
              </a:lnSpc>
              <a:spcBef>
                <a:spcPts val="0"/>
              </a:spcBef>
              <a:spcAft>
                <a:spcPts val="0"/>
              </a:spcAft>
              <a:buClr>
                <a:srgbClr val="323232"/>
              </a:buClr>
              <a:buSzPts val="6000"/>
              <a:buNone/>
            </a:pPr>
            <a:r>
              <a:rPr lang="en-US" sz="6000" b="0" i="0" u="none" strike="noStrike" baseline="30000" dirty="0" err="1">
                <a:solidFill>
                  <a:srgbClr val="323232"/>
                </a:solidFill>
              </a:rPr>
              <a:t>Główne</a:t>
            </a:r>
            <a:r>
              <a:rPr lang="en-US" sz="6000" b="0" i="0" u="none" strike="noStrike" baseline="30000" dirty="0">
                <a:solidFill>
                  <a:srgbClr val="323232"/>
                </a:solidFill>
              </a:rPr>
              <a:t> </a:t>
            </a:r>
            <a:r>
              <a:rPr lang="en-US" sz="6000" b="0" i="0" u="none" strike="noStrike" baseline="30000" dirty="0" err="1">
                <a:solidFill>
                  <a:srgbClr val="323232"/>
                </a:solidFill>
              </a:rPr>
              <a:t>znaczenie</a:t>
            </a:r>
            <a:r>
              <a:rPr lang="en-US" sz="6000" b="0" i="0" u="none" strike="noStrike" baseline="30000" dirty="0">
                <a:solidFill>
                  <a:srgbClr val="323232"/>
                </a:solidFill>
              </a:rPr>
              <a:t> i </a:t>
            </a:r>
            <a:r>
              <a:rPr lang="en-US" sz="6000" b="0" i="0" u="none" strike="noStrike" baseline="30000" dirty="0" err="1">
                <a:solidFill>
                  <a:srgbClr val="323232"/>
                </a:solidFill>
              </a:rPr>
              <a:t>zakres</a:t>
            </a:r>
            <a:r>
              <a:rPr lang="en-US" sz="6000" b="0" i="0" u="none" strike="noStrike" baseline="30000" dirty="0">
                <a:solidFill>
                  <a:srgbClr val="323232"/>
                </a:solidFill>
              </a:rPr>
              <a:t> </a:t>
            </a:r>
            <a:r>
              <a:rPr lang="en-US" sz="6000" b="0" i="0" u="none" strike="noStrike" baseline="30000" dirty="0" err="1">
                <a:solidFill>
                  <a:srgbClr val="323232"/>
                </a:solidFill>
              </a:rPr>
              <a:t>tego</a:t>
            </a:r>
            <a:r>
              <a:rPr lang="en-US" sz="6000" b="0" i="0" u="none" strike="noStrike" baseline="30000" dirty="0">
                <a:solidFill>
                  <a:srgbClr val="323232"/>
                </a:solidFill>
              </a:rPr>
              <a:t> </a:t>
            </a:r>
            <a:r>
              <a:rPr lang="en-US" sz="6000" b="0" i="0" u="none" strike="noStrike" baseline="30000" dirty="0" err="1">
                <a:solidFill>
                  <a:srgbClr val="323232"/>
                </a:solidFill>
              </a:rPr>
              <a:t>modułu</a:t>
            </a:r>
            <a:r>
              <a:rPr lang="en-US" sz="6000" b="0" i="0" u="none" strike="noStrike" baseline="30000" dirty="0">
                <a:solidFill>
                  <a:srgbClr val="323232"/>
                </a:solidFill>
              </a:rPr>
              <a:t> to:</a:t>
            </a:r>
            <a:endParaRPr dirty="0"/>
          </a:p>
          <a:p>
            <a:pPr marL="0" lvl="0" indent="0" algn="l" rtl="0">
              <a:lnSpc>
                <a:spcPct val="130000"/>
              </a:lnSpc>
              <a:spcBef>
                <a:spcPts val="2000"/>
              </a:spcBef>
              <a:spcAft>
                <a:spcPts val="0"/>
              </a:spcAft>
              <a:buClr>
                <a:srgbClr val="323232"/>
              </a:buClr>
              <a:buSzPts val="6000"/>
              <a:buNone/>
            </a:pPr>
            <a:r>
              <a:rPr lang="en-US" sz="6000" b="0" i="0" u="none" strike="noStrike" baseline="30000" dirty="0">
                <a:solidFill>
                  <a:srgbClr val="323232"/>
                </a:solidFill>
              </a:rPr>
              <a:t>  </a:t>
            </a:r>
            <a:endParaRPr dirty="0"/>
          </a:p>
          <a:p>
            <a:pPr marL="0" lvl="0" indent="0" algn="l" rtl="0">
              <a:lnSpc>
                <a:spcPct val="130000"/>
              </a:lnSpc>
              <a:spcBef>
                <a:spcPts val="2000"/>
              </a:spcBef>
              <a:spcAft>
                <a:spcPts val="0"/>
              </a:spcAft>
              <a:buClr>
                <a:srgbClr val="323232"/>
              </a:buClr>
              <a:buSzPts val="6000"/>
              <a:buNone/>
            </a:pPr>
            <a:r>
              <a:rPr lang="en-US" sz="6000" baseline="30000" dirty="0"/>
              <a:t>1. </a:t>
            </a:r>
            <a:r>
              <a:rPr lang="en-US" sz="6000" b="1" baseline="30000" dirty="0" err="1"/>
              <a:t>Wyposażenie</a:t>
            </a:r>
            <a:r>
              <a:rPr lang="en-US" sz="6000" b="1" baseline="30000" dirty="0"/>
              <a:t> </a:t>
            </a:r>
            <a:r>
              <a:rPr lang="en-US" sz="6000" b="1" baseline="30000" dirty="0" err="1"/>
              <a:t>trenerów</a:t>
            </a:r>
            <a:r>
              <a:rPr lang="en-US" sz="6000" b="1" baseline="30000" dirty="0"/>
              <a:t> </a:t>
            </a:r>
            <a:r>
              <a:rPr lang="en-US" sz="6000" baseline="30000" dirty="0"/>
              <a:t>w</a:t>
            </a:r>
            <a:r>
              <a:rPr lang="en-US" sz="6000" b="1" baseline="30000" dirty="0"/>
              <a:t> </a:t>
            </a:r>
            <a:r>
              <a:rPr lang="en-US" sz="6000" b="1" baseline="30000" dirty="0" err="1"/>
              <a:t>wiedzę</a:t>
            </a:r>
            <a:r>
              <a:rPr lang="en-US" sz="6000" b="1" baseline="30000" dirty="0"/>
              <a:t> i </a:t>
            </a:r>
            <a:r>
              <a:rPr lang="en-US" sz="6000" b="1" baseline="30000" dirty="0" err="1"/>
              <a:t>umiejętności</a:t>
            </a:r>
            <a:r>
              <a:rPr lang="en-US" sz="6000" b="1" baseline="30000" dirty="0"/>
              <a:t> </a:t>
            </a:r>
            <a:r>
              <a:rPr lang="en-US" sz="6000" baseline="30000" dirty="0" err="1"/>
              <a:t>niezbędne</a:t>
            </a:r>
            <a:r>
              <a:rPr lang="en-US" sz="6000" baseline="30000" dirty="0"/>
              <a:t> do </a:t>
            </a:r>
            <a:r>
              <a:rPr lang="en-US" sz="6000" baseline="30000" dirty="0" err="1"/>
              <a:t>zrozumienia</a:t>
            </a:r>
            <a:r>
              <a:rPr lang="en-US" sz="6000" baseline="30000" dirty="0"/>
              <a:t> i </a:t>
            </a:r>
            <a:r>
              <a:rPr lang="en-US" sz="6000" baseline="30000" dirty="0" err="1"/>
              <a:t>przekazania</a:t>
            </a:r>
            <a:r>
              <a:rPr lang="en-US" sz="6000" baseline="30000" dirty="0"/>
              <a:t> </a:t>
            </a:r>
            <a:r>
              <a:rPr lang="en-US" sz="6000" baseline="30000" dirty="0" err="1"/>
              <a:t>znaczenia</a:t>
            </a:r>
            <a:r>
              <a:rPr lang="en-US" sz="6000" baseline="30000" dirty="0"/>
              <a:t> </a:t>
            </a:r>
            <a:r>
              <a:rPr lang="en-US" sz="6000" baseline="30000" dirty="0" err="1"/>
              <a:t>procesów</a:t>
            </a:r>
            <a:r>
              <a:rPr lang="en-US" sz="6000" baseline="30000" dirty="0"/>
              <a:t> </a:t>
            </a:r>
            <a:r>
              <a:rPr lang="en-US" sz="6000" baseline="30000" dirty="0" err="1"/>
              <a:t>monitorowania</a:t>
            </a:r>
            <a:r>
              <a:rPr lang="en-US" sz="6000" baseline="30000" dirty="0"/>
              <a:t> i </a:t>
            </a:r>
            <a:r>
              <a:rPr lang="en-US" sz="6000" baseline="30000" dirty="0" err="1"/>
              <a:t>oceny</a:t>
            </a:r>
            <a:r>
              <a:rPr lang="en-US" sz="6000" baseline="30000" dirty="0"/>
              <a:t> </a:t>
            </a:r>
            <a:r>
              <a:rPr lang="en-US" sz="6000" baseline="30000" dirty="0" err="1"/>
              <a:t>wdrażania</a:t>
            </a:r>
            <a:r>
              <a:rPr lang="en-US" sz="6000" baseline="30000" dirty="0"/>
              <a:t> </a:t>
            </a:r>
            <a:r>
              <a:rPr lang="en-US" sz="6000" baseline="30000" dirty="0" err="1"/>
              <a:t>zrównoważonych</a:t>
            </a:r>
            <a:r>
              <a:rPr lang="en-US" sz="6000" baseline="30000" dirty="0"/>
              <a:t> </a:t>
            </a:r>
            <a:r>
              <a:rPr lang="en-US" sz="6000" baseline="30000" dirty="0" err="1"/>
              <a:t>praktyk</a:t>
            </a:r>
            <a:r>
              <a:rPr lang="en-US" sz="6000" baseline="30000" dirty="0"/>
              <a:t>.</a:t>
            </a:r>
            <a:endParaRPr dirty="0"/>
          </a:p>
          <a:p>
            <a:pPr marL="0" lvl="0" indent="0" algn="l" rtl="0">
              <a:lnSpc>
                <a:spcPct val="130000"/>
              </a:lnSpc>
              <a:spcBef>
                <a:spcPts val="2000"/>
              </a:spcBef>
              <a:spcAft>
                <a:spcPts val="0"/>
              </a:spcAft>
              <a:buClr>
                <a:srgbClr val="323232"/>
              </a:buClr>
              <a:buSzPts val="6000"/>
              <a:buNone/>
            </a:pPr>
            <a:r>
              <a:rPr lang="en-US" sz="6000" baseline="30000" dirty="0"/>
              <a:t>2. </a:t>
            </a:r>
            <a:r>
              <a:rPr lang="en-US" sz="6000" b="1" baseline="30000" dirty="0" err="1"/>
              <a:t>Poznanie</a:t>
            </a:r>
            <a:r>
              <a:rPr lang="en-US" sz="6000" b="1" baseline="30000" dirty="0"/>
              <a:t> </a:t>
            </a:r>
            <a:r>
              <a:rPr lang="en-US" sz="6000" b="1" baseline="30000" dirty="0" err="1"/>
              <a:t>metod</a:t>
            </a:r>
            <a:r>
              <a:rPr lang="en-US" sz="6000" b="1" baseline="30000" dirty="0"/>
              <a:t> i </a:t>
            </a:r>
            <a:r>
              <a:rPr lang="en-US" sz="6000" b="1" baseline="30000" dirty="0" err="1"/>
              <a:t>wskaźników</a:t>
            </a:r>
            <a:r>
              <a:rPr lang="en-US" sz="6000" b="1" baseline="30000" dirty="0"/>
              <a:t> </a:t>
            </a:r>
            <a:r>
              <a:rPr lang="en-US" sz="6000" baseline="30000" dirty="0"/>
              <a:t>(KPI, </a:t>
            </a:r>
            <a:r>
              <a:rPr lang="en-US" sz="6000" baseline="30000" dirty="0" err="1"/>
              <a:t>benchmarki</a:t>
            </a:r>
            <a:r>
              <a:rPr lang="en-US" sz="6000" baseline="30000" dirty="0"/>
              <a:t>), </a:t>
            </a:r>
            <a:r>
              <a:rPr lang="en-US" sz="6000" baseline="30000" dirty="0" err="1"/>
              <a:t>które</a:t>
            </a:r>
            <a:r>
              <a:rPr lang="en-US" sz="6000" baseline="30000" dirty="0"/>
              <a:t> </a:t>
            </a:r>
            <a:r>
              <a:rPr lang="en-US" sz="6000" baseline="30000" dirty="0" err="1"/>
              <a:t>pozwalają</a:t>
            </a:r>
            <a:r>
              <a:rPr lang="en-US" sz="6000" baseline="30000" dirty="0"/>
              <a:t> </a:t>
            </a:r>
            <a:r>
              <a:rPr lang="en-US" sz="6000" baseline="30000" dirty="0" err="1"/>
              <a:t>mierzyć</a:t>
            </a:r>
            <a:r>
              <a:rPr lang="en-US" sz="6000" baseline="30000" dirty="0"/>
              <a:t> </a:t>
            </a:r>
            <a:r>
              <a:rPr lang="en-US" sz="6000" baseline="30000" dirty="0" err="1"/>
              <a:t>skuteczność</a:t>
            </a:r>
            <a:r>
              <a:rPr lang="en-US" sz="6000" baseline="30000" dirty="0"/>
              <a:t> </a:t>
            </a:r>
            <a:r>
              <a:rPr lang="en-US" sz="6000" baseline="30000" dirty="0" err="1"/>
              <a:t>zrównoważonych</a:t>
            </a:r>
            <a:r>
              <a:rPr lang="en-US" sz="6000" baseline="30000" dirty="0"/>
              <a:t> </a:t>
            </a:r>
            <a:r>
              <a:rPr lang="en-US" sz="6000" baseline="30000" dirty="0" err="1"/>
              <a:t>działań</a:t>
            </a:r>
            <a:r>
              <a:rPr lang="en-US" sz="6000" baseline="30000" dirty="0"/>
              <a:t> w </a:t>
            </a:r>
            <a:r>
              <a:rPr lang="en-US" sz="6000" baseline="30000" dirty="0" err="1"/>
              <a:t>kontekście</a:t>
            </a:r>
            <a:r>
              <a:rPr lang="en-US" sz="6000" baseline="30000" dirty="0"/>
              <a:t> </a:t>
            </a:r>
            <a:r>
              <a:rPr lang="en-US" sz="6000" baseline="30000" dirty="0" err="1"/>
              <a:t>turystyki</a:t>
            </a:r>
            <a:r>
              <a:rPr lang="en-US" sz="6000" baseline="30000" dirty="0"/>
              <a:t> i </a:t>
            </a:r>
            <a:r>
              <a:rPr lang="en-US" sz="6000" baseline="30000" dirty="0" err="1"/>
              <a:t>hotelarstwa</a:t>
            </a:r>
            <a:r>
              <a:rPr lang="en-US" sz="6000" baseline="30000" dirty="0"/>
              <a:t>.</a:t>
            </a:r>
            <a:endParaRPr dirty="0"/>
          </a:p>
          <a:p>
            <a:pPr marL="0" lvl="0" indent="0" algn="l" rtl="0">
              <a:lnSpc>
                <a:spcPct val="130000"/>
              </a:lnSpc>
              <a:spcBef>
                <a:spcPts val="2000"/>
              </a:spcBef>
              <a:spcAft>
                <a:spcPts val="0"/>
              </a:spcAft>
              <a:buClr>
                <a:srgbClr val="323232"/>
              </a:buClr>
              <a:buSzPts val="6000"/>
              <a:buNone/>
            </a:pPr>
            <a:r>
              <a:rPr lang="en-US" sz="6000" baseline="30000" dirty="0"/>
              <a:t>3. </a:t>
            </a:r>
            <a:r>
              <a:rPr lang="en-US" sz="6000" b="1" baseline="30000" dirty="0" err="1"/>
              <a:t>Dostarczenie</a:t>
            </a:r>
            <a:r>
              <a:rPr lang="en-US" sz="6000" b="1" baseline="30000" dirty="0"/>
              <a:t> </a:t>
            </a:r>
            <a:r>
              <a:rPr lang="en-US" sz="6000" b="1" baseline="30000" dirty="0" err="1"/>
              <a:t>praktycznych</a:t>
            </a:r>
            <a:r>
              <a:rPr lang="en-US" sz="6000" b="1" baseline="30000" dirty="0"/>
              <a:t> </a:t>
            </a:r>
            <a:r>
              <a:rPr lang="en-US" sz="6000" b="1" baseline="30000" dirty="0" err="1"/>
              <a:t>narzędzi</a:t>
            </a:r>
            <a:r>
              <a:rPr lang="en-US" sz="6000" b="1" baseline="30000" dirty="0"/>
              <a:t> i </a:t>
            </a:r>
            <a:r>
              <a:rPr lang="en-US" sz="6000" b="1" baseline="30000" dirty="0" err="1"/>
              <a:t>metodolog</a:t>
            </a:r>
            <a:r>
              <a:rPr lang="pl-PL" sz="6000" b="1" baseline="30000" dirty="0"/>
              <a:t>ii</a:t>
            </a:r>
            <a:r>
              <a:rPr lang="en-US" sz="6000" b="1" baseline="30000" dirty="0"/>
              <a:t> </a:t>
            </a:r>
            <a:r>
              <a:rPr lang="en-US" sz="6000" baseline="30000" dirty="0"/>
              <a:t>do </a:t>
            </a:r>
            <a:r>
              <a:rPr lang="en-US" sz="6000" baseline="30000" dirty="0" err="1"/>
              <a:t>tworzenia</a:t>
            </a:r>
            <a:r>
              <a:rPr lang="en-US" sz="6000" baseline="30000" dirty="0"/>
              <a:t> </a:t>
            </a:r>
            <a:r>
              <a:rPr lang="en-US" sz="6000" baseline="30000" dirty="0" err="1"/>
              <a:t>systemów</a:t>
            </a:r>
            <a:r>
              <a:rPr lang="en-US" sz="6000" baseline="30000" dirty="0"/>
              <a:t> </a:t>
            </a:r>
            <a:r>
              <a:rPr lang="en-US" sz="6000" baseline="30000" dirty="0" err="1"/>
              <a:t>monitorowania</a:t>
            </a:r>
            <a:r>
              <a:rPr lang="en-US" sz="6000" baseline="30000" dirty="0"/>
              <a:t> i </a:t>
            </a:r>
            <a:r>
              <a:rPr lang="en-US" sz="6000" baseline="30000" dirty="0" err="1"/>
              <a:t>ciągłej</a:t>
            </a:r>
            <a:r>
              <a:rPr lang="en-US" sz="6000" baseline="30000" dirty="0"/>
              <a:t> </a:t>
            </a:r>
            <a:r>
              <a:rPr lang="en-US" sz="6000" baseline="30000" dirty="0" err="1"/>
              <a:t>informacji</a:t>
            </a:r>
            <a:r>
              <a:rPr lang="en-US" sz="6000" baseline="30000" dirty="0"/>
              <a:t> </a:t>
            </a:r>
            <a:r>
              <a:rPr lang="en-US" sz="6000" baseline="30000" dirty="0" err="1"/>
              <a:t>zwrotnej</a:t>
            </a:r>
            <a:r>
              <a:rPr lang="en-US" sz="6000" baseline="30000" dirty="0"/>
              <a:t>.</a:t>
            </a:r>
            <a:endParaRPr dirty="0"/>
          </a:p>
        </p:txBody>
      </p:sp>
      <p:sp>
        <p:nvSpPr>
          <p:cNvPr id="95" name="Google Shape;95;p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US" b="1"/>
              <a:t>Wprowadzenie</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3"/>
          <p:cNvSpPr txBox="1">
            <a:spLocks noGrp="1"/>
          </p:cNvSpPr>
          <p:nvPr>
            <p:ph type="title"/>
          </p:nvPr>
        </p:nvSpPr>
        <p:spPr>
          <a:xfrm>
            <a:off x="762001" y="5657851"/>
            <a:ext cx="23861485"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100000"/>
              <a:buFont typeface="Arial"/>
              <a:buNone/>
            </a:pPr>
            <a:r>
              <a:rPr lang="en-US" b="1"/>
              <a:t>A. Monitorowanie i ocena (M&amp;E)</a:t>
            </a:r>
            <a:endParaRPr/>
          </a:p>
        </p:txBody>
      </p:sp>
      <p:sp>
        <p:nvSpPr>
          <p:cNvPr id="101" name="Google Shape;101;p3"/>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4"/>
          <p:cNvSpPr txBox="1">
            <a:spLocks noGrp="1"/>
          </p:cNvSpPr>
          <p:nvPr>
            <p:ph type="title"/>
          </p:nvPr>
        </p:nvSpPr>
        <p:spPr>
          <a:xfrm>
            <a:off x="761999" y="1524001"/>
            <a:ext cx="22860001" cy="116871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ct val="100000"/>
              <a:buFont typeface="Arial"/>
              <a:buNone/>
            </a:pPr>
            <a:r>
              <a:rPr lang="en-US" b="1"/>
              <a:t>1. Monitorowanie i ocena (M&amp;E) – definicje</a:t>
            </a:r>
            <a:endParaRPr b="1">
              <a:highlight>
                <a:srgbClr val="FFFF00"/>
              </a:highlight>
            </a:endParaRPr>
          </a:p>
        </p:txBody>
      </p:sp>
      <p:sp>
        <p:nvSpPr>
          <p:cNvPr id="108" name="Google Shape;108;p4"/>
          <p:cNvSpPr/>
          <p:nvPr/>
        </p:nvSpPr>
        <p:spPr>
          <a:xfrm>
            <a:off x="11986729" y="2944637"/>
            <a:ext cx="9377395" cy="4535502"/>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a:solidFill>
                  <a:schemeClr val="lt1"/>
                </a:solidFill>
                <a:latin typeface="Arial"/>
                <a:ea typeface="Arial"/>
                <a:cs typeface="Arial"/>
                <a:sym typeface="Arial"/>
              </a:rPr>
              <a:t>Monitorowanie </a:t>
            </a:r>
            <a:r>
              <a:rPr lang="en-US" sz="4000">
                <a:solidFill>
                  <a:schemeClr val="lt1"/>
                </a:solidFill>
                <a:latin typeface="Arial"/>
                <a:ea typeface="Arial"/>
                <a:cs typeface="Arial"/>
                <a:sym typeface="Arial"/>
              </a:rPr>
              <a:t>to ciągły proces gromadzenia danych w celu śledzenia wskaźników wydajności, aby nadzorować postępy i ewolucję celów i zadań (np. zużycie energii, redukcja odpadów, zaangażowanie społeczności).</a:t>
            </a:r>
            <a:endParaRPr/>
          </a:p>
        </p:txBody>
      </p:sp>
      <p:sp>
        <p:nvSpPr>
          <p:cNvPr id="109" name="Google Shape;109;p4"/>
          <p:cNvSpPr txBox="1">
            <a:spLocks noGrp="1"/>
          </p:cNvSpPr>
          <p:nvPr>
            <p:ph type="body" idx="1"/>
          </p:nvPr>
        </p:nvSpPr>
        <p:spPr>
          <a:xfrm>
            <a:off x="1147536" y="3928193"/>
            <a:ext cx="9377395" cy="9490052"/>
          </a:xfrm>
          <a:prstGeom prst="rect">
            <a:avLst/>
          </a:prstGeom>
          <a:noFill/>
          <a:ln>
            <a:noFill/>
          </a:ln>
        </p:spPr>
        <p:txBody>
          <a:bodyPr spcFirstLastPara="1" wrap="square" lIns="0" tIns="0" rIns="0" bIns="0" anchor="t" anchorCtr="0">
            <a:normAutofit fontScale="77500" lnSpcReduction="20000"/>
          </a:bodyPr>
          <a:lstStyle/>
          <a:p>
            <a:pPr marL="0" lvl="0" indent="0" algn="ctr" rtl="0">
              <a:lnSpc>
                <a:spcPct val="120000"/>
              </a:lnSpc>
              <a:spcBef>
                <a:spcPts val="0"/>
              </a:spcBef>
              <a:spcAft>
                <a:spcPts val="0"/>
              </a:spcAft>
              <a:buClr>
                <a:srgbClr val="323232"/>
              </a:buClr>
              <a:buSzPct val="100000"/>
              <a:buNone/>
            </a:pPr>
            <a:r>
              <a:rPr lang="en-US" dirty="0" err="1"/>
              <a:t>Monitorowanie</a:t>
            </a:r>
            <a:r>
              <a:rPr lang="en-US" dirty="0"/>
              <a:t> i </a:t>
            </a:r>
            <a:r>
              <a:rPr lang="en-US" dirty="0" err="1"/>
              <a:t>ocena</a:t>
            </a:r>
            <a:r>
              <a:rPr lang="en-US" dirty="0"/>
              <a:t> </a:t>
            </a:r>
            <a:r>
              <a:rPr lang="en-US" dirty="0" err="1"/>
              <a:t>zrównoważonych</a:t>
            </a:r>
            <a:r>
              <a:rPr lang="en-US" dirty="0"/>
              <a:t> </a:t>
            </a:r>
            <a:r>
              <a:rPr lang="en-US" dirty="0" err="1"/>
              <a:t>praktyk</a:t>
            </a:r>
            <a:r>
              <a:rPr lang="en-US" dirty="0"/>
              <a:t> </a:t>
            </a:r>
            <a:r>
              <a:rPr lang="en-US" dirty="0" err="1"/>
              <a:t>odnosi</a:t>
            </a:r>
            <a:r>
              <a:rPr lang="en-US" dirty="0"/>
              <a:t> </a:t>
            </a:r>
            <a:r>
              <a:rPr lang="en-US" dirty="0" err="1"/>
              <a:t>się</a:t>
            </a:r>
            <a:r>
              <a:rPr lang="en-US" dirty="0"/>
              <a:t> do </a:t>
            </a:r>
            <a:r>
              <a:rPr lang="en-US" dirty="0" err="1"/>
              <a:t>systematycznego</a:t>
            </a:r>
            <a:r>
              <a:rPr lang="en-US" dirty="0"/>
              <a:t> </a:t>
            </a:r>
            <a:r>
              <a:rPr lang="en-US" dirty="0" err="1"/>
              <a:t>procesu</a:t>
            </a:r>
            <a:r>
              <a:rPr lang="en-US" dirty="0"/>
              <a:t> </a:t>
            </a:r>
            <a:r>
              <a:rPr lang="en-US" dirty="0" err="1"/>
              <a:t>śledzenia</a:t>
            </a:r>
            <a:r>
              <a:rPr lang="en-US" dirty="0"/>
              <a:t>, </a:t>
            </a:r>
            <a:r>
              <a:rPr lang="en-US" dirty="0" err="1"/>
              <a:t>oceny</a:t>
            </a:r>
            <a:r>
              <a:rPr lang="en-US" dirty="0"/>
              <a:t> i </a:t>
            </a:r>
            <a:r>
              <a:rPr lang="en-US" dirty="0" err="1"/>
              <a:t>poprawy</a:t>
            </a:r>
            <a:r>
              <a:rPr lang="en-US" dirty="0"/>
              <a:t> </a:t>
            </a:r>
            <a:r>
              <a:rPr lang="en-US" dirty="0" err="1"/>
              <a:t>sposobu</a:t>
            </a:r>
            <a:r>
              <a:rPr lang="en-US" dirty="0"/>
              <a:t>, w </a:t>
            </a:r>
            <a:r>
              <a:rPr lang="en-US" dirty="0" err="1"/>
              <a:t>jaki</a:t>
            </a:r>
            <a:r>
              <a:rPr lang="en-US" dirty="0"/>
              <a:t> </a:t>
            </a:r>
            <a:r>
              <a:rPr lang="en-US" dirty="0" err="1"/>
              <a:t>przedsiębiorstwa</a:t>
            </a:r>
            <a:r>
              <a:rPr lang="en-US" dirty="0"/>
              <a:t> </a:t>
            </a:r>
            <a:r>
              <a:rPr lang="en-US" dirty="0" err="1"/>
              <a:t>turystyczne</a:t>
            </a:r>
            <a:r>
              <a:rPr lang="en-US" dirty="0"/>
              <a:t> </a:t>
            </a:r>
            <a:r>
              <a:rPr lang="en-US" dirty="0" err="1"/>
              <a:t>wdrażają</a:t>
            </a:r>
            <a:r>
              <a:rPr lang="en-US" dirty="0"/>
              <a:t> </a:t>
            </a:r>
            <a:r>
              <a:rPr lang="en-US" dirty="0" err="1"/>
              <a:t>działania</a:t>
            </a:r>
            <a:r>
              <a:rPr lang="en-US" dirty="0"/>
              <a:t> </a:t>
            </a:r>
            <a:r>
              <a:rPr lang="en-US" dirty="0" err="1"/>
              <a:t>odpowiedzialne</a:t>
            </a:r>
            <a:r>
              <a:rPr lang="en-US" dirty="0"/>
              <a:t> pod </a:t>
            </a:r>
            <a:r>
              <a:rPr lang="en-US" dirty="0" err="1"/>
              <a:t>względem</a:t>
            </a:r>
            <a:r>
              <a:rPr lang="en-US" dirty="0"/>
              <a:t> </a:t>
            </a:r>
            <a:r>
              <a:rPr lang="en-US" dirty="0" err="1"/>
              <a:t>środowiskowym</a:t>
            </a:r>
            <a:r>
              <a:rPr lang="en-US" dirty="0"/>
              <a:t>, </a:t>
            </a:r>
            <a:r>
              <a:rPr lang="en-US" dirty="0" err="1"/>
              <a:t>społecznym</a:t>
            </a:r>
            <a:r>
              <a:rPr lang="en-US" dirty="0"/>
              <a:t> i </a:t>
            </a:r>
            <a:r>
              <a:rPr lang="en-US" dirty="0" err="1"/>
              <a:t>ekonomicznym</a:t>
            </a:r>
            <a:r>
              <a:rPr lang="en-US" dirty="0"/>
              <a:t>. </a:t>
            </a:r>
            <a:endParaRPr dirty="0"/>
          </a:p>
          <a:p>
            <a:pPr marL="0" lvl="0" indent="0" algn="ctr" rtl="0">
              <a:lnSpc>
                <a:spcPct val="120000"/>
              </a:lnSpc>
              <a:spcBef>
                <a:spcPts val="2000"/>
              </a:spcBef>
              <a:spcAft>
                <a:spcPts val="0"/>
              </a:spcAft>
              <a:buClr>
                <a:srgbClr val="323232"/>
              </a:buClr>
              <a:buSzPct val="100000"/>
              <a:buNone/>
            </a:pPr>
            <a:r>
              <a:rPr lang="en-US" dirty="0" err="1"/>
              <a:t>Gwarantuje</a:t>
            </a:r>
            <a:r>
              <a:rPr lang="en-US" dirty="0"/>
              <a:t> to, </a:t>
            </a:r>
            <a:r>
              <a:rPr lang="en-US" dirty="0" err="1"/>
              <a:t>że</a:t>
            </a:r>
            <a:r>
              <a:rPr lang="en-US" dirty="0"/>
              <a:t> </a:t>
            </a:r>
            <a:r>
              <a:rPr lang="en-US" dirty="0" err="1"/>
              <a:t>cele</a:t>
            </a:r>
            <a:r>
              <a:rPr lang="en-US" dirty="0"/>
              <a:t> </a:t>
            </a:r>
            <a:r>
              <a:rPr lang="en-US" dirty="0" err="1"/>
              <a:t>zrównoważonego</a:t>
            </a:r>
            <a:r>
              <a:rPr lang="en-US" dirty="0"/>
              <a:t> </a:t>
            </a:r>
            <a:r>
              <a:rPr lang="en-US" dirty="0" err="1"/>
              <a:t>rozwoju</a:t>
            </a:r>
            <a:r>
              <a:rPr lang="en-US" dirty="0"/>
              <a:t> </a:t>
            </a:r>
            <a:r>
              <a:rPr lang="en-US" dirty="0" err="1"/>
              <a:t>nie</a:t>
            </a:r>
            <a:r>
              <a:rPr lang="en-US" dirty="0"/>
              <a:t> </a:t>
            </a:r>
            <a:r>
              <a:rPr lang="en-US" dirty="0" err="1"/>
              <a:t>są</a:t>
            </a:r>
            <a:r>
              <a:rPr lang="en-US" dirty="0"/>
              <a:t> </a:t>
            </a:r>
            <a:r>
              <a:rPr lang="en-US" dirty="0" err="1"/>
              <a:t>tylko</a:t>
            </a:r>
            <a:r>
              <a:rPr lang="en-US" dirty="0"/>
              <a:t> </a:t>
            </a:r>
            <a:r>
              <a:rPr lang="en-US" dirty="0" err="1"/>
              <a:t>aspiracjami</a:t>
            </a:r>
            <a:r>
              <a:rPr lang="en-US" dirty="0"/>
              <a:t>, ale </a:t>
            </a:r>
            <a:r>
              <a:rPr lang="en-US" dirty="0" err="1"/>
              <a:t>zostają</a:t>
            </a:r>
            <a:r>
              <a:rPr lang="en-US" dirty="0"/>
              <a:t> </a:t>
            </a:r>
            <a:r>
              <a:rPr lang="en-US" dirty="0" err="1"/>
              <a:t>osiągnięte</a:t>
            </a:r>
            <a:r>
              <a:rPr lang="en-US" dirty="0"/>
              <a:t>.</a:t>
            </a:r>
            <a:endParaRPr dirty="0"/>
          </a:p>
          <a:p>
            <a:pPr marL="0" lvl="0" indent="0" algn="l" rtl="0">
              <a:lnSpc>
                <a:spcPct val="120000"/>
              </a:lnSpc>
              <a:spcBef>
                <a:spcPts val="2000"/>
              </a:spcBef>
              <a:spcAft>
                <a:spcPts val="0"/>
              </a:spcAft>
              <a:buClr>
                <a:srgbClr val="323232"/>
              </a:buClr>
              <a:buSzPct val="100000"/>
              <a:buNone/>
            </a:pPr>
            <a:endParaRPr dirty="0"/>
          </a:p>
        </p:txBody>
      </p:sp>
      <p:sp>
        <p:nvSpPr>
          <p:cNvPr id="110" name="Google Shape;110;p4"/>
          <p:cNvSpPr/>
          <p:nvPr/>
        </p:nvSpPr>
        <p:spPr>
          <a:xfrm>
            <a:off x="11986729" y="8090467"/>
            <a:ext cx="9377395" cy="4535502"/>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a:solidFill>
                  <a:schemeClr val="lt1"/>
                </a:solidFill>
                <a:latin typeface="Arial"/>
                <a:ea typeface="Arial"/>
                <a:cs typeface="Arial"/>
                <a:sym typeface="Arial"/>
              </a:rPr>
              <a:t>Ocena </a:t>
            </a:r>
            <a:r>
              <a:rPr lang="en-US" sz="4000">
                <a:solidFill>
                  <a:schemeClr val="lt1"/>
                </a:solidFill>
                <a:latin typeface="Arial"/>
                <a:ea typeface="Arial"/>
                <a:cs typeface="Arial"/>
                <a:sym typeface="Arial"/>
              </a:rPr>
              <a:t>to okresowa analiza tych danych w celu oceny skuteczności, identyfikacji luk i ukierunkowania procesu podejmowania decyzji. </a:t>
            </a:r>
            <a:endParaRPr/>
          </a:p>
          <a:p>
            <a:pPr marL="0" marR="0" lvl="0" indent="0" algn="ctr" rtl="0">
              <a:spcBef>
                <a:spcPts val="0"/>
              </a:spcBef>
              <a:spcAft>
                <a:spcPts val="0"/>
              </a:spcAft>
              <a:buNone/>
            </a:pPr>
            <a:r>
              <a:rPr lang="en-US" sz="4000">
                <a:solidFill>
                  <a:schemeClr val="lt1"/>
                </a:solidFill>
                <a:latin typeface="Arial"/>
                <a:ea typeface="Arial"/>
                <a:cs typeface="Arial"/>
                <a:sym typeface="Arial"/>
              </a:rPr>
              <a:t>Ocena wyjaśnia, jakie zmiany zaszły, ale także w jaki sposób i dlaczego do nich doszło.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5"/>
          <p:cNvSpPr txBox="1">
            <a:spLocks noGrp="1"/>
          </p:cNvSpPr>
          <p:nvPr>
            <p:ph type="title"/>
          </p:nvPr>
        </p:nvSpPr>
        <p:spPr>
          <a:xfrm>
            <a:off x="761999" y="1524001"/>
            <a:ext cx="22860001" cy="116871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7200"/>
              <a:buFont typeface="Arial"/>
              <a:buNone/>
            </a:pPr>
            <a:r>
              <a:rPr lang="en-US" sz="7200" b="1"/>
              <a:t>2. Monitorowanie i ocena (M&amp;E) – adekwatność</a:t>
            </a:r>
            <a:endParaRPr sz="7200" b="1">
              <a:highlight>
                <a:srgbClr val="FFFF00"/>
              </a:highlight>
            </a:endParaRPr>
          </a:p>
        </p:txBody>
      </p:sp>
      <p:grpSp>
        <p:nvGrpSpPr>
          <p:cNvPr id="117" name="Google Shape;117;p5"/>
          <p:cNvGrpSpPr/>
          <p:nvPr/>
        </p:nvGrpSpPr>
        <p:grpSpPr>
          <a:xfrm>
            <a:off x="3624424" y="3625933"/>
            <a:ext cx="17210283" cy="7887945"/>
            <a:chOff x="0" y="96"/>
            <a:chExt cx="17210283" cy="7887945"/>
          </a:xfrm>
        </p:grpSpPr>
        <p:sp>
          <p:nvSpPr>
            <p:cNvPr id="118" name="Google Shape;118;p5"/>
            <p:cNvSpPr/>
            <p:nvPr/>
          </p:nvSpPr>
          <p:spPr>
            <a:xfrm rot="5400000">
              <a:off x="9755048" y="-3414972"/>
              <a:ext cx="3943973" cy="10966497"/>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5"/>
            <p:cNvSpPr txBox="1"/>
            <p:nvPr/>
          </p:nvSpPr>
          <p:spPr>
            <a:xfrm>
              <a:off x="6243787" y="760542"/>
              <a:ext cx="10816231" cy="2777690"/>
            </a:xfrm>
            <a:prstGeom prst="rect">
              <a:avLst/>
            </a:prstGeom>
            <a:noFill/>
            <a:ln>
              <a:noFill/>
            </a:ln>
          </p:spPr>
          <p:txBody>
            <a:bodyPr spcFirstLastPara="1" wrap="square" lIns="129525" tIns="64750" rIns="129525" bIns="64750" anchor="ctr" anchorCtr="0">
              <a:noAutofit/>
            </a:bodyPr>
            <a:lstStyle/>
            <a:p>
              <a:pPr marL="285750" marR="0" lvl="1" indent="-285750" algn="l" rtl="0">
                <a:lnSpc>
                  <a:spcPct val="90000"/>
                </a:lnSpc>
                <a:spcBef>
                  <a:spcPts val="0"/>
                </a:spcBef>
                <a:spcAft>
                  <a:spcPts val="0"/>
                </a:spcAft>
                <a:buClr>
                  <a:schemeClr val="dk1"/>
                </a:buClr>
                <a:buSzPts val="3400"/>
                <a:buFont typeface="Arial"/>
                <a:buAutoNum type="arabicPeriod"/>
              </a:pP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Zapewnia</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osiągnięcie</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celów</a:t>
              </a:r>
              <a:endParaRPr sz="3400" b="0" i="0" u="none" strike="noStrike" cap="none" dirty="0">
                <a:solidFill>
                  <a:schemeClr val="dk1"/>
                </a:solidFill>
                <a:latin typeface="Arial"/>
                <a:ea typeface="Arial"/>
                <a:cs typeface="Arial"/>
                <a:sym typeface="Arial"/>
              </a:endParaRPr>
            </a:p>
            <a:p>
              <a:pPr marL="285750" marR="0" lvl="1" indent="-285750" algn="l" rtl="0">
                <a:lnSpc>
                  <a:spcPct val="90000"/>
                </a:lnSpc>
                <a:spcBef>
                  <a:spcPts val="510"/>
                </a:spcBef>
                <a:spcAft>
                  <a:spcPts val="0"/>
                </a:spcAft>
                <a:buClr>
                  <a:schemeClr val="dk1"/>
                </a:buClr>
                <a:buSzPts val="3400"/>
                <a:buFont typeface="Arial"/>
                <a:buAutoNum type="arabicPeriod"/>
              </a:pP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Wczesne</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wykrywanie</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problemów</a:t>
              </a:r>
              <a:endParaRPr sz="3400" b="0" i="0" u="none" strike="noStrike" cap="none" dirty="0">
                <a:solidFill>
                  <a:schemeClr val="dk1"/>
                </a:solidFill>
                <a:latin typeface="Arial"/>
                <a:ea typeface="Arial"/>
                <a:cs typeface="Arial"/>
                <a:sym typeface="Arial"/>
              </a:endParaRPr>
            </a:p>
            <a:p>
              <a:pPr marL="285750" marR="0" lvl="1" indent="-285750" algn="l" rtl="0">
                <a:lnSpc>
                  <a:spcPct val="90000"/>
                </a:lnSpc>
                <a:spcBef>
                  <a:spcPts val="510"/>
                </a:spcBef>
                <a:spcAft>
                  <a:spcPts val="0"/>
                </a:spcAft>
                <a:buClr>
                  <a:schemeClr val="dk1"/>
                </a:buClr>
                <a:buSzPts val="3400"/>
                <a:buFont typeface="Arial"/>
                <a:buAutoNum type="arabicPeriod"/>
              </a:pP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Dostosowuje</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się</a:t>
              </a:r>
              <a:r>
                <a:rPr lang="en-US" sz="3400" b="0" i="0" u="none" strike="noStrike" cap="none" dirty="0">
                  <a:solidFill>
                    <a:schemeClr val="dk1"/>
                  </a:solidFill>
                  <a:latin typeface="Arial"/>
                  <a:ea typeface="Arial"/>
                  <a:cs typeface="Arial"/>
                  <a:sym typeface="Arial"/>
                </a:rPr>
                <a:t> do </a:t>
              </a:r>
              <a:r>
                <a:rPr lang="en-US" sz="3400" b="0" i="0" u="none" strike="noStrike" cap="none" dirty="0" err="1">
                  <a:solidFill>
                    <a:schemeClr val="dk1"/>
                  </a:solidFill>
                  <a:latin typeface="Arial"/>
                  <a:ea typeface="Arial"/>
                  <a:cs typeface="Arial"/>
                  <a:sym typeface="Arial"/>
                </a:rPr>
                <a:t>zmian</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ponieważ</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monitorowanie</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zapewnia</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elastyczność</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niezbędną</a:t>
              </a:r>
              <a:r>
                <a:rPr lang="en-US" sz="3400" b="0" i="0" u="none" strike="noStrike" cap="none" dirty="0">
                  <a:solidFill>
                    <a:schemeClr val="dk1"/>
                  </a:solidFill>
                  <a:latin typeface="Arial"/>
                  <a:ea typeface="Arial"/>
                  <a:cs typeface="Arial"/>
                  <a:sym typeface="Arial"/>
                </a:rPr>
                <a:t> do </a:t>
              </a:r>
              <a:r>
                <a:rPr lang="en-US" sz="3400" b="0" i="0" u="none" strike="noStrike" cap="none" dirty="0" err="1">
                  <a:solidFill>
                    <a:schemeClr val="dk1"/>
                  </a:solidFill>
                  <a:latin typeface="Arial"/>
                  <a:ea typeface="Arial"/>
                  <a:cs typeface="Arial"/>
                  <a:sym typeface="Arial"/>
                </a:rPr>
                <a:t>dostosowania</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się</a:t>
              </a:r>
              <a:r>
                <a:rPr lang="en-US" sz="3400" b="0" i="0" u="none" strike="noStrike" cap="none" dirty="0">
                  <a:solidFill>
                    <a:schemeClr val="dk1"/>
                  </a:solidFill>
                  <a:latin typeface="Arial"/>
                  <a:ea typeface="Arial"/>
                  <a:cs typeface="Arial"/>
                  <a:sym typeface="Arial"/>
                </a:rPr>
                <a:t> do </a:t>
              </a:r>
              <a:r>
                <a:rPr lang="en-US" sz="3400" b="0" i="0" u="none" strike="noStrike" cap="none" dirty="0" err="1">
                  <a:solidFill>
                    <a:schemeClr val="dk1"/>
                  </a:solidFill>
                  <a:latin typeface="Arial"/>
                  <a:ea typeface="Arial"/>
                  <a:cs typeface="Arial"/>
                  <a:sym typeface="Arial"/>
                </a:rPr>
                <a:t>zmian</a:t>
              </a:r>
              <a:r>
                <a:rPr lang="en-US" sz="3400" b="0" i="0" u="none" strike="noStrike" cap="none" dirty="0">
                  <a:solidFill>
                    <a:schemeClr val="dk1"/>
                  </a:solidFill>
                  <a:latin typeface="Arial"/>
                  <a:ea typeface="Arial"/>
                  <a:cs typeface="Arial"/>
                  <a:sym typeface="Arial"/>
                </a:rPr>
                <a:t>.</a:t>
              </a:r>
              <a:endParaRPr sz="3400" b="0" i="0" u="none" strike="noStrike" cap="none" dirty="0">
                <a:solidFill>
                  <a:schemeClr val="dk1"/>
                </a:solidFill>
                <a:latin typeface="Arial"/>
                <a:ea typeface="Arial"/>
                <a:cs typeface="Arial"/>
                <a:sym typeface="Arial"/>
              </a:endParaRPr>
            </a:p>
            <a:p>
              <a:pPr marL="285750" marR="0" lvl="1" indent="-285750" algn="l" rtl="0">
                <a:lnSpc>
                  <a:spcPct val="90000"/>
                </a:lnSpc>
                <a:spcBef>
                  <a:spcPts val="510"/>
                </a:spcBef>
                <a:spcAft>
                  <a:spcPts val="0"/>
                </a:spcAft>
                <a:buClr>
                  <a:schemeClr val="dk1"/>
                </a:buClr>
                <a:buSzPts val="3400"/>
                <a:buFont typeface="Arial"/>
                <a:buAutoNum type="arabicPeriod"/>
              </a:pP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Zapewnia</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odpowiedzialność</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wydajność</a:t>
              </a:r>
              <a:r>
                <a:rPr lang="en-US" sz="3400" b="0" i="0" u="none" strike="noStrike" cap="none" dirty="0">
                  <a:solidFill>
                    <a:schemeClr val="dk1"/>
                  </a:solidFill>
                  <a:latin typeface="Arial"/>
                  <a:ea typeface="Arial"/>
                  <a:cs typeface="Arial"/>
                  <a:sym typeface="Arial"/>
                </a:rPr>
                <a:t> i </a:t>
              </a:r>
              <a:r>
                <a:rPr lang="en-US" sz="3400" b="0" i="0" u="none" strike="noStrike" cap="none" dirty="0" err="1">
                  <a:solidFill>
                    <a:schemeClr val="dk1"/>
                  </a:solidFill>
                  <a:latin typeface="Arial"/>
                  <a:ea typeface="Arial"/>
                  <a:cs typeface="Arial"/>
                  <a:sym typeface="Arial"/>
                </a:rPr>
                <a:t>przejrzystość</a:t>
              </a:r>
              <a:r>
                <a:rPr lang="en-US" sz="3400" b="0" i="0" u="none" strike="noStrike" cap="none" dirty="0">
                  <a:solidFill>
                    <a:schemeClr val="dk1"/>
                  </a:solidFill>
                  <a:latin typeface="Arial"/>
                  <a:ea typeface="Arial"/>
                  <a:cs typeface="Arial"/>
                  <a:sym typeface="Arial"/>
                </a:rPr>
                <a:t>.</a:t>
              </a:r>
              <a:endParaRPr sz="3400" b="0" i="0" u="none" strike="noStrike" cap="none" dirty="0">
                <a:solidFill>
                  <a:schemeClr val="dk1"/>
                </a:solidFill>
                <a:latin typeface="Arial"/>
                <a:ea typeface="Arial"/>
                <a:cs typeface="Arial"/>
                <a:sym typeface="Arial"/>
              </a:endParaRPr>
            </a:p>
          </p:txBody>
        </p:sp>
        <p:sp>
          <p:nvSpPr>
            <p:cNvPr id="120" name="Google Shape;120;p5"/>
            <p:cNvSpPr/>
            <p:nvPr/>
          </p:nvSpPr>
          <p:spPr>
            <a:xfrm>
              <a:off x="0" y="96"/>
              <a:ext cx="6168654" cy="3847778"/>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5"/>
            <p:cNvSpPr txBox="1"/>
            <p:nvPr/>
          </p:nvSpPr>
          <p:spPr>
            <a:xfrm>
              <a:off x="187833" y="187929"/>
              <a:ext cx="6055952" cy="3472112"/>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US" sz="6000" b="1" dirty="0" err="1">
                  <a:solidFill>
                    <a:schemeClr val="lt1"/>
                  </a:solidFill>
                  <a:latin typeface="Arial"/>
                  <a:ea typeface="Arial"/>
                  <a:cs typeface="Arial"/>
                  <a:sym typeface="Arial"/>
                </a:rPr>
                <a:t>Monitorowanie</a:t>
              </a:r>
              <a:endParaRPr sz="6000" b="1" dirty="0">
                <a:solidFill>
                  <a:schemeClr val="lt1"/>
                </a:solidFill>
                <a:latin typeface="Arial"/>
                <a:ea typeface="Arial"/>
                <a:cs typeface="Arial"/>
                <a:sym typeface="Arial"/>
              </a:endParaRPr>
            </a:p>
          </p:txBody>
        </p:sp>
        <p:sp>
          <p:nvSpPr>
            <p:cNvPr id="122" name="Google Shape;122;p5"/>
            <p:cNvSpPr/>
            <p:nvPr/>
          </p:nvSpPr>
          <p:spPr>
            <a:xfrm rot="5400000">
              <a:off x="10112791" y="480904"/>
              <a:ext cx="3078222" cy="10966497"/>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5"/>
            <p:cNvSpPr txBox="1"/>
            <p:nvPr/>
          </p:nvSpPr>
          <p:spPr>
            <a:xfrm>
              <a:off x="6168654" y="4575307"/>
              <a:ext cx="10816231" cy="2777690"/>
            </a:xfrm>
            <a:prstGeom prst="rect">
              <a:avLst/>
            </a:prstGeom>
            <a:noFill/>
            <a:ln>
              <a:noFill/>
            </a:ln>
          </p:spPr>
          <p:txBody>
            <a:bodyPr spcFirstLastPara="1" wrap="square" lIns="129525" tIns="64750" rIns="129525" bIns="64750" anchor="ctr" anchorCtr="0">
              <a:noAutofit/>
            </a:bodyPr>
            <a:lstStyle/>
            <a:p>
              <a:pPr marL="285750" marR="0" lvl="1" indent="-285750" algn="l" rtl="0">
                <a:lnSpc>
                  <a:spcPct val="90000"/>
                </a:lnSpc>
                <a:spcBef>
                  <a:spcPts val="0"/>
                </a:spcBef>
                <a:spcAft>
                  <a:spcPts val="0"/>
                </a:spcAft>
                <a:buClr>
                  <a:schemeClr val="dk1"/>
                </a:buClr>
                <a:buSzPts val="3400"/>
                <a:buFont typeface="Arial"/>
                <a:buAutoNum type="arabicPeriod"/>
              </a:pPr>
              <a:r>
                <a:rPr lang="en-US" sz="3400" b="0" i="0" u="none" strike="noStrike" cap="none">
                  <a:solidFill>
                    <a:schemeClr val="dk1"/>
                  </a:solidFill>
                  <a:latin typeface="Arial"/>
                  <a:ea typeface="Arial"/>
                  <a:cs typeface="Arial"/>
                  <a:sym typeface="Arial"/>
                </a:rPr>
                <a:t> Zapewnia wgląd w wyniki</a:t>
              </a:r>
              <a:endParaRPr sz="3400" b="0" i="0" u="none" strike="noStrike" cap="none">
                <a:solidFill>
                  <a:schemeClr val="dk1"/>
                </a:solidFill>
                <a:latin typeface="Arial"/>
                <a:ea typeface="Arial"/>
                <a:cs typeface="Arial"/>
                <a:sym typeface="Arial"/>
              </a:endParaRPr>
            </a:p>
            <a:p>
              <a:pPr marL="285750" marR="0" lvl="1" indent="-285750" algn="l" rtl="0">
                <a:lnSpc>
                  <a:spcPct val="90000"/>
                </a:lnSpc>
                <a:spcBef>
                  <a:spcPts val="510"/>
                </a:spcBef>
                <a:spcAft>
                  <a:spcPts val="0"/>
                </a:spcAft>
                <a:buClr>
                  <a:schemeClr val="dk1"/>
                </a:buClr>
                <a:buSzPts val="3400"/>
                <a:buFont typeface="Arial"/>
                <a:buAutoNum type="arabicPeriod"/>
              </a:pPr>
              <a:r>
                <a:rPr lang="en-US" sz="3400" b="0" i="0" u="none" strike="noStrike" cap="none">
                  <a:solidFill>
                    <a:schemeClr val="dk1"/>
                  </a:solidFill>
                  <a:latin typeface="Arial"/>
                  <a:ea typeface="Arial"/>
                  <a:cs typeface="Arial"/>
                  <a:sym typeface="Arial"/>
                </a:rPr>
                <a:t> Wskazuje obszary wymagające poprawy</a:t>
              </a:r>
              <a:endParaRPr sz="3400" b="0" i="0" u="none" strike="noStrike" cap="none">
                <a:solidFill>
                  <a:schemeClr val="dk1"/>
                </a:solidFill>
                <a:latin typeface="Arial"/>
                <a:ea typeface="Arial"/>
                <a:cs typeface="Arial"/>
                <a:sym typeface="Arial"/>
              </a:endParaRPr>
            </a:p>
            <a:p>
              <a:pPr marL="285750" marR="0" lvl="1" indent="-285750" algn="l" rtl="0">
                <a:lnSpc>
                  <a:spcPct val="90000"/>
                </a:lnSpc>
                <a:spcBef>
                  <a:spcPts val="510"/>
                </a:spcBef>
                <a:spcAft>
                  <a:spcPts val="0"/>
                </a:spcAft>
                <a:buClr>
                  <a:schemeClr val="dk1"/>
                </a:buClr>
                <a:buSzPts val="3400"/>
                <a:buFont typeface="Arial"/>
                <a:buAutoNum type="arabicPeriod"/>
              </a:pPr>
              <a:r>
                <a:rPr lang="en-US" sz="3400" b="0" i="0" u="none" strike="noStrike" cap="none">
                  <a:solidFill>
                    <a:schemeClr val="dk1"/>
                  </a:solidFill>
                  <a:latin typeface="Arial"/>
                  <a:ea typeface="Arial"/>
                  <a:cs typeface="Arial"/>
                  <a:sym typeface="Arial"/>
                </a:rPr>
                <a:t> Wspiera podejmowanie strategicznych decyzji</a:t>
              </a:r>
              <a:endParaRPr sz="3400">
                <a:solidFill>
                  <a:schemeClr val="dk1"/>
                </a:solidFill>
              </a:endParaRPr>
            </a:p>
            <a:p>
              <a:pPr marL="285750" marR="0" lvl="1" indent="-285750" algn="l" rtl="0">
                <a:lnSpc>
                  <a:spcPct val="90000"/>
                </a:lnSpc>
                <a:spcBef>
                  <a:spcPts val="510"/>
                </a:spcBef>
                <a:spcAft>
                  <a:spcPts val="0"/>
                </a:spcAft>
                <a:buClr>
                  <a:schemeClr val="dk1"/>
                </a:buClr>
                <a:buSzPts val="3400"/>
                <a:buFont typeface="Arial"/>
                <a:buAutoNum type="arabicPeriod"/>
              </a:pPr>
              <a:r>
                <a:rPr lang="en-US" sz="3400" b="0" i="0" u="none" strike="noStrike" cap="none">
                  <a:solidFill>
                    <a:schemeClr val="dk1"/>
                  </a:solidFill>
                  <a:latin typeface="Arial"/>
                  <a:ea typeface="Arial"/>
                  <a:cs typeface="Arial"/>
                  <a:sym typeface="Arial"/>
                </a:rPr>
                <a:t>Wspiera rozwój i konkurencyjność</a:t>
              </a:r>
              <a:endParaRPr sz="3400" b="0" i="0" u="none" strike="noStrike" cap="none">
                <a:solidFill>
                  <a:schemeClr val="dk1"/>
                </a:solidFill>
                <a:latin typeface="Arial"/>
                <a:ea typeface="Arial"/>
                <a:cs typeface="Arial"/>
                <a:sym typeface="Arial"/>
              </a:endParaRPr>
            </a:p>
          </p:txBody>
        </p:sp>
        <p:sp>
          <p:nvSpPr>
            <p:cNvPr id="124" name="Google Shape;124;p5"/>
            <p:cNvSpPr/>
            <p:nvPr/>
          </p:nvSpPr>
          <p:spPr>
            <a:xfrm>
              <a:off x="0" y="4040263"/>
              <a:ext cx="6168654" cy="3847778"/>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5"/>
            <p:cNvSpPr txBox="1"/>
            <p:nvPr/>
          </p:nvSpPr>
          <p:spPr>
            <a:xfrm>
              <a:off x="187833" y="4228096"/>
              <a:ext cx="5792988" cy="3472112"/>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US" sz="6500" b="1">
                  <a:solidFill>
                    <a:schemeClr val="lt1"/>
                  </a:solidFill>
                  <a:latin typeface="Arial"/>
                  <a:ea typeface="Arial"/>
                  <a:cs typeface="Arial"/>
                  <a:sym typeface="Arial"/>
                </a:rPr>
                <a:t>Ocena</a:t>
              </a:r>
              <a:endParaRPr sz="6500" b="1">
                <a:solidFill>
                  <a:schemeClr val="lt1"/>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6"/>
          <p:cNvSpPr txBox="1">
            <a:spLocks noGrp="1"/>
          </p:cNvSpPr>
          <p:nvPr>
            <p:ph type="title"/>
          </p:nvPr>
        </p:nvSpPr>
        <p:spPr>
          <a:xfrm>
            <a:off x="761999" y="1524001"/>
            <a:ext cx="23622001" cy="116871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7200"/>
              <a:buFont typeface="Arial"/>
              <a:buNone/>
            </a:pPr>
            <a:r>
              <a:rPr lang="en-US" sz="7200" b="1"/>
              <a:t>3. Monitorowanie i ocena (M&amp;E) – zalety</a:t>
            </a:r>
            <a:endParaRPr sz="7200" b="1">
              <a:highlight>
                <a:srgbClr val="FFFF00"/>
              </a:highlight>
            </a:endParaRPr>
          </a:p>
        </p:txBody>
      </p:sp>
      <p:sp>
        <p:nvSpPr>
          <p:cNvPr id="132" name="Google Shape;132;p6"/>
          <p:cNvSpPr/>
          <p:nvPr/>
        </p:nvSpPr>
        <p:spPr>
          <a:xfrm>
            <a:off x="1116563" y="3404637"/>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dk1"/>
                </a:solidFill>
                <a:latin typeface="Arial"/>
                <a:ea typeface="Arial"/>
                <a:cs typeface="Arial"/>
                <a:sym typeface="Arial"/>
              </a:rPr>
              <a:t>Poprawa wydajności operacyjnej </a:t>
            </a:r>
            <a:endParaRPr/>
          </a:p>
          <a:p>
            <a:pPr marL="0" marR="0" lvl="0" indent="0" algn="ctr" rtl="0">
              <a:spcBef>
                <a:spcPts val="0"/>
              </a:spcBef>
              <a:spcAft>
                <a:spcPts val="0"/>
              </a:spcAft>
              <a:buNone/>
            </a:pPr>
            <a:r>
              <a:rPr lang="en-US" sz="3600">
                <a:solidFill>
                  <a:schemeClr val="dk1"/>
                </a:solidFill>
                <a:latin typeface="Arial"/>
                <a:ea typeface="Arial"/>
                <a:cs typeface="Arial"/>
                <a:sym typeface="Arial"/>
              </a:rPr>
              <a:t>Ograniczenie zużycia zasobów i obniżenie kosztów poprzez minimalizację marnotrawstwa i oszczędność energii</a:t>
            </a:r>
            <a:endParaRPr/>
          </a:p>
        </p:txBody>
      </p:sp>
      <p:sp>
        <p:nvSpPr>
          <p:cNvPr id="133" name="Google Shape;133;p6"/>
          <p:cNvSpPr/>
          <p:nvPr/>
        </p:nvSpPr>
        <p:spPr>
          <a:xfrm>
            <a:off x="4755503" y="8092951"/>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dk1"/>
                </a:solidFill>
                <a:latin typeface="Arial"/>
                <a:ea typeface="Arial"/>
                <a:cs typeface="Arial"/>
                <a:sym typeface="Arial"/>
              </a:rPr>
              <a:t>Przewaga konkurencyjna </a:t>
            </a:r>
            <a:endParaRPr/>
          </a:p>
          <a:p>
            <a:pPr marL="0" marR="0" lvl="0" indent="0" algn="ctr" rtl="0">
              <a:spcBef>
                <a:spcPts val="0"/>
              </a:spcBef>
              <a:spcAft>
                <a:spcPts val="0"/>
              </a:spcAft>
              <a:buNone/>
            </a:pPr>
            <a:r>
              <a:rPr lang="en-US" sz="3600">
                <a:solidFill>
                  <a:schemeClr val="dk1"/>
                </a:solidFill>
                <a:latin typeface="Arial"/>
                <a:ea typeface="Arial"/>
                <a:cs typeface="Arial"/>
                <a:sym typeface="Arial"/>
              </a:rPr>
              <a:t>Spełnia rosnące wymagania dotyczące odpowiedzialnej turystyki oraz wzmacnia reputację marki i lojalność klientów</a:t>
            </a:r>
            <a:endParaRPr/>
          </a:p>
        </p:txBody>
      </p:sp>
      <p:sp>
        <p:nvSpPr>
          <p:cNvPr id="134" name="Google Shape;134;p6"/>
          <p:cNvSpPr/>
          <p:nvPr/>
        </p:nvSpPr>
        <p:spPr>
          <a:xfrm>
            <a:off x="8749782" y="3404637"/>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dk1"/>
                </a:solidFill>
                <a:latin typeface="Arial"/>
                <a:ea typeface="Arial"/>
                <a:cs typeface="Arial"/>
                <a:sym typeface="Arial"/>
              </a:rPr>
              <a:t>Ochrona środowiska </a:t>
            </a:r>
            <a:endParaRPr/>
          </a:p>
          <a:p>
            <a:pPr marL="0" marR="0" lvl="0" indent="0" algn="ctr" rtl="0">
              <a:spcBef>
                <a:spcPts val="0"/>
              </a:spcBef>
              <a:spcAft>
                <a:spcPts val="0"/>
              </a:spcAft>
              <a:buNone/>
            </a:pPr>
            <a:r>
              <a:rPr lang="en-US" sz="3600">
                <a:solidFill>
                  <a:schemeClr val="dk1"/>
                </a:solidFill>
                <a:latin typeface="Arial"/>
                <a:ea typeface="Arial"/>
                <a:cs typeface="Arial"/>
                <a:sym typeface="Arial"/>
              </a:rPr>
              <a:t>Pomaga firmom zmniejszyć ślad węglowy i wspiera ochronę dziedzictwa naturalnego i kulturowego</a:t>
            </a:r>
            <a:endParaRPr/>
          </a:p>
        </p:txBody>
      </p:sp>
      <p:sp>
        <p:nvSpPr>
          <p:cNvPr id="135" name="Google Shape;135;p6"/>
          <p:cNvSpPr/>
          <p:nvPr/>
        </p:nvSpPr>
        <p:spPr>
          <a:xfrm>
            <a:off x="12744064" y="8092951"/>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dk1"/>
                </a:solidFill>
                <a:latin typeface="Arial"/>
                <a:ea typeface="Arial"/>
                <a:cs typeface="Arial"/>
                <a:sym typeface="Arial"/>
              </a:rPr>
              <a:t>Podejmowanie decyzji w oparciu o dane</a:t>
            </a:r>
            <a:endParaRPr sz="3600">
              <a:solidFill>
                <a:schemeClr val="dk1"/>
              </a:solidFill>
              <a:latin typeface="Arial"/>
              <a:ea typeface="Arial"/>
              <a:cs typeface="Arial"/>
              <a:sym typeface="Arial"/>
            </a:endParaRPr>
          </a:p>
          <a:p>
            <a:pPr marL="0" marR="0" lvl="0" indent="0" algn="ctr" rtl="0">
              <a:spcBef>
                <a:spcPts val="0"/>
              </a:spcBef>
              <a:spcAft>
                <a:spcPts val="0"/>
              </a:spcAft>
              <a:buNone/>
            </a:pPr>
            <a:r>
              <a:rPr lang="en-US" sz="3600">
                <a:solidFill>
                  <a:schemeClr val="dk1"/>
                </a:solidFill>
                <a:latin typeface="Arial"/>
                <a:ea typeface="Arial"/>
                <a:cs typeface="Arial"/>
                <a:sym typeface="Arial"/>
              </a:rPr>
              <a:t>Umożliwia planowanie i inwestycje oparte na dowodach oraz pomaga firmom uzyskać certyfikaty zrównoważonego rozwoju i możliwości finansowania</a:t>
            </a:r>
            <a:endParaRPr/>
          </a:p>
        </p:txBody>
      </p:sp>
      <p:sp>
        <p:nvSpPr>
          <p:cNvPr id="136" name="Google Shape;136;p6"/>
          <p:cNvSpPr/>
          <p:nvPr/>
        </p:nvSpPr>
        <p:spPr>
          <a:xfrm>
            <a:off x="16383001" y="3404637"/>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chemeClr val="dk1"/>
                </a:solidFill>
                <a:latin typeface="Arial"/>
                <a:ea typeface="Arial"/>
                <a:cs typeface="Arial"/>
                <a:sym typeface="Arial"/>
              </a:rPr>
              <a:t>Zaangażowanie społeczności </a:t>
            </a:r>
            <a:endParaRPr/>
          </a:p>
          <a:p>
            <a:pPr marL="0" marR="0" lvl="0" indent="0" algn="ctr" rtl="0">
              <a:spcBef>
                <a:spcPts val="0"/>
              </a:spcBef>
              <a:spcAft>
                <a:spcPts val="0"/>
              </a:spcAft>
              <a:buNone/>
            </a:pPr>
            <a:r>
              <a:rPr lang="en-US" sz="3600">
                <a:solidFill>
                  <a:schemeClr val="dk1"/>
                </a:solidFill>
                <a:latin typeface="Arial"/>
                <a:ea typeface="Arial"/>
                <a:cs typeface="Arial"/>
                <a:sym typeface="Arial"/>
              </a:rPr>
              <a:t>Zachęca do współpracy z lokalnymi społecznościami oraz buduje zaufanie i długotrwałe relacje z interesariuszami</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7"/>
          <p:cNvSpPr txBox="1">
            <a:spLocks noGrp="1"/>
          </p:cNvSpPr>
          <p:nvPr>
            <p:ph type="title"/>
          </p:nvPr>
        </p:nvSpPr>
        <p:spPr>
          <a:xfrm>
            <a:off x="761999" y="1524001"/>
            <a:ext cx="22860001" cy="116871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US" b="1"/>
              <a:t>4. Monitorowanie i ocena (M&amp;E) – działanie</a:t>
            </a:r>
            <a:endParaRPr b="1">
              <a:highlight>
                <a:srgbClr val="FFFF00"/>
              </a:highlight>
            </a:endParaRPr>
          </a:p>
        </p:txBody>
      </p:sp>
      <p:sp>
        <p:nvSpPr>
          <p:cNvPr id="143" name="Google Shape;143;p7"/>
          <p:cNvSpPr txBox="1">
            <a:spLocks noGrp="1"/>
          </p:cNvSpPr>
          <p:nvPr>
            <p:ph type="body" idx="1"/>
          </p:nvPr>
        </p:nvSpPr>
        <p:spPr>
          <a:xfrm>
            <a:off x="761999" y="3111765"/>
            <a:ext cx="9753601" cy="94900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4400"/>
              <a:buNone/>
            </a:pPr>
            <a:r>
              <a:rPr lang="en-US" sz="4400" b="1"/>
              <a:t>Pytania</a:t>
            </a:r>
            <a:endParaRPr/>
          </a:p>
          <a:p>
            <a:pPr marL="0" lvl="0" indent="0" algn="l" rtl="0">
              <a:lnSpc>
                <a:spcPct val="90000"/>
              </a:lnSpc>
              <a:spcBef>
                <a:spcPts val="2000"/>
              </a:spcBef>
              <a:spcAft>
                <a:spcPts val="0"/>
              </a:spcAft>
              <a:buClr>
                <a:srgbClr val="323232"/>
              </a:buClr>
              <a:buSzPts val="4400"/>
              <a:buNone/>
            </a:pPr>
            <a:endParaRPr sz="4400"/>
          </a:p>
          <a:p>
            <a:pPr marL="0" lvl="0" indent="0" algn="l" rtl="0">
              <a:lnSpc>
                <a:spcPct val="90000"/>
              </a:lnSpc>
              <a:spcBef>
                <a:spcPts val="2000"/>
              </a:spcBef>
              <a:spcAft>
                <a:spcPts val="0"/>
              </a:spcAft>
              <a:buClr>
                <a:srgbClr val="323232"/>
              </a:buClr>
              <a:buSzPts val="4400"/>
              <a:buNone/>
            </a:pPr>
            <a:r>
              <a:rPr lang="en-US" sz="4400"/>
              <a:t>Opisz własnymi słowami różnicę między monitorowaniem a oceną w kontekście turystyki.</a:t>
            </a:r>
            <a:endParaRPr/>
          </a:p>
          <a:p>
            <a:pPr marL="0" lvl="0" indent="0" algn="l" rtl="0">
              <a:lnSpc>
                <a:spcPct val="90000"/>
              </a:lnSpc>
              <a:spcBef>
                <a:spcPts val="2000"/>
              </a:spcBef>
              <a:spcAft>
                <a:spcPts val="0"/>
              </a:spcAft>
              <a:buClr>
                <a:srgbClr val="323232"/>
              </a:buClr>
              <a:buSzPts val="4400"/>
              <a:buNone/>
            </a:pPr>
            <a:endParaRPr sz="4400"/>
          </a:p>
          <a:p>
            <a:pPr marL="0" lvl="0" indent="0" algn="l" rtl="0">
              <a:lnSpc>
                <a:spcPct val="90000"/>
              </a:lnSpc>
              <a:spcBef>
                <a:spcPts val="2000"/>
              </a:spcBef>
              <a:spcAft>
                <a:spcPts val="0"/>
              </a:spcAft>
              <a:buClr>
                <a:srgbClr val="323232"/>
              </a:buClr>
              <a:buSzPts val="4400"/>
              <a:buNone/>
            </a:pPr>
            <a:r>
              <a:rPr lang="en-US" sz="4400"/>
              <a:t>W jaki sposób regularne monitorowanie pomogłoby Ci wcześnie wykrywać niepokojące sygnały w Twojej działalności?</a:t>
            </a:r>
            <a:endParaRPr sz="4400"/>
          </a:p>
          <a:p>
            <a:pPr marL="0" lvl="0" indent="0" algn="l" rtl="0">
              <a:lnSpc>
                <a:spcPct val="120000"/>
              </a:lnSpc>
              <a:spcBef>
                <a:spcPts val="2000"/>
              </a:spcBef>
              <a:spcAft>
                <a:spcPts val="0"/>
              </a:spcAft>
              <a:buClr>
                <a:srgbClr val="323232"/>
              </a:buClr>
              <a:buSzPts val="5600"/>
              <a:buNone/>
            </a:pPr>
            <a:endParaRPr/>
          </a:p>
        </p:txBody>
      </p:sp>
      <p:sp>
        <p:nvSpPr>
          <p:cNvPr id="144" name="Google Shape;144;p7"/>
          <p:cNvSpPr txBox="1"/>
          <p:nvPr/>
        </p:nvSpPr>
        <p:spPr>
          <a:xfrm>
            <a:off x="12191999" y="3111765"/>
            <a:ext cx="12019723" cy="9490052"/>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rgbClr val="323232"/>
              </a:buClr>
              <a:buSzPts val="4400"/>
              <a:buFont typeface="Arial"/>
              <a:buNone/>
            </a:pPr>
            <a:r>
              <a:rPr lang="en-US" sz="4400" b="1">
                <a:solidFill>
                  <a:srgbClr val="323232"/>
                </a:solidFill>
                <a:latin typeface="Arial"/>
                <a:ea typeface="Arial"/>
                <a:cs typeface="Arial"/>
                <a:sym typeface="Arial"/>
              </a:rPr>
              <a:t>Prawda czy fałsz?</a:t>
            </a:r>
            <a:endParaRPr/>
          </a:p>
          <a:p>
            <a:pPr marL="0" marR="0" lvl="0" indent="0" algn="l" rtl="0">
              <a:lnSpc>
                <a:spcPct val="90000"/>
              </a:lnSpc>
              <a:spcBef>
                <a:spcPts val="2000"/>
              </a:spcBef>
              <a:spcAft>
                <a:spcPts val="0"/>
              </a:spcAft>
              <a:buClr>
                <a:srgbClr val="323232"/>
              </a:buClr>
              <a:buSzPts val="4400"/>
              <a:buFont typeface="Arial"/>
              <a:buNone/>
            </a:pPr>
            <a:endParaRPr sz="4400" b="1">
              <a:solidFill>
                <a:srgbClr val="323232"/>
              </a:solidFill>
              <a:latin typeface="Arial"/>
              <a:ea typeface="Arial"/>
              <a:cs typeface="Arial"/>
              <a:sym typeface="Arial"/>
            </a:endParaRPr>
          </a:p>
          <a:p>
            <a:pPr marL="914400" marR="0" lvl="0" indent="-914400" algn="l" rtl="0">
              <a:lnSpc>
                <a:spcPct val="90000"/>
              </a:lnSpc>
              <a:spcBef>
                <a:spcPts val="2000"/>
              </a:spcBef>
              <a:spcAft>
                <a:spcPts val="0"/>
              </a:spcAft>
              <a:buClr>
                <a:srgbClr val="323232"/>
              </a:buClr>
              <a:buSzPts val="4400"/>
              <a:buFont typeface="Arial"/>
              <a:buAutoNum type="arabicPeriod"/>
            </a:pPr>
            <a:r>
              <a:rPr lang="en-US" sz="4400">
                <a:solidFill>
                  <a:srgbClr val="323232"/>
                </a:solidFill>
                <a:latin typeface="Arial"/>
                <a:ea typeface="Arial"/>
                <a:cs typeface="Arial"/>
                <a:sym typeface="Arial"/>
              </a:rPr>
              <a:t>Monitorowanie to jednorazowa analiza danych w celu oceny skuteczności.</a:t>
            </a:r>
            <a:endParaRPr/>
          </a:p>
          <a:p>
            <a:pPr marL="914400" marR="0" lvl="0" indent="-635000" algn="l" rtl="0">
              <a:lnSpc>
                <a:spcPct val="90000"/>
              </a:lnSpc>
              <a:spcBef>
                <a:spcPts val="2000"/>
              </a:spcBef>
              <a:spcAft>
                <a:spcPts val="0"/>
              </a:spcAft>
              <a:buClr>
                <a:srgbClr val="323232"/>
              </a:buClr>
              <a:buSzPts val="4400"/>
              <a:buFont typeface="Arial"/>
              <a:buNone/>
            </a:pPr>
            <a:endParaRPr sz="4400">
              <a:solidFill>
                <a:srgbClr val="323232"/>
              </a:solidFill>
              <a:latin typeface="Arial"/>
              <a:ea typeface="Arial"/>
              <a:cs typeface="Arial"/>
              <a:sym typeface="Arial"/>
            </a:endParaRPr>
          </a:p>
          <a:p>
            <a:pPr marL="914400" marR="0" lvl="0" indent="-914400" algn="l" rtl="0">
              <a:lnSpc>
                <a:spcPct val="90000"/>
              </a:lnSpc>
              <a:spcBef>
                <a:spcPts val="2000"/>
              </a:spcBef>
              <a:spcAft>
                <a:spcPts val="0"/>
              </a:spcAft>
              <a:buClr>
                <a:srgbClr val="323232"/>
              </a:buClr>
              <a:buSzPts val="4400"/>
              <a:buFont typeface="Arial"/>
              <a:buAutoNum type="arabicPeriod"/>
            </a:pPr>
            <a:r>
              <a:rPr lang="en-US" sz="4400">
                <a:solidFill>
                  <a:srgbClr val="323232"/>
                </a:solidFill>
                <a:latin typeface="Arial"/>
                <a:ea typeface="Arial"/>
                <a:cs typeface="Arial"/>
                <a:sym typeface="Arial"/>
              </a:rPr>
              <a:t>Ocena wyjaśnia nie tylko, </a:t>
            </a:r>
            <a:r>
              <a:rPr lang="en-US" sz="4400" i="1">
                <a:solidFill>
                  <a:srgbClr val="323232"/>
                </a:solidFill>
                <a:latin typeface="Arial"/>
                <a:ea typeface="Arial"/>
                <a:cs typeface="Arial"/>
                <a:sym typeface="Arial"/>
              </a:rPr>
              <a:t>co </a:t>
            </a:r>
            <a:r>
              <a:rPr lang="en-US" sz="4400">
                <a:solidFill>
                  <a:srgbClr val="323232"/>
                </a:solidFill>
                <a:latin typeface="Arial"/>
                <a:ea typeface="Arial"/>
                <a:cs typeface="Arial"/>
                <a:sym typeface="Arial"/>
              </a:rPr>
              <a:t>się zmieniło, ale także </a:t>
            </a:r>
            <a:r>
              <a:rPr lang="en-US" sz="4400" i="1">
                <a:solidFill>
                  <a:srgbClr val="323232"/>
                </a:solidFill>
                <a:latin typeface="Arial"/>
                <a:ea typeface="Arial"/>
                <a:cs typeface="Arial"/>
                <a:sym typeface="Arial"/>
              </a:rPr>
              <a:t>dlaczego </a:t>
            </a:r>
            <a:r>
              <a:rPr lang="en-US" sz="4400">
                <a:solidFill>
                  <a:srgbClr val="323232"/>
                </a:solidFill>
                <a:latin typeface="Arial"/>
                <a:ea typeface="Arial"/>
                <a:cs typeface="Arial"/>
                <a:sym typeface="Arial"/>
              </a:rPr>
              <a:t>się zmieniło.</a:t>
            </a:r>
            <a:endParaRPr/>
          </a:p>
          <a:p>
            <a:pPr marL="914400" marR="0" lvl="0" indent="-635000" algn="l" rtl="0">
              <a:lnSpc>
                <a:spcPct val="90000"/>
              </a:lnSpc>
              <a:spcBef>
                <a:spcPts val="2000"/>
              </a:spcBef>
              <a:spcAft>
                <a:spcPts val="0"/>
              </a:spcAft>
              <a:buClr>
                <a:srgbClr val="323232"/>
              </a:buClr>
              <a:buSzPts val="4400"/>
              <a:buFont typeface="Arial"/>
              <a:buNone/>
            </a:pPr>
            <a:endParaRPr sz="4400">
              <a:solidFill>
                <a:srgbClr val="323232"/>
              </a:solidFill>
              <a:latin typeface="Arial"/>
              <a:ea typeface="Arial"/>
              <a:cs typeface="Arial"/>
              <a:sym typeface="Arial"/>
            </a:endParaRPr>
          </a:p>
          <a:p>
            <a:pPr marL="914400" marR="0" lvl="0" indent="-914400" algn="l" rtl="0">
              <a:lnSpc>
                <a:spcPct val="90000"/>
              </a:lnSpc>
              <a:spcBef>
                <a:spcPts val="2000"/>
              </a:spcBef>
              <a:spcAft>
                <a:spcPts val="0"/>
              </a:spcAft>
              <a:buClr>
                <a:srgbClr val="323232"/>
              </a:buClr>
              <a:buSzPts val="4400"/>
              <a:buFont typeface="Arial"/>
              <a:buAutoNum type="arabicPeriod"/>
            </a:pPr>
            <a:r>
              <a:rPr lang="en-US" sz="4400">
                <a:solidFill>
                  <a:srgbClr val="323232"/>
                </a:solidFill>
                <a:latin typeface="Arial"/>
                <a:ea typeface="Arial"/>
                <a:cs typeface="Arial"/>
                <a:sym typeface="Arial"/>
              </a:rPr>
              <a:t>Odpowiedzialność, wydajność i przejrzystość są wynikiem dobrego monitorowania.</a:t>
            </a:r>
            <a:endParaRPr sz="4400">
              <a:solidFill>
                <a:srgbClr val="323232"/>
              </a:solidFill>
              <a:latin typeface="Arial"/>
              <a:ea typeface="Arial"/>
              <a:cs typeface="Arial"/>
              <a:sym typeface="Arial"/>
            </a:endParaRPr>
          </a:p>
          <a:p>
            <a:pPr marL="0" marR="0" lvl="0" indent="0" algn="l" rtl="0">
              <a:lnSpc>
                <a:spcPct val="120000"/>
              </a:lnSpc>
              <a:spcBef>
                <a:spcPts val="2000"/>
              </a:spcBef>
              <a:spcAft>
                <a:spcPts val="0"/>
              </a:spcAft>
              <a:buClr>
                <a:srgbClr val="323232"/>
              </a:buClr>
              <a:buSzPts val="5600"/>
              <a:buFont typeface="Arial"/>
              <a:buNone/>
            </a:pPr>
            <a:endParaRPr sz="5600">
              <a:solidFill>
                <a:srgbClr val="323232"/>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8"/>
          <p:cNvSpPr txBox="1">
            <a:spLocks noGrp="1"/>
          </p:cNvSpPr>
          <p:nvPr>
            <p:ph type="title"/>
          </p:nvPr>
        </p:nvSpPr>
        <p:spPr>
          <a:xfrm>
            <a:off x="761999" y="1524001"/>
            <a:ext cx="23622001" cy="1168714"/>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accent1"/>
              </a:buClr>
              <a:buSzPts val="7200"/>
              <a:buFont typeface="Arial"/>
              <a:buNone/>
            </a:pPr>
            <a:r>
              <a:rPr lang="en-US" sz="7200" b="1" dirty="0"/>
              <a:t>5. </a:t>
            </a:r>
            <a:r>
              <a:rPr lang="en-US" sz="7200" b="1" dirty="0" err="1"/>
              <a:t>Monitorowanie</a:t>
            </a:r>
            <a:r>
              <a:rPr lang="en-US" sz="7200" b="1" dirty="0"/>
              <a:t> i </a:t>
            </a:r>
            <a:r>
              <a:rPr lang="en-US" sz="7200" b="1" dirty="0" err="1"/>
              <a:t>ocena</a:t>
            </a:r>
            <a:r>
              <a:rPr lang="en-US" sz="7200" b="1" dirty="0"/>
              <a:t> (M&amp;E) – 10 </a:t>
            </a:r>
            <a:r>
              <a:rPr lang="en-US" sz="7200" b="1" dirty="0" err="1"/>
              <a:t>kroków</a:t>
            </a:r>
            <a:r>
              <a:rPr lang="en-US" sz="7200" b="1" dirty="0"/>
              <a:t> do </a:t>
            </a:r>
            <a:r>
              <a:rPr lang="en-US" sz="7200" b="1" dirty="0" err="1"/>
              <a:t>stworzenia</a:t>
            </a:r>
            <a:r>
              <a:rPr lang="en-US" sz="7200" b="1" dirty="0"/>
              <a:t> ram</a:t>
            </a:r>
            <a:endParaRPr sz="7200" b="1" dirty="0">
              <a:highlight>
                <a:srgbClr val="FFFF00"/>
              </a:highlight>
            </a:endParaRPr>
          </a:p>
        </p:txBody>
      </p:sp>
      <p:sp>
        <p:nvSpPr>
          <p:cNvPr id="151" name="Google Shape;151;p8"/>
          <p:cNvSpPr txBox="1">
            <a:spLocks noGrp="1"/>
          </p:cNvSpPr>
          <p:nvPr>
            <p:ph type="body" idx="1"/>
          </p:nvPr>
        </p:nvSpPr>
        <p:spPr>
          <a:xfrm>
            <a:off x="761999" y="3532894"/>
            <a:ext cx="22860002" cy="1338109"/>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rgbClr val="323232"/>
              </a:buClr>
              <a:buSzPts val="4000"/>
              <a:buNone/>
            </a:pPr>
            <a:r>
              <a:rPr lang="en-US" sz="3600" dirty="0" err="1"/>
              <a:t>Stworzenie</a:t>
            </a:r>
            <a:r>
              <a:rPr lang="en-US" sz="3600" dirty="0"/>
              <a:t> </a:t>
            </a:r>
            <a:r>
              <a:rPr lang="en-US" sz="3600" dirty="0" err="1"/>
              <a:t>solidnych</a:t>
            </a:r>
            <a:r>
              <a:rPr lang="en-US" sz="3600" dirty="0"/>
              <a:t> ram </a:t>
            </a:r>
            <a:r>
              <a:rPr lang="en-US" sz="3600" dirty="0" err="1"/>
              <a:t>pomaga</a:t>
            </a:r>
            <a:r>
              <a:rPr lang="en-US" sz="3600" dirty="0"/>
              <a:t> </a:t>
            </a:r>
            <a:r>
              <a:rPr lang="en-US" sz="3600" dirty="0" err="1"/>
              <a:t>przedsiębiorstwom</a:t>
            </a:r>
            <a:r>
              <a:rPr lang="en-US" sz="3600" dirty="0"/>
              <a:t> </a:t>
            </a:r>
            <a:r>
              <a:rPr lang="en-US" sz="3600" dirty="0" err="1"/>
              <a:t>turystycznym</a:t>
            </a:r>
            <a:r>
              <a:rPr lang="en-US" sz="3600" dirty="0"/>
              <a:t> i </a:t>
            </a:r>
            <a:r>
              <a:rPr lang="en-US" sz="3600" dirty="0" err="1"/>
              <a:t>destynacjom</a:t>
            </a:r>
            <a:r>
              <a:rPr lang="en-US" sz="3600" dirty="0"/>
              <a:t> </a:t>
            </a:r>
            <a:r>
              <a:rPr lang="en-US" sz="3600" dirty="0" err="1"/>
              <a:t>śledzić</a:t>
            </a:r>
            <a:r>
              <a:rPr lang="en-US" sz="3600" dirty="0"/>
              <a:t> </a:t>
            </a:r>
            <a:r>
              <a:rPr lang="en-US" sz="3600" dirty="0" err="1"/>
              <a:t>postępy</a:t>
            </a:r>
            <a:r>
              <a:rPr lang="en-US" sz="3600" dirty="0"/>
              <a:t>, </a:t>
            </a:r>
            <a:r>
              <a:rPr lang="en-US" sz="3600" dirty="0" err="1"/>
              <a:t>ulepszać</a:t>
            </a:r>
            <a:r>
              <a:rPr lang="en-US" sz="3600" dirty="0"/>
              <a:t> </a:t>
            </a:r>
            <a:r>
              <a:rPr lang="en-US" sz="3600" dirty="0" err="1"/>
              <a:t>praktyki</a:t>
            </a:r>
            <a:r>
              <a:rPr lang="en-US" sz="3600" dirty="0"/>
              <a:t> i </a:t>
            </a:r>
            <a:r>
              <a:rPr lang="en-US" sz="3600" dirty="0" err="1"/>
              <a:t>dostosowywać</a:t>
            </a:r>
            <a:r>
              <a:rPr lang="en-US" sz="3600" dirty="0"/>
              <a:t> </a:t>
            </a:r>
            <a:r>
              <a:rPr lang="en-US" sz="3600" dirty="0" err="1"/>
              <a:t>się</a:t>
            </a:r>
            <a:r>
              <a:rPr lang="en-US" sz="3600" dirty="0"/>
              <a:t> do </a:t>
            </a:r>
            <a:r>
              <a:rPr lang="en-US" sz="3600" dirty="0" err="1"/>
              <a:t>celów</a:t>
            </a:r>
            <a:r>
              <a:rPr lang="en-US" sz="3600" dirty="0"/>
              <a:t> </a:t>
            </a:r>
            <a:r>
              <a:rPr lang="en-US" sz="3600" dirty="0" err="1"/>
              <a:t>zrównoważonego</a:t>
            </a:r>
            <a:r>
              <a:rPr lang="en-US" sz="3600" dirty="0"/>
              <a:t> </a:t>
            </a:r>
            <a:r>
              <a:rPr lang="en-US" sz="3600" dirty="0" err="1"/>
              <a:t>rozwoju</a:t>
            </a:r>
            <a:r>
              <a:rPr lang="en-US" sz="3600" dirty="0"/>
              <a:t>.</a:t>
            </a:r>
            <a:endParaRPr sz="3600" b="1" dirty="0"/>
          </a:p>
        </p:txBody>
      </p:sp>
      <p:grpSp>
        <p:nvGrpSpPr>
          <p:cNvPr id="152" name="Google Shape;152;p8"/>
          <p:cNvGrpSpPr/>
          <p:nvPr/>
        </p:nvGrpSpPr>
        <p:grpSpPr>
          <a:xfrm>
            <a:off x="497817" y="4248502"/>
            <a:ext cx="22839910" cy="9210791"/>
            <a:chOff x="10045" y="0"/>
            <a:chExt cx="22839910" cy="9210791"/>
          </a:xfrm>
        </p:grpSpPr>
        <p:sp>
          <p:nvSpPr>
            <p:cNvPr id="153" name="Google Shape;153;p8"/>
            <p:cNvSpPr/>
            <p:nvPr/>
          </p:nvSpPr>
          <p:spPr>
            <a:xfrm>
              <a:off x="1714500" y="0"/>
              <a:ext cx="19431001" cy="9210791"/>
            </a:xfrm>
            <a:prstGeom prst="rightArrow">
              <a:avLst>
                <a:gd name="adj1" fmla="val 50000"/>
                <a:gd name="adj2" fmla="val 50000"/>
              </a:avLst>
            </a:prstGeom>
            <a:solidFill>
              <a:srgbClr val="CBED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8"/>
            <p:cNvSpPr/>
            <p:nvPr/>
          </p:nvSpPr>
          <p:spPr>
            <a:xfrm>
              <a:off x="1004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8"/>
            <p:cNvSpPr txBox="1"/>
            <p:nvPr/>
          </p:nvSpPr>
          <p:spPr>
            <a:xfrm>
              <a:off x="189898" y="2943090"/>
              <a:ext cx="4032584" cy="3324610"/>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3100" b="1">
                  <a:solidFill>
                    <a:schemeClr val="lt1"/>
                  </a:solidFill>
                  <a:latin typeface="Arial"/>
                  <a:ea typeface="Arial"/>
                  <a:cs typeface="Arial"/>
                  <a:sym typeface="Arial"/>
                </a:rPr>
                <a:t>1. </a:t>
              </a:r>
              <a:endParaRPr/>
            </a:p>
            <a:p>
              <a:pPr marL="0" marR="0" lvl="0" indent="0" algn="ctr" rtl="0">
                <a:lnSpc>
                  <a:spcPct val="90000"/>
                </a:lnSpc>
                <a:spcBef>
                  <a:spcPts val="1085"/>
                </a:spcBef>
                <a:spcAft>
                  <a:spcPts val="0"/>
                </a:spcAft>
                <a:buClr>
                  <a:schemeClr val="lt1"/>
                </a:buClr>
                <a:buSzPts val="3100"/>
                <a:buFont typeface="Arial"/>
                <a:buNone/>
              </a:pPr>
              <a:r>
                <a:rPr lang="en-US" sz="3100">
                  <a:solidFill>
                    <a:schemeClr val="lt1"/>
                  </a:solidFill>
                  <a:latin typeface="Arial"/>
                  <a:ea typeface="Arial"/>
                  <a:cs typeface="Arial"/>
                  <a:sym typeface="Arial"/>
                </a:rPr>
                <a:t>Określ </a:t>
              </a:r>
              <a:r>
                <a:rPr lang="en-US" sz="3100" b="1">
                  <a:solidFill>
                    <a:schemeClr val="lt1"/>
                  </a:solidFill>
                  <a:latin typeface="Arial"/>
                  <a:ea typeface="Arial"/>
                  <a:cs typeface="Arial"/>
                  <a:sym typeface="Arial"/>
                </a:rPr>
                <a:t>jasne i mierzalne cele</a:t>
              </a:r>
              <a:endParaRPr sz="3100">
                <a:solidFill>
                  <a:schemeClr val="lt1"/>
                </a:solidFill>
                <a:latin typeface="Arial"/>
                <a:ea typeface="Arial"/>
                <a:cs typeface="Arial"/>
                <a:sym typeface="Arial"/>
              </a:endParaRPr>
            </a:p>
          </p:txBody>
        </p:sp>
        <p:sp>
          <p:nvSpPr>
            <p:cNvPr id="156" name="Google Shape;156;p8"/>
            <p:cNvSpPr/>
            <p:nvPr/>
          </p:nvSpPr>
          <p:spPr>
            <a:xfrm>
              <a:off x="462195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8"/>
            <p:cNvSpPr txBox="1"/>
            <p:nvPr/>
          </p:nvSpPr>
          <p:spPr>
            <a:xfrm>
              <a:off x="4801803" y="2943090"/>
              <a:ext cx="4032584" cy="3324610"/>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2800" b="1" dirty="0">
                  <a:solidFill>
                    <a:schemeClr val="lt1"/>
                  </a:solidFill>
                  <a:latin typeface="Arial"/>
                  <a:ea typeface="Arial"/>
                  <a:cs typeface="Arial"/>
                  <a:sym typeface="Arial"/>
                </a:rPr>
                <a:t>2. </a:t>
              </a:r>
              <a:endParaRPr sz="2800" dirty="0"/>
            </a:p>
            <a:p>
              <a:pPr marL="0" marR="0" lvl="0" indent="0" algn="ctr" rtl="0">
                <a:lnSpc>
                  <a:spcPct val="90000"/>
                </a:lnSpc>
                <a:spcBef>
                  <a:spcPts val="1085"/>
                </a:spcBef>
                <a:spcAft>
                  <a:spcPts val="0"/>
                </a:spcAft>
                <a:buClr>
                  <a:schemeClr val="lt1"/>
                </a:buClr>
                <a:buSzPts val="3100"/>
                <a:buFont typeface="Arial"/>
                <a:buNone/>
              </a:pPr>
              <a:r>
                <a:rPr lang="en-US" sz="2800" b="1" dirty="0" err="1">
                  <a:solidFill>
                    <a:schemeClr val="lt1"/>
                  </a:solidFill>
                  <a:latin typeface="Arial"/>
                  <a:ea typeface="Arial"/>
                  <a:cs typeface="Arial"/>
                  <a:sym typeface="Arial"/>
                </a:rPr>
                <a:t>Zaangażuj</a:t>
              </a:r>
              <a:r>
                <a:rPr lang="en-US" sz="2800" b="1" dirty="0">
                  <a:solidFill>
                    <a:schemeClr val="lt1"/>
                  </a:solidFill>
                  <a:latin typeface="Arial"/>
                  <a:ea typeface="Arial"/>
                  <a:cs typeface="Arial"/>
                  <a:sym typeface="Arial"/>
                </a:rPr>
                <a:t> </a:t>
              </a:r>
              <a:r>
                <a:rPr lang="en-US" sz="2800" b="1" dirty="0" err="1">
                  <a:solidFill>
                    <a:schemeClr val="lt1"/>
                  </a:solidFill>
                  <a:latin typeface="Arial"/>
                  <a:ea typeface="Arial"/>
                  <a:cs typeface="Arial"/>
                  <a:sym typeface="Arial"/>
                </a:rPr>
                <a:t>interesariuszy</a:t>
              </a:r>
              <a:r>
                <a:rPr lang="en-US" sz="2800" b="1" dirty="0">
                  <a:solidFill>
                    <a:schemeClr val="lt1"/>
                  </a:solidFill>
                  <a:latin typeface="Arial"/>
                  <a:ea typeface="Arial"/>
                  <a:cs typeface="Arial"/>
                  <a:sym typeface="Arial"/>
                </a:rPr>
                <a:t>: </a:t>
              </a:r>
              <a:r>
                <a:rPr lang="en-US" sz="2800" dirty="0" err="1">
                  <a:solidFill>
                    <a:schemeClr val="lt1"/>
                  </a:solidFill>
                  <a:latin typeface="Arial"/>
                  <a:ea typeface="Arial"/>
                  <a:cs typeface="Arial"/>
                  <a:sym typeface="Arial"/>
                </a:rPr>
                <a:t>społeczności</a:t>
              </a:r>
              <a:r>
                <a:rPr lang="en-US" sz="2800" dirty="0">
                  <a:solidFill>
                    <a:schemeClr val="lt1"/>
                  </a:solidFill>
                  <a:latin typeface="Arial"/>
                  <a:ea typeface="Arial"/>
                  <a:cs typeface="Arial"/>
                  <a:sym typeface="Arial"/>
                </a:rPr>
                <a:t> </a:t>
              </a:r>
              <a:r>
                <a:rPr lang="en-US" sz="2800" dirty="0" err="1">
                  <a:solidFill>
                    <a:schemeClr val="lt1"/>
                  </a:solidFill>
                  <a:latin typeface="Arial"/>
                  <a:ea typeface="Arial"/>
                  <a:cs typeface="Arial"/>
                  <a:sym typeface="Arial"/>
                </a:rPr>
                <a:t>lokalne</a:t>
              </a:r>
              <a:r>
                <a:rPr lang="en-US" sz="2800" dirty="0">
                  <a:solidFill>
                    <a:schemeClr val="lt1"/>
                  </a:solidFill>
                  <a:latin typeface="Arial"/>
                  <a:ea typeface="Arial"/>
                  <a:cs typeface="Arial"/>
                  <a:sym typeface="Arial"/>
                </a:rPr>
                <a:t>, </a:t>
              </a:r>
              <a:r>
                <a:rPr lang="en-US" sz="2800" dirty="0" err="1">
                  <a:solidFill>
                    <a:schemeClr val="lt1"/>
                  </a:solidFill>
                  <a:latin typeface="Arial"/>
                  <a:ea typeface="Arial"/>
                  <a:cs typeface="Arial"/>
                  <a:sym typeface="Arial"/>
                </a:rPr>
                <a:t>operatorów</a:t>
              </a:r>
              <a:r>
                <a:rPr lang="en-US" sz="2800" dirty="0">
                  <a:solidFill>
                    <a:schemeClr val="lt1"/>
                  </a:solidFill>
                  <a:latin typeface="Arial"/>
                  <a:ea typeface="Arial"/>
                  <a:cs typeface="Arial"/>
                  <a:sym typeface="Arial"/>
                </a:rPr>
                <a:t> </a:t>
              </a:r>
              <a:r>
                <a:rPr lang="en-US" sz="2800" dirty="0" err="1">
                  <a:solidFill>
                    <a:schemeClr val="lt1"/>
                  </a:solidFill>
                  <a:latin typeface="Arial"/>
                  <a:ea typeface="Arial"/>
                  <a:cs typeface="Arial"/>
                  <a:sym typeface="Arial"/>
                </a:rPr>
                <a:t>turystycznych</a:t>
              </a:r>
              <a:r>
                <a:rPr lang="en-US" sz="2800" dirty="0">
                  <a:solidFill>
                    <a:schemeClr val="lt1"/>
                  </a:solidFill>
                  <a:latin typeface="Arial"/>
                  <a:ea typeface="Arial"/>
                  <a:cs typeface="Arial"/>
                  <a:sym typeface="Arial"/>
                </a:rPr>
                <a:t>, </a:t>
              </a:r>
              <a:r>
                <a:rPr lang="en-US" sz="2800" dirty="0" err="1">
                  <a:solidFill>
                    <a:schemeClr val="lt1"/>
                  </a:solidFill>
                  <a:latin typeface="Arial"/>
                  <a:ea typeface="Arial"/>
                  <a:cs typeface="Arial"/>
                  <a:sym typeface="Arial"/>
                </a:rPr>
                <a:t>agencje</a:t>
              </a:r>
              <a:r>
                <a:rPr lang="en-US" sz="2800" dirty="0">
                  <a:solidFill>
                    <a:schemeClr val="lt1"/>
                  </a:solidFill>
                  <a:latin typeface="Arial"/>
                  <a:ea typeface="Arial"/>
                  <a:cs typeface="Arial"/>
                  <a:sym typeface="Arial"/>
                </a:rPr>
                <a:t> </a:t>
              </a:r>
              <a:r>
                <a:rPr lang="en-US" sz="2800" dirty="0" err="1">
                  <a:solidFill>
                    <a:schemeClr val="lt1"/>
                  </a:solidFill>
                  <a:latin typeface="Arial"/>
                  <a:ea typeface="Arial"/>
                  <a:cs typeface="Arial"/>
                  <a:sym typeface="Arial"/>
                </a:rPr>
                <a:t>rządowe</a:t>
              </a:r>
              <a:r>
                <a:rPr lang="en-US" sz="2800" dirty="0">
                  <a:solidFill>
                    <a:schemeClr val="lt1"/>
                  </a:solidFill>
                  <a:latin typeface="Arial"/>
                  <a:ea typeface="Arial"/>
                  <a:cs typeface="Arial"/>
                  <a:sym typeface="Arial"/>
                </a:rPr>
                <a:t> i </a:t>
              </a:r>
              <a:r>
                <a:rPr lang="en-US" sz="2800" dirty="0" err="1">
                  <a:solidFill>
                    <a:schemeClr val="lt1"/>
                  </a:solidFill>
                  <a:latin typeface="Arial"/>
                  <a:ea typeface="Arial"/>
                  <a:cs typeface="Arial"/>
                  <a:sym typeface="Arial"/>
                </a:rPr>
                <a:t>organizacje</a:t>
              </a:r>
              <a:r>
                <a:rPr lang="en-US" sz="2800" dirty="0">
                  <a:solidFill>
                    <a:schemeClr val="lt1"/>
                  </a:solidFill>
                  <a:latin typeface="Arial"/>
                  <a:ea typeface="Arial"/>
                  <a:cs typeface="Arial"/>
                  <a:sym typeface="Arial"/>
                </a:rPr>
                <a:t> </a:t>
              </a:r>
              <a:r>
                <a:rPr lang="en-US" sz="2800" dirty="0" err="1">
                  <a:solidFill>
                    <a:schemeClr val="lt1"/>
                  </a:solidFill>
                  <a:latin typeface="Arial"/>
                  <a:ea typeface="Arial"/>
                  <a:cs typeface="Arial"/>
                  <a:sym typeface="Arial"/>
                </a:rPr>
                <a:t>pozarządowe</a:t>
              </a:r>
              <a:endParaRPr sz="2800" dirty="0">
                <a:solidFill>
                  <a:schemeClr val="lt1"/>
                </a:solidFill>
                <a:latin typeface="Arial"/>
                <a:ea typeface="Arial"/>
                <a:cs typeface="Arial"/>
                <a:sym typeface="Arial"/>
              </a:endParaRPr>
            </a:p>
          </p:txBody>
        </p:sp>
        <p:sp>
          <p:nvSpPr>
            <p:cNvPr id="158" name="Google Shape;158;p8"/>
            <p:cNvSpPr/>
            <p:nvPr/>
          </p:nvSpPr>
          <p:spPr>
            <a:xfrm>
              <a:off x="923385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8"/>
            <p:cNvSpPr txBox="1"/>
            <p:nvPr/>
          </p:nvSpPr>
          <p:spPr>
            <a:xfrm>
              <a:off x="9413708" y="2943090"/>
              <a:ext cx="4032584" cy="3324610"/>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3100" b="1">
                  <a:solidFill>
                    <a:schemeClr val="lt1"/>
                  </a:solidFill>
                  <a:latin typeface="Arial"/>
                  <a:ea typeface="Arial"/>
                  <a:cs typeface="Arial"/>
                  <a:sym typeface="Arial"/>
                </a:rPr>
                <a:t>3. </a:t>
              </a:r>
              <a:endParaRPr/>
            </a:p>
            <a:p>
              <a:pPr marL="0" marR="0" lvl="0" indent="0" algn="ctr" rtl="0">
                <a:lnSpc>
                  <a:spcPct val="90000"/>
                </a:lnSpc>
                <a:spcBef>
                  <a:spcPts val="1085"/>
                </a:spcBef>
                <a:spcAft>
                  <a:spcPts val="0"/>
                </a:spcAft>
                <a:buClr>
                  <a:schemeClr val="lt1"/>
                </a:buClr>
                <a:buSzPts val="3100"/>
                <a:buFont typeface="Arial"/>
                <a:buNone/>
              </a:pPr>
              <a:r>
                <a:rPr lang="en-US" sz="3100">
                  <a:solidFill>
                    <a:schemeClr val="lt1"/>
                  </a:solidFill>
                  <a:latin typeface="Arial"/>
                  <a:ea typeface="Arial"/>
                  <a:cs typeface="Arial"/>
                  <a:sym typeface="Arial"/>
                </a:rPr>
                <a:t>Wybierz </a:t>
              </a:r>
              <a:r>
                <a:rPr lang="en-US" sz="3100" b="1">
                  <a:solidFill>
                    <a:schemeClr val="lt1"/>
                  </a:solidFill>
                  <a:latin typeface="Arial"/>
                  <a:ea typeface="Arial"/>
                  <a:cs typeface="Arial"/>
                  <a:sym typeface="Arial"/>
                </a:rPr>
                <a:t>wskaźniki </a:t>
              </a:r>
              <a:r>
                <a:rPr lang="en-US" sz="3100">
                  <a:solidFill>
                    <a:schemeClr val="lt1"/>
                  </a:solidFill>
                  <a:latin typeface="Arial"/>
                  <a:ea typeface="Arial"/>
                  <a:cs typeface="Arial"/>
                  <a:sym typeface="Arial"/>
                </a:rPr>
                <a:t>do monitorowania celów: konkretne, mierzalne, osiągalne, istotne i określone w czasie.</a:t>
              </a:r>
              <a:endParaRPr sz="3100">
                <a:solidFill>
                  <a:schemeClr val="lt1"/>
                </a:solidFill>
                <a:latin typeface="Arial"/>
                <a:ea typeface="Arial"/>
                <a:cs typeface="Arial"/>
                <a:sym typeface="Arial"/>
              </a:endParaRPr>
            </a:p>
          </p:txBody>
        </p:sp>
        <p:sp>
          <p:nvSpPr>
            <p:cNvPr id="160" name="Google Shape;160;p8"/>
            <p:cNvSpPr/>
            <p:nvPr/>
          </p:nvSpPr>
          <p:spPr>
            <a:xfrm>
              <a:off x="1384576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8"/>
            <p:cNvSpPr txBox="1"/>
            <p:nvPr/>
          </p:nvSpPr>
          <p:spPr>
            <a:xfrm>
              <a:off x="14025613" y="2943090"/>
              <a:ext cx="4032584" cy="3324610"/>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3100" b="1">
                  <a:solidFill>
                    <a:schemeClr val="lt1"/>
                  </a:solidFill>
                  <a:latin typeface="Arial"/>
                  <a:ea typeface="Arial"/>
                  <a:cs typeface="Arial"/>
                  <a:sym typeface="Arial"/>
                </a:rPr>
                <a:t>4.</a:t>
              </a:r>
              <a:r>
                <a:rPr lang="en-US" sz="3100">
                  <a:solidFill>
                    <a:schemeClr val="lt1"/>
                  </a:solidFill>
                  <a:latin typeface="Arial"/>
                  <a:ea typeface="Arial"/>
                  <a:cs typeface="Arial"/>
                  <a:sym typeface="Arial"/>
                </a:rPr>
                <a:t> </a:t>
              </a:r>
              <a:endParaRPr/>
            </a:p>
            <a:p>
              <a:pPr marL="0" marR="0" lvl="0" indent="0" algn="ctr" rtl="0">
                <a:lnSpc>
                  <a:spcPct val="90000"/>
                </a:lnSpc>
                <a:spcBef>
                  <a:spcPts val="1085"/>
                </a:spcBef>
                <a:spcAft>
                  <a:spcPts val="0"/>
                </a:spcAft>
                <a:buClr>
                  <a:schemeClr val="lt1"/>
                </a:buClr>
                <a:buSzPts val="3100"/>
                <a:buFont typeface="Arial"/>
                <a:buNone/>
              </a:pPr>
              <a:r>
                <a:rPr lang="en-US" sz="3100">
                  <a:solidFill>
                    <a:schemeClr val="lt1"/>
                  </a:solidFill>
                  <a:latin typeface="Arial"/>
                  <a:ea typeface="Arial"/>
                  <a:cs typeface="Arial"/>
                  <a:sym typeface="Arial"/>
                </a:rPr>
                <a:t>Ustal </a:t>
              </a:r>
              <a:r>
                <a:rPr lang="en-US" sz="3100" b="1">
                  <a:solidFill>
                    <a:schemeClr val="lt1"/>
                  </a:solidFill>
                  <a:latin typeface="Arial"/>
                  <a:ea typeface="Arial"/>
                  <a:cs typeface="Arial"/>
                  <a:sym typeface="Arial"/>
                </a:rPr>
                <a:t>punkty odniesienia i wzorce</a:t>
              </a:r>
              <a:r>
                <a:rPr lang="en-US" sz="3100">
                  <a:solidFill>
                    <a:schemeClr val="lt1"/>
                  </a:solidFill>
                  <a:latin typeface="Arial"/>
                  <a:ea typeface="Arial"/>
                  <a:cs typeface="Arial"/>
                  <a:sym typeface="Arial"/>
                </a:rPr>
                <a:t>: zbierz dane początkowe, aby zrozumieć aktualny stan. </a:t>
              </a:r>
              <a:endParaRPr sz="3100">
                <a:solidFill>
                  <a:schemeClr val="lt1"/>
                </a:solidFill>
                <a:latin typeface="Arial"/>
                <a:ea typeface="Arial"/>
                <a:cs typeface="Arial"/>
                <a:sym typeface="Arial"/>
              </a:endParaRPr>
            </a:p>
          </p:txBody>
        </p:sp>
        <p:sp>
          <p:nvSpPr>
            <p:cNvPr id="162" name="Google Shape;162;p8"/>
            <p:cNvSpPr/>
            <p:nvPr/>
          </p:nvSpPr>
          <p:spPr>
            <a:xfrm>
              <a:off x="1845766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8"/>
            <p:cNvSpPr txBox="1"/>
            <p:nvPr/>
          </p:nvSpPr>
          <p:spPr>
            <a:xfrm>
              <a:off x="18637518" y="2943090"/>
              <a:ext cx="4032584" cy="3324610"/>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3100" b="1">
                  <a:solidFill>
                    <a:schemeClr val="lt1"/>
                  </a:solidFill>
                  <a:latin typeface="Arial"/>
                  <a:ea typeface="Arial"/>
                  <a:cs typeface="Arial"/>
                  <a:sym typeface="Arial"/>
                </a:rPr>
                <a:t>5. </a:t>
              </a:r>
              <a:endParaRPr/>
            </a:p>
            <a:p>
              <a:pPr marL="0" marR="0" lvl="0" indent="0" algn="ctr" rtl="0">
                <a:lnSpc>
                  <a:spcPct val="90000"/>
                </a:lnSpc>
                <a:spcBef>
                  <a:spcPts val="1085"/>
                </a:spcBef>
                <a:spcAft>
                  <a:spcPts val="0"/>
                </a:spcAft>
                <a:buClr>
                  <a:schemeClr val="lt1"/>
                </a:buClr>
                <a:buSzPts val="3100"/>
                <a:buFont typeface="Arial"/>
                <a:buNone/>
              </a:pPr>
              <a:r>
                <a:rPr lang="en-US" sz="3100">
                  <a:solidFill>
                    <a:schemeClr val="lt1"/>
                  </a:solidFill>
                  <a:latin typeface="Arial"/>
                  <a:ea typeface="Arial"/>
                  <a:cs typeface="Arial"/>
                  <a:sym typeface="Arial"/>
                </a:rPr>
                <a:t>Wybierz </a:t>
              </a:r>
              <a:r>
                <a:rPr lang="en-US" sz="3100" b="1">
                  <a:solidFill>
                    <a:schemeClr val="lt1"/>
                  </a:solidFill>
                  <a:latin typeface="Arial"/>
                  <a:ea typeface="Arial"/>
                  <a:cs typeface="Arial"/>
                  <a:sym typeface="Arial"/>
                </a:rPr>
                <a:t>cele</a:t>
              </a:r>
              <a:r>
                <a:rPr lang="en-US" sz="3100">
                  <a:solidFill>
                    <a:schemeClr val="lt1"/>
                  </a:solidFill>
                  <a:latin typeface="Arial"/>
                  <a:ea typeface="Arial"/>
                  <a:cs typeface="Arial"/>
                  <a:sym typeface="Arial"/>
                </a:rPr>
                <a:t> wynikowe, które można osiągnąć w określonym czasie, aby osiągnąć pożądany rezultat. </a:t>
              </a:r>
              <a:endParaRPr sz="3100">
                <a:solidFill>
                  <a:schemeClr val="lt1"/>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9"/>
          <p:cNvSpPr txBox="1">
            <a:spLocks noGrp="1"/>
          </p:cNvSpPr>
          <p:nvPr>
            <p:ph type="title"/>
          </p:nvPr>
        </p:nvSpPr>
        <p:spPr>
          <a:xfrm>
            <a:off x="761999" y="1524001"/>
            <a:ext cx="23622001" cy="1168714"/>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accent1"/>
              </a:buClr>
              <a:buSzPts val="7200"/>
              <a:buFont typeface="Arial"/>
              <a:buNone/>
            </a:pPr>
            <a:r>
              <a:rPr lang="en-US" sz="7200" b="1" dirty="0"/>
              <a:t>5. </a:t>
            </a:r>
            <a:r>
              <a:rPr lang="en-US" sz="7200" b="1" dirty="0" err="1"/>
              <a:t>Monitorowanie</a:t>
            </a:r>
            <a:r>
              <a:rPr lang="en-US" sz="7200" b="1" dirty="0"/>
              <a:t> i </a:t>
            </a:r>
            <a:r>
              <a:rPr lang="en-US" sz="7200" b="1" dirty="0" err="1"/>
              <a:t>ocena</a:t>
            </a:r>
            <a:r>
              <a:rPr lang="en-US" sz="7200" b="1" dirty="0"/>
              <a:t> (M&amp;E) – 10 </a:t>
            </a:r>
            <a:r>
              <a:rPr lang="en-US" sz="7200" b="1" dirty="0" err="1"/>
              <a:t>kroków</a:t>
            </a:r>
            <a:r>
              <a:rPr lang="en-US" sz="7200" b="1" dirty="0"/>
              <a:t> do </a:t>
            </a:r>
            <a:r>
              <a:rPr lang="en-US" sz="7200" b="1" dirty="0" err="1"/>
              <a:t>stworzenia</a:t>
            </a:r>
            <a:r>
              <a:rPr lang="en-US" sz="7200" b="1" dirty="0"/>
              <a:t> ram</a:t>
            </a:r>
            <a:endParaRPr sz="7200" b="1" dirty="0">
              <a:highlight>
                <a:srgbClr val="FFFF00"/>
              </a:highlight>
            </a:endParaRPr>
          </a:p>
        </p:txBody>
      </p:sp>
      <p:sp>
        <p:nvSpPr>
          <p:cNvPr id="170" name="Google Shape;170;p9"/>
          <p:cNvSpPr txBox="1">
            <a:spLocks noGrp="1"/>
          </p:cNvSpPr>
          <p:nvPr>
            <p:ph type="body" idx="1"/>
          </p:nvPr>
        </p:nvSpPr>
        <p:spPr>
          <a:xfrm>
            <a:off x="761999" y="3532894"/>
            <a:ext cx="22860002" cy="1338109"/>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rgbClr val="323232"/>
              </a:buClr>
              <a:buSzPts val="4000"/>
              <a:buNone/>
            </a:pPr>
            <a:r>
              <a:rPr lang="en-US" sz="3600" dirty="0" err="1"/>
              <a:t>Stworzenie</a:t>
            </a:r>
            <a:r>
              <a:rPr lang="en-US" sz="3600" dirty="0"/>
              <a:t> </a:t>
            </a:r>
            <a:r>
              <a:rPr lang="en-US" sz="3600" dirty="0" err="1"/>
              <a:t>solidnych</a:t>
            </a:r>
            <a:r>
              <a:rPr lang="en-US" sz="3600" dirty="0"/>
              <a:t> ram </a:t>
            </a:r>
            <a:r>
              <a:rPr lang="en-US" sz="3600" dirty="0" err="1"/>
              <a:t>pomaga</a:t>
            </a:r>
            <a:r>
              <a:rPr lang="en-US" sz="3600" dirty="0"/>
              <a:t> </a:t>
            </a:r>
            <a:r>
              <a:rPr lang="en-US" sz="3600" dirty="0" err="1"/>
              <a:t>przedsiębiorstwom</a:t>
            </a:r>
            <a:r>
              <a:rPr lang="en-US" sz="3600" dirty="0"/>
              <a:t> </a:t>
            </a:r>
            <a:r>
              <a:rPr lang="en-US" sz="3600" dirty="0" err="1"/>
              <a:t>turystycznym</a:t>
            </a:r>
            <a:r>
              <a:rPr lang="en-US" sz="3600" dirty="0"/>
              <a:t> i </a:t>
            </a:r>
            <a:r>
              <a:rPr lang="en-US" sz="3600" dirty="0" err="1"/>
              <a:t>destynacjom</a:t>
            </a:r>
            <a:r>
              <a:rPr lang="en-US" sz="3600" dirty="0"/>
              <a:t> </a:t>
            </a:r>
            <a:r>
              <a:rPr lang="en-US" sz="3600" dirty="0" err="1"/>
              <a:t>śledzić</a:t>
            </a:r>
            <a:r>
              <a:rPr lang="en-US" sz="3600" dirty="0"/>
              <a:t> </a:t>
            </a:r>
            <a:r>
              <a:rPr lang="en-US" sz="3600" dirty="0" err="1"/>
              <a:t>postępy</a:t>
            </a:r>
            <a:r>
              <a:rPr lang="en-US" sz="3600" dirty="0"/>
              <a:t>, </a:t>
            </a:r>
            <a:r>
              <a:rPr lang="en-US" sz="3600" dirty="0" err="1"/>
              <a:t>ulepszać</a:t>
            </a:r>
            <a:r>
              <a:rPr lang="en-US" sz="3600" dirty="0"/>
              <a:t> </a:t>
            </a:r>
            <a:r>
              <a:rPr lang="en-US" sz="3600" dirty="0" err="1"/>
              <a:t>praktyki</a:t>
            </a:r>
            <a:r>
              <a:rPr lang="en-US" sz="3600" dirty="0"/>
              <a:t> i </a:t>
            </a:r>
            <a:r>
              <a:rPr lang="en-US" sz="3600" dirty="0" err="1"/>
              <a:t>dostosowywać</a:t>
            </a:r>
            <a:r>
              <a:rPr lang="en-US" sz="3600" dirty="0"/>
              <a:t> </a:t>
            </a:r>
            <a:r>
              <a:rPr lang="en-US" sz="3600" dirty="0" err="1"/>
              <a:t>się</a:t>
            </a:r>
            <a:r>
              <a:rPr lang="en-US" sz="3600" dirty="0"/>
              <a:t> do </a:t>
            </a:r>
            <a:r>
              <a:rPr lang="en-US" sz="3600" dirty="0" err="1"/>
              <a:t>celów</a:t>
            </a:r>
            <a:r>
              <a:rPr lang="en-US" sz="3600" dirty="0"/>
              <a:t> </a:t>
            </a:r>
            <a:r>
              <a:rPr lang="en-US" sz="3600" dirty="0" err="1"/>
              <a:t>zrównoważonego</a:t>
            </a:r>
            <a:r>
              <a:rPr lang="en-US" sz="3600" dirty="0"/>
              <a:t> </a:t>
            </a:r>
            <a:r>
              <a:rPr lang="en-US" sz="3600" dirty="0" err="1"/>
              <a:t>rozwoju</a:t>
            </a:r>
            <a:r>
              <a:rPr lang="en-US" sz="3600" dirty="0"/>
              <a:t>.</a:t>
            </a:r>
            <a:endParaRPr sz="3600" b="1" dirty="0"/>
          </a:p>
        </p:txBody>
      </p:sp>
      <p:grpSp>
        <p:nvGrpSpPr>
          <p:cNvPr id="171" name="Google Shape;171;p9"/>
          <p:cNvGrpSpPr/>
          <p:nvPr/>
        </p:nvGrpSpPr>
        <p:grpSpPr>
          <a:xfrm>
            <a:off x="497817" y="4248502"/>
            <a:ext cx="22839910" cy="9210791"/>
            <a:chOff x="10045" y="0"/>
            <a:chExt cx="22839910" cy="9210791"/>
          </a:xfrm>
        </p:grpSpPr>
        <p:sp>
          <p:nvSpPr>
            <p:cNvPr id="172" name="Google Shape;172;p9"/>
            <p:cNvSpPr/>
            <p:nvPr/>
          </p:nvSpPr>
          <p:spPr>
            <a:xfrm>
              <a:off x="1714500" y="0"/>
              <a:ext cx="19431001" cy="9210791"/>
            </a:xfrm>
            <a:prstGeom prst="rightArrow">
              <a:avLst>
                <a:gd name="adj1" fmla="val 50000"/>
                <a:gd name="adj2" fmla="val 50000"/>
              </a:avLst>
            </a:prstGeom>
            <a:solidFill>
              <a:srgbClr val="CBED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9"/>
            <p:cNvSpPr/>
            <p:nvPr/>
          </p:nvSpPr>
          <p:spPr>
            <a:xfrm>
              <a:off x="1004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9"/>
            <p:cNvSpPr txBox="1"/>
            <p:nvPr/>
          </p:nvSpPr>
          <p:spPr>
            <a:xfrm>
              <a:off x="18989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a:solidFill>
                    <a:schemeClr val="lt1"/>
                  </a:solidFill>
                  <a:latin typeface="Arial"/>
                  <a:ea typeface="Arial"/>
                  <a:cs typeface="Arial"/>
                  <a:sym typeface="Arial"/>
                </a:rPr>
                <a:t>6. </a:t>
              </a:r>
              <a:endParaRPr/>
            </a:p>
            <a:p>
              <a:pPr marL="0" marR="0" lvl="0" indent="0" algn="ctr" rtl="0">
                <a:lnSpc>
                  <a:spcPct val="90000"/>
                </a:lnSpc>
                <a:spcBef>
                  <a:spcPts val="1050"/>
                </a:spcBef>
                <a:spcAft>
                  <a:spcPts val="0"/>
                </a:spcAft>
                <a:buClr>
                  <a:schemeClr val="lt1"/>
                </a:buClr>
                <a:buSzPts val="3000"/>
                <a:buFont typeface="Arial"/>
                <a:buNone/>
              </a:pPr>
              <a:r>
                <a:rPr lang="en-US" sz="3000">
                  <a:solidFill>
                    <a:schemeClr val="lt1"/>
                  </a:solidFill>
                  <a:latin typeface="Arial"/>
                  <a:ea typeface="Arial"/>
                  <a:cs typeface="Arial"/>
                  <a:sym typeface="Arial"/>
                </a:rPr>
                <a:t>Określ </a:t>
              </a:r>
              <a:r>
                <a:rPr lang="en-US" sz="3000" b="1">
                  <a:solidFill>
                    <a:schemeClr val="lt1"/>
                  </a:solidFill>
                  <a:latin typeface="Arial"/>
                  <a:ea typeface="Arial"/>
                  <a:cs typeface="Arial"/>
                  <a:sym typeface="Arial"/>
                </a:rPr>
                <a:t>metody gromadzenia danych:</a:t>
              </a:r>
              <a:endParaRPr/>
            </a:p>
            <a:p>
              <a:pPr marL="0" marR="0" lvl="0" indent="0" algn="ctr" rtl="0">
                <a:lnSpc>
                  <a:spcPct val="90000"/>
                </a:lnSpc>
                <a:spcBef>
                  <a:spcPts val="1050"/>
                </a:spcBef>
                <a:spcAft>
                  <a:spcPts val="0"/>
                </a:spcAft>
                <a:buClr>
                  <a:schemeClr val="lt1"/>
                </a:buClr>
                <a:buSzPts val="3000"/>
                <a:buFont typeface="Arial"/>
                <a:buNone/>
              </a:pPr>
              <a:r>
                <a:rPr lang="en-US" sz="3000">
                  <a:solidFill>
                    <a:schemeClr val="lt1"/>
                  </a:solidFill>
                  <a:latin typeface="Arial"/>
                  <a:ea typeface="Arial"/>
                  <a:cs typeface="Arial"/>
                  <a:sym typeface="Arial"/>
                </a:rPr>
                <a:t>ankiety, wywiady, dane statystyczne, czujniki, audyty, platformy cyfrowe</a:t>
              </a:r>
              <a:endParaRPr sz="3000">
                <a:solidFill>
                  <a:schemeClr val="lt1"/>
                </a:solidFill>
                <a:latin typeface="Arial"/>
                <a:ea typeface="Arial"/>
                <a:cs typeface="Arial"/>
                <a:sym typeface="Arial"/>
              </a:endParaRPr>
            </a:p>
          </p:txBody>
        </p:sp>
        <p:sp>
          <p:nvSpPr>
            <p:cNvPr id="175" name="Google Shape;175;p9"/>
            <p:cNvSpPr/>
            <p:nvPr/>
          </p:nvSpPr>
          <p:spPr>
            <a:xfrm>
              <a:off x="462195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9"/>
            <p:cNvSpPr txBox="1"/>
            <p:nvPr/>
          </p:nvSpPr>
          <p:spPr>
            <a:xfrm>
              <a:off x="4801803"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a:solidFill>
                    <a:schemeClr val="lt1"/>
                  </a:solidFill>
                  <a:latin typeface="Arial"/>
                  <a:ea typeface="Arial"/>
                  <a:cs typeface="Arial"/>
                  <a:sym typeface="Arial"/>
                </a:rPr>
                <a:t>7.</a:t>
              </a:r>
              <a:endParaRPr/>
            </a:p>
            <a:p>
              <a:pPr marL="0" marR="0" lvl="0" indent="0" algn="ctr" rtl="0">
                <a:lnSpc>
                  <a:spcPct val="90000"/>
                </a:lnSpc>
                <a:spcBef>
                  <a:spcPts val="1050"/>
                </a:spcBef>
                <a:spcAft>
                  <a:spcPts val="0"/>
                </a:spcAft>
                <a:buClr>
                  <a:schemeClr val="lt1"/>
                </a:buClr>
                <a:buSzPts val="3000"/>
                <a:buFont typeface="Arial"/>
                <a:buNone/>
              </a:pPr>
              <a:r>
                <a:rPr lang="en-US" sz="3000" b="1">
                  <a:solidFill>
                    <a:schemeClr val="lt1"/>
                  </a:solidFill>
                  <a:latin typeface="Arial"/>
                  <a:ea typeface="Arial"/>
                  <a:cs typeface="Arial"/>
                  <a:sym typeface="Arial"/>
                </a:rPr>
                <a:t>Wdrożenie narzędzi monitorowania</a:t>
              </a:r>
              <a:r>
                <a:rPr lang="en-US" sz="3000">
                  <a:solidFill>
                    <a:schemeClr val="lt1"/>
                  </a:solidFill>
                  <a:latin typeface="Arial"/>
                  <a:ea typeface="Arial"/>
                  <a:cs typeface="Arial"/>
                  <a:sym typeface="Arial"/>
                </a:rPr>
                <a:t>: w celu oceny postępów. </a:t>
              </a:r>
              <a:endParaRPr sz="3000">
                <a:solidFill>
                  <a:schemeClr val="lt1"/>
                </a:solidFill>
                <a:latin typeface="Arial"/>
                <a:ea typeface="Arial"/>
                <a:cs typeface="Arial"/>
                <a:sym typeface="Arial"/>
              </a:endParaRPr>
            </a:p>
          </p:txBody>
        </p:sp>
        <p:sp>
          <p:nvSpPr>
            <p:cNvPr id="177" name="Google Shape;177;p9"/>
            <p:cNvSpPr/>
            <p:nvPr/>
          </p:nvSpPr>
          <p:spPr>
            <a:xfrm>
              <a:off x="923385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9"/>
            <p:cNvSpPr txBox="1"/>
            <p:nvPr/>
          </p:nvSpPr>
          <p:spPr>
            <a:xfrm>
              <a:off x="941370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a:solidFill>
                    <a:schemeClr val="lt1"/>
                  </a:solidFill>
                  <a:latin typeface="Arial"/>
                  <a:ea typeface="Arial"/>
                  <a:cs typeface="Arial"/>
                  <a:sym typeface="Arial"/>
                </a:rPr>
                <a:t>8.</a:t>
              </a:r>
              <a:endParaRPr/>
            </a:p>
            <a:p>
              <a:pPr marL="0" marR="0" lvl="0" indent="0" algn="ctr" rtl="0">
                <a:lnSpc>
                  <a:spcPct val="90000"/>
                </a:lnSpc>
                <a:spcBef>
                  <a:spcPts val="1050"/>
                </a:spcBef>
                <a:spcAft>
                  <a:spcPts val="0"/>
                </a:spcAft>
                <a:buClr>
                  <a:schemeClr val="lt1"/>
                </a:buClr>
                <a:buSzPts val="3000"/>
                <a:buFont typeface="Arial"/>
                <a:buNone/>
              </a:pPr>
              <a:r>
                <a:rPr lang="en-US" sz="3000">
                  <a:solidFill>
                    <a:schemeClr val="lt1"/>
                  </a:solidFill>
                  <a:latin typeface="Arial"/>
                  <a:ea typeface="Arial"/>
                  <a:cs typeface="Arial"/>
                  <a:sym typeface="Arial"/>
                </a:rPr>
                <a:t>Regularna </a:t>
              </a:r>
              <a:r>
                <a:rPr lang="en-US" sz="3000" b="1">
                  <a:solidFill>
                    <a:schemeClr val="lt1"/>
                  </a:solidFill>
                  <a:latin typeface="Arial"/>
                  <a:ea typeface="Arial"/>
                  <a:cs typeface="Arial"/>
                  <a:sym typeface="Arial"/>
                </a:rPr>
                <a:t>ocena: </a:t>
              </a:r>
              <a:r>
                <a:rPr lang="en-US" sz="3000">
                  <a:solidFill>
                    <a:schemeClr val="lt1"/>
                  </a:solidFill>
                  <a:latin typeface="Arial"/>
                  <a:ea typeface="Arial"/>
                  <a:cs typeface="Arial"/>
                  <a:sym typeface="Arial"/>
                </a:rPr>
                <a:t>analiza trendów, identyfikacja luk</a:t>
              </a:r>
              <a:endParaRPr sz="3000">
                <a:solidFill>
                  <a:schemeClr val="lt1"/>
                </a:solidFill>
                <a:latin typeface="Arial"/>
                <a:ea typeface="Arial"/>
                <a:cs typeface="Arial"/>
                <a:sym typeface="Arial"/>
              </a:endParaRPr>
            </a:p>
          </p:txBody>
        </p:sp>
        <p:sp>
          <p:nvSpPr>
            <p:cNvPr id="179" name="Google Shape;179;p9"/>
            <p:cNvSpPr/>
            <p:nvPr/>
          </p:nvSpPr>
          <p:spPr>
            <a:xfrm>
              <a:off x="1384576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9"/>
            <p:cNvSpPr txBox="1"/>
            <p:nvPr/>
          </p:nvSpPr>
          <p:spPr>
            <a:xfrm>
              <a:off x="14025613"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a:solidFill>
                    <a:schemeClr val="lt1"/>
                  </a:solidFill>
                  <a:latin typeface="Arial"/>
                  <a:ea typeface="Arial"/>
                  <a:cs typeface="Arial"/>
                  <a:sym typeface="Arial"/>
                </a:rPr>
                <a:t>9. </a:t>
              </a:r>
              <a:endParaRPr/>
            </a:p>
            <a:p>
              <a:pPr marL="0" marR="0" lvl="0" indent="0" algn="ctr" rtl="0">
                <a:lnSpc>
                  <a:spcPct val="90000"/>
                </a:lnSpc>
                <a:spcBef>
                  <a:spcPts val="1050"/>
                </a:spcBef>
                <a:spcAft>
                  <a:spcPts val="0"/>
                </a:spcAft>
                <a:buClr>
                  <a:schemeClr val="lt1"/>
                </a:buClr>
                <a:buSzPts val="3000"/>
                <a:buFont typeface="Arial"/>
                <a:buNone/>
              </a:pPr>
              <a:r>
                <a:rPr lang="en-US" sz="3000" b="1">
                  <a:solidFill>
                    <a:schemeClr val="lt1"/>
                  </a:solidFill>
                  <a:latin typeface="Arial"/>
                  <a:ea typeface="Arial"/>
                  <a:cs typeface="Arial"/>
                  <a:sym typeface="Arial"/>
                </a:rPr>
                <a:t>Przedstawianie i przekazywanie wyników </a:t>
              </a:r>
              <a:r>
                <a:rPr lang="en-US" sz="3000">
                  <a:solidFill>
                    <a:schemeClr val="lt1"/>
                  </a:solidFill>
                  <a:latin typeface="Arial"/>
                  <a:ea typeface="Arial"/>
                  <a:cs typeface="Arial"/>
                  <a:sym typeface="Arial"/>
                </a:rPr>
                <a:t>zainteresowanym stronom za pomocą raportów, infografik i spotkań.</a:t>
              </a:r>
              <a:endParaRPr sz="3000">
                <a:solidFill>
                  <a:schemeClr val="lt1"/>
                </a:solidFill>
                <a:latin typeface="Arial"/>
                <a:ea typeface="Arial"/>
                <a:cs typeface="Arial"/>
                <a:sym typeface="Arial"/>
              </a:endParaRPr>
            </a:p>
          </p:txBody>
        </p:sp>
        <p:sp>
          <p:nvSpPr>
            <p:cNvPr id="181" name="Google Shape;181;p9"/>
            <p:cNvSpPr/>
            <p:nvPr/>
          </p:nvSpPr>
          <p:spPr>
            <a:xfrm>
              <a:off x="1845766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9"/>
            <p:cNvSpPr txBox="1"/>
            <p:nvPr/>
          </p:nvSpPr>
          <p:spPr>
            <a:xfrm>
              <a:off x="1863751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a:solidFill>
                    <a:schemeClr val="lt1"/>
                  </a:solidFill>
                  <a:latin typeface="Arial"/>
                  <a:ea typeface="Arial"/>
                  <a:cs typeface="Arial"/>
                  <a:sym typeface="Arial"/>
                </a:rPr>
                <a:t>10. </a:t>
              </a:r>
              <a:endParaRPr/>
            </a:p>
            <a:p>
              <a:pPr marL="0" marR="0" lvl="0" indent="0" algn="ctr" rtl="0">
                <a:lnSpc>
                  <a:spcPct val="90000"/>
                </a:lnSpc>
                <a:spcBef>
                  <a:spcPts val="1050"/>
                </a:spcBef>
                <a:spcAft>
                  <a:spcPts val="0"/>
                </a:spcAft>
                <a:buClr>
                  <a:schemeClr val="lt1"/>
                </a:buClr>
                <a:buSzPts val="3000"/>
                <a:buFont typeface="Arial"/>
                <a:buNone/>
              </a:pPr>
              <a:r>
                <a:rPr lang="en-US" sz="3000" b="1">
                  <a:solidFill>
                    <a:schemeClr val="lt1"/>
                  </a:solidFill>
                  <a:latin typeface="Arial"/>
                  <a:ea typeface="Arial"/>
                  <a:cs typeface="Arial"/>
                  <a:sym typeface="Arial"/>
                </a:rPr>
                <a:t>Możliwości poprawy</a:t>
              </a:r>
              <a:r>
                <a:rPr lang="en-US" sz="3000">
                  <a:solidFill>
                    <a:schemeClr val="lt1"/>
                  </a:solidFill>
                  <a:latin typeface="Arial"/>
                  <a:ea typeface="Arial"/>
                  <a:cs typeface="Arial"/>
                  <a:sym typeface="Arial"/>
                </a:rPr>
                <a:t>, wykorzystanie wniosków z oceny do udoskonalenia i aktualizacji strategii </a:t>
              </a:r>
              <a:endParaRPr sz="3000">
                <a:solidFill>
                  <a:schemeClr val="lt1"/>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0"/>
          <p:cNvSpPr txBox="1">
            <a:spLocks noGrp="1"/>
          </p:cNvSpPr>
          <p:nvPr>
            <p:ph type="title"/>
          </p:nvPr>
        </p:nvSpPr>
        <p:spPr>
          <a:xfrm>
            <a:off x="761999" y="1524001"/>
            <a:ext cx="23622001" cy="1168714"/>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accent1"/>
              </a:buClr>
              <a:buSzPts val="7200"/>
              <a:buFont typeface="Arial"/>
              <a:buNone/>
            </a:pPr>
            <a:r>
              <a:rPr lang="en-US" sz="7200" b="1" dirty="0"/>
              <a:t>5. </a:t>
            </a:r>
            <a:r>
              <a:rPr lang="en-US" sz="7200" b="1" dirty="0" err="1"/>
              <a:t>Monitorowanie</a:t>
            </a:r>
            <a:r>
              <a:rPr lang="en-US" sz="7200" b="1" dirty="0"/>
              <a:t> i </a:t>
            </a:r>
            <a:r>
              <a:rPr lang="en-US" sz="7200" b="1" dirty="0" err="1"/>
              <a:t>ocena</a:t>
            </a:r>
            <a:r>
              <a:rPr lang="en-US" sz="7200" b="1" dirty="0"/>
              <a:t> (M&amp;E) – 10 </a:t>
            </a:r>
            <a:r>
              <a:rPr lang="en-US" sz="7200" b="1" dirty="0" err="1"/>
              <a:t>kroków</a:t>
            </a:r>
            <a:r>
              <a:rPr lang="en-US" sz="7200" b="1" dirty="0"/>
              <a:t> do </a:t>
            </a:r>
            <a:r>
              <a:rPr lang="en-US" sz="7200" b="1" dirty="0" err="1"/>
              <a:t>stworzenia</a:t>
            </a:r>
            <a:r>
              <a:rPr lang="en-US" sz="7200" b="1" dirty="0"/>
              <a:t> ram</a:t>
            </a:r>
            <a:endParaRPr sz="7200" b="1" dirty="0">
              <a:highlight>
                <a:srgbClr val="FFFF00"/>
              </a:highlight>
            </a:endParaRPr>
          </a:p>
        </p:txBody>
      </p:sp>
      <p:sp>
        <p:nvSpPr>
          <p:cNvPr id="189" name="Google Shape;189;p10"/>
          <p:cNvSpPr txBox="1">
            <a:spLocks noGrp="1"/>
          </p:cNvSpPr>
          <p:nvPr>
            <p:ph type="body" idx="1"/>
          </p:nvPr>
        </p:nvSpPr>
        <p:spPr>
          <a:xfrm>
            <a:off x="9436762" y="3393747"/>
            <a:ext cx="5510476" cy="939714"/>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rgbClr val="464646"/>
              </a:buClr>
              <a:buSzPts val="6000"/>
              <a:buNone/>
            </a:pPr>
            <a:r>
              <a:rPr lang="en-US" sz="6000" b="1">
                <a:solidFill>
                  <a:srgbClr val="464646"/>
                </a:solidFill>
                <a:latin typeface="Arial"/>
                <a:ea typeface="Arial"/>
                <a:cs typeface="Arial"/>
                <a:sym typeface="Arial"/>
              </a:rPr>
              <a:t>Wyzwania</a:t>
            </a:r>
            <a:r>
              <a:rPr lang="en-US" sz="3200" b="1"/>
              <a:t> </a:t>
            </a:r>
            <a:endParaRPr sz="2000" b="1"/>
          </a:p>
        </p:txBody>
      </p:sp>
      <p:grpSp>
        <p:nvGrpSpPr>
          <p:cNvPr id="190" name="Google Shape;190;p10"/>
          <p:cNvGrpSpPr/>
          <p:nvPr/>
        </p:nvGrpSpPr>
        <p:grpSpPr>
          <a:xfrm>
            <a:off x="1253670" y="4622657"/>
            <a:ext cx="22638655" cy="8672218"/>
            <a:chOff x="213597" y="3680"/>
            <a:chExt cx="22638655" cy="8672218"/>
          </a:xfrm>
        </p:grpSpPr>
        <p:sp>
          <p:nvSpPr>
            <p:cNvPr id="191" name="Google Shape;191;p10"/>
            <p:cNvSpPr/>
            <p:nvPr/>
          </p:nvSpPr>
          <p:spPr>
            <a:xfrm>
              <a:off x="213597"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0"/>
            <p:cNvSpPr txBox="1"/>
            <p:nvPr/>
          </p:nvSpPr>
          <p:spPr>
            <a:xfrm>
              <a:off x="213597"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Noto Sans Symbols"/>
                <a:buNone/>
              </a:pPr>
              <a:r>
                <a:rPr lang="en-US" sz="3200" dirty="0" err="1">
                  <a:solidFill>
                    <a:schemeClr val="lt1"/>
                  </a:solidFill>
                  <a:latin typeface="Arial"/>
                  <a:ea typeface="Arial"/>
                  <a:cs typeface="Arial"/>
                  <a:sym typeface="Arial"/>
                </a:rPr>
                <a:t>Niejasne</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cele</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wynikające</a:t>
              </a:r>
              <a:r>
                <a:rPr lang="en-US" sz="3200" dirty="0">
                  <a:solidFill>
                    <a:schemeClr val="lt1"/>
                  </a:solidFill>
                  <a:latin typeface="Arial"/>
                  <a:ea typeface="Arial"/>
                  <a:cs typeface="Arial"/>
                  <a:sym typeface="Arial"/>
                </a:rPr>
                <a:t> z </a:t>
              </a:r>
              <a:r>
                <a:rPr lang="en-US" sz="3200" dirty="0" err="1">
                  <a:solidFill>
                    <a:schemeClr val="lt1"/>
                  </a:solidFill>
                  <a:latin typeface="Arial"/>
                  <a:ea typeface="Arial"/>
                  <a:cs typeface="Arial"/>
                  <a:sym typeface="Arial"/>
                </a:rPr>
                <a:t>różnic</a:t>
              </a:r>
              <a:r>
                <a:rPr lang="en-US" sz="3200" dirty="0">
                  <a:solidFill>
                    <a:schemeClr val="lt1"/>
                  </a:solidFill>
                  <a:latin typeface="Arial"/>
                  <a:ea typeface="Arial"/>
                  <a:cs typeface="Arial"/>
                  <a:sym typeface="Arial"/>
                </a:rPr>
                <a:t> w </a:t>
              </a:r>
              <a:r>
                <a:rPr lang="en-US" sz="3200" dirty="0" err="1">
                  <a:solidFill>
                    <a:schemeClr val="lt1"/>
                  </a:solidFill>
                  <a:latin typeface="Arial"/>
                  <a:ea typeface="Arial"/>
                  <a:cs typeface="Arial"/>
                  <a:sym typeface="Arial"/>
                </a:rPr>
                <a:t>priorytetach</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organów</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publicznych</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przedsiębiorstw</a:t>
              </a:r>
              <a:r>
                <a:rPr lang="en-US" sz="3200" dirty="0">
                  <a:solidFill>
                    <a:schemeClr val="lt1"/>
                  </a:solidFill>
                  <a:latin typeface="Arial"/>
                  <a:ea typeface="Arial"/>
                  <a:cs typeface="Arial"/>
                  <a:sym typeface="Arial"/>
                </a:rPr>
                <a:t> i </a:t>
              </a:r>
              <a:r>
                <a:rPr lang="en-US" sz="3200" dirty="0" err="1">
                  <a:solidFill>
                    <a:schemeClr val="lt1"/>
                  </a:solidFill>
                  <a:latin typeface="Arial"/>
                  <a:ea typeface="Arial"/>
                  <a:cs typeface="Arial"/>
                  <a:sym typeface="Arial"/>
                </a:rPr>
                <a:t>społeczności</a:t>
              </a:r>
              <a:r>
                <a:rPr lang="en-US" sz="3200" dirty="0">
                  <a:solidFill>
                    <a:schemeClr val="lt1"/>
                  </a:solidFill>
                  <a:latin typeface="Arial"/>
                  <a:ea typeface="Arial"/>
                  <a:cs typeface="Arial"/>
                  <a:sym typeface="Arial"/>
                </a:rPr>
                <a:t>;</a:t>
              </a:r>
              <a:endParaRPr sz="3200" dirty="0">
                <a:solidFill>
                  <a:schemeClr val="lt1"/>
                </a:solidFill>
                <a:latin typeface="Arial"/>
                <a:ea typeface="Arial"/>
                <a:cs typeface="Arial"/>
                <a:sym typeface="Arial"/>
              </a:endParaRPr>
            </a:p>
          </p:txBody>
        </p:sp>
        <p:sp>
          <p:nvSpPr>
            <p:cNvPr id="193" name="Google Shape;193;p10"/>
            <p:cNvSpPr/>
            <p:nvPr/>
          </p:nvSpPr>
          <p:spPr>
            <a:xfrm>
              <a:off x="5981664"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0"/>
            <p:cNvSpPr txBox="1"/>
            <p:nvPr/>
          </p:nvSpPr>
          <p:spPr>
            <a:xfrm>
              <a:off x="5981664"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a:solidFill>
                    <a:schemeClr val="lt1"/>
                  </a:solidFill>
                  <a:latin typeface="Arial"/>
                  <a:ea typeface="Arial"/>
                  <a:cs typeface="Arial"/>
                  <a:sym typeface="Arial"/>
                </a:rPr>
                <a:t>Niski poziom zaangażowania interesariuszy</a:t>
              </a:r>
              <a:endParaRPr sz="3600">
                <a:solidFill>
                  <a:schemeClr val="lt1"/>
                </a:solidFill>
                <a:latin typeface="Arial"/>
                <a:ea typeface="Arial"/>
                <a:cs typeface="Arial"/>
                <a:sym typeface="Arial"/>
              </a:endParaRPr>
            </a:p>
          </p:txBody>
        </p:sp>
        <p:sp>
          <p:nvSpPr>
            <p:cNvPr id="195" name="Google Shape;195;p10"/>
            <p:cNvSpPr/>
            <p:nvPr/>
          </p:nvSpPr>
          <p:spPr>
            <a:xfrm>
              <a:off x="11749730"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0"/>
            <p:cNvSpPr txBox="1"/>
            <p:nvPr/>
          </p:nvSpPr>
          <p:spPr>
            <a:xfrm>
              <a:off x="11749730"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a:solidFill>
                    <a:schemeClr val="lt1"/>
                  </a:solidFill>
                  <a:latin typeface="Arial"/>
                  <a:ea typeface="Arial"/>
                  <a:cs typeface="Arial"/>
                  <a:sym typeface="Arial"/>
                </a:rPr>
                <a:t>Trudności w dostosowaniu globalnych wskaźników do lokalnych warunków.</a:t>
              </a:r>
              <a:endParaRPr sz="3600">
                <a:solidFill>
                  <a:schemeClr val="lt1"/>
                </a:solidFill>
                <a:latin typeface="Arial"/>
                <a:ea typeface="Arial"/>
                <a:cs typeface="Arial"/>
                <a:sym typeface="Arial"/>
              </a:endParaRPr>
            </a:p>
          </p:txBody>
        </p:sp>
        <p:sp>
          <p:nvSpPr>
            <p:cNvPr id="197" name="Google Shape;197;p10"/>
            <p:cNvSpPr/>
            <p:nvPr/>
          </p:nvSpPr>
          <p:spPr>
            <a:xfrm>
              <a:off x="17517797"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0"/>
            <p:cNvSpPr txBox="1"/>
            <p:nvPr/>
          </p:nvSpPr>
          <p:spPr>
            <a:xfrm>
              <a:off x="17517797"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a:solidFill>
                    <a:schemeClr val="lt1"/>
                  </a:solidFill>
                  <a:latin typeface="Arial"/>
                  <a:ea typeface="Arial"/>
                  <a:cs typeface="Arial"/>
                  <a:sym typeface="Arial"/>
                </a:rPr>
                <a:t>Luki w danych, które podważają pomiary wskaźników.</a:t>
              </a:r>
              <a:endParaRPr sz="3600">
                <a:solidFill>
                  <a:schemeClr val="lt1"/>
                </a:solidFill>
                <a:latin typeface="Arial"/>
                <a:ea typeface="Arial"/>
                <a:cs typeface="Arial"/>
                <a:sym typeface="Arial"/>
              </a:endParaRPr>
            </a:p>
          </p:txBody>
        </p:sp>
        <p:sp>
          <p:nvSpPr>
            <p:cNvPr id="199" name="Google Shape;199;p10"/>
            <p:cNvSpPr/>
            <p:nvPr/>
          </p:nvSpPr>
          <p:spPr>
            <a:xfrm>
              <a:off x="213597"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0"/>
            <p:cNvSpPr txBox="1"/>
            <p:nvPr/>
          </p:nvSpPr>
          <p:spPr>
            <a:xfrm>
              <a:off x="213597"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a:solidFill>
                    <a:schemeClr val="lt1"/>
                  </a:solidFill>
                  <a:latin typeface="Arial"/>
                  <a:ea typeface="Arial"/>
                  <a:cs typeface="Arial"/>
                  <a:sym typeface="Arial"/>
                </a:rPr>
                <a:t>Brak wiarygodnych danych historycznych umożliwiających określenie miarodajnych poziomów odniesienia.</a:t>
              </a:r>
              <a:endParaRPr sz="3600">
                <a:solidFill>
                  <a:schemeClr val="lt1"/>
                </a:solidFill>
                <a:latin typeface="Arial"/>
                <a:ea typeface="Arial"/>
                <a:cs typeface="Arial"/>
                <a:sym typeface="Arial"/>
              </a:endParaRPr>
            </a:p>
          </p:txBody>
        </p:sp>
        <p:sp>
          <p:nvSpPr>
            <p:cNvPr id="201" name="Google Shape;201;p10"/>
            <p:cNvSpPr/>
            <p:nvPr/>
          </p:nvSpPr>
          <p:spPr>
            <a:xfrm>
              <a:off x="5981664"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0"/>
            <p:cNvSpPr txBox="1"/>
            <p:nvPr/>
          </p:nvSpPr>
          <p:spPr>
            <a:xfrm>
              <a:off x="5981664"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200" dirty="0" err="1">
                  <a:solidFill>
                    <a:schemeClr val="lt1"/>
                  </a:solidFill>
                  <a:latin typeface="Arial"/>
                  <a:ea typeface="Arial"/>
                  <a:cs typeface="Arial"/>
                  <a:sym typeface="Arial"/>
                </a:rPr>
                <a:t>Niespójne</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metody</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gromadzenia</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danych</a:t>
              </a:r>
              <a:r>
                <a:rPr lang="en-US" sz="3200" dirty="0">
                  <a:solidFill>
                    <a:schemeClr val="lt1"/>
                  </a:solidFill>
                  <a:latin typeface="Arial"/>
                  <a:ea typeface="Arial"/>
                  <a:cs typeface="Arial"/>
                  <a:sym typeface="Arial"/>
                </a:rPr>
                <a:t> w </a:t>
              </a:r>
              <a:r>
                <a:rPr lang="en-US" sz="3200" dirty="0" err="1">
                  <a:solidFill>
                    <a:schemeClr val="lt1"/>
                  </a:solidFill>
                  <a:latin typeface="Arial"/>
                  <a:ea typeface="Arial"/>
                  <a:cs typeface="Arial"/>
                  <a:sym typeface="Arial"/>
                </a:rPr>
                <a:t>różnych</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organizacjach</a:t>
              </a:r>
              <a:r>
                <a:rPr lang="en-US" sz="3200" dirty="0">
                  <a:solidFill>
                    <a:schemeClr val="lt1"/>
                  </a:solidFill>
                  <a:latin typeface="Arial"/>
                  <a:ea typeface="Arial"/>
                  <a:cs typeface="Arial"/>
                  <a:sym typeface="Arial"/>
                </a:rPr>
                <a:t>, co </a:t>
              </a:r>
              <a:r>
                <a:rPr lang="en-US" sz="3200" dirty="0" err="1">
                  <a:solidFill>
                    <a:schemeClr val="lt1"/>
                  </a:solidFill>
                  <a:latin typeface="Arial"/>
                  <a:ea typeface="Arial"/>
                  <a:cs typeface="Arial"/>
                  <a:sym typeface="Arial"/>
                </a:rPr>
                <a:t>sprawia</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że</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porównania</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są</a:t>
              </a:r>
              <a:r>
                <a:rPr lang="en-US" sz="3200" dirty="0">
                  <a:solidFill>
                    <a:schemeClr val="lt1"/>
                  </a:solidFill>
                  <a:latin typeface="Arial"/>
                  <a:ea typeface="Arial"/>
                  <a:cs typeface="Arial"/>
                  <a:sym typeface="Arial"/>
                </a:rPr>
                <a:t> </a:t>
              </a:r>
              <a:r>
                <a:rPr lang="en-US" sz="3200" dirty="0" err="1">
                  <a:solidFill>
                    <a:schemeClr val="lt1"/>
                  </a:solidFill>
                  <a:latin typeface="Arial"/>
                  <a:ea typeface="Arial"/>
                  <a:cs typeface="Arial"/>
                  <a:sym typeface="Arial"/>
                </a:rPr>
                <a:t>niewiarygodne</a:t>
              </a:r>
              <a:r>
                <a:rPr lang="en-US" sz="3600" dirty="0">
                  <a:solidFill>
                    <a:schemeClr val="lt1"/>
                  </a:solidFill>
                  <a:latin typeface="Arial"/>
                  <a:ea typeface="Arial"/>
                  <a:cs typeface="Arial"/>
                  <a:sym typeface="Arial"/>
                </a:rPr>
                <a:t>.</a:t>
              </a:r>
              <a:endParaRPr sz="3600" dirty="0">
                <a:solidFill>
                  <a:schemeClr val="lt1"/>
                </a:solidFill>
                <a:latin typeface="Arial"/>
                <a:ea typeface="Arial"/>
                <a:cs typeface="Arial"/>
                <a:sym typeface="Arial"/>
              </a:endParaRPr>
            </a:p>
          </p:txBody>
        </p:sp>
        <p:sp>
          <p:nvSpPr>
            <p:cNvPr id="203" name="Google Shape;203;p10"/>
            <p:cNvSpPr/>
            <p:nvPr/>
          </p:nvSpPr>
          <p:spPr>
            <a:xfrm>
              <a:off x="11749730"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0"/>
            <p:cNvSpPr txBox="1"/>
            <p:nvPr/>
          </p:nvSpPr>
          <p:spPr>
            <a:xfrm>
              <a:off x="11749730"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a:solidFill>
                    <a:schemeClr val="lt1"/>
                  </a:solidFill>
                  <a:latin typeface="Arial"/>
                  <a:ea typeface="Arial"/>
                  <a:cs typeface="Arial"/>
                  <a:sym typeface="Arial"/>
                </a:rPr>
                <a:t>Wysokie koszty początkowe związane z wdrożeniem czujników, ankiet i platform cyfrowych</a:t>
              </a:r>
              <a:endParaRPr sz="3600">
                <a:solidFill>
                  <a:schemeClr val="lt1"/>
                </a:solidFill>
                <a:latin typeface="Arial"/>
                <a:ea typeface="Arial"/>
                <a:cs typeface="Arial"/>
                <a:sym typeface="Arial"/>
              </a:endParaRPr>
            </a:p>
          </p:txBody>
        </p:sp>
        <p:sp>
          <p:nvSpPr>
            <p:cNvPr id="205" name="Google Shape;205;p10"/>
            <p:cNvSpPr/>
            <p:nvPr/>
          </p:nvSpPr>
          <p:spPr>
            <a:xfrm>
              <a:off x="17517797"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0"/>
            <p:cNvSpPr txBox="1"/>
            <p:nvPr/>
          </p:nvSpPr>
          <p:spPr>
            <a:xfrm>
              <a:off x="17517797"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a:solidFill>
                    <a:schemeClr val="lt1"/>
                  </a:solidFill>
                  <a:latin typeface="Arial"/>
                  <a:ea typeface="Arial"/>
                  <a:cs typeface="Arial"/>
                  <a:sym typeface="Arial"/>
                </a:rPr>
                <a:t>Ograniczone możliwości techniczne i kadrowe.</a:t>
              </a:r>
              <a:endParaRPr sz="3600">
                <a:solidFill>
                  <a:schemeClr val="lt1"/>
                </a:solidFill>
                <a:latin typeface="Arial"/>
                <a:ea typeface="Arial"/>
                <a:cs typeface="Arial"/>
                <a:sym typeface="Arial"/>
              </a:endParaRPr>
            </a:p>
          </p:txBody>
        </p:sp>
        <p:sp>
          <p:nvSpPr>
            <p:cNvPr id="207" name="Google Shape;207;p10"/>
            <p:cNvSpPr/>
            <p:nvPr/>
          </p:nvSpPr>
          <p:spPr>
            <a:xfrm>
              <a:off x="8865697" y="6074233"/>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0"/>
            <p:cNvSpPr txBox="1"/>
            <p:nvPr/>
          </p:nvSpPr>
          <p:spPr>
            <a:xfrm>
              <a:off x="8865697" y="6074233"/>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a:solidFill>
                    <a:schemeClr val="lt1"/>
                  </a:solidFill>
                  <a:latin typeface="Arial"/>
                  <a:ea typeface="Arial"/>
                  <a:cs typeface="Arial"/>
                  <a:sym typeface="Arial"/>
                </a:rPr>
                <a:t>Niewystarczające środki budżetowe na regularne, dogłębne oceny.</a:t>
              </a:r>
              <a:endParaRPr sz="3600">
                <a:solidFill>
                  <a:schemeClr val="lt1"/>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1"/>
          <p:cNvSpPr txBox="1">
            <a:spLocks noGrp="1"/>
          </p:cNvSpPr>
          <p:nvPr>
            <p:ph type="title"/>
          </p:nvPr>
        </p:nvSpPr>
        <p:spPr>
          <a:xfrm>
            <a:off x="761999" y="1524001"/>
            <a:ext cx="23622001" cy="1168714"/>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accent1"/>
              </a:buClr>
              <a:buSzPts val="7200"/>
              <a:buFont typeface="Arial"/>
              <a:buNone/>
            </a:pPr>
            <a:r>
              <a:rPr lang="en-US" sz="7200" b="1"/>
              <a:t>6. Monitorowanie i ocena (M&amp;E) – refleksje</a:t>
            </a:r>
            <a:endParaRPr sz="7200" b="1">
              <a:highlight>
                <a:srgbClr val="FFFF00"/>
              </a:highlight>
            </a:endParaRPr>
          </a:p>
        </p:txBody>
      </p:sp>
      <p:sp>
        <p:nvSpPr>
          <p:cNvPr id="215" name="Google Shape;215;p11"/>
          <p:cNvSpPr txBox="1">
            <a:spLocks noGrp="1"/>
          </p:cNvSpPr>
          <p:nvPr>
            <p:ph type="body" idx="1"/>
          </p:nvPr>
        </p:nvSpPr>
        <p:spPr>
          <a:xfrm>
            <a:off x="761999" y="4037213"/>
            <a:ext cx="22165734" cy="778225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4400"/>
              <a:buNone/>
            </a:pPr>
            <a:r>
              <a:rPr lang="en-US" sz="4400" b="1"/>
              <a:t>Pomyśl o ostatniej zmianie w Twojej firmie (np. nowe pojemniki do recyklingu).</a:t>
            </a:r>
            <a:endParaRPr/>
          </a:p>
          <a:p>
            <a:pPr marL="0" lvl="0" indent="0" algn="l" rtl="0">
              <a:lnSpc>
                <a:spcPct val="90000"/>
              </a:lnSpc>
              <a:spcBef>
                <a:spcPts val="2000"/>
              </a:spcBef>
              <a:spcAft>
                <a:spcPts val="0"/>
              </a:spcAft>
              <a:buClr>
                <a:srgbClr val="323232"/>
              </a:buClr>
              <a:buSzPts val="4400"/>
              <a:buNone/>
            </a:pPr>
            <a:endParaRPr sz="4400"/>
          </a:p>
          <a:p>
            <a:pPr marL="0" lvl="0" indent="0" algn="l" rtl="0">
              <a:lnSpc>
                <a:spcPct val="90000"/>
              </a:lnSpc>
              <a:spcBef>
                <a:spcPts val="2000"/>
              </a:spcBef>
              <a:spcAft>
                <a:spcPts val="0"/>
              </a:spcAft>
              <a:buClr>
                <a:srgbClr val="323232"/>
              </a:buClr>
              <a:buSzPts val="4400"/>
              <a:buNone/>
            </a:pPr>
            <a:endParaRPr sz="4400"/>
          </a:p>
          <a:p>
            <a:pPr marL="914400" lvl="0" indent="-914400" algn="l" rtl="0">
              <a:lnSpc>
                <a:spcPct val="90000"/>
              </a:lnSpc>
              <a:spcBef>
                <a:spcPts val="2000"/>
              </a:spcBef>
              <a:spcAft>
                <a:spcPts val="0"/>
              </a:spcAft>
              <a:buClr>
                <a:srgbClr val="323232"/>
              </a:buClr>
              <a:buSzPts val="4400"/>
              <a:buAutoNum type="arabicPeriod"/>
            </a:pPr>
            <a:r>
              <a:rPr lang="en-US" sz="4400"/>
              <a:t>Jak skonstruowałbyś prosty plan monitorowania?</a:t>
            </a:r>
            <a:endParaRPr/>
          </a:p>
          <a:p>
            <a:pPr marL="914400" lvl="0" indent="-635000" algn="l" rtl="0">
              <a:lnSpc>
                <a:spcPct val="90000"/>
              </a:lnSpc>
              <a:spcBef>
                <a:spcPts val="2000"/>
              </a:spcBef>
              <a:spcAft>
                <a:spcPts val="0"/>
              </a:spcAft>
              <a:buClr>
                <a:srgbClr val="323232"/>
              </a:buClr>
              <a:buSzPts val="4400"/>
              <a:buNone/>
            </a:pPr>
            <a:endParaRPr sz="4400"/>
          </a:p>
          <a:p>
            <a:pPr marL="914400" lvl="0" indent="-635000" algn="l" rtl="0">
              <a:lnSpc>
                <a:spcPct val="90000"/>
              </a:lnSpc>
              <a:spcBef>
                <a:spcPts val="2000"/>
              </a:spcBef>
              <a:spcAft>
                <a:spcPts val="0"/>
              </a:spcAft>
              <a:buClr>
                <a:srgbClr val="323232"/>
              </a:buClr>
              <a:buSzPts val="4400"/>
              <a:buNone/>
            </a:pPr>
            <a:endParaRPr sz="4400"/>
          </a:p>
          <a:p>
            <a:pPr marL="0" lvl="0" indent="0" algn="l" rtl="0">
              <a:lnSpc>
                <a:spcPct val="90000"/>
              </a:lnSpc>
              <a:spcBef>
                <a:spcPts val="2000"/>
              </a:spcBef>
              <a:spcAft>
                <a:spcPts val="0"/>
              </a:spcAft>
              <a:buClr>
                <a:srgbClr val="323232"/>
              </a:buClr>
              <a:buSzPts val="4400"/>
              <a:buNone/>
            </a:pPr>
            <a:r>
              <a:rPr lang="en-US" sz="4400"/>
              <a:t>2. Jakie potencjalne wyzwania mogą się pojawić i jak można się do nich dostosować?</a:t>
            </a:r>
            <a:endParaRPr sz="4400"/>
          </a:p>
          <a:p>
            <a:pPr marL="0" lvl="0" indent="0" algn="ctr" rtl="0">
              <a:lnSpc>
                <a:spcPct val="100000"/>
              </a:lnSpc>
              <a:spcBef>
                <a:spcPts val="2000"/>
              </a:spcBef>
              <a:spcAft>
                <a:spcPts val="0"/>
              </a:spcAft>
              <a:buClr>
                <a:srgbClr val="323232"/>
              </a:buClr>
              <a:buSzPts val="3200"/>
              <a:buNone/>
            </a:pPr>
            <a:r>
              <a:rPr lang="en-US" sz="3200" b="1"/>
              <a:t> </a:t>
            </a:r>
            <a:endParaRPr sz="20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2"/>
          <p:cNvSpPr txBox="1">
            <a:spLocks noGrp="1"/>
          </p:cNvSpPr>
          <p:nvPr>
            <p:ph type="title"/>
          </p:nvPr>
        </p:nvSpPr>
        <p:spPr>
          <a:xfrm>
            <a:off x="762001" y="5657851"/>
            <a:ext cx="23861485"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ts val="11500"/>
              <a:buFont typeface="Arial"/>
              <a:buNone/>
            </a:pPr>
            <a:r>
              <a:rPr lang="en-US" b="1"/>
              <a:t>B. Wskaźniki zrównoważonego rozwoju</a:t>
            </a:r>
            <a:endParaRPr/>
          </a:p>
        </p:txBody>
      </p:sp>
      <p:sp>
        <p:nvSpPr>
          <p:cNvPr id="221" name="Google Shape;221;p12"/>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3"/>
          <p:cNvSpPr txBox="1">
            <a:spLocks noGrp="1"/>
          </p:cNvSpPr>
          <p:nvPr>
            <p:ph type="body" idx="1"/>
          </p:nvPr>
        </p:nvSpPr>
        <p:spPr>
          <a:xfrm>
            <a:off x="8839776" y="1523998"/>
            <a:ext cx="14477423" cy="7898298"/>
          </a:xfrm>
          <a:prstGeom prst="rect">
            <a:avLst/>
          </a:prstGeom>
          <a:noFill/>
          <a:ln>
            <a:noFill/>
          </a:ln>
        </p:spPr>
        <p:txBody>
          <a:bodyPr spcFirstLastPara="1" wrap="square" lIns="0" tIns="0" rIns="0" bIns="0" anchor="t" anchorCtr="0">
            <a:normAutofit/>
          </a:bodyPr>
          <a:lstStyle/>
          <a:p>
            <a:pPr marL="571500" lvl="0" indent="-571500" algn="l" rtl="0">
              <a:lnSpc>
                <a:spcPct val="150000"/>
              </a:lnSpc>
              <a:spcBef>
                <a:spcPts val="0"/>
              </a:spcBef>
              <a:spcAft>
                <a:spcPts val="0"/>
              </a:spcAft>
              <a:buClr>
                <a:srgbClr val="323232"/>
              </a:buClr>
              <a:buSzPts val="4400"/>
              <a:buFont typeface="Noto Sans Symbols"/>
              <a:buChar char="▪"/>
            </a:pPr>
            <a:r>
              <a:rPr lang="en-US" sz="4400"/>
              <a:t>Wskaźniki zrównoważonego rozwoju są niezbędne w strategii turystycznej, ponieważ monitorują dynamikę społeczną i środowiskową, kierują działaniami i oceniają wpływ inicjatyw strategicznych.</a:t>
            </a:r>
            <a:endParaRPr/>
          </a:p>
          <a:p>
            <a:pPr marL="571500" lvl="0" indent="-571500" algn="l" rtl="0">
              <a:lnSpc>
                <a:spcPct val="150000"/>
              </a:lnSpc>
              <a:spcBef>
                <a:spcPts val="2000"/>
              </a:spcBef>
              <a:spcAft>
                <a:spcPts val="0"/>
              </a:spcAft>
              <a:buClr>
                <a:srgbClr val="323232"/>
              </a:buClr>
              <a:buSzPts val="4400"/>
              <a:buFont typeface="Noto Sans Symbols"/>
              <a:buChar char="▪"/>
            </a:pPr>
            <a:r>
              <a:rPr lang="en-US" sz="4400"/>
              <a:t>Wskaźniki zrównoważonego rozwoju to miary, które pomagają identyfikować trendy, zmiany i skuteczność planowania w czasie.</a:t>
            </a:r>
            <a:endParaRPr sz="4400" b="1"/>
          </a:p>
        </p:txBody>
      </p:sp>
      <p:sp>
        <p:nvSpPr>
          <p:cNvPr id="227" name="Google Shape;227;p13"/>
          <p:cNvSpPr txBox="1">
            <a:spLocks noGrp="1"/>
          </p:cNvSpPr>
          <p:nvPr>
            <p:ph type="title"/>
          </p:nvPr>
        </p:nvSpPr>
        <p:spPr>
          <a:xfrm>
            <a:off x="304799" y="1541925"/>
            <a:ext cx="7682754" cy="56557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7200"/>
              <a:buFont typeface="Arial"/>
              <a:buNone/>
            </a:pPr>
            <a:r>
              <a:rPr lang="en-US" sz="7200" b="1" dirty="0"/>
              <a:t>1. </a:t>
            </a:r>
            <a:r>
              <a:rPr lang="en-US" sz="7200" b="1" dirty="0" err="1"/>
              <a:t>Wskaźniki</a:t>
            </a:r>
            <a:r>
              <a:rPr lang="en-US" sz="7200" b="1" dirty="0"/>
              <a:t> </a:t>
            </a:r>
            <a:r>
              <a:rPr lang="en-US" sz="7200" b="1" dirty="0" err="1"/>
              <a:t>zrównoważonego</a:t>
            </a:r>
            <a:r>
              <a:rPr lang="en-US" sz="7200" b="1" dirty="0"/>
              <a:t> </a:t>
            </a:r>
            <a:r>
              <a:rPr lang="en-US" sz="7200" b="1" dirty="0" err="1"/>
              <a:t>rozwoju</a:t>
            </a:r>
            <a:r>
              <a:rPr lang="en-US" sz="7200" b="1" dirty="0"/>
              <a:t> – </a:t>
            </a:r>
            <a:r>
              <a:rPr lang="en-US" sz="7200" b="1" dirty="0" err="1"/>
              <a:t>definicje</a:t>
            </a:r>
            <a:endParaRPr sz="72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4"/>
          <p:cNvSpPr txBox="1">
            <a:spLocks noGrp="1"/>
          </p:cNvSpPr>
          <p:nvPr>
            <p:ph type="title"/>
          </p:nvPr>
        </p:nvSpPr>
        <p:spPr>
          <a:xfrm>
            <a:off x="761999" y="1523999"/>
            <a:ext cx="6993468" cy="56557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7200"/>
              <a:buFont typeface="Arial"/>
              <a:buNone/>
            </a:pPr>
            <a:r>
              <a:rPr lang="en-US" sz="7200" b="1"/>
              <a:t>2. Wskaźniki zrównoważonego rozwoju – rodzaje</a:t>
            </a:r>
            <a:endParaRPr sz="7200" b="1"/>
          </a:p>
        </p:txBody>
      </p:sp>
      <p:grpSp>
        <p:nvGrpSpPr>
          <p:cNvPr id="233" name="Google Shape;233;p14"/>
          <p:cNvGrpSpPr/>
          <p:nvPr/>
        </p:nvGrpSpPr>
        <p:grpSpPr>
          <a:xfrm>
            <a:off x="-3014068" y="-237732"/>
            <a:ext cx="26484401" cy="13682908"/>
            <a:chOff x="-11505607" y="-1755104"/>
            <a:chExt cx="26484401" cy="13682908"/>
          </a:xfrm>
        </p:grpSpPr>
        <p:sp>
          <p:nvSpPr>
            <p:cNvPr id="234" name="Google Shape;234;p14"/>
            <p:cNvSpPr/>
            <p:nvPr/>
          </p:nvSpPr>
          <p:spPr>
            <a:xfrm>
              <a:off x="-11505607" y="-1755104"/>
              <a:ext cx="13682908" cy="13682908"/>
            </a:xfrm>
            <a:prstGeom prst="blockArc">
              <a:avLst>
                <a:gd name="adj1" fmla="val 18900000"/>
                <a:gd name="adj2" fmla="val 2700000"/>
                <a:gd name="adj3" fmla="val 158"/>
              </a:avLst>
            </a:prstGeom>
            <a:noFill/>
            <a:ln w="19050" cap="flat" cmpd="sng">
              <a:solidFill>
                <a:srgbClr val="15A24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4"/>
            <p:cNvSpPr/>
            <p:nvPr/>
          </p:nvSpPr>
          <p:spPr>
            <a:xfrm>
              <a:off x="1138231" y="782077"/>
              <a:ext cx="13840563"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4"/>
            <p:cNvSpPr txBox="1"/>
            <p:nvPr/>
          </p:nvSpPr>
          <p:spPr>
            <a:xfrm>
              <a:off x="1138231" y="782077"/>
              <a:ext cx="13840563" cy="1564968"/>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en-US" sz="4400" b="1" cap="none">
                  <a:solidFill>
                    <a:schemeClr val="lt1"/>
                  </a:solidFill>
                  <a:latin typeface="Arial"/>
                  <a:ea typeface="Arial"/>
                  <a:cs typeface="Arial"/>
                  <a:sym typeface="Arial"/>
                </a:rPr>
                <a:t>ILOŚCIOWE </a:t>
              </a:r>
              <a:r>
                <a:rPr lang="en-US" sz="4400">
                  <a:solidFill>
                    <a:schemeClr val="lt1"/>
                  </a:solidFill>
                  <a:latin typeface="Arial"/>
                  <a:ea typeface="Arial"/>
                  <a:cs typeface="Arial"/>
                  <a:sym typeface="Arial"/>
                </a:rPr>
                <a:t>(np. litry wody zużytej na turystę)</a:t>
              </a:r>
              <a:endParaRPr sz="4400">
                <a:solidFill>
                  <a:schemeClr val="lt1"/>
                </a:solidFill>
                <a:latin typeface="Arial"/>
                <a:ea typeface="Arial"/>
                <a:cs typeface="Arial"/>
                <a:sym typeface="Arial"/>
              </a:endParaRPr>
            </a:p>
          </p:txBody>
        </p:sp>
        <p:sp>
          <p:nvSpPr>
            <p:cNvPr id="237" name="Google Shape;237;p14"/>
            <p:cNvSpPr/>
            <p:nvPr/>
          </p:nvSpPr>
          <p:spPr>
            <a:xfrm>
              <a:off x="160126" y="586456"/>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4"/>
            <p:cNvSpPr/>
            <p:nvPr/>
          </p:nvSpPr>
          <p:spPr>
            <a:xfrm>
              <a:off x="2035463" y="3129936"/>
              <a:ext cx="12943331"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4"/>
            <p:cNvSpPr txBox="1"/>
            <p:nvPr/>
          </p:nvSpPr>
          <p:spPr>
            <a:xfrm>
              <a:off x="2035463" y="3129936"/>
              <a:ext cx="12943331" cy="1564968"/>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en-US" sz="4400" b="1" cap="none">
                  <a:solidFill>
                    <a:schemeClr val="lt1"/>
                  </a:solidFill>
                  <a:latin typeface="Arial"/>
                  <a:ea typeface="Arial"/>
                  <a:cs typeface="Arial"/>
                  <a:sym typeface="Arial"/>
                </a:rPr>
                <a:t>JAKOŚCIOWE </a:t>
              </a:r>
              <a:r>
                <a:rPr lang="en-US" sz="4400">
                  <a:solidFill>
                    <a:schemeClr val="lt1"/>
                  </a:solidFill>
                  <a:latin typeface="Arial"/>
                  <a:ea typeface="Arial"/>
                  <a:cs typeface="Arial"/>
                  <a:sym typeface="Arial"/>
                </a:rPr>
                <a:t>(np. wywiady, ankiety, grupy fokusowe, poziom zadowolenia uczestników)</a:t>
              </a:r>
              <a:endParaRPr sz="4400">
                <a:solidFill>
                  <a:schemeClr val="lt1"/>
                </a:solidFill>
                <a:latin typeface="Arial"/>
                <a:ea typeface="Arial"/>
                <a:cs typeface="Arial"/>
                <a:sym typeface="Arial"/>
              </a:endParaRPr>
            </a:p>
          </p:txBody>
        </p:sp>
        <p:sp>
          <p:nvSpPr>
            <p:cNvPr id="240" name="Google Shape;240;p14"/>
            <p:cNvSpPr/>
            <p:nvPr/>
          </p:nvSpPr>
          <p:spPr>
            <a:xfrm>
              <a:off x="1057358" y="2934315"/>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4"/>
            <p:cNvSpPr/>
            <p:nvPr/>
          </p:nvSpPr>
          <p:spPr>
            <a:xfrm>
              <a:off x="2035463" y="5477795"/>
              <a:ext cx="12943331"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4"/>
            <p:cNvSpPr txBox="1"/>
            <p:nvPr/>
          </p:nvSpPr>
          <p:spPr>
            <a:xfrm>
              <a:off x="2035463" y="5477795"/>
              <a:ext cx="12943331" cy="1564968"/>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en-US" sz="4200" b="1" cap="none" dirty="0">
                  <a:solidFill>
                    <a:schemeClr val="lt1"/>
                  </a:solidFill>
                  <a:latin typeface="Arial"/>
                  <a:ea typeface="Arial"/>
                  <a:cs typeface="Arial"/>
                  <a:sym typeface="Arial"/>
                </a:rPr>
                <a:t>WSKAŹNIKI MIESZANE </a:t>
              </a:r>
              <a:r>
                <a:rPr lang="en-US" sz="4200" dirty="0">
                  <a:solidFill>
                    <a:schemeClr val="lt1"/>
                  </a:solidFill>
                  <a:latin typeface="Arial"/>
                  <a:ea typeface="Arial"/>
                  <a:cs typeface="Arial"/>
                  <a:sym typeface="Arial"/>
                </a:rPr>
                <a:t>(np. % i </a:t>
              </a:r>
              <a:r>
                <a:rPr lang="en-US" sz="4200" dirty="0" err="1">
                  <a:solidFill>
                    <a:schemeClr val="lt1"/>
                  </a:solidFill>
                  <a:latin typeface="Arial"/>
                  <a:ea typeface="Arial"/>
                  <a:cs typeface="Arial"/>
                  <a:sym typeface="Arial"/>
                </a:rPr>
                <a:t>opis</a:t>
              </a:r>
              <a:r>
                <a:rPr lang="en-US" sz="4200" dirty="0">
                  <a:solidFill>
                    <a:schemeClr val="lt1"/>
                  </a:solidFill>
                  <a:latin typeface="Arial"/>
                  <a:ea typeface="Arial"/>
                  <a:cs typeface="Arial"/>
                  <a:sym typeface="Arial"/>
                </a:rPr>
                <a:t> </a:t>
              </a:r>
              <a:r>
                <a:rPr lang="en-US" sz="4200" dirty="0" err="1">
                  <a:solidFill>
                    <a:schemeClr val="lt1"/>
                  </a:solidFill>
                  <a:latin typeface="Arial"/>
                  <a:ea typeface="Arial"/>
                  <a:cs typeface="Arial"/>
                  <a:sym typeface="Arial"/>
                </a:rPr>
                <a:t>zmian</a:t>
              </a:r>
              <a:r>
                <a:rPr lang="en-US" sz="4200" dirty="0">
                  <a:solidFill>
                    <a:schemeClr val="lt1"/>
                  </a:solidFill>
                  <a:latin typeface="Arial"/>
                  <a:ea typeface="Arial"/>
                  <a:cs typeface="Arial"/>
                  <a:sym typeface="Arial"/>
                </a:rPr>
                <a:t> w </a:t>
              </a:r>
              <a:r>
                <a:rPr lang="en-US" sz="4200" dirty="0" err="1">
                  <a:solidFill>
                    <a:schemeClr val="lt1"/>
                  </a:solidFill>
                  <a:latin typeface="Arial"/>
                  <a:ea typeface="Arial"/>
                  <a:cs typeface="Arial"/>
                  <a:sym typeface="Arial"/>
                </a:rPr>
                <a:t>polityce</a:t>
              </a:r>
              <a:r>
                <a:rPr lang="en-US" sz="4200" dirty="0">
                  <a:solidFill>
                    <a:schemeClr val="lt1"/>
                  </a:solidFill>
                  <a:latin typeface="Arial"/>
                  <a:ea typeface="Arial"/>
                  <a:cs typeface="Arial"/>
                  <a:sym typeface="Arial"/>
                </a:rPr>
                <a:t> </a:t>
              </a:r>
              <a:r>
                <a:rPr lang="en-US" sz="4200" dirty="0" err="1">
                  <a:solidFill>
                    <a:schemeClr val="lt1"/>
                  </a:solidFill>
                  <a:latin typeface="Arial"/>
                  <a:ea typeface="Arial"/>
                  <a:cs typeface="Arial"/>
                  <a:sym typeface="Arial"/>
                </a:rPr>
                <a:t>dotyczącej</a:t>
              </a:r>
              <a:r>
                <a:rPr lang="en-US" sz="4200" dirty="0">
                  <a:solidFill>
                    <a:schemeClr val="lt1"/>
                  </a:solidFill>
                  <a:latin typeface="Arial"/>
                  <a:ea typeface="Arial"/>
                  <a:cs typeface="Arial"/>
                  <a:sym typeface="Arial"/>
                </a:rPr>
                <a:t> </a:t>
              </a:r>
              <a:r>
                <a:rPr lang="en-US" sz="4200" dirty="0" err="1">
                  <a:solidFill>
                    <a:schemeClr val="lt1"/>
                  </a:solidFill>
                  <a:latin typeface="Arial"/>
                  <a:ea typeface="Arial"/>
                  <a:cs typeface="Arial"/>
                  <a:sym typeface="Arial"/>
                </a:rPr>
                <a:t>zrównoważonego</a:t>
              </a:r>
              <a:r>
                <a:rPr lang="en-US" sz="4200" dirty="0">
                  <a:solidFill>
                    <a:schemeClr val="lt1"/>
                  </a:solidFill>
                  <a:latin typeface="Arial"/>
                  <a:ea typeface="Arial"/>
                  <a:cs typeface="Arial"/>
                  <a:sym typeface="Arial"/>
                </a:rPr>
                <a:t> </a:t>
              </a:r>
              <a:r>
                <a:rPr lang="en-US" sz="4200" dirty="0" err="1">
                  <a:solidFill>
                    <a:schemeClr val="lt1"/>
                  </a:solidFill>
                  <a:latin typeface="Arial"/>
                  <a:ea typeface="Arial"/>
                  <a:cs typeface="Arial"/>
                  <a:sym typeface="Arial"/>
                </a:rPr>
                <a:t>rozwoju</a:t>
              </a:r>
              <a:endParaRPr sz="4200" dirty="0">
                <a:solidFill>
                  <a:schemeClr val="lt1"/>
                </a:solidFill>
                <a:latin typeface="Arial"/>
                <a:ea typeface="Arial"/>
                <a:cs typeface="Arial"/>
                <a:sym typeface="Arial"/>
              </a:endParaRPr>
            </a:p>
          </p:txBody>
        </p:sp>
        <p:sp>
          <p:nvSpPr>
            <p:cNvPr id="243" name="Google Shape;243;p14"/>
            <p:cNvSpPr/>
            <p:nvPr/>
          </p:nvSpPr>
          <p:spPr>
            <a:xfrm>
              <a:off x="1057358" y="5282174"/>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4"/>
            <p:cNvSpPr/>
            <p:nvPr/>
          </p:nvSpPr>
          <p:spPr>
            <a:xfrm>
              <a:off x="1138231" y="7825654"/>
              <a:ext cx="13840563"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4"/>
            <p:cNvSpPr txBox="1"/>
            <p:nvPr/>
          </p:nvSpPr>
          <p:spPr>
            <a:xfrm>
              <a:off x="1138231" y="7825654"/>
              <a:ext cx="13840563" cy="1564968"/>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en-US" sz="4400" b="1" cap="none">
                  <a:solidFill>
                    <a:schemeClr val="lt1"/>
                  </a:solidFill>
                  <a:latin typeface="Arial"/>
                  <a:ea typeface="Arial"/>
                  <a:cs typeface="Arial"/>
                  <a:sym typeface="Arial"/>
                </a:rPr>
                <a:t>BINARNE </a:t>
              </a:r>
              <a:r>
                <a:rPr lang="en-US" sz="4400">
                  <a:solidFill>
                    <a:schemeClr val="lt1"/>
                  </a:solidFill>
                  <a:latin typeface="Arial"/>
                  <a:ea typeface="Arial"/>
                  <a:cs typeface="Arial"/>
                  <a:sym typeface="Arial"/>
                </a:rPr>
                <a:t>(np. obiekt posiada plan środowiskowy – tak/nie). </a:t>
              </a:r>
              <a:endParaRPr sz="4400">
                <a:solidFill>
                  <a:schemeClr val="lt1"/>
                </a:solidFill>
                <a:latin typeface="Arial"/>
                <a:ea typeface="Arial"/>
                <a:cs typeface="Arial"/>
                <a:sym typeface="Arial"/>
              </a:endParaRPr>
            </a:p>
          </p:txBody>
        </p:sp>
        <p:sp>
          <p:nvSpPr>
            <p:cNvPr id="246" name="Google Shape;246;p14"/>
            <p:cNvSpPr/>
            <p:nvPr/>
          </p:nvSpPr>
          <p:spPr>
            <a:xfrm>
              <a:off x="160126" y="7630033"/>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5"/>
          <p:cNvSpPr txBox="1">
            <a:spLocks noGrp="1"/>
          </p:cNvSpPr>
          <p:nvPr>
            <p:ph type="title"/>
          </p:nvPr>
        </p:nvSpPr>
        <p:spPr>
          <a:xfrm>
            <a:off x="224117" y="1766046"/>
            <a:ext cx="7763436" cy="56557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7200"/>
              <a:buFont typeface="Arial"/>
              <a:buNone/>
            </a:pPr>
            <a:r>
              <a:rPr lang="en-US" sz="7200" b="1" dirty="0"/>
              <a:t>2. </a:t>
            </a:r>
            <a:r>
              <a:rPr lang="en-US" sz="7200" b="1" dirty="0" err="1"/>
              <a:t>Wskaźniki</a:t>
            </a:r>
            <a:r>
              <a:rPr lang="en-US" sz="7200" b="1" dirty="0"/>
              <a:t> </a:t>
            </a:r>
            <a:r>
              <a:rPr lang="en-US" sz="7200" b="1" dirty="0" err="1"/>
              <a:t>zrównoważonego</a:t>
            </a:r>
            <a:r>
              <a:rPr lang="en-US" sz="7200" b="1" dirty="0"/>
              <a:t> </a:t>
            </a:r>
            <a:r>
              <a:rPr lang="en-US" sz="7200" b="1" dirty="0" err="1"/>
              <a:t>rozwoju</a:t>
            </a:r>
            <a:r>
              <a:rPr lang="en-US" sz="7200" b="1" dirty="0"/>
              <a:t> – </a:t>
            </a:r>
            <a:r>
              <a:rPr lang="en-US" sz="7200" b="1" dirty="0" err="1"/>
              <a:t>rodzaje</a:t>
            </a:r>
            <a:endParaRPr sz="7200" b="1" dirty="0"/>
          </a:p>
        </p:txBody>
      </p:sp>
      <p:graphicFrame>
        <p:nvGraphicFramePr>
          <p:cNvPr id="253" name="Google Shape;253;p15"/>
          <p:cNvGraphicFramePr/>
          <p:nvPr/>
        </p:nvGraphicFramePr>
        <p:xfrm>
          <a:off x="9229060" y="3369741"/>
          <a:ext cx="14088150" cy="6976475"/>
        </p:xfrm>
        <a:graphic>
          <a:graphicData uri="http://schemas.openxmlformats.org/drawingml/2006/table">
            <a:tbl>
              <a:tblPr firstRow="1" firstCol="1" bandRow="1">
                <a:noFill/>
              </a:tblPr>
              <a:tblGrid>
                <a:gridCol w="4719775">
                  <a:extLst>
                    <a:ext uri="{9D8B030D-6E8A-4147-A177-3AD203B41FA5}">
                      <a16:colId xmlns:a16="http://schemas.microsoft.com/office/drawing/2014/main" val="20000"/>
                    </a:ext>
                  </a:extLst>
                </a:gridCol>
                <a:gridCol w="9368375">
                  <a:extLst>
                    <a:ext uri="{9D8B030D-6E8A-4147-A177-3AD203B41FA5}">
                      <a16:colId xmlns:a16="http://schemas.microsoft.com/office/drawing/2014/main" val="20001"/>
                    </a:ext>
                  </a:extLst>
                </a:gridCol>
              </a:tblGrid>
              <a:tr h="1060575">
                <a:tc>
                  <a:txBody>
                    <a:bodyPr/>
                    <a:lstStyle/>
                    <a:p>
                      <a:pPr marL="0" marR="0" lvl="0" indent="0" algn="l" rtl="0">
                        <a:lnSpc>
                          <a:spcPct val="107000"/>
                        </a:lnSpc>
                        <a:spcBef>
                          <a:spcPts val="0"/>
                        </a:spcBef>
                        <a:spcAft>
                          <a:spcPts val="0"/>
                        </a:spcAft>
                        <a:buClr>
                          <a:schemeClr val="dk1"/>
                        </a:buClr>
                        <a:buSzPts val="4000"/>
                        <a:buFont typeface="Arial"/>
                        <a:buNone/>
                      </a:pPr>
                      <a:r>
                        <a:rPr lang="en-US" sz="4000" u="none" strike="noStrike" cap="none"/>
                        <a:t>Rodzaj wskaźnika</a:t>
                      </a:r>
                      <a:endParaRPr sz="4000" u="none" strike="noStrike" cap="none">
                        <a:latin typeface="Arial"/>
                        <a:ea typeface="Arial"/>
                        <a:cs typeface="Arial"/>
                        <a:sym typeface="Arial"/>
                      </a:endParaRPr>
                    </a:p>
                  </a:txBody>
                  <a:tcPr marL="9525" marR="9525" marT="9525" marB="9525" anchor="ctr"/>
                </a:tc>
                <a:tc>
                  <a:txBody>
                    <a:bodyPr/>
                    <a:lstStyle/>
                    <a:p>
                      <a:pPr marL="0" marR="0" lvl="0" indent="0" algn="l" rtl="0">
                        <a:lnSpc>
                          <a:spcPct val="107000"/>
                        </a:lnSpc>
                        <a:spcBef>
                          <a:spcPts val="0"/>
                        </a:spcBef>
                        <a:spcAft>
                          <a:spcPts val="0"/>
                        </a:spcAft>
                        <a:buClr>
                          <a:schemeClr val="dk1"/>
                        </a:buClr>
                        <a:buSzPts val="4000"/>
                        <a:buFont typeface="Arial"/>
                        <a:buNone/>
                      </a:pPr>
                      <a:r>
                        <a:rPr lang="en-US" sz="4000" u="none" strike="noStrike" cap="none"/>
                        <a:t>Przykład</a:t>
                      </a:r>
                      <a:endParaRPr sz="4000" u="none" strike="noStrike" cap="none">
                        <a:latin typeface="Arial"/>
                        <a:ea typeface="Arial"/>
                        <a:cs typeface="Arial"/>
                        <a:sym typeface="Arial"/>
                      </a:endParaRPr>
                    </a:p>
                  </a:txBody>
                  <a:tcPr marL="9525" marR="9525" marT="9525" marB="9525" anchor="ctr"/>
                </a:tc>
                <a:extLst>
                  <a:ext uri="{0D108BD9-81ED-4DB2-BD59-A6C34878D82A}">
                    <a16:rowId xmlns:a16="http://schemas.microsoft.com/office/drawing/2014/main" val="10000"/>
                  </a:ext>
                </a:extLst>
              </a:tr>
              <a:tr h="1478975">
                <a:tc>
                  <a:txBody>
                    <a:bodyPr/>
                    <a:lstStyle/>
                    <a:p>
                      <a:pPr marL="0" marR="0" lvl="0" indent="0" algn="l" rtl="0">
                        <a:lnSpc>
                          <a:spcPct val="107000"/>
                        </a:lnSpc>
                        <a:spcBef>
                          <a:spcPts val="0"/>
                        </a:spcBef>
                        <a:spcAft>
                          <a:spcPts val="0"/>
                        </a:spcAft>
                        <a:buClr>
                          <a:schemeClr val="dk1"/>
                        </a:buClr>
                        <a:buSzPts val="4000"/>
                        <a:buFont typeface="Arial"/>
                        <a:buNone/>
                      </a:pPr>
                      <a:r>
                        <a:rPr lang="en-US" sz="4000" u="none" strike="noStrike" cap="none"/>
                        <a:t>A. Ilościowe</a:t>
                      </a:r>
                      <a:endParaRPr sz="4000" u="none" strike="noStrike" cap="none">
                        <a:latin typeface="Arial"/>
                        <a:ea typeface="Arial"/>
                        <a:cs typeface="Arial"/>
                        <a:sym typeface="Arial"/>
                      </a:endParaRPr>
                    </a:p>
                  </a:txBody>
                  <a:tcPr marL="9525" marR="9525" marT="9525" marB="9525" anchor="ctr"/>
                </a:tc>
                <a:tc>
                  <a:txBody>
                    <a:bodyPr/>
                    <a:lstStyle/>
                    <a:p>
                      <a:pPr marL="0" marR="0" lvl="0" indent="0" algn="l" rtl="0">
                        <a:lnSpc>
                          <a:spcPct val="107000"/>
                        </a:lnSpc>
                        <a:spcBef>
                          <a:spcPts val="0"/>
                        </a:spcBef>
                        <a:spcAft>
                          <a:spcPts val="0"/>
                        </a:spcAft>
                        <a:buClr>
                          <a:schemeClr val="dk1"/>
                        </a:buClr>
                        <a:buSzPts val="4000"/>
                        <a:buFont typeface="Arial"/>
                        <a:buNone/>
                      </a:pPr>
                      <a:r>
                        <a:rPr lang="en-US" sz="4000" u="none" strike="noStrike" cap="none"/>
                        <a:t>1. Firma posiada plan działania na rzecz ochrony środowiska</a:t>
                      </a:r>
                      <a:endParaRPr sz="4000" u="none" strike="noStrike" cap="none">
                        <a:latin typeface="Arial"/>
                        <a:ea typeface="Arial"/>
                        <a:cs typeface="Arial"/>
                        <a:sym typeface="Arial"/>
                      </a:endParaRPr>
                    </a:p>
                  </a:txBody>
                  <a:tcPr marL="9525" marR="9525" marT="9525" marB="9525" anchor="ctr"/>
                </a:tc>
                <a:extLst>
                  <a:ext uri="{0D108BD9-81ED-4DB2-BD59-A6C34878D82A}">
                    <a16:rowId xmlns:a16="http://schemas.microsoft.com/office/drawing/2014/main" val="10001"/>
                  </a:ext>
                </a:extLst>
              </a:tr>
              <a:tr h="1478975">
                <a:tc>
                  <a:txBody>
                    <a:bodyPr/>
                    <a:lstStyle/>
                    <a:p>
                      <a:pPr marL="0" marR="0" lvl="0" indent="0" algn="l" rtl="0">
                        <a:lnSpc>
                          <a:spcPct val="107000"/>
                        </a:lnSpc>
                        <a:spcBef>
                          <a:spcPts val="0"/>
                        </a:spcBef>
                        <a:spcAft>
                          <a:spcPts val="0"/>
                        </a:spcAft>
                        <a:buClr>
                          <a:schemeClr val="dk1"/>
                        </a:buClr>
                        <a:buSzPts val="4000"/>
                        <a:buFont typeface="Arial"/>
                        <a:buNone/>
                      </a:pPr>
                      <a:r>
                        <a:rPr lang="en-US" sz="4000" u="none" strike="noStrike" cap="none"/>
                        <a:t>B. Jakościowe</a:t>
                      </a:r>
                      <a:endParaRPr sz="4000" u="none" strike="noStrike" cap="none">
                        <a:latin typeface="Arial"/>
                        <a:ea typeface="Arial"/>
                        <a:cs typeface="Arial"/>
                        <a:sym typeface="Arial"/>
                      </a:endParaRPr>
                    </a:p>
                  </a:txBody>
                  <a:tcPr marL="9525" marR="9525" marT="9525" marB="9525" anchor="ctr"/>
                </a:tc>
                <a:tc>
                  <a:txBody>
                    <a:bodyPr/>
                    <a:lstStyle/>
                    <a:p>
                      <a:pPr marL="0" marR="0" lvl="0" indent="0" algn="l" rtl="0">
                        <a:lnSpc>
                          <a:spcPct val="107000"/>
                        </a:lnSpc>
                        <a:spcBef>
                          <a:spcPts val="0"/>
                        </a:spcBef>
                        <a:spcAft>
                          <a:spcPts val="0"/>
                        </a:spcAft>
                        <a:buClr>
                          <a:schemeClr val="dk1"/>
                        </a:buClr>
                        <a:buSzPts val="4000"/>
                        <a:buFont typeface="Arial"/>
                        <a:buNone/>
                      </a:pPr>
                      <a:r>
                        <a:rPr lang="en-US" sz="4000" u="none" strike="noStrike" cap="none"/>
                        <a:t>2. Całkowita ilość wody zaoszczędzonej na jedną noclegową</a:t>
                      </a:r>
                      <a:endParaRPr sz="4000" u="none" strike="noStrike" cap="none">
                        <a:latin typeface="Arial"/>
                        <a:ea typeface="Arial"/>
                        <a:cs typeface="Arial"/>
                        <a:sym typeface="Arial"/>
                      </a:endParaRPr>
                    </a:p>
                  </a:txBody>
                  <a:tcPr marL="9525" marR="9525" marT="9525" marB="9525" anchor="ctr"/>
                </a:tc>
                <a:extLst>
                  <a:ext uri="{0D108BD9-81ED-4DB2-BD59-A6C34878D82A}">
                    <a16:rowId xmlns:a16="http://schemas.microsoft.com/office/drawing/2014/main" val="10002"/>
                  </a:ext>
                </a:extLst>
              </a:tr>
              <a:tr h="1478975">
                <a:tc>
                  <a:txBody>
                    <a:bodyPr/>
                    <a:lstStyle/>
                    <a:p>
                      <a:pPr marL="0" marR="0" lvl="0" indent="0" algn="l" rtl="0">
                        <a:lnSpc>
                          <a:spcPct val="107000"/>
                        </a:lnSpc>
                        <a:spcBef>
                          <a:spcPts val="0"/>
                        </a:spcBef>
                        <a:spcAft>
                          <a:spcPts val="0"/>
                        </a:spcAft>
                        <a:buClr>
                          <a:schemeClr val="dk1"/>
                        </a:buClr>
                        <a:buSzPts val="4000"/>
                        <a:buFont typeface="Arial"/>
                        <a:buNone/>
                      </a:pPr>
                      <a:r>
                        <a:rPr lang="en-US" sz="4000" u="none" strike="noStrike" cap="none"/>
                        <a:t>C. Mieszane</a:t>
                      </a:r>
                      <a:endParaRPr sz="4000" u="none" strike="noStrike" cap="none">
                        <a:latin typeface="Arial"/>
                        <a:ea typeface="Arial"/>
                        <a:cs typeface="Arial"/>
                        <a:sym typeface="Arial"/>
                      </a:endParaRPr>
                    </a:p>
                  </a:txBody>
                  <a:tcPr marL="9525" marR="9525" marT="9525" marB="9525" anchor="ctr"/>
                </a:tc>
                <a:tc>
                  <a:txBody>
                    <a:bodyPr/>
                    <a:lstStyle/>
                    <a:p>
                      <a:pPr marL="0" marR="0" lvl="0" indent="0" algn="l" rtl="0">
                        <a:lnSpc>
                          <a:spcPct val="107000"/>
                        </a:lnSpc>
                        <a:spcBef>
                          <a:spcPts val="0"/>
                        </a:spcBef>
                        <a:spcAft>
                          <a:spcPts val="0"/>
                        </a:spcAft>
                        <a:buClr>
                          <a:schemeClr val="dk1"/>
                        </a:buClr>
                        <a:buSzPts val="4000"/>
                        <a:buFont typeface="Arial"/>
                        <a:buNone/>
                      </a:pPr>
                      <a:r>
                        <a:rPr lang="en-US" sz="4000" u="none" strike="noStrike" cap="none"/>
                        <a:t>3. Liczba spotkań poświęconych zrównoważonym praktykom </a:t>
                      </a:r>
                      <a:endParaRPr sz="4000" u="none" strike="noStrike" cap="none">
                        <a:latin typeface="Arial"/>
                        <a:ea typeface="Arial"/>
                        <a:cs typeface="Arial"/>
                        <a:sym typeface="Arial"/>
                      </a:endParaRPr>
                    </a:p>
                  </a:txBody>
                  <a:tcPr marL="9525" marR="9525" marT="9525" marB="9525" anchor="ctr"/>
                </a:tc>
                <a:extLst>
                  <a:ext uri="{0D108BD9-81ED-4DB2-BD59-A6C34878D82A}">
                    <a16:rowId xmlns:a16="http://schemas.microsoft.com/office/drawing/2014/main" val="10003"/>
                  </a:ext>
                </a:extLst>
              </a:tr>
              <a:tr h="1478975">
                <a:tc>
                  <a:txBody>
                    <a:bodyPr/>
                    <a:lstStyle/>
                    <a:p>
                      <a:pPr marL="0" marR="0" lvl="0" indent="0" algn="l" rtl="0">
                        <a:lnSpc>
                          <a:spcPct val="107000"/>
                        </a:lnSpc>
                        <a:spcBef>
                          <a:spcPts val="0"/>
                        </a:spcBef>
                        <a:spcAft>
                          <a:spcPts val="0"/>
                        </a:spcAft>
                        <a:buClr>
                          <a:schemeClr val="dk1"/>
                        </a:buClr>
                        <a:buSzPts val="4000"/>
                        <a:buFont typeface="Arial"/>
                        <a:buNone/>
                      </a:pPr>
                      <a:r>
                        <a:rPr lang="en-US" sz="4000" u="none" strike="noStrike" cap="none"/>
                        <a:t>D. Dwuskładnikowe</a:t>
                      </a:r>
                      <a:endParaRPr sz="4000" u="none" strike="noStrike" cap="none">
                        <a:latin typeface="Arial"/>
                        <a:ea typeface="Arial"/>
                        <a:cs typeface="Arial"/>
                        <a:sym typeface="Arial"/>
                      </a:endParaRPr>
                    </a:p>
                  </a:txBody>
                  <a:tcPr marL="9525" marR="9525" marT="9525" marB="9525" anchor="ctr"/>
                </a:tc>
                <a:tc>
                  <a:txBody>
                    <a:bodyPr/>
                    <a:lstStyle/>
                    <a:p>
                      <a:pPr marL="0" marR="0" lvl="0" indent="0" algn="l" rtl="0">
                        <a:lnSpc>
                          <a:spcPct val="107000"/>
                        </a:lnSpc>
                        <a:spcBef>
                          <a:spcPts val="0"/>
                        </a:spcBef>
                        <a:spcAft>
                          <a:spcPts val="0"/>
                        </a:spcAft>
                        <a:buClr>
                          <a:schemeClr val="dk1"/>
                        </a:buClr>
                        <a:buSzPts val="4000"/>
                        <a:buFont typeface="Arial"/>
                        <a:buNone/>
                      </a:pPr>
                      <a:r>
                        <a:rPr lang="en-US" sz="4000" u="none" strike="noStrike" cap="none"/>
                        <a:t>4. Odsetek turystów, którzy uważają, że miejsce docelowe jest czyste</a:t>
                      </a:r>
                      <a:endParaRPr sz="4000" u="none" strike="noStrike" cap="none">
                        <a:latin typeface="Arial"/>
                        <a:ea typeface="Arial"/>
                        <a:cs typeface="Arial"/>
                        <a:sym typeface="Arial"/>
                      </a:endParaRPr>
                    </a:p>
                  </a:txBody>
                  <a:tcPr marL="9525" marR="9525" marT="9525" marB="9525" anchor="ctr"/>
                </a:tc>
                <a:extLst>
                  <a:ext uri="{0D108BD9-81ED-4DB2-BD59-A6C34878D82A}">
                    <a16:rowId xmlns:a16="http://schemas.microsoft.com/office/drawing/2014/main" val="10004"/>
                  </a:ext>
                </a:extLst>
              </a:tr>
            </a:tbl>
          </a:graphicData>
        </a:graphic>
      </p:graphicFrame>
      <p:sp>
        <p:nvSpPr>
          <p:cNvPr id="254" name="Google Shape;254;p15"/>
          <p:cNvSpPr txBox="1"/>
          <p:nvPr/>
        </p:nvSpPr>
        <p:spPr>
          <a:xfrm>
            <a:off x="8839776" y="1523998"/>
            <a:ext cx="14477423" cy="1625602"/>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rgbClr val="323232"/>
              </a:buClr>
              <a:buSzPts val="5600"/>
              <a:buFont typeface="Arial"/>
              <a:buNone/>
            </a:pPr>
            <a:r>
              <a:rPr lang="en-US" sz="5600">
                <a:solidFill>
                  <a:srgbClr val="323232"/>
                </a:solidFill>
                <a:latin typeface="Arial"/>
                <a:ea typeface="Arial"/>
                <a:cs typeface="Arial"/>
                <a:sym typeface="Arial"/>
              </a:rPr>
              <a:t>Dopasuj typ wskaźnika do przykładu:</a:t>
            </a:r>
            <a:endParaRPr sz="4000" b="1">
              <a:solidFill>
                <a:srgbClr val="32323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6"/>
          <p:cNvSpPr txBox="1">
            <a:spLocks noGrp="1"/>
          </p:cNvSpPr>
          <p:nvPr>
            <p:ph type="title"/>
          </p:nvPr>
        </p:nvSpPr>
        <p:spPr>
          <a:xfrm>
            <a:off x="383322" y="1524333"/>
            <a:ext cx="7978589"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7200"/>
              <a:buFont typeface="Arial"/>
              <a:buNone/>
            </a:pPr>
            <a:r>
              <a:rPr lang="en-US" sz="7200" b="1" dirty="0"/>
              <a:t>3. </a:t>
            </a:r>
            <a:r>
              <a:rPr lang="en-US" sz="7200" b="1" dirty="0" err="1"/>
              <a:t>Wskaźniki</a:t>
            </a:r>
            <a:r>
              <a:rPr lang="en-US" sz="7200" b="1" dirty="0"/>
              <a:t> </a:t>
            </a:r>
            <a:r>
              <a:rPr lang="en-US" sz="7200" b="1" dirty="0" err="1"/>
              <a:t>zrównoważonego</a:t>
            </a:r>
            <a:r>
              <a:rPr lang="en-US" sz="7200" b="1" dirty="0"/>
              <a:t> </a:t>
            </a:r>
            <a:r>
              <a:rPr lang="en-US" sz="7200" b="1" dirty="0" err="1"/>
              <a:t>rozwoju</a:t>
            </a:r>
            <a:r>
              <a:rPr lang="en-US" sz="7200" b="1" dirty="0"/>
              <a:t> – </a:t>
            </a:r>
            <a:r>
              <a:rPr lang="en-US" sz="7200" b="1" dirty="0" err="1"/>
              <a:t>wymiary</a:t>
            </a:r>
            <a:endParaRPr dirty="0"/>
          </a:p>
        </p:txBody>
      </p:sp>
      <p:sp>
        <p:nvSpPr>
          <p:cNvPr id="260" name="Google Shape;260;p16"/>
          <p:cNvSpPr txBox="1"/>
          <p:nvPr/>
        </p:nvSpPr>
        <p:spPr>
          <a:xfrm>
            <a:off x="10018807" y="719689"/>
            <a:ext cx="13258637" cy="3046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4800"/>
              <a:buFont typeface="Arial"/>
              <a:buNone/>
            </a:pPr>
            <a:r>
              <a:rPr lang="en-US" sz="4800">
                <a:solidFill>
                  <a:schemeClr val="lt1"/>
                </a:solidFill>
                <a:latin typeface="Arial"/>
                <a:ea typeface="Arial"/>
                <a:cs typeface="Arial"/>
                <a:sym typeface="Arial"/>
              </a:rPr>
              <a:t>Istnieją cztery główne wymiary wskaźników, które promują zrównoważony rozwój w sektorze turystycznym i zapewniają wymagane monitorowanie wielosektorowe</a:t>
            </a:r>
            <a:endParaRPr/>
          </a:p>
        </p:txBody>
      </p:sp>
      <p:grpSp>
        <p:nvGrpSpPr>
          <p:cNvPr id="261" name="Google Shape;261;p16"/>
          <p:cNvGrpSpPr/>
          <p:nvPr/>
        </p:nvGrpSpPr>
        <p:grpSpPr>
          <a:xfrm>
            <a:off x="12107772" y="3995400"/>
            <a:ext cx="9649569" cy="8766573"/>
            <a:chOff x="2088965" y="-130"/>
            <a:chExt cx="9649569" cy="8766573"/>
          </a:xfrm>
        </p:grpSpPr>
        <p:sp>
          <p:nvSpPr>
            <p:cNvPr id="262" name="Google Shape;262;p16"/>
            <p:cNvSpPr/>
            <p:nvPr/>
          </p:nvSpPr>
          <p:spPr>
            <a:xfrm>
              <a:off x="7875984" y="1138425"/>
              <a:ext cx="3101019" cy="1216994"/>
            </a:xfrm>
            <a:prstGeom prst="roundRect">
              <a:avLst>
                <a:gd name="adj" fmla="val 16667"/>
              </a:avLst>
            </a:prstGeom>
            <a:solidFill>
              <a:srgbClr val="71EC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6"/>
            <p:cNvSpPr txBox="1"/>
            <p:nvPr/>
          </p:nvSpPr>
          <p:spPr>
            <a:xfrm>
              <a:off x="7935393" y="1197834"/>
              <a:ext cx="2982201" cy="1098176"/>
            </a:xfrm>
            <a:prstGeom prst="rect">
              <a:avLst/>
            </a:prstGeom>
            <a:noFill/>
            <a:ln>
              <a:noFill/>
            </a:ln>
          </p:spPr>
          <p:txBody>
            <a:bodyPr spcFirstLastPara="1" wrap="square" lIns="50800" tIns="50800" rIns="50800" bIns="50800" anchor="ctr" anchorCtr="0">
              <a:noAutofit/>
            </a:bodyPr>
            <a:lstStyle/>
            <a:p>
              <a:pPr marL="0" marR="0" lvl="0" indent="0" algn="ctr" rtl="0">
                <a:lnSpc>
                  <a:spcPct val="90000"/>
                </a:lnSpc>
                <a:spcBef>
                  <a:spcPts val="0"/>
                </a:spcBef>
                <a:spcAft>
                  <a:spcPts val="0"/>
                </a:spcAft>
                <a:buClr>
                  <a:schemeClr val="lt1"/>
                </a:buClr>
                <a:buSzPts val="4000"/>
                <a:buFont typeface="Arial"/>
                <a:buNone/>
              </a:pPr>
              <a:r>
                <a:rPr lang="en-US" sz="4000" b="1">
                  <a:solidFill>
                    <a:schemeClr val="lt1"/>
                  </a:solidFill>
                  <a:latin typeface="Arial"/>
                  <a:ea typeface="Arial"/>
                  <a:cs typeface="Arial"/>
                  <a:sym typeface="Arial"/>
                </a:rPr>
                <a:t>Społeczny</a:t>
              </a:r>
              <a:endParaRPr sz="3700" b="1">
                <a:solidFill>
                  <a:schemeClr val="lt1"/>
                </a:solidFill>
                <a:latin typeface="Arial"/>
                <a:ea typeface="Arial"/>
                <a:cs typeface="Arial"/>
                <a:sym typeface="Arial"/>
              </a:endParaRPr>
            </a:p>
          </p:txBody>
        </p:sp>
        <p:sp>
          <p:nvSpPr>
            <p:cNvPr id="264" name="Google Shape;264;p16"/>
            <p:cNvSpPr/>
            <p:nvPr/>
          </p:nvSpPr>
          <p:spPr>
            <a:xfrm>
              <a:off x="2406973" y="-130"/>
              <a:ext cx="8766573" cy="8766573"/>
            </a:xfrm>
            <a:custGeom>
              <a:avLst/>
              <a:gdLst/>
              <a:ahLst/>
              <a:cxnLst/>
              <a:rect l="l" t="t" r="r" b="b"/>
              <a:pathLst>
                <a:path w="120000" h="120000" extrusionOk="0">
                  <a:moveTo>
                    <a:pt x="105719" y="30367"/>
                  </a:moveTo>
                  <a:lnTo>
                    <a:pt x="105719" y="30367"/>
                  </a:lnTo>
                  <a:cubicBezTo>
                    <a:pt x="116198" y="46534"/>
                    <a:pt x="117359" y="67033"/>
                    <a:pt x="108773" y="84280"/>
                  </a:cubicBezTo>
                  <a:lnTo>
                    <a:pt x="113338" y="87316"/>
                  </a:lnTo>
                  <a:lnTo>
                    <a:pt x="101921" y="87877"/>
                  </a:lnTo>
                  <a:lnTo>
                    <a:pt x="97256" y="76622"/>
                  </a:lnTo>
                  <a:lnTo>
                    <a:pt x="101816" y="79654"/>
                  </a:lnTo>
                  <a:cubicBezTo>
                    <a:pt x="108608" y="65203"/>
                    <a:pt x="107458" y="48269"/>
                    <a:pt x="98773" y="34870"/>
                  </a:cubicBez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6"/>
            <p:cNvSpPr/>
            <p:nvPr/>
          </p:nvSpPr>
          <p:spPr>
            <a:xfrm>
              <a:off x="7875984" y="6430285"/>
              <a:ext cx="3862550" cy="1160916"/>
            </a:xfrm>
            <a:prstGeom prst="roundRect">
              <a:avLst>
                <a:gd name="adj" fmla="val 16667"/>
              </a:avLst>
            </a:prstGeom>
            <a:solidFill>
              <a:srgbClr val="71EC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6"/>
            <p:cNvSpPr txBox="1"/>
            <p:nvPr/>
          </p:nvSpPr>
          <p:spPr>
            <a:xfrm>
              <a:off x="7931811" y="6503404"/>
              <a:ext cx="3559743" cy="1031970"/>
            </a:xfrm>
            <a:prstGeom prst="rect">
              <a:avLst/>
            </a:prstGeom>
            <a:noFill/>
            <a:ln>
              <a:noFill/>
            </a:ln>
          </p:spPr>
          <p:txBody>
            <a:bodyPr spcFirstLastPara="1" wrap="square" lIns="50800" tIns="50800" rIns="50800" bIns="50800" anchor="ctr" anchorCtr="0">
              <a:noAutofit/>
            </a:bodyPr>
            <a:lstStyle/>
            <a:p>
              <a:pPr marL="0" marR="0" lvl="0" indent="0" algn="ctr" rtl="0">
                <a:lnSpc>
                  <a:spcPct val="90000"/>
                </a:lnSpc>
                <a:spcBef>
                  <a:spcPts val="0"/>
                </a:spcBef>
                <a:spcAft>
                  <a:spcPts val="0"/>
                </a:spcAft>
                <a:buClr>
                  <a:schemeClr val="lt1"/>
                </a:buClr>
                <a:buSzPts val="4000"/>
                <a:buFont typeface="Arial"/>
                <a:buNone/>
              </a:pPr>
              <a:r>
                <a:rPr lang="en-US" sz="4000" b="1" dirty="0" err="1">
                  <a:solidFill>
                    <a:schemeClr val="lt1"/>
                  </a:solidFill>
                  <a:latin typeface="Arial"/>
                  <a:ea typeface="Arial"/>
                  <a:cs typeface="Arial"/>
                  <a:sym typeface="Arial"/>
                </a:rPr>
                <a:t>Ekonomiczny</a:t>
              </a:r>
              <a:endParaRPr sz="3700" b="1" dirty="0">
                <a:solidFill>
                  <a:schemeClr val="lt1"/>
                </a:solidFill>
                <a:latin typeface="Arial"/>
                <a:ea typeface="Arial"/>
                <a:cs typeface="Arial"/>
                <a:sym typeface="Arial"/>
              </a:endParaRPr>
            </a:p>
          </p:txBody>
        </p:sp>
        <p:sp>
          <p:nvSpPr>
            <p:cNvPr id="267" name="Google Shape;267;p16"/>
            <p:cNvSpPr/>
            <p:nvPr/>
          </p:nvSpPr>
          <p:spPr>
            <a:xfrm>
              <a:off x="2406973" y="-130"/>
              <a:ext cx="8766573" cy="8766573"/>
            </a:xfrm>
            <a:custGeom>
              <a:avLst/>
              <a:gdLst/>
              <a:ahLst/>
              <a:cxnLst/>
              <a:rect l="l" t="t" r="r" b="b"/>
              <a:pathLst>
                <a:path w="120000" h="120000" extrusionOk="0">
                  <a:moveTo>
                    <a:pt x="87758" y="106881"/>
                  </a:moveTo>
                  <a:cubicBezTo>
                    <a:pt x="73453" y="115351"/>
                    <a:pt x="56064" y="116826"/>
                    <a:pt x="40537" y="110887"/>
                  </a:cubicBezTo>
                  <a:lnTo>
                    <a:pt x="37955" y="115724"/>
                  </a:lnTo>
                  <a:lnTo>
                    <a:pt x="36296" y="104414"/>
                  </a:lnTo>
                  <a:lnTo>
                    <a:pt x="47049" y="98686"/>
                  </a:lnTo>
                  <a:lnTo>
                    <a:pt x="44470" y="103517"/>
                  </a:lnTo>
                  <a:lnTo>
                    <a:pt x="44470" y="103517"/>
                  </a:lnTo>
                  <a:cubicBezTo>
                    <a:pt x="57405" y="108133"/>
                    <a:pt x="71723" y="106755"/>
                    <a:pt x="83540" y="99758"/>
                  </a:cubicBez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6"/>
            <p:cNvSpPr/>
            <p:nvPr/>
          </p:nvSpPr>
          <p:spPr>
            <a:xfrm>
              <a:off x="2424992" y="6366547"/>
              <a:ext cx="3458070" cy="1305684"/>
            </a:xfrm>
            <a:prstGeom prst="roundRect">
              <a:avLst>
                <a:gd name="adj" fmla="val 16667"/>
              </a:avLst>
            </a:prstGeom>
            <a:solidFill>
              <a:srgbClr val="71EC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6"/>
            <p:cNvSpPr txBox="1"/>
            <p:nvPr/>
          </p:nvSpPr>
          <p:spPr>
            <a:xfrm>
              <a:off x="2488730" y="6430285"/>
              <a:ext cx="3330594" cy="1178208"/>
            </a:xfrm>
            <a:prstGeom prst="rect">
              <a:avLst/>
            </a:prstGeom>
            <a:noFill/>
            <a:ln>
              <a:noFill/>
            </a:ln>
          </p:spPr>
          <p:txBody>
            <a:bodyPr spcFirstLastPara="1" wrap="square" lIns="50800" tIns="50800" rIns="50800" bIns="50800" anchor="ctr" anchorCtr="0">
              <a:noAutofit/>
            </a:bodyPr>
            <a:lstStyle/>
            <a:p>
              <a:pPr marL="0" marR="0" lvl="0" indent="0" algn="ctr" rtl="0">
                <a:lnSpc>
                  <a:spcPct val="90000"/>
                </a:lnSpc>
                <a:spcBef>
                  <a:spcPts val="0"/>
                </a:spcBef>
                <a:spcAft>
                  <a:spcPts val="0"/>
                </a:spcAft>
                <a:buClr>
                  <a:schemeClr val="lt1"/>
                </a:buClr>
                <a:buSzPts val="4000"/>
                <a:buFont typeface="Arial"/>
                <a:buNone/>
              </a:pPr>
              <a:r>
                <a:rPr lang="en-US" sz="4000" b="1">
                  <a:solidFill>
                    <a:schemeClr val="lt1"/>
                  </a:solidFill>
                  <a:latin typeface="Arial"/>
                  <a:ea typeface="Arial"/>
                  <a:cs typeface="Arial"/>
                  <a:sym typeface="Arial"/>
                </a:rPr>
                <a:t>Zarządzanie</a:t>
              </a:r>
              <a:endParaRPr sz="3700" b="1">
                <a:solidFill>
                  <a:schemeClr val="lt1"/>
                </a:solidFill>
                <a:latin typeface="Arial"/>
                <a:ea typeface="Arial"/>
                <a:cs typeface="Arial"/>
                <a:sym typeface="Arial"/>
              </a:endParaRPr>
            </a:p>
          </p:txBody>
        </p:sp>
        <p:sp>
          <p:nvSpPr>
            <p:cNvPr id="270" name="Google Shape;270;p16"/>
            <p:cNvSpPr/>
            <p:nvPr/>
          </p:nvSpPr>
          <p:spPr>
            <a:xfrm>
              <a:off x="2406973" y="-130"/>
              <a:ext cx="8766573" cy="8766573"/>
            </a:xfrm>
            <a:custGeom>
              <a:avLst/>
              <a:gdLst/>
              <a:ahLst/>
              <a:cxnLst/>
              <a:rect l="l" t="t" r="r" b="b"/>
              <a:pathLst>
                <a:path w="120000" h="120000" extrusionOk="0">
                  <a:moveTo>
                    <a:pt x="13867" y="88984"/>
                  </a:moveTo>
                  <a:cubicBezTo>
                    <a:pt x="3885" y="73097"/>
                    <a:pt x="2781" y="53190"/>
                    <a:pt x="10945" y="36296"/>
                  </a:cubicBezTo>
                  <a:lnTo>
                    <a:pt x="6344" y="33314"/>
                  </a:lnTo>
                  <a:lnTo>
                    <a:pt x="17754" y="32619"/>
                  </a:lnTo>
                  <a:lnTo>
                    <a:pt x="22551" y="43818"/>
                  </a:lnTo>
                  <a:lnTo>
                    <a:pt x="17955" y="40839"/>
                  </a:lnTo>
                  <a:lnTo>
                    <a:pt x="17955" y="40839"/>
                  </a:lnTo>
                  <a:cubicBezTo>
                    <a:pt x="11510" y="54983"/>
                    <a:pt x="12607" y="71420"/>
                    <a:pt x="20876" y="84581"/>
                  </a:cubicBez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6"/>
            <p:cNvSpPr/>
            <p:nvPr/>
          </p:nvSpPr>
          <p:spPr>
            <a:xfrm>
              <a:off x="2088965" y="1138425"/>
              <a:ext cx="4130123" cy="1216994"/>
            </a:xfrm>
            <a:prstGeom prst="roundRect">
              <a:avLst>
                <a:gd name="adj" fmla="val 16667"/>
              </a:avLst>
            </a:prstGeom>
            <a:solidFill>
              <a:srgbClr val="71EC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6"/>
            <p:cNvSpPr txBox="1"/>
            <p:nvPr/>
          </p:nvSpPr>
          <p:spPr>
            <a:xfrm>
              <a:off x="2148374" y="1197834"/>
              <a:ext cx="4011305" cy="1098176"/>
            </a:xfrm>
            <a:prstGeom prst="rect">
              <a:avLst/>
            </a:prstGeom>
            <a:noFill/>
            <a:ln>
              <a:noFill/>
            </a:ln>
          </p:spPr>
          <p:txBody>
            <a:bodyPr spcFirstLastPara="1" wrap="square" lIns="50800" tIns="50800" rIns="50800" bIns="50800" anchor="ctr" anchorCtr="0">
              <a:noAutofit/>
            </a:bodyPr>
            <a:lstStyle/>
            <a:p>
              <a:pPr marL="0" marR="0" lvl="0" indent="0" algn="ctr" rtl="0">
                <a:lnSpc>
                  <a:spcPct val="90000"/>
                </a:lnSpc>
                <a:spcBef>
                  <a:spcPts val="0"/>
                </a:spcBef>
                <a:spcAft>
                  <a:spcPts val="0"/>
                </a:spcAft>
                <a:buClr>
                  <a:schemeClr val="lt1"/>
                </a:buClr>
                <a:buSzPts val="4000"/>
                <a:buFont typeface="Arial"/>
                <a:buNone/>
              </a:pPr>
              <a:r>
                <a:rPr lang="en-US" sz="4000" b="1">
                  <a:solidFill>
                    <a:schemeClr val="lt1"/>
                  </a:solidFill>
                  <a:latin typeface="Arial"/>
                  <a:ea typeface="Arial"/>
                  <a:cs typeface="Arial"/>
                  <a:sym typeface="Arial"/>
                </a:rPr>
                <a:t>Środowiskowy</a:t>
              </a:r>
              <a:endParaRPr sz="3700" b="1">
                <a:solidFill>
                  <a:schemeClr val="lt1"/>
                </a:solidFill>
                <a:latin typeface="Arial"/>
                <a:ea typeface="Arial"/>
                <a:cs typeface="Arial"/>
                <a:sym typeface="Arial"/>
              </a:endParaRPr>
            </a:p>
          </p:txBody>
        </p:sp>
        <p:sp>
          <p:nvSpPr>
            <p:cNvPr id="273" name="Google Shape;273;p16"/>
            <p:cNvSpPr/>
            <p:nvPr/>
          </p:nvSpPr>
          <p:spPr>
            <a:xfrm>
              <a:off x="2406973" y="-130"/>
              <a:ext cx="8766573" cy="8766573"/>
            </a:xfrm>
            <a:custGeom>
              <a:avLst/>
              <a:gdLst/>
              <a:ahLst/>
              <a:cxnLst/>
              <a:rect l="l" t="t" r="r" b="b"/>
              <a:pathLst>
                <a:path w="120000" h="120000" extrusionOk="0">
                  <a:moveTo>
                    <a:pt x="33168" y="12583"/>
                  </a:moveTo>
                  <a:lnTo>
                    <a:pt x="33168" y="12583"/>
                  </a:lnTo>
                  <a:cubicBezTo>
                    <a:pt x="47721" y="4348"/>
                    <a:pt x="65249" y="3252"/>
                    <a:pt x="80714" y="9609"/>
                  </a:cubicBezTo>
                  <a:lnTo>
                    <a:pt x="83414" y="4837"/>
                  </a:lnTo>
                  <a:lnTo>
                    <a:pt x="84793" y="16185"/>
                  </a:lnTo>
                  <a:lnTo>
                    <a:pt x="73903" y="21646"/>
                  </a:lnTo>
                  <a:lnTo>
                    <a:pt x="76599" y="16880"/>
                  </a:lnTo>
                  <a:lnTo>
                    <a:pt x="76599" y="16880"/>
                  </a:lnTo>
                  <a:cubicBezTo>
                    <a:pt x="63706" y="11917"/>
                    <a:pt x="49269" y="12983"/>
                    <a:pt x="37245" y="19787"/>
                  </a:cubicBez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7"/>
          <p:cNvSpPr txBox="1">
            <a:spLocks noGrp="1"/>
          </p:cNvSpPr>
          <p:nvPr>
            <p:ph type="title"/>
          </p:nvPr>
        </p:nvSpPr>
        <p:spPr>
          <a:xfrm>
            <a:off x="358588" y="1524000"/>
            <a:ext cx="7924801"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n-US" b="1" dirty="0"/>
              <a:t>3.1. </a:t>
            </a:r>
            <a:r>
              <a:rPr lang="en-US" b="1" dirty="0" err="1"/>
              <a:t>Wskaźniki</a:t>
            </a:r>
            <a:r>
              <a:rPr lang="en-US" b="1" dirty="0"/>
              <a:t> </a:t>
            </a:r>
            <a:r>
              <a:rPr lang="en-US" b="1" dirty="0" err="1"/>
              <a:t>zrównoważonego</a:t>
            </a:r>
            <a:r>
              <a:rPr lang="en-US" b="1" dirty="0"/>
              <a:t> </a:t>
            </a:r>
            <a:r>
              <a:rPr lang="en-US" b="1" dirty="0" err="1"/>
              <a:t>rozwoju</a:t>
            </a:r>
            <a:r>
              <a:rPr lang="en-US" b="1" dirty="0"/>
              <a:t> – </a:t>
            </a:r>
            <a:r>
              <a:rPr lang="en-US" b="1" dirty="0" err="1"/>
              <a:t>wymiar</a:t>
            </a:r>
            <a:r>
              <a:rPr lang="en-US" b="1" dirty="0"/>
              <a:t> </a:t>
            </a:r>
            <a:r>
              <a:rPr lang="en-US" b="1" dirty="0" err="1"/>
              <a:t>środowiskowy</a:t>
            </a:r>
            <a:br>
              <a:rPr lang="en-US" b="1" dirty="0"/>
            </a:br>
            <a:r>
              <a:rPr lang="en-US" b="1" dirty="0" err="1"/>
              <a:t>wymiaru</a:t>
            </a:r>
            <a:endParaRPr dirty="0"/>
          </a:p>
        </p:txBody>
      </p:sp>
      <p:sp>
        <p:nvSpPr>
          <p:cNvPr id="279" name="Google Shape;279;p17"/>
          <p:cNvSpPr txBox="1"/>
          <p:nvPr/>
        </p:nvSpPr>
        <p:spPr>
          <a:xfrm>
            <a:off x="8885746" y="600178"/>
            <a:ext cx="14736255" cy="501675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4000"/>
              <a:buFont typeface="Arial"/>
              <a:buNone/>
            </a:pPr>
            <a:r>
              <a:rPr lang="en-US" sz="4000" b="1" dirty="0" err="1">
                <a:solidFill>
                  <a:schemeClr val="lt1"/>
                </a:solidFill>
                <a:latin typeface="Arial"/>
                <a:ea typeface="Arial"/>
                <a:cs typeface="Arial"/>
                <a:sym typeface="Arial"/>
              </a:rPr>
              <a:t>Skup</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się</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na</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tematach</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związanych</a:t>
            </a:r>
            <a:r>
              <a:rPr lang="en-US" sz="4000" b="1" dirty="0">
                <a:solidFill>
                  <a:schemeClr val="lt1"/>
                </a:solidFill>
                <a:latin typeface="Arial"/>
                <a:ea typeface="Arial"/>
                <a:cs typeface="Arial"/>
                <a:sym typeface="Arial"/>
              </a:rPr>
              <a:t> z:</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Zużycie</a:t>
            </a:r>
            <a:r>
              <a:rPr lang="pl-PL" sz="4000" dirty="0">
                <a:solidFill>
                  <a:schemeClr val="lt1"/>
                </a:solidFill>
                <a:latin typeface="Arial"/>
                <a:ea typeface="Arial"/>
                <a:cs typeface="Arial"/>
                <a:sym typeface="Arial"/>
              </a:rPr>
              <a:t>m</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wody</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Gospodarką</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odpadami</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stałymi</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Oczyszczanie</a:t>
            </a:r>
            <a:r>
              <a:rPr lang="pl-PL" sz="4000" dirty="0">
                <a:solidFill>
                  <a:schemeClr val="lt1"/>
                </a:solidFill>
                <a:latin typeface="Arial"/>
                <a:ea typeface="Arial"/>
                <a:cs typeface="Arial"/>
                <a:sym typeface="Arial"/>
              </a:rPr>
              <a:t>m</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ścieków</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Zużyciem</a:t>
            </a:r>
            <a:r>
              <a:rPr lang="en-US" sz="4000" dirty="0">
                <a:solidFill>
                  <a:schemeClr val="lt1"/>
                </a:solidFill>
                <a:latin typeface="Arial"/>
                <a:ea typeface="Arial"/>
                <a:cs typeface="Arial"/>
                <a:sym typeface="Arial"/>
              </a:rPr>
              <a:t> i </a:t>
            </a:r>
            <a:r>
              <a:rPr lang="en-US" sz="4000" dirty="0" err="1">
                <a:solidFill>
                  <a:schemeClr val="lt1"/>
                </a:solidFill>
                <a:latin typeface="Arial"/>
                <a:ea typeface="Arial"/>
                <a:cs typeface="Arial"/>
                <a:sym typeface="Arial"/>
              </a:rPr>
              <a:t>konsumpcją</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energii</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Ochroną</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krajobrazu</a:t>
            </a:r>
            <a:r>
              <a:rPr lang="en-US" sz="4000" dirty="0">
                <a:solidFill>
                  <a:schemeClr val="lt1"/>
                </a:solidFill>
                <a:latin typeface="Arial"/>
                <a:ea typeface="Arial"/>
                <a:cs typeface="Arial"/>
                <a:sym typeface="Arial"/>
              </a:rPr>
              <a:t> i </a:t>
            </a:r>
            <a:r>
              <a:rPr lang="en-US" sz="4000" dirty="0" err="1">
                <a:solidFill>
                  <a:schemeClr val="lt1"/>
                </a:solidFill>
                <a:latin typeface="Arial"/>
                <a:ea typeface="Arial"/>
                <a:cs typeface="Arial"/>
                <a:sym typeface="Arial"/>
              </a:rPr>
              <a:t>różnorodności</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biologicznej</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Emisj</a:t>
            </a:r>
            <a:r>
              <a:rPr lang="pl-PL" sz="4000" dirty="0" err="1">
                <a:solidFill>
                  <a:schemeClr val="lt1"/>
                </a:solidFill>
                <a:latin typeface="Arial"/>
                <a:ea typeface="Arial"/>
                <a:cs typeface="Arial"/>
                <a:sym typeface="Arial"/>
              </a:rPr>
              <a:t>ami</a:t>
            </a:r>
            <a:endParaRPr sz="4000" dirty="0">
              <a:solidFill>
                <a:schemeClr val="lt1"/>
              </a:solidFill>
              <a:latin typeface="Arial"/>
              <a:ea typeface="Arial"/>
              <a:cs typeface="Arial"/>
              <a:sym typeface="Arial"/>
            </a:endParaRPr>
          </a:p>
        </p:txBody>
      </p:sp>
      <p:graphicFrame>
        <p:nvGraphicFramePr>
          <p:cNvPr id="280" name="Google Shape;280;p17"/>
          <p:cNvGraphicFramePr/>
          <p:nvPr>
            <p:extLst>
              <p:ext uri="{D42A27DB-BD31-4B8C-83A1-F6EECF244321}">
                <p14:modId xmlns:p14="http://schemas.microsoft.com/office/powerpoint/2010/main" val="3695371329"/>
              </p:ext>
            </p:extLst>
          </p:nvPr>
        </p:nvGraphicFramePr>
        <p:xfrm>
          <a:off x="8885746" y="5882530"/>
          <a:ext cx="12443625" cy="7345790"/>
        </p:xfrm>
        <a:graphic>
          <a:graphicData uri="http://schemas.openxmlformats.org/drawingml/2006/table">
            <a:tbl>
              <a:tblPr firstRow="1" bandRow="1">
                <a:noFill/>
              </a:tblPr>
              <a:tblGrid>
                <a:gridCol w="12443625">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n-US" sz="3200" u="none" strike="noStrike" cap="none"/>
                        <a:t>Przykłady</a:t>
                      </a:r>
                      <a:endParaRPr/>
                    </a:p>
                  </a:txBody>
                  <a:tcPr marL="91450" marR="91450" marT="45725" marB="45725">
                    <a:solidFill>
                      <a:schemeClr val="accent5"/>
                    </a:solidFill>
                  </a:tcPr>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3200" u="none" strike="noStrike" cap="none">
                          <a:solidFill>
                            <a:schemeClr val="dk1"/>
                          </a:solidFill>
                          <a:latin typeface="Arial"/>
                          <a:ea typeface="Arial"/>
                          <a:cs typeface="Arial"/>
                          <a:sym typeface="Arial"/>
                        </a:rPr>
                        <a:t>Odsetek wody ponownie wykorzystanej (woda deszczowa/szara)</a:t>
                      </a:r>
                      <a:endParaRPr sz="32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3200" dirty="0" err="1">
                          <a:solidFill>
                            <a:schemeClr val="dk1"/>
                          </a:solidFill>
                          <a:latin typeface="Arial"/>
                          <a:ea typeface="Arial"/>
                          <a:cs typeface="Arial"/>
                          <a:sym typeface="Arial"/>
                        </a:rPr>
                        <a:t>Całkowita</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ilość</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odpadów</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wytworzonych</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na</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jedną</a:t>
                      </a:r>
                      <a:r>
                        <a:rPr lang="en-US" sz="3200" dirty="0">
                          <a:solidFill>
                            <a:schemeClr val="dk1"/>
                          </a:solidFill>
                          <a:latin typeface="Arial"/>
                          <a:ea typeface="Arial"/>
                          <a:cs typeface="Arial"/>
                          <a:sym typeface="Arial"/>
                        </a:rPr>
                        <a:t> </a:t>
                      </a:r>
                      <a:r>
                        <a:rPr lang="pl-PL" sz="3200" dirty="0" err="1">
                          <a:solidFill>
                            <a:schemeClr val="dk1"/>
                          </a:solidFill>
                          <a:latin typeface="Arial"/>
                          <a:ea typeface="Arial"/>
                          <a:cs typeface="Arial"/>
                          <a:sym typeface="Arial"/>
                        </a:rPr>
                        <a:t>osobodobę</a:t>
                      </a:r>
                      <a:r>
                        <a:rPr lang="pl-PL" sz="3200" dirty="0">
                          <a:solidFill>
                            <a:schemeClr val="dk1"/>
                          </a:solidFill>
                          <a:latin typeface="Arial"/>
                          <a:ea typeface="Arial"/>
                          <a:cs typeface="Arial"/>
                          <a:sym typeface="Arial"/>
                        </a:rPr>
                        <a:t> </a:t>
                      </a:r>
                      <a:endParaRPr sz="32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Wskaźnik kompostowania</a:t>
                      </a:r>
                      <a:endParaRPr sz="320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Udział energii odnawialnej w całkowitym zużyciu </a:t>
                      </a:r>
                      <a:endParaRPr sz="320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Liczba energooszczędnych opraw oświetleniowych</a:t>
                      </a:r>
                      <a:endParaRPr sz="3200"/>
                    </a:p>
                  </a:txBody>
                  <a:tcPr marL="91450" marR="91450" marT="45725" marB="45725"/>
                </a:tc>
                <a:extLst>
                  <a:ext uri="{0D108BD9-81ED-4DB2-BD59-A6C34878D82A}">
                    <a16:rowId xmlns:a16="http://schemas.microsoft.com/office/drawing/2014/main" val="10005"/>
                  </a:ext>
                </a:extLst>
              </a:tr>
              <a:tr h="59730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Liczba projektów związanych z ochroną lub renaturyzacją środowiska</a:t>
                      </a:r>
                      <a:endParaRPr sz="320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Powierzchnia objęta ekologicznym zarządzaniem krajobrazem</a:t>
                      </a:r>
                      <a:endParaRPr sz="3200"/>
                    </a:p>
                  </a:txBody>
                  <a:tcPr marL="91450" marR="91450" marT="45725" marB="45725"/>
                </a:tc>
                <a:extLst>
                  <a:ext uri="{0D108BD9-81ED-4DB2-BD59-A6C34878D82A}">
                    <a16:rowId xmlns:a16="http://schemas.microsoft.com/office/drawing/2014/main" val="10007"/>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Liczba tablic informacyjnych dotyczących lokalnej flory/fauny </a:t>
                      </a:r>
                      <a:endParaRPr sz="3200"/>
                    </a:p>
                  </a:txBody>
                  <a:tcPr marL="91450" marR="91450" marT="45725" marB="45725"/>
                </a:tc>
                <a:extLst>
                  <a:ext uri="{0D108BD9-81ED-4DB2-BD59-A6C34878D82A}">
                    <a16:rowId xmlns:a16="http://schemas.microsoft.com/office/drawing/2014/main" val="10008"/>
                  </a:ext>
                </a:extLst>
              </a:tr>
              <a:tr h="521775">
                <a:tc>
                  <a:txBody>
                    <a:bodyPr/>
                    <a:lstStyle/>
                    <a:p>
                      <a:pPr marL="0" marR="0" lvl="0" indent="0" algn="l" rtl="0">
                        <a:spcBef>
                          <a:spcPts val="0"/>
                        </a:spcBef>
                        <a:spcAft>
                          <a:spcPts val="0"/>
                        </a:spcAft>
                        <a:buNone/>
                      </a:pPr>
                      <a:r>
                        <a:rPr lang="en-US" sz="3200" dirty="0" err="1">
                          <a:solidFill>
                            <a:schemeClr val="dk1"/>
                          </a:solidFill>
                          <a:latin typeface="Arial"/>
                          <a:ea typeface="Arial"/>
                          <a:cs typeface="Arial"/>
                          <a:sym typeface="Arial"/>
                        </a:rPr>
                        <a:t>Ślad</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węglowy</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na</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nocleg</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gościa</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zakres</a:t>
                      </a:r>
                      <a:r>
                        <a:rPr lang="en-US" sz="3200" dirty="0">
                          <a:solidFill>
                            <a:schemeClr val="dk1"/>
                          </a:solidFill>
                          <a:latin typeface="Arial"/>
                          <a:ea typeface="Arial"/>
                          <a:cs typeface="Arial"/>
                          <a:sym typeface="Arial"/>
                        </a:rPr>
                        <a:t> 1 i 2), </a:t>
                      </a:r>
                      <a:endParaRPr sz="3200" dirty="0"/>
                    </a:p>
                  </a:txBody>
                  <a:tcPr marL="91450" marR="91450" marT="45725" marB="45725"/>
                </a:tc>
                <a:extLst>
                  <a:ext uri="{0D108BD9-81ED-4DB2-BD59-A6C34878D82A}">
                    <a16:rowId xmlns:a16="http://schemas.microsoft.com/office/drawing/2014/main" val="10009"/>
                  </a:ext>
                </a:extLst>
              </a:tr>
              <a:tr h="370850">
                <a:tc>
                  <a:txBody>
                    <a:bodyPr/>
                    <a:lstStyle/>
                    <a:p>
                      <a:pPr marL="0" marR="0" lvl="0" indent="0" algn="l" rtl="0">
                        <a:spcBef>
                          <a:spcPts val="0"/>
                        </a:spcBef>
                        <a:spcAft>
                          <a:spcPts val="0"/>
                        </a:spcAft>
                        <a:buNone/>
                      </a:pPr>
                      <a:r>
                        <a:rPr lang="en-US" sz="3200" dirty="0" err="1">
                          <a:solidFill>
                            <a:schemeClr val="dk1"/>
                          </a:solidFill>
                          <a:latin typeface="Arial"/>
                          <a:ea typeface="Arial"/>
                          <a:cs typeface="Arial"/>
                          <a:sym typeface="Arial"/>
                        </a:rPr>
                        <a:t>Całkowita</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bezpośrednia</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emisja</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gazów</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cieplarnianych</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rocznie</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udział</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pojazdów</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niskoemisyjnych</a:t>
                      </a:r>
                      <a:r>
                        <a:rPr lang="en-US" sz="3200" dirty="0">
                          <a:solidFill>
                            <a:schemeClr val="dk1"/>
                          </a:solidFill>
                          <a:latin typeface="Arial"/>
                          <a:ea typeface="Arial"/>
                          <a:cs typeface="Arial"/>
                          <a:sym typeface="Arial"/>
                        </a:rPr>
                        <a:t> w </a:t>
                      </a:r>
                      <a:r>
                        <a:rPr lang="en-US" sz="3200" dirty="0" err="1">
                          <a:solidFill>
                            <a:schemeClr val="dk1"/>
                          </a:solidFill>
                          <a:latin typeface="Arial"/>
                          <a:ea typeface="Arial"/>
                          <a:cs typeface="Arial"/>
                          <a:sym typeface="Arial"/>
                        </a:rPr>
                        <a:t>transporcie</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gości</a:t>
                      </a:r>
                      <a:endParaRPr sz="3200" dirty="0"/>
                    </a:p>
                  </a:txBody>
                  <a:tcPr marL="91450" marR="91450" marT="45725" marB="45725"/>
                </a:tc>
                <a:extLst>
                  <a:ext uri="{0D108BD9-81ED-4DB2-BD59-A6C34878D82A}">
                    <a16:rowId xmlns:a16="http://schemas.microsoft.com/office/drawing/2014/main" val="10010"/>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8"/>
          <p:cNvSpPr txBox="1">
            <a:spLocks noGrp="1"/>
          </p:cNvSpPr>
          <p:nvPr>
            <p:ph type="title"/>
          </p:nvPr>
        </p:nvSpPr>
        <p:spPr>
          <a:xfrm>
            <a:off x="358587" y="1524000"/>
            <a:ext cx="8123747"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n-US" b="1" dirty="0"/>
              <a:t>3.2. </a:t>
            </a:r>
            <a:r>
              <a:rPr lang="en-US" b="1" dirty="0" err="1"/>
              <a:t>Wskaźniki</a:t>
            </a:r>
            <a:r>
              <a:rPr lang="en-US" b="1" dirty="0"/>
              <a:t> </a:t>
            </a:r>
            <a:r>
              <a:rPr lang="en-US" b="1" dirty="0" err="1"/>
              <a:t>zrównoważonego</a:t>
            </a:r>
            <a:r>
              <a:rPr lang="en-US" b="1" dirty="0"/>
              <a:t> </a:t>
            </a:r>
            <a:r>
              <a:rPr lang="en-US" b="1" dirty="0" err="1"/>
              <a:t>rozwoju</a:t>
            </a:r>
            <a:r>
              <a:rPr lang="en-US" b="1" dirty="0"/>
              <a:t> – </a:t>
            </a:r>
            <a:r>
              <a:rPr lang="en-US" b="1" dirty="0" err="1"/>
              <a:t>wymiar</a:t>
            </a:r>
            <a:r>
              <a:rPr lang="en-US" b="1" dirty="0"/>
              <a:t> </a:t>
            </a:r>
            <a:r>
              <a:rPr lang="en-US" b="1" dirty="0" err="1"/>
              <a:t>społeczny</a:t>
            </a:r>
            <a:br>
              <a:rPr lang="en-US" b="1" dirty="0"/>
            </a:br>
            <a:r>
              <a:rPr lang="en-US" b="1" dirty="0" err="1"/>
              <a:t>wymiar</a:t>
            </a:r>
            <a:endParaRPr dirty="0"/>
          </a:p>
        </p:txBody>
      </p:sp>
      <p:sp>
        <p:nvSpPr>
          <p:cNvPr id="286" name="Google Shape;286;p18"/>
          <p:cNvSpPr txBox="1"/>
          <p:nvPr/>
        </p:nvSpPr>
        <p:spPr>
          <a:xfrm>
            <a:off x="8885746" y="600178"/>
            <a:ext cx="14736255" cy="501675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4000"/>
              <a:buFont typeface="Arial"/>
              <a:buNone/>
            </a:pPr>
            <a:r>
              <a:rPr lang="en-US" sz="4000" b="1" dirty="0" err="1">
                <a:solidFill>
                  <a:schemeClr val="lt1"/>
                </a:solidFill>
                <a:latin typeface="Arial"/>
                <a:ea typeface="Arial"/>
                <a:cs typeface="Arial"/>
                <a:sym typeface="Arial"/>
              </a:rPr>
              <a:t>Skup</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się</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na</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tematach</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związanych</a:t>
            </a:r>
            <a:r>
              <a:rPr lang="en-US" sz="4000" b="1" dirty="0">
                <a:solidFill>
                  <a:schemeClr val="lt1"/>
                </a:solidFill>
                <a:latin typeface="Arial"/>
                <a:ea typeface="Arial"/>
                <a:cs typeface="Arial"/>
                <a:sym typeface="Arial"/>
              </a:rPr>
              <a:t> z:</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Wpływ</a:t>
            </a:r>
            <a:r>
              <a:rPr lang="pl-PL" sz="4000" dirty="0">
                <a:solidFill>
                  <a:schemeClr val="lt1"/>
                </a:solidFill>
                <a:latin typeface="Arial"/>
                <a:ea typeface="Arial"/>
                <a:cs typeface="Arial"/>
                <a:sym typeface="Arial"/>
              </a:rPr>
              <a:t>em</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na</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społeczność</a:t>
            </a:r>
            <a:r>
              <a:rPr lang="en-US" sz="4000" dirty="0">
                <a:solidFill>
                  <a:schemeClr val="lt1"/>
                </a:solidFill>
                <a:latin typeface="Arial"/>
                <a:ea typeface="Arial"/>
                <a:cs typeface="Arial"/>
                <a:sym typeface="Arial"/>
              </a:rPr>
              <a:t> i </a:t>
            </a:r>
            <a:r>
              <a:rPr lang="en-US" sz="4000" dirty="0" err="1">
                <a:solidFill>
                  <a:schemeClr val="lt1"/>
                </a:solidFill>
                <a:latin typeface="Arial"/>
                <a:ea typeface="Arial"/>
                <a:cs typeface="Arial"/>
                <a:sym typeface="Arial"/>
              </a:rPr>
              <a:t>społeczeństwo</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Zdrowie</a:t>
            </a:r>
            <a:r>
              <a:rPr lang="pl-PL" sz="4000" dirty="0">
                <a:solidFill>
                  <a:schemeClr val="lt1"/>
                </a:solidFill>
                <a:latin typeface="Arial"/>
                <a:ea typeface="Arial"/>
                <a:cs typeface="Arial"/>
                <a:sym typeface="Arial"/>
              </a:rPr>
              <a:t>m</a:t>
            </a:r>
            <a:r>
              <a:rPr lang="en-US" sz="4000" dirty="0">
                <a:solidFill>
                  <a:schemeClr val="lt1"/>
                </a:solidFill>
                <a:latin typeface="Arial"/>
                <a:ea typeface="Arial"/>
                <a:cs typeface="Arial"/>
                <a:sym typeface="Arial"/>
              </a:rPr>
              <a:t> i </a:t>
            </a:r>
            <a:r>
              <a:rPr lang="en-US" sz="4000" dirty="0" err="1">
                <a:solidFill>
                  <a:schemeClr val="lt1"/>
                </a:solidFill>
                <a:latin typeface="Arial"/>
                <a:ea typeface="Arial"/>
                <a:cs typeface="Arial"/>
                <a:sym typeface="Arial"/>
              </a:rPr>
              <a:t>bezpieczeństw</a:t>
            </a:r>
            <a:r>
              <a:rPr lang="pl-PL" sz="4000" dirty="0">
                <a:solidFill>
                  <a:schemeClr val="lt1"/>
                </a:solidFill>
                <a:latin typeface="Arial"/>
                <a:ea typeface="Arial"/>
                <a:cs typeface="Arial"/>
                <a:sym typeface="Arial"/>
              </a:rPr>
              <a:t>em</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Równouprawnienie</a:t>
            </a:r>
            <a:r>
              <a:rPr lang="pl-PL" sz="4000" dirty="0">
                <a:solidFill>
                  <a:schemeClr val="lt1"/>
                </a:solidFill>
                <a:latin typeface="Arial"/>
                <a:ea typeface="Arial"/>
                <a:cs typeface="Arial"/>
                <a:sym typeface="Arial"/>
              </a:rPr>
              <a:t>m</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płci</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Integracj</a:t>
            </a:r>
            <a:r>
              <a:rPr lang="pl-PL" sz="4000" dirty="0">
                <a:solidFill>
                  <a:schemeClr val="lt1"/>
                </a:solidFill>
                <a:latin typeface="Arial"/>
                <a:ea typeface="Arial"/>
                <a:cs typeface="Arial"/>
                <a:sym typeface="Arial"/>
              </a:rPr>
              <a:t>ą</a:t>
            </a:r>
            <a:r>
              <a:rPr lang="en-US" sz="4000" dirty="0">
                <a:solidFill>
                  <a:schemeClr val="lt1"/>
                </a:solidFill>
                <a:latin typeface="Arial"/>
                <a:ea typeface="Arial"/>
                <a:cs typeface="Arial"/>
                <a:sym typeface="Arial"/>
              </a:rPr>
              <a:t> i </a:t>
            </a:r>
            <a:r>
              <a:rPr lang="en-US" sz="4000" dirty="0" err="1">
                <a:solidFill>
                  <a:schemeClr val="lt1"/>
                </a:solidFill>
                <a:latin typeface="Arial"/>
                <a:ea typeface="Arial"/>
                <a:cs typeface="Arial"/>
                <a:sym typeface="Arial"/>
              </a:rPr>
              <a:t>dostępnoś</a:t>
            </a:r>
            <a:r>
              <a:rPr lang="pl-PL" sz="4000" dirty="0" err="1">
                <a:solidFill>
                  <a:schemeClr val="lt1"/>
                </a:solidFill>
                <a:latin typeface="Arial"/>
                <a:ea typeface="Arial"/>
                <a:cs typeface="Arial"/>
                <a:sym typeface="Arial"/>
              </a:rPr>
              <a:t>cią</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Ochron</a:t>
            </a:r>
            <a:r>
              <a:rPr lang="pl-PL" sz="4000" dirty="0" err="1">
                <a:solidFill>
                  <a:schemeClr val="lt1"/>
                </a:solidFill>
                <a:latin typeface="Arial"/>
                <a:ea typeface="Arial"/>
                <a:cs typeface="Arial"/>
                <a:sym typeface="Arial"/>
              </a:rPr>
              <a:t>ie</a:t>
            </a:r>
            <a:r>
              <a:rPr lang="pl-PL" sz="4000" dirty="0">
                <a:solidFill>
                  <a:schemeClr val="lt1"/>
                </a:solidFill>
                <a:latin typeface="Arial"/>
                <a:ea typeface="Arial"/>
                <a:cs typeface="Arial"/>
                <a:sym typeface="Arial"/>
              </a:rPr>
              <a:t> wzmacniającej</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dziedzictw</a:t>
            </a:r>
            <a:r>
              <a:rPr lang="pl-PL" sz="4000" dirty="0">
                <a:solidFill>
                  <a:schemeClr val="lt1"/>
                </a:solidFill>
                <a:latin typeface="Arial"/>
                <a:ea typeface="Arial"/>
                <a:cs typeface="Arial"/>
                <a:sym typeface="Arial"/>
              </a:rPr>
              <a:t>o</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kulturowe</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Tożsamoś</a:t>
            </a:r>
            <a:r>
              <a:rPr lang="pl-PL" sz="4000" dirty="0" err="1">
                <a:solidFill>
                  <a:schemeClr val="lt1"/>
                </a:solidFill>
                <a:latin typeface="Arial"/>
                <a:ea typeface="Arial"/>
                <a:cs typeface="Arial"/>
                <a:sym typeface="Arial"/>
              </a:rPr>
              <a:t>cią</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lokaln</a:t>
            </a:r>
            <a:r>
              <a:rPr lang="pl-PL" sz="4000" dirty="0">
                <a:solidFill>
                  <a:schemeClr val="lt1"/>
                </a:solidFill>
                <a:latin typeface="Arial"/>
                <a:ea typeface="Arial"/>
                <a:cs typeface="Arial"/>
                <a:sym typeface="Arial"/>
              </a:rPr>
              <a:t>ą</a:t>
            </a:r>
            <a:endParaRPr sz="4000" dirty="0">
              <a:solidFill>
                <a:schemeClr val="lt1"/>
              </a:solidFill>
              <a:latin typeface="Arial"/>
              <a:ea typeface="Arial"/>
              <a:cs typeface="Arial"/>
              <a:sym typeface="Arial"/>
            </a:endParaRPr>
          </a:p>
        </p:txBody>
      </p:sp>
      <p:graphicFrame>
        <p:nvGraphicFramePr>
          <p:cNvPr id="287" name="Google Shape;287;p18"/>
          <p:cNvGraphicFramePr/>
          <p:nvPr/>
        </p:nvGraphicFramePr>
        <p:xfrm>
          <a:off x="8885746" y="6687191"/>
          <a:ext cx="12443625" cy="5138890"/>
        </p:xfrm>
        <a:graphic>
          <a:graphicData uri="http://schemas.openxmlformats.org/drawingml/2006/table">
            <a:tbl>
              <a:tblPr firstRow="1" bandRow="1">
                <a:noFill/>
              </a:tblPr>
              <a:tblGrid>
                <a:gridCol w="12443625">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n-US" sz="3200"/>
                        <a:t>Przykłady</a:t>
                      </a:r>
                      <a:endParaRPr/>
                    </a:p>
                  </a:txBody>
                  <a:tcPr marL="91450" marR="91450" marT="45725" marB="45725">
                    <a:solidFill>
                      <a:schemeClr val="accent5"/>
                    </a:solidFill>
                  </a:tcPr>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Liczba programów społecznych</a:t>
                      </a:r>
                      <a:endParaRPr sz="32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Zadowolenie mieszkańców z lokalnego wpływu turystyki</a:t>
                      </a:r>
                      <a:endParaRPr sz="3200"/>
                    </a:p>
                  </a:txBody>
                  <a:tcPr marL="91450" marR="91450" marT="45725" marB="45725"/>
                </a:tc>
                <a:extLst>
                  <a:ext uri="{0D108BD9-81ED-4DB2-BD59-A6C34878D82A}">
                    <a16:rowId xmlns:a16="http://schemas.microsoft.com/office/drawing/2014/main" val="10002"/>
                  </a:ext>
                </a:extLst>
              </a:tr>
              <a:tr h="59730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Równowaga płci w całej sile roboczej</a:t>
                      </a:r>
                      <a:endParaRPr sz="320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Zadowolenie klientów niepełnosprawnych</a:t>
                      </a:r>
                      <a:endParaRPr sz="320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Goście uczestniczący w lokalnych wydarzeniach kulturalnych</a:t>
                      </a:r>
                      <a:endParaRPr sz="3200"/>
                    </a:p>
                  </a:txBody>
                  <a:tcPr marL="91450" marR="91450" marT="45725" marB="45725"/>
                </a:tc>
                <a:extLst>
                  <a:ext uri="{0D108BD9-81ED-4DB2-BD59-A6C34878D82A}">
                    <a16:rowId xmlns:a16="http://schemas.microsoft.com/office/drawing/2014/main" val="10005"/>
                  </a:ext>
                </a:extLst>
              </a:tr>
              <a:tr h="521775">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Liczba ekspozycji interpretacyjnych lub warsztatów na miejscu</a:t>
                      </a:r>
                      <a:endParaRPr sz="320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Postrzeganie przez mieszkańców wpływu turystyki na lokalną tożsamość</a:t>
                      </a:r>
                      <a:endParaRPr sz="3200"/>
                    </a:p>
                  </a:txBody>
                  <a:tcPr marL="91450" marR="91450" marT="45725" marB="45725"/>
                </a:tc>
                <a:extLst>
                  <a:ext uri="{0D108BD9-81ED-4DB2-BD59-A6C34878D82A}">
                    <a16:rowId xmlns:a16="http://schemas.microsoft.com/office/drawing/2014/main" val="10007"/>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19"/>
          <p:cNvSpPr txBox="1">
            <a:spLocks noGrp="1"/>
          </p:cNvSpPr>
          <p:nvPr>
            <p:ph type="title"/>
          </p:nvPr>
        </p:nvSpPr>
        <p:spPr>
          <a:xfrm>
            <a:off x="277904" y="1524000"/>
            <a:ext cx="7897907"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n-US" b="1" dirty="0"/>
              <a:t>3.3. </a:t>
            </a:r>
            <a:r>
              <a:rPr lang="en-US" b="1" dirty="0" err="1"/>
              <a:t>Wskaźniki</a:t>
            </a:r>
            <a:r>
              <a:rPr lang="en-US" b="1" dirty="0"/>
              <a:t> </a:t>
            </a:r>
            <a:r>
              <a:rPr lang="en-US" b="1" dirty="0" err="1"/>
              <a:t>zrównoważonego</a:t>
            </a:r>
            <a:r>
              <a:rPr lang="en-US" b="1" dirty="0"/>
              <a:t> </a:t>
            </a:r>
            <a:r>
              <a:rPr lang="en-US" b="1" dirty="0" err="1"/>
              <a:t>rozwoju</a:t>
            </a:r>
            <a:r>
              <a:rPr lang="en-US" b="1" dirty="0"/>
              <a:t> – </a:t>
            </a:r>
            <a:r>
              <a:rPr lang="en-US" b="1" dirty="0" err="1"/>
              <a:t>wymiar</a:t>
            </a:r>
            <a:r>
              <a:rPr lang="en-US" b="1" dirty="0"/>
              <a:t> </a:t>
            </a:r>
            <a:r>
              <a:rPr lang="en-US" b="1" dirty="0" err="1"/>
              <a:t>ekonomiczny</a:t>
            </a:r>
            <a:br>
              <a:rPr lang="en-US" b="1" dirty="0"/>
            </a:br>
            <a:r>
              <a:rPr lang="en-US" b="1" dirty="0" err="1"/>
              <a:t>wymiar</a:t>
            </a:r>
            <a:endParaRPr dirty="0"/>
          </a:p>
        </p:txBody>
      </p:sp>
      <p:sp>
        <p:nvSpPr>
          <p:cNvPr id="293" name="Google Shape;293;p19"/>
          <p:cNvSpPr txBox="1"/>
          <p:nvPr/>
        </p:nvSpPr>
        <p:spPr>
          <a:xfrm>
            <a:off x="8885746" y="600178"/>
            <a:ext cx="14736255" cy="491416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4000"/>
              <a:buFont typeface="Arial"/>
              <a:buNone/>
            </a:pPr>
            <a:r>
              <a:rPr lang="en-US" sz="4000" b="1" dirty="0" err="1">
                <a:solidFill>
                  <a:schemeClr val="lt1"/>
                </a:solidFill>
                <a:latin typeface="Arial"/>
                <a:ea typeface="Arial"/>
                <a:cs typeface="Arial"/>
                <a:sym typeface="Arial"/>
              </a:rPr>
              <a:t>Skup</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się</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na</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tematach</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związanych</a:t>
            </a:r>
            <a:r>
              <a:rPr lang="en-US" sz="4000" b="1" dirty="0">
                <a:solidFill>
                  <a:schemeClr val="lt1"/>
                </a:solidFill>
                <a:latin typeface="Arial"/>
                <a:ea typeface="Arial"/>
                <a:cs typeface="Arial"/>
                <a:sym typeface="Arial"/>
              </a:rPr>
              <a:t> z:</a:t>
            </a:r>
            <a:endParaRPr dirty="0"/>
          </a:p>
          <a:p>
            <a:pPr marL="914400" marR="0" lvl="0" indent="-914400" algn="just" rtl="0">
              <a:spcBef>
                <a:spcPts val="800"/>
              </a:spcBef>
              <a:spcAft>
                <a:spcPts val="0"/>
              </a:spcAft>
              <a:buClr>
                <a:schemeClr val="lt1"/>
              </a:buClr>
              <a:buSzPts val="4000"/>
              <a:buFont typeface="Arial"/>
              <a:buAutoNum type="arabicPeriod"/>
            </a:pPr>
            <a:r>
              <a:rPr lang="pl-PL" sz="4000" dirty="0">
                <a:solidFill>
                  <a:schemeClr val="lt1"/>
                </a:solidFill>
              </a:rPr>
              <a:t>Ł</a:t>
            </a:r>
            <a:r>
              <a:rPr lang="en-US" sz="4000" dirty="0" err="1">
                <a:solidFill>
                  <a:schemeClr val="lt1"/>
                </a:solidFill>
                <a:latin typeface="Arial"/>
                <a:ea typeface="Arial"/>
                <a:cs typeface="Arial"/>
                <a:sym typeface="Arial"/>
              </a:rPr>
              <a:t>ańcuchiem</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dostaw</a:t>
            </a:r>
            <a:r>
              <a:rPr lang="en-US" sz="4000" dirty="0">
                <a:solidFill>
                  <a:schemeClr val="lt1"/>
                </a:solidFill>
                <a:latin typeface="Arial"/>
                <a:ea typeface="Arial"/>
                <a:cs typeface="Arial"/>
                <a:sym typeface="Arial"/>
              </a:rPr>
              <a:t> w </a:t>
            </a:r>
            <a:r>
              <a:rPr lang="en-US" sz="4000" dirty="0" err="1">
                <a:solidFill>
                  <a:schemeClr val="lt1"/>
                </a:solidFill>
                <a:latin typeface="Arial"/>
                <a:ea typeface="Arial"/>
                <a:cs typeface="Arial"/>
                <a:sym typeface="Arial"/>
              </a:rPr>
              <a:t>turystyce</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lokalnie</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produkowaną</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żywnością</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towarami</a:t>
            </a:r>
            <a:r>
              <a:rPr lang="en-US" sz="4000" dirty="0">
                <a:solidFill>
                  <a:schemeClr val="lt1"/>
                </a:solidFill>
                <a:latin typeface="Arial"/>
                <a:ea typeface="Arial"/>
                <a:cs typeface="Arial"/>
                <a:sym typeface="Arial"/>
              </a:rPr>
              <a:t> i </a:t>
            </a:r>
            <a:r>
              <a:rPr lang="en-US" sz="4000" dirty="0" err="1">
                <a:solidFill>
                  <a:schemeClr val="lt1"/>
                </a:solidFill>
                <a:latin typeface="Arial"/>
                <a:ea typeface="Arial"/>
                <a:cs typeface="Arial"/>
                <a:sym typeface="Arial"/>
              </a:rPr>
              <a:t>usługami</a:t>
            </a:r>
            <a:r>
              <a:rPr lang="en-US" sz="4000" dirty="0">
                <a:solidFill>
                  <a:schemeClr val="lt1"/>
                </a:solidFill>
                <a:latin typeface="Arial"/>
                <a:ea typeface="Arial"/>
                <a:cs typeface="Arial"/>
                <a:sym typeface="Arial"/>
              </a:rPr>
              <a:t>)</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Zatrudnienie</a:t>
            </a:r>
            <a:r>
              <a:rPr lang="pl-PL" sz="4000" dirty="0">
                <a:solidFill>
                  <a:schemeClr val="lt1"/>
                </a:solidFill>
                <a:latin typeface="Arial"/>
                <a:ea typeface="Arial"/>
                <a:cs typeface="Arial"/>
                <a:sym typeface="Arial"/>
              </a:rPr>
              <a:t>m</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a:solidFill>
                  <a:schemeClr val="lt1"/>
                </a:solidFill>
                <a:latin typeface="Arial"/>
                <a:ea typeface="Arial"/>
                <a:cs typeface="Arial"/>
                <a:sym typeface="Arial"/>
              </a:rPr>
              <a:t>Ruch</a:t>
            </a:r>
            <a:r>
              <a:rPr lang="pl-PL" sz="4000" dirty="0">
                <a:solidFill>
                  <a:schemeClr val="lt1"/>
                </a:solidFill>
                <a:latin typeface="Arial"/>
                <a:ea typeface="Arial"/>
                <a:cs typeface="Arial"/>
                <a:sym typeface="Arial"/>
              </a:rPr>
              <a:t>em</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turystyczny</a:t>
            </a:r>
            <a:r>
              <a:rPr lang="pl-PL" sz="4000" dirty="0">
                <a:solidFill>
                  <a:schemeClr val="lt1"/>
                </a:solidFill>
                <a:latin typeface="Arial"/>
                <a:ea typeface="Arial"/>
                <a:cs typeface="Arial"/>
                <a:sym typeface="Arial"/>
              </a:rPr>
              <a:t>m</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Zrównoważonym</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zwro</a:t>
            </a:r>
            <a:r>
              <a:rPr lang="pl-PL" sz="4000" dirty="0" err="1">
                <a:solidFill>
                  <a:schemeClr val="lt1"/>
                </a:solidFill>
                <a:latin typeface="Arial"/>
                <a:ea typeface="Arial"/>
                <a:cs typeface="Arial"/>
                <a:sym typeface="Arial"/>
              </a:rPr>
              <a:t>tem</a:t>
            </a:r>
            <a:r>
              <a:rPr lang="en-US" sz="4000" dirty="0">
                <a:solidFill>
                  <a:schemeClr val="lt1"/>
                </a:solidFill>
                <a:latin typeface="Arial"/>
                <a:ea typeface="Arial"/>
                <a:cs typeface="Arial"/>
                <a:sym typeface="Arial"/>
              </a:rPr>
              <a:t> z </a:t>
            </a:r>
            <a:r>
              <a:rPr lang="en-US" sz="4000" dirty="0" err="1">
                <a:solidFill>
                  <a:schemeClr val="lt1"/>
                </a:solidFill>
                <a:latin typeface="Arial"/>
                <a:ea typeface="Arial"/>
                <a:cs typeface="Arial"/>
                <a:sym typeface="Arial"/>
              </a:rPr>
              <a:t>inwestycji</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Średni</a:t>
            </a:r>
            <a:r>
              <a:rPr lang="pl-PL" sz="4000" dirty="0">
                <a:solidFill>
                  <a:schemeClr val="lt1"/>
                </a:solidFill>
                <a:latin typeface="Arial"/>
                <a:ea typeface="Arial"/>
                <a:cs typeface="Arial"/>
                <a:sym typeface="Arial"/>
              </a:rPr>
              <a:t>mi</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wydatka</a:t>
            </a:r>
            <a:r>
              <a:rPr lang="pl-PL" sz="4000" dirty="0">
                <a:solidFill>
                  <a:schemeClr val="lt1"/>
                </a:solidFill>
                <a:latin typeface="Arial"/>
                <a:ea typeface="Arial"/>
                <a:cs typeface="Arial"/>
                <a:sym typeface="Arial"/>
              </a:rPr>
              <a:t>mi</a:t>
            </a:r>
            <a:endParaRPr sz="4000" dirty="0">
              <a:solidFill>
                <a:schemeClr val="lt1"/>
              </a:solidFill>
              <a:latin typeface="Arial"/>
              <a:ea typeface="Arial"/>
              <a:cs typeface="Arial"/>
              <a:sym typeface="Arial"/>
            </a:endParaRPr>
          </a:p>
        </p:txBody>
      </p:sp>
      <p:graphicFrame>
        <p:nvGraphicFramePr>
          <p:cNvPr id="294" name="Google Shape;294;p19"/>
          <p:cNvGraphicFramePr/>
          <p:nvPr>
            <p:extLst>
              <p:ext uri="{D42A27DB-BD31-4B8C-83A1-F6EECF244321}">
                <p14:modId xmlns:p14="http://schemas.microsoft.com/office/powerpoint/2010/main" val="1166659539"/>
              </p:ext>
            </p:extLst>
          </p:nvPr>
        </p:nvGraphicFramePr>
        <p:xfrm>
          <a:off x="8885746" y="6165644"/>
          <a:ext cx="12443625" cy="5047440"/>
        </p:xfrm>
        <a:graphic>
          <a:graphicData uri="http://schemas.openxmlformats.org/drawingml/2006/table">
            <a:tbl>
              <a:tblPr firstRow="1" bandRow="1">
                <a:noFill/>
              </a:tblPr>
              <a:tblGrid>
                <a:gridCol w="12443625">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n-US" sz="3200"/>
                        <a:t>Przykłady</a:t>
                      </a:r>
                      <a:endParaRPr/>
                    </a:p>
                  </a:txBody>
                  <a:tcPr marL="91450" marR="91450" marT="45725" marB="45725">
                    <a:solidFill>
                      <a:schemeClr val="accent5"/>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chemeClr val="dk1"/>
                        </a:buClr>
                        <a:buSzPts val="3200"/>
                        <a:buFont typeface="Arial"/>
                        <a:buNone/>
                      </a:pPr>
                      <a:r>
                        <a:rPr lang="en-US" sz="3200">
                          <a:solidFill>
                            <a:schemeClr val="dk1"/>
                          </a:solidFill>
                          <a:latin typeface="Arial"/>
                          <a:ea typeface="Arial"/>
                          <a:cs typeface="Arial"/>
                          <a:sym typeface="Arial"/>
                        </a:rPr>
                        <a:t>Liczba lokalnych MŚP dostarczających żywność, towary i usługi</a:t>
                      </a:r>
                      <a:endParaRPr sz="32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Wartość dodana wynikająca z lokalnego zaopatrzenia (EUR)</a:t>
                      </a:r>
                      <a:endParaRPr sz="3200"/>
                    </a:p>
                  </a:txBody>
                  <a:tcPr marL="91450" marR="91450" marT="45725" marB="45725"/>
                </a:tc>
                <a:extLst>
                  <a:ext uri="{0D108BD9-81ED-4DB2-BD59-A6C34878D82A}">
                    <a16:rowId xmlns:a16="http://schemas.microsoft.com/office/drawing/2014/main" val="10002"/>
                  </a:ext>
                </a:extLst>
              </a:tr>
              <a:tr h="59730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Okres zwrotu z inwestycji w zrównoważony rozwój</a:t>
                      </a:r>
                      <a:endParaRPr sz="320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3200" dirty="0" err="1">
                          <a:solidFill>
                            <a:schemeClr val="dk1"/>
                          </a:solidFill>
                          <a:latin typeface="Arial"/>
                          <a:ea typeface="Arial"/>
                          <a:cs typeface="Arial"/>
                          <a:sym typeface="Arial"/>
                        </a:rPr>
                        <a:t>Udział</a:t>
                      </a:r>
                      <a:r>
                        <a:rPr lang="en-US" sz="3200" dirty="0">
                          <a:solidFill>
                            <a:schemeClr val="dk1"/>
                          </a:solidFill>
                          <a:latin typeface="Arial"/>
                          <a:ea typeface="Arial"/>
                          <a:cs typeface="Arial"/>
                          <a:sym typeface="Arial"/>
                        </a:rPr>
                        <a:t> </a:t>
                      </a:r>
                      <a:r>
                        <a:rPr lang="en-US" sz="3200" dirty="0">
                          <a:solidFill>
                            <a:schemeClr val="dk1"/>
                          </a:solidFill>
                          <a:latin typeface="+mn-lt"/>
                          <a:ea typeface="Arial"/>
                          <a:cs typeface="Arial"/>
                          <a:sym typeface="Arial"/>
                        </a:rPr>
                        <a:t>w menu </a:t>
                      </a:r>
                      <a:r>
                        <a:rPr lang="en-US" sz="3200" dirty="0" err="1">
                          <a:solidFill>
                            <a:schemeClr val="dk1"/>
                          </a:solidFill>
                          <a:latin typeface="Arial"/>
                          <a:ea typeface="Arial"/>
                          <a:cs typeface="Arial"/>
                          <a:sym typeface="Arial"/>
                        </a:rPr>
                        <a:t>pozycji</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wykorzystujących</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lokalne</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składniki</a:t>
                      </a:r>
                      <a:endParaRPr sz="3200"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Dodatkowe przychody z ekologicznych produktów/usług (wygenerowane w EUR)</a:t>
                      </a:r>
                      <a:endParaRPr sz="3200"/>
                    </a:p>
                  </a:txBody>
                  <a:tcPr marL="91450" marR="91450" marT="45725" marB="45725"/>
                </a:tc>
                <a:extLst>
                  <a:ext uri="{0D108BD9-81ED-4DB2-BD59-A6C34878D82A}">
                    <a16:rowId xmlns:a16="http://schemas.microsoft.com/office/drawing/2014/main" val="10005"/>
                  </a:ext>
                </a:extLst>
              </a:tr>
              <a:tr h="406400">
                <a:tc>
                  <a:txBody>
                    <a:bodyPr/>
                    <a:lstStyle/>
                    <a:p>
                      <a:pPr marL="0" marR="0" lvl="0" indent="0" algn="l" rtl="0">
                        <a:spcBef>
                          <a:spcPts val="0"/>
                        </a:spcBef>
                        <a:spcAft>
                          <a:spcPts val="0"/>
                        </a:spcAft>
                        <a:buNone/>
                      </a:pPr>
                      <a:r>
                        <a:rPr lang="en-US" sz="3200" dirty="0" err="1">
                          <a:solidFill>
                            <a:schemeClr val="dk1"/>
                          </a:solidFill>
                          <a:latin typeface="Arial"/>
                          <a:ea typeface="Arial"/>
                          <a:cs typeface="Arial"/>
                          <a:sym typeface="Arial"/>
                        </a:rPr>
                        <a:t>Oszczędności</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kosztów</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dzięki</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środkom</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zwiększającym</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efektywność</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energetyczną</a:t>
                      </a:r>
                      <a:r>
                        <a:rPr lang="en-US" sz="3200" dirty="0">
                          <a:solidFill>
                            <a:schemeClr val="dk1"/>
                          </a:solidFill>
                          <a:latin typeface="Arial"/>
                          <a:ea typeface="Arial"/>
                          <a:cs typeface="Arial"/>
                          <a:sym typeface="Arial"/>
                        </a:rPr>
                        <a:t> (</a:t>
                      </a:r>
                      <a:r>
                        <a:rPr lang="en-US" sz="3200" dirty="0" err="1">
                          <a:solidFill>
                            <a:schemeClr val="dk1"/>
                          </a:solidFill>
                          <a:latin typeface="Arial"/>
                          <a:ea typeface="Arial"/>
                          <a:cs typeface="Arial"/>
                          <a:sym typeface="Arial"/>
                        </a:rPr>
                        <a:t>oszczędności</a:t>
                      </a:r>
                      <a:r>
                        <a:rPr lang="en-US" sz="3200" dirty="0">
                          <a:solidFill>
                            <a:schemeClr val="dk1"/>
                          </a:solidFill>
                          <a:latin typeface="Arial"/>
                          <a:ea typeface="Arial"/>
                          <a:cs typeface="Arial"/>
                          <a:sym typeface="Arial"/>
                        </a:rPr>
                        <a:t> w EUR)</a:t>
                      </a:r>
                      <a:endParaRPr sz="3200" dirty="0"/>
                    </a:p>
                  </a:txBody>
                  <a:tcPr marL="91450" marR="91450" marT="45725" marB="45725"/>
                </a:tc>
                <a:extLst>
                  <a:ext uri="{0D108BD9-81ED-4DB2-BD59-A6C34878D82A}">
                    <a16:rowId xmlns:a16="http://schemas.microsoft.com/office/drawing/2014/main" val="10006"/>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0"/>
          <p:cNvSpPr txBox="1">
            <a:spLocks noGrp="1"/>
          </p:cNvSpPr>
          <p:nvPr>
            <p:ph type="title"/>
          </p:nvPr>
        </p:nvSpPr>
        <p:spPr>
          <a:xfrm>
            <a:off x="277905" y="1523950"/>
            <a:ext cx="7871013"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n-US" b="1" dirty="0"/>
              <a:t>3.4. </a:t>
            </a:r>
            <a:r>
              <a:rPr lang="en-US" b="1" dirty="0" err="1"/>
              <a:t>Wskaźniki</a:t>
            </a:r>
            <a:r>
              <a:rPr lang="en-US" b="1" dirty="0"/>
              <a:t> </a:t>
            </a:r>
            <a:r>
              <a:rPr lang="en-US" b="1" dirty="0" err="1"/>
              <a:t>zrównoważonego</a:t>
            </a:r>
            <a:r>
              <a:rPr lang="en-US" b="1" dirty="0"/>
              <a:t> </a:t>
            </a:r>
            <a:r>
              <a:rPr lang="en-US" b="1" dirty="0" err="1"/>
              <a:t>rozwoju</a:t>
            </a:r>
            <a:r>
              <a:rPr lang="en-US" b="1" dirty="0"/>
              <a:t> – </a:t>
            </a:r>
            <a:r>
              <a:rPr lang="en-US" b="1" dirty="0" err="1"/>
              <a:t>wymiar</a:t>
            </a:r>
            <a:r>
              <a:rPr lang="en-US" b="1" dirty="0"/>
              <a:t> </a:t>
            </a:r>
            <a:r>
              <a:rPr lang="en-US" b="1" dirty="0" err="1"/>
              <a:t>zarządzania</a:t>
            </a:r>
            <a:br>
              <a:rPr lang="en-US" b="1" dirty="0"/>
            </a:br>
            <a:r>
              <a:rPr lang="en-US" b="1" dirty="0" err="1"/>
              <a:t>wymiar</a:t>
            </a:r>
            <a:endParaRPr dirty="0"/>
          </a:p>
        </p:txBody>
      </p:sp>
      <p:sp>
        <p:nvSpPr>
          <p:cNvPr id="300" name="Google Shape;300;p20"/>
          <p:cNvSpPr txBox="1"/>
          <p:nvPr/>
        </p:nvSpPr>
        <p:spPr>
          <a:xfrm>
            <a:off x="8885746" y="600178"/>
            <a:ext cx="14736255" cy="501675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4000"/>
              <a:buFont typeface="Arial"/>
              <a:buNone/>
            </a:pPr>
            <a:r>
              <a:rPr lang="en-US" sz="4000" b="1" dirty="0" err="1">
                <a:solidFill>
                  <a:schemeClr val="lt1"/>
                </a:solidFill>
                <a:latin typeface="Arial"/>
                <a:ea typeface="Arial"/>
                <a:cs typeface="Arial"/>
                <a:sym typeface="Arial"/>
              </a:rPr>
              <a:t>Skup</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się</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na</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tematach</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związanych</a:t>
            </a:r>
            <a:r>
              <a:rPr lang="en-US" sz="4000" b="1" dirty="0">
                <a:solidFill>
                  <a:schemeClr val="lt1"/>
                </a:solidFill>
                <a:latin typeface="Arial"/>
                <a:ea typeface="Arial"/>
                <a:cs typeface="Arial"/>
                <a:sym typeface="Arial"/>
              </a:rPr>
              <a:t> z:</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Struktur</a:t>
            </a:r>
            <a:r>
              <a:rPr lang="pl-PL" sz="4000" dirty="0">
                <a:solidFill>
                  <a:schemeClr val="lt1"/>
                </a:solidFill>
                <a:latin typeface="Arial"/>
                <a:ea typeface="Arial"/>
                <a:cs typeface="Arial"/>
                <a:sym typeface="Arial"/>
              </a:rPr>
              <a:t>ą</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zarządzania</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Dostosowanie</a:t>
            </a:r>
            <a:r>
              <a:rPr lang="pl-PL" sz="4000" dirty="0">
                <a:solidFill>
                  <a:schemeClr val="lt1"/>
                </a:solidFill>
                <a:latin typeface="Arial"/>
                <a:ea typeface="Arial"/>
                <a:cs typeface="Arial"/>
                <a:sym typeface="Arial"/>
              </a:rPr>
              <a:t>m</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polityki</a:t>
            </a:r>
            <a:r>
              <a:rPr lang="en-US" sz="4000" dirty="0">
                <a:solidFill>
                  <a:schemeClr val="lt1"/>
                </a:solidFill>
                <a:latin typeface="Arial"/>
                <a:ea typeface="Arial"/>
                <a:cs typeface="Arial"/>
                <a:sym typeface="Arial"/>
              </a:rPr>
              <a:t> i </a:t>
            </a:r>
            <a:r>
              <a:rPr lang="en-US" sz="4000" dirty="0" err="1">
                <a:solidFill>
                  <a:schemeClr val="lt1"/>
                </a:solidFill>
                <a:latin typeface="Arial"/>
                <a:ea typeface="Arial"/>
                <a:cs typeface="Arial"/>
                <a:sym typeface="Arial"/>
              </a:rPr>
              <a:t>strategii</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Rolami</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obowiązkami</a:t>
            </a:r>
            <a:r>
              <a:rPr lang="en-US" sz="4000" dirty="0">
                <a:solidFill>
                  <a:schemeClr val="lt1"/>
                </a:solidFill>
                <a:latin typeface="Arial"/>
                <a:ea typeface="Arial"/>
                <a:cs typeface="Arial"/>
                <a:sym typeface="Arial"/>
              </a:rPr>
              <a:t> i </a:t>
            </a:r>
            <a:r>
              <a:rPr lang="en-US" sz="4000" dirty="0" err="1">
                <a:solidFill>
                  <a:schemeClr val="lt1"/>
                </a:solidFill>
                <a:latin typeface="Arial"/>
                <a:ea typeface="Arial"/>
                <a:cs typeface="Arial"/>
                <a:sym typeface="Arial"/>
              </a:rPr>
              <a:t>zdolnościami</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Zarządzaniem</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ryzykiem</a:t>
            </a:r>
            <a:r>
              <a:rPr lang="en-US" sz="4000" dirty="0">
                <a:solidFill>
                  <a:schemeClr val="lt1"/>
                </a:solidFill>
                <a:latin typeface="Arial"/>
                <a:ea typeface="Arial"/>
                <a:cs typeface="Arial"/>
                <a:sym typeface="Arial"/>
              </a:rPr>
              <a:t> i </a:t>
            </a:r>
            <a:r>
              <a:rPr lang="en-US" sz="4000" dirty="0" err="1">
                <a:solidFill>
                  <a:schemeClr val="lt1"/>
                </a:solidFill>
                <a:latin typeface="Arial"/>
                <a:ea typeface="Arial"/>
                <a:cs typeface="Arial"/>
                <a:sym typeface="Arial"/>
              </a:rPr>
              <a:t>zgodnością</a:t>
            </a:r>
            <a:r>
              <a:rPr lang="en-US" sz="4000" dirty="0">
                <a:solidFill>
                  <a:schemeClr val="lt1"/>
                </a:solidFill>
                <a:latin typeface="Arial"/>
                <a:ea typeface="Arial"/>
                <a:cs typeface="Arial"/>
                <a:sym typeface="Arial"/>
              </a:rPr>
              <a:t> z </a:t>
            </a:r>
            <a:r>
              <a:rPr lang="en-US" sz="4000" dirty="0" err="1">
                <a:solidFill>
                  <a:schemeClr val="lt1"/>
                </a:solidFill>
                <a:latin typeface="Arial"/>
                <a:ea typeface="Arial"/>
                <a:cs typeface="Arial"/>
                <a:sym typeface="Arial"/>
              </a:rPr>
              <a:t>przepisami</a:t>
            </a:r>
            <a:r>
              <a:rPr lang="en-US" sz="4000" dirty="0">
                <a:solidFill>
                  <a:schemeClr val="lt1"/>
                </a:solidFill>
                <a:latin typeface="Arial"/>
                <a:ea typeface="Arial"/>
                <a:cs typeface="Arial"/>
                <a:sym typeface="Arial"/>
              </a:rPr>
              <a:t> </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Zaangażowanie</a:t>
            </a:r>
            <a:r>
              <a:rPr lang="pl-PL" sz="4000" dirty="0">
                <a:solidFill>
                  <a:schemeClr val="lt1"/>
                </a:solidFill>
                <a:latin typeface="Arial"/>
                <a:ea typeface="Arial"/>
                <a:cs typeface="Arial"/>
                <a:sym typeface="Arial"/>
              </a:rPr>
              <a:t>m</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interesariuszy</a:t>
            </a:r>
            <a:r>
              <a:rPr lang="en-US" sz="4000" dirty="0">
                <a:solidFill>
                  <a:schemeClr val="lt1"/>
                </a:solidFill>
                <a:latin typeface="Arial"/>
                <a:ea typeface="Arial"/>
                <a:cs typeface="Arial"/>
                <a:sym typeface="Arial"/>
              </a:rPr>
              <a:t> i </a:t>
            </a:r>
            <a:r>
              <a:rPr lang="en-US" sz="4000" dirty="0" err="1">
                <a:solidFill>
                  <a:schemeClr val="lt1"/>
                </a:solidFill>
                <a:latin typeface="Arial"/>
                <a:ea typeface="Arial"/>
                <a:cs typeface="Arial"/>
                <a:sym typeface="Arial"/>
              </a:rPr>
              <a:t>odpowiedzialnoś</a:t>
            </a:r>
            <a:r>
              <a:rPr lang="pl-PL" sz="4000" dirty="0" err="1">
                <a:solidFill>
                  <a:schemeClr val="lt1"/>
                </a:solidFill>
                <a:latin typeface="Arial"/>
                <a:ea typeface="Arial"/>
                <a:cs typeface="Arial"/>
                <a:sym typeface="Arial"/>
              </a:rPr>
              <a:t>cią</a:t>
            </a:r>
            <a:r>
              <a:rPr lang="en-US" sz="4000" dirty="0">
                <a:solidFill>
                  <a:schemeClr val="lt1"/>
                </a:solidFill>
                <a:latin typeface="Arial"/>
                <a:ea typeface="Arial"/>
                <a:cs typeface="Arial"/>
                <a:sym typeface="Arial"/>
              </a:rPr>
              <a:t> </a:t>
            </a:r>
            <a:endParaRPr dirty="0"/>
          </a:p>
          <a:p>
            <a:pPr marL="914400" marR="0" lvl="0" indent="-914400" algn="just" rtl="0">
              <a:spcBef>
                <a:spcPts val="800"/>
              </a:spcBef>
              <a:spcAft>
                <a:spcPts val="0"/>
              </a:spcAft>
              <a:buClr>
                <a:schemeClr val="lt1"/>
              </a:buClr>
              <a:buSzPts val="4000"/>
              <a:buFont typeface="Arial"/>
              <a:buAutoNum type="arabicPeriod"/>
            </a:pPr>
            <a:r>
              <a:rPr lang="en-US" sz="4000" dirty="0" err="1">
                <a:solidFill>
                  <a:schemeClr val="lt1"/>
                </a:solidFill>
                <a:latin typeface="Arial"/>
                <a:ea typeface="Arial"/>
                <a:cs typeface="Arial"/>
                <a:sym typeface="Arial"/>
              </a:rPr>
              <a:t>Przejrzystoś</a:t>
            </a:r>
            <a:r>
              <a:rPr lang="pl-PL" sz="4000" dirty="0" err="1">
                <a:solidFill>
                  <a:schemeClr val="lt1"/>
                </a:solidFill>
                <a:latin typeface="Arial"/>
                <a:ea typeface="Arial"/>
                <a:cs typeface="Arial"/>
                <a:sym typeface="Arial"/>
              </a:rPr>
              <a:t>cią</a:t>
            </a:r>
            <a:r>
              <a:rPr lang="en-US" sz="4000" dirty="0">
                <a:solidFill>
                  <a:schemeClr val="lt1"/>
                </a:solidFill>
                <a:latin typeface="Arial"/>
                <a:ea typeface="Arial"/>
                <a:cs typeface="Arial"/>
                <a:sym typeface="Arial"/>
              </a:rPr>
              <a:t> i </a:t>
            </a:r>
            <a:r>
              <a:rPr lang="en-US" sz="4000" dirty="0" err="1">
                <a:solidFill>
                  <a:schemeClr val="lt1"/>
                </a:solidFill>
                <a:latin typeface="Arial"/>
                <a:ea typeface="Arial"/>
                <a:cs typeface="Arial"/>
                <a:sym typeface="Arial"/>
              </a:rPr>
              <a:t>sprawozdawczoś</a:t>
            </a:r>
            <a:r>
              <a:rPr lang="pl-PL" sz="4000" dirty="0" err="1">
                <a:solidFill>
                  <a:schemeClr val="lt1"/>
                </a:solidFill>
                <a:latin typeface="Arial"/>
                <a:ea typeface="Arial"/>
                <a:cs typeface="Arial"/>
                <a:sym typeface="Arial"/>
              </a:rPr>
              <a:t>cią</a:t>
            </a:r>
            <a:endParaRPr sz="4000" dirty="0">
              <a:solidFill>
                <a:schemeClr val="lt1"/>
              </a:solidFill>
              <a:latin typeface="Arial"/>
              <a:ea typeface="Arial"/>
              <a:cs typeface="Arial"/>
              <a:sym typeface="Arial"/>
            </a:endParaRPr>
          </a:p>
        </p:txBody>
      </p:sp>
      <p:graphicFrame>
        <p:nvGraphicFramePr>
          <p:cNvPr id="301" name="Google Shape;301;p20"/>
          <p:cNvGraphicFramePr/>
          <p:nvPr/>
        </p:nvGraphicFramePr>
        <p:xfrm>
          <a:off x="8885746" y="6165644"/>
          <a:ext cx="12443625" cy="5334050"/>
        </p:xfrm>
        <a:graphic>
          <a:graphicData uri="http://schemas.openxmlformats.org/drawingml/2006/table">
            <a:tbl>
              <a:tblPr firstRow="1" bandRow="1">
                <a:noFill/>
              </a:tblPr>
              <a:tblGrid>
                <a:gridCol w="12443625">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n-US" sz="3200"/>
                        <a:t>Przykłady</a:t>
                      </a:r>
                      <a:endParaRPr/>
                    </a:p>
                  </a:txBody>
                  <a:tcPr marL="91450" marR="91450" marT="45725" marB="45725">
                    <a:solidFill>
                      <a:schemeClr val="accent5"/>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chemeClr val="dk1"/>
                        </a:buClr>
                        <a:buSzPts val="3200"/>
                        <a:buFont typeface="Arial"/>
                        <a:buNone/>
                      </a:pPr>
                      <a:r>
                        <a:rPr lang="en-US" sz="3200">
                          <a:solidFill>
                            <a:schemeClr val="dk1"/>
                          </a:solidFill>
                          <a:latin typeface="Arial"/>
                          <a:ea typeface="Arial"/>
                          <a:cs typeface="Arial"/>
                          <a:sym typeface="Arial"/>
                        </a:rPr>
                        <a:t>Liczba posiedzeń zarządu/kierownictwa w ciągu roku, podczas których omawiano kwestie związane ze zrównoważonym rozwojem</a:t>
                      </a:r>
                      <a:endParaRPr sz="3200"/>
                    </a:p>
                  </a:txBody>
                  <a:tcPr marL="91450" marR="91450" marT="45725" marB="45725"/>
                </a:tc>
                <a:extLst>
                  <a:ext uri="{0D108BD9-81ED-4DB2-BD59-A6C34878D82A}">
                    <a16:rowId xmlns:a16="http://schemas.microsoft.com/office/drawing/2014/main" val="10001"/>
                  </a:ext>
                </a:extLst>
              </a:tr>
              <a:tr h="59895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Odsetek członków zarządu posiadających odpowiednią wiedzę lub przeszkolenie w zakresie zrównoważonego rozwoju</a:t>
                      </a:r>
                      <a:endParaRPr sz="3200"/>
                    </a:p>
                  </a:txBody>
                  <a:tcPr marL="91450" marR="91450" marT="45725" marB="45725"/>
                </a:tc>
                <a:extLst>
                  <a:ext uri="{0D108BD9-81ED-4DB2-BD59-A6C34878D82A}">
                    <a16:rowId xmlns:a16="http://schemas.microsoft.com/office/drawing/2014/main" val="10002"/>
                  </a:ext>
                </a:extLst>
              </a:tr>
              <a:tr h="597300">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Istnienie formalnie udokumentowanej polityki zrównoważonego rozwoju, zatwierdzonej na poziomie zarządu (tak/nie)</a:t>
                      </a:r>
                      <a:endParaRPr sz="3200"/>
                    </a:p>
                  </a:txBody>
                  <a:tcPr marL="91450" marR="91450" marT="45725" marB="45725"/>
                </a:tc>
                <a:extLst>
                  <a:ext uri="{0D108BD9-81ED-4DB2-BD59-A6C34878D82A}">
                    <a16:rowId xmlns:a16="http://schemas.microsoft.com/office/drawing/2014/main" val="10003"/>
                  </a:ext>
                </a:extLst>
              </a:tr>
              <a:tr h="964725">
                <a:tc>
                  <a:txBody>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Liczba formalnych konsultacji z interesariuszami (mieszkańcami, organizacjami pozarządowymi, władzami) przeprowadzonych w ciągu roku</a:t>
                      </a:r>
                      <a:endParaRPr sz="3200"/>
                    </a:p>
                  </a:txBody>
                  <a:tcPr marL="91450" marR="91450" marT="45725" marB="45725"/>
                </a:tc>
                <a:extLst>
                  <a:ext uri="{0D108BD9-81ED-4DB2-BD59-A6C34878D82A}">
                    <a16:rowId xmlns:a16="http://schemas.microsoft.com/office/drawing/2014/main" val="10004"/>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21"/>
          <p:cNvSpPr txBox="1">
            <a:spLocks noGrp="1"/>
          </p:cNvSpPr>
          <p:nvPr>
            <p:ph type="title"/>
          </p:nvPr>
        </p:nvSpPr>
        <p:spPr>
          <a:xfrm>
            <a:off x="439269" y="1523999"/>
            <a:ext cx="7763436" cy="780756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7200"/>
              <a:buFont typeface="Arial"/>
              <a:buNone/>
            </a:pPr>
            <a:r>
              <a:rPr lang="en-US" sz="7200" b="1" dirty="0"/>
              <a:t>3.5. </a:t>
            </a:r>
            <a:r>
              <a:rPr lang="en-US" sz="7200" b="1" dirty="0" err="1"/>
              <a:t>Wskaźniki</a:t>
            </a:r>
            <a:r>
              <a:rPr lang="en-US" sz="7200" b="1" dirty="0"/>
              <a:t> </a:t>
            </a:r>
            <a:r>
              <a:rPr lang="en-US" sz="7200" b="1" dirty="0" err="1"/>
              <a:t>zrównoważonego</a:t>
            </a:r>
            <a:r>
              <a:rPr lang="en-US" sz="7200" b="1" dirty="0"/>
              <a:t> </a:t>
            </a:r>
            <a:r>
              <a:rPr lang="en-US" sz="7200" b="1" dirty="0" err="1"/>
              <a:t>rozwoju</a:t>
            </a:r>
            <a:r>
              <a:rPr lang="en-US" sz="7200" b="1" dirty="0"/>
              <a:t> – </a:t>
            </a:r>
            <a:r>
              <a:rPr lang="en-US" sz="7200" b="1" dirty="0" err="1"/>
              <a:t>skład</a:t>
            </a:r>
            <a:r>
              <a:rPr lang="en-US" sz="7200" b="1" dirty="0"/>
              <a:t> </a:t>
            </a:r>
            <a:r>
              <a:rPr lang="en-US" sz="7200" b="1" dirty="0" err="1"/>
              <a:t>wskaźników</a:t>
            </a:r>
            <a:endParaRPr dirty="0"/>
          </a:p>
        </p:txBody>
      </p:sp>
      <p:sp>
        <p:nvSpPr>
          <p:cNvPr id="307" name="Google Shape;307;p21"/>
          <p:cNvSpPr txBox="1"/>
          <p:nvPr/>
        </p:nvSpPr>
        <p:spPr>
          <a:xfrm>
            <a:off x="9083136" y="2456747"/>
            <a:ext cx="13996320" cy="614527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4000"/>
              <a:buFont typeface="Arial"/>
              <a:buNone/>
            </a:pPr>
            <a:r>
              <a:rPr lang="en-US" sz="4000" b="1" dirty="0" err="1">
                <a:solidFill>
                  <a:schemeClr val="lt1"/>
                </a:solidFill>
                <a:latin typeface="Arial"/>
                <a:ea typeface="Arial"/>
                <a:cs typeface="Arial"/>
                <a:sym typeface="Arial"/>
              </a:rPr>
              <a:t>Dla</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każdego</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wybranego</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wskaźnika</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należy</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określić</a:t>
            </a:r>
            <a:r>
              <a:rPr lang="en-US" sz="4000" b="1" dirty="0">
                <a:solidFill>
                  <a:schemeClr val="lt1"/>
                </a:solidFill>
                <a:latin typeface="Arial"/>
                <a:ea typeface="Arial"/>
                <a:cs typeface="Arial"/>
                <a:sym typeface="Arial"/>
              </a:rPr>
              <a:t>:</a:t>
            </a:r>
            <a:endParaRPr dirty="0"/>
          </a:p>
          <a:p>
            <a:pPr marL="914400" marR="0" lvl="0" indent="-914400" algn="just" rtl="0">
              <a:spcBef>
                <a:spcPts val="800"/>
              </a:spcBef>
              <a:spcAft>
                <a:spcPts val="0"/>
              </a:spcAft>
              <a:buClr>
                <a:schemeClr val="lt1"/>
              </a:buClr>
              <a:buSzPts val="4000"/>
              <a:buFont typeface="Arial"/>
              <a:buAutoNum type="arabicPeriod"/>
            </a:pPr>
            <a:r>
              <a:rPr lang="en-US" sz="4000" b="1" dirty="0" err="1">
                <a:solidFill>
                  <a:schemeClr val="lt1"/>
                </a:solidFill>
                <a:latin typeface="Arial"/>
                <a:ea typeface="Arial"/>
                <a:cs typeface="Arial"/>
                <a:sym typeface="Arial"/>
              </a:rPr>
              <a:t>Konkretne</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źródło</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źródła</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danych</a:t>
            </a:r>
            <a:r>
              <a:rPr lang="en-US" sz="4000" b="1"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które</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zostaną</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wykorzystane</a:t>
            </a:r>
            <a:r>
              <a:rPr lang="en-US" sz="4000" dirty="0">
                <a:solidFill>
                  <a:schemeClr val="lt1"/>
                </a:solidFill>
                <a:latin typeface="Arial"/>
                <a:ea typeface="Arial"/>
                <a:cs typeface="Arial"/>
                <a:sym typeface="Arial"/>
              </a:rPr>
              <a:t> do </a:t>
            </a:r>
            <a:r>
              <a:rPr lang="en-US" sz="4000" dirty="0" err="1">
                <a:solidFill>
                  <a:schemeClr val="lt1"/>
                </a:solidFill>
                <a:latin typeface="Arial"/>
                <a:ea typeface="Arial"/>
                <a:cs typeface="Arial"/>
                <a:sym typeface="Arial"/>
              </a:rPr>
              <a:t>opracowania</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wskaźnika</a:t>
            </a:r>
            <a:r>
              <a:rPr lang="pl-PL" sz="4000" dirty="0">
                <a:solidFill>
                  <a:schemeClr val="lt1"/>
                </a:solidFill>
                <a:latin typeface="Arial"/>
                <a:ea typeface="Arial"/>
                <a:cs typeface="Arial"/>
                <a:sym typeface="Arial"/>
              </a:rPr>
              <a:t>.</a:t>
            </a:r>
            <a:endParaRPr dirty="0"/>
          </a:p>
          <a:p>
            <a:pPr marL="914400" marR="0" lvl="0" indent="-914400" algn="just" rtl="0">
              <a:spcBef>
                <a:spcPts val="800"/>
              </a:spcBef>
              <a:spcAft>
                <a:spcPts val="0"/>
              </a:spcAft>
              <a:buClr>
                <a:schemeClr val="lt1"/>
              </a:buClr>
              <a:buSzPts val="4000"/>
              <a:buFont typeface="Arial"/>
              <a:buAutoNum type="arabicPeriod"/>
            </a:pPr>
            <a:r>
              <a:rPr lang="en-US" sz="4000" b="1" dirty="0" err="1">
                <a:solidFill>
                  <a:schemeClr val="lt1"/>
                </a:solidFill>
                <a:latin typeface="Arial"/>
                <a:ea typeface="Arial"/>
                <a:cs typeface="Arial"/>
                <a:sym typeface="Arial"/>
              </a:rPr>
              <a:t>jednostkę</a:t>
            </a:r>
            <a:r>
              <a:rPr lang="en-US" sz="4000" b="1"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miary</a:t>
            </a:r>
            <a:r>
              <a:rPr lang="pl-PL" sz="4000" dirty="0">
                <a:solidFill>
                  <a:schemeClr val="lt1"/>
                </a:solidFill>
                <a:latin typeface="Arial"/>
                <a:ea typeface="Arial"/>
                <a:cs typeface="Arial"/>
                <a:sym typeface="Arial"/>
              </a:rPr>
              <a:t>.</a:t>
            </a:r>
            <a:endParaRPr dirty="0"/>
          </a:p>
          <a:p>
            <a:pPr marL="914400" marR="0" lvl="0" indent="-914400" algn="just" rtl="0">
              <a:spcBef>
                <a:spcPts val="800"/>
              </a:spcBef>
              <a:spcAft>
                <a:spcPts val="0"/>
              </a:spcAft>
              <a:buClr>
                <a:schemeClr val="lt1"/>
              </a:buClr>
              <a:buSzPts val="4000"/>
              <a:buFont typeface="Arial"/>
              <a:buAutoNum type="arabicPeriod"/>
            </a:pPr>
            <a:r>
              <a:rPr lang="en-US" sz="4000" b="1" dirty="0" err="1">
                <a:solidFill>
                  <a:schemeClr val="lt1"/>
                </a:solidFill>
                <a:latin typeface="Arial"/>
                <a:ea typeface="Arial"/>
                <a:cs typeface="Arial"/>
                <a:sym typeface="Arial"/>
              </a:rPr>
              <a:t>Częstotliwość</a:t>
            </a:r>
            <a:r>
              <a:rPr lang="en-US" sz="4000" b="1"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gromadzenia</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danych</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czy</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będą</a:t>
            </a:r>
            <a:r>
              <a:rPr lang="en-US" sz="4000" dirty="0">
                <a:solidFill>
                  <a:schemeClr val="lt1"/>
                </a:solidFill>
                <a:latin typeface="Arial"/>
                <a:ea typeface="Arial"/>
                <a:cs typeface="Arial"/>
                <a:sym typeface="Arial"/>
              </a:rPr>
              <a:t> one </a:t>
            </a:r>
            <a:r>
              <a:rPr lang="en-US" sz="4000" dirty="0" err="1">
                <a:solidFill>
                  <a:schemeClr val="lt1"/>
                </a:solidFill>
                <a:latin typeface="Arial"/>
                <a:ea typeface="Arial"/>
                <a:cs typeface="Arial"/>
                <a:sym typeface="Arial"/>
              </a:rPr>
              <a:t>potrzebne</a:t>
            </a:r>
            <a:r>
              <a:rPr lang="en-US" sz="4000" dirty="0">
                <a:solidFill>
                  <a:schemeClr val="lt1"/>
                </a:solidFill>
                <a:latin typeface="Arial"/>
                <a:ea typeface="Arial"/>
                <a:cs typeface="Arial"/>
                <a:sym typeface="Arial"/>
              </a:rPr>
              <a:t>/</a:t>
            </a:r>
            <a:r>
              <a:rPr lang="en-US" sz="4000" dirty="0" err="1">
                <a:solidFill>
                  <a:schemeClr val="lt1"/>
                </a:solidFill>
                <a:latin typeface="Arial"/>
                <a:ea typeface="Arial"/>
                <a:cs typeface="Arial"/>
                <a:sym typeface="Arial"/>
              </a:rPr>
              <a:t>dostępne</a:t>
            </a:r>
            <a:r>
              <a:rPr lang="en-US" sz="4000" dirty="0">
                <a:solidFill>
                  <a:schemeClr val="lt1"/>
                </a:solidFill>
                <a:latin typeface="Arial"/>
                <a:ea typeface="Arial"/>
                <a:cs typeface="Arial"/>
                <a:sym typeface="Arial"/>
              </a:rPr>
              <a:t> co </a:t>
            </a:r>
            <a:r>
              <a:rPr lang="en-US" sz="4000" dirty="0" err="1">
                <a:solidFill>
                  <a:schemeClr val="lt1"/>
                </a:solidFill>
                <a:latin typeface="Arial"/>
                <a:ea typeface="Arial"/>
                <a:cs typeface="Arial"/>
                <a:sym typeface="Arial"/>
              </a:rPr>
              <a:t>pięć</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lat</a:t>
            </a:r>
            <a:r>
              <a:rPr lang="en-US" sz="4000" dirty="0">
                <a:solidFill>
                  <a:schemeClr val="lt1"/>
                </a:solidFill>
                <a:latin typeface="Arial"/>
                <a:ea typeface="Arial"/>
                <a:cs typeface="Arial"/>
                <a:sym typeface="Arial"/>
              </a:rPr>
              <a:t>, co </a:t>
            </a:r>
            <a:r>
              <a:rPr lang="en-US" sz="4000" dirty="0" err="1">
                <a:solidFill>
                  <a:schemeClr val="lt1"/>
                </a:solidFill>
                <a:latin typeface="Arial"/>
                <a:ea typeface="Arial"/>
                <a:cs typeface="Arial"/>
                <a:sym typeface="Arial"/>
              </a:rPr>
              <a:t>roku</a:t>
            </a:r>
            <a:r>
              <a:rPr lang="en-US" sz="4000" dirty="0">
                <a:solidFill>
                  <a:schemeClr val="lt1"/>
                </a:solidFill>
                <a:latin typeface="Arial"/>
                <a:ea typeface="Arial"/>
                <a:cs typeface="Arial"/>
                <a:sym typeface="Arial"/>
              </a:rPr>
              <a:t>, co </a:t>
            </a:r>
            <a:r>
              <a:rPr lang="en-US" sz="4000" dirty="0" err="1">
                <a:solidFill>
                  <a:schemeClr val="lt1"/>
                </a:solidFill>
                <a:latin typeface="Arial"/>
                <a:ea typeface="Arial"/>
                <a:cs typeface="Arial"/>
                <a:sym typeface="Arial"/>
              </a:rPr>
              <a:t>kwartał</a:t>
            </a:r>
            <a:r>
              <a:rPr lang="en-US" sz="4000" dirty="0">
                <a:solidFill>
                  <a:schemeClr val="lt1"/>
                </a:solidFill>
                <a:latin typeface="Arial"/>
                <a:ea typeface="Arial"/>
                <a:cs typeface="Arial"/>
                <a:sym typeface="Arial"/>
              </a:rPr>
              <a:t>, co </a:t>
            </a:r>
            <a:r>
              <a:rPr lang="en-US" sz="4000" dirty="0" err="1">
                <a:solidFill>
                  <a:schemeClr val="lt1"/>
                </a:solidFill>
                <a:latin typeface="Arial"/>
                <a:ea typeface="Arial"/>
                <a:cs typeface="Arial"/>
                <a:sym typeface="Arial"/>
              </a:rPr>
              <a:t>miesiąc</a:t>
            </a:r>
            <a:r>
              <a:rPr lang="en-US" sz="4000" dirty="0">
                <a:solidFill>
                  <a:schemeClr val="lt1"/>
                </a:solidFill>
                <a:latin typeface="Arial"/>
                <a:ea typeface="Arial"/>
                <a:cs typeface="Arial"/>
                <a:sym typeface="Arial"/>
              </a:rPr>
              <a:t>, co </a:t>
            </a:r>
            <a:r>
              <a:rPr lang="en-US" sz="4000" dirty="0" err="1">
                <a:solidFill>
                  <a:schemeClr val="lt1"/>
                </a:solidFill>
                <a:latin typeface="Arial"/>
                <a:ea typeface="Arial"/>
                <a:cs typeface="Arial"/>
                <a:sym typeface="Arial"/>
              </a:rPr>
              <a:t>tydzień</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lub</a:t>
            </a:r>
            <a:r>
              <a:rPr lang="en-US" sz="4000" dirty="0">
                <a:solidFill>
                  <a:schemeClr val="lt1"/>
                </a:solidFill>
                <a:latin typeface="Arial"/>
                <a:ea typeface="Arial"/>
                <a:cs typeface="Arial"/>
                <a:sym typeface="Arial"/>
              </a:rPr>
              <a:t> online w </a:t>
            </a:r>
            <a:r>
              <a:rPr lang="en-US" sz="4000" dirty="0" err="1">
                <a:solidFill>
                  <a:schemeClr val="lt1"/>
                </a:solidFill>
                <a:latin typeface="Arial"/>
                <a:ea typeface="Arial"/>
                <a:cs typeface="Arial"/>
                <a:sym typeface="Arial"/>
              </a:rPr>
              <a:t>czasie</a:t>
            </a:r>
            <a:r>
              <a:rPr lang="en-US" sz="4000" dirty="0">
                <a:solidFill>
                  <a:schemeClr val="lt1"/>
                </a:solidFill>
                <a:latin typeface="Arial"/>
                <a:ea typeface="Arial"/>
                <a:cs typeface="Arial"/>
                <a:sym typeface="Arial"/>
              </a:rPr>
              <a:t> </a:t>
            </a:r>
            <a:r>
              <a:rPr lang="en-US" sz="4000" dirty="0" err="1">
                <a:solidFill>
                  <a:schemeClr val="lt1"/>
                </a:solidFill>
                <a:latin typeface="Arial"/>
                <a:ea typeface="Arial"/>
                <a:cs typeface="Arial"/>
                <a:sym typeface="Arial"/>
              </a:rPr>
              <a:t>rzeczywistym</a:t>
            </a:r>
            <a:r>
              <a:rPr lang="en-US" sz="4000" dirty="0">
                <a:solidFill>
                  <a:schemeClr val="lt1"/>
                </a:solidFill>
                <a:latin typeface="Arial"/>
                <a:ea typeface="Arial"/>
                <a:cs typeface="Arial"/>
                <a:sym typeface="Arial"/>
              </a:rPr>
              <a:t>)</a:t>
            </a:r>
            <a:r>
              <a:rPr lang="pl-PL" sz="4000" dirty="0">
                <a:solidFill>
                  <a:schemeClr val="lt1"/>
                </a:solidFill>
                <a:latin typeface="Arial"/>
                <a:ea typeface="Arial"/>
                <a:cs typeface="Arial"/>
                <a:sym typeface="Arial"/>
              </a:rPr>
              <a:t>.</a:t>
            </a:r>
            <a:endParaRPr dirty="0"/>
          </a:p>
          <a:p>
            <a:pPr marL="914400" marR="0" lvl="0" indent="-914400" algn="just" rtl="0">
              <a:spcBef>
                <a:spcPts val="800"/>
              </a:spcBef>
              <a:spcAft>
                <a:spcPts val="0"/>
              </a:spcAft>
              <a:buClr>
                <a:schemeClr val="lt1"/>
              </a:buClr>
              <a:buSzPts val="4000"/>
              <a:buFont typeface="Arial"/>
              <a:buAutoNum type="arabicPeriod"/>
            </a:pPr>
            <a:r>
              <a:rPr lang="en-US" sz="4000" b="1" dirty="0" err="1">
                <a:solidFill>
                  <a:schemeClr val="lt1"/>
                </a:solidFill>
                <a:latin typeface="Arial"/>
                <a:ea typeface="Arial"/>
                <a:cs typeface="Arial"/>
                <a:sym typeface="Arial"/>
              </a:rPr>
              <a:t>Cel</a:t>
            </a:r>
            <a:r>
              <a:rPr lang="pl-PL" sz="4000" b="1" dirty="0">
                <a:solidFill>
                  <a:schemeClr val="lt1"/>
                </a:solidFill>
                <a:latin typeface="Arial"/>
                <a:ea typeface="Arial"/>
                <a:cs typeface="Arial"/>
                <a:sym typeface="Arial"/>
              </a:rPr>
              <a:t>.</a:t>
            </a:r>
            <a:endParaRPr sz="4000" dirty="0">
              <a:solidFill>
                <a:schemeClr val="lt1"/>
              </a:solidFill>
              <a:latin typeface="Arial"/>
              <a:ea typeface="Arial"/>
              <a:cs typeface="Arial"/>
              <a:sym typeface="Arial"/>
            </a:endParaRPr>
          </a:p>
          <a:p>
            <a:pPr marL="914400" marR="0" lvl="0" indent="-914400" algn="just" rtl="0">
              <a:spcBef>
                <a:spcPts val="800"/>
              </a:spcBef>
              <a:spcAft>
                <a:spcPts val="0"/>
              </a:spcAft>
              <a:buClr>
                <a:schemeClr val="lt1"/>
              </a:buClr>
              <a:buSzPts val="4000"/>
              <a:buFont typeface="Arial"/>
              <a:buAutoNum type="arabicPeriod"/>
            </a:pPr>
            <a:r>
              <a:rPr lang="en-US" sz="4000" b="1" dirty="0" err="1">
                <a:solidFill>
                  <a:schemeClr val="lt1"/>
                </a:solidFill>
                <a:latin typeface="Arial"/>
                <a:ea typeface="Arial"/>
                <a:cs typeface="Arial"/>
                <a:sym typeface="Arial"/>
              </a:rPr>
              <a:t>Odpowiedzialność</a:t>
            </a:r>
            <a:r>
              <a:rPr lang="pl-PL" sz="4000" b="1" dirty="0">
                <a:solidFill>
                  <a:schemeClr val="lt1"/>
                </a:solidFill>
                <a:latin typeface="Arial"/>
                <a:ea typeface="Arial"/>
                <a:cs typeface="Arial"/>
                <a:sym typeface="Arial"/>
              </a:rPr>
              <a:t>. </a:t>
            </a:r>
            <a:endParaRPr sz="4000" dirty="0">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22"/>
          <p:cNvSpPr txBox="1">
            <a:spLocks noGrp="1"/>
          </p:cNvSpPr>
          <p:nvPr>
            <p:ph type="title"/>
          </p:nvPr>
        </p:nvSpPr>
        <p:spPr>
          <a:xfrm>
            <a:off x="510539" y="1716708"/>
            <a:ext cx="7673341" cy="780756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7200"/>
              <a:buFont typeface="Arial"/>
              <a:buNone/>
            </a:pPr>
            <a:r>
              <a:rPr lang="en-US" sz="7200" b="1" dirty="0"/>
              <a:t>3.5. </a:t>
            </a:r>
            <a:r>
              <a:rPr lang="en-US" sz="7200" b="1" dirty="0" err="1"/>
              <a:t>Wskaźniki</a:t>
            </a:r>
            <a:r>
              <a:rPr lang="en-US" sz="7200" b="1" dirty="0"/>
              <a:t> </a:t>
            </a:r>
            <a:r>
              <a:rPr lang="en-US" sz="7200" b="1" dirty="0" err="1"/>
              <a:t>zrównoważonego</a:t>
            </a:r>
            <a:r>
              <a:rPr lang="en-US" sz="7200" b="1" dirty="0"/>
              <a:t> </a:t>
            </a:r>
            <a:r>
              <a:rPr lang="en-US" sz="7200" b="1" dirty="0" err="1"/>
              <a:t>rozwoju</a:t>
            </a:r>
            <a:r>
              <a:rPr lang="en-US" sz="7200" b="1" dirty="0"/>
              <a:t> – </a:t>
            </a:r>
            <a:r>
              <a:rPr lang="en-US" sz="7200" b="1" dirty="0" err="1"/>
              <a:t>skład</a:t>
            </a:r>
            <a:r>
              <a:rPr lang="en-US" sz="7200" b="1" dirty="0"/>
              <a:t> </a:t>
            </a:r>
            <a:r>
              <a:rPr lang="en-US" sz="7200" b="1" dirty="0" err="1"/>
              <a:t>wskaźników</a:t>
            </a:r>
            <a:endParaRPr dirty="0"/>
          </a:p>
        </p:txBody>
      </p:sp>
      <p:graphicFrame>
        <p:nvGraphicFramePr>
          <p:cNvPr id="313" name="Google Shape;313;p22"/>
          <p:cNvGraphicFramePr/>
          <p:nvPr>
            <p:extLst>
              <p:ext uri="{D42A27DB-BD31-4B8C-83A1-F6EECF244321}">
                <p14:modId xmlns:p14="http://schemas.microsoft.com/office/powerpoint/2010/main" val="2303998337"/>
              </p:ext>
            </p:extLst>
          </p:nvPr>
        </p:nvGraphicFramePr>
        <p:xfrm>
          <a:off x="8759285" y="3147483"/>
          <a:ext cx="15509922" cy="8000278"/>
        </p:xfrm>
        <a:graphic>
          <a:graphicData uri="http://schemas.openxmlformats.org/drawingml/2006/table">
            <a:tbl>
              <a:tblPr firstRow="1" bandRow="1">
                <a:noFill/>
              </a:tblPr>
              <a:tblGrid>
                <a:gridCol w="3661325">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656225">
                  <a:extLst>
                    <a:ext uri="{9D8B030D-6E8A-4147-A177-3AD203B41FA5}">
                      <a16:colId xmlns:a16="http://schemas.microsoft.com/office/drawing/2014/main" val="20003"/>
                    </a:ext>
                  </a:extLst>
                </a:gridCol>
                <a:gridCol w="2365572">
                  <a:extLst>
                    <a:ext uri="{9D8B030D-6E8A-4147-A177-3AD203B41FA5}">
                      <a16:colId xmlns:a16="http://schemas.microsoft.com/office/drawing/2014/main" val="20004"/>
                    </a:ext>
                  </a:extLst>
                </a:gridCol>
                <a:gridCol w="2864400">
                  <a:extLst>
                    <a:ext uri="{9D8B030D-6E8A-4147-A177-3AD203B41FA5}">
                      <a16:colId xmlns:a16="http://schemas.microsoft.com/office/drawing/2014/main" val="20005"/>
                    </a:ext>
                  </a:extLst>
                </a:gridCol>
              </a:tblGrid>
              <a:tr h="697525">
                <a:tc>
                  <a:txBody>
                    <a:bodyPr/>
                    <a:lstStyle/>
                    <a:p>
                      <a:pPr marL="0" marR="0" lvl="0" indent="0" algn="ctr" rtl="0">
                        <a:spcBef>
                          <a:spcPts val="0"/>
                        </a:spcBef>
                        <a:spcAft>
                          <a:spcPts val="0"/>
                        </a:spcAft>
                        <a:buNone/>
                      </a:pPr>
                      <a:r>
                        <a:rPr lang="en-US" sz="2800">
                          <a:latin typeface="Arial"/>
                          <a:ea typeface="Arial"/>
                          <a:cs typeface="Arial"/>
                          <a:sym typeface="Arial"/>
                        </a:rPr>
                        <a:t>Wskaźnik</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a:latin typeface="Arial"/>
                          <a:ea typeface="Arial"/>
                          <a:cs typeface="Arial"/>
                          <a:sym typeface="Arial"/>
                        </a:rPr>
                        <a:t>Jednostka miary</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a:latin typeface="Arial"/>
                          <a:ea typeface="Arial"/>
                          <a:cs typeface="Arial"/>
                          <a:sym typeface="Arial"/>
                        </a:rPr>
                        <a:t>Źródło danych</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b="1">
                          <a:solidFill>
                            <a:schemeClr val="lt1"/>
                          </a:solidFill>
                          <a:latin typeface="Arial"/>
                          <a:ea typeface="Arial"/>
                          <a:cs typeface="Arial"/>
                          <a:sym typeface="Arial"/>
                        </a:rPr>
                        <a:t>Częstotliwość</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b="1">
                          <a:solidFill>
                            <a:schemeClr val="lt1"/>
                          </a:solidFill>
                          <a:latin typeface="Arial"/>
                          <a:ea typeface="Arial"/>
                          <a:cs typeface="Arial"/>
                          <a:sym typeface="Arial"/>
                        </a:rPr>
                        <a:t>Cel</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lnSpc>
                          <a:spcPct val="100000"/>
                        </a:lnSpc>
                        <a:spcBef>
                          <a:spcPts val="0"/>
                        </a:spcBef>
                        <a:spcAft>
                          <a:spcPts val="0"/>
                        </a:spcAft>
                        <a:buClr>
                          <a:schemeClr val="lt1"/>
                        </a:buClr>
                        <a:buSzPts val="2800"/>
                        <a:buFont typeface="Arial"/>
                        <a:buNone/>
                      </a:pPr>
                      <a:r>
                        <a:rPr lang="en-US" sz="2400" b="1" dirty="0" err="1">
                          <a:solidFill>
                            <a:schemeClr val="lt1"/>
                          </a:solidFill>
                          <a:latin typeface="Arial"/>
                          <a:ea typeface="Arial"/>
                          <a:cs typeface="Arial"/>
                          <a:sym typeface="Arial"/>
                        </a:rPr>
                        <a:t>Odpowiedzialność</a:t>
                      </a:r>
                      <a:endParaRPr sz="2400" dirty="0">
                        <a:latin typeface="Arial"/>
                        <a:ea typeface="Arial"/>
                        <a:cs typeface="Arial"/>
                        <a:sym typeface="Arial"/>
                      </a:endParaRPr>
                    </a:p>
                  </a:txBody>
                  <a:tcPr marL="91450" marR="91450" marT="45725" marB="45725">
                    <a:solidFill>
                      <a:schemeClr val="accent5"/>
                    </a:solidFill>
                  </a:tcPr>
                </a:tc>
                <a:extLst>
                  <a:ext uri="{0D108BD9-81ED-4DB2-BD59-A6C34878D82A}">
                    <a16:rowId xmlns:a16="http://schemas.microsoft.com/office/drawing/2014/main" val="10000"/>
                  </a:ext>
                </a:extLst>
              </a:tr>
              <a:tr h="747750">
                <a:tc>
                  <a:txBody>
                    <a:bodyPr/>
                    <a:lstStyle/>
                    <a:p>
                      <a:pPr marL="0" marR="0" lvl="0" indent="0" algn="l" rtl="0">
                        <a:spcBef>
                          <a:spcPts val="0"/>
                        </a:spcBef>
                        <a:spcAft>
                          <a:spcPts val="0"/>
                        </a:spcAft>
                        <a:buNone/>
                      </a:pPr>
                      <a:r>
                        <a:rPr lang="en-US" sz="2800">
                          <a:latin typeface="Arial"/>
                          <a:ea typeface="Arial"/>
                          <a:cs typeface="Arial"/>
                          <a:sym typeface="Arial"/>
                        </a:rPr>
                        <a:t>Woda ponownie wykorzystana (woda deszczowa/szara)</a:t>
                      </a: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a:t>
                      </a: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dirty="0" err="1">
                          <a:solidFill>
                            <a:schemeClr val="dk1"/>
                          </a:solidFill>
                          <a:latin typeface="Arial"/>
                          <a:ea typeface="Arial"/>
                          <a:cs typeface="Arial"/>
                          <a:sym typeface="Arial"/>
                        </a:rPr>
                        <a:t>Rejestry</a:t>
                      </a:r>
                      <a:r>
                        <a:rPr lang="en-US" sz="2400" dirty="0">
                          <a:solidFill>
                            <a:schemeClr val="dk1"/>
                          </a:solidFill>
                          <a:latin typeface="Arial"/>
                          <a:ea typeface="Arial"/>
                          <a:cs typeface="Arial"/>
                          <a:sym typeface="Arial"/>
                        </a:rPr>
                        <a:t> </a:t>
                      </a:r>
                      <a:r>
                        <a:rPr lang="en-US" sz="2400" dirty="0" err="1">
                          <a:solidFill>
                            <a:schemeClr val="dk1"/>
                          </a:solidFill>
                          <a:latin typeface="Arial"/>
                          <a:ea typeface="Arial"/>
                          <a:cs typeface="Arial"/>
                          <a:sym typeface="Arial"/>
                        </a:rPr>
                        <a:t>dotyczące</a:t>
                      </a:r>
                      <a:r>
                        <a:rPr lang="en-US" sz="2400" dirty="0">
                          <a:solidFill>
                            <a:schemeClr val="dk1"/>
                          </a:solidFill>
                          <a:latin typeface="Arial"/>
                          <a:ea typeface="Arial"/>
                          <a:cs typeface="Arial"/>
                          <a:sym typeface="Arial"/>
                        </a:rPr>
                        <a:t> </a:t>
                      </a:r>
                      <a:r>
                        <a:rPr lang="en-US" sz="2400" dirty="0" err="1">
                          <a:solidFill>
                            <a:schemeClr val="dk1"/>
                          </a:solidFill>
                          <a:latin typeface="Arial"/>
                          <a:ea typeface="Arial"/>
                          <a:cs typeface="Arial"/>
                          <a:sym typeface="Arial"/>
                        </a:rPr>
                        <a:t>oczyszczania</a:t>
                      </a:r>
                      <a:r>
                        <a:rPr lang="en-US" sz="2400" dirty="0">
                          <a:solidFill>
                            <a:schemeClr val="dk1"/>
                          </a:solidFill>
                          <a:latin typeface="Arial"/>
                          <a:ea typeface="Arial"/>
                          <a:cs typeface="Arial"/>
                          <a:sym typeface="Arial"/>
                        </a:rPr>
                        <a:t> </a:t>
                      </a:r>
                      <a:r>
                        <a:rPr lang="en-US" sz="2400" dirty="0" err="1">
                          <a:solidFill>
                            <a:schemeClr val="dk1"/>
                          </a:solidFill>
                          <a:latin typeface="Arial"/>
                          <a:ea typeface="Arial"/>
                          <a:cs typeface="Arial"/>
                          <a:sym typeface="Arial"/>
                        </a:rPr>
                        <a:t>na</a:t>
                      </a:r>
                      <a:r>
                        <a:rPr lang="en-US" sz="2400" dirty="0">
                          <a:solidFill>
                            <a:schemeClr val="dk1"/>
                          </a:solidFill>
                          <a:latin typeface="Arial"/>
                          <a:ea typeface="Arial"/>
                          <a:cs typeface="Arial"/>
                          <a:sym typeface="Arial"/>
                        </a:rPr>
                        <a:t> </a:t>
                      </a:r>
                      <a:r>
                        <a:rPr lang="en-US" sz="2400" dirty="0" err="1">
                          <a:solidFill>
                            <a:schemeClr val="dk1"/>
                          </a:solidFill>
                          <a:latin typeface="Arial"/>
                          <a:ea typeface="Arial"/>
                          <a:cs typeface="Arial"/>
                          <a:sym typeface="Arial"/>
                        </a:rPr>
                        <a:t>miejscu</a:t>
                      </a:r>
                      <a:endParaRPr sz="2400" dirty="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800">
                          <a:latin typeface="Arial"/>
                          <a:ea typeface="Arial"/>
                          <a:cs typeface="Arial"/>
                          <a:sym typeface="Arial"/>
                        </a:rPr>
                        <a:t>Miesięczne</a:t>
                      </a: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 10 %</a:t>
                      </a: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800">
                          <a:latin typeface="Arial"/>
                          <a:ea typeface="Arial"/>
                          <a:cs typeface="Arial"/>
                          <a:sym typeface="Arial"/>
                        </a:rPr>
                        <a:t>Dział x</a:t>
                      </a:r>
                      <a:endParaRPr/>
                    </a:p>
                  </a:txBody>
                  <a:tcPr marL="91450" marR="91450" marT="45725" marB="45725" anchor="ctr"/>
                </a:tc>
                <a:extLst>
                  <a:ext uri="{0D108BD9-81ED-4DB2-BD59-A6C34878D82A}">
                    <a16:rowId xmlns:a16="http://schemas.microsoft.com/office/drawing/2014/main" val="10001"/>
                  </a:ext>
                </a:extLst>
              </a:tr>
              <a:tr h="946725">
                <a:tc>
                  <a:txBody>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Goście uczestniczący w lokalnych wydarzeniach kulturalnych</a:t>
                      </a: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 wszystkich gości</a:t>
                      </a: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dirty="0" err="1">
                          <a:solidFill>
                            <a:schemeClr val="dk1"/>
                          </a:solidFill>
                          <a:latin typeface="Arial"/>
                          <a:ea typeface="Arial"/>
                          <a:cs typeface="Arial"/>
                          <a:sym typeface="Arial"/>
                        </a:rPr>
                        <a:t>Rejestry</a:t>
                      </a:r>
                      <a:r>
                        <a:rPr lang="en-US" sz="2400" dirty="0">
                          <a:solidFill>
                            <a:schemeClr val="dk1"/>
                          </a:solidFill>
                          <a:latin typeface="Arial"/>
                          <a:ea typeface="Arial"/>
                          <a:cs typeface="Arial"/>
                          <a:sym typeface="Arial"/>
                        </a:rPr>
                        <a:t> </a:t>
                      </a:r>
                      <a:r>
                        <a:rPr lang="en-US" sz="2400" dirty="0" err="1">
                          <a:solidFill>
                            <a:schemeClr val="dk1"/>
                          </a:solidFill>
                          <a:latin typeface="Arial"/>
                          <a:ea typeface="Arial"/>
                          <a:cs typeface="Arial"/>
                          <a:sym typeface="Arial"/>
                        </a:rPr>
                        <a:t>zgłoszeń</a:t>
                      </a:r>
                      <a:r>
                        <a:rPr lang="en-US" sz="2400" dirty="0">
                          <a:solidFill>
                            <a:schemeClr val="dk1"/>
                          </a:solidFill>
                          <a:latin typeface="Arial"/>
                          <a:ea typeface="Arial"/>
                          <a:cs typeface="Arial"/>
                          <a:sym typeface="Arial"/>
                        </a:rPr>
                        <a:t> do </a:t>
                      </a:r>
                      <a:r>
                        <a:rPr lang="en-US" sz="2400" dirty="0" err="1">
                          <a:solidFill>
                            <a:schemeClr val="dk1"/>
                          </a:solidFill>
                          <a:latin typeface="Arial"/>
                          <a:ea typeface="Arial"/>
                          <a:cs typeface="Arial"/>
                          <a:sym typeface="Arial"/>
                        </a:rPr>
                        <a:t>udziału</a:t>
                      </a:r>
                      <a:r>
                        <a:rPr lang="en-US" sz="2400" dirty="0">
                          <a:solidFill>
                            <a:schemeClr val="dk1"/>
                          </a:solidFill>
                          <a:latin typeface="Arial"/>
                          <a:ea typeface="Arial"/>
                          <a:cs typeface="Arial"/>
                          <a:sym typeface="Arial"/>
                        </a:rPr>
                        <a:t> w </a:t>
                      </a:r>
                      <a:r>
                        <a:rPr lang="en-US" sz="2400" dirty="0" err="1">
                          <a:solidFill>
                            <a:schemeClr val="dk1"/>
                          </a:solidFill>
                          <a:latin typeface="Arial"/>
                          <a:ea typeface="Arial"/>
                          <a:cs typeface="Arial"/>
                          <a:sym typeface="Arial"/>
                        </a:rPr>
                        <a:t>wydarzeniach</a:t>
                      </a:r>
                      <a:endParaRPr sz="2400" dirty="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800">
                          <a:latin typeface="Arial"/>
                          <a:ea typeface="Arial"/>
                          <a:cs typeface="Arial"/>
                          <a:sym typeface="Arial"/>
                        </a:rPr>
                        <a:t>Rocznie</a:t>
                      </a: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 30% udziału</a:t>
                      </a:r>
                      <a:endParaRPr sz="2800">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2800"/>
                        <a:buFont typeface="Arial"/>
                        <a:buNone/>
                      </a:pPr>
                      <a:r>
                        <a:rPr lang="en-US" sz="2800">
                          <a:latin typeface="Arial"/>
                          <a:ea typeface="Arial"/>
                          <a:cs typeface="Arial"/>
                          <a:sym typeface="Arial"/>
                        </a:rPr>
                        <a:t>Dział x</a:t>
                      </a:r>
                      <a:endParaRPr/>
                    </a:p>
                  </a:txBody>
                  <a:tcPr marL="91450" marR="91450" marT="45725" marB="45725" anchor="ctr"/>
                </a:tc>
                <a:extLst>
                  <a:ext uri="{0D108BD9-81ED-4DB2-BD59-A6C34878D82A}">
                    <a16:rowId xmlns:a16="http://schemas.microsoft.com/office/drawing/2014/main" val="10002"/>
                  </a:ext>
                </a:extLst>
              </a:tr>
              <a:tr h="1093350">
                <a:tc>
                  <a:txBody>
                    <a:bodyPr/>
                    <a:lstStyle/>
                    <a:p>
                      <a:pPr marL="0" marR="0" lvl="0" indent="0" algn="l" rtl="0">
                        <a:lnSpc>
                          <a:spcPct val="107000"/>
                        </a:lnSpc>
                        <a:spcBef>
                          <a:spcPts val="0"/>
                        </a:spcBef>
                        <a:spcAft>
                          <a:spcPts val="0"/>
                        </a:spcAft>
                        <a:buClr>
                          <a:schemeClr val="dk1"/>
                        </a:buClr>
                        <a:buSzPts val="2800"/>
                        <a:buFont typeface="Arial"/>
                        <a:buNone/>
                      </a:pPr>
                      <a:r>
                        <a:rPr lang="en-US" sz="2800">
                          <a:latin typeface="Arial"/>
                          <a:ea typeface="Arial"/>
                          <a:cs typeface="Arial"/>
                          <a:sym typeface="Arial"/>
                        </a:rPr>
                        <a:t>Lokalne MŚP dostarczające żywność</a:t>
                      </a: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r>
                        <a:rPr lang="en-US" sz="2800">
                          <a:latin typeface="Arial"/>
                          <a:ea typeface="Arial"/>
                          <a:cs typeface="Arial"/>
                          <a:sym typeface="Arial"/>
                        </a:rPr>
                        <a:t>Liczba</a:t>
                      </a: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r>
                        <a:rPr lang="en-US" sz="2400" dirty="0" err="1">
                          <a:latin typeface="Arial"/>
                          <a:ea typeface="Arial"/>
                          <a:cs typeface="Arial"/>
                          <a:sym typeface="Arial"/>
                        </a:rPr>
                        <a:t>Baza</a:t>
                      </a:r>
                      <a:r>
                        <a:rPr lang="en-US" sz="2400" dirty="0">
                          <a:latin typeface="Arial"/>
                          <a:ea typeface="Arial"/>
                          <a:cs typeface="Arial"/>
                          <a:sym typeface="Arial"/>
                        </a:rPr>
                        <a:t> </a:t>
                      </a:r>
                      <a:r>
                        <a:rPr lang="en-US" sz="2400" dirty="0" err="1">
                          <a:latin typeface="Arial"/>
                          <a:ea typeface="Arial"/>
                          <a:cs typeface="Arial"/>
                          <a:sym typeface="Arial"/>
                        </a:rPr>
                        <a:t>danych</a:t>
                      </a:r>
                      <a:r>
                        <a:rPr lang="en-US" sz="2400" dirty="0">
                          <a:latin typeface="Arial"/>
                          <a:ea typeface="Arial"/>
                          <a:cs typeface="Arial"/>
                          <a:sym typeface="Arial"/>
                        </a:rPr>
                        <a:t> </a:t>
                      </a:r>
                      <a:r>
                        <a:rPr lang="en-US" sz="2400" dirty="0" err="1">
                          <a:latin typeface="Arial"/>
                          <a:ea typeface="Arial"/>
                          <a:cs typeface="Arial"/>
                          <a:sym typeface="Arial"/>
                        </a:rPr>
                        <a:t>dostawców</a:t>
                      </a:r>
                      <a:endParaRPr sz="2400" dirty="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r>
                        <a:rPr lang="en-US" sz="2800">
                          <a:latin typeface="Arial"/>
                          <a:ea typeface="Arial"/>
                          <a:cs typeface="Arial"/>
                          <a:sym typeface="Arial"/>
                        </a:rPr>
                        <a:t>Rocznie</a:t>
                      </a: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r>
                        <a:rPr lang="en-US" sz="2800">
                          <a:latin typeface="Arial"/>
                          <a:ea typeface="Arial"/>
                          <a:cs typeface="Arial"/>
                          <a:sym typeface="Arial"/>
                        </a:rPr>
                        <a:t>≥ 20 dostawców</a:t>
                      </a:r>
                      <a:endParaRPr sz="2800">
                        <a:latin typeface="Arial"/>
                        <a:ea typeface="Arial"/>
                        <a:cs typeface="Arial"/>
                        <a:sym typeface="Arial"/>
                      </a:endParaRPr>
                    </a:p>
                  </a:txBody>
                  <a:tcPr marL="9525" marR="9525" marT="9525" marB="9525" anchor="ctr"/>
                </a:tc>
                <a:tc>
                  <a:txBody>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Analityk łańcucha dostaw</a:t>
                      </a: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r h="747750">
                <a:tc>
                  <a:txBody>
                    <a:bodyPr/>
                    <a:lstStyle/>
                    <a:p>
                      <a:pPr marL="0" marR="0" lvl="0" indent="0" algn="l" rtl="0">
                        <a:lnSpc>
                          <a:spcPct val="100000"/>
                        </a:lnSpc>
                        <a:spcBef>
                          <a:spcPts val="0"/>
                        </a:spcBef>
                        <a:spcAft>
                          <a:spcPts val="0"/>
                        </a:spcAft>
                        <a:buClr>
                          <a:schemeClr val="dk1"/>
                        </a:buClr>
                        <a:buSzPts val="2800"/>
                        <a:buFont typeface="Arial"/>
                        <a:buNone/>
                      </a:pPr>
                      <a:r>
                        <a:rPr lang="en-US" sz="2800" dirty="0" err="1">
                          <a:solidFill>
                            <a:schemeClr val="dk1"/>
                          </a:solidFill>
                          <a:latin typeface="Arial"/>
                          <a:ea typeface="Arial"/>
                          <a:cs typeface="Arial"/>
                          <a:sym typeface="Arial"/>
                        </a:rPr>
                        <a:t>Posiedzenia</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zarządu</a:t>
                      </a:r>
                      <a:r>
                        <a:rPr lang="en-US" sz="2800" dirty="0">
                          <a:solidFill>
                            <a:schemeClr val="dk1"/>
                          </a:solidFill>
                          <a:latin typeface="Arial"/>
                          <a:ea typeface="Arial"/>
                          <a:cs typeface="Arial"/>
                          <a:sym typeface="Arial"/>
                        </a:rPr>
                        <a:t>/</a:t>
                      </a:r>
                      <a:r>
                        <a:rPr lang="en-US" sz="2800" dirty="0" err="1">
                          <a:solidFill>
                            <a:schemeClr val="dk1"/>
                          </a:solidFill>
                          <a:latin typeface="Arial"/>
                          <a:ea typeface="Arial"/>
                          <a:cs typeface="Arial"/>
                          <a:sym typeface="Arial"/>
                        </a:rPr>
                        <a:t>kierownictw</a:t>
                      </a:r>
                      <a:r>
                        <a:rPr lang="pl-PL"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których</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tematem</a:t>
                      </a:r>
                      <a:r>
                        <a:rPr lang="en-US" sz="2800" dirty="0">
                          <a:solidFill>
                            <a:schemeClr val="dk1"/>
                          </a:solidFill>
                          <a:latin typeface="Arial"/>
                          <a:ea typeface="Arial"/>
                          <a:cs typeface="Arial"/>
                          <a:sym typeface="Arial"/>
                        </a:rPr>
                        <a:t> jest </a:t>
                      </a:r>
                      <a:r>
                        <a:rPr lang="en-US" sz="2800" dirty="0" err="1">
                          <a:solidFill>
                            <a:schemeClr val="dk1"/>
                          </a:solidFill>
                          <a:latin typeface="Arial"/>
                          <a:ea typeface="Arial"/>
                          <a:cs typeface="Arial"/>
                          <a:sym typeface="Arial"/>
                        </a:rPr>
                        <a:t>zrównoważony</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rozwój</a:t>
                      </a:r>
                      <a:endParaRPr sz="2800" dirty="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800">
                          <a:latin typeface="Arial"/>
                          <a:ea typeface="Arial"/>
                          <a:cs typeface="Arial"/>
                          <a:sym typeface="Arial"/>
                        </a:rPr>
                        <a:t>Liczba</a:t>
                      </a: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400" dirty="0" err="1">
                          <a:latin typeface="Arial"/>
                          <a:ea typeface="Arial"/>
                          <a:cs typeface="Arial"/>
                          <a:sym typeface="Arial"/>
                        </a:rPr>
                        <a:t>Zasoby</a:t>
                      </a:r>
                      <a:r>
                        <a:rPr lang="en-US" sz="2400" dirty="0">
                          <a:latin typeface="Arial"/>
                          <a:ea typeface="Arial"/>
                          <a:cs typeface="Arial"/>
                          <a:sym typeface="Arial"/>
                        </a:rPr>
                        <a:t> </a:t>
                      </a:r>
                      <a:r>
                        <a:rPr lang="en-US" sz="2400" dirty="0" err="1">
                          <a:latin typeface="Arial"/>
                          <a:ea typeface="Arial"/>
                          <a:cs typeface="Arial"/>
                          <a:sym typeface="Arial"/>
                        </a:rPr>
                        <a:t>ludzkie</a:t>
                      </a:r>
                      <a:endParaRPr sz="2400" dirty="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800">
                          <a:latin typeface="Arial"/>
                          <a:ea typeface="Arial"/>
                          <a:cs typeface="Arial"/>
                          <a:sym typeface="Arial"/>
                        </a:rPr>
                        <a:t>Rocznie</a:t>
                      </a: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r>
                        <a:rPr lang="en-US" sz="2800">
                          <a:latin typeface="Arial"/>
                          <a:ea typeface="Arial"/>
                          <a:cs typeface="Arial"/>
                          <a:sym typeface="Arial"/>
                        </a:rPr>
                        <a:t>3</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2800"/>
                        <a:buFont typeface="Arial"/>
                        <a:buNone/>
                      </a:pPr>
                      <a:r>
                        <a:rPr lang="en-US" sz="2800" dirty="0" err="1">
                          <a:latin typeface="Arial"/>
                          <a:ea typeface="Arial"/>
                          <a:cs typeface="Arial"/>
                          <a:sym typeface="Arial"/>
                        </a:rPr>
                        <a:t>Dział</a:t>
                      </a:r>
                      <a:r>
                        <a:rPr lang="en-US" sz="2800" dirty="0">
                          <a:latin typeface="Arial"/>
                          <a:ea typeface="Arial"/>
                          <a:cs typeface="Arial"/>
                          <a:sym typeface="Arial"/>
                        </a:rPr>
                        <a:t> x</a:t>
                      </a:r>
                      <a:endParaRPr dirty="0"/>
                    </a:p>
                    <a:p>
                      <a:pPr marL="0" marR="0" lvl="0" indent="0" algn="ctr" rtl="0">
                        <a:spcBef>
                          <a:spcPts val="0"/>
                        </a:spcBef>
                        <a:spcAft>
                          <a:spcPts val="0"/>
                        </a:spcAft>
                        <a:buNone/>
                      </a:pPr>
                      <a:endParaRPr sz="2800" dirty="0">
                        <a:latin typeface="Arial"/>
                        <a:ea typeface="Arial"/>
                        <a:cs typeface="Arial"/>
                        <a:sym typeface="Arial"/>
                      </a:endParaRPr>
                    </a:p>
                  </a:txBody>
                  <a:tcPr marL="91450" marR="91450" marT="45725" marB="457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23"/>
          <p:cNvSpPr txBox="1">
            <a:spLocks noGrp="1"/>
          </p:cNvSpPr>
          <p:nvPr>
            <p:ph type="title"/>
          </p:nvPr>
        </p:nvSpPr>
        <p:spPr>
          <a:xfrm>
            <a:off x="487679" y="1432559"/>
            <a:ext cx="7673341" cy="780756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7200"/>
              <a:buFont typeface="Arial"/>
              <a:buNone/>
            </a:pPr>
            <a:r>
              <a:rPr lang="en-US" sz="7200" b="1" dirty="0"/>
              <a:t>4. </a:t>
            </a:r>
            <a:r>
              <a:rPr lang="en-US" sz="7200" b="1" dirty="0" err="1"/>
              <a:t>Wskaźniki</a:t>
            </a:r>
            <a:r>
              <a:rPr lang="en-US" sz="7200" b="1" dirty="0"/>
              <a:t> </a:t>
            </a:r>
            <a:r>
              <a:rPr lang="en-US" sz="7200" b="1" dirty="0" err="1"/>
              <a:t>zrównoważonego</a:t>
            </a:r>
            <a:r>
              <a:rPr lang="en-US" sz="7200" b="1" dirty="0"/>
              <a:t> </a:t>
            </a:r>
            <a:r>
              <a:rPr lang="en-US" sz="7200" b="1" dirty="0" err="1"/>
              <a:t>rozwoju</a:t>
            </a:r>
            <a:r>
              <a:rPr lang="en-US" sz="7200" b="1" dirty="0"/>
              <a:t> – </a:t>
            </a:r>
            <a:r>
              <a:rPr lang="en-US" sz="7200" b="1" dirty="0" err="1"/>
              <a:t>działalność</a:t>
            </a:r>
            <a:endParaRPr dirty="0"/>
          </a:p>
        </p:txBody>
      </p:sp>
      <p:sp>
        <p:nvSpPr>
          <p:cNvPr id="319" name="Google Shape;319;p23"/>
          <p:cNvSpPr txBox="1"/>
          <p:nvPr/>
        </p:nvSpPr>
        <p:spPr>
          <a:xfrm>
            <a:off x="8849220" y="862280"/>
            <a:ext cx="15300864" cy="481157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4000"/>
              <a:buFont typeface="Arial"/>
              <a:buNone/>
            </a:pPr>
            <a:r>
              <a:rPr lang="en-US" sz="4000" b="1" dirty="0" err="1">
                <a:solidFill>
                  <a:schemeClr val="lt1"/>
                </a:solidFill>
                <a:latin typeface="Arial"/>
                <a:ea typeface="Arial"/>
                <a:cs typeface="Arial"/>
                <a:sym typeface="Arial"/>
              </a:rPr>
              <a:t>Dla</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każdego</a:t>
            </a:r>
            <a:r>
              <a:rPr lang="en-US" sz="4000" b="1" dirty="0">
                <a:solidFill>
                  <a:schemeClr val="lt1"/>
                </a:solidFill>
                <a:latin typeface="Arial"/>
                <a:ea typeface="Arial"/>
                <a:cs typeface="Arial"/>
                <a:sym typeface="Arial"/>
              </a:rPr>
              <a:t> z </a:t>
            </a:r>
            <a:r>
              <a:rPr lang="en-US" sz="4000" b="1" dirty="0" err="1">
                <a:solidFill>
                  <a:schemeClr val="lt1"/>
                </a:solidFill>
                <a:latin typeface="Arial"/>
                <a:ea typeface="Arial"/>
                <a:cs typeface="Arial"/>
                <a:sym typeface="Arial"/>
              </a:rPr>
              <a:t>czterech</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poniższych</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wymiarów</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zaproponuj</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dwa</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wskaźniki</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dostosowane</a:t>
            </a:r>
            <a:r>
              <a:rPr lang="en-US" sz="4000" b="1" dirty="0">
                <a:solidFill>
                  <a:schemeClr val="lt1"/>
                </a:solidFill>
                <a:latin typeface="Arial"/>
                <a:ea typeface="Arial"/>
                <a:cs typeface="Arial"/>
                <a:sym typeface="Arial"/>
              </a:rPr>
              <a:t> do </a:t>
            </a:r>
            <a:r>
              <a:rPr lang="en-US" sz="4000" b="1" dirty="0" err="1">
                <a:solidFill>
                  <a:schemeClr val="lt1"/>
                </a:solidFill>
                <a:latin typeface="Arial"/>
                <a:ea typeface="Arial"/>
                <a:cs typeface="Arial"/>
                <a:sym typeface="Arial"/>
              </a:rPr>
              <a:t>Twojej</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działalności</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turystycznej</a:t>
            </a:r>
            <a:r>
              <a:rPr lang="en-US" sz="4000" b="1" dirty="0">
                <a:solidFill>
                  <a:schemeClr val="lt1"/>
                </a:solidFill>
                <a:latin typeface="Arial"/>
                <a:ea typeface="Arial"/>
                <a:cs typeface="Arial"/>
                <a:sym typeface="Arial"/>
              </a:rPr>
              <a:t> i </a:t>
            </a:r>
            <a:r>
              <a:rPr lang="en-US" sz="4000" b="1" dirty="0" err="1">
                <a:solidFill>
                  <a:schemeClr val="lt1"/>
                </a:solidFill>
                <a:latin typeface="Arial"/>
                <a:ea typeface="Arial"/>
                <a:cs typeface="Arial"/>
                <a:sym typeface="Arial"/>
              </a:rPr>
              <a:t>wypełnij</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poniższą</a:t>
            </a:r>
            <a:r>
              <a:rPr lang="en-US" sz="4000" b="1" dirty="0">
                <a:solidFill>
                  <a:schemeClr val="lt1"/>
                </a:solidFill>
                <a:latin typeface="Arial"/>
                <a:ea typeface="Arial"/>
                <a:cs typeface="Arial"/>
                <a:sym typeface="Arial"/>
              </a:rPr>
              <a:t> </a:t>
            </a:r>
            <a:r>
              <a:rPr lang="en-US" sz="4000" b="1" dirty="0" err="1">
                <a:solidFill>
                  <a:schemeClr val="lt1"/>
                </a:solidFill>
                <a:latin typeface="Arial"/>
                <a:ea typeface="Arial"/>
                <a:cs typeface="Arial"/>
                <a:sym typeface="Arial"/>
              </a:rPr>
              <a:t>tabelę</a:t>
            </a:r>
            <a:r>
              <a:rPr lang="en-US" sz="4000" b="1" dirty="0">
                <a:solidFill>
                  <a:schemeClr val="lt1"/>
                </a:solidFill>
                <a:latin typeface="Arial"/>
                <a:ea typeface="Arial"/>
                <a:cs typeface="Arial"/>
                <a:sym typeface="Arial"/>
              </a:rPr>
              <a:t>:</a:t>
            </a:r>
            <a:endParaRPr dirty="0"/>
          </a:p>
          <a:p>
            <a:pPr marL="571500" marR="0" lvl="0" indent="-571500" algn="just" rtl="0">
              <a:spcBef>
                <a:spcPts val="800"/>
              </a:spcBef>
              <a:spcAft>
                <a:spcPts val="0"/>
              </a:spcAft>
              <a:buClr>
                <a:schemeClr val="lt1"/>
              </a:buClr>
              <a:buSzPts val="4000"/>
              <a:buFont typeface="Noto Sans Symbols"/>
              <a:buChar char="▪"/>
            </a:pPr>
            <a:r>
              <a:rPr lang="en-US" sz="4000" b="1" dirty="0" err="1">
                <a:solidFill>
                  <a:schemeClr val="lt1"/>
                </a:solidFill>
                <a:latin typeface="Arial"/>
                <a:ea typeface="Arial"/>
                <a:cs typeface="Arial"/>
                <a:sym typeface="Arial"/>
              </a:rPr>
              <a:t>Środowiskowy</a:t>
            </a:r>
            <a:endParaRPr dirty="0"/>
          </a:p>
          <a:p>
            <a:pPr marL="571500" marR="0" lvl="0" indent="-571500" algn="just" rtl="0">
              <a:spcBef>
                <a:spcPts val="800"/>
              </a:spcBef>
              <a:spcAft>
                <a:spcPts val="0"/>
              </a:spcAft>
              <a:buClr>
                <a:schemeClr val="lt1"/>
              </a:buClr>
              <a:buSzPts val="4000"/>
              <a:buFont typeface="Noto Sans Symbols"/>
              <a:buChar char="▪"/>
            </a:pPr>
            <a:r>
              <a:rPr lang="en-US" sz="4000" b="1" dirty="0" err="1">
                <a:solidFill>
                  <a:schemeClr val="lt1"/>
                </a:solidFill>
                <a:latin typeface="Arial"/>
                <a:ea typeface="Arial"/>
                <a:cs typeface="Arial"/>
                <a:sym typeface="Arial"/>
              </a:rPr>
              <a:t>Społeczny</a:t>
            </a:r>
            <a:endParaRPr dirty="0"/>
          </a:p>
          <a:p>
            <a:pPr marL="571500" marR="0" lvl="0" indent="-571500" algn="just" rtl="0">
              <a:spcBef>
                <a:spcPts val="800"/>
              </a:spcBef>
              <a:spcAft>
                <a:spcPts val="0"/>
              </a:spcAft>
              <a:buClr>
                <a:schemeClr val="lt1"/>
              </a:buClr>
              <a:buSzPts val="4000"/>
              <a:buFont typeface="Noto Sans Symbols"/>
              <a:buChar char="▪"/>
            </a:pPr>
            <a:r>
              <a:rPr lang="en-US" sz="4000" b="1" dirty="0" err="1">
                <a:solidFill>
                  <a:schemeClr val="lt1"/>
                </a:solidFill>
                <a:latin typeface="Arial"/>
                <a:ea typeface="Arial"/>
                <a:cs typeface="Arial"/>
                <a:sym typeface="Arial"/>
              </a:rPr>
              <a:t>Ekonomiczny</a:t>
            </a:r>
            <a:endParaRPr dirty="0"/>
          </a:p>
          <a:p>
            <a:pPr marL="571500" marR="0" lvl="0" indent="-571500" algn="just" rtl="0">
              <a:spcBef>
                <a:spcPts val="800"/>
              </a:spcBef>
              <a:spcAft>
                <a:spcPts val="0"/>
              </a:spcAft>
              <a:buClr>
                <a:schemeClr val="lt1"/>
              </a:buClr>
              <a:buSzPts val="4000"/>
              <a:buFont typeface="Noto Sans Symbols"/>
              <a:buChar char="▪"/>
            </a:pPr>
            <a:r>
              <a:rPr lang="en-US" sz="4000" b="1" dirty="0" err="1">
                <a:solidFill>
                  <a:schemeClr val="lt1"/>
                </a:solidFill>
                <a:latin typeface="Arial"/>
                <a:ea typeface="Arial"/>
                <a:cs typeface="Arial"/>
                <a:sym typeface="Arial"/>
              </a:rPr>
              <a:t>Zarządzanie</a:t>
            </a:r>
            <a:endParaRPr dirty="0"/>
          </a:p>
        </p:txBody>
      </p:sp>
      <p:graphicFrame>
        <p:nvGraphicFramePr>
          <p:cNvPr id="320" name="Google Shape;320;p23"/>
          <p:cNvGraphicFramePr/>
          <p:nvPr>
            <p:extLst>
              <p:ext uri="{D42A27DB-BD31-4B8C-83A1-F6EECF244321}">
                <p14:modId xmlns:p14="http://schemas.microsoft.com/office/powerpoint/2010/main" val="3474885910"/>
              </p:ext>
            </p:extLst>
          </p:nvPr>
        </p:nvGraphicFramePr>
        <p:xfrm>
          <a:off x="9193330" y="6050939"/>
          <a:ext cx="14612644" cy="4480465"/>
        </p:xfrm>
        <a:graphic>
          <a:graphicData uri="http://schemas.openxmlformats.org/drawingml/2006/table">
            <a:tbl>
              <a:tblPr firstRow="1" bandRow="1">
                <a:noFill/>
              </a:tblPr>
              <a:tblGrid>
                <a:gridCol w="2520097">
                  <a:extLst>
                    <a:ext uri="{9D8B030D-6E8A-4147-A177-3AD203B41FA5}">
                      <a16:colId xmlns:a16="http://schemas.microsoft.com/office/drawing/2014/main" val="20000"/>
                    </a:ext>
                  </a:extLst>
                </a:gridCol>
                <a:gridCol w="2287855">
                  <a:extLst>
                    <a:ext uri="{9D8B030D-6E8A-4147-A177-3AD203B41FA5}">
                      <a16:colId xmlns:a16="http://schemas.microsoft.com/office/drawing/2014/main" val="20001"/>
                    </a:ext>
                  </a:extLst>
                </a:gridCol>
                <a:gridCol w="2180947">
                  <a:extLst>
                    <a:ext uri="{9D8B030D-6E8A-4147-A177-3AD203B41FA5}">
                      <a16:colId xmlns:a16="http://schemas.microsoft.com/office/drawing/2014/main" val="20002"/>
                    </a:ext>
                  </a:extLst>
                </a:gridCol>
                <a:gridCol w="2851599">
                  <a:extLst>
                    <a:ext uri="{9D8B030D-6E8A-4147-A177-3AD203B41FA5}">
                      <a16:colId xmlns:a16="http://schemas.microsoft.com/office/drawing/2014/main" val="20003"/>
                    </a:ext>
                  </a:extLst>
                </a:gridCol>
                <a:gridCol w="1265852">
                  <a:extLst>
                    <a:ext uri="{9D8B030D-6E8A-4147-A177-3AD203B41FA5}">
                      <a16:colId xmlns:a16="http://schemas.microsoft.com/office/drawing/2014/main" val="20004"/>
                    </a:ext>
                  </a:extLst>
                </a:gridCol>
                <a:gridCol w="3506294">
                  <a:extLst>
                    <a:ext uri="{9D8B030D-6E8A-4147-A177-3AD203B41FA5}">
                      <a16:colId xmlns:a16="http://schemas.microsoft.com/office/drawing/2014/main" val="20005"/>
                    </a:ext>
                  </a:extLst>
                </a:gridCol>
              </a:tblGrid>
              <a:tr h="893400">
                <a:tc>
                  <a:txBody>
                    <a:bodyPr/>
                    <a:lstStyle/>
                    <a:p>
                      <a:pPr marL="0" marR="0" lvl="0" indent="0" algn="ctr" rtl="0">
                        <a:spcBef>
                          <a:spcPts val="0"/>
                        </a:spcBef>
                        <a:spcAft>
                          <a:spcPts val="0"/>
                        </a:spcAft>
                        <a:buNone/>
                      </a:pPr>
                      <a:r>
                        <a:rPr lang="en-US" sz="2800">
                          <a:latin typeface="Arial"/>
                          <a:ea typeface="Arial"/>
                          <a:cs typeface="Arial"/>
                          <a:sym typeface="Arial"/>
                        </a:rPr>
                        <a:t>Wskaźnik</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a:latin typeface="Arial"/>
                          <a:ea typeface="Arial"/>
                          <a:cs typeface="Arial"/>
                          <a:sym typeface="Arial"/>
                        </a:rPr>
                        <a:t>Jednostka miary</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a:latin typeface="Arial"/>
                          <a:ea typeface="Arial"/>
                          <a:cs typeface="Arial"/>
                          <a:sym typeface="Arial"/>
                        </a:rPr>
                        <a:t>Źródło danych</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b="1">
                          <a:solidFill>
                            <a:schemeClr val="lt1"/>
                          </a:solidFill>
                          <a:latin typeface="Arial"/>
                          <a:ea typeface="Arial"/>
                          <a:cs typeface="Arial"/>
                          <a:sym typeface="Arial"/>
                        </a:rPr>
                        <a:t>Częstotliwość</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b="1">
                          <a:solidFill>
                            <a:schemeClr val="lt1"/>
                          </a:solidFill>
                          <a:latin typeface="Arial"/>
                          <a:ea typeface="Arial"/>
                          <a:cs typeface="Arial"/>
                          <a:sym typeface="Arial"/>
                        </a:rPr>
                        <a:t>Cel</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lnSpc>
                          <a:spcPct val="100000"/>
                        </a:lnSpc>
                        <a:spcBef>
                          <a:spcPts val="0"/>
                        </a:spcBef>
                        <a:spcAft>
                          <a:spcPts val="0"/>
                        </a:spcAft>
                        <a:buClr>
                          <a:schemeClr val="lt1"/>
                        </a:buClr>
                        <a:buSzPts val="2800"/>
                        <a:buFont typeface="Arial"/>
                        <a:buNone/>
                      </a:pPr>
                      <a:r>
                        <a:rPr lang="en-US" sz="2800" b="1">
                          <a:solidFill>
                            <a:schemeClr val="lt1"/>
                          </a:solidFill>
                          <a:latin typeface="Arial"/>
                          <a:ea typeface="Arial"/>
                          <a:cs typeface="Arial"/>
                          <a:sym typeface="Arial"/>
                        </a:rPr>
                        <a:t>Odpowiedzialność</a:t>
                      </a:r>
                      <a:endParaRPr sz="2800">
                        <a:latin typeface="Arial"/>
                        <a:ea typeface="Arial"/>
                        <a:cs typeface="Arial"/>
                        <a:sym typeface="Arial"/>
                      </a:endParaRPr>
                    </a:p>
                  </a:txBody>
                  <a:tcPr marL="91450" marR="91450" marT="45725" marB="45725">
                    <a:solidFill>
                      <a:schemeClr val="accent5"/>
                    </a:solidFill>
                  </a:tcPr>
                </a:tc>
                <a:extLst>
                  <a:ext uri="{0D108BD9-81ED-4DB2-BD59-A6C34878D82A}">
                    <a16:rowId xmlns:a16="http://schemas.microsoft.com/office/drawing/2014/main" val="10000"/>
                  </a:ext>
                </a:extLst>
              </a:tr>
              <a:tr h="747750">
                <a:tc>
                  <a:txBody>
                    <a:bodyPr/>
                    <a:lstStyle/>
                    <a:p>
                      <a:pPr marL="0" marR="0" lvl="0" indent="0" algn="l"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1"/>
                  </a:ext>
                </a:extLst>
              </a:tr>
              <a:tr h="946725">
                <a:tc>
                  <a:txBody>
                    <a:bodyPr/>
                    <a:lstStyle/>
                    <a:p>
                      <a:pPr marL="0" marR="0" lvl="0" indent="0" algn="l"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2"/>
                  </a:ext>
                </a:extLst>
              </a:tr>
              <a:tr h="1093350">
                <a:tc>
                  <a:txBody>
                    <a:bodyPr/>
                    <a:lstStyle/>
                    <a:p>
                      <a:pPr marL="0" marR="0" lvl="0" indent="0" algn="l"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r h="747750">
                <a:tc>
                  <a:txBody>
                    <a:bodyPr/>
                    <a:lstStyle/>
                    <a:p>
                      <a:pPr marL="0" marR="0" lvl="0" indent="0" algn="l" rtl="0">
                        <a:lnSpc>
                          <a:spcPct val="100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dirty="0">
                        <a:latin typeface="Arial"/>
                        <a:ea typeface="Arial"/>
                        <a:cs typeface="Arial"/>
                        <a:sym typeface="Arial"/>
                      </a:endParaRPr>
                    </a:p>
                  </a:txBody>
                  <a:tcPr marL="91450" marR="91450" marT="45725" marB="45725" anchor="ctr"/>
                </a:tc>
                <a:extLst>
                  <a:ext uri="{0D108BD9-81ED-4DB2-BD59-A6C34878D82A}">
                    <a16:rowId xmlns:a16="http://schemas.microsoft.com/office/drawing/2014/main" val="10004"/>
                  </a:ext>
                </a:extLst>
              </a:tr>
            </a:tbl>
          </a:graphicData>
        </a:graphic>
      </p:graphicFrame>
      <p:sp>
        <p:nvSpPr>
          <p:cNvPr id="321" name="Google Shape;321;p23"/>
          <p:cNvSpPr txBox="1"/>
          <p:nvPr/>
        </p:nvSpPr>
        <p:spPr>
          <a:xfrm>
            <a:off x="8849220" y="10908489"/>
            <a:ext cx="15300864" cy="132343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4000"/>
              <a:buFont typeface="Arial"/>
              <a:buNone/>
            </a:pPr>
            <a:r>
              <a:rPr lang="en-US" sz="4000" b="1">
                <a:solidFill>
                  <a:schemeClr val="lt1"/>
                </a:solidFill>
                <a:latin typeface="Arial"/>
                <a:ea typeface="Arial"/>
                <a:cs typeface="Arial"/>
                <a:sym typeface="Arial"/>
              </a:rPr>
              <a:t>Który wymiar uważasz za najtrudniejszy do dokładnego zmierzenia? Dlaczego?</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4"/>
          <p:cNvSpPr txBox="1">
            <a:spLocks noGrp="1"/>
          </p:cNvSpPr>
          <p:nvPr>
            <p:ph type="title"/>
          </p:nvPr>
        </p:nvSpPr>
        <p:spPr>
          <a:xfrm>
            <a:off x="762001" y="5657851"/>
            <a:ext cx="23861485"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a:t>C. Narzędzia monitorujące</a:t>
            </a:r>
            <a:endParaRPr/>
          </a:p>
        </p:txBody>
      </p:sp>
      <p:sp>
        <p:nvSpPr>
          <p:cNvPr id="327" name="Google Shape;327;p24"/>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25"/>
          <p:cNvSpPr txBox="1">
            <a:spLocks noGrp="1"/>
          </p:cNvSpPr>
          <p:nvPr>
            <p:ph type="title"/>
          </p:nvPr>
        </p:nvSpPr>
        <p:spPr>
          <a:xfrm>
            <a:off x="761999" y="1523999"/>
            <a:ext cx="6993468" cy="56557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7200"/>
              <a:buFont typeface="Arial"/>
              <a:buNone/>
            </a:pPr>
            <a:r>
              <a:rPr lang="en-US" sz="7200" b="1" dirty="0"/>
              <a:t>1. </a:t>
            </a:r>
            <a:r>
              <a:rPr lang="en-US" sz="7200" b="1" dirty="0" err="1"/>
              <a:t>Narzędzia</a:t>
            </a:r>
            <a:r>
              <a:rPr lang="en-US" sz="7200" b="1" dirty="0"/>
              <a:t> </a:t>
            </a:r>
            <a:r>
              <a:rPr lang="en-US" sz="7200" b="1" dirty="0" err="1"/>
              <a:t>monitorujące</a:t>
            </a:r>
            <a:endParaRPr sz="7200" b="1" dirty="0"/>
          </a:p>
        </p:txBody>
      </p:sp>
      <p:grpSp>
        <p:nvGrpSpPr>
          <p:cNvPr id="333" name="Google Shape;333;p25"/>
          <p:cNvGrpSpPr/>
          <p:nvPr/>
        </p:nvGrpSpPr>
        <p:grpSpPr>
          <a:xfrm>
            <a:off x="8504116" y="157491"/>
            <a:ext cx="15420878" cy="10162517"/>
            <a:chOff x="1668" y="5091"/>
            <a:chExt cx="15420878" cy="10162517"/>
          </a:xfrm>
        </p:grpSpPr>
        <p:sp>
          <p:nvSpPr>
            <p:cNvPr id="334" name="Google Shape;334;p25"/>
            <p:cNvSpPr/>
            <p:nvPr/>
          </p:nvSpPr>
          <p:spPr>
            <a:xfrm rot="5400000">
              <a:off x="8909314" y="-4187600"/>
              <a:ext cx="2192282" cy="10834182"/>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5"/>
            <p:cNvSpPr txBox="1"/>
            <p:nvPr/>
          </p:nvSpPr>
          <p:spPr>
            <a:xfrm>
              <a:off x="4588364" y="240368"/>
              <a:ext cx="10727164" cy="1978246"/>
            </a:xfrm>
            <a:prstGeom prst="rect">
              <a:avLst/>
            </a:prstGeom>
            <a:noFill/>
            <a:ln>
              <a:noFill/>
            </a:ln>
          </p:spPr>
          <p:txBody>
            <a:bodyPr spcFirstLastPara="1" wrap="square" lIns="247650" tIns="123825" rIns="247650" bIns="123825" anchor="ctr" anchorCtr="0">
              <a:noAutofit/>
            </a:bodyPr>
            <a:lstStyle/>
            <a:p>
              <a:pPr marL="0" marR="0" lvl="1" indent="0" algn="l" rtl="0">
                <a:lnSpc>
                  <a:spcPct val="90000"/>
                </a:lnSpc>
                <a:spcBef>
                  <a:spcPts val="0"/>
                </a:spcBef>
                <a:spcAft>
                  <a:spcPts val="0"/>
                </a:spcAft>
                <a:buClr>
                  <a:schemeClr val="dk1"/>
                </a:buClr>
                <a:buSzPts val="3400"/>
                <a:buFont typeface="Arial"/>
                <a:buNone/>
              </a:pPr>
              <a:r>
                <a:rPr lang="en-US" sz="3400" b="0" i="0" u="none" strike="noStrike" cap="none">
                  <a:solidFill>
                    <a:schemeClr val="dk1"/>
                  </a:solidFill>
                  <a:latin typeface="Arial"/>
                  <a:ea typeface="Arial"/>
                  <a:cs typeface="Arial"/>
                  <a:sym typeface="Arial"/>
                </a:rPr>
                <a:t>Excel</a:t>
              </a:r>
              <a:endParaRPr/>
            </a:p>
            <a:p>
              <a:pPr marL="0" marR="0" lvl="1" indent="0" algn="l" rtl="0">
                <a:lnSpc>
                  <a:spcPct val="90000"/>
                </a:lnSpc>
                <a:spcBef>
                  <a:spcPts val="600"/>
                </a:spcBef>
                <a:spcAft>
                  <a:spcPts val="0"/>
                </a:spcAft>
                <a:buClr>
                  <a:schemeClr val="dk1"/>
                </a:buClr>
                <a:buSzPts val="3400"/>
                <a:buFont typeface="Arial"/>
                <a:buNone/>
              </a:pPr>
              <a:r>
                <a:rPr lang="en-US" sz="3400" b="0" i="0" u="none" strike="noStrike" cap="none">
                  <a:solidFill>
                    <a:schemeClr val="dk1"/>
                  </a:solidFill>
                  <a:latin typeface="Arial"/>
                  <a:ea typeface="Arial"/>
                  <a:cs typeface="Arial"/>
                  <a:sym typeface="Arial"/>
                </a:rPr>
                <a:t>Ankiety i kwestionariusze (Google Forms SurveyMonkey, Esri Survey123 lub KoboToolbox)</a:t>
              </a:r>
              <a:endParaRPr/>
            </a:p>
          </p:txBody>
        </p:sp>
        <p:sp>
          <p:nvSpPr>
            <p:cNvPr id="336" name="Google Shape;336;p25"/>
            <p:cNvSpPr/>
            <p:nvPr/>
          </p:nvSpPr>
          <p:spPr>
            <a:xfrm>
              <a:off x="1668" y="5091"/>
              <a:ext cx="4720182" cy="2448799"/>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5"/>
            <p:cNvSpPr txBox="1"/>
            <p:nvPr/>
          </p:nvSpPr>
          <p:spPr>
            <a:xfrm>
              <a:off x="121209" y="124632"/>
              <a:ext cx="4481100" cy="2209717"/>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en-US" sz="4400" b="1" cap="none">
                  <a:solidFill>
                    <a:schemeClr val="lt1"/>
                  </a:solidFill>
                  <a:latin typeface="Arial"/>
                  <a:ea typeface="Arial"/>
                  <a:cs typeface="Arial"/>
                  <a:sym typeface="Arial"/>
                </a:rPr>
                <a:t>Gromadzenie danych i monitorowanie terenowe</a:t>
              </a:r>
              <a:endParaRPr sz="4400">
                <a:solidFill>
                  <a:schemeClr val="lt1"/>
                </a:solidFill>
                <a:latin typeface="Arial"/>
                <a:ea typeface="Arial"/>
                <a:cs typeface="Arial"/>
                <a:sym typeface="Arial"/>
              </a:endParaRPr>
            </a:p>
          </p:txBody>
        </p:sp>
        <p:sp>
          <p:nvSpPr>
            <p:cNvPr id="338" name="Google Shape;338;p25"/>
            <p:cNvSpPr/>
            <p:nvPr/>
          </p:nvSpPr>
          <p:spPr>
            <a:xfrm rot="5400000">
              <a:off x="8909314" y="-1616360"/>
              <a:ext cx="2192282" cy="10834182"/>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5"/>
            <p:cNvSpPr txBox="1"/>
            <p:nvPr/>
          </p:nvSpPr>
          <p:spPr>
            <a:xfrm>
              <a:off x="4588364" y="2811608"/>
              <a:ext cx="10727164" cy="1978246"/>
            </a:xfrm>
            <a:prstGeom prst="rect">
              <a:avLst/>
            </a:prstGeom>
            <a:noFill/>
            <a:ln>
              <a:noFill/>
            </a:ln>
          </p:spPr>
          <p:txBody>
            <a:bodyPr spcFirstLastPara="1" wrap="square" lIns="247650" tIns="123825" rIns="247650" bIns="123825" anchor="ctr" anchorCtr="0">
              <a:noAutofit/>
            </a:bodyPr>
            <a:lstStyle/>
            <a:p>
              <a:pPr marL="0" marR="0" lvl="1" indent="0" algn="l" rtl="0">
                <a:lnSpc>
                  <a:spcPct val="90000"/>
                </a:lnSpc>
                <a:spcBef>
                  <a:spcPts val="0"/>
                </a:spcBef>
                <a:spcAft>
                  <a:spcPts val="0"/>
                </a:spcAft>
                <a:buClr>
                  <a:srgbClr val="000000"/>
                </a:buClr>
                <a:buSzPts val="3400"/>
                <a:buFont typeface="Arial"/>
                <a:buNone/>
              </a:pPr>
              <a:r>
                <a:rPr lang="en-US" sz="3400" b="0" i="0" u="none" strike="noStrike" cap="none">
                  <a:solidFill>
                    <a:srgbClr val="000000"/>
                  </a:solidFill>
                  <a:latin typeface="Arial"/>
                  <a:ea typeface="Arial"/>
                  <a:cs typeface="Arial"/>
                  <a:sym typeface="Arial"/>
                </a:rPr>
                <a:t>Obliczanie emisji śladu węglowego przy użyciu narzędzi GHG Protocol dla emisji zakresu 1–3;</a:t>
              </a:r>
              <a:endParaRPr sz="3400" b="0" i="0" u="none" strike="noStrike" cap="none">
                <a:solidFill>
                  <a:srgbClr val="000000"/>
                </a:solidFill>
                <a:latin typeface="Arial"/>
                <a:ea typeface="Arial"/>
                <a:cs typeface="Arial"/>
                <a:sym typeface="Arial"/>
              </a:endParaRPr>
            </a:p>
            <a:p>
              <a:pPr marL="0" marR="0" lvl="1" indent="0" algn="l" rtl="0">
                <a:lnSpc>
                  <a:spcPct val="90000"/>
                </a:lnSpc>
                <a:spcBef>
                  <a:spcPts val="600"/>
                </a:spcBef>
                <a:spcAft>
                  <a:spcPts val="0"/>
                </a:spcAft>
                <a:buClr>
                  <a:srgbClr val="000000"/>
                </a:buClr>
                <a:buSzPts val="3400"/>
                <a:buFont typeface="Arial"/>
                <a:buNone/>
              </a:pPr>
              <a:r>
                <a:rPr lang="en-US" sz="3400" b="0" i="0" u="none" strike="noStrike" cap="none">
                  <a:solidFill>
                    <a:srgbClr val="000000"/>
                  </a:solidFill>
                  <a:latin typeface="Arial"/>
                  <a:ea typeface="Arial"/>
                  <a:cs typeface="Arial"/>
                  <a:sym typeface="Arial"/>
                </a:rPr>
                <a:t>GIS i analiza przestrzenna za pomocą QGIS lub ArcGis;</a:t>
              </a:r>
              <a:endParaRPr sz="3400" b="0" i="0" u="none" strike="noStrike" cap="none">
                <a:solidFill>
                  <a:srgbClr val="000000"/>
                </a:solidFill>
                <a:latin typeface="Arial"/>
                <a:ea typeface="Arial"/>
                <a:cs typeface="Arial"/>
                <a:sym typeface="Arial"/>
              </a:endParaRPr>
            </a:p>
            <a:p>
              <a:pPr marL="0" marR="0" lvl="1" indent="0" algn="l" rtl="0">
                <a:lnSpc>
                  <a:spcPct val="90000"/>
                </a:lnSpc>
                <a:spcBef>
                  <a:spcPts val="600"/>
                </a:spcBef>
                <a:spcAft>
                  <a:spcPts val="0"/>
                </a:spcAft>
                <a:buClr>
                  <a:srgbClr val="000000"/>
                </a:buClr>
                <a:buSzPts val="3400"/>
                <a:buFont typeface="Arial"/>
                <a:buNone/>
              </a:pPr>
              <a:r>
                <a:rPr lang="en-US" sz="3400" b="0" i="0" u="none" strike="noStrike" cap="none">
                  <a:solidFill>
                    <a:srgbClr val="000000"/>
                  </a:solidFill>
                  <a:latin typeface="Arial"/>
                  <a:ea typeface="Arial"/>
                  <a:cs typeface="Arial"/>
                  <a:sym typeface="Arial"/>
                </a:rPr>
                <a:t>Microsoft Power BI, Tableau lub Google Data Studio.</a:t>
              </a:r>
              <a:endParaRPr sz="3400" b="0" i="0" u="none" strike="noStrike" cap="none">
                <a:solidFill>
                  <a:srgbClr val="000000"/>
                </a:solidFill>
                <a:latin typeface="Arial"/>
                <a:ea typeface="Arial"/>
                <a:cs typeface="Arial"/>
                <a:sym typeface="Arial"/>
              </a:endParaRPr>
            </a:p>
          </p:txBody>
        </p:sp>
        <p:sp>
          <p:nvSpPr>
            <p:cNvPr id="340" name="Google Shape;340;p25"/>
            <p:cNvSpPr/>
            <p:nvPr/>
          </p:nvSpPr>
          <p:spPr>
            <a:xfrm>
              <a:off x="1668" y="2576330"/>
              <a:ext cx="4720182" cy="2448799"/>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5"/>
            <p:cNvSpPr txBox="1"/>
            <p:nvPr/>
          </p:nvSpPr>
          <p:spPr>
            <a:xfrm>
              <a:off x="121209" y="2695871"/>
              <a:ext cx="4481100" cy="2209717"/>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en-US" sz="4400" b="1">
                  <a:solidFill>
                    <a:schemeClr val="lt1"/>
                  </a:solidFill>
                  <a:latin typeface="Arial"/>
                  <a:ea typeface="Arial"/>
                  <a:cs typeface="Arial"/>
                  <a:sym typeface="Arial"/>
                </a:rPr>
                <a:t>Zarządzanie danymi i integracja</a:t>
              </a:r>
              <a:endParaRPr sz="4400">
                <a:solidFill>
                  <a:schemeClr val="lt1"/>
                </a:solidFill>
                <a:latin typeface="Arial"/>
                <a:ea typeface="Arial"/>
                <a:cs typeface="Arial"/>
                <a:sym typeface="Arial"/>
              </a:endParaRPr>
            </a:p>
          </p:txBody>
        </p:sp>
        <p:sp>
          <p:nvSpPr>
            <p:cNvPr id="342" name="Google Shape;342;p25"/>
            <p:cNvSpPr/>
            <p:nvPr/>
          </p:nvSpPr>
          <p:spPr>
            <a:xfrm rot="5400000">
              <a:off x="8909314" y="954878"/>
              <a:ext cx="2192282" cy="10834182"/>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5"/>
            <p:cNvSpPr txBox="1"/>
            <p:nvPr/>
          </p:nvSpPr>
          <p:spPr>
            <a:xfrm>
              <a:off x="4588364" y="5382846"/>
              <a:ext cx="10727164" cy="1978246"/>
            </a:xfrm>
            <a:prstGeom prst="rect">
              <a:avLst/>
            </a:prstGeom>
            <a:noFill/>
            <a:ln>
              <a:noFill/>
            </a:ln>
          </p:spPr>
          <p:txBody>
            <a:bodyPr spcFirstLastPara="1" wrap="square" lIns="247650" tIns="123825" rIns="247650" bIns="123825" anchor="ctr" anchorCtr="0">
              <a:noAutofit/>
            </a:bodyPr>
            <a:lstStyle/>
            <a:p>
              <a:pPr marL="0" marR="0" lvl="1" indent="0" algn="l" rtl="0">
                <a:lnSpc>
                  <a:spcPct val="90000"/>
                </a:lnSpc>
                <a:spcBef>
                  <a:spcPts val="0"/>
                </a:spcBef>
                <a:spcAft>
                  <a:spcPts val="0"/>
                </a:spcAft>
                <a:buClr>
                  <a:srgbClr val="000000"/>
                </a:buClr>
                <a:buSzPts val="3400"/>
                <a:buFont typeface="Arial"/>
                <a:buNone/>
              </a:pPr>
              <a:r>
                <a:rPr lang="en-US" sz="3400" b="0" i="0" u="none" strike="noStrike" cap="none">
                  <a:solidFill>
                    <a:srgbClr val="000000"/>
                  </a:solidFill>
                  <a:latin typeface="Arial"/>
                  <a:ea typeface="Arial"/>
                  <a:cs typeface="Arial"/>
                  <a:sym typeface="Arial"/>
                </a:rPr>
                <a:t>Firmy mogą zgłaszać swoje wyniki do obserwatoriów w celu porównania, np. do Obserwatorium Zrównoważonej Turystyki (UN WTO) lub ETIS Performance Report.</a:t>
              </a:r>
              <a:endParaRPr sz="3400" b="0" i="0" u="none" strike="noStrike" cap="none">
                <a:solidFill>
                  <a:srgbClr val="000000"/>
                </a:solidFill>
                <a:latin typeface="Arial"/>
                <a:ea typeface="Arial"/>
                <a:cs typeface="Arial"/>
                <a:sym typeface="Arial"/>
              </a:endParaRPr>
            </a:p>
          </p:txBody>
        </p:sp>
        <p:sp>
          <p:nvSpPr>
            <p:cNvPr id="344" name="Google Shape;344;p25"/>
            <p:cNvSpPr/>
            <p:nvPr/>
          </p:nvSpPr>
          <p:spPr>
            <a:xfrm>
              <a:off x="1668" y="5147569"/>
              <a:ext cx="4720182" cy="2448799"/>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5"/>
            <p:cNvSpPr txBox="1"/>
            <p:nvPr/>
          </p:nvSpPr>
          <p:spPr>
            <a:xfrm>
              <a:off x="121209" y="5267110"/>
              <a:ext cx="4481100" cy="2209717"/>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en-US" sz="4400" b="1">
                  <a:solidFill>
                    <a:schemeClr val="lt1"/>
                  </a:solidFill>
                  <a:latin typeface="Arial"/>
                  <a:ea typeface="Arial"/>
                  <a:cs typeface="Arial"/>
                  <a:sym typeface="Arial"/>
                </a:rPr>
                <a:t>Raportowanie</a:t>
              </a:r>
              <a:endParaRPr sz="4400">
                <a:solidFill>
                  <a:schemeClr val="lt1"/>
                </a:solidFill>
                <a:latin typeface="Arial"/>
                <a:ea typeface="Arial"/>
                <a:cs typeface="Arial"/>
                <a:sym typeface="Arial"/>
              </a:endParaRPr>
            </a:p>
          </p:txBody>
        </p:sp>
        <p:sp>
          <p:nvSpPr>
            <p:cNvPr id="346" name="Google Shape;346;p25"/>
            <p:cNvSpPr/>
            <p:nvPr/>
          </p:nvSpPr>
          <p:spPr>
            <a:xfrm rot="5400000">
              <a:off x="8909314" y="3526117"/>
              <a:ext cx="2192282" cy="10834182"/>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5"/>
            <p:cNvSpPr txBox="1"/>
            <p:nvPr/>
          </p:nvSpPr>
          <p:spPr>
            <a:xfrm>
              <a:off x="4588364" y="7954085"/>
              <a:ext cx="10727164" cy="1978246"/>
            </a:xfrm>
            <a:prstGeom prst="rect">
              <a:avLst/>
            </a:prstGeom>
            <a:noFill/>
            <a:ln>
              <a:noFill/>
            </a:ln>
          </p:spPr>
          <p:txBody>
            <a:bodyPr spcFirstLastPara="1" wrap="square" lIns="247650" tIns="123825" rIns="247650" bIns="123825" anchor="ctr" anchorCtr="0">
              <a:noAutofit/>
            </a:bodyPr>
            <a:lstStyle/>
            <a:p>
              <a:pPr marL="0" marR="0" lvl="1" indent="0" algn="l" rtl="0">
                <a:lnSpc>
                  <a:spcPct val="90000"/>
                </a:lnSpc>
                <a:spcBef>
                  <a:spcPts val="0"/>
                </a:spcBef>
                <a:spcAft>
                  <a:spcPts val="0"/>
                </a:spcAft>
                <a:buClr>
                  <a:srgbClr val="000000"/>
                </a:buClr>
                <a:buSzPts val="3400"/>
                <a:buFont typeface="Arial"/>
                <a:buNone/>
              </a:pPr>
              <a:r>
                <a:rPr lang="en-US" sz="3400" b="0" i="0" u="none" strike="noStrike" cap="none">
                  <a:solidFill>
                    <a:srgbClr val="000000"/>
                  </a:solidFill>
                  <a:latin typeface="Arial"/>
                  <a:ea typeface="Arial"/>
                  <a:cs typeface="Arial"/>
                  <a:sym typeface="Arial"/>
                </a:rPr>
                <a:t>Korzystanie z platform takich jak Microsoft Teams lub Slack, niestandardowych forów internetowych lub aplikacji, mediów społecznościowych, interaktywnych publicznych pulpitów nawigacyjnych (pulpitów nawigacyjnych ArcGis)</a:t>
              </a:r>
              <a:endParaRPr sz="3400" b="0" i="0" u="none" strike="noStrike" cap="none">
                <a:solidFill>
                  <a:srgbClr val="000000"/>
                </a:solidFill>
                <a:latin typeface="Arial"/>
                <a:ea typeface="Arial"/>
                <a:cs typeface="Arial"/>
                <a:sym typeface="Arial"/>
              </a:endParaRPr>
            </a:p>
          </p:txBody>
        </p:sp>
        <p:sp>
          <p:nvSpPr>
            <p:cNvPr id="348" name="Google Shape;348;p25"/>
            <p:cNvSpPr/>
            <p:nvPr/>
          </p:nvSpPr>
          <p:spPr>
            <a:xfrm>
              <a:off x="1668" y="7718809"/>
              <a:ext cx="4720182" cy="2448799"/>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5"/>
            <p:cNvSpPr txBox="1"/>
            <p:nvPr/>
          </p:nvSpPr>
          <p:spPr>
            <a:xfrm>
              <a:off x="121209" y="7838350"/>
              <a:ext cx="4481100" cy="2209717"/>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en-US" sz="4400" b="1">
                  <a:solidFill>
                    <a:schemeClr val="lt1"/>
                  </a:solidFill>
                  <a:latin typeface="Arial"/>
                  <a:ea typeface="Arial"/>
                  <a:cs typeface="Arial"/>
                  <a:sym typeface="Arial"/>
                </a:rPr>
                <a:t>Zaangażowanie interesariuszy</a:t>
              </a:r>
              <a:r>
                <a:rPr lang="en-US" sz="4400">
                  <a:solidFill>
                    <a:schemeClr val="lt1"/>
                  </a:solidFill>
                  <a:latin typeface="Arial"/>
                  <a:ea typeface="Arial"/>
                  <a:cs typeface="Arial"/>
                  <a:sym typeface="Arial"/>
                </a:rPr>
                <a:t> </a:t>
              </a:r>
              <a:endParaRPr sz="4400">
                <a:solidFill>
                  <a:schemeClr val="lt1"/>
                </a:solidFill>
                <a:latin typeface="Arial"/>
                <a:ea typeface="Arial"/>
                <a:cs typeface="Arial"/>
                <a:sym typeface="Arial"/>
              </a:endParaRPr>
            </a:p>
          </p:txBody>
        </p:sp>
      </p:grpSp>
      <p:sp>
        <p:nvSpPr>
          <p:cNvPr id="350" name="Google Shape;350;p25"/>
          <p:cNvSpPr txBox="1"/>
          <p:nvPr/>
        </p:nvSpPr>
        <p:spPr>
          <a:xfrm>
            <a:off x="532747" y="4097477"/>
            <a:ext cx="6764216" cy="84022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4000"/>
              <a:buFont typeface="Arial"/>
              <a:buNone/>
            </a:pPr>
            <a:r>
              <a:rPr lang="en-US" sz="3600" b="1" dirty="0" err="1">
                <a:solidFill>
                  <a:schemeClr val="lt1"/>
                </a:solidFill>
                <a:latin typeface="Arial"/>
                <a:ea typeface="Arial"/>
                <a:cs typeface="Arial"/>
                <a:sym typeface="Arial"/>
              </a:rPr>
              <a:t>Ciągłe</a:t>
            </a:r>
            <a:r>
              <a:rPr lang="en-US" sz="3600" b="1"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monitorowanie</a:t>
            </a:r>
            <a:r>
              <a:rPr lang="en-US" sz="3600" b="1" dirty="0">
                <a:solidFill>
                  <a:schemeClr val="lt1"/>
                </a:solidFill>
                <a:latin typeface="Arial"/>
                <a:ea typeface="Arial"/>
                <a:cs typeface="Arial"/>
                <a:sym typeface="Arial"/>
              </a:rPr>
              <a:t> i </a:t>
            </a:r>
            <a:r>
              <a:rPr lang="en-US" sz="3600" b="1" dirty="0" err="1">
                <a:solidFill>
                  <a:schemeClr val="lt1"/>
                </a:solidFill>
                <a:latin typeface="Arial"/>
                <a:ea typeface="Arial"/>
                <a:cs typeface="Arial"/>
                <a:sym typeface="Arial"/>
              </a:rPr>
              <a:t>rozpowszechnianie</a:t>
            </a:r>
            <a:r>
              <a:rPr lang="en-US" sz="3600" b="1"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kluczowych</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wskaźników</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zrównoważonego</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rozwoju</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zapewnia</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że</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właściwe</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informacje</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docierają</a:t>
            </a:r>
            <a:r>
              <a:rPr lang="en-US" sz="3600" dirty="0">
                <a:solidFill>
                  <a:schemeClr val="lt1"/>
                </a:solidFill>
                <a:latin typeface="Arial"/>
                <a:ea typeface="Arial"/>
                <a:cs typeface="Arial"/>
                <a:sym typeface="Arial"/>
              </a:rPr>
              <a:t> do </a:t>
            </a:r>
            <a:r>
              <a:rPr lang="en-US" sz="3600" dirty="0" err="1">
                <a:solidFill>
                  <a:schemeClr val="lt1"/>
                </a:solidFill>
                <a:latin typeface="Arial"/>
                <a:ea typeface="Arial"/>
                <a:cs typeface="Arial"/>
                <a:sym typeface="Arial"/>
              </a:rPr>
              <a:t>interesariuszy</a:t>
            </a:r>
            <a:r>
              <a:rPr lang="en-US" sz="3600" dirty="0">
                <a:solidFill>
                  <a:schemeClr val="lt1"/>
                </a:solidFill>
                <a:latin typeface="Arial"/>
                <a:ea typeface="Arial"/>
                <a:cs typeface="Arial"/>
                <a:sym typeface="Arial"/>
              </a:rPr>
              <a:t> i </a:t>
            </a:r>
            <a:r>
              <a:rPr lang="en-US" sz="3600" dirty="0" err="1">
                <a:solidFill>
                  <a:schemeClr val="lt1"/>
                </a:solidFill>
                <a:latin typeface="Arial"/>
                <a:ea typeface="Arial"/>
                <a:cs typeface="Arial"/>
                <a:sym typeface="Arial"/>
              </a:rPr>
              <a:t>wspierają</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bardziej</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zrównoważoną</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turystykę</a:t>
            </a:r>
            <a:r>
              <a:rPr lang="en-US" sz="3600" dirty="0">
                <a:solidFill>
                  <a:schemeClr val="lt1"/>
                </a:solidFill>
                <a:latin typeface="Arial"/>
                <a:ea typeface="Arial"/>
                <a:cs typeface="Arial"/>
                <a:sym typeface="Arial"/>
              </a:rPr>
              <a:t>.</a:t>
            </a:r>
            <a:endParaRPr sz="3600" dirty="0"/>
          </a:p>
          <a:p>
            <a:pPr marL="0" marR="0" lvl="0" indent="0" algn="l" rtl="0">
              <a:spcBef>
                <a:spcPts val="0"/>
              </a:spcBef>
              <a:spcAft>
                <a:spcPts val="0"/>
              </a:spcAft>
              <a:buClr>
                <a:schemeClr val="dk1"/>
              </a:buClr>
              <a:buSzPts val="4000"/>
              <a:buFont typeface="Arial"/>
              <a:buNone/>
            </a:pPr>
            <a:endParaRPr sz="3600" dirty="0">
              <a:solidFill>
                <a:schemeClr val="lt1"/>
              </a:solidFill>
              <a:latin typeface="Arial"/>
              <a:ea typeface="Arial"/>
              <a:cs typeface="Arial"/>
              <a:sym typeface="Arial"/>
            </a:endParaRPr>
          </a:p>
          <a:p>
            <a:pPr marL="0" marR="0" lvl="0" indent="0" algn="l" rtl="0">
              <a:spcBef>
                <a:spcPts val="0"/>
              </a:spcBef>
              <a:spcAft>
                <a:spcPts val="0"/>
              </a:spcAft>
              <a:buNone/>
            </a:pPr>
            <a:r>
              <a:rPr lang="en-US" sz="3600" b="1" dirty="0" err="1">
                <a:solidFill>
                  <a:schemeClr val="lt1"/>
                </a:solidFill>
                <a:latin typeface="Arial"/>
                <a:ea typeface="Arial"/>
                <a:cs typeface="Arial"/>
                <a:sym typeface="Arial"/>
              </a:rPr>
              <a:t>Okresowy</a:t>
            </a:r>
            <a:r>
              <a:rPr lang="en-US" sz="3600" b="1"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przegląd</a:t>
            </a:r>
            <a:r>
              <a:rPr lang="en-US" sz="3600" b="1"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tych</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wskaźników</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jako</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miary</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wydajności</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napędza</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ciągłe</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doskonalenie</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planowania</a:t>
            </a:r>
            <a:r>
              <a:rPr lang="en-US" sz="3600" dirty="0">
                <a:solidFill>
                  <a:schemeClr val="lt1"/>
                </a:solidFill>
                <a:latin typeface="Arial"/>
                <a:ea typeface="Arial"/>
                <a:cs typeface="Arial"/>
                <a:sym typeface="Arial"/>
              </a:rPr>
              <a:t> i </a:t>
            </a:r>
            <a:r>
              <a:rPr lang="en-US" sz="3600" dirty="0" err="1">
                <a:solidFill>
                  <a:schemeClr val="lt1"/>
                </a:solidFill>
                <a:latin typeface="Arial"/>
                <a:ea typeface="Arial"/>
                <a:cs typeface="Arial"/>
                <a:sym typeface="Arial"/>
              </a:rPr>
              <a:t>zarządzania</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destynacjami</a:t>
            </a:r>
            <a:r>
              <a:rPr lang="en-US" sz="3600" dirty="0">
                <a:solidFill>
                  <a:schemeClr val="lt1"/>
                </a:solidFill>
                <a:latin typeface="Arial"/>
                <a:ea typeface="Arial"/>
                <a:cs typeface="Arial"/>
                <a:sym typeface="Arial"/>
              </a:rPr>
              <a:t>.</a:t>
            </a:r>
            <a:endParaRPr sz="3600" dirty="0"/>
          </a:p>
        </p:txBody>
      </p:sp>
      <p:sp>
        <p:nvSpPr>
          <p:cNvPr id="351" name="Google Shape;351;p25"/>
          <p:cNvSpPr txBox="1"/>
          <p:nvPr/>
        </p:nvSpPr>
        <p:spPr>
          <a:xfrm>
            <a:off x="8502448" y="10325100"/>
            <a:ext cx="15881552" cy="2400301"/>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23232"/>
              </a:buClr>
              <a:buSzPts val="4000"/>
              <a:buFont typeface="Arial"/>
              <a:buNone/>
            </a:pPr>
            <a:r>
              <a:rPr lang="en-US" sz="3200" dirty="0" err="1">
                <a:solidFill>
                  <a:srgbClr val="323232"/>
                </a:solidFill>
                <a:latin typeface="Arial"/>
                <a:ea typeface="Arial"/>
                <a:cs typeface="Arial"/>
                <a:sym typeface="Arial"/>
              </a:rPr>
              <a:t>Pytania</a:t>
            </a:r>
            <a:r>
              <a:rPr lang="en-US" sz="3200" dirty="0">
                <a:solidFill>
                  <a:srgbClr val="323232"/>
                </a:solidFill>
                <a:latin typeface="Arial"/>
                <a:ea typeface="Arial"/>
                <a:cs typeface="Arial"/>
                <a:sym typeface="Arial"/>
              </a:rPr>
              <a:t>:</a:t>
            </a:r>
            <a:endParaRPr sz="3200" dirty="0"/>
          </a:p>
          <a:p>
            <a:pPr marL="0" marR="0" lvl="0" indent="0" algn="l" rtl="0">
              <a:lnSpc>
                <a:spcPct val="90000"/>
              </a:lnSpc>
              <a:spcBef>
                <a:spcPts val="2000"/>
              </a:spcBef>
              <a:spcAft>
                <a:spcPts val="0"/>
              </a:spcAft>
              <a:buClr>
                <a:srgbClr val="323232"/>
              </a:buClr>
              <a:buSzPts val="4000"/>
              <a:buFont typeface="Arial"/>
              <a:buNone/>
            </a:pPr>
            <a:r>
              <a:rPr lang="en-US" sz="3200" dirty="0">
                <a:solidFill>
                  <a:srgbClr val="323232"/>
                </a:solidFill>
                <a:latin typeface="Arial"/>
                <a:ea typeface="Arial"/>
                <a:cs typeface="Arial"/>
                <a:sym typeface="Arial"/>
              </a:rPr>
              <a:t>1. </a:t>
            </a:r>
            <a:r>
              <a:rPr lang="en-US" sz="3200" dirty="0" err="1">
                <a:solidFill>
                  <a:srgbClr val="323232"/>
                </a:solidFill>
                <a:latin typeface="Arial"/>
                <a:ea typeface="Arial"/>
                <a:cs typeface="Arial"/>
                <a:sym typeface="Arial"/>
              </a:rPr>
              <a:t>Które</a:t>
            </a:r>
            <a:r>
              <a:rPr lang="en-US" sz="3200" dirty="0">
                <a:solidFill>
                  <a:srgbClr val="323232"/>
                </a:solidFill>
                <a:latin typeface="Arial"/>
                <a:ea typeface="Arial"/>
                <a:cs typeface="Arial"/>
                <a:sym typeface="Arial"/>
              </a:rPr>
              <a:t> z </a:t>
            </a:r>
            <a:r>
              <a:rPr lang="en-US" sz="3200" dirty="0" err="1">
                <a:solidFill>
                  <a:srgbClr val="323232"/>
                </a:solidFill>
                <a:latin typeface="Arial"/>
                <a:ea typeface="Arial"/>
                <a:cs typeface="Arial"/>
                <a:sym typeface="Arial"/>
              </a:rPr>
              <a:t>tych</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opcji</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oprogramowania</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najlepiej</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pasują</a:t>
            </a:r>
            <a:r>
              <a:rPr lang="en-US" sz="3200" dirty="0">
                <a:solidFill>
                  <a:srgbClr val="323232"/>
                </a:solidFill>
                <a:latin typeface="Arial"/>
                <a:ea typeface="Arial"/>
                <a:cs typeface="Arial"/>
                <a:sym typeface="Arial"/>
              </a:rPr>
              <a:t> do </a:t>
            </a:r>
            <a:r>
              <a:rPr lang="en-US" sz="3200" dirty="0" err="1">
                <a:solidFill>
                  <a:srgbClr val="323232"/>
                </a:solidFill>
                <a:latin typeface="Arial"/>
                <a:ea typeface="Arial"/>
                <a:cs typeface="Arial"/>
                <a:sym typeface="Arial"/>
              </a:rPr>
              <a:t>Twojej</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działalności</a:t>
            </a:r>
            <a:r>
              <a:rPr lang="en-US" sz="3200" dirty="0">
                <a:solidFill>
                  <a:srgbClr val="323232"/>
                </a:solidFill>
                <a:latin typeface="Arial"/>
                <a:ea typeface="Arial"/>
                <a:cs typeface="Arial"/>
                <a:sym typeface="Arial"/>
              </a:rPr>
              <a:t>?</a:t>
            </a:r>
            <a:endParaRPr sz="3200" dirty="0"/>
          </a:p>
          <a:p>
            <a:pPr marL="0" marR="0" lvl="0" indent="0" algn="l" rtl="0">
              <a:lnSpc>
                <a:spcPct val="90000"/>
              </a:lnSpc>
              <a:spcBef>
                <a:spcPts val="2000"/>
              </a:spcBef>
              <a:spcAft>
                <a:spcPts val="0"/>
              </a:spcAft>
              <a:buClr>
                <a:srgbClr val="323232"/>
              </a:buClr>
              <a:buSzPts val="4000"/>
              <a:buFont typeface="Arial"/>
              <a:buNone/>
            </a:pPr>
            <a:r>
              <a:rPr lang="en-US" sz="3200" dirty="0">
                <a:solidFill>
                  <a:srgbClr val="323232"/>
                </a:solidFill>
                <a:latin typeface="Arial"/>
                <a:ea typeface="Arial"/>
                <a:cs typeface="Arial"/>
                <a:sym typeface="Arial"/>
              </a:rPr>
              <a:t>2. </a:t>
            </a:r>
            <a:r>
              <a:rPr lang="en-US" sz="3200" dirty="0" err="1">
                <a:solidFill>
                  <a:srgbClr val="323232"/>
                </a:solidFill>
                <a:latin typeface="Arial"/>
                <a:ea typeface="Arial"/>
                <a:cs typeface="Arial"/>
                <a:sym typeface="Arial"/>
              </a:rPr>
              <a:t>Biorąc</a:t>
            </a:r>
            <a:r>
              <a:rPr lang="en-US" sz="3200" dirty="0">
                <a:solidFill>
                  <a:srgbClr val="323232"/>
                </a:solidFill>
                <a:latin typeface="Arial"/>
                <a:ea typeface="Arial"/>
                <a:cs typeface="Arial"/>
                <a:sym typeface="Arial"/>
              </a:rPr>
              <a:t> pod </a:t>
            </a:r>
            <a:r>
              <a:rPr lang="en-US" sz="3200" dirty="0" err="1">
                <a:solidFill>
                  <a:srgbClr val="323232"/>
                </a:solidFill>
                <a:latin typeface="Arial"/>
                <a:ea typeface="Arial"/>
                <a:cs typeface="Arial"/>
                <a:sym typeface="Arial"/>
              </a:rPr>
              <a:t>uwagę</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ograniczone</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możliwości</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techniczne</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które</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dwa</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narzędzia</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wdrożyłbyś</a:t>
            </a:r>
            <a:r>
              <a:rPr lang="en-US" sz="3200" dirty="0">
                <a:solidFill>
                  <a:srgbClr val="323232"/>
                </a:solidFill>
                <a:latin typeface="Arial"/>
                <a:ea typeface="Arial"/>
                <a:cs typeface="Arial"/>
                <a:sym typeface="Arial"/>
              </a:rPr>
              <a:t> w </a:t>
            </a:r>
            <a:r>
              <a:rPr lang="en-US" sz="3200" dirty="0" err="1">
                <a:solidFill>
                  <a:srgbClr val="323232"/>
                </a:solidFill>
                <a:latin typeface="Arial"/>
                <a:ea typeface="Arial"/>
                <a:cs typeface="Arial"/>
                <a:sym typeface="Arial"/>
              </a:rPr>
              <a:t>pierwszej</a:t>
            </a:r>
            <a:r>
              <a:rPr lang="en-US" sz="3200" dirty="0">
                <a:solidFill>
                  <a:srgbClr val="323232"/>
                </a:solidFill>
                <a:latin typeface="Arial"/>
                <a:ea typeface="Arial"/>
                <a:cs typeface="Arial"/>
                <a:sym typeface="Arial"/>
              </a:rPr>
              <a:t> </a:t>
            </a:r>
            <a:r>
              <a:rPr lang="en-US" sz="3200" dirty="0" err="1">
                <a:solidFill>
                  <a:srgbClr val="323232"/>
                </a:solidFill>
                <a:latin typeface="Arial"/>
                <a:ea typeface="Arial"/>
                <a:cs typeface="Arial"/>
                <a:sym typeface="Arial"/>
              </a:rPr>
              <a:t>kolejności</a:t>
            </a:r>
            <a:r>
              <a:rPr lang="en-US" sz="3200" dirty="0">
                <a:solidFill>
                  <a:srgbClr val="323232"/>
                </a:solidFill>
                <a:latin typeface="Arial"/>
                <a:ea typeface="Arial"/>
                <a:cs typeface="Arial"/>
                <a:sym typeface="Arial"/>
              </a:rPr>
              <a:t> i </a:t>
            </a:r>
            <a:r>
              <a:rPr lang="en-US" sz="3200" dirty="0" err="1">
                <a:solidFill>
                  <a:srgbClr val="323232"/>
                </a:solidFill>
                <a:latin typeface="Arial"/>
                <a:ea typeface="Arial"/>
                <a:cs typeface="Arial"/>
                <a:sym typeface="Arial"/>
              </a:rPr>
              <a:t>dlaczego</a:t>
            </a:r>
            <a:r>
              <a:rPr lang="en-US" sz="3200" dirty="0">
                <a:solidFill>
                  <a:srgbClr val="323232"/>
                </a:solidFill>
                <a:latin typeface="Arial"/>
                <a:ea typeface="Arial"/>
                <a:cs typeface="Arial"/>
                <a:sym typeface="Arial"/>
              </a:rPr>
              <a:t>?</a:t>
            </a:r>
            <a:endParaRPr sz="3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26"/>
          <p:cNvSpPr txBox="1">
            <a:spLocks noGrp="1"/>
          </p:cNvSpPr>
          <p:nvPr>
            <p:ph type="title"/>
          </p:nvPr>
        </p:nvSpPr>
        <p:spPr>
          <a:xfrm>
            <a:off x="762001" y="5657851"/>
            <a:ext cx="23861485"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a:t>C. Studium przypadku</a:t>
            </a:r>
            <a:endParaRPr/>
          </a:p>
        </p:txBody>
      </p:sp>
      <p:sp>
        <p:nvSpPr>
          <p:cNvPr id="357" name="Google Shape;357;p26"/>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7"/>
          <p:cNvSpPr txBox="1">
            <a:spLocks noGrp="1"/>
          </p:cNvSpPr>
          <p:nvPr>
            <p:ph type="body" idx="1"/>
          </p:nvPr>
        </p:nvSpPr>
        <p:spPr>
          <a:xfrm>
            <a:off x="8491538" y="1232647"/>
            <a:ext cx="15657999" cy="11250706"/>
          </a:xfrm>
          <a:prstGeom prst="rect">
            <a:avLst/>
          </a:prstGeom>
          <a:noFill/>
          <a:ln>
            <a:noFill/>
          </a:ln>
        </p:spPr>
        <p:txBody>
          <a:bodyPr spcFirstLastPara="1" wrap="square" lIns="0" tIns="0" rIns="0" bIns="0" anchor="t" anchorCtr="0">
            <a:normAutofit/>
          </a:bodyPr>
          <a:lstStyle/>
          <a:p>
            <a:pPr marL="571500" lvl="0" indent="-571500" algn="l" rtl="0">
              <a:lnSpc>
                <a:spcPct val="150000"/>
              </a:lnSpc>
              <a:spcBef>
                <a:spcPts val="0"/>
              </a:spcBef>
              <a:spcAft>
                <a:spcPts val="0"/>
              </a:spcAft>
              <a:buClr>
                <a:srgbClr val="323232"/>
              </a:buClr>
              <a:buSzPts val="3600"/>
              <a:buFont typeface="Noto Sans Symbols"/>
              <a:buChar char="▪"/>
            </a:pPr>
            <a:r>
              <a:rPr lang="en-US" sz="3600"/>
              <a:t>Każdy ośrodek i hotel Six Senses w Portugalii stosuje standardowe ramy zgodne z </a:t>
            </a:r>
            <a:r>
              <a:rPr lang="en-US" sz="3600" b="1"/>
              <a:t>kryteriami Globalnej Rady ds. Zrównoważonej Turystyki (GSTC). </a:t>
            </a:r>
            <a:endParaRPr/>
          </a:p>
          <a:p>
            <a:pPr marL="571500" lvl="0" indent="-342900" algn="l" rtl="0">
              <a:lnSpc>
                <a:spcPct val="150000"/>
              </a:lnSpc>
              <a:spcBef>
                <a:spcPts val="2000"/>
              </a:spcBef>
              <a:spcAft>
                <a:spcPts val="0"/>
              </a:spcAft>
              <a:buClr>
                <a:srgbClr val="323232"/>
              </a:buClr>
              <a:buSzPts val="3600"/>
              <a:buFont typeface="Noto Sans Symbols"/>
              <a:buNone/>
            </a:pPr>
            <a:endParaRPr sz="3600"/>
          </a:p>
          <a:p>
            <a:pPr marL="571500" lvl="0" indent="-571500" algn="l" rtl="0">
              <a:lnSpc>
                <a:spcPct val="150000"/>
              </a:lnSpc>
              <a:spcBef>
                <a:spcPts val="2000"/>
              </a:spcBef>
              <a:spcAft>
                <a:spcPts val="0"/>
              </a:spcAft>
              <a:buClr>
                <a:srgbClr val="323232"/>
              </a:buClr>
              <a:buSzPts val="3600"/>
              <a:buFont typeface="Noto Sans Symbols"/>
              <a:buChar char="▪"/>
            </a:pPr>
            <a:r>
              <a:rPr lang="en-US" sz="3600"/>
              <a:t>Co miesiąc gromadzone są dane dotyczące energii, wody, odpadów, emisji dwutlenku węgla, różnorodności biologicznej i dobrobytu społeczności. </a:t>
            </a:r>
            <a:endParaRPr/>
          </a:p>
          <a:p>
            <a:pPr marL="571500" lvl="0" indent="-342900" algn="l" rtl="0">
              <a:lnSpc>
                <a:spcPct val="150000"/>
              </a:lnSpc>
              <a:spcBef>
                <a:spcPts val="2000"/>
              </a:spcBef>
              <a:spcAft>
                <a:spcPts val="0"/>
              </a:spcAft>
              <a:buClr>
                <a:srgbClr val="323232"/>
              </a:buClr>
              <a:buSzPts val="3600"/>
              <a:buFont typeface="Noto Sans Symbols"/>
              <a:buNone/>
            </a:pPr>
            <a:endParaRPr sz="3600"/>
          </a:p>
          <a:p>
            <a:pPr marL="571500" lvl="0" indent="-571500" algn="l" rtl="0">
              <a:lnSpc>
                <a:spcPct val="150000"/>
              </a:lnSpc>
              <a:spcBef>
                <a:spcPts val="2000"/>
              </a:spcBef>
              <a:spcAft>
                <a:spcPts val="0"/>
              </a:spcAft>
              <a:buClr>
                <a:srgbClr val="323232"/>
              </a:buClr>
              <a:buSzPts val="3600"/>
              <a:buFont typeface="Noto Sans Symbols"/>
              <a:buChar char="▪"/>
            </a:pPr>
            <a:r>
              <a:rPr lang="en-US" sz="3600"/>
              <a:t>Wszystkie obiekty przekazują swoje dane do programu Hotel Sustainability Benchmarking Uniwersytetu Cornell, co umożliwia porównanie wyników z globalnym zbiorem danych innych obiektów tego typu.</a:t>
            </a:r>
            <a:endParaRPr/>
          </a:p>
        </p:txBody>
      </p:sp>
      <p:sp>
        <p:nvSpPr>
          <p:cNvPr id="363" name="Google Shape;363;p27"/>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a:t>3. Studium przypadku – </a:t>
            </a:r>
            <a:br>
              <a:rPr lang="en-US" b="1"/>
            </a:br>
            <a:r>
              <a:rPr lang="en-US" b="1"/>
              <a:t>Six Senses Resort and Hotel</a:t>
            </a:r>
            <a:endParaRPr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28"/>
          <p:cNvSpPr txBox="1">
            <a:spLocks noGrp="1"/>
          </p:cNvSpPr>
          <p:nvPr>
            <p:ph type="body" idx="1"/>
          </p:nvPr>
        </p:nvSpPr>
        <p:spPr>
          <a:xfrm>
            <a:off x="8491538" y="1232646"/>
            <a:ext cx="15130463" cy="8935481"/>
          </a:xfrm>
          <a:prstGeom prst="rect">
            <a:avLst/>
          </a:prstGeom>
          <a:noFill/>
          <a:ln>
            <a:noFill/>
          </a:ln>
        </p:spPr>
        <p:txBody>
          <a:bodyPr spcFirstLastPara="1" wrap="square" lIns="0" tIns="0" rIns="0" bIns="0" anchor="t" anchorCtr="0">
            <a:normAutofit lnSpcReduction="10000"/>
          </a:bodyPr>
          <a:lstStyle/>
          <a:p>
            <a:pPr marL="571500" lvl="0" indent="-571500" algn="l" rtl="0">
              <a:lnSpc>
                <a:spcPct val="150000"/>
              </a:lnSpc>
              <a:spcBef>
                <a:spcPts val="0"/>
              </a:spcBef>
              <a:spcAft>
                <a:spcPts val="0"/>
              </a:spcAft>
              <a:buClr>
                <a:srgbClr val="323232"/>
              </a:buClr>
              <a:buSzPts val="3600"/>
              <a:buFont typeface="Noto Sans Symbols"/>
              <a:buChar char="▪"/>
            </a:pPr>
            <a:r>
              <a:rPr lang="en-US" sz="3600"/>
              <a:t>Ośrodek ten wykorzystuje gromadzenie danych i narzędzia, takie jak:</a:t>
            </a:r>
            <a:endParaRPr sz="3600"/>
          </a:p>
          <a:p>
            <a:pPr marL="1828800" lvl="0" indent="-914400" algn="l" rtl="0">
              <a:lnSpc>
                <a:spcPct val="150000"/>
              </a:lnSpc>
              <a:spcBef>
                <a:spcPts val="2000"/>
              </a:spcBef>
              <a:spcAft>
                <a:spcPts val="0"/>
              </a:spcAft>
              <a:buClr>
                <a:srgbClr val="323232"/>
              </a:buClr>
              <a:buSzPts val="3600"/>
              <a:buFont typeface="Arial"/>
              <a:buAutoNum type="arabicPeriod"/>
            </a:pPr>
            <a:r>
              <a:rPr lang="en-US" sz="3600" b="1"/>
              <a:t>Emisje Scope 1 i Scope 2 śledzone </a:t>
            </a:r>
            <a:r>
              <a:rPr lang="en-US" sz="3600"/>
              <a:t>zgodnie z protokołem GHG przy użyciu oprogramowania Green Engage.</a:t>
            </a:r>
            <a:endParaRPr/>
          </a:p>
          <a:p>
            <a:pPr marL="1828800" lvl="0" indent="-914400" algn="l" rtl="0">
              <a:lnSpc>
                <a:spcPct val="150000"/>
              </a:lnSpc>
              <a:spcBef>
                <a:spcPts val="2000"/>
              </a:spcBef>
              <a:spcAft>
                <a:spcPts val="0"/>
              </a:spcAft>
              <a:buClr>
                <a:srgbClr val="323232"/>
              </a:buClr>
              <a:buSzPts val="3600"/>
              <a:buFont typeface="Arial"/>
              <a:buAutoNum type="arabicPeriod"/>
            </a:pPr>
            <a:r>
              <a:rPr lang="en-US" sz="3600" b="1"/>
              <a:t>Działalność ośrodka, różnorodność biologiczna, zdrowie gleby, gospodarka wodna oraz współpraca z dostawcami</a:t>
            </a:r>
            <a:r>
              <a:rPr lang="en-US" sz="3600"/>
              <a:t>, gośćmi i gospodarzami.</a:t>
            </a:r>
            <a:endParaRPr/>
          </a:p>
          <a:p>
            <a:pPr marL="1828800" lvl="0" indent="-914400" algn="l" rtl="0">
              <a:lnSpc>
                <a:spcPct val="150000"/>
              </a:lnSpc>
              <a:spcBef>
                <a:spcPts val="2000"/>
              </a:spcBef>
              <a:spcAft>
                <a:spcPts val="0"/>
              </a:spcAft>
              <a:buClr>
                <a:srgbClr val="323232"/>
              </a:buClr>
              <a:buSzPts val="3600"/>
              <a:buFont typeface="Arial"/>
              <a:buAutoNum type="arabicPeriod"/>
            </a:pPr>
            <a:r>
              <a:rPr lang="en-US" sz="3600"/>
              <a:t>Centra </a:t>
            </a:r>
            <a:r>
              <a:rPr lang="en-US" sz="3600" b="1"/>
              <a:t>Earth Labs </a:t>
            </a:r>
            <a:r>
              <a:rPr lang="en-US" sz="3600"/>
              <a:t>na miejscu rejestrują dane, organizują warsztaty i szkolą personel.</a:t>
            </a:r>
            <a:endParaRPr/>
          </a:p>
          <a:p>
            <a:pPr marL="1828800" lvl="0" indent="-914400" algn="l" rtl="0">
              <a:lnSpc>
                <a:spcPct val="150000"/>
              </a:lnSpc>
              <a:spcBef>
                <a:spcPts val="2000"/>
              </a:spcBef>
              <a:spcAft>
                <a:spcPts val="0"/>
              </a:spcAft>
              <a:buClr>
                <a:srgbClr val="323232"/>
              </a:buClr>
              <a:buSzPts val="3600"/>
              <a:buFont typeface="Arial"/>
              <a:buAutoNum type="arabicPeriod"/>
            </a:pPr>
            <a:r>
              <a:rPr lang="en-US" sz="3600" b="1"/>
              <a:t>Wewnętrzne </a:t>
            </a:r>
            <a:r>
              <a:rPr lang="en-US" sz="3600"/>
              <a:t>systemy </a:t>
            </a:r>
            <a:r>
              <a:rPr lang="en-US" sz="3600" b="1"/>
              <a:t>filtracji </a:t>
            </a:r>
            <a:r>
              <a:rPr lang="en-US" sz="3600"/>
              <a:t>i butelkowania </a:t>
            </a:r>
            <a:r>
              <a:rPr lang="en-US" sz="3600" b="1"/>
              <a:t>wody </a:t>
            </a:r>
            <a:r>
              <a:rPr lang="en-US" sz="3600"/>
              <a:t>eliminują jednorazowe tworzywa sztuczne i rejestrują zużycie.</a:t>
            </a:r>
            <a:endParaRPr sz="3600"/>
          </a:p>
        </p:txBody>
      </p:sp>
      <p:sp>
        <p:nvSpPr>
          <p:cNvPr id="369" name="Google Shape;369;p28"/>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a:t>3. Studium przypadku – </a:t>
            </a:r>
            <a:br>
              <a:rPr lang="en-US" b="1"/>
            </a:br>
            <a:r>
              <a:rPr lang="en-US" b="1"/>
              <a:t>Six Senses Resort and Hotel</a:t>
            </a:r>
            <a:endParaRPr b="1"/>
          </a:p>
        </p:txBody>
      </p:sp>
      <p:sp>
        <p:nvSpPr>
          <p:cNvPr id="370" name="Google Shape;370;p28"/>
          <p:cNvSpPr txBox="1"/>
          <p:nvPr/>
        </p:nvSpPr>
        <p:spPr>
          <a:xfrm>
            <a:off x="8491538" y="10588752"/>
            <a:ext cx="14637581" cy="2220004"/>
          </a:xfrm>
          <a:prstGeom prst="rect">
            <a:avLst/>
          </a:prstGeom>
          <a:noFill/>
          <a:ln>
            <a:noFill/>
          </a:ln>
        </p:spPr>
        <p:txBody>
          <a:bodyPr spcFirstLastPara="1" wrap="square" lIns="0" tIns="0" rIns="0" bIns="0" anchor="t" anchorCtr="0">
            <a:normAutofit fontScale="92500" lnSpcReduction="10000"/>
          </a:bodyPr>
          <a:lstStyle/>
          <a:p>
            <a:pPr marL="571500" marR="0" lvl="0" indent="-571500" algn="l" rtl="0">
              <a:lnSpc>
                <a:spcPct val="150000"/>
              </a:lnSpc>
              <a:spcBef>
                <a:spcPts val="0"/>
              </a:spcBef>
              <a:spcAft>
                <a:spcPts val="0"/>
              </a:spcAft>
              <a:buClr>
                <a:srgbClr val="323232"/>
              </a:buClr>
              <a:buSzPts val="3600"/>
              <a:buFont typeface="Noto Sans Symbols"/>
              <a:buChar char="▪"/>
            </a:pPr>
            <a:r>
              <a:rPr lang="en-US" sz="3600">
                <a:solidFill>
                  <a:srgbClr val="323232"/>
                </a:solidFill>
                <a:latin typeface="Arial"/>
                <a:ea typeface="Arial"/>
                <a:cs typeface="Arial"/>
                <a:sym typeface="Arial"/>
              </a:rPr>
              <a:t>Strategia ta pozwoliła wygenerować 1 767 578 kWh energii odnawialnej i uniknąć zużycia 2 799 142 plastikowych butelek dzięki ponownemu napełnianiu własnej wody pitnej.</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29"/>
          <p:cNvSpPr txBox="1">
            <a:spLocks noGrp="1"/>
          </p:cNvSpPr>
          <p:nvPr>
            <p:ph type="title"/>
          </p:nvPr>
        </p:nvSpPr>
        <p:spPr>
          <a:xfrm>
            <a:off x="761999" y="1524000"/>
            <a:ext cx="7507358"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a:t>3. Studium przypadku – </a:t>
            </a:r>
            <a:br>
              <a:rPr lang="en-US" b="1"/>
            </a:br>
            <a:r>
              <a:rPr lang="en-US" b="1"/>
              <a:t>Bali</a:t>
            </a:r>
            <a:endParaRPr b="1"/>
          </a:p>
        </p:txBody>
      </p:sp>
      <p:pic>
        <p:nvPicPr>
          <p:cNvPr id="376" name="Google Shape;376;p29" title="How the tourism industry can be responsible for its environmental footprint | Sean Nino | TEDxUbud"/>
          <p:cNvPicPr preferRelativeResize="0">
            <a:picLocks noGrp="1"/>
          </p:cNvPicPr>
          <p:nvPr>
            <p:ph type="body" idx="1"/>
          </p:nvPr>
        </p:nvPicPr>
        <p:blipFill rotWithShape="1">
          <a:blip r:embed="rId3">
            <a:alphaModFix/>
          </a:blip>
          <a:srcRect/>
          <a:stretch/>
        </p:blipFill>
        <p:spPr>
          <a:xfrm>
            <a:off x="9072903" y="2438400"/>
            <a:ext cx="13779090" cy="777902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6"/>
                                        </p:tgtEl>
                                        <p:attrNameLst>
                                          <p:attrName>style.visibility</p:attrName>
                                        </p:attrNameLst>
                                      </p:cBhvr>
                                      <p:to>
                                        <p:strVal val="visible"/>
                                      </p:to>
                                    </p:set>
                                    <p:animEffect transition="in" filter="fade">
                                      <p:cBhvr>
                                        <p:cTn id="7" dur="1"/>
                                        <p:tgtEl>
                                          <p:spTgt spid="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30"/>
          <p:cNvSpPr txBox="1">
            <a:spLocks noGrp="1"/>
          </p:cNvSpPr>
          <p:nvPr>
            <p:ph type="title"/>
          </p:nvPr>
        </p:nvSpPr>
        <p:spPr>
          <a:xfrm>
            <a:off x="761999" y="1524000"/>
            <a:ext cx="7507358"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a:t>3. Studium przypadku – </a:t>
            </a:r>
            <a:br>
              <a:rPr lang="en-US" b="1"/>
            </a:br>
            <a:r>
              <a:rPr lang="en-US" b="1"/>
              <a:t>pytania</a:t>
            </a:r>
            <a:endParaRPr b="1"/>
          </a:p>
        </p:txBody>
      </p:sp>
      <p:sp>
        <p:nvSpPr>
          <p:cNvPr id="382" name="Google Shape;382;p30"/>
          <p:cNvSpPr txBox="1">
            <a:spLocks noGrp="1"/>
          </p:cNvSpPr>
          <p:nvPr>
            <p:ph type="body" idx="1"/>
          </p:nvPr>
        </p:nvSpPr>
        <p:spPr>
          <a:xfrm>
            <a:off x="8491535" y="1299202"/>
            <a:ext cx="15729429" cy="343905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4400"/>
              <a:buNone/>
            </a:pPr>
            <a:r>
              <a:rPr lang="en-US" sz="4400"/>
              <a:t>Jakich wskaźników użyłbyś w tych ośrodkach hotelowych?</a:t>
            </a:r>
            <a:endParaRPr/>
          </a:p>
          <a:p>
            <a:pPr marL="0" lvl="0" indent="0" algn="l" rtl="0">
              <a:lnSpc>
                <a:spcPct val="90000"/>
              </a:lnSpc>
              <a:spcBef>
                <a:spcPts val="2000"/>
              </a:spcBef>
              <a:spcAft>
                <a:spcPts val="0"/>
              </a:spcAft>
              <a:buClr>
                <a:srgbClr val="323232"/>
              </a:buClr>
              <a:buSzPts val="4400"/>
              <a:buNone/>
            </a:pPr>
            <a:endParaRPr sz="4400"/>
          </a:p>
          <a:p>
            <a:pPr marL="0" lvl="0" indent="0" algn="l" rtl="0">
              <a:lnSpc>
                <a:spcPct val="90000"/>
              </a:lnSpc>
              <a:spcBef>
                <a:spcPts val="2000"/>
              </a:spcBef>
              <a:spcAft>
                <a:spcPts val="0"/>
              </a:spcAft>
              <a:buClr>
                <a:srgbClr val="323232"/>
              </a:buClr>
              <a:buSzPts val="4400"/>
              <a:buNone/>
            </a:pPr>
            <a:r>
              <a:rPr lang="en-US" sz="4400"/>
              <a:t>Proszę sklasyfikować 6 wskaźników, korzystając z wymiarów i składu.</a:t>
            </a:r>
            <a:endParaRPr/>
          </a:p>
        </p:txBody>
      </p:sp>
      <p:graphicFrame>
        <p:nvGraphicFramePr>
          <p:cNvPr id="383" name="Google Shape;383;p30"/>
          <p:cNvGraphicFramePr/>
          <p:nvPr>
            <p:extLst>
              <p:ext uri="{D42A27DB-BD31-4B8C-83A1-F6EECF244321}">
                <p14:modId xmlns:p14="http://schemas.microsoft.com/office/powerpoint/2010/main" val="2843467686"/>
              </p:ext>
            </p:extLst>
          </p:nvPr>
        </p:nvGraphicFramePr>
        <p:xfrm>
          <a:off x="8491535" y="5154507"/>
          <a:ext cx="14351000" cy="4480465"/>
        </p:xfrm>
        <a:graphic>
          <a:graphicData uri="http://schemas.openxmlformats.org/drawingml/2006/table">
            <a:tbl>
              <a:tblPr firstRow="1" bandRow="1">
                <a:noFill/>
              </a:tblPr>
              <a:tblGrid>
                <a:gridCol w="2105850">
                  <a:extLst>
                    <a:ext uri="{9D8B030D-6E8A-4147-A177-3AD203B41FA5}">
                      <a16:colId xmlns:a16="http://schemas.microsoft.com/office/drawing/2014/main" val="20000"/>
                    </a:ext>
                  </a:extLst>
                </a:gridCol>
                <a:gridCol w="2161550">
                  <a:extLst>
                    <a:ext uri="{9D8B030D-6E8A-4147-A177-3AD203B41FA5}">
                      <a16:colId xmlns:a16="http://schemas.microsoft.com/office/drawing/2014/main" val="20001"/>
                    </a:ext>
                  </a:extLst>
                </a:gridCol>
                <a:gridCol w="1937075">
                  <a:extLst>
                    <a:ext uri="{9D8B030D-6E8A-4147-A177-3AD203B41FA5}">
                      <a16:colId xmlns:a16="http://schemas.microsoft.com/office/drawing/2014/main" val="20002"/>
                    </a:ext>
                  </a:extLst>
                </a:gridCol>
                <a:gridCol w="1846550">
                  <a:extLst>
                    <a:ext uri="{9D8B030D-6E8A-4147-A177-3AD203B41FA5}">
                      <a16:colId xmlns:a16="http://schemas.microsoft.com/office/drawing/2014/main" val="20003"/>
                    </a:ext>
                  </a:extLst>
                </a:gridCol>
                <a:gridCol w="2636980">
                  <a:extLst>
                    <a:ext uri="{9D8B030D-6E8A-4147-A177-3AD203B41FA5}">
                      <a16:colId xmlns:a16="http://schemas.microsoft.com/office/drawing/2014/main" val="20004"/>
                    </a:ext>
                  </a:extLst>
                </a:gridCol>
                <a:gridCol w="1363870">
                  <a:extLst>
                    <a:ext uri="{9D8B030D-6E8A-4147-A177-3AD203B41FA5}">
                      <a16:colId xmlns:a16="http://schemas.microsoft.com/office/drawing/2014/main" val="20005"/>
                    </a:ext>
                  </a:extLst>
                </a:gridCol>
                <a:gridCol w="2299125">
                  <a:extLst>
                    <a:ext uri="{9D8B030D-6E8A-4147-A177-3AD203B41FA5}">
                      <a16:colId xmlns:a16="http://schemas.microsoft.com/office/drawing/2014/main" val="20006"/>
                    </a:ext>
                  </a:extLst>
                </a:gridCol>
              </a:tblGrid>
              <a:tr h="697525">
                <a:tc>
                  <a:txBody>
                    <a:bodyPr/>
                    <a:lstStyle/>
                    <a:p>
                      <a:pPr marL="0" marR="0" lvl="0" indent="0" algn="ctr" rtl="0">
                        <a:spcBef>
                          <a:spcPts val="0"/>
                        </a:spcBef>
                        <a:spcAft>
                          <a:spcPts val="0"/>
                        </a:spcAft>
                        <a:buNone/>
                      </a:pPr>
                      <a:r>
                        <a:rPr lang="en-US" sz="2800" dirty="0" err="1">
                          <a:latin typeface="Arial"/>
                          <a:ea typeface="Arial"/>
                          <a:cs typeface="Arial"/>
                          <a:sym typeface="Arial"/>
                        </a:rPr>
                        <a:t>Wymiar</a:t>
                      </a:r>
                      <a:endParaRPr sz="2800" dirty="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a:latin typeface="Arial"/>
                          <a:ea typeface="Arial"/>
                          <a:cs typeface="Arial"/>
                          <a:sym typeface="Arial"/>
                        </a:rPr>
                        <a:t>Wskaźnik</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a:latin typeface="Arial"/>
                          <a:ea typeface="Arial"/>
                          <a:cs typeface="Arial"/>
                          <a:sym typeface="Arial"/>
                        </a:rPr>
                        <a:t>Jednostka miary</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a:latin typeface="Arial"/>
                          <a:ea typeface="Arial"/>
                          <a:cs typeface="Arial"/>
                          <a:sym typeface="Arial"/>
                        </a:rPr>
                        <a:t>Źródło danych</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b="1">
                          <a:solidFill>
                            <a:schemeClr val="lt1"/>
                          </a:solidFill>
                          <a:latin typeface="Arial"/>
                          <a:ea typeface="Arial"/>
                          <a:cs typeface="Arial"/>
                          <a:sym typeface="Arial"/>
                        </a:rPr>
                        <a:t>Częstotliwość</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spcBef>
                          <a:spcPts val="0"/>
                        </a:spcBef>
                        <a:spcAft>
                          <a:spcPts val="0"/>
                        </a:spcAft>
                        <a:buNone/>
                      </a:pPr>
                      <a:r>
                        <a:rPr lang="en-US" sz="2800" b="1">
                          <a:solidFill>
                            <a:schemeClr val="lt1"/>
                          </a:solidFill>
                          <a:latin typeface="Arial"/>
                          <a:ea typeface="Arial"/>
                          <a:cs typeface="Arial"/>
                          <a:sym typeface="Arial"/>
                        </a:rPr>
                        <a:t>Cel</a:t>
                      </a:r>
                      <a:endParaRPr sz="2800">
                        <a:latin typeface="Arial"/>
                        <a:ea typeface="Arial"/>
                        <a:cs typeface="Arial"/>
                        <a:sym typeface="Arial"/>
                      </a:endParaRPr>
                    </a:p>
                  </a:txBody>
                  <a:tcPr marL="91450" marR="91450" marT="45725" marB="45725">
                    <a:solidFill>
                      <a:schemeClr val="accent5"/>
                    </a:solidFill>
                  </a:tcPr>
                </a:tc>
                <a:tc>
                  <a:txBody>
                    <a:bodyPr/>
                    <a:lstStyle/>
                    <a:p>
                      <a:pPr marL="0" marR="0" lvl="0" indent="0" algn="ctr" rtl="0">
                        <a:lnSpc>
                          <a:spcPct val="100000"/>
                        </a:lnSpc>
                        <a:spcBef>
                          <a:spcPts val="0"/>
                        </a:spcBef>
                        <a:spcAft>
                          <a:spcPts val="0"/>
                        </a:spcAft>
                        <a:buClr>
                          <a:schemeClr val="lt1"/>
                        </a:buClr>
                        <a:buSzPts val="2800"/>
                        <a:buFont typeface="Arial"/>
                        <a:buNone/>
                      </a:pPr>
                      <a:r>
                        <a:rPr lang="en-US" sz="1800" b="1" dirty="0" err="1">
                          <a:solidFill>
                            <a:schemeClr val="lt1"/>
                          </a:solidFill>
                          <a:latin typeface="Arial"/>
                          <a:ea typeface="Arial"/>
                          <a:cs typeface="Arial"/>
                          <a:sym typeface="Arial"/>
                        </a:rPr>
                        <a:t>Odpowiedzialność</a:t>
                      </a:r>
                      <a:endParaRPr sz="1800" dirty="0">
                        <a:latin typeface="Arial"/>
                        <a:ea typeface="Arial"/>
                        <a:cs typeface="Arial"/>
                        <a:sym typeface="Arial"/>
                      </a:endParaRPr>
                    </a:p>
                  </a:txBody>
                  <a:tcPr marL="91450" marR="91450" marT="45725" marB="45725">
                    <a:solidFill>
                      <a:schemeClr val="accent5"/>
                    </a:solidFill>
                  </a:tcPr>
                </a:tc>
                <a:extLst>
                  <a:ext uri="{0D108BD9-81ED-4DB2-BD59-A6C34878D82A}">
                    <a16:rowId xmlns:a16="http://schemas.microsoft.com/office/drawing/2014/main" val="10000"/>
                  </a:ext>
                </a:extLst>
              </a:tr>
              <a:tr h="747750">
                <a:tc>
                  <a:txBody>
                    <a:bodyPr/>
                    <a:lstStyle/>
                    <a:p>
                      <a:pPr marL="0" marR="0" lvl="0" indent="0" algn="l"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l"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1"/>
                  </a:ext>
                </a:extLst>
              </a:tr>
              <a:tr h="946725">
                <a:tc>
                  <a:txBody>
                    <a:bodyPr/>
                    <a:lstStyle/>
                    <a:p>
                      <a:pPr marL="0" marR="0" lvl="0" indent="0" algn="l"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l"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2"/>
                  </a:ext>
                </a:extLst>
              </a:tr>
              <a:tr h="1093350">
                <a:tc>
                  <a:txBody>
                    <a:bodyPr/>
                    <a:lstStyle/>
                    <a:p>
                      <a:pPr marL="0" marR="0" lvl="0" indent="0" algn="l"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l"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r h="747750">
                <a:tc>
                  <a:txBody>
                    <a:bodyPr/>
                    <a:lstStyle/>
                    <a:p>
                      <a:pPr marL="0" marR="0" lvl="0" indent="0" algn="l" rtl="0">
                        <a:lnSpc>
                          <a:spcPct val="100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dirty="0">
                        <a:latin typeface="Arial"/>
                        <a:ea typeface="Arial"/>
                        <a:cs typeface="Arial"/>
                        <a:sym typeface="Arial"/>
                      </a:endParaRPr>
                    </a:p>
                  </a:txBody>
                  <a:tcPr marL="91450" marR="91450" marT="45725" marB="45725" anchor="ctr"/>
                </a:tc>
                <a:extLst>
                  <a:ext uri="{0D108BD9-81ED-4DB2-BD59-A6C34878D82A}">
                    <a16:rowId xmlns:a16="http://schemas.microsoft.com/office/drawing/2014/main" val="10004"/>
                  </a:ext>
                </a:extLst>
              </a:tr>
            </a:tbl>
          </a:graphicData>
        </a:graphic>
      </p:graphicFrame>
      <p:sp>
        <p:nvSpPr>
          <p:cNvPr id="384" name="Google Shape;384;p30"/>
          <p:cNvSpPr txBox="1"/>
          <p:nvPr/>
        </p:nvSpPr>
        <p:spPr>
          <a:xfrm>
            <a:off x="8491535" y="10542330"/>
            <a:ext cx="15729429" cy="14465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rgbClr val="323232"/>
                </a:solidFill>
                <a:latin typeface="Arial"/>
                <a:ea typeface="Arial"/>
                <a:cs typeface="Arial"/>
                <a:sym typeface="Arial"/>
              </a:rPr>
              <a:t>Jakie przewagi konkurencyjne można uzyskać, stosując podobne ramy w swojej działalności turystycznej?</a:t>
            </a:r>
            <a:endParaRPr sz="4400">
              <a:solidFill>
                <a:srgbClr val="323232"/>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31"/>
          <p:cNvSpPr txBox="1">
            <a:spLocks noGrp="1"/>
          </p:cNvSpPr>
          <p:nvPr>
            <p:ph type="title"/>
          </p:nvPr>
        </p:nvSpPr>
        <p:spPr>
          <a:xfrm>
            <a:off x="762000" y="2019299"/>
            <a:ext cx="22860000" cy="167562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a:t>Zapoznaj się z poniższymi zasobami, aby kontynuować samodzielną naukę!</a:t>
            </a:r>
            <a:endParaRPr/>
          </a:p>
        </p:txBody>
      </p:sp>
      <p:sp>
        <p:nvSpPr>
          <p:cNvPr id="390" name="Google Shape;390;p31"/>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
        <p:nvSpPr>
          <p:cNvPr id="391" name="Google Shape;391;p31"/>
          <p:cNvSpPr txBox="1">
            <a:spLocks noGrp="1"/>
          </p:cNvSpPr>
          <p:nvPr>
            <p:ph type="body" idx="2"/>
          </p:nvPr>
        </p:nvSpPr>
        <p:spPr>
          <a:xfrm>
            <a:off x="12344401" y="4616941"/>
            <a:ext cx="11859207" cy="8408594"/>
          </a:xfrm>
          <a:prstGeom prst="rect">
            <a:avLst/>
          </a:prstGeom>
          <a:noFill/>
          <a:ln>
            <a:noFill/>
          </a:ln>
        </p:spPr>
        <p:txBody>
          <a:bodyPr spcFirstLastPara="1" wrap="square" lIns="0" tIns="0" rIns="0" bIns="0" anchor="t" anchorCtr="0">
            <a:noAutofit/>
          </a:bodyPr>
          <a:lstStyle/>
          <a:p>
            <a:pPr marL="457200" lvl="0" indent="-457200" algn="l" rtl="0">
              <a:lnSpc>
                <a:spcPct val="90000"/>
              </a:lnSpc>
              <a:spcBef>
                <a:spcPts val="0"/>
              </a:spcBef>
              <a:spcAft>
                <a:spcPts val="0"/>
              </a:spcAft>
              <a:buClr>
                <a:schemeClr val="dk1"/>
              </a:buClr>
              <a:buSzPts val="3600"/>
              <a:buChar char="•"/>
            </a:pPr>
            <a:r>
              <a:rPr lang="en-US" sz="3600">
                <a:solidFill>
                  <a:schemeClr val="dk1"/>
                </a:solidFill>
              </a:rPr>
              <a:t>Podcast UE „Inteligentna turystyka” – odcinek </a:t>
            </a:r>
            <a:r>
              <a:rPr lang="en-US" sz="3600" u="sng">
                <a:solidFill>
                  <a:schemeClr val="dk1"/>
                </a:solidFill>
                <a:hlinkClick r:id="rId3">
                  <a:extLst>
                    <a:ext uri="{A12FA001-AC4F-418D-AE19-62706E023703}">
                      <ahyp:hlinkClr xmlns:ahyp="http://schemas.microsoft.com/office/drawing/2018/hyperlinkcolor" val="tx"/>
                    </a:ext>
                  </a:extLst>
                </a:hlinkClick>
              </a:rPr>
              <a:t>„Opowiadanie historii oparte na danych”</a:t>
            </a:r>
            <a:r>
              <a:rPr lang="en-US" sz="3600">
                <a:solidFill>
                  <a:schemeClr val="dk1"/>
                </a:solidFill>
              </a:rPr>
              <a:t> </a:t>
            </a:r>
            <a:endParaRPr sz="3600">
              <a:solidFill>
                <a:schemeClr val="dk1"/>
              </a:solidFill>
            </a:endParaRPr>
          </a:p>
          <a:p>
            <a:pPr marL="457200" lvl="0" indent="-457200" algn="l" rtl="0">
              <a:lnSpc>
                <a:spcPct val="90000"/>
              </a:lnSpc>
              <a:spcBef>
                <a:spcPts val="2000"/>
              </a:spcBef>
              <a:spcAft>
                <a:spcPts val="0"/>
              </a:spcAft>
              <a:buClr>
                <a:schemeClr val="dk1"/>
              </a:buClr>
              <a:buSzPts val="3600"/>
              <a:buChar char="•"/>
            </a:pPr>
            <a:r>
              <a:rPr lang="en-US" sz="3600">
                <a:solidFill>
                  <a:schemeClr val="dk1"/>
                </a:solidFill>
              </a:rPr>
              <a:t>UNWTO. (2004). </a:t>
            </a:r>
            <a:r>
              <a:rPr lang="en-US" sz="3600" i="1" u="sng">
                <a:solidFill>
                  <a:schemeClr val="dk1"/>
                </a:solidFill>
                <a:hlinkClick r:id="rId4">
                  <a:extLst>
                    <a:ext uri="{A12FA001-AC4F-418D-AE19-62706E023703}">
                      <ahyp:hlinkClr xmlns:ahyp="http://schemas.microsoft.com/office/drawing/2018/hyperlinkcolor" val="tx"/>
                    </a:ext>
                  </a:extLst>
                </a:hlinkClick>
              </a:rPr>
              <a:t>Wskaźniki zrównoważonego rozwoju dla destynacji turystycznych – przewodnik</a:t>
            </a:r>
            <a:r>
              <a:rPr lang="en-US" sz="3600" i="1">
                <a:solidFill>
                  <a:schemeClr val="dk1"/>
                </a:solidFill>
              </a:rPr>
              <a:t>. </a:t>
            </a:r>
            <a:r>
              <a:rPr lang="en-US" sz="3600">
                <a:solidFill>
                  <a:schemeClr val="dk1"/>
                </a:solidFill>
              </a:rPr>
              <a:t>Madryt, Hiszpania: Światowa Organizacja Turystyki.</a:t>
            </a:r>
            <a:endParaRPr sz="3600">
              <a:solidFill>
                <a:schemeClr val="dk1"/>
              </a:solidFill>
            </a:endParaRPr>
          </a:p>
          <a:p>
            <a:pPr marL="457200" lvl="0" indent="-457200" algn="l" rtl="0">
              <a:lnSpc>
                <a:spcPct val="90000"/>
              </a:lnSpc>
              <a:spcBef>
                <a:spcPts val="2000"/>
              </a:spcBef>
              <a:spcAft>
                <a:spcPts val="0"/>
              </a:spcAft>
              <a:buClr>
                <a:schemeClr val="dk1"/>
              </a:buClr>
              <a:buSzPts val="3600"/>
              <a:buChar char="•"/>
            </a:pPr>
            <a:r>
              <a:rPr lang="en-US" sz="3600">
                <a:solidFill>
                  <a:schemeClr val="dk1"/>
                </a:solidFill>
              </a:rPr>
              <a:t>Komisja Europejska. (2016). </a:t>
            </a:r>
            <a:r>
              <a:rPr lang="en-US" sz="3600" i="1" u="sng">
                <a:solidFill>
                  <a:schemeClr val="dk1"/>
                </a:solidFill>
                <a:hlinkClick r:id="rId5">
                  <a:extLst>
                    <a:ext uri="{A12FA001-AC4F-418D-AE19-62706E023703}">
                      <ahyp:hlinkClr xmlns:ahyp="http://schemas.microsoft.com/office/drawing/2018/hyperlinkcolor" val="tx"/>
                    </a:ext>
                  </a:extLst>
                </a:hlinkClick>
              </a:rPr>
              <a:t>Europejski system wskaźników turystycznych: zestaw narzędzi ETIS do zrównoważonego zarządzania destynacjami</a:t>
            </a:r>
            <a:r>
              <a:rPr lang="en-US" sz="3600" i="1">
                <a:solidFill>
                  <a:schemeClr val="dk1"/>
                </a:solidFill>
              </a:rPr>
              <a:t>. </a:t>
            </a:r>
            <a:r>
              <a:rPr lang="en-US" sz="3600">
                <a:solidFill>
                  <a:schemeClr val="dk1"/>
                </a:solidFill>
              </a:rPr>
              <a:t>Dyrekcja Generalna ds. Rynku Wewnętrznego, Przemysłu, Przedsiębiorczości i MŚP, Komisja Europejska. Urząd Publikacji.</a:t>
            </a:r>
            <a:endParaRPr sz="3600">
              <a:solidFill>
                <a:schemeClr val="dk1"/>
              </a:solidFill>
            </a:endParaRPr>
          </a:p>
        </p:txBody>
      </p:sp>
      <p:sp>
        <p:nvSpPr>
          <p:cNvPr id="392" name="Google Shape;392;p31"/>
          <p:cNvSpPr txBox="1">
            <a:spLocks noGrp="1"/>
          </p:cNvSpPr>
          <p:nvPr>
            <p:ph type="body" idx="1"/>
          </p:nvPr>
        </p:nvSpPr>
        <p:spPr>
          <a:xfrm>
            <a:off x="774701" y="4616941"/>
            <a:ext cx="11264900" cy="7680806"/>
          </a:xfrm>
          <a:prstGeom prst="rect">
            <a:avLst/>
          </a:prstGeom>
          <a:noFill/>
          <a:ln>
            <a:noFill/>
          </a:ln>
        </p:spPr>
        <p:txBody>
          <a:bodyPr spcFirstLastPara="1" wrap="square" lIns="0" tIns="0" rIns="0" bIns="0" anchor="t" anchorCtr="0">
            <a:normAutofit lnSpcReduction="10000"/>
          </a:bodyPr>
          <a:lstStyle/>
          <a:p>
            <a:pPr marL="457200" lvl="0" indent="-457200" algn="l" rtl="0">
              <a:lnSpc>
                <a:spcPct val="90000"/>
              </a:lnSpc>
              <a:spcBef>
                <a:spcPts val="0"/>
              </a:spcBef>
              <a:spcAft>
                <a:spcPts val="0"/>
              </a:spcAft>
              <a:buClr>
                <a:schemeClr val="dk1"/>
              </a:buClr>
              <a:buSzPts val="3600"/>
              <a:buChar char="•"/>
            </a:pPr>
            <a:r>
              <a:rPr lang="en-US" sz="3600" u="sng">
                <a:solidFill>
                  <a:schemeClr val="dk1"/>
                </a:solidFill>
                <a:hlinkClick r:id="rId6">
                  <a:extLst>
                    <a:ext uri="{A12FA001-AC4F-418D-AE19-62706E023703}">
                      <ahyp:hlinkClr xmlns:ahyp="http://schemas.microsoft.com/office/drawing/2018/hyperlinkcolor" val="tx"/>
                    </a:ext>
                  </a:extLst>
                </a:hlinkClick>
              </a:rPr>
              <a:t>Dokumenty OECD dotyczące turystyki </a:t>
            </a:r>
            <a:r>
              <a:rPr lang="en-US" sz="3600">
                <a:solidFill>
                  <a:schemeClr val="dk1"/>
                </a:solidFill>
              </a:rPr>
              <a:t>– seria ta porusza takie kwestie, jak trendy i polityka, innowacje, zrównoważony rozwój, umiejętności i statystyki dla różnych krajów UE.</a:t>
            </a:r>
            <a:endParaRPr sz="3600">
              <a:solidFill>
                <a:schemeClr val="dk1"/>
              </a:solidFill>
            </a:endParaRPr>
          </a:p>
          <a:p>
            <a:pPr marL="457200" lvl="0" indent="-457200" algn="l" rtl="0">
              <a:lnSpc>
                <a:spcPct val="90000"/>
              </a:lnSpc>
              <a:spcBef>
                <a:spcPts val="2000"/>
              </a:spcBef>
              <a:spcAft>
                <a:spcPts val="0"/>
              </a:spcAft>
              <a:buClr>
                <a:schemeClr val="dk1"/>
              </a:buClr>
              <a:buSzPts val="3600"/>
              <a:buChar char="•"/>
            </a:pPr>
            <a:r>
              <a:rPr lang="en-US" sz="3600">
                <a:solidFill>
                  <a:schemeClr val="dk1"/>
                </a:solidFill>
              </a:rPr>
              <a:t>Interreg Mediterranean. (2019). </a:t>
            </a:r>
            <a:r>
              <a:rPr lang="en-US" sz="3600" i="1" u="sng">
                <a:solidFill>
                  <a:schemeClr val="dk1"/>
                </a:solidFill>
                <a:hlinkClick r:id="rId7">
                  <a:extLst>
                    <a:ext uri="{A12FA001-AC4F-418D-AE19-62706E023703}">
                      <ahyp:hlinkClr xmlns:ahyp="http://schemas.microsoft.com/office/drawing/2018/hyperlinkcolor" val="tx"/>
                    </a:ext>
                  </a:extLst>
                </a:hlinkClick>
              </a:rPr>
              <a:t>Zapewnienie skutecznego monitorowania zrównoważonego rozwoju turystyki w regionie Morza Śródziemnego</a:t>
            </a:r>
            <a:r>
              <a:rPr lang="en-US" sz="3600">
                <a:solidFill>
                  <a:schemeClr val="dk1"/>
                </a:solidFill>
              </a:rPr>
              <a:t>. Interreg Mediterranean – Zrównoważona turystyka.</a:t>
            </a:r>
            <a:endParaRPr/>
          </a:p>
          <a:p>
            <a:pPr marL="457200" lvl="0" indent="-457200" algn="l" rtl="0">
              <a:lnSpc>
                <a:spcPct val="90000"/>
              </a:lnSpc>
              <a:spcBef>
                <a:spcPts val="2000"/>
              </a:spcBef>
              <a:spcAft>
                <a:spcPts val="0"/>
              </a:spcAft>
              <a:buClr>
                <a:schemeClr val="dk1"/>
              </a:buClr>
              <a:buSzPts val="3600"/>
              <a:buChar char="•"/>
            </a:pPr>
            <a:r>
              <a:rPr lang="en-US" sz="3600" u="sng">
                <a:solidFill>
                  <a:schemeClr val="dk1"/>
                </a:solidFill>
                <a:hlinkClick r:id="rId8">
                  <a:extLst>
                    <a:ext uri="{A12FA001-AC4F-418D-AE19-62706E023703}">
                      <ahyp:hlinkClr xmlns:ahyp="http://schemas.microsoft.com/office/drawing/2018/hyperlinkcolor" val="tx"/>
                    </a:ext>
                  </a:extLst>
                </a:hlinkClick>
              </a:rPr>
              <a:t>Zestaw </a:t>
            </a:r>
            <a:r>
              <a:rPr lang="en-US" sz="3600">
                <a:solidFill>
                  <a:schemeClr val="dk1"/>
                </a:solidFill>
              </a:rPr>
              <a:t>narzędzi online UNESCO dotyczący zrównoważonej turystyki w ramach światowego dziedzictwa</a:t>
            </a:r>
            <a:r>
              <a:rPr lang="en-US" sz="3600" u="sng">
                <a:solidFill>
                  <a:schemeClr val="dk1"/>
                </a:solidFill>
                <a:hlinkClick r:id="rId8">
                  <a:extLst>
                    <a:ext uri="{A12FA001-AC4F-418D-AE19-62706E023703}">
                      <ahyp:hlinkClr xmlns:ahyp="http://schemas.microsoft.com/office/drawing/2018/hyperlinkcolor" val="tx"/>
                    </a:ext>
                  </a:extLst>
                </a:hlinkClick>
              </a:rPr>
              <a:t> 10 – Monitorowanie sukcesu dzięki zrównoważonej turystyce</a:t>
            </a:r>
            <a:r>
              <a:rPr lang="en-US" sz="3600">
                <a:solidFill>
                  <a:schemeClr val="dk1"/>
                </a:solidFill>
              </a:rPr>
              <a:t> </a:t>
            </a:r>
            <a:endParaRPr sz="3600">
              <a:solidFill>
                <a:schemeClr val="dk1"/>
              </a:solidFill>
            </a:endParaRPr>
          </a:p>
          <a:p>
            <a:pPr marL="457200" lvl="0" indent="-457200" algn="l" rtl="0">
              <a:lnSpc>
                <a:spcPct val="90000"/>
              </a:lnSpc>
              <a:spcBef>
                <a:spcPts val="2000"/>
              </a:spcBef>
              <a:spcAft>
                <a:spcPts val="0"/>
              </a:spcAft>
              <a:buClr>
                <a:schemeClr val="dk1"/>
              </a:buClr>
              <a:buSzPts val="3600"/>
              <a:buChar char="•"/>
            </a:pPr>
            <a:r>
              <a:rPr lang="en-US" sz="3600" u="sng">
                <a:solidFill>
                  <a:schemeClr val="dk1"/>
                </a:solidFill>
                <a:hlinkClick r:id="rId9">
                  <a:extLst>
                    <a:ext uri="{A12FA001-AC4F-418D-AE19-62706E023703}">
                      <ahyp:hlinkClr xmlns:ahyp="http://schemas.microsoft.com/office/drawing/2018/hyperlinkcolor" val="tx"/>
                    </a:ext>
                  </a:extLst>
                </a:hlinkClick>
              </a:rPr>
              <a:t>Seria podcastów „Resilient Tourism</a:t>
            </a:r>
            <a:r>
              <a:rPr lang="en-US" sz="3600">
                <a:solidFill>
                  <a:schemeClr val="dk1"/>
                </a:solidFill>
              </a:rPr>
              <a:t>”</a:t>
            </a:r>
            <a:r>
              <a:rPr lang="en-US" sz="3600" u="sng">
                <a:solidFill>
                  <a:schemeClr val="dk1"/>
                </a:solidFill>
                <a:hlinkClick r:id="rId9">
                  <a:extLst>
                    <a:ext uri="{A12FA001-AC4F-418D-AE19-62706E023703}">
                      <ahyp:hlinkClr xmlns:ahyp="http://schemas.microsoft.com/office/drawing/2018/hyperlinkcolor" val="tx"/>
                    </a:ext>
                  </a:extLst>
                </a:hlinkClick>
              </a:rPr>
              <a:t> – przyspieszenie transformacji cyfrowej i opartej na danych</a:t>
            </a:r>
            <a:endParaRPr sz="3600">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2"/>
          <p:cNvSpPr txBox="1">
            <a:spLocks noGrp="1"/>
          </p:cNvSpPr>
          <p:nvPr>
            <p:ph type="body" idx="1"/>
          </p:nvPr>
        </p:nvSpPr>
        <p:spPr>
          <a:xfrm>
            <a:off x="761999" y="2906487"/>
            <a:ext cx="22866350" cy="10267950"/>
          </a:xfrm>
          <a:prstGeom prst="rect">
            <a:avLst/>
          </a:prstGeom>
          <a:noFill/>
          <a:ln>
            <a:noFill/>
          </a:ln>
        </p:spPr>
        <p:txBody>
          <a:bodyPr spcFirstLastPara="1" wrap="square" lIns="0" tIns="0" rIns="0" bIns="0" anchor="t" anchorCtr="0">
            <a:normAutofit fontScale="70000" lnSpcReduction="20000"/>
          </a:bodyPr>
          <a:lstStyle/>
          <a:p>
            <a:pPr marL="0" lvl="0" indent="0" algn="l" rtl="0">
              <a:lnSpc>
                <a:spcPct val="120000"/>
              </a:lnSpc>
              <a:spcBef>
                <a:spcPts val="0"/>
              </a:spcBef>
              <a:spcAft>
                <a:spcPts val="0"/>
              </a:spcAft>
              <a:buClr>
                <a:srgbClr val="323232"/>
              </a:buClr>
              <a:buSzPct val="100000"/>
              <a:buNone/>
            </a:pPr>
            <a:r>
              <a:rPr lang="en-US" sz="4400" dirty="0" err="1"/>
              <a:t>Twoim</a:t>
            </a:r>
            <a:r>
              <a:rPr lang="en-US" sz="4400" dirty="0"/>
              <a:t> </a:t>
            </a:r>
            <a:r>
              <a:rPr lang="en-US" sz="4400" dirty="0" err="1"/>
              <a:t>zadaniem</a:t>
            </a:r>
            <a:r>
              <a:rPr lang="en-US" sz="4400" dirty="0"/>
              <a:t> jest </a:t>
            </a:r>
            <a:r>
              <a:rPr lang="en-US" sz="4400" dirty="0" err="1"/>
              <a:t>przedstawienie</a:t>
            </a:r>
            <a:r>
              <a:rPr lang="en-US" sz="4400" dirty="0"/>
              <a:t> </a:t>
            </a:r>
            <a:r>
              <a:rPr lang="en-US" sz="4400" dirty="0" err="1"/>
              <a:t>koncepcji</a:t>
            </a:r>
            <a:r>
              <a:rPr lang="en-US" sz="4400" dirty="0"/>
              <a:t>, </a:t>
            </a:r>
            <a:r>
              <a:rPr lang="en-US" sz="4400" dirty="0" err="1"/>
              <a:t>narzędzi</a:t>
            </a:r>
            <a:r>
              <a:rPr lang="en-US" sz="4400" dirty="0"/>
              <a:t> i </a:t>
            </a:r>
            <a:r>
              <a:rPr lang="en-US" sz="4400" dirty="0" err="1"/>
              <a:t>technik</a:t>
            </a:r>
            <a:r>
              <a:rPr lang="en-US" sz="4400" dirty="0"/>
              <a:t> </a:t>
            </a:r>
            <a:r>
              <a:rPr lang="en-US" sz="4400" dirty="0" err="1"/>
              <a:t>monitorowania</a:t>
            </a:r>
            <a:r>
              <a:rPr lang="en-US" sz="4400" dirty="0"/>
              <a:t> i </a:t>
            </a:r>
            <a:r>
              <a:rPr lang="en-US" sz="4400" dirty="0" err="1"/>
              <a:t>oceny</a:t>
            </a:r>
            <a:r>
              <a:rPr lang="en-US" sz="4400" dirty="0"/>
              <a:t> (M&amp;E) </a:t>
            </a:r>
            <a:r>
              <a:rPr lang="en-US" sz="4400" dirty="0" err="1"/>
              <a:t>omówionych</a:t>
            </a:r>
            <a:r>
              <a:rPr lang="en-US" sz="4400" dirty="0"/>
              <a:t> w module 10. </a:t>
            </a:r>
            <a:endParaRPr dirty="0"/>
          </a:p>
          <a:p>
            <a:pPr marL="0" lvl="0" indent="0" algn="l" rtl="0">
              <a:lnSpc>
                <a:spcPct val="120000"/>
              </a:lnSpc>
              <a:spcBef>
                <a:spcPts val="2000"/>
              </a:spcBef>
              <a:spcAft>
                <a:spcPts val="0"/>
              </a:spcAft>
              <a:buClr>
                <a:srgbClr val="323232"/>
              </a:buClr>
              <a:buSzPct val="100000"/>
              <a:buNone/>
            </a:pPr>
            <a:r>
              <a:rPr lang="en-US" sz="4400" dirty="0" err="1"/>
              <a:t>Wcielisz</a:t>
            </a:r>
            <a:r>
              <a:rPr lang="en-US" sz="4400" dirty="0"/>
              <a:t> </a:t>
            </a:r>
            <a:r>
              <a:rPr lang="en-US" sz="4400" dirty="0" err="1"/>
              <a:t>się</a:t>
            </a:r>
            <a:r>
              <a:rPr lang="en-US" sz="4400" dirty="0"/>
              <a:t> w </a:t>
            </a:r>
            <a:r>
              <a:rPr lang="en-US" sz="4400" dirty="0" err="1"/>
              <a:t>rolę</a:t>
            </a:r>
            <a:r>
              <a:rPr lang="en-US" sz="4400" dirty="0"/>
              <a:t> </a:t>
            </a:r>
            <a:r>
              <a:rPr lang="en-US" sz="4400" dirty="0" err="1"/>
              <a:t>konsultanta</a:t>
            </a:r>
            <a:r>
              <a:rPr lang="en-US" sz="4400" dirty="0"/>
              <a:t> </a:t>
            </a:r>
            <a:r>
              <a:rPr lang="en-US" sz="4400" dirty="0" err="1"/>
              <a:t>zatrudnionego</a:t>
            </a:r>
            <a:r>
              <a:rPr lang="en-US" sz="4400" dirty="0"/>
              <a:t> </a:t>
            </a:r>
            <a:r>
              <a:rPr lang="en-US" sz="4400" dirty="0" err="1"/>
              <a:t>przez</a:t>
            </a:r>
            <a:r>
              <a:rPr lang="en-US" sz="4400" dirty="0"/>
              <a:t> </a:t>
            </a:r>
            <a:r>
              <a:rPr lang="en-US" sz="4400" dirty="0" err="1"/>
              <a:t>wiejski</a:t>
            </a:r>
            <a:r>
              <a:rPr lang="en-US" sz="4400" dirty="0"/>
              <a:t> hotel, </a:t>
            </a:r>
            <a:r>
              <a:rPr lang="en-US" sz="4400" dirty="0" err="1"/>
              <a:t>którego</a:t>
            </a:r>
            <a:r>
              <a:rPr lang="en-US" sz="4400" dirty="0"/>
              <a:t> </a:t>
            </a:r>
            <a:r>
              <a:rPr lang="en-US" sz="4400" dirty="0" err="1"/>
              <a:t>celem</a:t>
            </a:r>
            <a:r>
              <a:rPr lang="en-US" sz="4400" dirty="0"/>
              <a:t> jest </a:t>
            </a:r>
            <a:r>
              <a:rPr lang="en-US" sz="4400" dirty="0" err="1"/>
              <a:t>wdrożenie</a:t>
            </a:r>
            <a:r>
              <a:rPr lang="en-US" sz="4400" dirty="0"/>
              <a:t> </a:t>
            </a:r>
            <a:r>
              <a:rPr lang="en-US" sz="4400" dirty="0" err="1"/>
              <a:t>solidnych</a:t>
            </a:r>
            <a:r>
              <a:rPr lang="en-US" sz="4400" dirty="0"/>
              <a:t> ram </a:t>
            </a:r>
            <a:r>
              <a:rPr lang="en-US" sz="4400" dirty="0" err="1"/>
              <a:t>monitorowania</a:t>
            </a:r>
            <a:r>
              <a:rPr lang="en-US" sz="4400" dirty="0"/>
              <a:t> i </a:t>
            </a:r>
            <a:r>
              <a:rPr lang="en-US" sz="4400" dirty="0" err="1"/>
              <a:t>oceny</a:t>
            </a:r>
            <a:r>
              <a:rPr lang="en-US" sz="4400" dirty="0"/>
              <a:t> </a:t>
            </a:r>
            <a:r>
              <a:rPr lang="en-US" sz="4400" dirty="0" err="1"/>
              <a:t>zrównoważonego</a:t>
            </a:r>
            <a:r>
              <a:rPr lang="en-US" sz="4400" dirty="0"/>
              <a:t> </a:t>
            </a:r>
            <a:r>
              <a:rPr lang="en-US" sz="4400" dirty="0" err="1"/>
              <a:t>rozwoju</a:t>
            </a:r>
            <a:r>
              <a:rPr lang="en-US" sz="4400" dirty="0"/>
              <a:t>, w </a:t>
            </a:r>
            <a:r>
              <a:rPr lang="en-US" sz="4400" dirty="0" err="1"/>
              <a:t>formie</a:t>
            </a:r>
            <a:r>
              <a:rPr lang="en-US" sz="4400" dirty="0"/>
              <a:t> </a:t>
            </a:r>
            <a:r>
              <a:rPr lang="en-US" sz="4400" dirty="0" err="1"/>
              <a:t>pisemnego</a:t>
            </a:r>
            <a:r>
              <a:rPr lang="en-US" sz="4400" dirty="0"/>
              <a:t> </a:t>
            </a:r>
            <a:r>
              <a:rPr lang="en-US" sz="4400" dirty="0" err="1"/>
              <a:t>raportu</a:t>
            </a:r>
            <a:r>
              <a:rPr lang="en-US" sz="4400" dirty="0"/>
              <a:t> (2000–2500 </a:t>
            </a:r>
            <a:r>
              <a:rPr lang="en-US" sz="4400" dirty="0" err="1"/>
              <a:t>słów</a:t>
            </a:r>
            <a:r>
              <a:rPr lang="en-US" sz="4400" dirty="0"/>
              <a:t>):</a:t>
            </a:r>
            <a:endParaRPr dirty="0"/>
          </a:p>
          <a:p>
            <a:pPr marL="914400" lvl="0" indent="-914400" algn="l" rtl="0">
              <a:lnSpc>
                <a:spcPct val="120000"/>
              </a:lnSpc>
              <a:spcBef>
                <a:spcPts val="2000"/>
              </a:spcBef>
              <a:spcAft>
                <a:spcPts val="0"/>
              </a:spcAft>
              <a:buClr>
                <a:srgbClr val="323232"/>
              </a:buClr>
              <a:buSzPct val="100000"/>
              <a:buFont typeface="Arial"/>
              <a:buAutoNum type="arabicPeriod"/>
            </a:pPr>
            <a:r>
              <a:rPr lang="en-US" sz="4400" b="1" dirty="0" err="1"/>
              <a:t>Profil</a:t>
            </a:r>
            <a:r>
              <a:rPr lang="en-US" sz="4400" b="1" dirty="0"/>
              <a:t> </a:t>
            </a:r>
            <a:r>
              <a:rPr lang="en-US" sz="4400" b="1" dirty="0" err="1"/>
              <a:t>działalności</a:t>
            </a:r>
            <a:r>
              <a:rPr lang="en-US" sz="4400" b="1" dirty="0"/>
              <a:t> i </a:t>
            </a:r>
            <a:r>
              <a:rPr lang="en-US" sz="4400" b="1" dirty="0" err="1"/>
              <a:t>cele</a:t>
            </a:r>
            <a:r>
              <a:rPr lang="en-US" sz="4400" b="1" dirty="0"/>
              <a:t> (350 </a:t>
            </a:r>
            <a:r>
              <a:rPr lang="en-US" sz="4400" b="1" dirty="0" err="1"/>
              <a:t>słów</a:t>
            </a:r>
            <a:r>
              <a:rPr lang="en-US" sz="4400" b="1" dirty="0"/>
              <a:t>) </a:t>
            </a:r>
            <a:r>
              <a:rPr lang="en-US" sz="4400" dirty="0"/>
              <a:t>– </a:t>
            </a:r>
            <a:r>
              <a:rPr lang="pl-PL" sz="4400" dirty="0"/>
              <a:t>K</a:t>
            </a:r>
            <a:r>
              <a:rPr lang="en-US" sz="4400" dirty="0" err="1"/>
              <a:t>rótko</a:t>
            </a:r>
            <a:r>
              <a:rPr lang="en-US" sz="4400" dirty="0"/>
              <a:t> </a:t>
            </a:r>
            <a:r>
              <a:rPr lang="en-US" sz="4400" dirty="0" err="1"/>
              <a:t>opisz</a:t>
            </a:r>
            <a:r>
              <a:rPr lang="en-US" sz="4400" dirty="0"/>
              <a:t> </a:t>
            </a:r>
            <a:r>
              <a:rPr lang="en-US" sz="4400" dirty="0" err="1"/>
              <a:t>hipotetyczny</a:t>
            </a:r>
            <a:r>
              <a:rPr lang="en-US" sz="4400" dirty="0"/>
              <a:t> hotel; </a:t>
            </a:r>
            <a:r>
              <a:rPr lang="en-US" sz="4400" dirty="0" err="1"/>
              <a:t>określ</a:t>
            </a:r>
            <a:r>
              <a:rPr lang="en-US" sz="4400" dirty="0"/>
              <a:t> </a:t>
            </a:r>
            <a:r>
              <a:rPr lang="en-US" sz="4400" dirty="0" err="1"/>
              <a:t>trzy</a:t>
            </a:r>
            <a:r>
              <a:rPr lang="en-US" sz="4400" dirty="0"/>
              <a:t> </a:t>
            </a:r>
            <a:r>
              <a:rPr lang="en-US" sz="4400" dirty="0" err="1"/>
              <a:t>jasne</a:t>
            </a:r>
            <a:r>
              <a:rPr lang="en-US" sz="4400" dirty="0"/>
              <a:t>, </a:t>
            </a:r>
            <a:r>
              <a:rPr lang="en-US" sz="4400" dirty="0" err="1"/>
              <a:t>mierzalne</a:t>
            </a:r>
            <a:r>
              <a:rPr lang="en-US" sz="4400" dirty="0"/>
              <a:t> </a:t>
            </a:r>
            <a:r>
              <a:rPr lang="en-US" sz="4400" dirty="0" err="1"/>
              <a:t>cele</a:t>
            </a:r>
            <a:r>
              <a:rPr lang="en-US" sz="4400" dirty="0"/>
              <a:t> </a:t>
            </a:r>
            <a:r>
              <a:rPr lang="en-US" sz="4400" dirty="0" err="1"/>
              <a:t>zrównoważonego</a:t>
            </a:r>
            <a:r>
              <a:rPr lang="en-US" sz="4400" dirty="0"/>
              <a:t> </a:t>
            </a:r>
            <a:r>
              <a:rPr lang="en-US" sz="4400" dirty="0" err="1"/>
              <a:t>rozwoju</a:t>
            </a:r>
            <a:r>
              <a:rPr lang="en-US" sz="4400" dirty="0"/>
              <a:t> </a:t>
            </a:r>
            <a:r>
              <a:rPr lang="en-US" sz="4400" dirty="0" err="1"/>
              <a:t>zgodne</a:t>
            </a:r>
            <a:r>
              <a:rPr lang="en-US" sz="4400" dirty="0"/>
              <a:t> z </a:t>
            </a:r>
            <a:r>
              <a:rPr lang="en-US" sz="4400" dirty="0" err="1"/>
              <a:t>wymiarami</a:t>
            </a:r>
            <a:r>
              <a:rPr lang="en-US" sz="4400" dirty="0"/>
              <a:t> </a:t>
            </a:r>
            <a:r>
              <a:rPr lang="en-US" sz="4400" dirty="0" err="1"/>
              <a:t>środowiskowym</a:t>
            </a:r>
            <a:r>
              <a:rPr lang="en-US" sz="4400" dirty="0"/>
              <a:t>, </a:t>
            </a:r>
            <a:r>
              <a:rPr lang="en-US" sz="4400" dirty="0" err="1"/>
              <a:t>społecznym</a:t>
            </a:r>
            <a:r>
              <a:rPr lang="en-US" sz="4400" dirty="0"/>
              <a:t> i </a:t>
            </a:r>
            <a:r>
              <a:rPr lang="en-US" sz="4400" dirty="0" err="1"/>
              <a:t>zarządzania</a:t>
            </a:r>
            <a:r>
              <a:rPr lang="en-US" sz="4400" dirty="0"/>
              <a:t>.</a:t>
            </a:r>
            <a:endParaRPr dirty="0"/>
          </a:p>
          <a:p>
            <a:pPr marL="914400" lvl="0" indent="-914400" algn="l" rtl="0">
              <a:lnSpc>
                <a:spcPct val="120000"/>
              </a:lnSpc>
              <a:spcBef>
                <a:spcPts val="2000"/>
              </a:spcBef>
              <a:spcAft>
                <a:spcPts val="0"/>
              </a:spcAft>
              <a:buClr>
                <a:srgbClr val="323232"/>
              </a:buClr>
              <a:buSzPct val="100000"/>
              <a:buFont typeface="Arial"/>
              <a:buAutoNum type="arabicPeriod"/>
            </a:pPr>
            <a:r>
              <a:rPr lang="en-US" sz="4400" b="1" dirty="0" err="1"/>
              <a:t>Wybór</a:t>
            </a:r>
            <a:r>
              <a:rPr lang="en-US" sz="4400" b="1" dirty="0"/>
              <a:t> </a:t>
            </a:r>
            <a:r>
              <a:rPr lang="en-US" sz="4400" b="1" dirty="0" err="1"/>
              <a:t>wskaźników</a:t>
            </a:r>
            <a:r>
              <a:rPr lang="en-US" sz="4400" b="1" dirty="0"/>
              <a:t> i </a:t>
            </a:r>
            <a:r>
              <a:rPr lang="en-US" sz="4400" b="1" dirty="0" err="1"/>
              <a:t>projekt</a:t>
            </a:r>
            <a:r>
              <a:rPr lang="en-US" sz="4400" b="1" dirty="0"/>
              <a:t> ram (700 </a:t>
            </a:r>
            <a:r>
              <a:rPr lang="en-US" sz="4400" b="1" dirty="0" err="1"/>
              <a:t>słów</a:t>
            </a:r>
            <a:r>
              <a:rPr lang="en-US" sz="4400" b="1" dirty="0"/>
              <a:t>) </a:t>
            </a:r>
            <a:r>
              <a:rPr lang="en-US" sz="4400" dirty="0"/>
              <a:t>– </a:t>
            </a:r>
            <a:r>
              <a:rPr lang="en-US" sz="4400" dirty="0" err="1"/>
              <a:t>Zaproponuj</a:t>
            </a:r>
            <a:r>
              <a:rPr lang="en-US" sz="4400" dirty="0"/>
              <a:t> co </a:t>
            </a:r>
            <a:r>
              <a:rPr lang="en-US" sz="4400" dirty="0" err="1"/>
              <a:t>najmniej</a:t>
            </a:r>
            <a:r>
              <a:rPr lang="en-US" sz="4400" dirty="0"/>
              <a:t> </a:t>
            </a:r>
            <a:r>
              <a:rPr lang="en-US" sz="4400" dirty="0" err="1"/>
              <a:t>dwa</a:t>
            </a:r>
            <a:r>
              <a:rPr lang="en-US" sz="4400" dirty="0"/>
              <a:t> </a:t>
            </a:r>
            <a:r>
              <a:rPr lang="en-US" sz="4400" dirty="0" err="1"/>
              <a:t>wskaźniki</a:t>
            </a:r>
            <a:r>
              <a:rPr lang="en-US" sz="4400" dirty="0"/>
              <a:t> </a:t>
            </a:r>
            <a:r>
              <a:rPr lang="en-US" sz="4400" dirty="0" err="1"/>
              <a:t>dla</a:t>
            </a:r>
            <a:r>
              <a:rPr lang="en-US" sz="4400" dirty="0"/>
              <a:t> </a:t>
            </a:r>
            <a:r>
              <a:rPr lang="en-US" sz="4400" dirty="0" err="1"/>
              <a:t>każdego</a:t>
            </a:r>
            <a:r>
              <a:rPr lang="en-US" sz="4400" dirty="0"/>
              <a:t> </a:t>
            </a:r>
            <a:r>
              <a:rPr lang="en-US" sz="4400" dirty="0" err="1"/>
              <a:t>wymiaru</a:t>
            </a:r>
            <a:r>
              <a:rPr lang="en-US" sz="4400" dirty="0"/>
              <a:t> </a:t>
            </a:r>
            <a:r>
              <a:rPr lang="en-US" sz="4400" dirty="0" err="1"/>
              <a:t>zrównoważonego</a:t>
            </a:r>
            <a:r>
              <a:rPr lang="en-US" sz="4400" dirty="0"/>
              <a:t> </a:t>
            </a:r>
            <a:r>
              <a:rPr lang="en-US" sz="4400" dirty="0" err="1"/>
              <a:t>rozwoju</a:t>
            </a:r>
            <a:r>
              <a:rPr lang="en-US" sz="4400" dirty="0"/>
              <a:t>. </a:t>
            </a:r>
            <a:r>
              <a:rPr lang="en-US" sz="4400" dirty="0" err="1"/>
              <a:t>Dla</a:t>
            </a:r>
            <a:r>
              <a:rPr lang="en-US" sz="4400" dirty="0"/>
              <a:t> </a:t>
            </a:r>
            <a:r>
              <a:rPr lang="en-US" sz="4400" dirty="0" err="1"/>
              <a:t>każdego</a:t>
            </a:r>
            <a:r>
              <a:rPr lang="en-US" sz="4400" dirty="0"/>
              <a:t> </a:t>
            </a:r>
            <a:r>
              <a:rPr lang="en-US" sz="4400" dirty="0" err="1"/>
              <a:t>wskaźnika</a:t>
            </a:r>
            <a:r>
              <a:rPr lang="en-US" sz="4400" dirty="0"/>
              <a:t> </a:t>
            </a:r>
            <a:r>
              <a:rPr lang="en-US" sz="4400" dirty="0" err="1"/>
              <a:t>określ</a:t>
            </a:r>
            <a:r>
              <a:rPr lang="en-US" sz="4400" dirty="0"/>
              <a:t>: </a:t>
            </a:r>
            <a:r>
              <a:rPr lang="en-US" sz="4400" dirty="0" err="1"/>
              <a:t>jednostkę</a:t>
            </a:r>
            <a:r>
              <a:rPr lang="en-US" sz="4400" dirty="0"/>
              <a:t> </a:t>
            </a:r>
            <a:r>
              <a:rPr lang="en-US" sz="4400" dirty="0" err="1"/>
              <a:t>miary</a:t>
            </a:r>
            <a:r>
              <a:rPr lang="en-US" sz="4400" dirty="0"/>
              <a:t>, </a:t>
            </a:r>
            <a:r>
              <a:rPr lang="en-US" sz="4400" dirty="0" err="1"/>
              <a:t>źródło</a:t>
            </a:r>
            <a:r>
              <a:rPr lang="en-US" sz="4400" dirty="0"/>
              <a:t>(-a) </a:t>
            </a:r>
            <a:r>
              <a:rPr lang="en-US" sz="4400" dirty="0" err="1"/>
              <a:t>danych</a:t>
            </a:r>
            <a:r>
              <a:rPr lang="en-US" sz="4400" dirty="0"/>
              <a:t>, </a:t>
            </a:r>
            <a:r>
              <a:rPr lang="en-US" sz="4400" dirty="0" err="1"/>
              <a:t>częstotliwość</a:t>
            </a:r>
            <a:r>
              <a:rPr lang="en-US" sz="4400" dirty="0"/>
              <a:t> </a:t>
            </a:r>
            <a:r>
              <a:rPr lang="en-US" sz="4400" dirty="0" err="1"/>
              <a:t>gromadzenia</a:t>
            </a:r>
            <a:r>
              <a:rPr lang="en-US" sz="4400" dirty="0"/>
              <a:t> </a:t>
            </a:r>
            <a:r>
              <a:rPr lang="en-US" sz="4400" dirty="0" err="1"/>
              <a:t>danych</a:t>
            </a:r>
            <a:r>
              <a:rPr lang="en-US" sz="4400" dirty="0"/>
              <a:t>, </a:t>
            </a:r>
            <a:r>
              <a:rPr lang="en-US" sz="4400" dirty="0" err="1"/>
              <a:t>wartość</a:t>
            </a:r>
            <a:r>
              <a:rPr lang="en-US" sz="4400" dirty="0"/>
              <a:t> </a:t>
            </a:r>
            <a:r>
              <a:rPr lang="en-US" sz="4400" dirty="0" err="1"/>
              <a:t>bazową</a:t>
            </a:r>
            <a:r>
              <a:rPr lang="en-US" sz="4400" dirty="0"/>
              <a:t>, </a:t>
            </a:r>
            <a:r>
              <a:rPr lang="en-US" sz="4400" dirty="0" err="1"/>
              <a:t>wartość</a:t>
            </a:r>
            <a:r>
              <a:rPr lang="en-US" sz="4400" dirty="0"/>
              <a:t> </a:t>
            </a:r>
            <a:r>
              <a:rPr lang="en-US" sz="4400" dirty="0" err="1"/>
              <a:t>odniesienia</a:t>
            </a:r>
            <a:r>
              <a:rPr lang="en-US" sz="4400" dirty="0"/>
              <a:t> i </a:t>
            </a:r>
            <a:r>
              <a:rPr lang="en-US" sz="4400" dirty="0" err="1"/>
              <a:t>wartości</a:t>
            </a:r>
            <a:r>
              <a:rPr lang="en-US" sz="4400" dirty="0"/>
              <a:t> </a:t>
            </a:r>
            <a:r>
              <a:rPr lang="en-US" sz="4400" dirty="0" err="1"/>
              <a:t>docelowe</a:t>
            </a:r>
            <a:r>
              <a:rPr lang="en-US" sz="4400" dirty="0"/>
              <a:t> </a:t>
            </a:r>
            <a:r>
              <a:rPr lang="en-US" sz="4400" dirty="0" err="1"/>
              <a:t>oraz</a:t>
            </a:r>
            <a:r>
              <a:rPr lang="en-US" sz="4400" dirty="0"/>
              <a:t> </a:t>
            </a:r>
            <a:r>
              <a:rPr lang="en-US" sz="4400" dirty="0" err="1"/>
              <a:t>odpowiedzialną</a:t>
            </a:r>
            <a:r>
              <a:rPr lang="en-US" sz="4400" dirty="0"/>
              <a:t> </a:t>
            </a:r>
            <a:r>
              <a:rPr lang="en-US" sz="4400" dirty="0" err="1"/>
              <a:t>stronę</a:t>
            </a:r>
            <a:r>
              <a:rPr lang="en-US" sz="4400" dirty="0"/>
              <a:t> </a:t>
            </a:r>
            <a:r>
              <a:rPr lang="en-US" sz="4400" dirty="0" err="1"/>
              <a:t>zainteresowaną</a:t>
            </a:r>
            <a:r>
              <a:rPr lang="en-US" sz="4400" dirty="0"/>
              <a:t>.</a:t>
            </a:r>
            <a:endParaRPr dirty="0"/>
          </a:p>
          <a:p>
            <a:pPr marL="914400" lvl="0" indent="-914400" algn="l" rtl="0">
              <a:lnSpc>
                <a:spcPct val="120000"/>
              </a:lnSpc>
              <a:spcBef>
                <a:spcPts val="2000"/>
              </a:spcBef>
              <a:spcAft>
                <a:spcPts val="0"/>
              </a:spcAft>
              <a:buClr>
                <a:srgbClr val="323232"/>
              </a:buClr>
              <a:buSzPct val="100000"/>
              <a:buFont typeface="Arial"/>
              <a:buAutoNum type="arabicPeriod"/>
            </a:pPr>
            <a:r>
              <a:rPr lang="en-US" sz="4400" b="1" dirty="0" err="1"/>
              <a:t>Narzędzia</a:t>
            </a:r>
            <a:r>
              <a:rPr lang="en-US" sz="4400" b="1" dirty="0"/>
              <a:t> </a:t>
            </a:r>
            <a:r>
              <a:rPr lang="en-US" sz="4400" b="1" dirty="0" err="1"/>
              <a:t>monitorowania</a:t>
            </a:r>
            <a:r>
              <a:rPr lang="en-US" sz="4400" b="1" dirty="0"/>
              <a:t> i plan </a:t>
            </a:r>
            <a:r>
              <a:rPr lang="en-US" sz="4400" b="1" dirty="0" err="1"/>
              <a:t>gromadzenia</a:t>
            </a:r>
            <a:r>
              <a:rPr lang="en-US" sz="4400" b="1" dirty="0"/>
              <a:t> </a:t>
            </a:r>
            <a:r>
              <a:rPr lang="en-US" sz="4400" b="1" dirty="0" err="1"/>
              <a:t>danych</a:t>
            </a:r>
            <a:r>
              <a:rPr lang="en-US" sz="4400" b="1" dirty="0"/>
              <a:t> (500 </a:t>
            </a:r>
            <a:r>
              <a:rPr lang="en-US" sz="4400" b="1" dirty="0" err="1"/>
              <a:t>słów</a:t>
            </a:r>
            <a:r>
              <a:rPr lang="en-US" sz="4400" b="1" dirty="0"/>
              <a:t>) </a:t>
            </a:r>
            <a:r>
              <a:rPr lang="en-US" sz="4400" dirty="0"/>
              <a:t>– </a:t>
            </a:r>
            <a:r>
              <a:rPr lang="en-US" sz="4400" dirty="0" err="1"/>
              <a:t>Zaproponuj</a:t>
            </a:r>
            <a:r>
              <a:rPr lang="en-US" sz="4400" dirty="0"/>
              <a:t> </a:t>
            </a:r>
            <a:r>
              <a:rPr lang="en-US" sz="4400" dirty="0" err="1"/>
              <a:t>kombinację</a:t>
            </a:r>
            <a:r>
              <a:rPr lang="en-US" sz="4400" dirty="0"/>
              <a:t> co </a:t>
            </a:r>
            <a:r>
              <a:rPr lang="en-US" sz="4400" dirty="0" err="1"/>
              <a:t>najmniej</a:t>
            </a:r>
            <a:r>
              <a:rPr lang="en-US" sz="4400" dirty="0"/>
              <a:t> </a:t>
            </a:r>
            <a:r>
              <a:rPr lang="en-US" sz="4400" dirty="0" err="1"/>
              <a:t>trzech</a:t>
            </a:r>
            <a:r>
              <a:rPr lang="en-US" sz="4400" dirty="0"/>
              <a:t> </a:t>
            </a:r>
            <a:r>
              <a:rPr lang="en-US" sz="4400" dirty="0" err="1"/>
              <a:t>praktycznych</a:t>
            </a:r>
            <a:r>
              <a:rPr lang="en-US" sz="4400" dirty="0"/>
              <a:t> </a:t>
            </a:r>
            <a:r>
              <a:rPr lang="en-US" sz="4400" dirty="0" err="1"/>
              <a:t>narzędzi</a:t>
            </a:r>
            <a:r>
              <a:rPr lang="en-US" sz="4400" dirty="0"/>
              <a:t> </a:t>
            </a:r>
            <a:r>
              <a:rPr lang="en-US" sz="4400" dirty="0" err="1"/>
              <a:t>monitorowania</a:t>
            </a:r>
            <a:r>
              <a:rPr lang="en-US" sz="4400" dirty="0"/>
              <a:t>. </a:t>
            </a:r>
            <a:r>
              <a:rPr lang="en-US" sz="4400" dirty="0" err="1"/>
              <a:t>Opisz</a:t>
            </a:r>
            <a:r>
              <a:rPr lang="en-US" sz="4400" dirty="0"/>
              <a:t>, w </a:t>
            </a:r>
            <a:r>
              <a:rPr lang="en-US" sz="4400" dirty="0" err="1"/>
              <a:t>jaki</a:t>
            </a:r>
            <a:r>
              <a:rPr lang="en-US" sz="4400" dirty="0"/>
              <a:t> </a:t>
            </a:r>
            <a:r>
              <a:rPr lang="en-US" sz="4400" dirty="0" err="1"/>
              <a:t>sposób</a:t>
            </a:r>
            <a:r>
              <a:rPr lang="en-US" sz="4400" dirty="0"/>
              <a:t> </a:t>
            </a:r>
            <a:r>
              <a:rPr lang="en-US" sz="4400" dirty="0" err="1"/>
              <a:t>zamierzasz</a:t>
            </a:r>
            <a:r>
              <a:rPr lang="en-US" sz="4400" dirty="0"/>
              <a:t> </a:t>
            </a:r>
            <a:r>
              <a:rPr lang="en-US" sz="4400" dirty="0" err="1"/>
              <a:t>zintegrować</a:t>
            </a:r>
            <a:r>
              <a:rPr lang="en-US" sz="4400" dirty="0"/>
              <a:t> </a:t>
            </a:r>
            <a:r>
              <a:rPr lang="en-US" sz="4400" dirty="0" err="1"/>
              <a:t>te</a:t>
            </a:r>
            <a:r>
              <a:rPr lang="en-US" sz="4400" dirty="0"/>
              <a:t> </a:t>
            </a:r>
            <a:r>
              <a:rPr lang="en-US" sz="4400" dirty="0" err="1"/>
              <a:t>narzędzia</a:t>
            </a:r>
            <a:r>
              <a:rPr lang="en-US" sz="4400" dirty="0"/>
              <a:t> z </a:t>
            </a:r>
            <a:r>
              <a:rPr lang="en-US" sz="4400" dirty="0" err="1"/>
              <a:t>codziennymi</a:t>
            </a:r>
            <a:r>
              <a:rPr lang="en-US" sz="4400" dirty="0"/>
              <a:t> </a:t>
            </a:r>
            <a:r>
              <a:rPr lang="en-US" sz="4400" dirty="0" err="1"/>
              <a:t>operacjami</a:t>
            </a:r>
            <a:r>
              <a:rPr lang="en-US" sz="4400" dirty="0"/>
              <a:t>. </a:t>
            </a:r>
            <a:r>
              <a:rPr lang="en-US" sz="4400" dirty="0" err="1"/>
              <a:t>Omów</a:t>
            </a:r>
            <a:r>
              <a:rPr lang="en-US" sz="4400" dirty="0"/>
              <a:t> </a:t>
            </a:r>
            <a:r>
              <a:rPr lang="en-US" sz="4400" dirty="0" err="1"/>
              <a:t>potencjalne</a:t>
            </a:r>
            <a:r>
              <a:rPr lang="en-US" sz="4400" dirty="0"/>
              <a:t> </a:t>
            </a:r>
            <a:r>
              <a:rPr lang="en-US" sz="4400" dirty="0" err="1"/>
              <a:t>wyzwania</a:t>
            </a:r>
            <a:r>
              <a:rPr lang="en-US" sz="4400" dirty="0"/>
              <a:t> i </a:t>
            </a:r>
            <a:r>
              <a:rPr lang="en-US" sz="4400" dirty="0" err="1"/>
              <a:t>zaproponuj</a:t>
            </a:r>
            <a:r>
              <a:rPr lang="en-US" sz="4400" dirty="0"/>
              <a:t> </a:t>
            </a:r>
            <a:r>
              <a:rPr lang="en-US" sz="4400" dirty="0" err="1"/>
              <a:t>strategie</a:t>
            </a:r>
            <a:r>
              <a:rPr lang="en-US" sz="4400" dirty="0"/>
              <a:t> </a:t>
            </a:r>
            <a:r>
              <a:rPr lang="en-US" sz="4400" dirty="0" err="1"/>
              <a:t>łagodzenia</a:t>
            </a:r>
            <a:r>
              <a:rPr lang="en-US" sz="4400" dirty="0"/>
              <a:t> </a:t>
            </a:r>
            <a:r>
              <a:rPr lang="en-US" sz="4400" dirty="0" err="1"/>
              <a:t>skutków</a:t>
            </a:r>
            <a:r>
              <a:rPr lang="en-US" sz="4400" dirty="0"/>
              <a:t>.</a:t>
            </a:r>
            <a:endParaRPr dirty="0"/>
          </a:p>
          <a:p>
            <a:pPr marL="914400" lvl="0" indent="-914400" algn="l" rtl="0">
              <a:lnSpc>
                <a:spcPct val="120000"/>
              </a:lnSpc>
              <a:spcBef>
                <a:spcPts val="2000"/>
              </a:spcBef>
              <a:spcAft>
                <a:spcPts val="0"/>
              </a:spcAft>
              <a:buClr>
                <a:srgbClr val="323232"/>
              </a:buClr>
              <a:buSzPct val="100000"/>
              <a:buFont typeface="Arial"/>
              <a:buAutoNum type="arabicPeriod"/>
            </a:pPr>
            <a:r>
              <a:rPr lang="en-US" sz="4400" b="1" dirty="0" err="1"/>
              <a:t>Cykl</a:t>
            </a:r>
            <a:r>
              <a:rPr lang="en-US" sz="4400" b="1" dirty="0"/>
              <a:t> </a:t>
            </a:r>
            <a:r>
              <a:rPr lang="en-US" sz="4400" b="1" dirty="0" err="1"/>
              <a:t>oceny</a:t>
            </a:r>
            <a:r>
              <a:rPr lang="en-US" sz="4400" b="1" dirty="0"/>
              <a:t> i </a:t>
            </a:r>
            <a:r>
              <a:rPr lang="en-US" sz="4400" b="1" dirty="0" err="1"/>
              <a:t>doskonalenia</a:t>
            </a:r>
            <a:r>
              <a:rPr lang="en-US" sz="4400" b="1" dirty="0"/>
              <a:t> (400 </a:t>
            </a:r>
            <a:r>
              <a:rPr lang="en-US" sz="4400" b="1" dirty="0" err="1"/>
              <a:t>słów</a:t>
            </a:r>
            <a:r>
              <a:rPr lang="en-US" sz="4400" b="1" dirty="0"/>
              <a:t>) </a:t>
            </a:r>
            <a:r>
              <a:rPr lang="en-US" sz="4400" dirty="0"/>
              <a:t>– </a:t>
            </a:r>
            <a:r>
              <a:rPr lang="en-US" sz="4400" dirty="0" err="1"/>
              <a:t>Opisz</a:t>
            </a:r>
            <a:r>
              <a:rPr lang="en-US" sz="4400" dirty="0"/>
              <a:t> </a:t>
            </a:r>
            <a:r>
              <a:rPr lang="en-US" sz="4400" dirty="0" err="1"/>
              <a:t>swój</a:t>
            </a:r>
            <a:r>
              <a:rPr lang="en-US" sz="4400" dirty="0"/>
              <a:t> plan </a:t>
            </a:r>
            <a:r>
              <a:rPr lang="en-US" sz="4400" dirty="0" err="1"/>
              <a:t>okresowej</a:t>
            </a:r>
            <a:r>
              <a:rPr lang="en-US" sz="4400" dirty="0"/>
              <a:t> </a:t>
            </a:r>
            <a:r>
              <a:rPr lang="en-US" sz="4400" dirty="0" err="1"/>
              <a:t>oceny</a:t>
            </a:r>
            <a:r>
              <a:rPr lang="en-US" sz="4400" dirty="0"/>
              <a:t>. </a:t>
            </a:r>
            <a:r>
              <a:rPr lang="en-US" sz="4400" dirty="0" err="1"/>
              <a:t>Wyjaśnij</a:t>
            </a:r>
            <a:r>
              <a:rPr lang="en-US" sz="4400" dirty="0"/>
              <a:t>, w </a:t>
            </a:r>
            <a:r>
              <a:rPr lang="en-US" sz="4400" dirty="0" err="1"/>
              <a:t>jaki</a:t>
            </a:r>
            <a:r>
              <a:rPr lang="en-US" sz="4400" dirty="0"/>
              <a:t> </a:t>
            </a:r>
            <a:r>
              <a:rPr lang="en-US" sz="4400" dirty="0" err="1"/>
              <a:t>sposób</a:t>
            </a:r>
            <a:r>
              <a:rPr lang="en-US" sz="4400" dirty="0"/>
              <a:t> </a:t>
            </a:r>
            <a:r>
              <a:rPr lang="en-US" sz="4400" dirty="0" err="1"/>
              <a:t>wnioski</a:t>
            </a:r>
            <a:r>
              <a:rPr lang="en-US" sz="4400" dirty="0"/>
              <a:t> z </a:t>
            </a:r>
            <a:r>
              <a:rPr lang="en-US" sz="4400" dirty="0" err="1"/>
              <a:t>oceny</a:t>
            </a:r>
            <a:r>
              <a:rPr lang="en-US" sz="4400" dirty="0"/>
              <a:t> </a:t>
            </a:r>
            <a:r>
              <a:rPr lang="en-US" sz="4400" dirty="0" err="1"/>
              <a:t>zostaną</a:t>
            </a:r>
            <a:r>
              <a:rPr lang="en-US" sz="4400" dirty="0"/>
              <a:t> </a:t>
            </a:r>
            <a:r>
              <a:rPr lang="en-US" sz="4400" dirty="0" err="1"/>
              <a:t>wykorzystane</a:t>
            </a:r>
            <a:r>
              <a:rPr lang="en-US" sz="4400" dirty="0"/>
              <a:t> do </a:t>
            </a:r>
            <a:r>
              <a:rPr lang="en-US" sz="4400" dirty="0" err="1"/>
              <a:t>udoskonalenia</a:t>
            </a:r>
            <a:r>
              <a:rPr lang="en-US" sz="4400" dirty="0"/>
              <a:t> </a:t>
            </a:r>
            <a:r>
              <a:rPr lang="en-US" sz="4400" dirty="0" err="1"/>
              <a:t>strategii</a:t>
            </a:r>
            <a:r>
              <a:rPr lang="en-US" sz="4400" dirty="0"/>
              <a:t>. </a:t>
            </a:r>
            <a:r>
              <a:rPr lang="en-US" sz="4400" dirty="0" err="1"/>
              <a:t>Zaproponuj</a:t>
            </a:r>
            <a:r>
              <a:rPr lang="en-US" sz="4400" dirty="0"/>
              <a:t> </a:t>
            </a:r>
            <a:r>
              <a:rPr lang="en-US" sz="4400" dirty="0" err="1"/>
              <a:t>dwie</a:t>
            </a:r>
            <a:r>
              <a:rPr lang="en-US" sz="4400" dirty="0"/>
              <a:t> </a:t>
            </a:r>
            <a:r>
              <a:rPr lang="en-US" sz="4400" dirty="0" err="1"/>
              <a:t>metody</a:t>
            </a:r>
            <a:r>
              <a:rPr lang="en-US" sz="4400" dirty="0"/>
              <a:t> </a:t>
            </a:r>
            <a:r>
              <a:rPr lang="en-US" sz="4400" dirty="0" err="1"/>
              <a:t>przekazywania</a:t>
            </a:r>
            <a:r>
              <a:rPr lang="en-US" sz="4400" dirty="0"/>
              <a:t> </a:t>
            </a:r>
            <a:r>
              <a:rPr lang="en-US" sz="4400" dirty="0" err="1"/>
              <a:t>wyników</a:t>
            </a:r>
            <a:r>
              <a:rPr lang="en-US" sz="4400" dirty="0"/>
              <a:t> </a:t>
            </a:r>
            <a:r>
              <a:rPr lang="en-US" sz="4400" dirty="0" err="1"/>
              <a:t>wewnętrznym</a:t>
            </a:r>
            <a:r>
              <a:rPr lang="en-US" sz="4400" dirty="0"/>
              <a:t> i </a:t>
            </a:r>
            <a:r>
              <a:rPr lang="en-US" sz="4400" dirty="0" err="1"/>
              <a:t>zewnętrznym</a:t>
            </a:r>
            <a:r>
              <a:rPr lang="en-US" sz="4400" dirty="0"/>
              <a:t> </a:t>
            </a:r>
            <a:r>
              <a:rPr lang="en-US" sz="4400" dirty="0" err="1"/>
              <a:t>interesariuszom</a:t>
            </a:r>
            <a:r>
              <a:rPr lang="en-US" sz="4400" dirty="0"/>
              <a:t>.</a:t>
            </a:r>
            <a:endParaRPr dirty="0"/>
          </a:p>
          <a:p>
            <a:pPr marL="914400" lvl="0" indent="-914400" algn="l" rtl="0">
              <a:lnSpc>
                <a:spcPct val="120000"/>
              </a:lnSpc>
              <a:spcBef>
                <a:spcPts val="2000"/>
              </a:spcBef>
              <a:spcAft>
                <a:spcPts val="0"/>
              </a:spcAft>
              <a:buClr>
                <a:srgbClr val="323232"/>
              </a:buClr>
              <a:buSzPct val="100000"/>
              <a:buFont typeface="Arial"/>
              <a:buAutoNum type="arabicPeriod"/>
            </a:pPr>
            <a:r>
              <a:rPr lang="en-US" sz="4400" b="1" dirty="0" err="1"/>
              <a:t>Refleksja</a:t>
            </a:r>
            <a:r>
              <a:rPr lang="en-US" sz="4400" b="1" dirty="0"/>
              <a:t> i </a:t>
            </a:r>
            <a:r>
              <a:rPr lang="en-US" sz="4400" b="1" dirty="0" err="1"/>
              <a:t>spostrzeżenia</a:t>
            </a:r>
            <a:r>
              <a:rPr lang="en-US" sz="4400" b="1" dirty="0"/>
              <a:t> (250 </a:t>
            </a:r>
            <a:r>
              <a:rPr lang="en-US" sz="4400" b="1" dirty="0" err="1"/>
              <a:t>słów</a:t>
            </a:r>
            <a:r>
              <a:rPr lang="en-US" sz="4400" b="1" dirty="0"/>
              <a:t>) </a:t>
            </a:r>
            <a:r>
              <a:rPr lang="en-US" sz="4400" dirty="0"/>
              <a:t>– </a:t>
            </a:r>
            <a:r>
              <a:rPr lang="en-US" sz="4400" dirty="0" err="1"/>
              <a:t>Zastanów</a:t>
            </a:r>
            <a:r>
              <a:rPr lang="en-US" sz="4400" dirty="0"/>
              <a:t> </a:t>
            </a:r>
            <a:r>
              <a:rPr lang="en-US" sz="4400" dirty="0" err="1"/>
              <a:t>się</a:t>
            </a:r>
            <a:r>
              <a:rPr lang="en-US" sz="4400" dirty="0"/>
              <a:t>, w </a:t>
            </a:r>
            <a:r>
              <a:rPr lang="en-US" sz="4400" dirty="0" err="1"/>
              <a:t>jaki</a:t>
            </a:r>
            <a:r>
              <a:rPr lang="en-US" sz="4400" dirty="0"/>
              <a:t> </a:t>
            </a:r>
            <a:r>
              <a:rPr lang="en-US" sz="4400" dirty="0" err="1"/>
              <a:t>sposób</a:t>
            </a:r>
            <a:r>
              <a:rPr lang="en-US" sz="4400" dirty="0"/>
              <a:t> </a:t>
            </a:r>
            <a:r>
              <a:rPr lang="en-US" sz="4400" dirty="0" err="1"/>
              <a:t>opracowanie</a:t>
            </a:r>
            <a:r>
              <a:rPr lang="en-US" sz="4400" dirty="0"/>
              <a:t> </a:t>
            </a:r>
            <a:r>
              <a:rPr lang="en-US" sz="4400" dirty="0" err="1"/>
              <a:t>tych</a:t>
            </a:r>
            <a:r>
              <a:rPr lang="en-US" sz="4400" dirty="0"/>
              <a:t> ram </a:t>
            </a:r>
            <a:r>
              <a:rPr lang="en-US" sz="4400" dirty="0" err="1"/>
              <a:t>pogłębiło</a:t>
            </a:r>
            <a:r>
              <a:rPr lang="en-US" sz="4400" dirty="0"/>
              <a:t> </a:t>
            </a:r>
            <a:r>
              <a:rPr lang="en-US" sz="4400" dirty="0" err="1"/>
              <a:t>Twoje</a:t>
            </a:r>
            <a:r>
              <a:rPr lang="en-US" sz="4400" dirty="0"/>
              <a:t> </a:t>
            </a:r>
            <a:r>
              <a:rPr lang="en-US" sz="4400" dirty="0" err="1"/>
              <a:t>zrozumienie</a:t>
            </a:r>
            <a:r>
              <a:rPr lang="en-US" sz="4400" dirty="0"/>
              <a:t> </a:t>
            </a:r>
            <a:r>
              <a:rPr lang="en-US" sz="4400" dirty="0" err="1"/>
              <a:t>monitorowania</a:t>
            </a:r>
            <a:r>
              <a:rPr lang="en-US" sz="4400" dirty="0"/>
              <a:t> i </a:t>
            </a:r>
            <a:r>
              <a:rPr lang="en-US" sz="4400" dirty="0" err="1"/>
              <a:t>oceny</a:t>
            </a:r>
            <a:r>
              <a:rPr lang="en-US" sz="4400" dirty="0"/>
              <a:t> w </a:t>
            </a:r>
            <a:r>
              <a:rPr lang="en-US" sz="4400" dirty="0" err="1"/>
              <a:t>zakresie</a:t>
            </a:r>
            <a:r>
              <a:rPr lang="en-US" sz="4400" dirty="0"/>
              <a:t> </a:t>
            </a:r>
            <a:r>
              <a:rPr lang="en-US" sz="4400" dirty="0" err="1"/>
              <a:t>zrównoważonego</a:t>
            </a:r>
            <a:r>
              <a:rPr lang="en-US" sz="4400" dirty="0"/>
              <a:t> </a:t>
            </a:r>
            <a:r>
              <a:rPr lang="en-US" sz="4400" dirty="0" err="1"/>
              <a:t>rozwoju</a:t>
            </a:r>
            <a:r>
              <a:rPr lang="en-US" sz="4400" dirty="0"/>
              <a:t> </a:t>
            </a:r>
            <a:r>
              <a:rPr lang="en-US" sz="4400" dirty="0" err="1"/>
              <a:t>turystyki</a:t>
            </a:r>
            <a:r>
              <a:rPr lang="en-US" sz="4400" dirty="0"/>
              <a:t>. </a:t>
            </a:r>
            <a:r>
              <a:rPr lang="en-US" sz="4400" dirty="0" err="1"/>
              <a:t>Wskaż</a:t>
            </a:r>
            <a:r>
              <a:rPr lang="en-US" sz="4400" dirty="0"/>
              <a:t> </a:t>
            </a:r>
            <a:r>
              <a:rPr lang="en-US" sz="4400" dirty="0" err="1"/>
              <a:t>jeden</a:t>
            </a:r>
            <a:r>
              <a:rPr lang="en-US" sz="4400" dirty="0"/>
              <a:t> </a:t>
            </a:r>
            <a:r>
              <a:rPr lang="en-US" sz="4400" dirty="0" err="1"/>
              <a:t>rzeczywisty</a:t>
            </a:r>
            <a:r>
              <a:rPr lang="en-US" sz="4400" dirty="0"/>
              <a:t> </a:t>
            </a:r>
            <a:r>
              <a:rPr lang="en-US" sz="4400" dirty="0" err="1"/>
              <a:t>przypadek</a:t>
            </a:r>
            <a:r>
              <a:rPr lang="en-US" sz="4400" dirty="0"/>
              <a:t> (</a:t>
            </a:r>
            <a:r>
              <a:rPr lang="en-US" sz="4400" dirty="0" err="1"/>
              <a:t>inny</a:t>
            </a:r>
            <a:r>
              <a:rPr lang="en-US" sz="4400" dirty="0"/>
              <a:t> </a:t>
            </a:r>
            <a:r>
              <a:rPr lang="en-US" sz="4400" dirty="0" err="1"/>
              <a:t>niż</a:t>
            </a:r>
            <a:r>
              <a:rPr lang="en-US" sz="4400" dirty="0"/>
              <a:t> Six Senses), </a:t>
            </a:r>
            <a:r>
              <a:rPr lang="en-US" sz="4400" dirty="0" err="1"/>
              <a:t>który</a:t>
            </a:r>
            <a:r>
              <a:rPr lang="en-US" sz="4400" dirty="0"/>
              <a:t> </a:t>
            </a:r>
            <a:r>
              <a:rPr lang="en-US" sz="4400" dirty="0" err="1"/>
              <a:t>zainspirował</a:t>
            </a:r>
            <a:r>
              <a:rPr lang="en-US" sz="4400" dirty="0"/>
              <a:t> </a:t>
            </a:r>
            <a:r>
              <a:rPr lang="en-US" sz="4400" dirty="0" err="1"/>
              <a:t>Twoje</a:t>
            </a:r>
            <a:r>
              <a:rPr lang="en-US" sz="4400" dirty="0"/>
              <a:t> </a:t>
            </a:r>
            <a:r>
              <a:rPr lang="en-US" sz="4400" dirty="0" err="1"/>
              <a:t>podejście</a:t>
            </a:r>
            <a:r>
              <a:rPr lang="en-US" sz="4400" dirty="0"/>
              <a:t>, i </a:t>
            </a:r>
            <a:r>
              <a:rPr lang="en-US" sz="4400" dirty="0" err="1"/>
              <a:t>wyjaśnij</a:t>
            </a:r>
            <a:r>
              <a:rPr lang="en-US" sz="4400" dirty="0"/>
              <a:t> </a:t>
            </a:r>
            <a:r>
              <a:rPr lang="en-US" sz="4400" dirty="0" err="1"/>
              <a:t>dlaczego</a:t>
            </a:r>
            <a:r>
              <a:rPr lang="en-US" sz="4400" dirty="0"/>
              <a:t>.</a:t>
            </a:r>
            <a:endParaRPr sz="4400" dirty="0"/>
          </a:p>
        </p:txBody>
      </p:sp>
      <p:sp>
        <p:nvSpPr>
          <p:cNvPr id="398" name="Google Shape;398;p32"/>
          <p:cNvSpPr txBox="1">
            <a:spLocks noGrp="1"/>
          </p:cNvSpPr>
          <p:nvPr>
            <p:ph type="title"/>
          </p:nvPr>
        </p:nvSpPr>
        <p:spPr>
          <a:xfrm>
            <a:off x="761999" y="1524001"/>
            <a:ext cx="22860001" cy="138248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7200"/>
              <a:buFont typeface="Arial"/>
              <a:buNone/>
            </a:pPr>
            <a:r>
              <a:rPr lang="en-US" sz="7200" b="1"/>
              <a:t>Podejmijmy działania!</a:t>
            </a:r>
            <a:endParaRPr/>
          </a:p>
        </p:txBody>
      </p:sp>
      <p:sp>
        <p:nvSpPr>
          <p:cNvPr id="399" name="Google Shape;399;p32"/>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33"/>
          <p:cNvSpPr txBox="1">
            <a:spLocks noGrp="1"/>
          </p:cNvSpPr>
          <p:nvPr>
            <p:ph type="title"/>
          </p:nvPr>
        </p:nvSpPr>
        <p:spPr>
          <a:xfrm>
            <a:off x="762001" y="5657851"/>
            <a:ext cx="18407742"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a:t>E. Wnioski</a:t>
            </a:r>
            <a:endParaRPr/>
          </a:p>
        </p:txBody>
      </p:sp>
      <p:sp>
        <p:nvSpPr>
          <p:cNvPr id="405" name="Google Shape;405;p33"/>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grpSp>
        <p:nvGrpSpPr>
          <p:cNvPr id="410" name="Google Shape;410;p34"/>
          <p:cNvGrpSpPr/>
          <p:nvPr/>
        </p:nvGrpSpPr>
        <p:grpSpPr>
          <a:xfrm>
            <a:off x="3448008" y="1445052"/>
            <a:ext cx="17487982" cy="10825894"/>
            <a:chOff x="773278" y="5719"/>
            <a:chExt cx="17487982" cy="10825894"/>
          </a:xfrm>
        </p:grpSpPr>
        <p:sp>
          <p:nvSpPr>
            <p:cNvPr id="411" name="Google Shape;411;p34"/>
            <p:cNvSpPr/>
            <p:nvPr/>
          </p:nvSpPr>
          <p:spPr>
            <a:xfrm>
              <a:off x="773278"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4"/>
            <p:cNvSpPr txBox="1"/>
            <p:nvPr/>
          </p:nvSpPr>
          <p:spPr>
            <a:xfrm>
              <a:off x="773278"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a:solidFill>
                    <a:schemeClr val="lt1"/>
                  </a:solidFill>
                  <a:latin typeface="Arial"/>
                  <a:ea typeface="Arial"/>
                  <a:cs typeface="Arial"/>
                  <a:sym typeface="Arial"/>
                </a:rPr>
                <a:t>Określając </a:t>
              </a:r>
              <a:r>
                <a:rPr lang="en-US" sz="3600" b="1">
                  <a:solidFill>
                    <a:schemeClr val="lt1"/>
                  </a:solidFill>
                  <a:latin typeface="Arial"/>
                  <a:ea typeface="Arial"/>
                  <a:cs typeface="Arial"/>
                  <a:sym typeface="Arial"/>
                </a:rPr>
                <a:t>jasne cele</a:t>
              </a:r>
              <a:r>
                <a:rPr lang="en-US" sz="3600">
                  <a:solidFill>
                    <a:schemeClr val="lt1"/>
                  </a:solidFill>
                  <a:latin typeface="Arial"/>
                  <a:ea typeface="Arial"/>
                  <a:cs typeface="Arial"/>
                  <a:sym typeface="Arial"/>
                </a:rPr>
                <a:t>, </a:t>
              </a:r>
              <a:r>
                <a:rPr lang="en-US" sz="3600" b="1">
                  <a:solidFill>
                    <a:schemeClr val="lt1"/>
                  </a:solidFill>
                  <a:latin typeface="Arial"/>
                  <a:ea typeface="Arial"/>
                  <a:cs typeface="Arial"/>
                  <a:sym typeface="Arial"/>
                </a:rPr>
                <a:t>wybierając odpowiednie wskaźniki </a:t>
              </a:r>
              <a:r>
                <a:rPr lang="en-US" sz="3600">
                  <a:solidFill>
                    <a:schemeClr val="lt1"/>
                  </a:solidFill>
                  <a:latin typeface="Arial"/>
                  <a:ea typeface="Arial"/>
                  <a:cs typeface="Arial"/>
                  <a:sym typeface="Arial"/>
                </a:rPr>
                <a:t>i </a:t>
              </a:r>
              <a:r>
                <a:rPr lang="en-US" sz="3600" b="1">
                  <a:solidFill>
                    <a:schemeClr val="lt1"/>
                  </a:solidFill>
                  <a:latin typeface="Arial"/>
                  <a:ea typeface="Arial"/>
                  <a:cs typeface="Arial"/>
                  <a:sym typeface="Arial"/>
                </a:rPr>
                <a:t>angażując interesariuszy</a:t>
              </a:r>
              <a:r>
                <a:rPr lang="en-US" sz="3600">
                  <a:solidFill>
                    <a:schemeClr val="lt1"/>
                  </a:solidFill>
                  <a:latin typeface="Arial"/>
                  <a:ea typeface="Arial"/>
                  <a:cs typeface="Arial"/>
                  <a:sym typeface="Arial"/>
                </a:rPr>
                <a:t>, nauczyciele i trenerzy mogą pomóc przedsiębiorstwom turystycznym w systematycznym monitorowaniu zużycia energii, redukcji odpadów, dobrostanu społeczności i praktyk zarządzania.</a:t>
              </a:r>
              <a:endParaRPr sz="3600">
                <a:solidFill>
                  <a:schemeClr val="lt1"/>
                </a:solidFill>
                <a:latin typeface="Arial"/>
                <a:ea typeface="Arial"/>
                <a:cs typeface="Arial"/>
                <a:sym typeface="Arial"/>
              </a:endParaRPr>
            </a:p>
          </p:txBody>
        </p:sp>
        <p:sp>
          <p:nvSpPr>
            <p:cNvPr id="413" name="Google Shape;413;p34"/>
            <p:cNvSpPr/>
            <p:nvPr/>
          </p:nvSpPr>
          <p:spPr>
            <a:xfrm>
              <a:off x="9933650"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4"/>
            <p:cNvSpPr txBox="1"/>
            <p:nvPr/>
          </p:nvSpPr>
          <p:spPr>
            <a:xfrm>
              <a:off x="9933650"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a:solidFill>
                    <a:schemeClr val="lt1"/>
                  </a:solidFill>
                  <a:latin typeface="Arial"/>
                  <a:ea typeface="Arial"/>
                  <a:cs typeface="Arial"/>
                  <a:sym typeface="Arial"/>
                </a:rPr>
                <a:t>Przedsiębiorstwa zyskają pewność siebie potrzebną do </a:t>
              </a:r>
              <a:r>
                <a:rPr lang="en-US" sz="3600" b="1">
                  <a:solidFill>
                    <a:schemeClr val="lt1"/>
                  </a:solidFill>
                  <a:latin typeface="Arial"/>
                  <a:ea typeface="Arial"/>
                  <a:cs typeface="Arial"/>
                  <a:sym typeface="Arial"/>
                </a:rPr>
                <a:t>ustalenia poziomów bazowych, punktów odniesienia i celów </a:t>
              </a:r>
              <a:r>
                <a:rPr lang="en-US" sz="3600">
                  <a:solidFill>
                    <a:schemeClr val="lt1"/>
                  </a:solidFill>
                  <a:latin typeface="Arial"/>
                  <a:ea typeface="Arial"/>
                  <a:cs typeface="Arial"/>
                  <a:sym typeface="Arial"/>
                </a:rPr>
                <a:t>zgodnych z lokalnymi potrzebami i globalnymi standardami.</a:t>
              </a:r>
              <a:endParaRPr sz="3600">
                <a:solidFill>
                  <a:schemeClr val="lt1"/>
                </a:solidFill>
                <a:latin typeface="Arial"/>
                <a:ea typeface="Arial"/>
                <a:cs typeface="Arial"/>
                <a:sym typeface="Arial"/>
              </a:endParaRPr>
            </a:p>
          </p:txBody>
        </p:sp>
        <p:sp>
          <p:nvSpPr>
            <p:cNvPr id="415" name="Google Shape;415;p34"/>
            <p:cNvSpPr/>
            <p:nvPr/>
          </p:nvSpPr>
          <p:spPr>
            <a:xfrm>
              <a:off x="5353464" y="5835047"/>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4"/>
            <p:cNvSpPr txBox="1"/>
            <p:nvPr/>
          </p:nvSpPr>
          <p:spPr>
            <a:xfrm>
              <a:off x="5353464" y="5835047"/>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1">
                  <a:solidFill>
                    <a:schemeClr val="lt1"/>
                  </a:solidFill>
                  <a:latin typeface="Arial"/>
                  <a:ea typeface="Arial"/>
                  <a:cs typeface="Arial"/>
                  <a:sym typeface="Arial"/>
                </a:rPr>
                <a:t>Ciągłe pętle informacji zwrotnej, oparte na narzędziach </a:t>
              </a:r>
              <a:r>
                <a:rPr lang="en-US" sz="3600">
                  <a:solidFill>
                    <a:schemeClr val="lt1"/>
                  </a:solidFill>
                  <a:latin typeface="Arial"/>
                  <a:ea typeface="Arial"/>
                  <a:cs typeface="Arial"/>
                  <a:sym typeface="Arial"/>
                </a:rPr>
                <a:t>od prostych ankiet po zaawansowane platformy GIS, zapewniają, że wnioski oparte na danych wpływają na dostosowania operacyjne w czasie rzeczywistym.</a:t>
              </a:r>
              <a:endParaRPr sz="3600">
                <a:solidFill>
                  <a:schemeClr val="lt1"/>
                </a:solidFill>
                <a:latin typeface="Arial"/>
                <a:ea typeface="Arial"/>
                <a:cs typeface="Arial"/>
                <a:sym typeface="Arial"/>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grpSp>
        <p:nvGrpSpPr>
          <p:cNvPr id="421" name="Google Shape;421;p35"/>
          <p:cNvGrpSpPr/>
          <p:nvPr/>
        </p:nvGrpSpPr>
        <p:grpSpPr>
          <a:xfrm>
            <a:off x="3448008" y="1445052"/>
            <a:ext cx="17487982" cy="10825894"/>
            <a:chOff x="773278" y="5719"/>
            <a:chExt cx="17487982" cy="10825894"/>
          </a:xfrm>
        </p:grpSpPr>
        <p:sp>
          <p:nvSpPr>
            <p:cNvPr id="422" name="Google Shape;422;p35"/>
            <p:cNvSpPr/>
            <p:nvPr/>
          </p:nvSpPr>
          <p:spPr>
            <a:xfrm>
              <a:off x="773278"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5"/>
            <p:cNvSpPr txBox="1"/>
            <p:nvPr/>
          </p:nvSpPr>
          <p:spPr>
            <a:xfrm>
              <a:off x="773278"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dirty="0" err="1">
                  <a:solidFill>
                    <a:schemeClr val="lt1"/>
                  </a:solidFill>
                  <a:latin typeface="Arial"/>
                  <a:ea typeface="Arial"/>
                  <a:cs typeface="Arial"/>
                  <a:sym typeface="Arial"/>
                </a:rPr>
                <a:t>Dzięki</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praktycznym</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metodologiom</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kluczowym</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wskaźnikom</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wydajności</a:t>
              </a:r>
              <a:r>
                <a:rPr lang="en-US" sz="3600" dirty="0">
                  <a:solidFill>
                    <a:schemeClr val="lt1"/>
                  </a:solidFill>
                  <a:latin typeface="Arial"/>
                  <a:ea typeface="Arial"/>
                  <a:cs typeface="Arial"/>
                  <a:sym typeface="Arial"/>
                </a:rPr>
                <a:t> i </a:t>
              </a:r>
              <a:r>
                <a:rPr lang="en-US" sz="3600" dirty="0" err="1">
                  <a:solidFill>
                    <a:schemeClr val="lt1"/>
                  </a:solidFill>
                  <a:latin typeface="Arial"/>
                  <a:ea typeface="Arial"/>
                  <a:cs typeface="Arial"/>
                  <a:sym typeface="Arial"/>
                </a:rPr>
                <a:t>przykładom</a:t>
              </a:r>
              <a:r>
                <a:rPr lang="en-US" sz="3600" dirty="0">
                  <a:solidFill>
                    <a:schemeClr val="lt1"/>
                  </a:solidFill>
                  <a:latin typeface="Arial"/>
                  <a:ea typeface="Arial"/>
                  <a:cs typeface="Arial"/>
                  <a:sym typeface="Arial"/>
                </a:rPr>
                <a:t> z </a:t>
              </a:r>
              <a:r>
                <a:rPr lang="en-US" sz="3600" dirty="0" err="1">
                  <a:solidFill>
                    <a:schemeClr val="lt1"/>
                  </a:solidFill>
                  <a:latin typeface="Arial"/>
                  <a:ea typeface="Arial"/>
                  <a:cs typeface="Arial"/>
                  <a:sym typeface="Arial"/>
                </a:rPr>
                <a:t>życia</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wzięty</a:t>
              </a:r>
              <a:r>
                <a:rPr lang="pl-PL" sz="3600" dirty="0">
                  <a:solidFill>
                    <a:schemeClr val="lt1"/>
                  </a:solidFill>
                  <a:latin typeface="Arial"/>
                  <a:ea typeface="Arial"/>
                  <a:cs typeface="Arial"/>
                  <a:sym typeface="Arial"/>
                </a:rPr>
                <a:t>m</a:t>
              </a:r>
              <a:r>
                <a:rPr lang="en-US" sz="3600"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firmy</a:t>
              </a:r>
              <a:r>
                <a:rPr lang="en-US" sz="3600" b="1" dirty="0">
                  <a:solidFill>
                    <a:schemeClr val="lt1"/>
                  </a:solidFill>
                  <a:latin typeface="Arial"/>
                  <a:ea typeface="Arial"/>
                  <a:cs typeface="Arial"/>
                  <a:sym typeface="Arial"/>
                </a:rPr>
                <a:t> z </a:t>
              </a:r>
              <a:r>
                <a:rPr lang="en-US" sz="3600" b="1" dirty="0" err="1">
                  <a:solidFill>
                    <a:schemeClr val="lt1"/>
                  </a:solidFill>
                  <a:latin typeface="Arial"/>
                  <a:ea typeface="Arial"/>
                  <a:cs typeface="Arial"/>
                  <a:sym typeface="Arial"/>
                </a:rPr>
                <a:t>branży</a:t>
              </a:r>
              <a:r>
                <a:rPr lang="en-US" sz="3600" b="1"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turystycznej</a:t>
              </a:r>
              <a:r>
                <a:rPr lang="en-US" sz="3600" b="1"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są</a:t>
              </a:r>
              <a:r>
                <a:rPr lang="en-US" sz="3600" b="1"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teraz</a:t>
              </a:r>
              <a:r>
                <a:rPr lang="en-US" sz="3600" b="1"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gotowe</a:t>
              </a:r>
              <a:r>
                <a:rPr lang="en-US" sz="3600" b="1" dirty="0">
                  <a:solidFill>
                    <a:schemeClr val="lt1"/>
                  </a:solidFill>
                  <a:latin typeface="Arial"/>
                  <a:ea typeface="Arial"/>
                  <a:cs typeface="Arial"/>
                  <a:sym typeface="Arial"/>
                </a:rPr>
                <a:t> do </a:t>
              </a:r>
              <a:r>
                <a:rPr lang="en-US" sz="3600" b="1" dirty="0" err="1">
                  <a:solidFill>
                    <a:schemeClr val="lt1"/>
                  </a:solidFill>
                  <a:latin typeface="Arial"/>
                  <a:ea typeface="Arial"/>
                  <a:cs typeface="Arial"/>
                  <a:sym typeface="Arial"/>
                </a:rPr>
                <a:t>budowania</a:t>
              </a:r>
              <a:r>
                <a:rPr lang="en-US" sz="3600" b="1"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kultury</a:t>
              </a:r>
              <a:r>
                <a:rPr lang="en-US" sz="3600" b="1"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odpowiedzialności</a:t>
              </a:r>
              <a:r>
                <a:rPr lang="en-US" sz="3600" b="1"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przejrzystości</a:t>
              </a:r>
              <a:r>
                <a:rPr lang="en-US" sz="3600" b="1" dirty="0">
                  <a:solidFill>
                    <a:schemeClr val="lt1"/>
                  </a:solidFill>
                  <a:latin typeface="Arial"/>
                  <a:ea typeface="Arial"/>
                  <a:cs typeface="Arial"/>
                  <a:sym typeface="Arial"/>
                </a:rPr>
                <a:t> i </a:t>
              </a:r>
              <a:r>
                <a:rPr lang="en-US" sz="3600" b="1" dirty="0" err="1">
                  <a:solidFill>
                    <a:schemeClr val="lt1"/>
                  </a:solidFill>
                  <a:latin typeface="Arial"/>
                  <a:ea typeface="Arial"/>
                  <a:cs typeface="Arial"/>
                  <a:sym typeface="Arial"/>
                </a:rPr>
                <a:t>adaptacyjnego</a:t>
              </a:r>
              <a:r>
                <a:rPr lang="en-US" sz="3600" b="1"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uczenia</a:t>
              </a:r>
              <a:r>
                <a:rPr lang="en-US" sz="3600" b="1" dirty="0">
                  <a:solidFill>
                    <a:schemeClr val="lt1"/>
                  </a:solidFill>
                  <a:latin typeface="Arial"/>
                  <a:ea typeface="Arial"/>
                  <a:cs typeface="Arial"/>
                  <a:sym typeface="Arial"/>
                </a:rPr>
                <a:t> </a:t>
              </a:r>
              <a:r>
                <a:rPr lang="en-US" sz="3600" b="1" dirty="0" err="1">
                  <a:solidFill>
                    <a:schemeClr val="lt1"/>
                  </a:solidFill>
                  <a:latin typeface="Arial"/>
                  <a:ea typeface="Arial"/>
                  <a:cs typeface="Arial"/>
                  <a:sym typeface="Arial"/>
                </a:rPr>
                <a:t>się</a:t>
              </a:r>
              <a:r>
                <a:rPr lang="en-US" sz="3600" b="1" dirty="0">
                  <a:solidFill>
                    <a:schemeClr val="lt1"/>
                  </a:solidFill>
                  <a:latin typeface="Arial"/>
                  <a:ea typeface="Arial"/>
                  <a:cs typeface="Arial"/>
                  <a:sym typeface="Arial"/>
                </a:rPr>
                <a:t> </a:t>
              </a:r>
              <a:r>
                <a:rPr lang="en-US" sz="3600" dirty="0">
                  <a:solidFill>
                    <a:schemeClr val="lt1"/>
                  </a:solidFill>
                  <a:latin typeface="Arial"/>
                  <a:ea typeface="Arial"/>
                  <a:cs typeface="Arial"/>
                  <a:sym typeface="Arial"/>
                </a:rPr>
                <a:t>w </a:t>
              </a:r>
              <a:r>
                <a:rPr lang="en-US" sz="3600" dirty="0" err="1">
                  <a:solidFill>
                    <a:schemeClr val="lt1"/>
                  </a:solidFill>
                  <a:latin typeface="Arial"/>
                  <a:ea typeface="Arial"/>
                  <a:cs typeface="Arial"/>
                  <a:sym typeface="Arial"/>
                </a:rPr>
                <a:t>swoich</a:t>
              </a:r>
              <a:r>
                <a:rPr lang="en-US" sz="3600" dirty="0">
                  <a:solidFill>
                    <a:schemeClr val="lt1"/>
                  </a:solidFill>
                  <a:latin typeface="Arial"/>
                  <a:ea typeface="Arial"/>
                  <a:cs typeface="Arial"/>
                  <a:sym typeface="Arial"/>
                </a:rPr>
                <a:t> </a:t>
              </a:r>
              <a:r>
                <a:rPr lang="en-US" sz="3600" dirty="0" err="1">
                  <a:solidFill>
                    <a:schemeClr val="lt1"/>
                  </a:solidFill>
                  <a:latin typeface="Arial"/>
                  <a:ea typeface="Arial"/>
                  <a:cs typeface="Arial"/>
                  <a:sym typeface="Arial"/>
                </a:rPr>
                <a:t>kontekstach</a:t>
              </a:r>
              <a:r>
                <a:rPr lang="en-US" sz="3600" dirty="0">
                  <a:solidFill>
                    <a:schemeClr val="lt1"/>
                  </a:solidFill>
                  <a:latin typeface="Arial"/>
                  <a:ea typeface="Arial"/>
                  <a:cs typeface="Arial"/>
                  <a:sym typeface="Arial"/>
                </a:rPr>
                <a:t>.</a:t>
              </a:r>
              <a:endParaRPr sz="3600" dirty="0">
                <a:solidFill>
                  <a:schemeClr val="lt1"/>
                </a:solidFill>
                <a:latin typeface="Arial"/>
                <a:ea typeface="Arial"/>
                <a:cs typeface="Arial"/>
                <a:sym typeface="Arial"/>
              </a:endParaRPr>
            </a:p>
          </p:txBody>
        </p:sp>
        <p:sp>
          <p:nvSpPr>
            <p:cNvPr id="424" name="Google Shape;424;p35"/>
            <p:cNvSpPr/>
            <p:nvPr/>
          </p:nvSpPr>
          <p:spPr>
            <a:xfrm>
              <a:off x="9933650"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5"/>
            <p:cNvSpPr txBox="1"/>
            <p:nvPr/>
          </p:nvSpPr>
          <p:spPr>
            <a:xfrm>
              <a:off x="9933650"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a:solidFill>
                    <a:schemeClr val="lt1"/>
                  </a:solidFill>
                  <a:latin typeface="Arial"/>
                  <a:ea typeface="Arial"/>
                  <a:cs typeface="Arial"/>
                  <a:sym typeface="Arial"/>
                </a:rPr>
                <a:t>Wdrażając te systemy monitorowania, trenerzy </a:t>
              </a:r>
              <a:r>
                <a:rPr lang="en-US" sz="3600" b="1">
                  <a:solidFill>
                    <a:schemeClr val="lt1"/>
                  </a:solidFill>
                  <a:latin typeface="Arial"/>
                  <a:ea typeface="Arial"/>
                  <a:cs typeface="Arial"/>
                  <a:sym typeface="Arial"/>
                </a:rPr>
                <a:t>umożliwią przedsiębiorstwom obniżenie kosztów, wzmocnienie więzi społecznych i zapewnienie przewagi konkurencyjnej </a:t>
              </a:r>
              <a:r>
                <a:rPr lang="en-US" sz="3600">
                  <a:solidFill>
                    <a:schemeClr val="lt1"/>
                  </a:solidFill>
                  <a:latin typeface="Arial"/>
                  <a:ea typeface="Arial"/>
                  <a:cs typeface="Arial"/>
                  <a:sym typeface="Arial"/>
                </a:rPr>
                <a:t>na rozwijającym się rynku odpowiedzialnej turystyki.</a:t>
              </a:r>
              <a:endParaRPr sz="3600">
                <a:solidFill>
                  <a:schemeClr val="lt1"/>
                </a:solidFill>
                <a:latin typeface="Arial"/>
                <a:ea typeface="Arial"/>
                <a:cs typeface="Arial"/>
                <a:sym typeface="Arial"/>
              </a:endParaRPr>
            </a:p>
          </p:txBody>
        </p:sp>
        <p:sp>
          <p:nvSpPr>
            <p:cNvPr id="426" name="Google Shape;426;p35"/>
            <p:cNvSpPr/>
            <p:nvPr/>
          </p:nvSpPr>
          <p:spPr>
            <a:xfrm>
              <a:off x="5353464" y="5835047"/>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5"/>
            <p:cNvSpPr txBox="1"/>
            <p:nvPr/>
          </p:nvSpPr>
          <p:spPr>
            <a:xfrm>
              <a:off x="5353464" y="5835047"/>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1">
                  <a:solidFill>
                    <a:schemeClr val="lt1"/>
                  </a:solidFill>
                  <a:latin typeface="Arial"/>
                  <a:ea typeface="Arial"/>
                  <a:cs typeface="Arial"/>
                  <a:sym typeface="Arial"/>
                </a:rPr>
                <a:t>Ciągłe udoskonalanie </a:t>
              </a:r>
              <a:r>
                <a:rPr lang="en-US" sz="3600">
                  <a:solidFill>
                    <a:schemeClr val="lt1"/>
                  </a:solidFill>
                  <a:latin typeface="Arial"/>
                  <a:ea typeface="Arial"/>
                  <a:cs typeface="Arial"/>
                  <a:sym typeface="Arial"/>
                </a:rPr>
                <a:t>— oparte na regularnych ocenach i opiniach interesariuszy — </a:t>
              </a:r>
              <a:r>
                <a:rPr lang="en-US" sz="3600" b="1">
                  <a:solidFill>
                    <a:schemeClr val="lt1"/>
                  </a:solidFill>
                  <a:latin typeface="Arial"/>
                  <a:ea typeface="Arial"/>
                  <a:cs typeface="Arial"/>
                  <a:sym typeface="Arial"/>
                </a:rPr>
                <a:t>sprawi, że praktyki zrównoważonego rozwoju będą zarówno aktualne, jak i skuteczne</a:t>
              </a:r>
              <a:r>
                <a:rPr lang="en-US" sz="3600">
                  <a:solidFill>
                    <a:schemeClr val="lt1"/>
                  </a:solidFill>
                  <a:latin typeface="Arial"/>
                  <a:ea typeface="Arial"/>
                  <a:cs typeface="Arial"/>
                  <a:sym typeface="Arial"/>
                </a:rPr>
                <a:t>.</a:t>
              </a:r>
              <a:endParaRPr sz="3600">
                <a:solidFill>
                  <a:schemeClr val="lt1"/>
                </a:solidFill>
                <a:latin typeface="Arial"/>
                <a:ea typeface="Arial"/>
                <a:cs typeface="Arial"/>
                <a:sym typeface="Arial"/>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6"/>
          <p:cNvSpPr txBox="1">
            <a:spLocks noGrp="1"/>
          </p:cNvSpPr>
          <p:nvPr>
            <p:ph type="title"/>
          </p:nvPr>
        </p:nvSpPr>
        <p:spPr>
          <a:xfrm>
            <a:off x="761999" y="1524000"/>
            <a:ext cx="22860001" cy="11072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US" b="1"/>
              <a:t>Referencje</a:t>
            </a:r>
            <a:endParaRPr b="1"/>
          </a:p>
        </p:txBody>
      </p:sp>
      <p:sp>
        <p:nvSpPr>
          <p:cNvPr id="433" name="Google Shape;433;p36"/>
          <p:cNvSpPr txBox="1">
            <a:spLocks noGrp="1"/>
          </p:cNvSpPr>
          <p:nvPr>
            <p:ph type="body" idx="1"/>
          </p:nvPr>
        </p:nvSpPr>
        <p:spPr>
          <a:xfrm>
            <a:off x="761999" y="3267877"/>
            <a:ext cx="22860001" cy="8186087"/>
          </a:xfrm>
          <a:prstGeom prst="rect">
            <a:avLst/>
          </a:prstGeom>
          <a:noFill/>
          <a:ln>
            <a:noFill/>
          </a:ln>
        </p:spPr>
        <p:txBody>
          <a:bodyPr spcFirstLastPara="1" wrap="square" lIns="91425" tIns="45700" rIns="91425" bIns="45700" anchor="ctr" anchorCtr="0">
            <a:spAutoFit/>
          </a:bodyPr>
          <a:lstStyle/>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dirty="0">
                <a:solidFill>
                  <a:schemeClr val="dk1"/>
                </a:solidFill>
                <a:latin typeface="Arial"/>
                <a:ea typeface="Arial"/>
                <a:cs typeface="Arial"/>
                <a:sym typeface="Arial"/>
              </a:rPr>
              <a:t>Dias, F. T., </a:t>
            </a:r>
            <a:r>
              <a:rPr lang="en-US" sz="2400" b="0" i="0" u="none" strike="noStrike" cap="none" dirty="0" err="1">
                <a:solidFill>
                  <a:schemeClr val="dk1"/>
                </a:solidFill>
                <a:latin typeface="Arial"/>
                <a:ea typeface="Arial"/>
                <a:cs typeface="Arial"/>
                <a:sym typeface="Arial"/>
              </a:rPr>
              <a:t>Góis</a:t>
            </a:r>
            <a:r>
              <a:rPr lang="en-US" sz="2400" b="0" i="0" u="none" strike="noStrike" cap="none" dirty="0">
                <a:solidFill>
                  <a:schemeClr val="dk1"/>
                </a:solidFill>
                <a:latin typeface="Arial"/>
                <a:ea typeface="Arial"/>
                <a:cs typeface="Arial"/>
                <a:sym typeface="Arial"/>
              </a:rPr>
              <a:t>, S. M. i Gomes, G. N. (2023). </a:t>
            </a:r>
            <a:r>
              <a:rPr lang="en-US" sz="2400" b="0" i="0" u="none" strike="noStrike" cap="none" dirty="0" err="1">
                <a:solidFill>
                  <a:schemeClr val="dk1"/>
                </a:solidFill>
                <a:latin typeface="Arial"/>
                <a:ea typeface="Arial"/>
                <a:cs typeface="Arial"/>
                <a:sym typeface="Arial"/>
              </a:rPr>
              <a:t>Monitorowanie</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turystyki</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jako</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strategiczne</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narzędzie</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zarządzania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turystyką</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postrzeganie</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przedsiębiorców</a:t>
            </a:r>
            <a:r>
              <a:rPr lang="en-US" sz="2400" b="0" i="0" u="none" strike="noStrike" cap="none" dirty="0">
                <a:solidFill>
                  <a:schemeClr val="dk1"/>
                </a:solidFill>
                <a:latin typeface="Arial"/>
                <a:ea typeface="Arial"/>
                <a:cs typeface="Arial"/>
                <a:sym typeface="Arial"/>
              </a:rPr>
              <a:t> z </a:t>
            </a:r>
            <a:r>
              <a:rPr lang="en-US" sz="2400" b="0" i="0" u="none" strike="noStrike" cap="none" dirty="0" err="1">
                <a:solidFill>
                  <a:schemeClr val="dk1"/>
                </a:solidFill>
                <a:latin typeface="Arial"/>
                <a:ea typeface="Arial"/>
                <a:cs typeface="Arial"/>
                <a:sym typeface="Arial"/>
              </a:rPr>
              <a:t>regionu</a:t>
            </a:r>
            <a:r>
              <a:rPr lang="en-US" sz="2400" b="0" i="0" u="none" strike="noStrike" cap="none" dirty="0">
                <a:solidFill>
                  <a:schemeClr val="dk1"/>
                </a:solidFill>
                <a:latin typeface="Arial"/>
                <a:ea typeface="Arial"/>
                <a:cs typeface="Arial"/>
                <a:sym typeface="Arial"/>
              </a:rPr>
              <a:t> Centro de Portugal. </a:t>
            </a:r>
            <a:r>
              <a:rPr lang="en-US" sz="2400" b="0" i="1" u="none" strike="noStrike" cap="none" dirty="0">
                <a:solidFill>
                  <a:schemeClr val="dk1"/>
                </a:solidFill>
                <a:latin typeface="Arial"/>
                <a:ea typeface="Arial"/>
                <a:cs typeface="Arial"/>
                <a:sym typeface="Arial"/>
              </a:rPr>
              <a:t>Administrative Sciences, 13</a:t>
            </a:r>
            <a:r>
              <a:rPr lang="en-US" sz="2400" b="0" i="0" u="none" strike="noStrike" cap="none" dirty="0">
                <a:solidFill>
                  <a:schemeClr val="dk1"/>
                </a:solidFill>
                <a:latin typeface="Arial"/>
                <a:ea typeface="Arial"/>
                <a:cs typeface="Arial"/>
                <a:sym typeface="Arial"/>
              </a:rPr>
              <a:t>(9), 205. </a:t>
            </a:r>
            <a:r>
              <a:rPr lang="en-US" sz="2400" b="0" i="0" u="none" strike="noStrike" cap="none" dirty="0" err="1">
                <a:solidFill>
                  <a:schemeClr val="dk1"/>
                </a:solidFill>
                <a:latin typeface="Arial"/>
                <a:ea typeface="Arial"/>
                <a:cs typeface="Arial"/>
                <a:sym typeface="Arial"/>
              </a:rPr>
              <a:t>Pobrane</a:t>
            </a:r>
            <a:r>
              <a:rPr lang="en-US" sz="2400" b="0" i="0" u="none" strike="noStrike" cap="none" dirty="0">
                <a:solidFill>
                  <a:schemeClr val="dk1"/>
                </a:solidFill>
                <a:latin typeface="Arial"/>
                <a:ea typeface="Arial"/>
                <a:cs typeface="Arial"/>
                <a:sym typeface="Arial"/>
              </a:rPr>
              <a:t> z: https://doi.org/10.3390/admsci13090205</a:t>
            </a:r>
            <a:endParaRPr sz="2400" b="0" i="0" u="none" strike="noStrike" cap="none" dirty="0">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dirty="0" err="1">
                <a:solidFill>
                  <a:schemeClr val="dk1"/>
                </a:solidFill>
                <a:latin typeface="Arial"/>
                <a:ea typeface="Arial"/>
                <a:cs typeface="Arial"/>
                <a:sym typeface="Arial"/>
              </a:rPr>
              <a:t>Komisja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Europejska</a:t>
            </a:r>
            <a:r>
              <a:rPr lang="en-US" sz="2400" b="0" i="0" u="none" strike="noStrike" cap="none" dirty="0">
                <a:solidFill>
                  <a:schemeClr val="dk1"/>
                </a:solidFill>
                <a:latin typeface="Arial"/>
                <a:ea typeface="Arial"/>
                <a:cs typeface="Arial"/>
                <a:sym typeface="Arial"/>
              </a:rPr>
              <a:t>. (2016). </a:t>
            </a:r>
            <a:r>
              <a:rPr lang="en-US" sz="2400" b="0" i="1" u="none" strike="noStrike" cap="none" dirty="0" err="1">
                <a:solidFill>
                  <a:schemeClr val="dk1"/>
                </a:solidFill>
                <a:latin typeface="Arial"/>
                <a:ea typeface="Arial"/>
                <a:cs typeface="Arial"/>
                <a:sym typeface="Arial"/>
              </a:rPr>
              <a:t>Europejski</a:t>
            </a:r>
            <a:r>
              <a:rPr lang="en-US" sz="2400" b="0" i="1" u="none" strike="noStrike" cap="none" dirty="0">
                <a:solidFill>
                  <a:schemeClr val="dk1"/>
                </a:solidFill>
                <a:latin typeface="Arial"/>
                <a:ea typeface="Arial"/>
                <a:cs typeface="Arial"/>
                <a:sym typeface="Arial"/>
              </a:rPr>
              <a:t> system </a:t>
            </a:r>
            <a:r>
              <a:rPr lang="en-US" sz="2400" b="0" i="1" u="none" strike="noStrike" cap="none" dirty="0" err="1">
                <a:solidFill>
                  <a:schemeClr val="dk1"/>
                </a:solidFill>
                <a:latin typeface="Arial"/>
                <a:ea typeface="Arial"/>
                <a:cs typeface="Arial"/>
                <a:sym typeface="Arial"/>
              </a:rPr>
              <a:t>wskaźników</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turystycznych</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zestaw</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narzędzi</a:t>
            </a:r>
            <a:r>
              <a:rPr lang="en-US" sz="2400" b="0" i="1" u="none" strike="noStrike" cap="none" dirty="0">
                <a:solidFill>
                  <a:schemeClr val="dk1"/>
                </a:solidFill>
                <a:latin typeface="Arial"/>
                <a:ea typeface="Arial"/>
                <a:cs typeface="Arial"/>
                <a:sym typeface="Arial"/>
              </a:rPr>
              <a:t> ETIS do </a:t>
            </a:r>
            <a:r>
              <a:rPr lang="en-US" sz="2400" b="0" i="1" u="none" strike="noStrike" cap="none" dirty="0" err="1">
                <a:solidFill>
                  <a:schemeClr val="dk1"/>
                </a:solidFill>
                <a:latin typeface="Arial"/>
                <a:ea typeface="Arial"/>
                <a:cs typeface="Arial"/>
                <a:sym typeface="Arial"/>
              </a:rPr>
              <a:t>zrównoważonego</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zarządzania</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destynacjami</a:t>
            </a:r>
            <a:r>
              <a:rPr lang="en-US" sz="2400" b="0" i="1"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Dyrekcja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Generalna</a:t>
            </a:r>
            <a:r>
              <a:rPr lang="en-US" sz="2400" b="0" i="0" u="none" strike="noStrike" cap="none" dirty="0">
                <a:solidFill>
                  <a:schemeClr val="dk1"/>
                </a:solidFill>
                <a:latin typeface="Arial"/>
                <a:ea typeface="Arial"/>
                <a:cs typeface="Arial"/>
                <a:sym typeface="Arial"/>
              </a:rPr>
              <a:t> ds. </a:t>
            </a:r>
            <a:r>
              <a:rPr lang="en-US" sz="2400" b="0" i="0" u="none" strike="noStrike" cap="none" dirty="0" err="1">
                <a:solidFill>
                  <a:schemeClr val="dk1"/>
                </a:solidFill>
                <a:latin typeface="Arial"/>
                <a:ea typeface="Arial"/>
                <a:cs typeface="Arial"/>
                <a:sym typeface="Arial"/>
              </a:rPr>
              <a:t>Rynku</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Wewnętrznego</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Przemysłu</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Przedsiębiorczości</a:t>
            </a:r>
            <a:r>
              <a:rPr lang="en-US" sz="2400" b="0" i="0" u="none" strike="noStrike" cap="none" dirty="0">
                <a:solidFill>
                  <a:schemeClr val="dk1"/>
                </a:solidFill>
                <a:latin typeface="Arial"/>
                <a:ea typeface="Arial"/>
                <a:cs typeface="Arial"/>
                <a:sym typeface="Arial"/>
              </a:rPr>
              <a:t> i MŚP, </a:t>
            </a:r>
            <a:r>
              <a:rPr lang="en-US" sz="2400" b="0" i="0" u="none" strike="noStrike" cap="none" dirty="0" err="1">
                <a:solidFill>
                  <a:schemeClr val="dk1"/>
                </a:solidFill>
                <a:latin typeface="Arial"/>
                <a:ea typeface="Arial"/>
                <a:cs typeface="Arial"/>
                <a:sym typeface="Arial"/>
              </a:rPr>
              <a:t>Komisja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Europejska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Urząd</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Publikacji</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Pobrane</a:t>
            </a:r>
            <a:r>
              <a:rPr lang="en-US" sz="2400" b="0" i="0" u="none" strike="noStrike" cap="none" dirty="0">
                <a:solidFill>
                  <a:schemeClr val="dk1"/>
                </a:solidFill>
                <a:latin typeface="Arial"/>
                <a:ea typeface="Arial"/>
                <a:cs typeface="Arial"/>
                <a:sym typeface="Arial"/>
              </a:rPr>
              <a:t> z https://data.europa.eu/doi/10.2873/983087</a:t>
            </a:r>
            <a:endParaRPr sz="2400" b="0" i="0" u="none" strike="noStrike" cap="none" dirty="0">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dirty="0" err="1">
                <a:solidFill>
                  <a:schemeClr val="dk1"/>
                </a:solidFill>
                <a:latin typeface="Arial"/>
                <a:ea typeface="Arial"/>
                <a:cs typeface="Arial"/>
                <a:sym typeface="Arial"/>
              </a:rPr>
              <a:t>Komisja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Europejska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b.d.</a:t>
            </a:r>
            <a:r>
              <a:rPr lang="en-US" sz="2400" b="0" i="0"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Monitorowanie</a:t>
            </a:r>
            <a:r>
              <a:rPr lang="en-US" sz="2400" b="0" i="1" u="none" strike="noStrike" cap="none" dirty="0">
                <a:solidFill>
                  <a:schemeClr val="dk1"/>
                </a:solidFill>
                <a:latin typeface="Arial"/>
                <a:ea typeface="Arial"/>
                <a:cs typeface="Arial"/>
                <a:sym typeface="Arial"/>
              </a:rPr>
              <a:t> i </a:t>
            </a:r>
            <a:r>
              <a:rPr lang="en-US" sz="2400" b="0" i="1" u="none" strike="noStrike" cap="none" dirty="0" err="1">
                <a:solidFill>
                  <a:schemeClr val="dk1"/>
                </a:solidFill>
                <a:latin typeface="Arial"/>
                <a:ea typeface="Arial"/>
                <a:cs typeface="Arial"/>
                <a:sym typeface="Arial"/>
              </a:rPr>
              <a:t>ocena</a:t>
            </a:r>
            <a:r>
              <a:rPr lang="en-US" sz="2400" b="0" i="1"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Pobrano</a:t>
            </a:r>
            <a:r>
              <a:rPr lang="en-US" sz="2400" b="0" i="0" u="none" strike="noStrike" cap="none" dirty="0">
                <a:solidFill>
                  <a:schemeClr val="dk1"/>
                </a:solidFill>
                <a:latin typeface="Arial"/>
                <a:ea typeface="Arial"/>
                <a:cs typeface="Arial"/>
                <a:sym typeface="Arial"/>
              </a:rPr>
              <a:t> w </a:t>
            </a:r>
            <a:r>
              <a:rPr lang="en-US" sz="2400" b="0" i="0" u="none" strike="noStrike" cap="none" dirty="0" err="1">
                <a:solidFill>
                  <a:schemeClr val="dk1"/>
                </a:solidFill>
                <a:latin typeface="Arial"/>
                <a:ea typeface="Arial"/>
                <a:cs typeface="Arial"/>
                <a:sym typeface="Arial"/>
              </a:rPr>
              <a:t>lipcu</a:t>
            </a:r>
            <a:r>
              <a:rPr lang="en-US" sz="2400" b="0" i="0" u="none" strike="noStrike" cap="none" dirty="0">
                <a:solidFill>
                  <a:schemeClr val="dk1"/>
                </a:solidFill>
                <a:latin typeface="Arial"/>
                <a:ea typeface="Arial"/>
                <a:cs typeface="Arial"/>
                <a:sym typeface="Arial"/>
              </a:rPr>
              <a:t> 2025 r. z </a:t>
            </a:r>
            <a:r>
              <a:rPr lang="en-US" sz="2400" b="0" i="0" u="none" strike="noStrike" cap="none" dirty="0" err="1">
                <a:solidFill>
                  <a:schemeClr val="dk1"/>
                </a:solidFill>
                <a:latin typeface="Arial"/>
                <a:ea typeface="Arial"/>
                <a:cs typeface="Arial"/>
                <a:sym typeface="Arial"/>
              </a:rPr>
              <a:t>Komisji</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Europejskiej</a:t>
            </a:r>
            <a:r>
              <a:rPr lang="en-US" sz="2400" b="0" i="0" u="none" strike="noStrike" cap="none" dirty="0">
                <a:solidFill>
                  <a:schemeClr val="dk1"/>
                </a:solidFill>
                <a:latin typeface="Arial"/>
                <a:ea typeface="Arial"/>
                <a:cs typeface="Arial"/>
                <a:sym typeface="Arial"/>
              </a:rPr>
              <a:t>: https://wikis.ec.europa.eu/spaces/ExactExternalWiki/pages/50108928/Monitoring+and+Evaluation</a:t>
            </a:r>
            <a:endParaRPr sz="2400" b="0" i="0" u="none" strike="noStrike" cap="none" dirty="0">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dirty="0">
                <a:solidFill>
                  <a:schemeClr val="dk1"/>
                </a:solidFill>
                <a:latin typeface="Arial"/>
                <a:ea typeface="Arial"/>
                <a:cs typeface="Arial"/>
                <a:sym typeface="Arial"/>
              </a:rPr>
              <a:t>Font, X. T.-D., </a:t>
            </a:r>
            <a:r>
              <a:rPr lang="en-US" sz="2400" b="0" i="0" u="none" strike="noStrike" cap="none" dirty="0" err="1">
                <a:solidFill>
                  <a:schemeClr val="dk1"/>
                </a:solidFill>
                <a:latin typeface="Arial"/>
                <a:ea typeface="Arial"/>
                <a:cs typeface="Arial"/>
                <a:sym typeface="Arial"/>
              </a:rPr>
              <a:t>Crabolu</a:t>
            </a:r>
            <a:r>
              <a:rPr lang="en-US" sz="2400" b="0" i="0" u="none" strike="noStrike" cap="none" dirty="0">
                <a:solidFill>
                  <a:schemeClr val="dk1"/>
                </a:solidFill>
                <a:latin typeface="Arial"/>
                <a:ea typeface="Arial"/>
                <a:cs typeface="Arial"/>
                <a:sym typeface="Arial"/>
              </a:rPr>
              <a:t>, G., </a:t>
            </a:r>
            <a:r>
              <a:rPr lang="en-US" sz="2400" b="0" i="0" u="none" strike="noStrike" cap="none" dirty="0" err="1">
                <a:solidFill>
                  <a:schemeClr val="dk1"/>
                </a:solidFill>
                <a:latin typeface="Arial"/>
                <a:ea typeface="Arial"/>
                <a:cs typeface="Arial"/>
                <a:sym typeface="Arial"/>
              </a:rPr>
              <a:t>Palomo</a:t>
            </a:r>
            <a:r>
              <a:rPr lang="en-US" sz="2400" b="0" i="0" u="none" strike="noStrike" cap="none" dirty="0">
                <a:solidFill>
                  <a:schemeClr val="dk1"/>
                </a:solidFill>
                <a:latin typeface="Arial"/>
                <a:ea typeface="Arial"/>
                <a:cs typeface="Arial"/>
                <a:sym typeface="Arial"/>
              </a:rPr>
              <a:t> Martinez, J., </a:t>
            </a:r>
            <a:r>
              <a:rPr lang="en-US" sz="2400" b="0" i="0" u="none" strike="noStrike" cap="none" dirty="0" err="1">
                <a:solidFill>
                  <a:schemeClr val="dk1"/>
                </a:solidFill>
                <a:latin typeface="Arial"/>
                <a:ea typeface="Arial"/>
                <a:cs typeface="Arial"/>
                <a:sym typeface="Arial"/>
              </a:rPr>
              <a:t>Kantenbacher</a:t>
            </a:r>
            <a:r>
              <a:rPr lang="en-US" sz="2400" b="0" i="0" u="none" strike="noStrike" cap="none" dirty="0">
                <a:solidFill>
                  <a:schemeClr val="dk1"/>
                </a:solidFill>
                <a:latin typeface="Arial"/>
                <a:ea typeface="Arial"/>
                <a:cs typeface="Arial"/>
                <a:sym typeface="Arial"/>
              </a:rPr>
              <a:t>, J. i Miller, G. (2021). </a:t>
            </a:r>
            <a:r>
              <a:rPr lang="en-US" sz="2400" b="0" i="0" u="none" strike="noStrike" cap="none" dirty="0" err="1">
                <a:solidFill>
                  <a:schemeClr val="dk1"/>
                </a:solidFill>
                <a:latin typeface="Arial"/>
                <a:ea typeface="Arial"/>
                <a:cs typeface="Arial"/>
                <a:sym typeface="Arial"/>
              </a:rPr>
              <a:t>Wpływ</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wskaźników</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zrównoważonej</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turystyki</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na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konkurencyjność</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destynacji</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europejski</a:t>
            </a:r>
            <a:r>
              <a:rPr lang="en-US" sz="2400" b="0" i="0" u="none" strike="noStrike" cap="none" dirty="0">
                <a:solidFill>
                  <a:schemeClr val="dk1"/>
                </a:solidFill>
                <a:latin typeface="Arial"/>
                <a:ea typeface="Arial"/>
                <a:cs typeface="Arial"/>
                <a:sym typeface="Arial"/>
              </a:rPr>
              <a:t> system </a:t>
            </a:r>
            <a:r>
              <a:rPr lang="en-US" sz="2400" b="0" i="0" u="none" strike="noStrike" cap="none" dirty="0" err="1">
                <a:solidFill>
                  <a:schemeClr val="dk1"/>
                </a:solidFill>
                <a:latin typeface="Arial"/>
                <a:ea typeface="Arial"/>
                <a:cs typeface="Arial"/>
                <a:sym typeface="Arial"/>
              </a:rPr>
              <a:t>wskaźników</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turystyki</a:t>
            </a:r>
            <a:r>
              <a:rPr lang="en-US" sz="2400" b="0" i="0" u="none" strike="noStrike" cap="none" dirty="0">
                <a:solidFill>
                  <a:schemeClr val="dk1"/>
                </a:solidFill>
                <a:latin typeface="Arial"/>
                <a:ea typeface="Arial"/>
                <a:cs typeface="Arial"/>
                <a:sym typeface="Arial"/>
              </a:rPr>
              <a:t>. </a:t>
            </a:r>
            <a:r>
              <a:rPr lang="en-US" sz="2400" b="0" i="1" u="none" strike="noStrike" cap="none" dirty="0">
                <a:solidFill>
                  <a:schemeClr val="dk1"/>
                </a:solidFill>
                <a:latin typeface="Arial"/>
                <a:ea typeface="Arial"/>
                <a:cs typeface="Arial"/>
                <a:sym typeface="Arial"/>
              </a:rPr>
              <a:t>Journal of Sustainable Tourism, 31</a:t>
            </a:r>
            <a:r>
              <a:rPr lang="en-US" sz="2400" b="0" i="0" u="none" strike="noStrike" cap="none" dirty="0">
                <a:solidFill>
                  <a:schemeClr val="dk1"/>
                </a:solidFill>
                <a:latin typeface="Arial"/>
                <a:ea typeface="Arial"/>
                <a:cs typeface="Arial"/>
                <a:sym typeface="Arial"/>
              </a:rPr>
              <a:t>(7), 1608–1630. </a:t>
            </a:r>
            <a:r>
              <a:rPr lang="en-US" sz="2400" b="0" i="0" u="none" strike="noStrike" cap="none" dirty="0" err="1">
                <a:solidFill>
                  <a:schemeClr val="dk1"/>
                </a:solidFill>
                <a:latin typeface="Arial"/>
                <a:ea typeface="Arial"/>
                <a:cs typeface="Arial"/>
                <a:sym typeface="Arial"/>
              </a:rPr>
              <a:t>Źródło</a:t>
            </a:r>
            <a:r>
              <a:rPr lang="en-US" sz="2400" b="0" i="0" u="none" strike="noStrike" cap="none" dirty="0">
                <a:solidFill>
                  <a:schemeClr val="dk1"/>
                </a:solidFill>
                <a:latin typeface="Arial"/>
                <a:ea typeface="Arial"/>
                <a:cs typeface="Arial"/>
                <a:sym typeface="Arial"/>
              </a:rPr>
              <a:t>: https://doi.org/10.1080/09669582.2021.1910281</a:t>
            </a:r>
            <a:endParaRPr sz="2400" b="0" i="0" u="none" strike="noStrike" cap="none" dirty="0">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dirty="0" err="1">
                <a:solidFill>
                  <a:schemeClr val="dk1"/>
                </a:solidFill>
                <a:latin typeface="Arial"/>
                <a:ea typeface="Arial"/>
                <a:cs typeface="Arial"/>
                <a:sym typeface="Arial"/>
              </a:rPr>
              <a:t>Kusek</a:t>
            </a:r>
            <a:r>
              <a:rPr lang="en-US" sz="2400" b="0" i="0" u="none" strike="noStrike" cap="none" dirty="0">
                <a:solidFill>
                  <a:schemeClr val="dk1"/>
                </a:solidFill>
                <a:latin typeface="Arial"/>
                <a:ea typeface="Arial"/>
                <a:cs typeface="Arial"/>
                <a:sym typeface="Arial"/>
              </a:rPr>
              <a:t>, J. Z. i Rist, R. C. (2004). </a:t>
            </a:r>
            <a:r>
              <a:rPr lang="en-US" sz="2400" b="0" i="1" u="none" strike="noStrike" cap="none" dirty="0" err="1">
                <a:solidFill>
                  <a:schemeClr val="dk1"/>
                </a:solidFill>
                <a:latin typeface="Arial"/>
                <a:ea typeface="Arial"/>
                <a:cs typeface="Arial"/>
                <a:sym typeface="Arial"/>
              </a:rPr>
              <a:t>Dziesięć</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kroków</a:t>
            </a:r>
            <a:r>
              <a:rPr lang="en-US" sz="2400" b="0" i="1" u="none" strike="noStrike" cap="none" dirty="0">
                <a:solidFill>
                  <a:schemeClr val="dk1"/>
                </a:solidFill>
                <a:latin typeface="Arial"/>
                <a:ea typeface="Arial"/>
                <a:cs typeface="Arial"/>
                <a:sym typeface="Arial"/>
              </a:rPr>
              <a:t> do </a:t>
            </a:r>
            <a:r>
              <a:rPr lang="en-US" sz="2400" b="0" i="1" u="none" strike="noStrike" cap="none" dirty="0" err="1">
                <a:solidFill>
                  <a:schemeClr val="dk1"/>
                </a:solidFill>
                <a:latin typeface="Arial"/>
                <a:ea typeface="Arial"/>
                <a:cs typeface="Arial"/>
                <a:sym typeface="Arial"/>
              </a:rPr>
              <a:t>systemów</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monitorowania</a:t>
            </a:r>
            <a:r>
              <a:rPr lang="en-US" sz="2400" b="0" i="1" u="none" strike="noStrike" cap="none" dirty="0">
                <a:solidFill>
                  <a:schemeClr val="dk1"/>
                </a:solidFill>
                <a:latin typeface="Arial"/>
                <a:ea typeface="Arial"/>
                <a:cs typeface="Arial"/>
                <a:sym typeface="Arial"/>
              </a:rPr>
              <a:t> i </a:t>
            </a:r>
            <a:r>
              <a:rPr lang="en-US" sz="2400" b="0" i="1" u="none" strike="noStrike" cap="none" dirty="0" err="1">
                <a:solidFill>
                  <a:schemeClr val="dk1"/>
                </a:solidFill>
                <a:latin typeface="Arial"/>
                <a:ea typeface="Arial"/>
                <a:cs typeface="Arial"/>
                <a:sym typeface="Arial"/>
              </a:rPr>
              <a:t>oceny</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opartych</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na</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wynikach</a:t>
            </a:r>
            <a:r>
              <a:rPr lang="en-US" sz="2400" b="0" i="1" u="none" strike="noStrike" cap="none" dirty="0">
                <a:solidFill>
                  <a:schemeClr val="dk1"/>
                </a:solidFill>
                <a:latin typeface="Arial"/>
                <a:ea typeface="Arial"/>
                <a:cs typeface="Arial"/>
                <a:sym typeface="Arial"/>
              </a:rPr>
              <a:t> – </a:t>
            </a:r>
            <a:r>
              <a:rPr lang="en-US" sz="2400" b="0" i="1" u="none" strike="noStrike" cap="none" dirty="0" err="1">
                <a:solidFill>
                  <a:schemeClr val="dk1"/>
                </a:solidFill>
                <a:latin typeface="Arial"/>
                <a:ea typeface="Arial"/>
                <a:cs typeface="Arial"/>
                <a:sym typeface="Arial"/>
              </a:rPr>
              <a:t>podręcznik</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dla</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praktyków</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rozwoju</a:t>
            </a:r>
            <a:r>
              <a:rPr lang="en-US" sz="2400" b="0" i="1"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Waszyngton</a:t>
            </a:r>
            <a:r>
              <a:rPr lang="en-US" sz="2400" b="0" i="0" u="none" strike="noStrike" cap="none" dirty="0">
                <a:solidFill>
                  <a:schemeClr val="dk1"/>
                </a:solidFill>
                <a:latin typeface="Arial"/>
                <a:ea typeface="Arial"/>
                <a:cs typeface="Arial"/>
                <a:sym typeface="Arial"/>
              </a:rPr>
              <a:t>: Bank </a:t>
            </a:r>
            <a:r>
              <a:rPr lang="en-US" sz="2400" b="0" i="0" u="none" strike="noStrike" cap="none" dirty="0" err="1">
                <a:solidFill>
                  <a:schemeClr val="dk1"/>
                </a:solidFill>
                <a:latin typeface="Arial"/>
                <a:ea typeface="Arial"/>
                <a:cs typeface="Arial"/>
                <a:sym typeface="Arial"/>
              </a:rPr>
              <a:t>Światowy</a:t>
            </a:r>
            <a:r>
              <a:rPr lang="en-US" sz="2400" b="0" i="0" u="none" strike="noStrike" cap="none" dirty="0">
                <a:solidFill>
                  <a:schemeClr val="dk1"/>
                </a:solidFill>
                <a:latin typeface="Arial"/>
                <a:ea typeface="Arial"/>
                <a:cs typeface="Arial"/>
                <a:sym typeface="Arial"/>
              </a:rPr>
              <a:t>.</a:t>
            </a:r>
            <a:endParaRPr sz="2400" b="0" i="0" u="none" strike="noStrike" cap="none" dirty="0">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dirty="0" err="1">
                <a:solidFill>
                  <a:schemeClr val="dk1"/>
                </a:solidFill>
                <a:latin typeface="Arial"/>
                <a:ea typeface="Arial"/>
                <a:cs typeface="Arial"/>
                <a:sym typeface="Arial"/>
              </a:rPr>
              <a:t>Rasoolimanesh</a:t>
            </a:r>
            <a:r>
              <a:rPr lang="en-US" sz="2400" b="0" i="0" u="none" strike="noStrike" cap="none" dirty="0">
                <a:solidFill>
                  <a:schemeClr val="dk1"/>
                </a:solidFill>
                <a:latin typeface="Arial"/>
                <a:ea typeface="Arial"/>
                <a:cs typeface="Arial"/>
                <a:sym typeface="Arial"/>
              </a:rPr>
              <a:t>, S. M., Ramakrishna, S., Hall, C. M., </a:t>
            </a:r>
            <a:r>
              <a:rPr lang="en-US" sz="2400" b="0" i="0" u="none" strike="noStrike" cap="none" dirty="0" err="1">
                <a:solidFill>
                  <a:schemeClr val="dk1"/>
                </a:solidFill>
                <a:latin typeface="Arial"/>
                <a:ea typeface="Arial"/>
                <a:cs typeface="Arial"/>
                <a:sym typeface="Arial"/>
              </a:rPr>
              <a:t>Esfandiar</a:t>
            </a:r>
            <a:r>
              <a:rPr lang="en-US" sz="2400" b="0" i="0" u="none" strike="noStrike" cap="none" dirty="0">
                <a:solidFill>
                  <a:schemeClr val="dk1"/>
                </a:solidFill>
                <a:latin typeface="Arial"/>
                <a:ea typeface="Arial"/>
                <a:cs typeface="Arial"/>
                <a:sym typeface="Arial"/>
              </a:rPr>
              <a:t>, K. i </a:t>
            </a:r>
            <a:r>
              <a:rPr lang="en-US" sz="2400" b="0" i="0" u="none" strike="noStrike" cap="none" dirty="0" err="1">
                <a:solidFill>
                  <a:schemeClr val="dk1"/>
                </a:solidFill>
                <a:latin typeface="Arial"/>
                <a:ea typeface="Arial"/>
                <a:cs typeface="Arial"/>
                <a:sym typeface="Arial"/>
              </a:rPr>
              <a:t>Seyfi</a:t>
            </a:r>
            <a:r>
              <a:rPr lang="en-US" sz="2400" b="0" i="0" u="none" strike="noStrike" cap="none" dirty="0">
                <a:solidFill>
                  <a:schemeClr val="dk1"/>
                </a:solidFill>
                <a:latin typeface="Arial"/>
                <a:ea typeface="Arial"/>
                <a:cs typeface="Arial"/>
                <a:sym typeface="Arial"/>
              </a:rPr>
              <a:t>, S. (2020). </a:t>
            </a:r>
            <a:r>
              <a:rPr lang="en-US" sz="2400" b="0" i="0" u="none" strike="noStrike" cap="none" dirty="0" err="1">
                <a:solidFill>
                  <a:schemeClr val="dk1"/>
                </a:solidFill>
                <a:latin typeface="Arial"/>
                <a:ea typeface="Arial"/>
                <a:cs typeface="Arial"/>
                <a:sym typeface="Arial"/>
              </a:rPr>
              <a:t>Systematyczny</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przegląd</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wskaźników</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zrównoważonej</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turystyki</a:t>
            </a:r>
            <a:r>
              <a:rPr lang="en-US" sz="2400" b="0" i="0" u="none" strike="noStrike" cap="none" dirty="0">
                <a:solidFill>
                  <a:schemeClr val="dk1"/>
                </a:solidFill>
                <a:latin typeface="Arial"/>
                <a:ea typeface="Arial"/>
                <a:cs typeface="Arial"/>
                <a:sym typeface="Arial"/>
              </a:rPr>
              <a:t> w </a:t>
            </a:r>
            <a:r>
              <a:rPr lang="en-US" sz="2400" b="0" i="0" u="none" strike="noStrike" cap="none" dirty="0" err="1">
                <a:solidFill>
                  <a:schemeClr val="dk1"/>
                </a:solidFill>
                <a:latin typeface="Arial"/>
                <a:ea typeface="Arial"/>
                <a:cs typeface="Arial"/>
                <a:sym typeface="Arial"/>
              </a:rPr>
              <a:t>odniesieniu</a:t>
            </a:r>
            <a:r>
              <a:rPr lang="en-US" sz="2400" b="0" i="0" u="none" strike="noStrike" cap="none" dirty="0">
                <a:solidFill>
                  <a:schemeClr val="dk1"/>
                </a:solidFill>
                <a:latin typeface="Arial"/>
                <a:ea typeface="Arial"/>
                <a:cs typeface="Arial"/>
                <a:sym typeface="Arial"/>
              </a:rPr>
              <a:t> do </a:t>
            </a:r>
            <a:r>
              <a:rPr lang="en-US" sz="2400" b="0" i="0" u="none" strike="noStrike" cap="none" dirty="0" err="1">
                <a:solidFill>
                  <a:schemeClr val="dk1"/>
                </a:solidFill>
                <a:latin typeface="Arial"/>
                <a:ea typeface="Arial"/>
                <a:cs typeface="Arial"/>
                <a:sym typeface="Arial"/>
              </a:rPr>
              <a:t>celów</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zrównoważonego</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rozwoju</a:t>
            </a:r>
            <a:r>
              <a:rPr lang="en-US" sz="2400" b="0" i="0" u="none" strike="noStrike" cap="none" dirty="0">
                <a:solidFill>
                  <a:schemeClr val="dk1"/>
                </a:solidFill>
                <a:latin typeface="Arial"/>
                <a:ea typeface="Arial"/>
                <a:cs typeface="Arial"/>
                <a:sym typeface="Arial"/>
              </a:rPr>
              <a:t>. </a:t>
            </a:r>
            <a:r>
              <a:rPr lang="en-US" sz="2400" b="0" i="1" u="none" strike="noStrike" cap="none" dirty="0">
                <a:solidFill>
                  <a:schemeClr val="dk1"/>
                </a:solidFill>
                <a:latin typeface="Arial"/>
                <a:ea typeface="Arial"/>
                <a:cs typeface="Arial"/>
                <a:sym typeface="Arial"/>
              </a:rPr>
              <a:t>Journal of Sustainable Tourism, 31</a:t>
            </a:r>
            <a:r>
              <a:rPr lang="en-US" sz="2400" b="0" i="0" u="none" strike="noStrike" cap="none" dirty="0">
                <a:solidFill>
                  <a:schemeClr val="dk1"/>
                </a:solidFill>
                <a:latin typeface="Arial"/>
                <a:ea typeface="Arial"/>
                <a:cs typeface="Arial"/>
                <a:sym typeface="Arial"/>
              </a:rPr>
              <a:t>(7), 1497–1517. </a:t>
            </a:r>
            <a:r>
              <a:rPr lang="en-US" sz="2400" b="0" i="0" u="none" strike="noStrike" cap="none" dirty="0" err="1">
                <a:solidFill>
                  <a:schemeClr val="dk1"/>
                </a:solidFill>
                <a:latin typeface="Arial"/>
                <a:ea typeface="Arial"/>
                <a:cs typeface="Arial"/>
                <a:sym typeface="Arial"/>
              </a:rPr>
              <a:t>Pobrane</a:t>
            </a:r>
            <a:r>
              <a:rPr lang="en-US" sz="2400" b="0" i="0" u="none" strike="noStrike" cap="none" dirty="0">
                <a:solidFill>
                  <a:schemeClr val="dk1"/>
                </a:solidFill>
                <a:latin typeface="Arial"/>
                <a:ea typeface="Arial"/>
                <a:cs typeface="Arial"/>
                <a:sym typeface="Arial"/>
              </a:rPr>
              <a:t> z https://doi.org/10.1080/09669582.2020.1775621</a:t>
            </a:r>
            <a:endParaRPr sz="2400" b="0" i="0" u="none" strike="noStrike" cap="none" dirty="0">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dirty="0" err="1">
                <a:solidFill>
                  <a:schemeClr val="dk1"/>
                </a:solidFill>
                <a:latin typeface="Arial"/>
                <a:ea typeface="Arial"/>
                <a:cs typeface="Arial"/>
                <a:sym typeface="Arial"/>
              </a:rPr>
              <a:t>Simister</a:t>
            </a:r>
            <a:r>
              <a:rPr lang="en-US" sz="2400" b="0" i="0" u="none" strike="noStrike" cap="none" dirty="0">
                <a:solidFill>
                  <a:schemeClr val="dk1"/>
                </a:solidFill>
                <a:latin typeface="Arial"/>
                <a:ea typeface="Arial"/>
                <a:cs typeface="Arial"/>
                <a:sym typeface="Arial"/>
              </a:rPr>
              <a:t>, N. (2017). </a:t>
            </a:r>
            <a:r>
              <a:rPr lang="en-US" sz="2400" b="0" i="1" u="none" strike="noStrike" cap="none" dirty="0" err="1">
                <a:solidFill>
                  <a:schemeClr val="dk1"/>
                </a:solidFill>
                <a:latin typeface="Arial"/>
                <a:ea typeface="Arial"/>
                <a:cs typeface="Arial"/>
                <a:sym typeface="Arial"/>
              </a:rPr>
              <a:t>Wskaźniki</a:t>
            </a:r>
            <a:r>
              <a:rPr lang="en-US" sz="2400" b="0" i="0" u="none" strike="noStrike" cap="none" dirty="0">
                <a:solidFill>
                  <a:schemeClr val="dk1"/>
                </a:solidFill>
                <a:latin typeface="Arial"/>
                <a:ea typeface="Arial"/>
                <a:cs typeface="Arial"/>
                <a:sym typeface="Arial"/>
              </a:rPr>
              <a:t>. INTRAC.</a:t>
            </a:r>
            <a:endParaRPr dirty="0"/>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dirty="0">
                <a:solidFill>
                  <a:schemeClr val="dk1"/>
                </a:solidFill>
                <a:latin typeface="Arial"/>
                <a:ea typeface="Arial"/>
                <a:cs typeface="Arial"/>
                <a:sym typeface="Arial"/>
              </a:rPr>
              <a:t>Six Senses. (2024). </a:t>
            </a:r>
            <a:r>
              <a:rPr lang="en-US" sz="2400" b="0" i="1" u="none" strike="noStrike" cap="none" dirty="0" err="1">
                <a:solidFill>
                  <a:schemeClr val="dk1"/>
                </a:solidFill>
                <a:latin typeface="Arial"/>
                <a:ea typeface="Arial"/>
                <a:cs typeface="Arial"/>
                <a:sym typeface="Arial"/>
              </a:rPr>
              <a:t>Oddziaływanie</a:t>
            </a:r>
            <a:r>
              <a:rPr lang="en-US" sz="2400" b="0" i="1" u="none" strike="noStrike" cap="none" dirty="0">
                <a:solidFill>
                  <a:schemeClr val="dk1"/>
                </a:solidFill>
                <a:latin typeface="Arial"/>
                <a:ea typeface="Arial"/>
                <a:cs typeface="Arial"/>
                <a:sym typeface="Arial"/>
              </a:rPr>
              <a:t> – </a:t>
            </a:r>
            <a:r>
              <a:rPr lang="en-US" sz="2400" b="0" i="1" u="none" strike="noStrike" cap="none" dirty="0" err="1">
                <a:solidFill>
                  <a:schemeClr val="dk1"/>
                </a:solidFill>
                <a:latin typeface="Arial"/>
                <a:ea typeface="Arial"/>
                <a:cs typeface="Arial"/>
                <a:sym typeface="Arial"/>
              </a:rPr>
              <a:t>Oddziaływanie</a:t>
            </a:r>
            <a:r>
              <a:rPr lang="en-US" sz="2400" b="0" i="1" u="none" strike="noStrike" cap="none" dirty="0">
                <a:solidFill>
                  <a:schemeClr val="dk1"/>
                </a:solidFill>
                <a:latin typeface="Arial"/>
                <a:ea typeface="Arial"/>
                <a:cs typeface="Arial"/>
                <a:sym typeface="Arial"/>
              </a:rPr>
              <a:t> Six Senses </a:t>
            </a:r>
            <a:r>
              <a:rPr lang="en-US" sz="2400" b="0" i="1" u="none" strike="noStrike" cap="none" dirty="0" err="1">
                <a:solidFill>
                  <a:schemeClr val="dk1"/>
                </a:solidFill>
                <a:latin typeface="Arial"/>
                <a:ea typeface="Arial"/>
                <a:cs typeface="Arial"/>
                <a:sym typeface="Arial"/>
              </a:rPr>
              <a:t>na</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zrównoważony</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rozwój</a:t>
            </a:r>
            <a:r>
              <a:rPr lang="en-US" sz="2400" b="0" i="1" u="none" strike="noStrike" cap="none" dirty="0">
                <a:solidFill>
                  <a:schemeClr val="dk1"/>
                </a:solidFill>
                <a:latin typeface="Arial"/>
                <a:ea typeface="Arial"/>
                <a:cs typeface="Arial"/>
                <a:sym typeface="Arial"/>
              </a:rPr>
              <a:t> w 2024 r. </a:t>
            </a:r>
            <a:r>
              <a:rPr lang="en-US" sz="2400" b="0" i="0" u="none" strike="noStrike" cap="none" dirty="0" err="1">
                <a:solidFill>
                  <a:schemeClr val="dk1"/>
                </a:solidFill>
                <a:latin typeface="Arial"/>
                <a:ea typeface="Arial"/>
                <a:cs typeface="Arial"/>
                <a:sym typeface="Arial"/>
              </a:rPr>
              <a:t>Pobrano</a:t>
            </a:r>
            <a:r>
              <a:rPr lang="en-US" sz="2400" b="0" i="0" u="none" strike="noStrike" cap="none" dirty="0">
                <a:solidFill>
                  <a:schemeClr val="dk1"/>
                </a:solidFill>
                <a:latin typeface="Arial"/>
                <a:ea typeface="Arial"/>
                <a:cs typeface="Arial"/>
                <a:sym typeface="Arial"/>
              </a:rPr>
              <a:t> w </a:t>
            </a:r>
            <a:r>
              <a:rPr lang="en-US" sz="2400" b="0" i="0" u="none" strike="noStrike" cap="none" dirty="0" err="1">
                <a:solidFill>
                  <a:schemeClr val="dk1"/>
                </a:solidFill>
                <a:latin typeface="Arial"/>
                <a:ea typeface="Arial"/>
                <a:cs typeface="Arial"/>
                <a:sym typeface="Arial"/>
              </a:rPr>
              <a:t>lipcu</a:t>
            </a:r>
            <a:r>
              <a:rPr lang="en-US" sz="2400" b="0" i="0" u="none" strike="noStrike" cap="none" dirty="0">
                <a:solidFill>
                  <a:schemeClr val="dk1"/>
                </a:solidFill>
                <a:latin typeface="Arial"/>
                <a:ea typeface="Arial"/>
                <a:cs typeface="Arial"/>
                <a:sym typeface="Arial"/>
              </a:rPr>
              <a:t> 2025 r. z Six Senses: https://www.sixsenses.com/en/sustainability/impacts/</a:t>
            </a:r>
            <a:endParaRPr sz="2400" b="0" i="0" u="none" strike="noStrike" cap="none" dirty="0">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dirty="0">
                <a:solidFill>
                  <a:schemeClr val="dk1"/>
                </a:solidFill>
                <a:latin typeface="Arial"/>
                <a:ea typeface="Arial"/>
                <a:cs typeface="Arial"/>
                <a:sym typeface="Arial"/>
              </a:rPr>
              <a:t>Sustainability Leaders United. (2022). </a:t>
            </a:r>
            <a:r>
              <a:rPr lang="en-US" sz="2400" b="0" i="1" u="none" strike="noStrike" cap="none" dirty="0" err="1">
                <a:solidFill>
                  <a:schemeClr val="dk1"/>
                </a:solidFill>
                <a:latin typeface="Arial"/>
                <a:ea typeface="Arial"/>
                <a:cs typeface="Arial"/>
                <a:sym typeface="Arial"/>
              </a:rPr>
              <a:t>Osiągnięcie</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zrównoważonej</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turystyki</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oto</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kluczowe</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wyzwania</a:t>
            </a:r>
            <a:r>
              <a:rPr lang="en-US" sz="2400" b="0" i="1"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Pobrano</a:t>
            </a:r>
            <a:r>
              <a:rPr lang="en-US" sz="2400" b="0" i="0" u="none" strike="noStrike" cap="none" dirty="0">
                <a:solidFill>
                  <a:schemeClr val="dk1"/>
                </a:solidFill>
                <a:latin typeface="Arial"/>
                <a:ea typeface="Arial"/>
                <a:cs typeface="Arial"/>
                <a:sym typeface="Arial"/>
              </a:rPr>
              <a:t> w </a:t>
            </a:r>
            <a:r>
              <a:rPr lang="en-US" sz="2400" b="0" i="0" u="none" strike="noStrike" cap="none" dirty="0" err="1">
                <a:solidFill>
                  <a:schemeClr val="dk1"/>
                </a:solidFill>
                <a:latin typeface="Arial"/>
                <a:ea typeface="Arial"/>
                <a:cs typeface="Arial"/>
                <a:sym typeface="Arial"/>
              </a:rPr>
              <a:t>lipcu</a:t>
            </a:r>
            <a:r>
              <a:rPr lang="en-US" sz="2400" b="0" i="0" u="none" strike="noStrike" cap="none" dirty="0">
                <a:solidFill>
                  <a:schemeClr val="dk1"/>
                </a:solidFill>
                <a:latin typeface="Arial"/>
                <a:ea typeface="Arial"/>
                <a:cs typeface="Arial"/>
                <a:sym typeface="Arial"/>
              </a:rPr>
              <a:t> 2025 r. z Sustainability Leaders United: https://sustainability-leaders.com/sustainable-tourism-challenges-to-address/</a:t>
            </a:r>
            <a:endParaRPr sz="2400" b="0" i="0" u="none" strike="noStrike" cap="none" dirty="0">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dirty="0" err="1">
                <a:solidFill>
                  <a:schemeClr val="dk1"/>
                </a:solidFill>
                <a:latin typeface="Arial"/>
                <a:ea typeface="Arial"/>
                <a:cs typeface="Arial"/>
                <a:sym typeface="Arial"/>
              </a:rPr>
              <a:t>TheTourism.Institute</a:t>
            </a:r>
            <a:r>
              <a:rPr lang="en-US" sz="2400" b="0" i="0" u="none" strike="noStrike" cap="none" dirty="0">
                <a:solidFill>
                  <a:schemeClr val="dk1"/>
                </a:solidFill>
                <a:latin typeface="Arial"/>
                <a:ea typeface="Arial"/>
                <a:cs typeface="Arial"/>
                <a:sym typeface="Arial"/>
              </a:rPr>
              <a:t>. (2023). </a:t>
            </a:r>
            <a:r>
              <a:rPr lang="en-US" sz="2400" b="0" i="1" u="none" strike="noStrike" cap="none" dirty="0" err="1">
                <a:solidFill>
                  <a:schemeClr val="dk1"/>
                </a:solidFill>
                <a:latin typeface="Arial"/>
                <a:ea typeface="Arial"/>
                <a:cs typeface="Arial"/>
                <a:sym typeface="Arial"/>
              </a:rPr>
              <a:t>Planowanie</a:t>
            </a:r>
            <a:r>
              <a:rPr lang="en-US" sz="2400" b="0" i="1" u="none" strike="noStrike" cap="none" dirty="0">
                <a:solidFill>
                  <a:schemeClr val="dk1"/>
                </a:solidFill>
                <a:latin typeface="Arial"/>
                <a:ea typeface="Arial"/>
                <a:cs typeface="Arial"/>
                <a:sym typeface="Arial"/>
              </a:rPr>
              <a:t> i </a:t>
            </a:r>
            <a:r>
              <a:rPr lang="en-US" sz="2400" b="0" i="1" u="none" strike="noStrike" cap="none" dirty="0" err="1">
                <a:solidFill>
                  <a:schemeClr val="dk1"/>
                </a:solidFill>
                <a:latin typeface="Arial"/>
                <a:ea typeface="Arial"/>
                <a:cs typeface="Arial"/>
                <a:sym typeface="Arial"/>
              </a:rPr>
              <a:t>rozwój</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turystyki</a:t>
            </a:r>
            <a:r>
              <a:rPr lang="en-US" sz="2400" b="0" i="1" u="none" strike="noStrike" cap="none" dirty="0">
                <a:solidFill>
                  <a:schemeClr val="dk1"/>
                </a:solidFill>
                <a:latin typeface="Arial"/>
                <a:ea typeface="Arial"/>
                <a:cs typeface="Arial"/>
                <a:sym typeface="Arial"/>
              </a:rPr>
              <a:t> – </a:t>
            </a:r>
            <a:r>
              <a:rPr lang="en-US" sz="2400" b="0" i="1" u="none" strike="noStrike" cap="none" dirty="0" err="1">
                <a:solidFill>
                  <a:schemeClr val="dk1"/>
                </a:solidFill>
                <a:latin typeface="Arial"/>
                <a:ea typeface="Arial"/>
                <a:cs typeface="Arial"/>
                <a:sym typeface="Arial"/>
              </a:rPr>
              <a:t>konieczność</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monitorowania</a:t>
            </a:r>
            <a:r>
              <a:rPr lang="en-US" sz="2400" b="0" i="1" u="none" strike="noStrike" cap="none" dirty="0">
                <a:solidFill>
                  <a:schemeClr val="dk1"/>
                </a:solidFill>
                <a:latin typeface="Arial"/>
                <a:ea typeface="Arial"/>
                <a:cs typeface="Arial"/>
                <a:sym typeface="Arial"/>
              </a:rPr>
              <a:t> w </a:t>
            </a:r>
            <a:r>
              <a:rPr lang="en-US" sz="2400" b="0" i="1" u="none" strike="noStrike" cap="none" dirty="0" err="1">
                <a:solidFill>
                  <a:schemeClr val="dk1"/>
                </a:solidFill>
                <a:latin typeface="Arial"/>
                <a:ea typeface="Arial"/>
                <a:cs typeface="Arial"/>
                <a:sym typeface="Arial"/>
              </a:rPr>
              <a:t>planowaniu</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turystyki</a:t>
            </a:r>
            <a:r>
              <a:rPr lang="en-US" sz="2400" b="0" i="1"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Pobrane</a:t>
            </a:r>
            <a:r>
              <a:rPr lang="en-US" sz="2400" b="0" i="0" u="none" strike="noStrike" cap="none" dirty="0">
                <a:solidFill>
                  <a:schemeClr val="dk1"/>
                </a:solidFill>
                <a:latin typeface="Arial"/>
                <a:ea typeface="Arial"/>
                <a:cs typeface="Arial"/>
                <a:sym typeface="Arial"/>
              </a:rPr>
              <a:t> w </a:t>
            </a:r>
            <a:r>
              <a:rPr lang="en-US" sz="2400" b="0" i="0" u="none" strike="noStrike" cap="none" dirty="0" err="1">
                <a:solidFill>
                  <a:schemeClr val="dk1"/>
                </a:solidFill>
                <a:latin typeface="Arial"/>
                <a:ea typeface="Arial"/>
                <a:cs typeface="Arial"/>
                <a:sym typeface="Arial"/>
              </a:rPr>
              <a:t>lipcu</a:t>
            </a:r>
            <a:r>
              <a:rPr lang="en-US" sz="2400" b="0" i="0" u="none" strike="noStrike" cap="none" dirty="0">
                <a:solidFill>
                  <a:schemeClr val="dk1"/>
                </a:solidFill>
                <a:latin typeface="Arial"/>
                <a:ea typeface="Arial"/>
                <a:cs typeface="Arial"/>
                <a:sym typeface="Arial"/>
              </a:rPr>
              <a:t> 2025 r. z </a:t>
            </a:r>
            <a:r>
              <a:rPr lang="en-US" sz="2400" b="0" i="0" u="none" strike="noStrike" cap="none" dirty="0" err="1">
                <a:solidFill>
                  <a:schemeClr val="dk1"/>
                </a:solidFill>
                <a:latin typeface="Arial"/>
                <a:ea typeface="Arial"/>
                <a:cs typeface="Arial"/>
                <a:sym typeface="Arial"/>
              </a:rPr>
              <a:t>TheTourism.Institute</a:t>
            </a:r>
            <a:r>
              <a:rPr lang="en-US" sz="2400" b="0" i="0" u="none" strike="noStrike" cap="none" dirty="0">
                <a:solidFill>
                  <a:schemeClr val="dk1"/>
                </a:solidFill>
                <a:latin typeface="Arial"/>
                <a:ea typeface="Arial"/>
                <a:cs typeface="Arial"/>
                <a:sym typeface="Arial"/>
              </a:rPr>
              <a:t>: https://thetourism.institute/tourism-planning-and-development/monitoring-tourism-planning-imperative/</a:t>
            </a:r>
            <a:endParaRPr sz="2400" b="0" i="0" u="none" strike="noStrike" cap="none" dirty="0">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dirty="0">
                <a:solidFill>
                  <a:schemeClr val="dk1"/>
                </a:solidFill>
                <a:latin typeface="Arial"/>
                <a:ea typeface="Arial"/>
                <a:cs typeface="Arial"/>
                <a:sym typeface="Arial"/>
              </a:rPr>
              <a:t>UNWTO. (2004). </a:t>
            </a:r>
            <a:r>
              <a:rPr lang="en-US" sz="2400" b="0" i="1" u="none" strike="noStrike" cap="none" dirty="0" err="1">
                <a:solidFill>
                  <a:schemeClr val="dk1"/>
                </a:solidFill>
                <a:latin typeface="Arial"/>
                <a:ea typeface="Arial"/>
                <a:cs typeface="Arial"/>
                <a:sym typeface="Arial"/>
              </a:rPr>
              <a:t>Wskaźniki</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zrównoważonego</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rozwoju</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dla</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destynacji</a:t>
            </a:r>
            <a:r>
              <a:rPr lang="en-US" sz="2400" b="0" i="1" u="none" strike="noStrike" cap="none" dirty="0">
                <a:solidFill>
                  <a:schemeClr val="dk1"/>
                </a:solidFill>
                <a:latin typeface="Arial"/>
                <a:ea typeface="Arial"/>
                <a:cs typeface="Arial"/>
                <a:sym typeface="Arial"/>
              </a:rPr>
              <a:t> </a:t>
            </a:r>
            <a:r>
              <a:rPr lang="en-US" sz="2400" b="0" i="1" u="none" strike="noStrike" cap="none" dirty="0" err="1">
                <a:solidFill>
                  <a:schemeClr val="dk1"/>
                </a:solidFill>
                <a:latin typeface="Arial"/>
                <a:ea typeface="Arial"/>
                <a:cs typeface="Arial"/>
                <a:sym typeface="Arial"/>
              </a:rPr>
              <a:t>turystycznych</a:t>
            </a:r>
            <a:r>
              <a:rPr lang="en-US" sz="2400" b="0" i="1" u="none" strike="noStrike" cap="none" dirty="0">
                <a:solidFill>
                  <a:schemeClr val="dk1"/>
                </a:solidFill>
                <a:latin typeface="Arial"/>
                <a:ea typeface="Arial"/>
                <a:cs typeface="Arial"/>
                <a:sym typeface="Arial"/>
              </a:rPr>
              <a:t> – </a:t>
            </a:r>
            <a:r>
              <a:rPr lang="en-US" sz="2400" b="0" i="1" u="none" strike="noStrike" cap="none" dirty="0" err="1">
                <a:solidFill>
                  <a:schemeClr val="dk1"/>
                </a:solidFill>
                <a:latin typeface="Arial"/>
                <a:ea typeface="Arial"/>
                <a:cs typeface="Arial"/>
                <a:sym typeface="Arial"/>
              </a:rPr>
              <a:t>przewodnik</a:t>
            </a:r>
            <a:r>
              <a:rPr lang="en-US" sz="2400" b="0" i="1"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Madryt</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Hiszpania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Światowa</a:t>
            </a:r>
            <a:r>
              <a:rPr lang="en-US" sz="2400" b="0" i="0" u="none" strike="noStrike" cap="none" dirty="0">
                <a:solidFill>
                  <a:schemeClr val="dk1"/>
                </a:solidFill>
                <a:latin typeface="Arial"/>
                <a:ea typeface="Arial"/>
                <a:cs typeface="Arial"/>
                <a:sym typeface="Arial"/>
              </a:rPr>
              <a:t> Organizacja Turystyki. </a:t>
            </a:r>
            <a:r>
              <a:rPr lang="en-US" sz="2400" b="0" i="0" u="none" strike="noStrike" cap="none" dirty="0" err="1">
                <a:solidFill>
                  <a:schemeClr val="dk1"/>
                </a:solidFill>
                <a:latin typeface="Arial"/>
                <a:ea typeface="Arial"/>
                <a:cs typeface="Arial"/>
                <a:sym typeface="Arial"/>
              </a:rPr>
              <a:t>Pobrane</a:t>
            </a:r>
            <a:r>
              <a:rPr lang="en-US" sz="2400" b="0" i="0" u="none" strike="noStrike" cap="none" dirty="0">
                <a:solidFill>
                  <a:schemeClr val="dk1"/>
                </a:solidFill>
                <a:latin typeface="Arial"/>
                <a:ea typeface="Arial"/>
                <a:cs typeface="Arial"/>
                <a:sym typeface="Arial"/>
              </a:rPr>
              <a:t> z https://www.e-unwto.org/doi/book/10.18111/9789284407262</a:t>
            </a:r>
            <a:endParaRPr sz="1600" b="0" i="0" u="none" strike="noStrike" cap="none" dirty="0">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1606</TotalTime>
  <Words>3209</Words>
  <Application>Microsoft Office PowerPoint</Application>
  <PresentationFormat>Niestandardowy</PresentationFormat>
  <Paragraphs>328</Paragraphs>
  <Slides>38</Slides>
  <Notes>38</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38</vt:i4>
      </vt:variant>
    </vt:vector>
  </HeadingPairs>
  <TitlesOfParts>
    <vt:vector size="41" baseType="lpstr">
      <vt:lpstr>Arial</vt:lpstr>
      <vt:lpstr>Noto Sans Symbols</vt:lpstr>
      <vt:lpstr>Office Theme</vt:lpstr>
      <vt:lpstr>Prezentacja programu PowerPoint</vt:lpstr>
      <vt:lpstr>10. Monitorowanie i ocena zrównoważonych praktyk</vt:lpstr>
      <vt:lpstr>Wprowadzenie</vt:lpstr>
      <vt:lpstr>A. Monitorowanie i ocena (M&amp;E)</vt:lpstr>
      <vt:lpstr>1. Monitorowanie i ocena (M&amp;E) – definicje</vt:lpstr>
      <vt:lpstr>2. Monitorowanie i ocena (M&amp;E) – adekwatność</vt:lpstr>
      <vt:lpstr>3. Monitorowanie i ocena (M&amp;E) – zalety</vt:lpstr>
      <vt:lpstr>4. Monitorowanie i ocena (M&amp;E) – działanie</vt:lpstr>
      <vt:lpstr>5. Monitorowanie i ocena (M&amp;E) – 10 kroków do stworzenia ram</vt:lpstr>
      <vt:lpstr>5. Monitorowanie i ocena (M&amp;E) – 10 kroków do stworzenia ram</vt:lpstr>
      <vt:lpstr>5. Monitorowanie i ocena (M&amp;E) – 10 kroków do stworzenia ram</vt:lpstr>
      <vt:lpstr>6. Monitorowanie i ocena (M&amp;E) – refleksje</vt:lpstr>
      <vt:lpstr>B. Wskaźniki zrównoważonego rozwoju</vt:lpstr>
      <vt:lpstr>1. Wskaźniki zrównoważonego rozwoju – definicje</vt:lpstr>
      <vt:lpstr>2. Wskaźniki zrównoważonego rozwoju – rodzaje</vt:lpstr>
      <vt:lpstr>2. Wskaźniki zrównoważonego rozwoju – rodzaje</vt:lpstr>
      <vt:lpstr>3. Wskaźniki zrównoważonego rozwoju – wymiary</vt:lpstr>
      <vt:lpstr>3.1. Wskaźniki zrównoważonego rozwoju – wymiar środowiskowy wymiaru</vt:lpstr>
      <vt:lpstr>3.2. Wskaźniki zrównoważonego rozwoju – wymiar społeczny wymiar</vt:lpstr>
      <vt:lpstr>3.3. Wskaźniki zrównoważonego rozwoju – wymiar ekonomiczny wymiar</vt:lpstr>
      <vt:lpstr>3.4. Wskaźniki zrównoważonego rozwoju – wymiar zarządzania wymiar</vt:lpstr>
      <vt:lpstr>3.5. Wskaźniki zrównoważonego rozwoju – skład wskaźników</vt:lpstr>
      <vt:lpstr>3.5. Wskaźniki zrównoważonego rozwoju – skład wskaźników</vt:lpstr>
      <vt:lpstr>4. Wskaźniki zrównoważonego rozwoju – działalność</vt:lpstr>
      <vt:lpstr>C. Narzędzia monitorujące</vt:lpstr>
      <vt:lpstr>1. Narzędzia monitorujące</vt:lpstr>
      <vt:lpstr>C. Studium przypadku</vt:lpstr>
      <vt:lpstr>3. Studium przypadku –  Six Senses Resort and Hotel</vt:lpstr>
      <vt:lpstr>3. Studium przypadku –  Six Senses Resort and Hotel</vt:lpstr>
      <vt:lpstr>3. Studium przypadku –  Bali</vt:lpstr>
      <vt:lpstr>3. Studium przypadku –  pytania</vt:lpstr>
      <vt:lpstr>Zapoznaj się z poniższymi zasobami, aby kontynuować samodzielną naukę!</vt:lpstr>
      <vt:lpstr>Podejmijmy działania!</vt:lpstr>
      <vt:lpstr>E. Wnioski</vt:lpstr>
      <vt:lpstr>Prezentacja programu PowerPoint</vt:lpstr>
      <vt:lpstr>Prezentacja programu PowerPoint</vt:lpstr>
      <vt:lpstr>Referencje</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keywords>, docId:3672D1A8B2558D210E96090334C7B14F</cp:keywords>
  <cp:lastModifiedBy>Iwona Majewska</cp:lastModifiedBy>
  <cp:revision>16</cp:revision>
  <dcterms:modified xsi:type="dcterms:W3CDTF">2026-03-05T21:41:12Z</dcterms:modified>
</cp:coreProperties>
</file>