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27" roundtripDataSignature="AMtx7mjoWBJQ//sXDeZ7szWv5/3kwVsml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15.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16.png"/><Relationship Id="rId8"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23"/>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23"/>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23"/>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24"/>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2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0" name="Google Shape;20;p24"/>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pic>
        <p:nvPicPr>
          <p:cNvPr id="21" name="Google Shape;21;p2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2" name="Google Shape;22;p2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23" name="Shape 23"/>
        <p:cNvGrpSpPr/>
        <p:nvPr/>
      </p:nvGrpSpPr>
      <p:grpSpPr>
        <a:xfrm>
          <a:off x="0" y="0"/>
          <a:ext cx="0" cy="0"/>
          <a:chOff x="0" y="0"/>
          <a:chExt cx="0" cy="0"/>
        </a:xfrm>
      </p:grpSpPr>
      <p:sp>
        <p:nvSpPr>
          <p:cNvPr id="24" name="Google Shape;24;p25"/>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5" name="Google Shape;25;p25"/>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 name="Google Shape;26;p25"/>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7" name="Google Shape;27;p25"/>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9" name="Google Shape;29;p2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0" name="Google Shape;30;p2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31" name="Google Shape;31;p25"/>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32" name="Shape 32"/>
        <p:cNvGrpSpPr/>
        <p:nvPr/>
      </p:nvGrpSpPr>
      <p:grpSpPr>
        <a:xfrm>
          <a:off x="0" y="0"/>
          <a:ext cx="0" cy="0"/>
          <a:chOff x="0" y="0"/>
          <a:chExt cx="0" cy="0"/>
        </a:xfrm>
      </p:grpSpPr>
      <p:sp>
        <p:nvSpPr>
          <p:cNvPr id="33" name="Google Shape;33;p2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4" name="Google Shape;34;p2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5" name="Google Shape;35;p2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36" name="Google Shape;36;p26"/>
          <p:cNvSpPr/>
          <p:nvPr>
            <p:ph idx="2" type="pic"/>
          </p:nvPr>
        </p:nvSpPr>
        <p:spPr>
          <a:xfrm>
            <a:off x="0" y="0"/>
            <a:ext cx="24384000" cy="13716000"/>
          </a:xfrm>
          <a:prstGeom prst="rect">
            <a:avLst/>
          </a:prstGeom>
          <a:noFill/>
          <a:ln>
            <a:noFill/>
          </a:ln>
        </p:spPr>
      </p:sp>
      <p:sp>
        <p:nvSpPr>
          <p:cNvPr id="37" name="Google Shape;37;p26"/>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38" name="Google Shape;38;p26"/>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9" name="Google Shape;39;p26"/>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40" name="Shape 40"/>
        <p:cNvGrpSpPr/>
        <p:nvPr/>
      </p:nvGrpSpPr>
      <p:grpSpPr>
        <a:xfrm>
          <a:off x="0" y="0"/>
          <a:ext cx="0" cy="0"/>
          <a:chOff x="0" y="0"/>
          <a:chExt cx="0" cy="0"/>
        </a:xfrm>
      </p:grpSpPr>
      <p:sp>
        <p:nvSpPr>
          <p:cNvPr id="41" name="Google Shape;41;p27"/>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2" name="Google Shape;42;p27"/>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44" name="Google Shape;44;p27"/>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45" name="Google Shape;45;p27"/>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46" name="Google Shape;46;p27"/>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
        <p:nvSpPr>
          <p:cNvPr id="47" name="Google Shape;47;p27"/>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48" name="Shape 48"/>
        <p:cNvGrpSpPr/>
        <p:nvPr/>
      </p:nvGrpSpPr>
      <p:grpSpPr>
        <a:xfrm>
          <a:off x="0" y="0"/>
          <a:ext cx="0" cy="0"/>
          <a:chOff x="0" y="0"/>
          <a:chExt cx="0" cy="0"/>
        </a:xfrm>
      </p:grpSpPr>
      <p:sp>
        <p:nvSpPr>
          <p:cNvPr id="49" name="Google Shape;49;p28"/>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0" name="Google Shape;50;p28"/>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1" name="Google Shape;51;p2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52" name="Google Shape;52;p28"/>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3" name="Google Shape;53;p2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4" name="Google Shape;54;p2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55" name="Google Shape;55;p28"/>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56" name="Shape 56"/>
        <p:cNvGrpSpPr/>
        <p:nvPr/>
      </p:nvGrpSpPr>
      <p:grpSpPr>
        <a:xfrm>
          <a:off x="0" y="0"/>
          <a:ext cx="0" cy="0"/>
          <a:chOff x="0" y="0"/>
          <a:chExt cx="0" cy="0"/>
        </a:xfrm>
      </p:grpSpPr>
      <p:pic>
        <p:nvPicPr>
          <p:cNvPr descr="A black and white logo&#10;&#10;AI-generated content may be incorrect." id="57" name="Google Shape;57;p29"/>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58" name="Google Shape;58;p29"/>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59" name="Google Shape;59;p29"/>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60" name="Google Shape;60;p29"/>
          <p:cNvGrpSpPr/>
          <p:nvPr/>
        </p:nvGrpSpPr>
        <p:grpSpPr>
          <a:xfrm>
            <a:off x="1633044" y="9658153"/>
            <a:ext cx="21117911" cy="908071"/>
            <a:chOff x="761999" y="9658153"/>
            <a:chExt cx="21117911" cy="908071"/>
          </a:xfrm>
        </p:grpSpPr>
        <p:pic>
          <p:nvPicPr>
            <p:cNvPr descr="A white text on a black background&#10;&#10;AI-generated content may be incorrect." id="61" name="Google Shape;61;p29"/>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62" name="Google Shape;62;p29"/>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63" name="Google Shape;63;p29"/>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64" name="Google Shape;64;p29"/>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65" name="Google Shape;65;p29"/>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66" name="Google Shape;66;p29"/>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67" name="Shape 67"/>
        <p:cNvGrpSpPr/>
        <p:nvPr/>
      </p:nvGrpSpPr>
      <p:grpSpPr>
        <a:xfrm>
          <a:off x="0" y="0"/>
          <a:ext cx="0" cy="0"/>
          <a:chOff x="0" y="0"/>
          <a:chExt cx="0" cy="0"/>
        </a:xfrm>
      </p:grpSpPr>
      <p:sp>
        <p:nvSpPr>
          <p:cNvPr id="68" name="Google Shape;68;p3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0"/>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70" name="Shape 70"/>
        <p:cNvGrpSpPr/>
        <p:nvPr/>
      </p:nvGrpSpPr>
      <p:grpSpPr>
        <a:xfrm>
          <a:off x="0" y="0"/>
          <a:ext cx="0" cy="0"/>
          <a:chOff x="0" y="0"/>
          <a:chExt cx="0" cy="0"/>
        </a:xfrm>
      </p:grpSpPr>
      <p:sp>
        <p:nvSpPr>
          <p:cNvPr id="71" name="Google Shape;71;p3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1"/>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73" name="Shape 73"/>
        <p:cNvGrpSpPr/>
        <p:nvPr/>
      </p:nvGrpSpPr>
      <p:grpSpPr>
        <a:xfrm>
          <a:off x="0" y="0"/>
          <a:ext cx="0" cy="0"/>
          <a:chOff x="0" y="0"/>
          <a:chExt cx="0" cy="0"/>
        </a:xfrm>
      </p:grpSpPr>
      <p:sp>
        <p:nvSpPr>
          <p:cNvPr id="74" name="Google Shape;74;p32"/>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2"/>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6" name="Google Shape;76;p32"/>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77" name="Google Shape;77;p3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8" name="Google Shape;78;p3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9" name="Google Shape;79;p3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0" name="Google Shape;80;p32"/>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81" name="Shape 81"/>
        <p:cNvGrpSpPr/>
        <p:nvPr/>
      </p:nvGrpSpPr>
      <p:grpSpPr>
        <a:xfrm>
          <a:off x="0" y="0"/>
          <a:ext cx="0" cy="0"/>
          <a:chOff x="0" y="0"/>
          <a:chExt cx="0" cy="0"/>
        </a:xfrm>
      </p:grpSpPr>
      <p:sp>
        <p:nvSpPr>
          <p:cNvPr id="82" name="Google Shape;82;p33"/>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3"/>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84" name="Google Shape;84;p33"/>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5" name="Google Shape;85;p3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86" name="Google Shape;86;p33"/>
          <p:cNvSpPr txBox="1"/>
          <p:nvPr/>
        </p:nvSpPr>
        <p:spPr>
          <a:xfrm>
            <a:off x="22020212" y="762001"/>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2025</a:t>
            </a:r>
            <a:endParaRPr b="0" i="0" sz="1800" u="none" cap="none" strike="noStrike">
              <a:solidFill>
                <a:schemeClr val="lt1"/>
              </a:solidFill>
              <a:latin typeface="Arial"/>
              <a:ea typeface="Arial"/>
              <a:cs typeface="Arial"/>
              <a:sym typeface="Arial"/>
            </a:endParaRPr>
          </a:p>
        </p:txBody>
      </p:sp>
      <p:sp>
        <p:nvSpPr>
          <p:cNvPr id="87" name="Google Shape;87;p33"/>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88" name="Google Shape;88;p33"/>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89" name="Google Shape;89;p33"/>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90" name="Google Shape;90;p33"/>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91" name="Google Shape;91;p33"/>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2"/>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hyperlink" Target="https://www.pexels.com/photo/tranquil-camping-in-da-l-t-misty-forest-3260281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19.jpg"/><Relationship Id="rId5"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lang="en-US" sz="9600"/>
              <a:t>Módulo 1: Principios del turismo sostenible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ph idx="1" type="body"/>
          </p:nvPr>
        </p:nvSpPr>
        <p:spPr>
          <a:xfrm>
            <a:off x="755650" y="5249397"/>
            <a:ext cx="13106700" cy="4907400"/>
          </a:xfrm>
          <a:prstGeom prst="rect">
            <a:avLst/>
          </a:prstGeom>
          <a:noFill/>
          <a:ln>
            <a:noFill/>
          </a:ln>
        </p:spPr>
        <p:txBody>
          <a:bodyPr anchorCtr="0" anchor="t" bIns="0" lIns="0" spcFirstLastPara="1" rIns="0" wrap="square" tIns="118850">
            <a:normAutofit/>
          </a:bodyPr>
          <a:lstStyle/>
          <a:p>
            <a:pPr indent="0" lvl="0" marL="0" rtl="0" algn="l">
              <a:lnSpc>
                <a:spcPct val="90000"/>
              </a:lnSpc>
              <a:spcBef>
                <a:spcPts val="0"/>
              </a:spcBef>
              <a:spcAft>
                <a:spcPts val="0"/>
              </a:spcAft>
              <a:buSzPts val="5600"/>
              <a:buNone/>
            </a:pPr>
            <a:r>
              <a:rPr lang="en-US"/>
              <a:t>Según la ONU, el turismo sostenible es el turismo que considera sus impactos </a:t>
            </a:r>
            <a:r>
              <a:rPr b="1" lang="en-US"/>
              <a:t>económicos</a:t>
            </a:r>
            <a:r>
              <a:rPr lang="en-US"/>
              <a:t>, </a:t>
            </a:r>
            <a:r>
              <a:rPr b="1" lang="en-US"/>
              <a:t>sociales </a:t>
            </a:r>
            <a:r>
              <a:rPr lang="en-US"/>
              <a:t>y </a:t>
            </a:r>
            <a:r>
              <a:rPr b="1" lang="en-US"/>
              <a:t>ambientales</a:t>
            </a:r>
            <a:r>
              <a:rPr lang="en-US"/>
              <a:t>, atendiendo las necesidades de los visitantes, la industria, el medio ambiente y las comunidades anfitrionas.</a:t>
            </a:r>
            <a:endParaRPr/>
          </a:p>
        </p:txBody>
      </p:sp>
      <p:sp>
        <p:nvSpPr>
          <p:cNvPr id="102" name="Google Shape;102;p2"/>
          <p:cNvSpPr txBox="1"/>
          <p:nvPr>
            <p:ph type="title"/>
          </p:nvPr>
        </p:nvSpPr>
        <p:spPr>
          <a:xfrm>
            <a:off x="755650" y="1732500"/>
            <a:ext cx="14092800" cy="1163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¿Qué es el turismo sostenible?</a:t>
            </a:r>
            <a:endParaRPr/>
          </a:p>
        </p:txBody>
      </p:sp>
      <p:pic>
        <p:nvPicPr>
          <p:cNvPr descr="A dog sitting on a tent&#10;&#10;AI-generated content may be incorrect." id="103" name="Google Shape;103;p2"/>
          <p:cNvPicPr preferRelativeResize="0"/>
          <p:nvPr/>
        </p:nvPicPr>
        <p:blipFill rotWithShape="1">
          <a:blip r:embed="rId3">
            <a:alphaModFix/>
          </a:blip>
          <a:srcRect b="0" l="0" r="0" t="0"/>
          <a:stretch/>
        </p:blipFill>
        <p:spPr>
          <a:xfrm>
            <a:off x="15119275" y="3912165"/>
            <a:ext cx="8833100" cy="5891674"/>
          </a:xfrm>
          <a:prstGeom prst="rect">
            <a:avLst/>
          </a:prstGeom>
          <a:noFill/>
          <a:ln>
            <a:noFill/>
          </a:ln>
        </p:spPr>
      </p:pic>
      <p:sp>
        <p:nvSpPr>
          <p:cNvPr id="104" name="Google Shape;104;p2"/>
          <p:cNvSpPr txBox="1"/>
          <p:nvPr/>
        </p:nvSpPr>
        <p:spPr>
          <a:xfrm>
            <a:off x="15119274" y="10156807"/>
            <a:ext cx="883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E632E"/>
                </a:solidFill>
                <a:latin typeface="Arial"/>
                <a:ea typeface="Arial"/>
                <a:cs typeface="Arial"/>
                <a:sym typeface="Arial"/>
                <a:hlinkClick r:id="rId4">
                  <a:extLst>
                    <a:ext uri="{A12FA001-AC4F-418D-AE19-62706E023703}">
                      <ahyp:hlinkClr val="tx"/>
                    </a:ext>
                  </a:extLst>
                </a:hlinkClick>
              </a:rPr>
              <a:t>Photo</a:t>
            </a:r>
            <a:r>
              <a:rPr b="0" i="0" lang="en-US" sz="1800" u="none" cap="none" strike="noStrike">
                <a:solidFill>
                  <a:schemeClr val="dk1"/>
                </a:solidFill>
                <a:latin typeface="Arial"/>
                <a:ea typeface="Arial"/>
                <a:cs typeface="Arial"/>
                <a:sym typeface="Arial"/>
              </a:rPr>
              <a:t> by Nguyên Đoàn</a:t>
            </a:r>
            <a:endParaRPr b="0" i="0" sz="1800" u="none" cap="none" strike="noStrike">
              <a:solidFill>
                <a:schemeClr val="dk1"/>
              </a:solidFill>
              <a:latin typeface="Arial"/>
              <a:ea typeface="Arial"/>
              <a:cs typeface="Arial"/>
              <a:sym typeface="Arial"/>
            </a:endParaRPr>
          </a:p>
        </p:txBody>
      </p:sp>
      <p:sp>
        <p:nvSpPr>
          <p:cNvPr id="105" name="Google Shape;105;p2"/>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ph idx="1" type="body"/>
          </p:nvPr>
        </p:nvSpPr>
        <p:spPr>
          <a:xfrm>
            <a:off x="500100" y="1922650"/>
            <a:ext cx="23383800" cy="10533900"/>
          </a:xfrm>
          <a:prstGeom prst="rect">
            <a:avLst/>
          </a:prstGeom>
          <a:noFill/>
          <a:ln>
            <a:noFill/>
          </a:ln>
        </p:spPr>
        <p:txBody>
          <a:bodyPr anchorCtr="0" anchor="t" bIns="0" lIns="0" spcFirstLastPara="1" rIns="0" wrap="square" tIns="118850">
            <a:normAutofit/>
          </a:bodyPr>
          <a:lstStyle/>
          <a:p>
            <a:pPr indent="-228600" lvl="0" marL="457200" rtl="0" algn="l">
              <a:lnSpc>
                <a:spcPct val="90000"/>
              </a:lnSpc>
              <a:spcBef>
                <a:spcPts val="2000"/>
              </a:spcBef>
              <a:spcAft>
                <a:spcPts val="0"/>
              </a:spcAft>
              <a:buClr>
                <a:srgbClr val="323232"/>
              </a:buClr>
              <a:buSzPts val="7226"/>
              <a:buNone/>
            </a:pPr>
            <a:r>
              <a:rPr lang="en-US" sz="3800"/>
              <a:t>Las directrices para el desarrollo del turismo sostenible se aplican a todo tipo de turismo y destinos, incluyendo el turismo de masas y los segmentos de nicho.</a:t>
            </a:r>
            <a:endParaRPr sz="3800"/>
          </a:p>
          <a:p>
            <a:pPr indent="0" lvl="0" marL="228600" rtl="0" algn="l">
              <a:spcBef>
                <a:spcPts val="2000"/>
              </a:spcBef>
              <a:spcAft>
                <a:spcPts val="0"/>
              </a:spcAft>
              <a:buClr>
                <a:srgbClr val="000000"/>
              </a:buClr>
              <a:buSzPts val="7226"/>
              <a:buNone/>
            </a:pPr>
            <a:r>
              <a:rPr lang="en-US" sz="3800"/>
              <a:t>P</a:t>
            </a:r>
            <a:r>
              <a:rPr lang="en-US" sz="3800"/>
              <a:t>ara garantizar su perdurabilidad, l</a:t>
            </a:r>
            <a:r>
              <a:rPr lang="en-US" sz="3800"/>
              <a:t>a sostenibilidad implica equilibrar:</a:t>
            </a:r>
            <a:endParaRPr sz="3800"/>
          </a:p>
          <a:p>
            <a:pPr indent="-571500" lvl="0" marL="914400" rtl="0" algn="l">
              <a:lnSpc>
                <a:spcPct val="90000"/>
              </a:lnSpc>
              <a:spcBef>
                <a:spcPts val="2000"/>
              </a:spcBef>
              <a:spcAft>
                <a:spcPts val="0"/>
              </a:spcAft>
              <a:buSzPts val="3800"/>
              <a:buFont typeface="Calibri"/>
              <a:buChar char="-"/>
            </a:pPr>
            <a:r>
              <a:rPr lang="en-US" sz="3800"/>
              <a:t>Aspectos ambientales</a:t>
            </a:r>
            <a:endParaRPr sz="3800"/>
          </a:p>
          <a:p>
            <a:pPr indent="-571500" lvl="0" marL="914400" rtl="0" algn="l">
              <a:lnSpc>
                <a:spcPct val="90000"/>
              </a:lnSpc>
              <a:spcBef>
                <a:spcPts val="2000"/>
              </a:spcBef>
              <a:spcAft>
                <a:spcPts val="0"/>
              </a:spcAft>
              <a:buSzPts val="3800"/>
              <a:buFont typeface="Calibri"/>
              <a:buChar char="-"/>
            </a:pPr>
            <a:r>
              <a:rPr lang="en-US" sz="3800"/>
              <a:t>Económicos</a:t>
            </a:r>
            <a:endParaRPr sz="3700"/>
          </a:p>
          <a:p>
            <a:pPr indent="-571500" lvl="0" marL="914400" rtl="0" algn="l">
              <a:lnSpc>
                <a:spcPct val="90000"/>
              </a:lnSpc>
              <a:spcBef>
                <a:spcPts val="2000"/>
              </a:spcBef>
              <a:spcAft>
                <a:spcPts val="0"/>
              </a:spcAft>
              <a:buSzPts val="3800"/>
              <a:buFont typeface="Calibri"/>
              <a:buChar char="-"/>
            </a:pPr>
            <a:r>
              <a:rPr lang="en-US" sz="3800"/>
              <a:t>Culturales </a:t>
            </a:r>
            <a:endParaRPr sz="3800"/>
          </a:p>
          <a:p>
            <a:pPr indent="-228600" lvl="0" marL="457200" rtl="0" algn="l">
              <a:lnSpc>
                <a:spcPct val="90000"/>
              </a:lnSpc>
              <a:spcBef>
                <a:spcPts val="2000"/>
              </a:spcBef>
              <a:spcAft>
                <a:spcPts val="0"/>
              </a:spcAft>
              <a:buClr>
                <a:srgbClr val="323232"/>
              </a:buClr>
              <a:buSzPts val="7226"/>
              <a:buNone/>
            </a:pPr>
            <a:r>
              <a:t/>
            </a:r>
            <a:endParaRPr sz="3800"/>
          </a:p>
          <a:p>
            <a:pPr indent="-228600" lvl="0" marL="457200" rtl="0" algn="l">
              <a:lnSpc>
                <a:spcPct val="90000"/>
              </a:lnSpc>
              <a:spcBef>
                <a:spcPts val="2000"/>
              </a:spcBef>
              <a:spcAft>
                <a:spcPts val="0"/>
              </a:spcAft>
              <a:buClr>
                <a:srgbClr val="323232"/>
              </a:buClr>
              <a:buSzPts val="7226"/>
              <a:buNone/>
            </a:pPr>
            <a:r>
              <a:rPr lang="en-US" sz="3800"/>
              <a:t>Por lo tanto, el turismo sostenible debe:</a:t>
            </a:r>
            <a:endParaRPr sz="3800"/>
          </a:p>
          <a:p>
            <a:pPr indent="-571500" lvl="0" marL="914400" rtl="0" algn="l">
              <a:lnSpc>
                <a:spcPct val="90000"/>
              </a:lnSpc>
              <a:spcBef>
                <a:spcPts val="2000"/>
              </a:spcBef>
              <a:spcAft>
                <a:spcPts val="0"/>
              </a:spcAft>
              <a:buSzPts val="3800"/>
              <a:buFont typeface="Calibri"/>
              <a:buChar char="-"/>
            </a:pPr>
            <a:r>
              <a:rPr lang="en-US" sz="3800"/>
              <a:t>Utilizar los recursos ambientales de forma racional para apoyar la actividad económica, protegiendo al mismo tiempo la naturaleza y la biodiversidad.</a:t>
            </a:r>
            <a:endParaRPr sz="3800"/>
          </a:p>
          <a:p>
            <a:pPr indent="-571500" lvl="0" marL="914400" rtl="0" algn="l">
              <a:lnSpc>
                <a:spcPct val="90000"/>
              </a:lnSpc>
              <a:spcBef>
                <a:spcPts val="2000"/>
              </a:spcBef>
              <a:spcAft>
                <a:spcPts val="0"/>
              </a:spcAft>
              <a:buSzPts val="3800"/>
              <a:buFont typeface="Calibri"/>
              <a:buChar char="-"/>
            </a:pPr>
            <a:r>
              <a:rPr lang="en-US" sz="3800"/>
              <a:t>Crear oportunidades económicas viables que beneficien equitativamente a todas las personas interesadas, proporcionando empleos estables, ingresos y servicios sociales a las comunidades locales y contribuyendo a la reducción de la pobreza.</a:t>
            </a:r>
            <a:endParaRPr sz="3800"/>
          </a:p>
          <a:p>
            <a:pPr indent="-571500" lvl="0" marL="685800" rtl="0" algn="l">
              <a:lnSpc>
                <a:spcPct val="90000"/>
              </a:lnSpc>
              <a:spcBef>
                <a:spcPts val="0"/>
              </a:spcBef>
              <a:spcAft>
                <a:spcPts val="0"/>
              </a:spcAft>
              <a:buSzPts val="3800"/>
              <a:buFont typeface="Calibri"/>
              <a:buChar char="-"/>
            </a:pPr>
            <a:r>
              <a:rPr lang="en-US" sz="3800"/>
              <a:t> Respetar la cultura y las tradiciones de las comunidades locales, preservando su patrimonio y promoviendo el entendimiento entre diferentes culturas. (OMT, 2005)</a:t>
            </a:r>
            <a:endParaRPr sz="3800"/>
          </a:p>
        </p:txBody>
      </p:sp>
      <p:sp>
        <p:nvSpPr>
          <p:cNvPr id="111" name="Google Shape;111;p3"/>
          <p:cNvSpPr txBox="1"/>
          <p:nvPr>
            <p:ph type="title"/>
          </p:nvPr>
        </p:nvSpPr>
        <p:spPr>
          <a:xfrm>
            <a:off x="5529600" y="641825"/>
            <a:ext cx="13324800" cy="11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Pilares del turismo sostenible</a:t>
            </a:r>
            <a:endParaRPr/>
          </a:p>
        </p:txBody>
      </p:sp>
      <p:sp>
        <p:nvSpPr>
          <p:cNvPr id="112" name="Google Shape;112;p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fontScale="92500"/>
          </a:bodyPr>
          <a:lstStyle/>
          <a:p>
            <a:pPr indent="-101600" lvl="0" marL="457200" rtl="0" algn="l">
              <a:lnSpc>
                <a:spcPct val="90000"/>
              </a:lnSpc>
              <a:spcBef>
                <a:spcPts val="2000"/>
              </a:spcBef>
              <a:spcAft>
                <a:spcPts val="0"/>
              </a:spcAft>
              <a:buSzPct val="34749"/>
              <a:buNone/>
            </a:pPr>
            <a:r>
              <a:rPr lang="en-US"/>
              <a:t>El turismo sostenible se centra en mejorar los viajes para el mundo. Según el </a:t>
            </a:r>
            <a:r>
              <a:rPr lang="en-US" u="sng">
                <a:solidFill>
                  <a:schemeClr val="accent3"/>
                </a:solidFill>
              </a:rPr>
              <a:t>Consejo Global de Turismo Sostenible</a:t>
            </a:r>
            <a:r>
              <a:rPr lang="en-US"/>
              <a:t> (GSTC), implica utilizar prácticas que beneficien a nuestros destinos y, al mismo tiempo, reduzcan los daños que el turismo pueda causar.</a:t>
            </a:r>
            <a:endParaRPr/>
          </a:p>
        </p:txBody>
      </p:sp>
      <p:sp>
        <p:nvSpPr>
          <p:cNvPr id="118" name="Google Shape;118;p4"/>
          <p:cNvSpPr txBox="1"/>
          <p:nvPr>
            <p:ph idx="2" type="body"/>
          </p:nvPr>
        </p:nvSpPr>
        <p:spPr>
          <a:xfrm>
            <a:off x="12674775" y="5391225"/>
            <a:ext cx="11277600" cy="6305400"/>
          </a:xfrm>
          <a:prstGeom prst="rect">
            <a:avLst/>
          </a:prstGeom>
          <a:noFill/>
          <a:ln>
            <a:noFill/>
          </a:ln>
        </p:spPr>
        <p:txBody>
          <a:bodyPr anchorCtr="0" anchor="t" bIns="0" lIns="0" spcFirstLastPara="1" rIns="0" wrap="square" tIns="0">
            <a:normAutofit fontScale="85000" lnSpcReduction="10000"/>
          </a:bodyPr>
          <a:lstStyle/>
          <a:p>
            <a:pPr indent="-314960" lvl="0" marL="457200" rtl="0" algn="l">
              <a:lnSpc>
                <a:spcPct val="115000"/>
              </a:lnSpc>
              <a:spcBef>
                <a:spcPts val="2000"/>
              </a:spcBef>
              <a:spcAft>
                <a:spcPts val="0"/>
              </a:spcAft>
              <a:buSzPct val="35088"/>
              <a:buFont typeface="Calibri"/>
              <a:buChar char="-"/>
            </a:pPr>
            <a:r>
              <a:rPr lang="en-US" sz="4560"/>
              <a:t>Algunos efectos negativos del turismo pueden ser la salida de dinero de la economía local, el daño a la naturaleza y la masificación.</a:t>
            </a:r>
            <a:endParaRPr sz="4560"/>
          </a:p>
          <a:p>
            <a:pPr indent="-314960" lvl="0" marL="457200" rtl="0" algn="l">
              <a:lnSpc>
                <a:spcPct val="115000"/>
              </a:lnSpc>
              <a:spcBef>
                <a:spcPts val="2000"/>
              </a:spcBef>
              <a:spcAft>
                <a:spcPts val="0"/>
              </a:spcAft>
              <a:buSzPct val="35088"/>
              <a:buFont typeface="Calibri"/>
              <a:buChar char="-"/>
            </a:pPr>
            <a:r>
              <a:rPr lang="en-US" sz="4560"/>
              <a:t>El lado positivo es que el turismo puede crear empleos, proteger el patrimonio cultural, conservar la vida silvestre y restaurar hermosos paisajes.</a:t>
            </a:r>
            <a:endParaRPr sz="4560"/>
          </a:p>
          <a:p>
            <a:pPr indent="-314960" lvl="0" marL="457200" rtl="0" algn="l">
              <a:lnSpc>
                <a:spcPct val="115000"/>
              </a:lnSpc>
              <a:spcBef>
                <a:spcPts val="2000"/>
              </a:spcBef>
              <a:spcAft>
                <a:spcPts val="0"/>
              </a:spcAft>
              <a:buSzPct val="35088"/>
              <a:buFont typeface="Calibri"/>
              <a:buChar char="-"/>
            </a:pPr>
            <a:r>
              <a:rPr lang="en-US" sz="4560"/>
              <a:t>El objetivo es potenciar lo positivo y minimizar lo negativo.</a:t>
            </a:r>
            <a:endParaRPr sz="4560"/>
          </a:p>
        </p:txBody>
      </p:sp>
      <p:sp>
        <p:nvSpPr>
          <p:cNvPr id="119" name="Google Shape;119;p4"/>
          <p:cNvSpPr txBox="1"/>
          <p:nvPr>
            <p:ph type="title"/>
          </p:nvPr>
        </p:nvSpPr>
        <p:spPr>
          <a:xfrm>
            <a:off x="762000" y="2300850"/>
            <a:ext cx="22860000" cy="1189500"/>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Clr>
                <a:schemeClr val="lt1"/>
              </a:buClr>
              <a:buSzPts val="8000"/>
              <a:buFont typeface="Arial"/>
              <a:buNone/>
            </a:pPr>
            <a:r>
              <a:rPr lang="en-US"/>
              <a:t>Efectos positivos y negativos del turismo</a:t>
            </a:r>
            <a:endParaRPr/>
          </a:p>
        </p:txBody>
      </p:sp>
      <p:sp>
        <p:nvSpPr>
          <p:cNvPr id="120" name="Google Shape;120;p4"/>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descr="A group of hands holding each other&#10;&#10;AI-generated content may be incorrect." id="125" name="Google Shape;125;p5"/>
          <p:cNvPicPr preferRelativeResize="0"/>
          <p:nvPr/>
        </p:nvPicPr>
        <p:blipFill rotWithShape="1">
          <a:blip r:embed="rId3">
            <a:alphaModFix/>
          </a:blip>
          <a:srcRect b="0" l="0" r="0" t="0"/>
          <a:stretch/>
        </p:blipFill>
        <p:spPr>
          <a:xfrm>
            <a:off x="17731610" y="519074"/>
            <a:ext cx="6421856" cy="5201936"/>
          </a:xfrm>
          <a:prstGeom prst="rect">
            <a:avLst/>
          </a:prstGeom>
          <a:noFill/>
          <a:ln>
            <a:noFill/>
          </a:ln>
        </p:spPr>
      </p:pic>
      <p:pic>
        <p:nvPicPr>
          <p:cNvPr descr="A solar panel in a parking lot&#10;&#10;AI-generated content may be incorrect." id="126" name="Google Shape;126;p5"/>
          <p:cNvPicPr preferRelativeResize="0"/>
          <p:nvPr/>
        </p:nvPicPr>
        <p:blipFill rotWithShape="1">
          <a:blip r:embed="rId4">
            <a:alphaModFix/>
          </a:blip>
          <a:srcRect b="0" l="0" r="0" t="0"/>
          <a:stretch/>
        </p:blipFill>
        <p:spPr>
          <a:xfrm>
            <a:off x="14977872" y="6400750"/>
            <a:ext cx="7491981" cy="5618986"/>
          </a:xfrm>
          <a:prstGeom prst="rect">
            <a:avLst/>
          </a:prstGeom>
          <a:noFill/>
          <a:ln>
            <a:noFill/>
          </a:ln>
        </p:spPr>
      </p:pic>
      <p:sp>
        <p:nvSpPr>
          <p:cNvPr id="127" name="Google Shape;127;p5"/>
          <p:cNvSpPr txBox="1"/>
          <p:nvPr>
            <p:ph idx="1" type="body"/>
          </p:nvPr>
        </p:nvSpPr>
        <p:spPr>
          <a:xfrm>
            <a:off x="755625" y="3434925"/>
            <a:ext cx="12631200" cy="8584800"/>
          </a:xfrm>
          <a:prstGeom prst="rect">
            <a:avLst/>
          </a:prstGeom>
          <a:noFill/>
          <a:ln>
            <a:noFill/>
          </a:ln>
        </p:spPr>
        <p:txBody>
          <a:bodyPr anchorCtr="0" anchor="t" bIns="0" lIns="0" spcFirstLastPara="1" rIns="0" wrap="square" tIns="0">
            <a:normAutofit fontScale="77500" lnSpcReduction="10000"/>
          </a:bodyPr>
          <a:lstStyle/>
          <a:p>
            <a:pPr indent="0" lvl="0" marL="0" rtl="0" algn="l">
              <a:lnSpc>
                <a:spcPct val="90000"/>
              </a:lnSpc>
              <a:spcBef>
                <a:spcPts val="0"/>
              </a:spcBef>
              <a:spcAft>
                <a:spcPts val="0"/>
              </a:spcAft>
              <a:buSzPct val="100000"/>
              <a:buNone/>
            </a:pPr>
            <a:r>
              <a:rPr b="1" lang="en-US"/>
              <a:t>Parte 1: </a:t>
            </a:r>
            <a:r>
              <a:rPr lang="en-US"/>
              <a:t>Piensa</a:t>
            </a:r>
            <a:r>
              <a:rPr lang="en-US"/>
              <a:t> en tu territorio:</a:t>
            </a:r>
            <a:endParaRPr/>
          </a:p>
          <a:p>
            <a:pPr indent="-228600" lvl="0" marL="457200" rtl="0" algn="l">
              <a:lnSpc>
                <a:spcPct val="90000"/>
              </a:lnSpc>
              <a:spcBef>
                <a:spcPts val="2000"/>
              </a:spcBef>
              <a:spcAft>
                <a:spcPts val="0"/>
              </a:spcAft>
              <a:buClr>
                <a:srgbClr val="323232"/>
              </a:buClr>
              <a:buSzPct val="117647"/>
              <a:buNone/>
            </a:pPr>
            <a:r>
              <a:rPr lang="en-US"/>
              <a:t>Identifica uno o dos ejemplos de buenas prácticas que promuevan la sostenibilidad (transporte ecológico, abastecimiento local de alimentos, gestión de residuos, turismo comunitario, etc.).</a:t>
            </a:r>
            <a:endParaRPr/>
          </a:p>
          <a:p>
            <a:pPr indent="-228600" lvl="0" marL="457200" rtl="0" algn="l">
              <a:lnSpc>
                <a:spcPct val="90000"/>
              </a:lnSpc>
              <a:spcBef>
                <a:spcPts val="2000"/>
              </a:spcBef>
              <a:spcAft>
                <a:spcPts val="0"/>
              </a:spcAft>
              <a:buClr>
                <a:srgbClr val="323232"/>
              </a:buClr>
              <a:buSzPct val="117647"/>
              <a:buNone/>
            </a:pPr>
            <a:r>
              <a:rPr lang="en-US"/>
              <a:t>Escribe:</a:t>
            </a:r>
            <a:endParaRPr/>
          </a:p>
          <a:p>
            <a:pPr indent="-654424" lvl="0" marL="914400" rtl="0" algn="l">
              <a:lnSpc>
                <a:spcPct val="90000"/>
              </a:lnSpc>
              <a:spcBef>
                <a:spcPts val="2000"/>
              </a:spcBef>
              <a:spcAft>
                <a:spcPts val="0"/>
              </a:spcAft>
              <a:buSzPct val="117647"/>
              <a:buFont typeface="Calibri"/>
              <a:buChar char="-"/>
            </a:pPr>
            <a:r>
              <a:rPr lang="en-US"/>
              <a:t>La buena práctica</a:t>
            </a:r>
            <a:endParaRPr/>
          </a:p>
          <a:p>
            <a:pPr indent="-654424" lvl="0" marL="914400" rtl="0" algn="l">
              <a:lnSpc>
                <a:spcPct val="90000"/>
              </a:lnSpc>
              <a:spcBef>
                <a:spcPts val="2000"/>
              </a:spcBef>
              <a:spcAft>
                <a:spcPts val="0"/>
              </a:spcAft>
              <a:buSzPct val="117647"/>
              <a:buFont typeface="Calibri"/>
              <a:buChar char="-"/>
            </a:pPr>
            <a:r>
              <a:rPr lang="en-US"/>
              <a:t>¿Por qué es sostenible?</a:t>
            </a:r>
            <a:endParaRPr/>
          </a:p>
          <a:p>
            <a:pPr indent="0" lvl="0" marL="457200" rtl="0" algn="l">
              <a:lnSpc>
                <a:spcPct val="90000"/>
              </a:lnSpc>
              <a:spcBef>
                <a:spcPts val="2000"/>
              </a:spcBef>
              <a:spcAft>
                <a:spcPts val="0"/>
              </a:spcAft>
              <a:buNone/>
            </a:pPr>
            <a:r>
              <a:t/>
            </a:r>
            <a:endParaRPr/>
          </a:p>
          <a:p>
            <a:pPr indent="0" lvl="0" marL="0" rtl="0" algn="l">
              <a:lnSpc>
                <a:spcPct val="90000"/>
              </a:lnSpc>
              <a:spcBef>
                <a:spcPts val="2000"/>
              </a:spcBef>
              <a:spcAft>
                <a:spcPts val="0"/>
              </a:spcAft>
              <a:buSzPct val="117647"/>
              <a:buNone/>
            </a:pPr>
            <a:r>
              <a:rPr b="1" lang="en-US"/>
              <a:t>¿Qué principios de sostenibilidad representa (responsabilidad ambiental, participación comunitaria, viabilidad económica)?</a:t>
            </a:r>
            <a:endParaRPr b="1"/>
          </a:p>
        </p:txBody>
      </p:sp>
      <p:sp>
        <p:nvSpPr>
          <p:cNvPr id="128" name="Google Shape;128;p5"/>
          <p:cNvSpPr txBox="1"/>
          <p:nvPr>
            <p:ph type="title"/>
          </p:nvPr>
        </p:nvSpPr>
        <p:spPr>
          <a:xfrm>
            <a:off x="755650" y="1314275"/>
            <a:ext cx="12996000" cy="1055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n-US"/>
              <a:t>Hagamos una lluvia de ideas</a:t>
            </a:r>
            <a:endParaRPr/>
          </a:p>
        </p:txBody>
      </p:sp>
      <p:sp>
        <p:nvSpPr>
          <p:cNvPr id="129" name="Google Shape;129;p5"/>
          <p:cNvSpPr txBox="1"/>
          <p:nvPr/>
        </p:nvSpPr>
        <p:spPr>
          <a:xfrm>
            <a:off x="14977872" y="12174938"/>
            <a:ext cx="404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chemeClr val="dk1"/>
                </a:solidFill>
                <a:latin typeface="Arial"/>
                <a:ea typeface="Arial"/>
                <a:cs typeface="Arial"/>
                <a:sym typeface="Arial"/>
              </a:rPr>
              <a:t>Foto por Kindel Media</a:t>
            </a:r>
            <a:endParaRPr b="0" i="0" sz="1800" u="none" cap="none" strike="noStrike">
              <a:solidFill>
                <a:schemeClr val="dk1"/>
              </a:solidFill>
              <a:latin typeface="Arial"/>
              <a:ea typeface="Arial"/>
              <a:cs typeface="Arial"/>
              <a:sym typeface="Arial"/>
            </a:endParaRPr>
          </a:p>
        </p:txBody>
      </p:sp>
      <p:pic>
        <p:nvPicPr>
          <p:cNvPr descr="A person holding a basket of vegetables&#10;&#10;AI-generated content may be incorrect." id="130" name="Google Shape;130;p5"/>
          <p:cNvPicPr preferRelativeResize="0"/>
          <p:nvPr/>
        </p:nvPicPr>
        <p:blipFill rotWithShape="1">
          <a:blip r:embed="rId5">
            <a:alphaModFix/>
          </a:blip>
          <a:srcRect b="0" l="0" r="0" t="0"/>
          <a:stretch/>
        </p:blipFill>
        <p:spPr>
          <a:xfrm>
            <a:off x="13998450" y="194299"/>
            <a:ext cx="3121534" cy="4682300"/>
          </a:xfrm>
          <a:prstGeom prst="rect">
            <a:avLst/>
          </a:prstGeom>
          <a:noFill/>
          <a:ln>
            <a:noFill/>
          </a:ln>
        </p:spPr>
      </p:pic>
      <p:sp>
        <p:nvSpPr>
          <p:cNvPr id="131" name="Google Shape;131;p5"/>
          <p:cNvSpPr txBox="1"/>
          <p:nvPr/>
        </p:nvSpPr>
        <p:spPr>
          <a:xfrm>
            <a:off x="13998462" y="4981450"/>
            <a:ext cx="404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chemeClr val="dk1"/>
                </a:solidFill>
                <a:latin typeface="Arial"/>
                <a:ea typeface="Arial"/>
                <a:cs typeface="Arial"/>
                <a:sym typeface="Arial"/>
              </a:rPr>
              <a:t>Foto por Alesia  Kozik</a:t>
            </a:r>
            <a:endParaRPr b="0" i="0" sz="1800" u="none" cap="none" strike="noStrike">
              <a:solidFill>
                <a:schemeClr val="dk1"/>
              </a:solidFill>
              <a:latin typeface="Arial"/>
              <a:ea typeface="Arial"/>
              <a:cs typeface="Arial"/>
              <a:sym typeface="Arial"/>
            </a:endParaRPr>
          </a:p>
        </p:txBody>
      </p:sp>
      <p:sp>
        <p:nvSpPr>
          <p:cNvPr id="132" name="Google Shape;132;p5"/>
          <p:cNvSpPr txBox="1"/>
          <p:nvPr/>
        </p:nvSpPr>
        <p:spPr>
          <a:xfrm>
            <a:off x="17732398" y="5876233"/>
            <a:ext cx="4048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chemeClr val="dk1"/>
                </a:solidFill>
                <a:latin typeface="Arial"/>
                <a:ea typeface="Arial"/>
                <a:cs typeface="Arial"/>
                <a:sym typeface="Arial"/>
              </a:rPr>
              <a:t>Foto por Pixabay</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6"/>
          <p:cNvSpPr txBox="1"/>
          <p:nvPr>
            <p:ph idx="1" type="body"/>
          </p:nvPr>
        </p:nvSpPr>
        <p:spPr>
          <a:xfrm>
            <a:off x="758825" y="2895606"/>
            <a:ext cx="22866300" cy="8733900"/>
          </a:xfrm>
          <a:prstGeom prst="rect">
            <a:avLst/>
          </a:prstGeom>
          <a:noFill/>
          <a:ln>
            <a:noFill/>
          </a:ln>
        </p:spPr>
        <p:txBody>
          <a:bodyPr anchorCtr="0" anchor="t" bIns="0" lIns="0" spcFirstLastPara="1" rIns="0" wrap="square" tIns="0">
            <a:normAutofit lnSpcReduction="20000"/>
          </a:bodyPr>
          <a:lstStyle/>
          <a:p>
            <a:pPr indent="0" lvl="0" marL="0" rtl="0" algn="l">
              <a:lnSpc>
                <a:spcPct val="90000"/>
              </a:lnSpc>
              <a:spcBef>
                <a:spcPts val="2000"/>
              </a:spcBef>
              <a:spcAft>
                <a:spcPts val="0"/>
              </a:spcAft>
              <a:buSzPts val="6054"/>
              <a:buNone/>
            </a:pPr>
            <a:r>
              <a:rPr b="1" lang="en-US"/>
              <a:t> Parte 2:</a:t>
            </a:r>
            <a:r>
              <a:rPr lang="en-US"/>
              <a:t> Ahora piensa en un proveedor de turismo local (hotel, guía turístico, espacio cultural) que podría ser más sostenible.</a:t>
            </a:r>
            <a:endParaRPr/>
          </a:p>
          <a:p>
            <a:pPr indent="-228600" lvl="0" marL="457200" rtl="0" algn="l">
              <a:lnSpc>
                <a:spcPct val="90000"/>
              </a:lnSpc>
              <a:spcBef>
                <a:spcPts val="2000"/>
              </a:spcBef>
              <a:spcAft>
                <a:spcPts val="0"/>
              </a:spcAft>
              <a:buClr>
                <a:srgbClr val="323232"/>
              </a:buClr>
              <a:buSzPts val="6054"/>
              <a:buNone/>
            </a:pPr>
            <a:r>
              <a:rPr lang="en-US"/>
              <a:t>Responde:</a:t>
            </a:r>
            <a:endParaRPr/>
          </a:p>
          <a:p>
            <a:pPr indent="-228600" lvl="0" marL="457200" rtl="0" algn="l">
              <a:lnSpc>
                <a:spcPct val="90000"/>
              </a:lnSpc>
              <a:spcBef>
                <a:spcPts val="2000"/>
              </a:spcBef>
              <a:spcAft>
                <a:spcPts val="0"/>
              </a:spcAft>
              <a:buClr>
                <a:srgbClr val="323232"/>
              </a:buClr>
              <a:buSzPts val="6054"/>
              <a:buNone/>
            </a:pPr>
            <a:r>
              <a:rPr lang="en-US"/>
              <a:t>¿Qué cambios o acciones podrían implementar para ser más sostenibles?</a:t>
            </a:r>
            <a:endParaRPr/>
          </a:p>
          <a:p>
            <a:pPr indent="-228600" lvl="0" marL="457200" rtl="0" algn="l">
              <a:lnSpc>
                <a:spcPct val="90000"/>
              </a:lnSpc>
              <a:spcBef>
                <a:spcPts val="2000"/>
              </a:spcBef>
              <a:spcAft>
                <a:spcPts val="0"/>
              </a:spcAft>
              <a:buClr>
                <a:srgbClr val="323232"/>
              </a:buClr>
              <a:buSzPts val="6054"/>
              <a:buNone/>
            </a:pPr>
            <a:r>
              <a:rPr lang="en-US"/>
              <a:t>¿Qué principios de sostenibilidad respaldarían estos cambios?</a:t>
            </a:r>
            <a:endParaRPr/>
          </a:p>
          <a:p>
            <a:pPr indent="-228600" lvl="0" marL="457200" rtl="0" algn="l">
              <a:lnSpc>
                <a:spcPct val="90000"/>
              </a:lnSpc>
              <a:spcBef>
                <a:spcPts val="2000"/>
              </a:spcBef>
              <a:spcAft>
                <a:spcPts val="0"/>
              </a:spcAft>
              <a:buClr>
                <a:srgbClr val="323232"/>
              </a:buClr>
              <a:buSzPts val="6054"/>
              <a:buNone/>
            </a:pPr>
            <a:r>
              <a:rPr lang="en-US"/>
              <a:t>¿Qué impacto tendrían estos cambios en la comunidad (creación de empleo, beneficios ambientales, preservación cultural)?</a:t>
            </a:r>
            <a:endParaRPr/>
          </a:p>
          <a:p>
            <a:pPr indent="-228600" lvl="0" marL="457200" rtl="0" algn="l">
              <a:lnSpc>
                <a:spcPct val="90000"/>
              </a:lnSpc>
              <a:spcBef>
                <a:spcPts val="2000"/>
              </a:spcBef>
              <a:spcAft>
                <a:spcPts val="0"/>
              </a:spcAft>
              <a:buClr>
                <a:srgbClr val="323232"/>
              </a:buClr>
              <a:buSzPts val="6054"/>
              <a:buNone/>
            </a:pPr>
            <a:r>
              <a:rPr lang="en-US"/>
              <a:t>Usa ejemplos reales y usa tu creatividad, pero de manera realista (usar energía solar, contratar guías locales, reducir el uso de plástico).</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0"/>
              </a:spcBef>
              <a:spcAft>
                <a:spcPts val="0"/>
              </a:spcAft>
              <a:buSzPts val="6054"/>
              <a:buNone/>
            </a:pPr>
            <a:r>
              <a:rPr b="1" lang="en-US"/>
              <a:t>¡Comparte tus opiniones sobre las Partes 1 y 2!</a:t>
            </a:r>
            <a:endParaRPr b="1"/>
          </a:p>
        </p:txBody>
      </p:sp>
      <p:sp>
        <p:nvSpPr>
          <p:cNvPr id="138" name="Google Shape;138;p6"/>
          <p:cNvSpPr txBox="1"/>
          <p:nvPr>
            <p:ph type="title"/>
          </p:nvPr>
        </p:nvSpPr>
        <p:spPr>
          <a:xfrm>
            <a:off x="762000" y="1377200"/>
            <a:ext cx="12136200" cy="1244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La lluvia de ideas continúa</a:t>
            </a:r>
            <a:endParaRPr/>
          </a:p>
        </p:txBody>
      </p:sp>
      <p:sp>
        <p:nvSpPr>
          <p:cNvPr id="139" name="Google Shape;139;p6"/>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7" title="What is sustainable tourism? Why sustainable tourism management is so important"/>
          <p:cNvPicPr preferRelativeResize="0"/>
          <p:nvPr>
            <p:ph idx="2" type="pic"/>
          </p:nvPr>
        </p:nvPicPr>
        <p:blipFill rotWithShape="1">
          <a:blip r:embed="rId3">
            <a:alphaModFix/>
          </a:blip>
          <a:srcRect b="0" l="0" r="0" t="0"/>
          <a:stretch/>
        </p:blipFill>
        <p:spPr>
          <a:xfrm>
            <a:off x="-12" y="2751950"/>
            <a:ext cx="16708074" cy="9440050"/>
          </a:xfrm>
          <a:prstGeom prst="rect">
            <a:avLst/>
          </a:prstGeom>
          <a:noFill/>
          <a:ln>
            <a:noFill/>
          </a:ln>
        </p:spPr>
      </p:pic>
      <p:sp>
        <p:nvSpPr>
          <p:cNvPr id="145" name="Google Shape;145;p7"/>
          <p:cNvSpPr/>
          <p:nvPr/>
        </p:nvSpPr>
        <p:spPr>
          <a:xfrm>
            <a:off x="22969728" y="530352"/>
            <a:ext cx="982500" cy="567000"/>
          </a:xfrm>
          <a:prstGeom prst="rect">
            <a:avLst/>
          </a:prstGeom>
          <a:solidFill>
            <a:srgbClr val="F8F8F8"/>
          </a:solidFill>
          <a:ln>
            <a:noFill/>
          </a:ln>
          <a:effectLst>
            <a:reflection blurRad="0" dir="5400000" dist="38100" endA="0" endPos="30000" fadeDir="5400012" kx="0" rotWithShape="0" algn="bl" stPos="0" sy="-100000" ky="0"/>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txBox="1"/>
          <p:nvPr>
            <p:ph type="title"/>
          </p:nvPr>
        </p:nvSpPr>
        <p:spPr>
          <a:xfrm>
            <a:off x="762000" y="5197650"/>
            <a:ext cx="7399200" cy="3320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Principios del turismo sostenible</a:t>
            </a:r>
            <a:endParaRPr/>
          </a:p>
        </p:txBody>
      </p:sp>
      <p:sp>
        <p:nvSpPr>
          <p:cNvPr id="151" name="Google Shape;151;p8"/>
          <p:cNvSpPr txBox="1"/>
          <p:nvPr>
            <p:ph idx="1" type="body"/>
          </p:nvPr>
        </p:nvSpPr>
        <p:spPr>
          <a:xfrm>
            <a:off x="8594625" y="841500"/>
            <a:ext cx="15252900" cy="12033000"/>
          </a:xfrm>
          <a:prstGeom prst="rect">
            <a:avLst/>
          </a:prstGeom>
          <a:noFill/>
          <a:ln>
            <a:noFill/>
          </a:ln>
        </p:spPr>
        <p:txBody>
          <a:bodyPr anchorCtr="0" anchor="t" bIns="0" lIns="0" spcFirstLastPara="1" rIns="0" wrap="square" tIns="0">
            <a:normAutofit fontScale="92500"/>
          </a:bodyPr>
          <a:lstStyle/>
          <a:p>
            <a:pPr indent="-342900" lvl="0" marL="457200" rtl="0" algn="l">
              <a:lnSpc>
                <a:spcPct val="90000"/>
              </a:lnSpc>
              <a:spcBef>
                <a:spcPts val="2000"/>
              </a:spcBef>
              <a:spcAft>
                <a:spcPts val="0"/>
              </a:spcAft>
              <a:buSzPct val="34749"/>
              <a:buNone/>
            </a:pPr>
            <a:r>
              <a:rPr lang="en-US">
                <a:solidFill>
                  <a:schemeClr val="lt1"/>
                </a:solidFill>
              </a:rPr>
              <a:t>Tourism Concern, en asociación con el Fondo Mundial para la Naturaleza, establece 10 principios para el turismo sostenible (Eber, 1992):</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1) Utilizar los recursos de forma sostenible.</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2) Reducir el consumo excesivo y el desperdicio.</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3) Mantener la biodiversidad.</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4) Integrar el turismo en la planificación.</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5) Apoyar las economías locales.</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6) Involucrar a las comunidades locales.</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7) Consultar a las partes interesadas y al público.</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8) Formar al personal.</a:t>
            </a:r>
            <a:endParaRPr>
              <a:solidFill>
                <a:schemeClr val="lt1"/>
              </a:solidFill>
            </a:endParaRPr>
          </a:p>
          <a:p>
            <a:pPr indent="-342900" lvl="0" marL="457200" rtl="0" algn="l">
              <a:lnSpc>
                <a:spcPct val="90000"/>
              </a:lnSpc>
              <a:spcBef>
                <a:spcPts val="2000"/>
              </a:spcBef>
              <a:spcAft>
                <a:spcPts val="0"/>
              </a:spcAft>
              <a:buSzPct val="34749"/>
              <a:buNone/>
            </a:pPr>
            <a:r>
              <a:rPr lang="en-US">
                <a:solidFill>
                  <a:schemeClr val="lt1"/>
                </a:solidFill>
              </a:rPr>
              <a:t>9) Promocionar el turismo de forma responsable.</a:t>
            </a:r>
            <a:endParaRPr>
              <a:solidFill>
                <a:schemeClr val="lt1"/>
              </a:solidFill>
            </a:endParaRPr>
          </a:p>
          <a:p>
            <a:pPr indent="0" lvl="0" marL="0" rtl="0" algn="l">
              <a:lnSpc>
                <a:spcPct val="90000"/>
              </a:lnSpc>
              <a:spcBef>
                <a:spcPts val="2000"/>
              </a:spcBef>
              <a:spcAft>
                <a:spcPts val="0"/>
              </a:spcAft>
              <a:buSzPct val="34749"/>
              <a:buNone/>
            </a:pPr>
            <a:r>
              <a:rPr lang="en-US">
                <a:solidFill>
                  <a:schemeClr val="lt1"/>
                </a:solidFill>
              </a:rPr>
              <a:t>10) Investigar.</a:t>
            </a:r>
            <a:endParaRPr>
              <a:solidFill>
                <a:schemeClr val="lt1"/>
              </a:solidFill>
            </a:endParaRPr>
          </a:p>
        </p:txBody>
      </p:sp>
      <p:sp>
        <p:nvSpPr>
          <p:cNvPr id="152" name="Google Shape;152;p8"/>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762000" y="2027325"/>
            <a:ext cx="5797500" cy="42015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US"/>
              <a:t>1) Utilizar</a:t>
            </a:r>
            <a:endParaRPr/>
          </a:p>
          <a:p>
            <a:pPr indent="0" lvl="0" marL="0" rtl="0" algn="l">
              <a:lnSpc>
                <a:spcPct val="90000"/>
              </a:lnSpc>
              <a:spcBef>
                <a:spcPts val="0"/>
              </a:spcBef>
              <a:spcAft>
                <a:spcPts val="0"/>
              </a:spcAft>
              <a:buClr>
                <a:schemeClr val="lt1"/>
              </a:buClr>
              <a:buSzPct val="111111"/>
              <a:buFont typeface="Arial"/>
              <a:buNone/>
            </a:pPr>
            <a:r>
              <a:rPr lang="en-US"/>
              <a:t>los recursos</a:t>
            </a:r>
            <a:endParaRPr/>
          </a:p>
          <a:p>
            <a:pPr indent="0" lvl="0" marL="0" rtl="0" algn="l">
              <a:lnSpc>
                <a:spcPct val="90000"/>
              </a:lnSpc>
              <a:spcBef>
                <a:spcPts val="0"/>
              </a:spcBef>
              <a:spcAft>
                <a:spcPts val="0"/>
              </a:spcAft>
              <a:buClr>
                <a:schemeClr val="lt1"/>
              </a:buClr>
              <a:buSzPct val="111111"/>
              <a:buFont typeface="Arial"/>
              <a:buNone/>
            </a:pPr>
            <a:r>
              <a:rPr lang="en-US"/>
              <a:t>de manera sostenible</a:t>
            </a:r>
            <a:endParaRPr/>
          </a:p>
        </p:txBody>
      </p:sp>
      <p:sp>
        <p:nvSpPr>
          <p:cNvPr id="158" name="Google Shape;158;p9"/>
          <p:cNvSpPr txBox="1"/>
          <p:nvPr>
            <p:ph idx="1" type="body"/>
          </p:nvPr>
        </p:nvSpPr>
        <p:spPr>
          <a:xfrm>
            <a:off x="8490675" y="694875"/>
            <a:ext cx="15460800" cy="6866400"/>
          </a:xfrm>
          <a:prstGeom prst="rect">
            <a:avLst/>
          </a:prstGeom>
          <a:noFill/>
          <a:ln>
            <a:noFill/>
          </a:ln>
        </p:spPr>
        <p:txBody>
          <a:bodyPr anchorCtr="0" anchor="t" bIns="0" lIns="0" spcFirstLastPara="1" rIns="0" wrap="square" tIns="0">
            <a:normAutofit/>
          </a:bodyPr>
          <a:lstStyle/>
          <a:p>
            <a:pPr indent="-228600" lvl="0" marL="457200" rtl="0" algn="l">
              <a:lnSpc>
                <a:spcPct val="80000"/>
              </a:lnSpc>
              <a:spcBef>
                <a:spcPts val="2000"/>
              </a:spcBef>
              <a:spcAft>
                <a:spcPts val="0"/>
              </a:spcAft>
              <a:buClr>
                <a:srgbClr val="323232"/>
              </a:buClr>
              <a:buSzPts val="5600"/>
              <a:buNone/>
            </a:pPr>
            <a:r>
              <a:rPr lang="en-US" sz="5200"/>
              <a:t>Proteger nuestros recursos naturales, sociales y culturales no es solo una responsabilidad, sino una estrategia poderosa para el éxito de la sostenibilidad.</a:t>
            </a:r>
            <a:endParaRPr sz="5200"/>
          </a:p>
          <a:p>
            <a:pPr indent="-228600" lvl="0" marL="457200" rtl="0" algn="l">
              <a:lnSpc>
                <a:spcPct val="80000"/>
              </a:lnSpc>
              <a:spcBef>
                <a:spcPts val="2000"/>
              </a:spcBef>
              <a:spcAft>
                <a:spcPts val="0"/>
              </a:spcAft>
              <a:buClr>
                <a:srgbClr val="323232"/>
              </a:buClr>
              <a:buSzPts val="5600"/>
              <a:buNone/>
            </a:pPr>
            <a:r>
              <a:rPr lang="en-US" sz="5200"/>
              <a:t>Al priorizar la conservación y adoptar prácticas sostenibles, las empresas pueden proteger el planeta y generar nuevas oportunidades de crecimiento e innovación.</a:t>
            </a:r>
            <a:endParaRPr sz="5200"/>
          </a:p>
          <a:p>
            <a:pPr indent="0" lvl="0" marL="0" rtl="0" algn="l">
              <a:lnSpc>
                <a:spcPct val="80000"/>
              </a:lnSpc>
              <a:spcBef>
                <a:spcPts val="0"/>
              </a:spcBef>
              <a:spcAft>
                <a:spcPts val="0"/>
              </a:spcAft>
              <a:buSzPts val="5600"/>
              <a:buNone/>
            </a:pPr>
            <a:r>
              <a:rPr lang="en-US" sz="5200"/>
              <a:t>¡Defendamos un futuro donde las empresas prósperas y un planeta saludable vayan de la mano!</a:t>
            </a:r>
            <a:endParaRPr sz="5200"/>
          </a:p>
        </p:txBody>
      </p:sp>
      <p:sp>
        <p:nvSpPr>
          <p:cNvPr id="159" name="Google Shape;159;p9"/>
          <p:cNvSpPr/>
          <p:nvPr/>
        </p:nvSpPr>
        <p:spPr>
          <a:xfrm>
            <a:off x="23109781" y="478502"/>
            <a:ext cx="982500" cy="567000"/>
          </a:xfrm>
          <a:prstGeom prst="rect">
            <a:avLst/>
          </a:prstGeom>
          <a:solidFill>
            <a:srgbClr val="F8F8F8"/>
          </a:solidFill>
          <a:ln>
            <a:noFill/>
          </a:ln>
          <a:effectLst>
            <a:reflection blurRad="0" dir="5400000" dist="38100" endA="0" endPos="30000" fadeDir="5400012" kx="0" rotWithShape="0" algn="bl" stPos="0" sy="-100000" ky="0"/>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160" name="Google Shape;160;p9"/>
          <p:cNvSpPr txBox="1"/>
          <p:nvPr/>
        </p:nvSpPr>
        <p:spPr>
          <a:xfrm>
            <a:off x="8490687" y="8552022"/>
            <a:ext cx="15130500" cy="3963000"/>
          </a:xfrm>
          <a:prstGeom prst="rect">
            <a:avLst/>
          </a:prstGeom>
          <a:noFill/>
          <a:ln>
            <a:noFill/>
          </a:ln>
        </p:spPr>
        <p:txBody>
          <a:bodyPr anchorCtr="0" anchor="t" bIns="0" lIns="0" spcFirstLastPara="1" rIns="0" wrap="square" tIns="0">
            <a:normAutofit lnSpcReduction="10000"/>
          </a:bodyPr>
          <a:lstStyle/>
          <a:p>
            <a:pPr indent="0" lvl="0" marL="0" marR="0" rtl="0" algn="l">
              <a:lnSpc>
                <a:spcPct val="100000"/>
              </a:lnSpc>
              <a:spcBef>
                <a:spcPts val="0"/>
              </a:spcBef>
              <a:spcAft>
                <a:spcPts val="0"/>
              </a:spcAft>
              <a:buNone/>
            </a:pPr>
            <a:r>
              <a:rPr b="0" i="1" lang="en-US" sz="4300" u="none" cap="none" strike="noStrike">
                <a:solidFill>
                  <a:srgbClr val="323232"/>
                </a:solidFill>
                <a:latin typeface="Arial"/>
                <a:ea typeface="Arial"/>
                <a:cs typeface="Arial"/>
                <a:sym typeface="Arial"/>
              </a:rPr>
              <a:t>Piensa en un hotel o negocio turístico que conozcas.</a:t>
            </a:r>
            <a:endParaRPr b="0" i="1" sz="1400" u="none" cap="none" strike="noStrike">
              <a:solidFill>
                <a:srgbClr val="000000"/>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ts val="4300"/>
              <a:buFont typeface="Calibri"/>
              <a:buChar char="-"/>
            </a:pPr>
            <a:r>
              <a:rPr b="0" i="1" lang="en-US" sz="4300" u="none" cap="none" strike="noStrike">
                <a:solidFill>
                  <a:srgbClr val="323232"/>
                </a:solidFill>
                <a:latin typeface="Arial"/>
                <a:ea typeface="Arial"/>
                <a:cs typeface="Arial"/>
                <a:sym typeface="Arial"/>
              </a:rPr>
              <a:t>¿De qué tres maneras podría reducir el consumo de agua, energía o materiales sin reducir la satisfacción de la clientela?</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1" sz="1400" u="none" cap="none" strike="noStrike">
              <a:solidFill>
                <a:srgbClr val="000000"/>
              </a:solidFill>
              <a:latin typeface="Arial"/>
              <a:ea typeface="Arial"/>
              <a:cs typeface="Arial"/>
              <a:sym typeface="Arial"/>
            </a:endParaRPr>
          </a:p>
          <a:p>
            <a:pPr indent="-571500" lvl="0" marL="571500" marR="0" rtl="0" algn="l">
              <a:lnSpc>
                <a:spcPct val="90000"/>
              </a:lnSpc>
              <a:spcBef>
                <a:spcPts val="0"/>
              </a:spcBef>
              <a:spcAft>
                <a:spcPts val="0"/>
              </a:spcAft>
              <a:buClr>
                <a:srgbClr val="000000"/>
              </a:buClr>
              <a:buSzPts val="4300"/>
              <a:buFont typeface="Calibri"/>
              <a:buChar char="-"/>
            </a:pPr>
            <a:r>
              <a:rPr b="0" i="1" lang="en-US" sz="4300" u="none" cap="none" strike="noStrike">
                <a:solidFill>
                  <a:srgbClr val="323232"/>
                </a:solidFill>
                <a:latin typeface="Arial"/>
                <a:ea typeface="Arial"/>
                <a:cs typeface="Arial"/>
                <a:sym typeface="Arial"/>
              </a:rPr>
              <a:t>¿Cómo podrían estos cambios beneficiar tanto al medio ambiente como al negocio?</a:t>
            </a:r>
            <a:endParaRPr b="0" i="1"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0"/>
          <p:cNvSpPr txBox="1"/>
          <p:nvPr>
            <p:ph type="title"/>
          </p:nvPr>
        </p:nvSpPr>
        <p:spPr>
          <a:xfrm>
            <a:off x="762000" y="1985375"/>
            <a:ext cx="6221700" cy="4484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n-US"/>
              <a:t>2) Reducir el consumo excesivo y el desperdicio</a:t>
            </a:r>
            <a:endParaRPr/>
          </a:p>
          <a:p>
            <a:pPr indent="0" lvl="0" marL="0" rtl="0" algn="l">
              <a:lnSpc>
                <a:spcPct val="90000"/>
              </a:lnSpc>
              <a:spcBef>
                <a:spcPts val="0"/>
              </a:spcBef>
              <a:spcAft>
                <a:spcPts val="0"/>
              </a:spcAft>
              <a:buClr>
                <a:schemeClr val="accent1"/>
              </a:buClr>
              <a:buSzPct val="100000"/>
              <a:buFont typeface="Arial"/>
              <a:buNone/>
            </a:pPr>
            <a:r>
              <a:t/>
            </a:r>
            <a:endParaRPr/>
          </a:p>
          <a:p>
            <a:pPr indent="0" lvl="0" marL="0" rtl="0" algn="l">
              <a:lnSpc>
                <a:spcPct val="90000"/>
              </a:lnSpc>
              <a:spcBef>
                <a:spcPts val="0"/>
              </a:spcBef>
              <a:spcAft>
                <a:spcPts val="0"/>
              </a:spcAft>
              <a:buClr>
                <a:schemeClr val="accent1"/>
              </a:buClr>
              <a:buSzPct val="100000"/>
              <a:buFont typeface="Arial"/>
              <a:buNone/>
            </a:pPr>
            <a:r>
              <a:t/>
            </a:r>
            <a:endParaRPr/>
          </a:p>
        </p:txBody>
      </p:sp>
      <p:sp>
        <p:nvSpPr>
          <p:cNvPr id="166" name="Google Shape;166;p10"/>
          <p:cNvSpPr txBox="1"/>
          <p:nvPr>
            <p:ph idx="1" type="body"/>
          </p:nvPr>
        </p:nvSpPr>
        <p:spPr>
          <a:xfrm>
            <a:off x="8850757" y="0"/>
            <a:ext cx="15252827" cy="12929616"/>
          </a:xfrm>
          <a:prstGeom prst="rect">
            <a:avLst/>
          </a:prstGeom>
          <a:noFill/>
          <a:ln>
            <a:noFill/>
          </a:ln>
        </p:spPr>
        <p:txBody>
          <a:bodyPr anchorCtr="0" anchor="t" bIns="0" lIns="0" spcFirstLastPara="1" rIns="0" wrap="square" tIns="0">
            <a:normAutofit lnSpcReduction="20000"/>
          </a:bodyPr>
          <a:lstStyle/>
          <a:p>
            <a:pPr indent="0" lvl="0" marL="0" rtl="0" algn="l">
              <a:lnSpc>
                <a:spcPct val="90000"/>
              </a:lnSpc>
              <a:spcBef>
                <a:spcPts val="0"/>
              </a:spcBef>
              <a:spcAft>
                <a:spcPts val="0"/>
              </a:spcAft>
              <a:buClr>
                <a:srgbClr val="323232"/>
              </a:buClr>
              <a:buSzPts val="5600"/>
              <a:buNone/>
            </a:pPr>
            <a:r>
              <a:t/>
            </a:r>
            <a:endParaRPr>
              <a:solidFill>
                <a:schemeClr val="lt1"/>
              </a:solidFill>
            </a:endParaRPr>
          </a:p>
          <a:p>
            <a:pPr indent="-342900" lvl="0" marL="457200" rtl="0" algn="l">
              <a:lnSpc>
                <a:spcPct val="90000"/>
              </a:lnSpc>
              <a:spcBef>
                <a:spcPts val="2000"/>
              </a:spcBef>
              <a:spcAft>
                <a:spcPts val="0"/>
              </a:spcAft>
              <a:buSzPts val="1800"/>
              <a:buNone/>
            </a:pPr>
            <a:r>
              <a:rPr lang="en-US">
                <a:solidFill>
                  <a:schemeClr val="lt1"/>
                </a:solidFill>
              </a:rPr>
              <a:t>Al reducir el consumo excesivo y el desperdicio, no solo ahorramos dinero que de otro modo se gastaría en restaurar nuestro apreciado medio ambiente, sino que también mejoramos la calidad de nuestra experiencia turística.</a:t>
            </a:r>
            <a:endParaRPr>
              <a:solidFill>
                <a:schemeClr val="lt1"/>
              </a:solidFill>
            </a:endParaRPr>
          </a:p>
          <a:p>
            <a:pPr indent="-342900" lvl="0" marL="457200" rtl="0" algn="l">
              <a:lnSpc>
                <a:spcPct val="90000"/>
              </a:lnSpc>
              <a:spcBef>
                <a:spcPts val="2000"/>
              </a:spcBef>
              <a:spcAft>
                <a:spcPts val="0"/>
              </a:spcAft>
              <a:buSzPts val="1800"/>
              <a:buNone/>
            </a:pPr>
            <a:r>
              <a:rPr lang="en-US">
                <a:solidFill>
                  <a:schemeClr val="lt1"/>
                </a:solidFill>
              </a:rPr>
              <a:t>Adoptar prácticas sostenibles nos permite disfrutar de destinos maravillosos y, al mismo tiempo, preservarlos para las generaciones futuras.</a:t>
            </a:r>
            <a:endParaRPr>
              <a:solidFill>
                <a:schemeClr val="lt1"/>
              </a:solidFill>
            </a:endParaRPr>
          </a:p>
          <a:p>
            <a:pPr indent="0" lvl="0" marL="0" rtl="0" algn="l">
              <a:lnSpc>
                <a:spcPct val="90000"/>
              </a:lnSpc>
              <a:spcBef>
                <a:spcPts val="2000"/>
              </a:spcBef>
              <a:spcAft>
                <a:spcPts val="0"/>
              </a:spcAft>
              <a:buSzPts val="1800"/>
              <a:buNone/>
            </a:pPr>
            <a:r>
              <a:rPr lang="en-US">
                <a:solidFill>
                  <a:schemeClr val="lt1"/>
                </a:solidFill>
              </a:rPr>
              <a:t>¡Tomemos decisiones conscientes hoy para un mañana más verde y vibrante!</a:t>
            </a:r>
            <a:endParaRPr>
              <a:solidFill>
                <a:schemeClr val="lt1"/>
              </a:solidFill>
            </a:endParaRPr>
          </a:p>
          <a:p>
            <a:pPr indent="-342900" lvl="0" marL="457200" rtl="0" algn="l">
              <a:lnSpc>
                <a:spcPct val="90000"/>
              </a:lnSpc>
              <a:spcBef>
                <a:spcPts val="2000"/>
              </a:spcBef>
              <a:spcAft>
                <a:spcPts val="0"/>
              </a:spcAft>
              <a:buSzPts val="1800"/>
              <a:buNone/>
            </a:pPr>
            <a:r>
              <a:rPr b="1" i="1" lang="en-US" sz="4300">
                <a:solidFill>
                  <a:schemeClr val="lt1"/>
                </a:solidFill>
              </a:rPr>
              <a:t>Preguntas de reflexión:</a:t>
            </a:r>
            <a:endParaRPr b="1" i="1">
              <a:solidFill>
                <a:schemeClr val="lt1"/>
              </a:solidFill>
            </a:endParaRPr>
          </a:p>
          <a:p>
            <a:pPr indent="-342900" lvl="0" marL="457200" rtl="0" algn="l">
              <a:lnSpc>
                <a:spcPct val="90000"/>
              </a:lnSpc>
              <a:spcBef>
                <a:spcPts val="2000"/>
              </a:spcBef>
              <a:spcAft>
                <a:spcPts val="0"/>
              </a:spcAft>
              <a:buClr>
                <a:schemeClr val="lt1"/>
              </a:buClr>
              <a:buSzPts val="1800"/>
              <a:buFont typeface="Calibri"/>
              <a:buChar char="-"/>
            </a:pPr>
            <a:r>
              <a:rPr i="1" lang="en-US" sz="4300">
                <a:solidFill>
                  <a:schemeClr val="lt1"/>
                </a:solidFill>
              </a:rPr>
              <a:t>¿De qué maneras puedes ayudar a tu estudiantado a comprender los beneficios a largo plazo de reducir el consumo excesivo y el desperdicio en el turismo?</a:t>
            </a:r>
            <a:endParaRPr i="1">
              <a:solidFill>
                <a:schemeClr val="lt1"/>
              </a:solidFill>
            </a:endParaRPr>
          </a:p>
          <a:p>
            <a:pPr indent="-571500" lvl="0" marL="571500" rtl="0" algn="l">
              <a:lnSpc>
                <a:spcPct val="90000"/>
              </a:lnSpc>
              <a:spcBef>
                <a:spcPts val="2000"/>
              </a:spcBef>
              <a:spcAft>
                <a:spcPts val="0"/>
              </a:spcAft>
              <a:buClr>
                <a:schemeClr val="lt1"/>
              </a:buClr>
              <a:buSzPts val="1800"/>
              <a:buFont typeface="Calibri"/>
              <a:buChar char="-"/>
            </a:pPr>
            <a:r>
              <a:rPr i="1" lang="en-US" sz="4300">
                <a:solidFill>
                  <a:schemeClr val="lt1"/>
                </a:solidFill>
              </a:rPr>
              <a:t>¿Cómo puedes modelar o integrar prácticas sostenibles en tu propia formación para reforzar estos principios?</a:t>
            </a:r>
            <a:endParaRPr i="1">
              <a:solidFill>
                <a:schemeClr val="lt1"/>
              </a:solidFill>
            </a:endParaRPr>
          </a:p>
        </p:txBody>
      </p:sp>
      <p:sp>
        <p:nvSpPr>
          <p:cNvPr id="167" name="Google Shape;167;p10"/>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1"/>
          <p:cNvSpPr txBox="1"/>
          <p:nvPr>
            <p:ph idx="1" type="body"/>
          </p:nvPr>
        </p:nvSpPr>
        <p:spPr>
          <a:xfrm>
            <a:off x="8491550" y="914475"/>
            <a:ext cx="15130500" cy="11417400"/>
          </a:xfrm>
          <a:prstGeom prst="rect">
            <a:avLst/>
          </a:prstGeom>
          <a:noFill/>
          <a:ln>
            <a:noFill/>
          </a:ln>
        </p:spPr>
        <p:txBody>
          <a:bodyPr anchorCtr="0" anchor="t" bIns="0" lIns="0" spcFirstLastPara="1" rIns="0" wrap="square" tIns="0">
            <a:normAutofit/>
          </a:bodyPr>
          <a:lstStyle/>
          <a:p>
            <a:pPr indent="-228600" lvl="0" marL="457200" rtl="0" algn="l">
              <a:lnSpc>
                <a:spcPct val="70000"/>
              </a:lnSpc>
              <a:spcBef>
                <a:spcPts val="2000"/>
              </a:spcBef>
              <a:spcAft>
                <a:spcPts val="0"/>
              </a:spcAft>
              <a:buClr>
                <a:srgbClr val="323232"/>
              </a:buClr>
              <a:buSzPts val="5600"/>
              <a:buNone/>
            </a:pPr>
            <a:r>
              <a:rPr lang="en-US" sz="5300"/>
              <a:t>Celebrar y fomentar la vibrante diversidad natural, social y cultural no solo es importante, sino también vital para el futuro del turismo sostenible.</a:t>
            </a:r>
            <a:endParaRPr sz="5300"/>
          </a:p>
          <a:p>
            <a:pPr indent="-228600" lvl="0" marL="457200" rtl="0" algn="l">
              <a:lnSpc>
                <a:spcPct val="70000"/>
              </a:lnSpc>
              <a:spcBef>
                <a:spcPts val="2000"/>
              </a:spcBef>
              <a:spcAft>
                <a:spcPts val="0"/>
              </a:spcAft>
              <a:buClr>
                <a:srgbClr val="323232"/>
              </a:buClr>
              <a:buSzPts val="5600"/>
              <a:buNone/>
            </a:pPr>
            <a:r>
              <a:rPr lang="en-US" sz="5300"/>
              <a:t>Al adoptar estos elementos, construimos una base sólida y resiliente para la industria, que podrá prosperar para las generaciones venideras.</a:t>
            </a:r>
            <a:endParaRPr sz="5300"/>
          </a:p>
          <a:p>
            <a:pPr indent="-228600" lvl="0" marL="457200" rtl="0" algn="l">
              <a:lnSpc>
                <a:spcPct val="70000"/>
              </a:lnSpc>
              <a:spcBef>
                <a:spcPts val="2000"/>
              </a:spcBef>
              <a:spcAft>
                <a:spcPts val="0"/>
              </a:spcAft>
              <a:buClr>
                <a:srgbClr val="323232"/>
              </a:buClr>
              <a:buSzPts val="5600"/>
              <a:buNone/>
            </a:pPr>
            <a:r>
              <a:t/>
            </a:r>
            <a:endParaRPr sz="5300"/>
          </a:p>
          <a:p>
            <a:pPr indent="0" lvl="0" marL="0" rtl="0" algn="l">
              <a:lnSpc>
                <a:spcPct val="70000"/>
              </a:lnSpc>
              <a:spcBef>
                <a:spcPts val="0"/>
              </a:spcBef>
              <a:spcAft>
                <a:spcPts val="0"/>
              </a:spcAft>
              <a:buSzPts val="5600"/>
              <a:buNone/>
            </a:pPr>
            <a:r>
              <a:rPr lang="en-US" sz="5300"/>
              <a:t>¡Trabajemos juntas para proteger lo que hace únicos a nuestros destinos!</a:t>
            </a:r>
            <a:endParaRPr sz="5300"/>
          </a:p>
          <a:p>
            <a:pPr indent="0" lvl="0" marL="0" rtl="0" algn="l">
              <a:lnSpc>
                <a:spcPct val="70000"/>
              </a:lnSpc>
              <a:spcBef>
                <a:spcPts val="0"/>
              </a:spcBef>
              <a:spcAft>
                <a:spcPts val="0"/>
              </a:spcAft>
              <a:buSzPts val="5600"/>
              <a:buNone/>
            </a:pPr>
            <a:r>
              <a:t/>
            </a:r>
            <a:endParaRPr sz="5300"/>
          </a:p>
          <a:p>
            <a:pPr indent="-228600" lvl="0" marL="457200" rtl="0" algn="l">
              <a:lnSpc>
                <a:spcPct val="70000"/>
              </a:lnSpc>
              <a:spcBef>
                <a:spcPts val="2000"/>
              </a:spcBef>
              <a:spcAft>
                <a:spcPts val="0"/>
              </a:spcAft>
              <a:buClr>
                <a:srgbClr val="323232"/>
              </a:buClr>
              <a:buSzPts val="5600"/>
              <a:buNone/>
            </a:pPr>
            <a:r>
              <a:rPr b="1" i="1" lang="en-US" sz="5300"/>
              <a:t>Pregunta de reflexión:</a:t>
            </a:r>
            <a:endParaRPr b="1" sz="5300"/>
          </a:p>
          <a:p>
            <a:pPr indent="-666750" lvl="0" marL="685800" rtl="0" algn="l">
              <a:lnSpc>
                <a:spcPct val="70000"/>
              </a:lnSpc>
              <a:spcBef>
                <a:spcPts val="2000"/>
              </a:spcBef>
              <a:spcAft>
                <a:spcPts val="0"/>
              </a:spcAft>
              <a:buSzPts val="5300"/>
              <a:buFont typeface="Calibri"/>
              <a:buChar char="-"/>
            </a:pPr>
            <a:r>
              <a:rPr i="1" lang="en-US" sz="5300"/>
              <a:t>¿Cómo pueden los operadores turísticos de nuestro territorio promover y proteger activamente la biodiversidad natural, social y cultural local, y por qué es esto esencial para el éxito a largo plazo de la industria turística?</a:t>
            </a:r>
            <a:endParaRPr i="1" sz="3700"/>
          </a:p>
        </p:txBody>
      </p:sp>
      <p:sp>
        <p:nvSpPr>
          <p:cNvPr id="173" name="Google Shape;173;p11"/>
          <p:cNvSpPr txBox="1"/>
          <p:nvPr>
            <p:ph type="title"/>
          </p:nvPr>
        </p:nvSpPr>
        <p:spPr>
          <a:xfrm>
            <a:off x="762000" y="2048300"/>
            <a:ext cx="6754500" cy="2922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sz="6800"/>
              <a:t>3) Mantenimiento de la biodiversidad</a:t>
            </a:r>
            <a:endParaRPr sz="6800"/>
          </a:p>
        </p:txBody>
      </p:sp>
      <p:sp>
        <p:nvSpPr>
          <p:cNvPr id="174" name="Google Shape;174;p11"/>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2"/>
          <p:cNvSpPr txBox="1"/>
          <p:nvPr>
            <p:ph type="title"/>
          </p:nvPr>
        </p:nvSpPr>
        <p:spPr>
          <a:xfrm>
            <a:off x="762000" y="2216075"/>
            <a:ext cx="7399200" cy="3404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4) Integración del turismo en la planificación</a:t>
            </a:r>
            <a:endParaRPr/>
          </a:p>
        </p:txBody>
      </p:sp>
      <p:sp>
        <p:nvSpPr>
          <p:cNvPr id="180" name="Google Shape;180;p12"/>
          <p:cNvSpPr txBox="1"/>
          <p:nvPr>
            <p:ph idx="1" type="body"/>
          </p:nvPr>
        </p:nvSpPr>
        <p:spPr>
          <a:xfrm>
            <a:off x="8843600" y="1069850"/>
            <a:ext cx="15252900" cy="10934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2000"/>
              </a:spcBef>
              <a:spcAft>
                <a:spcPts val="0"/>
              </a:spcAft>
              <a:buSzPts val="1800"/>
              <a:buNone/>
            </a:pPr>
            <a:r>
              <a:rPr lang="en-US" sz="4300">
                <a:solidFill>
                  <a:schemeClr val="lt1"/>
                </a:solidFill>
              </a:rPr>
              <a:t>Al incorporar el desarrollo turístico en la planificación estratégica territorial, junto con la realización de evaluaciones exhaustivas de impacto ambiental, se puede impulsar significativamente la sostenibilidad a largo plazo y el dinamismo de la industria turística.</a:t>
            </a:r>
            <a:endParaRPr sz="5900">
              <a:solidFill>
                <a:schemeClr val="lt1"/>
              </a:solidFill>
            </a:endParaRPr>
          </a:p>
          <a:p>
            <a:pPr indent="0" lvl="0" marL="0" rtl="0" algn="l">
              <a:lnSpc>
                <a:spcPct val="90000"/>
              </a:lnSpc>
              <a:spcBef>
                <a:spcPts val="2000"/>
              </a:spcBef>
              <a:spcAft>
                <a:spcPts val="0"/>
              </a:spcAft>
              <a:buSzPts val="1800"/>
              <a:buNone/>
            </a:pPr>
            <a:r>
              <a:rPr lang="en-US" sz="4300">
                <a:solidFill>
                  <a:schemeClr val="lt1"/>
                </a:solidFill>
              </a:rPr>
              <a:t>Este enfoque proactivo no solo protege nuestro patrimonio natural, sino que también crea un entorno próspero donde el turismo puede prosperar durante años.</a:t>
            </a:r>
            <a:endParaRPr sz="5900">
              <a:solidFill>
                <a:schemeClr val="lt1"/>
              </a:solidFill>
            </a:endParaRPr>
          </a:p>
          <a:p>
            <a:pPr indent="-342900" lvl="0" marL="457200" rtl="0" algn="l">
              <a:lnSpc>
                <a:spcPct val="90000"/>
              </a:lnSpc>
              <a:spcBef>
                <a:spcPts val="2000"/>
              </a:spcBef>
              <a:spcAft>
                <a:spcPts val="0"/>
              </a:spcAft>
              <a:buSzPts val="1800"/>
              <a:buNone/>
            </a:pPr>
            <a:r>
              <a:rPr b="1" i="1" lang="en-US" sz="4300">
                <a:solidFill>
                  <a:schemeClr val="lt1"/>
                </a:solidFill>
              </a:rPr>
              <a:t>Preguntas de reflexión:</a:t>
            </a:r>
            <a:endParaRPr b="1" i="1" sz="5900">
              <a:solidFill>
                <a:schemeClr val="lt1"/>
              </a:solidFill>
            </a:endParaRPr>
          </a:p>
          <a:p>
            <a:pPr indent="-361950" lvl="0" marL="457200" rtl="0" algn="l">
              <a:lnSpc>
                <a:spcPct val="90000"/>
              </a:lnSpc>
              <a:spcBef>
                <a:spcPts val="2000"/>
              </a:spcBef>
              <a:spcAft>
                <a:spcPts val="0"/>
              </a:spcAft>
              <a:buClr>
                <a:schemeClr val="lt1"/>
              </a:buClr>
              <a:buSzPts val="2100"/>
              <a:buFont typeface="Calibri"/>
              <a:buChar char="-"/>
            </a:pPr>
            <a:r>
              <a:rPr i="1" lang="en-US" sz="4300">
                <a:solidFill>
                  <a:schemeClr val="lt1"/>
                </a:solidFill>
              </a:rPr>
              <a:t>¿Se os ocurre algún proveedor turístico local que haya implementado la planificación del territorio? ¿Cuáles son los beneficios?</a:t>
            </a:r>
            <a:endParaRPr i="1" sz="5900">
              <a:solidFill>
                <a:schemeClr val="lt1"/>
              </a:solidFill>
            </a:endParaRPr>
          </a:p>
          <a:p>
            <a:pPr indent="-361950" lvl="0" marL="457200" rtl="0" algn="l">
              <a:lnSpc>
                <a:spcPct val="90000"/>
              </a:lnSpc>
              <a:spcBef>
                <a:spcPts val="2000"/>
              </a:spcBef>
              <a:spcAft>
                <a:spcPts val="0"/>
              </a:spcAft>
              <a:buClr>
                <a:schemeClr val="lt1"/>
              </a:buClr>
              <a:buSzPts val="2100"/>
              <a:buFont typeface="Calibri"/>
              <a:buChar char="-"/>
            </a:pPr>
            <a:r>
              <a:rPr i="1" lang="en-US" sz="4300">
                <a:solidFill>
                  <a:schemeClr val="lt1"/>
                </a:solidFill>
              </a:rPr>
              <a:t>¿Existen amenazas?</a:t>
            </a:r>
            <a:endParaRPr i="1" sz="5900">
              <a:solidFill>
                <a:schemeClr val="lt1"/>
              </a:solidFill>
            </a:endParaRPr>
          </a:p>
          <a:p>
            <a:pPr indent="-361950" lvl="0" marL="457200" rtl="0" algn="l">
              <a:lnSpc>
                <a:spcPct val="90000"/>
              </a:lnSpc>
              <a:spcBef>
                <a:spcPts val="2000"/>
              </a:spcBef>
              <a:spcAft>
                <a:spcPts val="0"/>
              </a:spcAft>
              <a:buClr>
                <a:schemeClr val="lt1"/>
              </a:buClr>
              <a:buSzPts val="2100"/>
              <a:buFont typeface="Calibri"/>
              <a:buChar char="-"/>
            </a:pPr>
            <a:r>
              <a:rPr i="1" lang="en-US" sz="4300">
                <a:solidFill>
                  <a:schemeClr val="lt1"/>
                </a:solidFill>
              </a:rPr>
              <a:t>¿Por dónde debería empezar un nuevo proveedor turístico si desea incorporar el desarrollo turístico en la planificación estratégica nacional y local?</a:t>
            </a:r>
            <a:endParaRPr i="1" sz="5900">
              <a:solidFill>
                <a:schemeClr val="lt1"/>
              </a:solidFill>
            </a:endParaRPr>
          </a:p>
        </p:txBody>
      </p:sp>
      <p:sp>
        <p:nvSpPr>
          <p:cNvPr id="181" name="Google Shape;181;p12"/>
          <p:cNvSpPr/>
          <p:nvPr/>
        </p:nvSpPr>
        <p:spPr>
          <a:xfrm>
            <a:off x="22988016" y="502920"/>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3"/>
          <p:cNvSpPr txBox="1"/>
          <p:nvPr>
            <p:ph idx="1" type="body"/>
          </p:nvPr>
        </p:nvSpPr>
        <p:spPr>
          <a:xfrm>
            <a:off x="8655825" y="1486650"/>
            <a:ext cx="15130500" cy="10742700"/>
          </a:xfrm>
          <a:prstGeom prst="rect">
            <a:avLst/>
          </a:prstGeom>
          <a:noFill/>
          <a:ln>
            <a:noFill/>
          </a:ln>
        </p:spPr>
        <p:txBody>
          <a:bodyPr anchorCtr="0" anchor="t" bIns="0" lIns="0" spcFirstLastPara="1" rIns="0" wrap="square" tIns="0">
            <a:noAutofit/>
          </a:bodyPr>
          <a:lstStyle/>
          <a:p>
            <a:pPr indent="-228600" lvl="0" marL="457200" rtl="0" algn="l">
              <a:lnSpc>
                <a:spcPct val="80000"/>
              </a:lnSpc>
              <a:spcBef>
                <a:spcPts val="2000"/>
              </a:spcBef>
              <a:spcAft>
                <a:spcPts val="0"/>
              </a:spcAft>
              <a:buClr>
                <a:srgbClr val="323232"/>
              </a:buClr>
              <a:buSzPts val="5600"/>
              <a:buNone/>
            </a:pPr>
            <a:r>
              <a:rPr lang="en-US" sz="4300"/>
              <a:t>Imaginemos una forma de turismo que no solo invite a la aventura, sino que también enriquezca a las comunidades locales y preserve nuestro planeta.</a:t>
            </a:r>
            <a:endParaRPr sz="5900"/>
          </a:p>
          <a:p>
            <a:pPr indent="-228600" lvl="0" marL="457200" rtl="0" algn="l">
              <a:lnSpc>
                <a:spcPct val="80000"/>
              </a:lnSpc>
              <a:spcBef>
                <a:spcPts val="2000"/>
              </a:spcBef>
              <a:spcAft>
                <a:spcPts val="0"/>
              </a:spcAft>
              <a:buClr>
                <a:srgbClr val="323232"/>
              </a:buClr>
              <a:buSzPts val="5600"/>
              <a:buNone/>
            </a:pPr>
            <a:r>
              <a:rPr lang="en-US" sz="4300"/>
              <a:t>Este es el tipo de turismo que abarca una diversa gama de actividades económicas locales, considerando al mismo tiempo los costes y valores ambientales.</a:t>
            </a:r>
            <a:endParaRPr sz="4300"/>
          </a:p>
          <a:p>
            <a:pPr indent="-228600" lvl="0" marL="457200" rtl="0" algn="l">
              <a:lnSpc>
                <a:spcPct val="80000"/>
              </a:lnSpc>
              <a:spcBef>
                <a:spcPts val="2000"/>
              </a:spcBef>
              <a:spcAft>
                <a:spcPts val="0"/>
              </a:spcAft>
              <a:buClr>
                <a:srgbClr val="323232"/>
              </a:buClr>
              <a:buSzPts val="5600"/>
              <a:buNone/>
            </a:pPr>
            <a:r>
              <a:t/>
            </a:r>
            <a:endParaRPr sz="4300"/>
          </a:p>
          <a:p>
            <a:pPr indent="0" lvl="0" marL="0" rtl="0" algn="ctr">
              <a:lnSpc>
                <a:spcPct val="80000"/>
              </a:lnSpc>
              <a:spcBef>
                <a:spcPts val="2000"/>
              </a:spcBef>
              <a:spcAft>
                <a:spcPts val="0"/>
              </a:spcAft>
              <a:buSzPts val="5600"/>
              <a:buNone/>
            </a:pPr>
            <a:r>
              <a:rPr lang="en-US" sz="4300"/>
              <a:t>¡Exploremos, disfrutemos y protejamos los lugares que amamos!</a:t>
            </a:r>
            <a:endParaRPr sz="5900"/>
          </a:p>
          <a:p>
            <a:pPr indent="0" lvl="0" marL="228600" rtl="0" algn="l">
              <a:lnSpc>
                <a:spcPct val="80000"/>
              </a:lnSpc>
              <a:spcBef>
                <a:spcPts val="2000"/>
              </a:spcBef>
              <a:spcAft>
                <a:spcPts val="0"/>
              </a:spcAft>
              <a:buClr>
                <a:srgbClr val="323232"/>
              </a:buClr>
              <a:buSzPts val="5600"/>
              <a:buNone/>
            </a:pPr>
            <a:r>
              <a:t/>
            </a:r>
            <a:endParaRPr b="1" i="1" sz="4300"/>
          </a:p>
          <a:p>
            <a:pPr indent="0" lvl="0" marL="228600" rtl="0" algn="l">
              <a:lnSpc>
                <a:spcPct val="80000"/>
              </a:lnSpc>
              <a:spcBef>
                <a:spcPts val="2000"/>
              </a:spcBef>
              <a:spcAft>
                <a:spcPts val="0"/>
              </a:spcAft>
              <a:buClr>
                <a:srgbClr val="323232"/>
              </a:buClr>
              <a:buSzPts val="5600"/>
              <a:buNone/>
            </a:pPr>
            <a:r>
              <a:t/>
            </a:r>
            <a:endParaRPr b="1" i="1" sz="4300"/>
          </a:p>
          <a:p>
            <a:pPr indent="0" lvl="0" marL="228600" rtl="0" algn="l">
              <a:lnSpc>
                <a:spcPct val="80000"/>
              </a:lnSpc>
              <a:spcBef>
                <a:spcPts val="2000"/>
              </a:spcBef>
              <a:spcAft>
                <a:spcPts val="0"/>
              </a:spcAft>
              <a:buClr>
                <a:srgbClr val="323232"/>
              </a:buClr>
              <a:buSzPts val="5600"/>
              <a:buNone/>
            </a:pPr>
            <a:r>
              <a:rPr b="1" i="1" lang="en-US" sz="4300"/>
              <a:t>Pregunta de reflexión:</a:t>
            </a:r>
            <a:endParaRPr b="1" i="1" sz="5900"/>
          </a:p>
          <a:p>
            <a:pPr indent="0" lvl="0" marL="0" rtl="0" algn="l">
              <a:lnSpc>
                <a:spcPct val="80000"/>
              </a:lnSpc>
              <a:spcBef>
                <a:spcPts val="2000"/>
              </a:spcBef>
              <a:spcAft>
                <a:spcPts val="0"/>
              </a:spcAft>
              <a:buSzPts val="5600"/>
              <a:buNone/>
            </a:pPr>
            <a:r>
              <a:rPr i="1" lang="en-US" sz="4300"/>
              <a:t>Como docente de FP que forma a futuras personas líderes de empresas turísticas, ¿cómo las orientaría para diseñar experiencias turísticas que fortalezcan las economías locales, respeten los valores culturales y reduzcan el impacto ambiental?</a:t>
            </a:r>
            <a:endParaRPr i="1" sz="5900"/>
          </a:p>
        </p:txBody>
      </p:sp>
      <p:sp>
        <p:nvSpPr>
          <p:cNvPr id="187" name="Google Shape;187;p13"/>
          <p:cNvSpPr txBox="1"/>
          <p:nvPr>
            <p:ph type="title"/>
          </p:nvPr>
        </p:nvSpPr>
        <p:spPr>
          <a:xfrm>
            <a:off x="761999" y="1712750"/>
            <a:ext cx="6754500" cy="2865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US"/>
              <a:t>5) Apoyo a las economías locales</a:t>
            </a:r>
            <a:endParaRPr/>
          </a:p>
        </p:txBody>
      </p:sp>
      <p:sp>
        <p:nvSpPr>
          <p:cNvPr id="188" name="Google Shape;188;p1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4"/>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6) Involucrar a las comunidades locales</a:t>
            </a:r>
            <a:endParaRPr/>
          </a:p>
          <a:p>
            <a:pPr indent="0" lvl="0" marL="0" rtl="0" algn="l">
              <a:lnSpc>
                <a:spcPct val="90000"/>
              </a:lnSpc>
              <a:spcBef>
                <a:spcPts val="0"/>
              </a:spcBef>
              <a:spcAft>
                <a:spcPts val="0"/>
              </a:spcAft>
              <a:buClr>
                <a:schemeClr val="accent1"/>
              </a:buClr>
              <a:buSzPts val="8000"/>
              <a:buFont typeface="Arial"/>
              <a:buNone/>
            </a:pPr>
            <a:r>
              <a:t/>
            </a:r>
            <a:endParaRPr/>
          </a:p>
          <a:p>
            <a:pPr indent="0" lvl="0" marL="0" rtl="0" algn="l">
              <a:lnSpc>
                <a:spcPct val="90000"/>
              </a:lnSpc>
              <a:spcBef>
                <a:spcPts val="0"/>
              </a:spcBef>
              <a:spcAft>
                <a:spcPts val="0"/>
              </a:spcAft>
              <a:buClr>
                <a:schemeClr val="accent1"/>
              </a:buClr>
              <a:buSzPts val="8000"/>
              <a:buFont typeface="Arial"/>
              <a:buNone/>
            </a:pPr>
            <a:r>
              <a:t/>
            </a:r>
            <a:endParaRPr/>
          </a:p>
        </p:txBody>
      </p:sp>
      <p:sp>
        <p:nvSpPr>
          <p:cNvPr id="194" name="Google Shape;194;p14"/>
          <p:cNvSpPr txBox="1"/>
          <p:nvPr>
            <p:ph idx="1" type="body"/>
          </p:nvPr>
        </p:nvSpPr>
        <p:spPr>
          <a:xfrm>
            <a:off x="8787825" y="1570800"/>
            <a:ext cx="15270900" cy="10574400"/>
          </a:xfrm>
          <a:prstGeom prst="rect">
            <a:avLst/>
          </a:prstGeom>
          <a:noFill/>
          <a:ln>
            <a:noFill/>
          </a:ln>
        </p:spPr>
        <p:txBody>
          <a:bodyPr anchorCtr="0" anchor="t" bIns="0" lIns="0" spcFirstLastPara="1" rIns="0" wrap="square" tIns="0">
            <a:noAutofit/>
          </a:bodyPr>
          <a:lstStyle/>
          <a:p>
            <a:pPr indent="-342900" lvl="0" marL="457200" rtl="0" algn="l">
              <a:lnSpc>
                <a:spcPct val="70000"/>
              </a:lnSpc>
              <a:spcBef>
                <a:spcPts val="2000"/>
              </a:spcBef>
              <a:spcAft>
                <a:spcPts val="0"/>
              </a:spcAft>
              <a:buClr>
                <a:schemeClr val="dk1"/>
              </a:buClr>
              <a:buSzPts val="853"/>
              <a:buFont typeface="Arial"/>
              <a:buNone/>
            </a:pPr>
            <a:r>
              <a:rPr lang="en-US" sz="4440">
                <a:solidFill>
                  <a:schemeClr val="lt1"/>
                </a:solidFill>
              </a:rPr>
              <a:t>Imagina una comunidad dinámica en la que los habitantes locales participen activamente en el sector turístico. Esto no solo enriquece sus vidas y protege el medio ambiente, sino que también mejora la experiencia turística en su conjunto. </a:t>
            </a:r>
            <a:endParaRPr sz="4440">
              <a:solidFill>
                <a:schemeClr val="lt1"/>
              </a:solidFill>
            </a:endParaRPr>
          </a:p>
          <a:p>
            <a:pPr indent="-342900" lvl="0" marL="457200" rtl="0" algn="l">
              <a:lnSpc>
                <a:spcPct val="70000"/>
              </a:lnSpc>
              <a:spcBef>
                <a:spcPts val="2000"/>
              </a:spcBef>
              <a:spcAft>
                <a:spcPts val="0"/>
              </a:spcAft>
              <a:buSzPts val="1508"/>
              <a:buNone/>
            </a:pPr>
            <a:r>
              <a:t/>
            </a:r>
            <a:endParaRPr sz="4440">
              <a:solidFill>
                <a:schemeClr val="lt1"/>
              </a:solidFill>
            </a:endParaRPr>
          </a:p>
          <a:p>
            <a:pPr indent="-342900" lvl="0" marL="457200" rtl="0" algn="l">
              <a:lnSpc>
                <a:spcPct val="70000"/>
              </a:lnSpc>
              <a:spcBef>
                <a:spcPts val="2000"/>
              </a:spcBef>
              <a:spcAft>
                <a:spcPts val="0"/>
              </a:spcAft>
              <a:buSzPts val="1508"/>
              <a:buNone/>
            </a:pPr>
            <a:r>
              <a:rPr lang="en-US" sz="4440">
                <a:solidFill>
                  <a:schemeClr val="lt1"/>
                </a:solidFill>
              </a:rPr>
              <a:t>Cuando los visitantes interactúan con la gente, las tradiciones y las historias locales, se fomentan conexiones auténticas que enriquecen sus viajes.</a:t>
            </a:r>
            <a:endParaRPr sz="4440">
              <a:solidFill>
                <a:schemeClr val="lt1"/>
              </a:solidFill>
            </a:endParaRPr>
          </a:p>
          <a:p>
            <a:pPr indent="-342900" lvl="0" marL="457200" rtl="0" algn="l">
              <a:lnSpc>
                <a:spcPct val="70000"/>
              </a:lnSpc>
              <a:spcBef>
                <a:spcPts val="2000"/>
              </a:spcBef>
              <a:spcAft>
                <a:spcPts val="0"/>
              </a:spcAft>
              <a:buSzPts val="1508"/>
              <a:buNone/>
            </a:pPr>
            <a:r>
              <a:rPr b="1" lang="en-US" sz="4440">
                <a:solidFill>
                  <a:schemeClr val="lt1"/>
                </a:solidFill>
              </a:rPr>
              <a:t>Así que, aprovechemos el poder de la comunidad en el turismo: ¡todos ganan!</a:t>
            </a:r>
            <a:endParaRPr b="1" sz="4440">
              <a:solidFill>
                <a:schemeClr val="lt1"/>
              </a:solidFill>
            </a:endParaRPr>
          </a:p>
          <a:p>
            <a:pPr indent="-342900" lvl="0" marL="457200" rtl="0" algn="l">
              <a:lnSpc>
                <a:spcPct val="70000"/>
              </a:lnSpc>
              <a:spcBef>
                <a:spcPts val="2000"/>
              </a:spcBef>
              <a:spcAft>
                <a:spcPts val="0"/>
              </a:spcAft>
              <a:buSzPts val="1508"/>
              <a:buNone/>
            </a:pPr>
            <a:r>
              <a:rPr b="1" i="1" lang="en-US" sz="4440">
                <a:solidFill>
                  <a:schemeClr val="lt1"/>
                </a:solidFill>
              </a:rPr>
              <a:t>Pregunta para la reflexión:</a:t>
            </a:r>
            <a:endParaRPr b="1" i="1" sz="4440">
              <a:solidFill>
                <a:schemeClr val="lt1"/>
              </a:solidFill>
            </a:endParaRPr>
          </a:p>
          <a:p>
            <a:pPr indent="-342900" lvl="0" marL="457200" rtl="0" algn="l">
              <a:lnSpc>
                <a:spcPct val="70000"/>
              </a:lnSpc>
              <a:spcBef>
                <a:spcPts val="2000"/>
              </a:spcBef>
              <a:spcAft>
                <a:spcPts val="0"/>
              </a:spcAft>
              <a:buSzPts val="1508"/>
              <a:buNone/>
            </a:pPr>
            <a:r>
              <a:t/>
            </a:r>
            <a:endParaRPr b="1" i="1" sz="4440">
              <a:solidFill>
                <a:schemeClr val="lt1"/>
              </a:solidFill>
            </a:endParaRPr>
          </a:p>
          <a:p>
            <a:pPr indent="0" lvl="0" marL="0" rtl="0" algn="l">
              <a:lnSpc>
                <a:spcPct val="70000"/>
              </a:lnSpc>
              <a:spcBef>
                <a:spcPts val="0"/>
              </a:spcBef>
              <a:spcAft>
                <a:spcPts val="0"/>
              </a:spcAft>
              <a:buClr>
                <a:schemeClr val="dk1"/>
              </a:buClr>
              <a:buSzPts val="853"/>
              <a:buFont typeface="Arial"/>
              <a:buNone/>
            </a:pPr>
            <a:r>
              <a:rPr i="1" lang="en-US" sz="4440">
                <a:solidFill>
                  <a:schemeClr val="lt1"/>
                </a:solidFill>
              </a:rPr>
              <a:t>¿De qué manera puede </a:t>
            </a:r>
            <a:r>
              <a:rPr i="1" lang="en-US" sz="4440">
                <a:solidFill>
                  <a:schemeClr val="lt1"/>
                </a:solidFill>
              </a:rPr>
              <a:t>contribuir </a:t>
            </a:r>
            <a:r>
              <a:rPr i="1" lang="en-US" sz="4440">
                <a:solidFill>
                  <a:schemeClr val="lt1"/>
                </a:solidFill>
              </a:rPr>
              <a:t>la participación de las comunidades locales en la planificación y la puesta en marcha de actividades turísticas tanto al desarrollo sostenible como a que las experiencias de las personas visitantes sean más enriquecedoras? Da algunos ejemplos de tu comunidad local.</a:t>
            </a:r>
            <a:endParaRPr i="1" sz="4440">
              <a:solidFill>
                <a:schemeClr val="lt1"/>
              </a:solidFill>
            </a:endParaRPr>
          </a:p>
          <a:p>
            <a:pPr indent="0" lvl="0" marL="0" rtl="0" algn="l">
              <a:lnSpc>
                <a:spcPct val="70000"/>
              </a:lnSpc>
              <a:spcBef>
                <a:spcPts val="0"/>
              </a:spcBef>
              <a:spcAft>
                <a:spcPts val="0"/>
              </a:spcAft>
              <a:buClr>
                <a:schemeClr val="dk1"/>
              </a:buClr>
              <a:buSzPts val="853"/>
              <a:buFont typeface="Arial"/>
              <a:buNone/>
            </a:pPr>
            <a:r>
              <a:t/>
            </a:r>
            <a:endParaRPr i="1" sz="4440">
              <a:solidFill>
                <a:schemeClr val="lt1"/>
              </a:solidFill>
            </a:endParaRPr>
          </a:p>
          <a:p>
            <a:pPr indent="0" lvl="0" marL="0" rtl="0" algn="l">
              <a:lnSpc>
                <a:spcPct val="70000"/>
              </a:lnSpc>
              <a:spcBef>
                <a:spcPts val="0"/>
              </a:spcBef>
              <a:spcAft>
                <a:spcPts val="0"/>
              </a:spcAft>
              <a:buSzPts val="853"/>
              <a:buNone/>
            </a:pPr>
            <a:r>
              <a:t/>
            </a:r>
            <a:endParaRPr i="1" sz="4440">
              <a:solidFill>
                <a:schemeClr val="lt1"/>
              </a:solidFill>
            </a:endParaRPr>
          </a:p>
          <a:p>
            <a:pPr indent="0" lvl="0" marL="0" rtl="0" algn="l">
              <a:lnSpc>
                <a:spcPct val="70000"/>
              </a:lnSpc>
              <a:spcBef>
                <a:spcPts val="0"/>
              </a:spcBef>
              <a:spcAft>
                <a:spcPts val="0"/>
              </a:spcAft>
              <a:buClr>
                <a:srgbClr val="323232"/>
              </a:buClr>
              <a:buSzPts val="4692"/>
              <a:buNone/>
            </a:pPr>
            <a:r>
              <a:t/>
            </a:r>
            <a:endParaRPr sz="4440">
              <a:solidFill>
                <a:schemeClr val="lt1"/>
              </a:solidFill>
            </a:endParaRPr>
          </a:p>
        </p:txBody>
      </p:sp>
      <p:sp>
        <p:nvSpPr>
          <p:cNvPr id="195" name="Google Shape;195;p14"/>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5"/>
          <p:cNvSpPr txBox="1"/>
          <p:nvPr>
            <p:ph idx="1" type="body"/>
          </p:nvPr>
        </p:nvSpPr>
        <p:spPr>
          <a:xfrm>
            <a:off x="8655814" y="323107"/>
            <a:ext cx="15130500" cy="13069800"/>
          </a:xfrm>
          <a:prstGeom prst="rect">
            <a:avLst/>
          </a:prstGeom>
          <a:noFill/>
          <a:ln>
            <a:noFill/>
          </a:ln>
        </p:spPr>
        <p:txBody>
          <a:bodyPr anchorCtr="0" anchor="t" bIns="0" lIns="0" spcFirstLastPara="1" rIns="0" wrap="square" tIns="0">
            <a:normAutofit/>
          </a:bodyPr>
          <a:lstStyle/>
          <a:p>
            <a:pPr indent="-228600" lvl="0" marL="457200" rtl="0" algn="l">
              <a:lnSpc>
                <a:spcPct val="80000"/>
              </a:lnSpc>
              <a:spcBef>
                <a:spcPts val="2000"/>
              </a:spcBef>
              <a:spcAft>
                <a:spcPts val="0"/>
              </a:spcAft>
              <a:buClr>
                <a:schemeClr val="dk1"/>
              </a:buClr>
              <a:buSzPts val="1100"/>
              <a:buFont typeface="Arial"/>
              <a:buNone/>
            </a:pPr>
            <a:r>
              <a:rPr lang="en-US" sz="5300"/>
              <a:t>Cuando las comunidades locales se implican plenamente en el sector turístico, los beneficios son múltiples. No solo prosperan económicamente, sino que también desempeñan un papel fundamental en la conservación de su entorno. </a:t>
            </a:r>
            <a:endParaRPr sz="5300"/>
          </a:p>
          <a:p>
            <a:pPr indent="-228600" lvl="0" marL="457200" rtl="0" algn="l">
              <a:lnSpc>
                <a:spcPct val="80000"/>
              </a:lnSpc>
              <a:spcBef>
                <a:spcPts val="2000"/>
              </a:spcBef>
              <a:spcAft>
                <a:spcPts val="0"/>
              </a:spcAft>
              <a:buClr>
                <a:srgbClr val="323232"/>
              </a:buClr>
              <a:buSzPts val="6054"/>
              <a:buNone/>
            </a:pPr>
            <a:r>
              <a:rPr lang="en-US" sz="5300"/>
              <a:t>Esta sinergia mejora la calidad general de la experiencia turística, creando experiencias más auténticas y memorables.</a:t>
            </a:r>
            <a:endParaRPr sz="5300"/>
          </a:p>
          <a:p>
            <a:pPr indent="-228600" lvl="0" marL="457200" rtl="0" algn="l">
              <a:lnSpc>
                <a:spcPct val="80000"/>
              </a:lnSpc>
              <a:spcBef>
                <a:spcPts val="2000"/>
              </a:spcBef>
              <a:spcAft>
                <a:spcPts val="0"/>
              </a:spcAft>
              <a:buClr>
                <a:srgbClr val="323232"/>
              </a:buClr>
              <a:buSzPts val="6054"/>
              <a:buNone/>
            </a:pPr>
            <a:r>
              <a:rPr lang="en-US" sz="5300"/>
              <a:t>Imagina explorar un destino donde los lugareños participan activamente y los turistas se sienten bienvenidos.</a:t>
            </a:r>
            <a:endParaRPr sz="5300"/>
          </a:p>
          <a:p>
            <a:pPr indent="-228600" lvl="0" marL="457200" rtl="0" algn="l">
              <a:lnSpc>
                <a:spcPct val="80000"/>
              </a:lnSpc>
              <a:spcBef>
                <a:spcPts val="2000"/>
              </a:spcBef>
              <a:spcAft>
                <a:spcPts val="0"/>
              </a:spcAft>
              <a:buClr>
                <a:srgbClr val="323232"/>
              </a:buClr>
              <a:buSzPts val="6054"/>
              <a:buNone/>
            </a:pPr>
            <a:r>
              <a:rPr b="1" i="1" lang="en-US" sz="5300"/>
              <a:t>Pregunta para la reflexión:</a:t>
            </a:r>
            <a:endParaRPr b="1" sz="5300"/>
          </a:p>
          <a:p>
            <a:pPr indent="0" lvl="0" marL="0" rtl="0" algn="l">
              <a:lnSpc>
                <a:spcPct val="80000"/>
              </a:lnSpc>
              <a:spcBef>
                <a:spcPts val="0"/>
              </a:spcBef>
              <a:spcAft>
                <a:spcPts val="0"/>
              </a:spcAft>
              <a:buNone/>
            </a:pPr>
            <a:r>
              <a:t/>
            </a:r>
            <a:endParaRPr i="1" sz="5300"/>
          </a:p>
          <a:p>
            <a:pPr indent="0" lvl="0" marL="0" rtl="0" algn="l">
              <a:lnSpc>
                <a:spcPct val="80000"/>
              </a:lnSpc>
              <a:spcBef>
                <a:spcPts val="0"/>
              </a:spcBef>
              <a:spcAft>
                <a:spcPts val="0"/>
              </a:spcAft>
              <a:buNone/>
            </a:pPr>
            <a:r>
              <a:rPr i="1" lang="en-US" sz="5300"/>
              <a:t>¿Cómo puede la consulta con la comunidad local contribuir tanto a la sostenibilidad del destino como a la autenticidad de la experiencia del turista?</a:t>
            </a:r>
            <a:endParaRPr sz="5300"/>
          </a:p>
        </p:txBody>
      </p:sp>
      <p:sp>
        <p:nvSpPr>
          <p:cNvPr id="201" name="Google Shape;201;p15"/>
          <p:cNvSpPr txBox="1"/>
          <p:nvPr>
            <p:ph type="title"/>
          </p:nvPr>
        </p:nvSpPr>
        <p:spPr>
          <a:xfrm>
            <a:off x="762000" y="1524000"/>
            <a:ext cx="6754500" cy="42435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US"/>
              <a:t>7) Consultar a las partes interesadas y al público</a:t>
            </a:r>
            <a:endParaRPr/>
          </a:p>
        </p:txBody>
      </p:sp>
      <p:sp>
        <p:nvSpPr>
          <p:cNvPr id="202" name="Google Shape;202;p15"/>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6"/>
          <p:cNvSpPr txBox="1"/>
          <p:nvPr>
            <p:ph type="title"/>
          </p:nvPr>
        </p:nvSpPr>
        <p:spPr>
          <a:xfrm>
            <a:off x="322366" y="2011749"/>
            <a:ext cx="7705200" cy="4484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8) Formación del personal</a:t>
            </a:r>
            <a:endParaRPr/>
          </a:p>
        </p:txBody>
      </p:sp>
      <p:sp>
        <p:nvSpPr>
          <p:cNvPr id="208" name="Google Shape;208;p16"/>
          <p:cNvSpPr txBox="1"/>
          <p:nvPr>
            <p:ph idx="1" type="body"/>
          </p:nvPr>
        </p:nvSpPr>
        <p:spPr>
          <a:xfrm>
            <a:off x="8850757" y="0"/>
            <a:ext cx="15252900" cy="12929700"/>
          </a:xfrm>
          <a:prstGeom prst="rect">
            <a:avLst/>
          </a:prstGeom>
          <a:noFill/>
          <a:ln>
            <a:noFill/>
          </a:ln>
        </p:spPr>
        <p:txBody>
          <a:bodyPr anchorCtr="0" anchor="t" bIns="0" lIns="0" spcFirstLastPara="1" rIns="0" wrap="square" tIns="0">
            <a:normAutofit lnSpcReduction="20000"/>
          </a:bodyPr>
          <a:lstStyle/>
          <a:p>
            <a:pPr indent="0" lvl="0" marL="0" rtl="0" algn="l">
              <a:lnSpc>
                <a:spcPct val="90000"/>
              </a:lnSpc>
              <a:spcBef>
                <a:spcPts val="0"/>
              </a:spcBef>
              <a:spcAft>
                <a:spcPts val="0"/>
              </a:spcAft>
              <a:buClr>
                <a:srgbClr val="323232"/>
              </a:buClr>
              <a:buSzPts val="6054"/>
              <a:buNone/>
            </a:pPr>
            <a:r>
              <a:t/>
            </a:r>
            <a:endParaRPr>
              <a:solidFill>
                <a:schemeClr val="lt1"/>
              </a:solidFill>
            </a:endParaRPr>
          </a:p>
          <a:p>
            <a:pPr indent="-342900" lvl="0" marL="457200" rtl="0" algn="l">
              <a:spcBef>
                <a:spcPts val="2000"/>
              </a:spcBef>
              <a:spcAft>
                <a:spcPts val="0"/>
              </a:spcAft>
              <a:buClr>
                <a:schemeClr val="dk1"/>
              </a:buClr>
              <a:buSzPts val="1100"/>
              <a:buFont typeface="Arial"/>
              <a:buNone/>
            </a:pPr>
            <a:r>
              <a:rPr lang="en-US">
                <a:solidFill>
                  <a:schemeClr val="lt1"/>
                </a:solidFill>
              </a:rPr>
              <a:t>Imagina un sector turístico dinámico en el que todo el personal, desde la recepción hasta el equipo directivo, cuente con los conocimientos y las habilidades necesarios para promover la sostenibilidad. Al integrar prácticas de turismo sostenible en la formación del personal y seleccionar cuidadosamente a personas comprometidas en todos los niveles, no solo mejoramos la calidad de nuestros productos turísticos, sino que también creamos experiencias inolvidables para los viajeros. </a:t>
            </a:r>
            <a:endParaRPr>
              <a:solidFill>
                <a:schemeClr val="lt1"/>
              </a:solidFill>
            </a:endParaRPr>
          </a:p>
          <a:p>
            <a:pPr indent="-342900" lvl="0" marL="457200" rtl="0" algn="l">
              <a:lnSpc>
                <a:spcPct val="90000"/>
              </a:lnSpc>
              <a:spcBef>
                <a:spcPts val="2000"/>
              </a:spcBef>
              <a:spcAft>
                <a:spcPts val="0"/>
              </a:spcAft>
              <a:buSzPts val="1946"/>
              <a:buNone/>
            </a:pPr>
            <a:r>
              <a:t/>
            </a:r>
            <a:endParaRPr>
              <a:solidFill>
                <a:schemeClr val="lt1"/>
              </a:solidFill>
            </a:endParaRPr>
          </a:p>
          <a:p>
            <a:pPr indent="-342900" lvl="0" marL="457200" rtl="0" algn="l">
              <a:lnSpc>
                <a:spcPct val="90000"/>
              </a:lnSpc>
              <a:spcBef>
                <a:spcPts val="2000"/>
              </a:spcBef>
              <a:spcAft>
                <a:spcPts val="0"/>
              </a:spcAft>
              <a:buSzPts val="1946"/>
              <a:buNone/>
            </a:pPr>
            <a:r>
              <a:rPr b="1" i="1" lang="en-US">
                <a:solidFill>
                  <a:schemeClr val="lt1"/>
                </a:solidFill>
              </a:rPr>
              <a:t>Pregunta para la reflexión:</a:t>
            </a:r>
            <a:endParaRPr b="1">
              <a:solidFill>
                <a:schemeClr val="lt1"/>
              </a:solidFill>
            </a:endParaRPr>
          </a:p>
          <a:p>
            <a:pPr indent="0" lvl="0" marL="0" rtl="0" algn="l">
              <a:lnSpc>
                <a:spcPct val="90000"/>
              </a:lnSpc>
              <a:spcBef>
                <a:spcPts val="2000"/>
              </a:spcBef>
              <a:spcAft>
                <a:spcPts val="0"/>
              </a:spcAft>
              <a:buNone/>
            </a:pPr>
            <a:r>
              <a:t/>
            </a:r>
            <a:endParaRPr i="1">
              <a:solidFill>
                <a:schemeClr val="lt1"/>
              </a:solidFill>
            </a:endParaRPr>
          </a:p>
          <a:p>
            <a:pPr indent="0" lvl="0" marL="0" rtl="0" algn="l">
              <a:lnSpc>
                <a:spcPct val="90000"/>
              </a:lnSpc>
              <a:spcBef>
                <a:spcPts val="2000"/>
              </a:spcBef>
              <a:spcAft>
                <a:spcPts val="0"/>
              </a:spcAft>
              <a:buNone/>
            </a:pPr>
            <a:r>
              <a:rPr i="1" lang="en-US">
                <a:solidFill>
                  <a:schemeClr val="lt1"/>
                </a:solidFill>
              </a:rPr>
              <a:t>Piensa en maneras atractivas de hacer que la formación del personal en sostenibilidad sea más efectiva (visitas de campo, talleres, casos prácticos, etc.).</a:t>
            </a:r>
            <a:endParaRPr>
              <a:solidFill>
                <a:schemeClr val="lt1"/>
              </a:solidFill>
            </a:endParaRPr>
          </a:p>
        </p:txBody>
      </p:sp>
      <p:sp>
        <p:nvSpPr>
          <p:cNvPr id="209" name="Google Shape;209;p16"/>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7"/>
          <p:cNvSpPr txBox="1"/>
          <p:nvPr>
            <p:ph idx="1" type="body"/>
          </p:nvPr>
        </p:nvSpPr>
        <p:spPr>
          <a:xfrm>
            <a:off x="8974725" y="1493999"/>
            <a:ext cx="14492700" cy="10728000"/>
          </a:xfrm>
          <a:prstGeom prst="rect">
            <a:avLst/>
          </a:prstGeom>
          <a:noFill/>
          <a:ln>
            <a:noFill/>
          </a:ln>
        </p:spPr>
        <p:txBody>
          <a:bodyPr anchorCtr="0" anchor="t" bIns="0" lIns="0" spcFirstLastPara="1" rIns="0" wrap="square" tIns="0">
            <a:normAutofit fontScale="92500" lnSpcReduction="20000"/>
          </a:bodyPr>
          <a:lstStyle/>
          <a:p>
            <a:pPr indent="-228600" lvl="0" marL="457200" rtl="0" algn="l">
              <a:lnSpc>
                <a:spcPct val="90000"/>
              </a:lnSpc>
              <a:spcBef>
                <a:spcPts val="2000"/>
              </a:spcBef>
              <a:spcAft>
                <a:spcPts val="0"/>
              </a:spcAft>
              <a:buClr>
                <a:srgbClr val="323232"/>
              </a:buClr>
              <a:buSzPct val="108108"/>
              <a:buNone/>
            </a:pPr>
            <a:r>
              <a:rPr lang="en-US"/>
              <a:t>Un marketing eficaz que ofrece a los turistas información detallada y responsable no solo promueve un mayor respeto por los paisajes naturales, sociales y culturales de nuestras zonas de destino, sino que también eleva la satisfacción del cliente a nuevas cotas.</a:t>
            </a:r>
            <a:endParaRPr/>
          </a:p>
          <a:p>
            <a:pPr indent="-228600" lvl="0" marL="457200" rtl="0" algn="l">
              <a:lnSpc>
                <a:spcPct val="90000"/>
              </a:lnSpc>
              <a:spcBef>
                <a:spcPts val="2000"/>
              </a:spcBef>
              <a:spcAft>
                <a:spcPts val="0"/>
              </a:spcAft>
              <a:buClr>
                <a:srgbClr val="323232"/>
              </a:buClr>
              <a:buSzPct val="108108"/>
              <a:buNone/>
            </a:pPr>
            <a:r>
              <a:rPr lang="en-US"/>
              <a:t>Al empoderar a los viajeros con el conocimiento que necesitan, podemos inspirarlos a interactuar de forma más significativa con los lugares que visitan, creando experiencias memorables que honran y preservan estos hermosos entornos.</a:t>
            </a:r>
            <a:endParaRPr/>
          </a:p>
          <a:p>
            <a:pPr indent="0" lvl="0" marL="0" rtl="0" algn="l">
              <a:lnSpc>
                <a:spcPct val="90000"/>
              </a:lnSpc>
              <a:spcBef>
                <a:spcPts val="2000"/>
              </a:spcBef>
              <a:spcAft>
                <a:spcPts val="0"/>
              </a:spcAft>
              <a:buClr>
                <a:srgbClr val="323232"/>
              </a:buClr>
              <a:buSzPct val="108108"/>
              <a:buNone/>
            </a:pPr>
            <a:r>
              <a:rPr b="1" i="1" lang="en-US"/>
              <a:t>Pregunta para la reflexión:</a:t>
            </a:r>
            <a:endParaRPr b="1"/>
          </a:p>
          <a:p>
            <a:pPr indent="0" lvl="0" marL="0" rtl="0" algn="l">
              <a:lnSpc>
                <a:spcPct val="90000"/>
              </a:lnSpc>
              <a:spcBef>
                <a:spcPts val="0"/>
              </a:spcBef>
              <a:spcAft>
                <a:spcPts val="0"/>
              </a:spcAft>
              <a:buNone/>
            </a:pPr>
            <a:r>
              <a:t/>
            </a:r>
            <a:endParaRPr i="1"/>
          </a:p>
          <a:p>
            <a:pPr indent="0" lvl="0" marL="0" rtl="0" algn="l">
              <a:lnSpc>
                <a:spcPct val="90000"/>
              </a:lnSpc>
              <a:spcBef>
                <a:spcPts val="0"/>
              </a:spcBef>
              <a:spcAft>
                <a:spcPts val="0"/>
              </a:spcAft>
              <a:buNone/>
            </a:pPr>
            <a:r>
              <a:rPr i="1" lang="en-US"/>
              <a:t>Piensa en un ejemplo donde una experiencia turística local se comercializa de forma responsable y un ejemplo donde el marketing causa más perjuicios que beneficios.</a:t>
            </a:r>
            <a:endParaRPr/>
          </a:p>
        </p:txBody>
      </p:sp>
      <p:sp>
        <p:nvSpPr>
          <p:cNvPr id="215" name="Google Shape;215;p17"/>
          <p:cNvSpPr txBox="1"/>
          <p:nvPr>
            <p:ph type="title"/>
          </p:nvPr>
        </p:nvSpPr>
        <p:spPr>
          <a:xfrm>
            <a:off x="762000" y="1524000"/>
            <a:ext cx="6754500" cy="41595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US"/>
              <a:t>9) Comercializar</a:t>
            </a:r>
            <a:endParaRPr/>
          </a:p>
          <a:p>
            <a:pPr indent="0" lvl="0" marL="0" rtl="0" algn="l">
              <a:lnSpc>
                <a:spcPct val="90000"/>
              </a:lnSpc>
              <a:spcBef>
                <a:spcPts val="0"/>
              </a:spcBef>
              <a:spcAft>
                <a:spcPts val="0"/>
              </a:spcAft>
              <a:buClr>
                <a:schemeClr val="lt1"/>
              </a:buClr>
              <a:buSzPct val="111111"/>
              <a:buFont typeface="Arial"/>
              <a:buNone/>
            </a:pPr>
            <a:r>
              <a:rPr lang="en-US"/>
              <a:t>el turismo</a:t>
            </a:r>
            <a:endParaRPr/>
          </a:p>
          <a:p>
            <a:pPr indent="0" lvl="0" marL="0" rtl="0" algn="l">
              <a:lnSpc>
                <a:spcPct val="90000"/>
              </a:lnSpc>
              <a:spcBef>
                <a:spcPts val="0"/>
              </a:spcBef>
              <a:spcAft>
                <a:spcPts val="0"/>
              </a:spcAft>
              <a:buClr>
                <a:schemeClr val="lt1"/>
              </a:buClr>
              <a:buSzPct val="111111"/>
              <a:buFont typeface="Arial"/>
              <a:buNone/>
            </a:pPr>
            <a:r>
              <a:rPr lang="en-US"/>
              <a:t>de manera responsable</a:t>
            </a:r>
            <a:endParaRPr/>
          </a:p>
        </p:txBody>
      </p:sp>
      <p:sp>
        <p:nvSpPr>
          <p:cNvPr id="216" name="Google Shape;216;p17"/>
          <p:cNvSpPr/>
          <p:nvPr/>
        </p:nvSpPr>
        <p:spPr>
          <a:xfrm>
            <a:off x="22984375"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8"/>
          <p:cNvSpPr txBox="1"/>
          <p:nvPr>
            <p:ph type="title"/>
          </p:nvPr>
        </p:nvSpPr>
        <p:spPr>
          <a:xfrm>
            <a:off x="548025" y="1951050"/>
            <a:ext cx="6309900" cy="1173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10) Investigar</a:t>
            </a:r>
            <a:endParaRPr/>
          </a:p>
        </p:txBody>
      </p:sp>
      <p:sp>
        <p:nvSpPr>
          <p:cNvPr id="222" name="Google Shape;222;p18"/>
          <p:cNvSpPr txBox="1"/>
          <p:nvPr>
            <p:ph idx="1" type="body"/>
          </p:nvPr>
        </p:nvSpPr>
        <p:spPr>
          <a:xfrm>
            <a:off x="8594632" y="393150"/>
            <a:ext cx="15252900" cy="12929700"/>
          </a:xfrm>
          <a:prstGeom prst="rect">
            <a:avLst/>
          </a:prstGeom>
          <a:noFill/>
          <a:ln>
            <a:noFill/>
          </a:ln>
        </p:spPr>
        <p:txBody>
          <a:bodyPr anchorCtr="0" anchor="t" bIns="0" lIns="0" spcFirstLastPara="1" rIns="0" wrap="square" tIns="0">
            <a:normAutofit lnSpcReduction="20000"/>
          </a:bodyPr>
          <a:lstStyle/>
          <a:p>
            <a:pPr indent="0" lvl="0" marL="0" rtl="0" algn="l">
              <a:lnSpc>
                <a:spcPct val="90000"/>
              </a:lnSpc>
              <a:spcBef>
                <a:spcPts val="0"/>
              </a:spcBef>
              <a:spcAft>
                <a:spcPts val="0"/>
              </a:spcAft>
              <a:buClr>
                <a:srgbClr val="323232"/>
              </a:buClr>
              <a:buSzPts val="5600"/>
              <a:buNone/>
            </a:pPr>
            <a:r>
              <a:t/>
            </a:r>
            <a:endParaRPr>
              <a:solidFill>
                <a:schemeClr val="lt1"/>
              </a:solidFill>
            </a:endParaRPr>
          </a:p>
          <a:p>
            <a:pPr indent="-342900" lvl="0" marL="457200" rtl="0" algn="l">
              <a:lnSpc>
                <a:spcPct val="90000"/>
              </a:lnSpc>
              <a:spcBef>
                <a:spcPts val="2000"/>
              </a:spcBef>
              <a:spcAft>
                <a:spcPts val="0"/>
              </a:spcAft>
              <a:buSzPts val="1800"/>
              <a:buNone/>
            </a:pPr>
            <a:r>
              <a:rPr lang="en-US">
                <a:solidFill>
                  <a:schemeClr val="lt1"/>
                </a:solidFill>
              </a:rPr>
              <a:t>La investigación y el seguimiento continuos dentro de la industria, respaldados por una recopilación y un análisis de datos eficaces, son vitales para abordar los desafíos y generar beneficios tanto para los destinos como para la industria y las personas consumidoras.</a:t>
            </a:r>
            <a:endParaRPr>
              <a:solidFill>
                <a:schemeClr val="lt1"/>
              </a:solidFill>
            </a:endParaRPr>
          </a:p>
          <a:p>
            <a:pPr indent="-342900" lvl="0" marL="457200" rtl="0" algn="l">
              <a:lnSpc>
                <a:spcPct val="90000"/>
              </a:lnSpc>
              <a:spcBef>
                <a:spcPts val="2000"/>
              </a:spcBef>
              <a:spcAft>
                <a:spcPts val="0"/>
              </a:spcAft>
              <a:buSzPts val="1800"/>
              <a:buNone/>
            </a:pPr>
            <a:r>
              <a:rPr lang="en-US">
                <a:solidFill>
                  <a:schemeClr val="lt1"/>
                </a:solidFill>
              </a:rPr>
              <a:t>Al aprovechar la información de los datos, podemos impulsar un cambio positivo y promover el crecimiento para todas las partes involucradas.</a:t>
            </a:r>
            <a:endParaRPr>
              <a:solidFill>
                <a:schemeClr val="lt1"/>
              </a:solidFill>
            </a:endParaRPr>
          </a:p>
          <a:p>
            <a:pPr indent="-342900" lvl="0" marL="457200" rtl="0" algn="l">
              <a:lnSpc>
                <a:spcPct val="90000"/>
              </a:lnSpc>
              <a:spcBef>
                <a:spcPts val="2000"/>
              </a:spcBef>
              <a:spcAft>
                <a:spcPts val="0"/>
              </a:spcAft>
              <a:buSzPts val="1800"/>
              <a:buNone/>
            </a:pPr>
            <a:r>
              <a:rPr b="1" lang="en-US">
                <a:solidFill>
                  <a:schemeClr val="lt1"/>
                </a:solidFill>
              </a:rPr>
              <a:t>¡Aprovechemos el poder de la información para mejorar nuestra experiencia colectiva!</a:t>
            </a:r>
            <a:endParaRPr b="1">
              <a:solidFill>
                <a:schemeClr val="lt1"/>
              </a:solidFill>
            </a:endParaRPr>
          </a:p>
          <a:p>
            <a:pPr indent="-342900" lvl="0" marL="457200" rtl="0" algn="l">
              <a:lnSpc>
                <a:spcPct val="90000"/>
              </a:lnSpc>
              <a:spcBef>
                <a:spcPts val="2000"/>
              </a:spcBef>
              <a:spcAft>
                <a:spcPts val="0"/>
              </a:spcAft>
              <a:buSzPts val="1800"/>
              <a:buNone/>
            </a:pPr>
            <a:r>
              <a:rPr b="1" i="1" lang="en-US">
                <a:solidFill>
                  <a:schemeClr val="lt1"/>
                </a:solidFill>
              </a:rPr>
              <a:t>Pregunta para reflexionar:</a:t>
            </a:r>
            <a:endParaRPr b="1" i="1">
              <a:solidFill>
                <a:schemeClr val="lt1"/>
              </a:solidFill>
            </a:endParaRPr>
          </a:p>
          <a:p>
            <a:pPr indent="0" lvl="0" marL="0" rtl="0" algn="l">
              <a:lnSpc>
                <a:spcPct val="90000"/>
              </a:lnSpc>
              <a:spcBef>
                <a:spcPts val="2000"/>
              </a:spcBef>
              <a:spcAft>
                <a:spcPts val="0"/>
              </a:spcAft>
              <a:buSzPts val="1800"/>
              <a:buNone/>
            </a:pPr>
            <a:r>
              <a:rPr i="1" lang="en-US">
                <a:solidFill>
                  <a:schemeClr val="lt1"/>
                </a:solidFill>
              </a:rPr>
              <a:t>¿Qué experiencia turística local se beneficiaría de una mayor investigación y seguimiento? Explica cómo.</a:t>
            </a:r>
            <a:endParaRPr i="1">
              <a:solidFill>
                <a:schemeClr val="lt1"/>
              </a:solidFill>
            </a:endParaRPr>
          </a:p>
          <a:p>
            <a:pPr indent="0" lvl="0" marL="0" rtl="0" algn="l">
              <a:lnSpc>
                <a:spcPct val="90000"/>
              </a:lnSpc>
              <a:spcBef>
                <a:spcPts val="2000"/>
              </a:spcBef>
              <a:spcAft>
                <a:spcPts val="0"/>
              </a:spcAft>
              <a:buSzPts val="4000"/>
              <a:buNone/>
            </a:pPr>
            <a:r>
              <a:t/>
            </a:r>
            <a:endParaRPr i="1" sz="4000">
              <a:solidFill>
                <a:schemeClr val="lt1"/>
              </a:solidFill>
            </a:endParaRPr>
          </a:p>
        </p:txBody>
      </p:sp>
      <p:sp>
        <p:nvSpPr>
          <p:cNvPr id="223" name="Google Shape;223;p18"/>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9"/>
          <p:cNvSpPr txBox="1"/>
          <p:nvPr>
            <p:ph idx="1" type="body"/>
          </p:nvPr>
        </p:nvSpPr>
        <p:spPr>
          <a:xfrm>
            <a:off x="762000" y="4761975"/>
            <a:ext cx="11265000" cy="5157900"/>
          </a:xfrm>
          <a:prstGeom prst="rect">
            <a:avLst/>
          </a:prstGeom>
          <a:noFill/>
          <a:ln>
            <a:noFill/>
          </a:ln>
        </p:spPr>
        <p:txBody>
          <a:bodyPr anchorCtr="0" anchor="t" bIns="0" lIns="0" spcFirstLastPara="1" rIns="0" wrap="square" tIns="0">
            <a:normAutofit/>
          </a:bodyPr>
          <a:lstStyle/>
          <a:p>
            <a:pPr indent="-267970" lvl="0" marL="457200" rtl="0" algn="l">
              <a:lnSpc>
                <a:spcPct val="95000"/>
              </a:lnSpc>
              <a:spcBef>
                <a:spcPts val="2000"/>
              </a:spcBef>
              <a:spcAft>
                <a:spcPts val="0"/>
              </a:spcAft>
              <a:buClr>
                <a:srgbClr val="0E632E"/>
              </a:buClr>
              <a:buSzPts val="4000"/>
              <a:buChar char="•"/>
            </a:pPr>
            <a:r>
              <a:rPr lang="en-US" sz="4000" u="sng">
                <a:solidFill>
                  <a:schemeClr val="accent3"/>
                </a:solidFill>
              </a:rPr>
              <a:t>Diez principios para destinos sostenibles: Trazando un nuevo camino para los viajes y el turismo</a:t>
            </a:r>
            <a:r>
              <a:rPr lang="en-US" sz="4000"/>
              <a:t>, un informe del Foro Económico Mundial, que consta de 10 principios alternativos.</a:t>
            </a:r>
            <a:endParaRPr sz="4000"/>
          </a:p>
          <a:p>
            <a:pPr indent="-13970" lvl="0" marL="457200" rtl="0" algn="l">
              <a:lnSpc>
                <a:spcPct val="95000"/>
              </a:lnSpc>
              <a:spcBef>
                <a:spcPts val="2000"/>
              </a:spcBef>
              <a:spcAft>
                <a:spcPts val="0"/>
              </a:spcAft>
              <a:buClr>
                <a:srgbClr val="0E632E"/>
              </a:buClr>
              <a:buSzPts val="4760"/>
              <a:buNone/>
            </a:pPr>
            <a:r>
              <a:t/>
            </a:r>
            <a:endParaRPr sz="4000"/>
          </a:p>
          <a:p>
            <a:pPr indent="-382270" lvl="0" marL="457200" rtl="0" algn="l">
              <a:lnSpc>
                <a:spcPct val="95000"/>
              </a:lnSpc>
              <a:spcBef>
                <a:spcPts val="0"/>
              </a:spcBef>
              <a:spcAft>
                <a:spcPts val="0"/>
              </a:spcAft>
              <a:buClr>
                <a:srgbClr val="0E632E"/>
              </a:buClr>
              <a:buSzPts val="4000"/>
              <a:buChar char="•"/>
            </a:pPr>
            <a:r>
              <a:rPr lang="en-US" sz="4000"/>
              <a:t>Un video premiado sobre turismo sostenible: </a:t>
            </a:r>
            <a:r>
              <a:rPr lang="en-US" sz="4000" u="sng">
                <a:solidFill>
                  <a:schemeClr val="accent3"/>
                </a:solidFill>
              </a:rPr>
              <a:t>Un Viaje Sostenible.</a:t>
            </a:r>
            <a:endParaRPr sz="4000"/>
          </a:p>
        </p:txBody>
      </p:sp>
      <p:sp>
        <p:nvSpPr>
          <p:cNvPr id="229" name="Google Shape;229;p19"/>
          <p:cNvSpPr txBox="1"/>
          <p:nvPr>
            <p:ph idx="2" type="body"/>
          </p:nvPr>
        </p:nvSpPr>
        <p:spPr>
          <a:xfrm>
            <a:off x="12357100" y="5886450"/>
            <a:ext cx="11277600" cy="6305400"/>
          </a:xfrm>
          <a:prstGeom prst="rect">
            <a:avLst/>
          </a:prstGeom>
          <a:noFill/>
          <a:ln>
            <a:noFill/>
          </a:ln>
        </p:spPr>
        <p:txBody>
          <a:bodyPr anchorCtr="0" anchor="t" bIns="0" lIns="0" spcFirstLastPara="1" rIns="0" wrap="square" tIns="0">
            <a:normAutofit fontScale="70000"/>
          </a:bodyPr>
          <a:lstStyle/>
          <a:p>
            <a:pPr indent="-269240" lvl="0" marL="457200" rtl="0" algn="l">
              <a:lnSpc>
                <a:spcPct val="115000"/>
              </a:lnSpc>
              <a:spcBef>
                <a:spcPts val="2000"/>
              </a:spcBef>
              <a:spcAft>
                <a:spcPts val="0"/>
              </a:spcAft>
              <a:buClr>
                <a:srgbClr val="0E632E"/>
              </a:buClr>
              <a:buSzPct val="100000"/>
              <a:buChar char="•"/>
            </a:pPr>
            <a:r>
              <a:rPr lang="en-US" sz="5743" u="sng">
                <a:solidFill>
                  <a:schemeClr val="accent3"/>
                </a:solidFill>
              </a:rPr>
              <a:t>Estudio de caso</a:t>
            </a:r>
            <a:r>
              <a:rPr lang="en-US" sz="5743"/>
              <a:t> sobre el estado actual del turismo sostenible en Irlanda, por Failte Ireland.</a:t>
            </a:r>
            <a:endParaRPr sz="5743"/>
          </a:p>
          <a:p>
            <a:pPr indent="-13970" lvl="0" marL="457200" rtl="0" algn="l">
              <a:lnSpc>
                <a:spcPct val="115000"/>
              </a:lnSpc>
              <a:spcBef>
                <a:spcPts val="2000"/>
              </a:spcBef>
              <a:spcAft>
                <a:spcPts val="0"/>
              </a:spcAft>
              <a:buClr>
                <a:srgbClr val="0E632E"/>
              </a:buClr>
              <a:buSzPct val="97512"/>
              <a:buNone/>
            </a:pPr>
            <a:r>
              <a:t/>
            </a:r>
            <a:endParaRPr sz="5743"/>
          </a:p>
          <a:p>
            <a:pPr indent="-383540" lvl="0" marL="457200" rtl="0" algn="l">
              <a:lnSpc>
                <a:spcPct val="115000"/>
              </a:lnSpc>
              <a:spcBef>
                <a:spcPts val="0"/>
              </a:spcBef>
              <a:spcAft>
                <a:spcPts val="0"/>
              </a:spcAft>
              <a:buClr>
                <a:srgbClr val="0E632E"/>
              </a:buClr>
              <a:buSzPct val="100000"/>
              <a:buChar char="•"/>
            </a:pPr>
            <a:r>
              <a:rPr lang="en-US" sz="5743" u="sng">
                <a:solidFill>
                  <a:schemeClr val="accent3"/>
                </a:solidFill>
              </a:rPr>
              <a:t>Kit de herramientas para el turismo sostenible, Patrimonio Mundial de la UNESCO:</a:t>
            </a:r>
            <a:r>
              <a:rPr lang="en-US" sz="5743"/>
              <a:t> incluye 10 guías que simplifican la implementación de ideas de turismo sostenible para todas las partes involucradas.</a:t>
            </a:r>
            <a:endParaRPr sz="5743"/>
          </a:p>
        </p:txBody>
      </p:sp>
      <p:sp>
        <p:nvSpPr>
          <p:cNvPr id="230" name="Google Shape;230;p19"/>
          <p:cNvSpPr txBox="1"/>
          <p:nvPr>
            <p:ph type="title"/>
          </p:nvPr>
        </p:nvSpPr>
        <p:spPr>
          <a:xfrm>
            <a:off x="762000" y="1846950"/>
            <a:ext cx="22860000" cy="2097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990"/>
              <a:buFont typeface="Arial"/>
              <a:buNone/>
            </a:pPr>
            <a:r>
              <a:rPr lang="en-US" sz="7000"/>
              <a:t>¡No olvides consultar los siguientes recursos para seguir aprendiendo por tu cuenta!</a:t>
            </a:r>
            <a:endParaRPr sz="7000"/>
          </a:p>
          <a:p>
            <a:pPr indent="0" lvl="0" marL="0" rtl="0" algn="ctr">
              <a:spcBef>
                <a:spcPts val="0"/>
              </a:spcBef>
              <a:spcAft>
                <a:spcPts val="0"/>
              </a:spcAft>
              <a:buClr>
                <a:schemeClr val="dk1"/>
              </a:buClr>
              <a:buSzPts val="990"/>
              <a:buFont typeface="Arial"/>
              <a:buNone/>
            </a:pPr>
            <a:r>
              <a:t/>
            </a:r>
            <a:endParaRPr sz="7000"/>
          </a:p>
          <a:p>
            <a:pPr indent="0" lvl="0" marL="0" rtl="0" algn="ctr">
              <a:lnSpc>
                <a:spcPct val="90000"/>
              </a:lnSpc>
              <a:spcBef>
                <a:spcPts val="0"/>
              </a:spcBef>
              <a:spcAft>
                <a:spcPts val="0"/>
              </a:spcAft>
              <a:buClr>
                <a:schemeClr val="lt1"/>
              </a:buClr>
              <a:buSzPts val="8000"/>
              <a:buFont typeface="Arial"/>
              <a:buNone/>
            </a:pPr>
            <a:r>
              <a:t/>
            </a:r>
            <a:endParaRPr sz="7000"/>
          </a:p>
        </p:txBody>
      </p:sp>
      <p:sp>
        <p:nvSpPr>
          <p:cNvPr id="231" name="Google Shape;231;p19"/>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0"/>
          <p:cNvSpPr txBox="1"/>
          <p:nvPr>
            <p:ph idx="1" type="body"/>
          </p:nvPr>
        </p:nvSpPr>
        <p:spPr>
          <a:xfrm>
            <a:off x="758825" y="4235650"/>
            <a:ext cx="22866300" cy="7258200"/>
          </a:xfrm>
          <a:prstGeom prst="rect">
            <a:avLst/>
          </a:prstGeom>
          <a:noFill/>
          <a:ln>
            <a:noFill/>
          </a:ln>
        </p:spPr>
        <p:txBody>
          <a:bodyPr anchorCtr="0" anchor="t" bIns="0" lIns="0" spcFirstLastPara="1" rIns="0" wrap="square" tIns="0">
            <a:normAutofit lnSpcReduction="20000"/>
          </a:bodyPr>
          <a:lstStyle/>
          <a:p>
            <a:pPr indent="0" lvl="0" marL="0" rtl="0" algn="l">
              <a:lnSpc>
                <a:spcPct val="90000"/>
              </a:lnSpc>
              <a:spcBef>
                <a:spcPts val="2000"/>
              </a:spcBef>
              <a:spcAft>
                <a:spcPts val="0"/>
              </a:spcAft>
              <a:buClr>
                <a:srgbClr val="323232"/>
              </a:buClr>
              <a:buSzPts val="5600"/>
              <a:buNone/>
            </a:pPr>
            <a:r>
              <a:rPr b="1" lang="en-US"/>
              <a:t>PLAN DE ACCIÓN DE TURISMO SOSTENIBLE</a:t>
            </a:r>
            <a:endParaRPr b="1"/>
          </a:p>
          <a:p>
            <a:pPr indent="-228600" lvl="0" marL="457200" rtl="0" algn="l">
              <a:lnSpc>
                <a:spcPct val="90000"/>
              </a:lnSpc>
              <a:spcBef>
                <a:spcPts val="2000"/>
              </a:spcBef>
              <a:spcAft>
                <a:spcPts val="0"/>
              </a:spcAft>
              <a:buClr>
                <a:srgbClr val="323232"/>
              </a:buClr>
              <a:buSzPts val="5600"/>
              <a:buNone/>
            </a:pPr>
            <a:r>
              <a:t/>
            </a:r>
            <a:endParaRPr b="1"/>
          </a:p>
          <a:p>
            <a:pPr indent="0" lvl="0" marL="0" rtl="0" algn="l">
              <a:lnSpc>
                <a:spcPct val="115000"/>
              </a:lnSpc>
              <a:spcBef>
                <a:spcPts val="1200"/>
              </a:spcBef>
              <a:spcAft>
                <a:spcPts val="0"/>
              </a:spcAft>
              <a:buClr>
                <a:schemeClr val="dk1"/>
              </a:buClr>
              <a:buSzPts val="1100"/>
              <a:buFont typeface="Arial"/>
              <a:buNone/>
            </a:pPr>
            <a:r>
              <a:rPr lang="en-US"/>
              <a:t>Tu tarea consiste en redactar un plan de acción claro y estructurado que describa cómo se puede desarrollar o mejorar el turismo sostenible en tu comunidad local.</a:t>
            </a:r>
            <a:endParaRPr/>
          </a:p>
          <a:p>
            <a:pPr indent="0" lvl="0" marL="0" rtl="0" algn="l">
              <a:lnSpc>
                <a:spcPct val="115000"/>
              </a:lnSpc>
              <a:spcBef>
                <a:spcPts val="1200"/>
              </a:spcBef>
              <a:spcAft>
                <a:spcPts val="0"/>
              </a:spcAft>
              <a:buClr>
                <a:schemeClr val="dk1"/>
              </a:buClr>
              <a:buSzPts val="1100"/>
              <a:buFont typeface="Arial"/>
              <a:buNone/>
            </a:pPr>
            <a:r>
              <a:rPr lang="en-US"/>
              <a:t>Tu plan de acción debe reflejar tu comprensión de los principios de sostenibilidad tratados en el módulo.</a:t>
            </a:r>
            <a:endParaRPr/>
          </a:p>
          <a:p>
            <a:pPr indent="0" lvl="0" marL="0" rtl="0" algn="l">
              <a:lnSpc>
                <a:spcPct val="115000"/>
              </a:lnSpc>
              <a:spcBef>
                <a:spcPts val="1200"/>
              </a:spcBef>
              <a:spcAft>
                <a:spcPts val="1200"/>
              </a:spcAft>
              <a:buSzPts val="1100"/>
              <a:buNone/>
            </a:pPr>
            <a:r>
              <a:rPr lang="en-US"/>
              <a:t>Utiliza la ficha de actividades que se te facilita.</a:t>
            </a:r>
            <a:endParaRPr/>
          </a:p>
        </p:txBody>
      </p:sp>
      <p:sp>
        <p:nvSpPr>
          <p:cNvPr id="237" name="Google Shape;237;p20"/>
          <p:cNvSpPr txBox="1"/>
          <p:nvPr>
            <p:ph type="title"/>
          </p:nvPr>
        </p:nvSpPr>
        <p:spPr>
          <a:xfrm>
            <a:off x="762000" y="1524000"/>
            <a:ext cx="22860000" cy="1013700"/>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Clr>
                <a:schemeClr val="dk1"/>
              </a:buClr>
              <a:buSzPts val="990"/>
              <a:buFont typeface="Arial"/>
              <a:buNone/>
            </a:pPr>
            <a:r>
              <a:rPr lang="en-US"/>
              <a:t>¡Pongámonos manos a la obra!</a:t>
            </a:r>
            <a:endParaRPr/>
          </a:p>
          <a:p>
            <a:pPr indent="0" lvl="0" marL="0" rtl="0" algn="l">
              <a:spcBef>
                <a:spcPts val="0"/>
              </a:spcBef>
              <a:spcAft>
                <a:spcPts val="0"/>
              </a:spcAft>
              <a:buClr>
                <a:schemeClr val="dk1"/>
              </a:buClr>
              <a:buSzPts val="990"/>
              <a:buFont typeface="Arial"/>
              <a:buNone/>
            </a:pPr>
            <a:r>
              <a:t/>
            </a:r>
            <a:endParaRPr/>
          </a:p>
          <a:p>
            <a:pPr indent="0" lvl="0" marL="0" rtl="0" algn="l">
              <a:lnSpc>
                <a:spcPct val="90000"/>
              </a:lnSpc>
              <a:spcBef>
                <a:spcPts val="0"/>
              </a:spcBef>
              <a:spcAft>
                <a:spcPts val="0"/>
              </a:spcAft>
              <a:buSzPct val="100000"/>
              <a:buNone/>
            </a:pPr>
            <a:r>
              <a:t/>
            </a:r>
            <a:endParaRPr/>
          </a:p>
        </p:txBody>
      </p:sp>
      <p:sp>
        <p:nvSpPr>
          <p:cNvPr id="238" name="Google Shape;238;p20"/>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2025-04-14T10:28:12Z</dcterms:created>
  <dc:creator>FIPL14</dc:creator>
</cp:coreProperties>
</file>