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27" roundtripDataSignature="AMtx7mgwYgeE33HYmzJQ+vwi+2oeCU8O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 name="Google Shape;15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 name="Google Shape;17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 name="Google Shape;18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0" name="Google Shape;19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7" name="Google Shape;19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7" name="Google Shape;21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12.png"/><Relationship Id="rId7" Type="http://schemas.openxmlformats.org/officeDocument/2006/relationships/image" Target="../media/image5.png"/><Relationship Id="rId8"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23"/>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23"/>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23"/>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24"/>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 name="Google Shape;18;p2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0" name="Google Shape;20;p24"/>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pic>
        <p:nvPicPr>
          <p:cNvPr id="21" name="Google Shape;21;p2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2" name="Google Shape;22;p2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23" name="Shape 23"/>
        <p:cNvGrpSpPr/>
        <p:nvPr/>
      </p:nvGrpSpPr>
      <p:grpSpPr>
        <a:xfrm>
          <a:off x="0" y="0"/>
          <a:ext cx="0" cy="0"/>
          <a:chOff x="0" y="0"/>
          <a:chExt cx="0" cy="0"/>
        </a:xfrm>
      </p:grpSpPr>
      <p:sp>
        <p:nvSpPr>
          <p:cNvPr id="24" name="Google Shape;24;p25"/>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5" name="Google Shape;25;p25"/>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 name="Google Shape;26;p25"/>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7" name="Google Shape;27;p25"/>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9" name="Google Shape;29;p2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0" name="Google Shape;30;p2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31" name="Google Shape;31;p25"/>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32" name="Shape 32"/>
        <p:cNvGrpSpPr/>
        <p:nvPr/>
      </p:nvGrpSpPr>
      <p:grpSpPr>
        <a:xfrm>
          <a:off x="0" y="0"/>
          <a:ext cx="0" cy="0"/>
          <a:chOff x="0" y="0"/>
          <a:chExt cx="0" cy="0"/>
        </a:xfrm>
      </p:grpSpPr>
      <p:sp>
        <p:nvSpPr>
          <p:cNvPr id="33" name="Google Shape;33;p26"/>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4" name="Google Shape;34;p26"/>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5" name="Google Shape;35;p26"/>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36" name="Google Shape;36;p26"/>
          <p:cNvSpPr/>
          <p:nvPr>
            <p:ph idx="2" type="pic"/>
          </p:nvPr>
        </p:nvSpPr>
        <p:spPr>
          <a:xfrm>
            <a:off x="0" y="0"/>
            <a:ext cx="24384000" cy="13716000"/>
          </a:xfrm>
          <a:prstGeom prst="rect">
            <a:avLst/>
          </a:prstGeom>
          <a:noFill/>
          <a:ln>
            <a:noFill/>
          </a:ln>
        </p:spPr>
      </p:sp>
      <p:sp>
        <p:nvSpPr>
          <p:cNvPr id="37" name="Google Shape;37;p26"/>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38" name="Google Shape;38;p26"/>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9" name="Google Shape;39;p26"/>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40" name="Shape 40"/>
        <p:cNvGrpSpPr/>
        <p:nvPr/>
      </p:nvGrpSpPr>
      <p:grpSpPr>
        <a:xfrm>
          <a:off x="0" y="0"/>
          <a:ext cx="0" cy="0"/>
          <a:chOff x="0" y="0"/>
          <a:chExt cx="0" cy="0"/>
        </a:xfrm>
      </p:grpSpPr>
      <p:sp>
        <p:nvSpPr>
          <p:cNvPr id="41" name="Google Shape;41;p27"/>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2" name="Google Shape;42;p27"/>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44" name="Google Shape;44;p27"/>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45" name="Google Shape;45;p27"/>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46" name="Google Shape;46;p27"/>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
        <p:nvSpPr>
          <p:cNvPr id="47" name="Google Shape;47;p27"/>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48" name="Shape 48"/>
        <p:cNvGrpSpPr/>
        <p:nvPr/>
      </p:nvGrpSpPr>
      <p:grpSpPr>
        <a:xfrm>
          <a:off x="0" y="0"/>
          <a:ext cx="0" cy="0"/>
          <a:chOff x="0" y="0"/>
          <a:chExt cx="0" cy="0"/>
        </a:xfrm>
      </p:grpSpPr>
      <p:sp>
        <p:nvSpPr>
          <p:cNvPr id="49" name="Google Shape;49;p28"/>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0" name="Google Shape;50;p28"/>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1" name="Google Shape;51;p2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52" name="Google Shape;52;p28"/>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3" name="Google Shape;53;p2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4" name="Google Shape;54;p2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55" name="Google Shape;55;p28"/>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56" name="Shape 56"/>
        <p:cNvGrpSpPr/>
        <p:nvPr/>
      </p:nvGrpSpPr>
      <p:grpSpPr>
        <a:xfrm>
          <a:off x="0" y="0"/>
          <a:ext cx="0" cy="0"/>
          <a:chOff x="0" y="0"/>
          <a:chExt cx="0" cy="0"/>
        </a:xfrm>
      </p:grpSpPr>
      <p:pic>
        <p:nvPicPr>
          <p:cNvPr descr="A black and white logo&#10;&#10;AI-generated content may be incorrect." id="57" name="Google Shape;57;p29"/>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58" name="Google Shape;58;p29"/>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59" name="Google Shape;59;p29"/>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60" name="Google Shape;60;p29"/>
          <p:cNvGrpSpPr/>
          <p:nvPr/>
        </p:nvGrpSpPr>
        <p:grpSpPr>
          <a:xfrm>
            <a:off x="1633044" y="9658153"/>
            <a:ext cx="21117911" cy="908071"/>
            <a:chOff x="761999" y="9658153"/>
            <a:chExt cx="21117911" cy="908071"/>
          </a:xfrm>
        </p:grpSpPr>
        <p:pic>
          <p:nvPicPr>
            <p:cNvPr descr="A white text on a black background&#10;&#10;AI-generated content may be incorrect." id="61" name="Google Shape;61;p29"/>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62" name="Google Shape;62;p29"/>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63" name="Google Shape;63;p29"/>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64" name="Google Shape;64;p29"/>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65" name="Google Shape;65;p29"/>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66" name="Google Shape;66;p29"/>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67" name="Shape 67"/>
        <p:cNvGrpSpPr/>
        <p:nvPr/>
      </p:nvGrpSpPr>
      <p:grpSpPr>
        <a:xfrm>
          <a:off x="0" y="0"/>
          <a:ext cx="0" cy="0"/>
          <a:chOff x="0" y="0"/>
          <a:chExt cx="0" cy="0"/>
        </a:xfrm>
      </p:grpSpPr>
      <p:sp>
        <p:nvSpPr>
          <p:cNvPr id="68" name="Google Shape;68;p30"/>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0"/>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70" name="Shape 70"/>
        <p:cNvGrpSpPr/>
        <p:nvPr/>
      </p:nvGrpSpPr>
      <p:grpSpPr>
        <a:xfrm>
          <a:off x="0" y="0"/>
          <a:ext cx="0" cy="0"/>
          <a:chOff x="0" y="0"/>
          <a:chExt cx="0" cy="0"/>
        </a:xfrm>
      </p:grpSpPr>
      <p:sp>
        <p:nvSpPr>
          <p:cNvPr id="71" name="Google Shape;71;p3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1"/>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U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73" name="Shape 73"/>
        <p:cNvGrpSpPr/>
        <p:nvPr/>
      </p:nvGrpSpPr>
      <p:grpSpPr>
        <a:xfrm>
          <a:off x="0" y="0"/>
          <a:ext cx="0" cy="0"/>
          <a:chOff x="0" y="0"/>
          <a:chExt cx="0" cy="0"/>
        </a:xfrm>
      </p:grpSpPr>
      <p:sp>
        <p:nvSpPr>
          <p:cNvPr id="74" name="Google Shape;74;p32"/>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32"/>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6" name="Google Shape;76;p32"/>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77" name="Google Shape;77;p3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8" name="Google Shape;78;p3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9" name="Google Shape;79;p3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80" name="Google Shape;80;p32"/>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81" name="Shape 81"/>
        <p:cNvGrpSpPr/>
        <p:nvPr/>
      </p:nvGrpSpPr>
      <p:grpSpPr>
        <a:xfrm>
          <a:off x="0" y="0"/>
          <a:ext cx="0" cy="0"/>
          <a:chOff x="0" y="0"/>
          <a:chExt cx="0" cy="0"/>
        </a:xfrm>
      </p:grpSpPr>
      <p:sp>
        <p:nvSpPr>
          <p:cNvPr id="82" name="Google Shape;82;p33"/>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3"/>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84" name="Google Shape;84;p33"/>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5" name="Google Shape;85;p3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86" name="Google Shape;86;p33"/>
          <p:cNvSpPr txBox="1"/>
          <p:nvPr/>
        </p:nvSpPr>
        <p:spPr>
          <a:xfrm>
            <a:off x="22020212" y="762001"/>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2025</a:t>
            </a:r>
            <a:endParaRPr b="0" i="0" sz="1800" u="none" cap="none" strike="noStrike">
              <a:solidFill>
                <a:schemeClr val="lt1"/>
              </a:solidFill>
              <a:latin typeface="Arial"/>
              <a:ea typeface="Arial"/>
              <a:cs typeface="Arial"/>
              <a:sym typeface="Arial"/>
            </a:endParaRPr>
          </a:p>
        </p:txBody>
      </p:sp>
      <p:sp>
        <p:nvSpPr>
          <p:cNvPr id="87" name="Google Shape;87;p33"/>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88" name="Google Shape;88;p33"/>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89" name="Google Shape;89;p33"/>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90" name="Google Shape;90;p33"/>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91" name="Google Shape;91;p33"/>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2"/>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www.unwto.org/sustainable-development" TargetMode="External"/><Relationship Id="rId4" Type="http://schemas.openxmlformats.org/officeDocument/2006/relationships/image" Target="../media/image19.jpg"/><Relationship Id="rId5" Type="http://schemas.openxmlformats.org/officeDocument/2006/relationships/hyperlink" Target="https://www.pexels.com/photo/tranquil-camping-in-da-l-t-misty-forest-3260281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gstc.org/what-is-sustainable-touris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8.jpg"/><Relationship Id="rId4" Type="http://schemas.openxmlformats.org/officeDocument/2006/relationships/image" Target="../media/image17.jpg"/><Relationship Id="rId5" Type="http://schemas.openxmlformats.org/officeDocument/2006/relationships/hyperlink" Target="https://www.pexels.com/photo/solar-charging-station-in-the-parking-lot-9800031/" TargetMode="External"/><Relationship Id="rId6" Type="http://schemas.openxmlformats.org/officeDocument/2006/relationships/image" Target="../media/image13.jpg"/><Relationship Id="rId7" Type="http://schemas.openxmlformats.org/officeDocument/2006/relationships/hyperlink" Target="https://www.pexels.com/photo/shallow-focus-of-a-woman-buying-fresh-vegetables-in-the-market-7341743/" TargetMode="External"/><Relationship Id="rId8" Type="http://schemas.openxmlformats.org/officeDocument/2006/relationships/hyperlink" Target="https://www.pexels.com/photo/group-of-people-holding-arms-461049/"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www.weforum.org/publications/ten-principles-for-sustainable-destinations/" TargetMode="External"/><Relationship Id="rId4" Type="http://schemas.openxmlformats.org/officeDocument/2006/relationships/hyperlink" Target="https://www.youtube.com/watch?v=sNiOhfGfg_s&amp;t=441s" TargetMode="External"/><Relationship Id="rId5" Type="http://schemas.openxmlformats.org/officeDocument/2006/relationships/hyperlink" Target="https://www.failteireland.ie/FailteIreland/media/WebsiteStructure/Documents/Publications/sustainable-tourism-understanding-the-opportunity.pdf?ext=.pdf" TargetMode="External"/><Relationship Id="rId6" Type="http://schemas.openxmlformats.org/officeDocument/2006/relationships/hyperlink" Target="https://whc.unesco.org/en/sustainabletourismtoolki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b="1" lang="en-US"/>
              <a:t>Moduł 1: Zasady zrównoważonej turystyki</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txBox="1"/>
          <p:nvPr>
            <p:ph idx="1" type="body"/>
          </p:nvPr>
        </p:nvSpPr>
        <p:spPr>
          <a:xfrm>
            <a:off x="1267714" y="4530090"/>
            <a:ext cx="13106654" cy="7258050"/>
          </a:xfrm>
          <a:prstGeom prst="rect">
            <a:avLst/>
          </a:prstGeom>
          <a:noFill/>
          <a:ln>
            <a:noFill/>
          </a:ln>
        </p:spPr>
        <p:txBody>
          <a:bodyPr anchorCtr="0" anchor="t" bIns="0" lIns="0" spcFirstLastPara="1" rIns="0" wrap="square" tIns="118850">
            <a:normAutofit/>
          </a:bodyPr>
          <a:lstStyle/>
          <a:p>
            <a:pPr indent="0" lvl="0" marL="0" rtl="0" algn="l">
              <a:lnSpc>
                <a:spcPct val="90000"/>
              </a:lnSpc>
              <a:spcBef>
                <a:spcPts val="0"/>
              </a:spcBef>
              <a:spcAft>
                <a:spcPts val="0"/>
              </a:spcAft>
              <a:buSzPts val="5600"/>
              <a:buNone/>
            </a:pPr>
            <a:r>
              <a:rPr lang="en-US"/>
              <a:t>Według informacji zamieszczonych na </a:t>
            </a:r>
            <a:r>
              <a:rPr lang="en-US" u="sng">
                <a:solidFill>
                  <a:srgbClr val="0E632E"/>
                </a:solidFill>
                <a:hlinkClick r:id="rId3">
                  <a:extLst>
                    <a:ext uri="{A12FA001-AC4F-418D-AE19-62706E023703}">
                      <ahyp:hlinkClr val="tx"/>
                    </a:ext>
                  </a:extLst>
                </a:hlinkClick>
              </a:rPr>
              <a:t>stronie internetowej</a:t>
            </a:r>
            <a:r>
              <a:rPr lang="en-US" u="sng">
                <a:solidFill>
                  <a:srgbClr val="0E632E"/>
                </a:solidFill>
              </a:rPr>
              <a:t> </a:t>
            </a:r>
            <a:r>
              <a:rPr lang="en-US"/>
              <a:t>agencji ONZ odpowiedzialnej za promocję turystyki, zrównoważona turystyka to turystyka, która uwzględnia swój wpływ </a:t>
            </a:r>
            <a:r>
              <a:rPr b="1" lang="en-US"/>
              <a:t>gospodarczy</a:t>
            </a:r>
            <a:r>
              <a:rPr lang="en-US"/>
              <a:t>, </a:t>
            </a:r>
            <a:r>
              <a:rPr b="1" lang="en-US"/>
              <a:t>społeczny </a:t>
            </a:r>
            <a:r>
              <a:rPr lang="en-US"/>
              <a:t>i </a:t>
            </a:r>
            <a:r>
              <a:rPr b="1" lang="en-US"/>
              <a:t>środowiskowy</a:t>
            </a:r>
            <a:r>
              <a:rPr lang="en-US"/>
              <a:t>, odpowiadając na potrzeby odwiedzających, branży, środowiska i społeczności lokalnych.</a:t>
            </a:r>
            <a:endParaRPr sz="4800"/>
          </a:p>
        </p:txBody>
      </p:sp>
      <p:sp>
        <p:nvSpPr>
          <p:cNvPr id="102" name="Google Shape;102;p2"/>
          <p:cNvSpPr txBox="1"/>
          <p:nvPr>
            <p:ph type="title"/>
          </p:nvPr>
        </p:nvSpPr>
        <p:spPr>
          <a:xfrm>
            <a:off x="755650" y="225552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Czym jest zrównoważona turystyka?</a:t>
            </a:r>
            <a:endParaRPr/>
          </a:p>
        </p:txBody>
      </p:sp>
      <p:pic>
        <p:nvPicPr>
          <p:cNvPr descr="A dog sitting on a tent&#10;&#10;AI-generated content may be incorrect." id="103" name="Google Shape;103;p2"/>
          <p:cNvPicPr preferRelativeResize="0"/>
          <p:nvPr/>
        </p:nvPicPr>
        <p:blipFill rotWithShape="1">
          <a:blip r:embed="rId4">
            <a:alphaModFix/>
          </a:blip>
          <a:srcRect b="0" l="0" r="0" t="0"/>
          <a:stretch/>
        </p:blipFill>
        <p:spPr>
          <a:xfrm>
            <a:off x="14136624" y="4277153"/>
            <a:ext cx="9815748" cy="6547104"/>
          </a:xfrm>
          <a:prstGeom prst="rect">
            <a:avLst/>
          </a:prstGeom>
          <a:noFill/>
          <a:ln>
            <a:noFill/>
          </a:ln>
        </p:spPr>
      </p:pic>
      <p:sp>
        <p:nvSpPr>
          <p:cNvPr id="104" name="Google Shape;104;p2"/>
          <p:cNvSpPr txBox="1"/>
          <p:nvPr/>
        </p:nvSpPr>
        <p:spPr>
          <a:xfrm>
            <a:off x="14136624" y="11121532"/>
            <a:ext cx="883310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E632E"/>
                </a:solidFill>
                <a:latin typeface="Arial"/>
                <a:ea typeface="Arial"/>
                <a:cs typeface="Arial"/>
                <a:sym typeface="Arial"/>
                <a:hlinkClick r:id="rId5">
                  <a:extLst>
                    <a:ext uri="{A12FA001-AC4F-418D-AE19-62706E023703}">
                      <ahyp:hlinkClr val="tx"/>
                    </a:ext>
                  </a:extLst>
                </a:hlinkClick>
              </a:rPr>
              <a:t>Zdjęcie</a:t>
            </a:r>
            <a:r>
              <a:rPr b="0" i="0" lang="en-US" sz="1800" u="none" cap="none" strike="noStrike">
                <a:solidFill>
                  <a:schemeClr val="dk1"/>
                </a:solidFill>
                <a:latin typeface="Arial"/>
                <a:ea typeface="Arial"/>
                <a:cs typeface="Arial"/>
                <a:sym typeface="Arial"/>
              </a:rPr>
              <a:t>: Nguyên Đoàn</a:t>
            </a:r>
            <a:endParaRPr b="0" i="0" sz="1800" u="none" cap="none" strike="noStrike">
              <a:solidFill>
                <a:schemeClr val="dk1"/>
              </a:solidFill>
              <a:latin typeface="Arial"/>
              <a:ea typeface="Arial"/>
              <a:cs typeface="Arial"/>
              <a:sym typeface="Arial"/>
            </a:endParaRPr>
          </a:p>
        </p:txBody>
      </p:sp>
      <p:sp>
        <p:nvSpPr>
          <p:cNvPr id="105" name="Google Shape;105;p2"/>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txBox="1"/>
          <p:nvPr>
            <p:ph idx="1" type="body"/>
          </p:nvPr>
        </p:nvSpPr>
        <p:spPr>
          <a:xfrm>
            <a:off x="755650" y="1920240"/>
            <a:ext cx="22195790" cy="10533888"/>
          </a:xfrm>
          <a:prstGeom prst="rect">
            <a:avLst/>
          </a:prstGeom>
          <a:noFill/>
          <a:ln>
            <a:noFill/>
          </a:ln>
        </p:spPr>
        <p:txBody>
          <a:bodyPr anchorCtr="0" anchor="t" bIns="0" lIns="0" spcFirstLastPara="1" rIns="0" wrap="square" tIns="118850">
            <a:normAutofit fontScale="47500" lnSpcReduction="20000"/>
          </a:bodyPr>
          <a:lstStyle/>
          <a:p>
            <a:pPr indent="0" lvl="0" marL="0" rtl="0" algn="l">
              <a:lnSpc>
                <a:spcPct val="170000"/>
              </a:lnSpc>
              <a:spcBef>
                <a:spcPts val="600"/>
              </a:spcBef>
              <a:spcAft>
                <a:spcPts val="0"/>
              </a:spcAft>
              <a:buClr>
                <a:srgbClr val="323232"/>
              </a:buClr>
              <a:buSzPct val="100000"/>
              <a:buNone/>
            </a:pPr>
            <a:r>
              <a:rPr lang="en-US"/>
              <a:t>Wytyczne dotyczące zrównoważonego rozwoju turystyki mają zastosowanie do wszystkich rodzajów turystyki i miejsc docelowych, w tym turystyki masowej i segmentów niszowych. </a:t>
            </a:r>
            <a:endParaRPr/>
          </a:p>
          <a:p>
            <a:pPr indent="0" lvl="0" marL="0" rtl="0" algn="l">
              <a:lnSpc>
                <a:spcPct val="170000"/>
              </a:lnSpc>
              <a:spcBef>
                <a:spcPts val="1200"/>
              </a:spcBef>
              <a:spcAft>
                <a:spcPts val="0"/>
              </a:spcAft>
              <a:buClr>
                <a:srgbClr val="323232"/>
              </a:buClr>
              <a:buSzPct val="100000"/>
              <a:buNone/>
            </a:pPr>
            <a:r>
              <a:rPr lang="en-US"/>
              <a:t>Zrównoważony rozwój oznacza równowagę między: </a:t>
            </a:r>
            <a:endParaRPr/>
          </a:p>
          <a:p>
            <a:pPr indent="-685800" lvl="1" marL="2057400" rtl="0" algn="l">
              <a:lnSpc>
                <a:spcPct val="170000"/>
              </a:lnSpc>
              <a:spcBef>
                <a:spcPts val="1200"/>
              </a:spcBef>
              <a:spcAft>
                <a:spcPts val="0"/>
              </a:spcAft>
              <a:buClr>
                <a:srgbClr val="323232"/>
              </a:buClr>
              <a:buSzPct val="100000"/>
              <a:buChar char="•"/>
            </a:pPr>
            <a:r>
              <a:rPr b="1" lang="en-US"/>
              <a:t>środowiskowym</a:t>
            </a:r>
            <a:r>
              <a:rPr lang="en-US"/>
              <a:t>, </a:t>
            </a:r>
            <a:endParaRPr/>
          </a:p>
          <a:p>
            <a:pPr indent="-685800" lvl="1" marL="2057400" rtl="0" algn="l">
              <a:lnSpc>
                <a:spcPct val="170000"/>
              </a:lnSpc>
              <a:spcBef>
                <a:spcPts val="1200"/>
              </a:spcBef>
              <a:spcAft>
                <a:spcPts val="0"/>
              </a:spcAft>
              <a:buClr>
                <a:srgbClr val="323232"/>
              </a:buClr>
              <a:buSzPct val="100000"/>
              <a:buChar char="•"/>
            </a:pPr>
            <a:r>
              <a:rPr b="1" lang="en-US"/>
              <a:t>ekonomicznym </a:t>
            </a:r>
            <a:r>
              <a:rPr lang="en-US"/>
              <a:t>i </a:t>
            </a:r>
            <a:endParaRPr/>
          </a:p>
          <a:p>
            <a:pPr indent="-685800" lvl="1" marL="2057400" rtl="0" algn="l">
              <a:lnSpc>
                <a:spcPct val="170000"/>
              </a:lnSpc>
              <a:spcBef>
                <a:spcPts val="1200"/>
              </a:spcBef>
              <a:spcAft>
                <a:spcPts val="0"/>
              </a:spcAft>
              <a:buClr>
                <a:srgbClr val="323232"/>
              </a:buClr>
              <a:buSzPct val="100000"/>
              <a:buChar char="•"/>
            </a:pPr>
            <a:r>
              <a:rPr b="1" lang="en-US"/>
              <a:t>kulturowym </a:t>
            </a:r>
            <a:endParaRPr/>
          </a:p>
          <a:p>
            <a:pPr indent="0" lvl="0" marL="0" rtl="0" algn="l">
              <a:lnSpc>
                <a:spcPct val="170000"/>
              </a:lnSpc>
              <a:spcBef>
                <a:spcPts val="1200"/>
              </a:spcBef>
              <a:spcAft>
                <a:spcPts val="0"/>
              </a:spcAft>
              <a:buClr>
                <a:srgbClr val="323232"/>
              </a:buClr>
              <a:buSzPct val="100000"/>
              <a:buNone/>
            </a:pPr>
            <a:r>
              <a:rPr lang="en-US"/>
              <a:t>aspektem rozwoju turystyki, aby zapewnić jej trwałość w czasie.</a:t>
            </a:r>
            <a:endParaRPr/>
          </a:p>
          <a:p>
            <a:pPr indent="0" lvl="0" marL="0" rtl="0" algn="l">
              <a:lnSpc>
                <a:spcPct val="170000"/>
              </a:lnSpc>
              <a:spcBef>
                <a:spcPts val="1200"/>
              </a:spcBef>
              <a:spcAft>
                <a:spcPts val="0"/>
              </a:spcAft>
              <a:buClr>
                <a:srgbClr val="323232"/>
              </a:buClr>
              <a:buSzPct val="100000"/>
              <a:buNone/>
            </a:pPr>
            <a:r>
              <a:t/>
            </a:r>
            <a:endParaRPr/>
          </a:p>
          <a:p>
            <a:pPr indent="0" lvl="0" marL="0" rtl="0" algn="l">
              <a:lnSpc>
                <a:spcPct val="170000"/>
              </a:lnSpc>
              <a:spcBef>
                <a:spcPts val="1200"/>
              </a:spcBef>
              <a:spcAft>
                <a:spcPts val="0"/>
              </a:spcAft>
              <a:buClr>
                <a:srgbClr val="323232"/>
              </a:buClr>
              <a:buSzPct val="100000"/>
              <a:buNone/>
            </a:pPr>
            <a:r>
              <a:rPr lang="en-US"/>
              <a:t>W związku z tym zrównoważona turystyka powinna:</a:t>
            </a:r>
            <a:endParaRPr/>
          </a:p>
          <a:p>
            <a:pPr indent="-685800" lvl="0" marL="685800" rtl="0" algn="l">
              <a:lnSpc>
                <a:spcPct val="170000"/>
              </a:lnSpc>
              <a:spcBef>
                <a:spcPts val="1200"/>
              </a:spcBef>
              <a:spcAft>
                <a:spcPts val="0"/>
              </a:spcAft>
              <a:buClr>
                <a:srgbClr val="323232"/>
              </a:buClr>
              <a:buSzPct val="100000"/>
              <a:buFont typeface="Arial"/>
              <a:buChar char="•"/>
            </a:pPr>
            <a:r>
              <a:rPr lang="en-US"/>
              <a:t>Mądrze wykorzystywać zasoby środowiskowe w celu wspierania turystyki, jednocześnie chroniąc przyrodę i różnorodność biologiczną.</a:t>
            </a:r>
            <a:endParaRPr/>
          </a:p>
          <a:p>
            <a:pPr indent="-685800" lvl="0" marL="685800" rtl="0" algn="l">
              <a:lnSpc>
                <a:spcPct val="170000"/>
              </a:lnSpc>
              <a:spcBef>
                <a:spcPts val="1200"/>
              </a:spcBef>
              <a:spcAft>
                <a:spcPts val="0"/>
              </a:spcAft>
              <a:buClr>
                <a:srgbClr val="323232"/>
              </a:buClr>
              <a:buSzPct val="100000"/>
              <a:buFont typeface="Arial"/>
              <a:buChar char="•"/>
            </a:pPr>
            <a:r>
              <a:rPr lang="en-US"/>
              <a:t>Tworzyć realne możliwości gospodarcze, które przynoszą korzyści wszystkim zainteresowanym stronom, zapewniając stabilne miejsca pracy, dochody i usługi socjalne dla lokalnych społeczności oraz przyczyniając się do zmniejszenia ubóstwa. </a:t>
            </a:r>
            <a:endParaRPr/>
          </a:p>
          <a:p>
            <a:pPr indent="-685800" lvl="0" marL="685800" rtl="0" algn="l">
              <a:lnSpc>
                <a:spcPct val="170000"/>
              </a:lnSpc>
              <a:spcBef>
                <a:spcPts val="1200"/>
              </a:spcBef>
              <a:spcAft>
                <a:spcPts val="600"/>
              </a:spcAft>
              <a:buClr>
                <a:srgbClr val="323232"/>
              </a:buClr>
              <a:buSzPct val="100000"/>
              <a:buFont typeface="Arial"/>
              <a:buChar char="•"/>
            </a:pPr>
            <a:r>
              <a:rPr lang="en-US"/>
              <a:t>Szanować kulturę i tradycje lokalnych społeczności, chroniąc ich dziedzictwo i promując zrozumienie między różnymi kulturami. (UNWTO, 2005)</a:t>
            </a:r>
            <a:endParaRPr/>
          </a:p>
        </p:txBody>
      </p:sp>
      <p:sp>
        <p:nvSpPr>
          <p:cNvPr id="111" name="Google Shape;111;p3"/>
          <p:cNvSpPr txBox="1"/>
          <p:nvPr>
            <p:ph type="title"/>
          </p:nvPr>
        </p:nvSpPr>
        <p:spPr>
          <a:xfrm>
            <a:off x="2566162" y="390144"/>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Filary zrównoważonej turystyki</a:t>
            </a:r>
            <a:endParaRPr/>
          </a:p>
        </p:txBody>
      </p:sp>
      <p:sp>
        <p:nvSpPr>
          <p:cNvPr id="112" name="Google Shape;112;p3"/>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rPr lang="en-US"/>
              <a:t>Zrównoważona turystyka polega na poprawie jakości podróży dla dobra świata. Według </a:t>
            </a:r>
            <a:r>
              <a:rPr lang="en-US" u="sng">
                <a:solidFill>
                  <a:srgbClr val="0E632E"/>
                </a:solidFill>
                <a:hlinkClick r:id="rId3">
                  <a:extLst>
                    <a:ext uri="{A12FA001-AC4F-418D-AE19-62706E023703}">
                      <ahyp:hlinkClr val="tx"/>
                    </a:ext>
                  </a:extLst>
                </a:hlinkClick>
              </a:rPr>
              <a:t>Globalnej Rady Zrównoważonej Turystyki </a:t>
            </a:r>
            <a:r>
              <a:rPr lang="en-US"/>
              <a:t>(GSTC) oznacza to stosowanie praktyk, które pomagają naszym destynacjom, jednocześnie ograniczając wszelkie szkody, jakie może spowodować turystyka.</a:t>
            </a:r>
            <a:endParaRPr/>
          </a:p>
          <a:p>
            <a:pPr indent="-101600" lvl="0" marL="457200" rtl="0" algn="l">
              <a:lnSpc>
                <a:spcPct val="90000"/>
              </a:lnSpc>
              <a:spcBef>
                <a:spcPts val="2000"/>
              </a:spcBef>
              <a:spcAft>
                <a:spcPts val="0"/>
              </a:spcAft>
              <a:buClr>
                <a:srgbClr val="323232"/>
              </a:buClr>
              <a:buSzPts val="5600"/>
              <a:buNone/>
            </a:pPr>
            <a:r>
              <a:t/>
            </a:r>
            <a:endParaRPr/>
          </a:p>
        </p:txBody>
      </p:sp>
      <p:sp>
        <p:nvSpPr>
          <p:cNvPr id="118" name="Google Shape;118;p4"/>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fontScale="77500" lnSpcReduction="20000"/>
          </a:bodyPr>
          <a:lstStyle/>
          <a:p>
            <a:pPr indent="-457200" lvl="0" marL="457200" rtl="0" algn="l">
              <a:lnSpc>
                <a:spcPct val="90000"/>
              </a:lnSpc>
              <a:spcBef>
                <a:spcPts val="0"/>
              </a:spcBef>
              <a:spcAft>
                <a:spcPts val="0"/>
              </a:spcAft>
              <a:buClr>
                <a:srgbClr val="323232"/>
              </a:buClr>
              <a:buSzPct val="100000"/>
              <a:buChar char="•"/>
            </a:pPr>
            <a:r>
              <a:rPr lang="en-US"/>
              <a:t>Niektóre negatywne skutki turystyki to np. odpływ pieniędzy z lokalnej gospodarki, szkody dla przyrody i nadmierne natężenie ruchu turystycznego. </a:t>
            </a:r>
            <a:endParaRPr/>
          </a:p>
          <a:p>
            <a:pPr indent="-457200" lvl="0" marL="457200" rtl="0" algn="l">
              <a:lnSpc>
                <a:spcPct val="90000"/>
              </a:lnSpc>
              <a:spcBef>
                <a:spcPts val="2000"/>
              </a:spcBef>
              <a:spcAft>
                <a:spcPts val="0"/>
              </a:spcAft>
              <a:buClr>
                <a:srgbClr val="323232"/>
              </a:buClr>
              <a:buSzPct val="100000"/>
              <a:buChar char="•"/>
            </a:pPr>
            <a:r>
              <a:rPr lang="en-US"/>
              <a:t>Z drugiej strony turystyka może tworzyć miejsca pracy, chronić dziedzictwo kulturowe, zachować dziką przyrodę i przywrócić piękne krajobrazy. </a:t>
            </a:r>
            <a:endParaRPr/>
          </a:p>
          <a:p>
            <a:pPr indent="-457200" lvl="0" marL="457200" rtl="0" algn="l">
              <a:lnSpc>
                <a:spcPct val="90000"/>
              </a:lnSpc>
              <a:spcBef>
                <a:spcPts val="2000"/>
              </a:spcBef>
              <a:spcAft>
                <a:spcPts val="0"/>
              </a:spcAft>
              <a:buClr>
                <a:srgbClr val="323232"/>
              </a:buClr>
              <a:buSzPct val="100000"/>
              <a:buChar char="•"/>
            </a:pPr>
            <a:r>
              <a:rPr lang="en-US"/>
              <a:t>Celem jest wzmocnienie pozytywnych aspektów przy jednoczesnym zminimalizowaniu negatywnych!</a:t>
            </a:r>
            <a:endParaRPr/>
          </a:p>
          <a:p>
            <a:pPr indent="-128270" lvl="0" marL="457200" rtl="0" algn="l">
              <a:lnSpc>
                <a:spcPct val="90000"/>
              </a:lnSpc>
              <a:spcBef>
                <a:spcPts val="2000"/>
              </a:spcBef>
              <a:spcAft>
                <a:spcPts val="0"/>
              </a:spcAft>
              <a:buClr>
                <a:srgbClr val="323232"/>
              </a:buClr>
              <a:buSzPct val="100000"/>
              <a:buNone/>
            </a:pPr>
            <a:r>
              <a:t/>
            </a:r>
            <a:endParaRPr/>
          </a:p>
        </p:txBody>
      </p:sp>
      <p:sp>
        <p:nvSpPr>
          <p:cNvPr id="119" name="Google Shape;119;p4"/>
          <p:cNvSpPr txBox="1"/>
          <p:nvPr>
            <p:ph type="title"/>
          </p:nvPr>
        </p:nvSpPr>
        <p:spPr>
          <a:xfrm>
            <a:off x="762000" y="2019299"/>
            <a:ext cx="22860000"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Pozytywne i negatywne skutki turystyki</a:t>
            </a:r>
            <a:endParaRPr/>
          </a:p>
        </p:txBody>
      </p:sp>
      <p:sp>
        <p:nvSpPr>
          <p:cNvPr id="120" name="Google Shape;120;p4"/>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descr="A group of hands holding each other&#10;&#10;AI-generated content may be incorrect." id="125" name="Google Shape;125;p5"/>
          <p:cNvPicPr preferRelativeResize="0"/>
          <p:nvPr/>
        </p:nvPicPr>
        <p:blipFill rotWithShape="1">
          <a:blip r:embed="rId3">
            <a:alphaModFix/>
          </a:blip>
          <a:srcRect b="0" l="0" r="0" t="0"/>
          <a:stretch/>
        </p:blipFill>
        <p:spPr>
          <a:xfrm>
            <a:off x="17731610" y="650224"/>
            <a:ext cx="6421854" cy="5201936"/>
          </a:xfrm>
          <a:prstGeom prst="rect">
            <a:avLst/>
          </a:prstGeom>
          <a:noFill/>
          <a:ln>
            <a:noFill/>
          </a:ln>
        </p:spPr>
      </p:pic>
      <p:pic>
        <p:nvPicPr>
          <p:cNvPr descr="A solar panel in a parking lot&#10;&#10;AI-generated content may be incorrect." id="126" name="Google Shape;126;p5"/>
          <p:cNvPicPr preferRelativeResize="0"/>
          <p:nvPr/>
        </p:nvPicPr>
        <p:blipFill rotWithShape="1">
          <a:blip r:embed="rId4">
            <a:alphaModFix/>
          </a:blip>
          <a:srcRect b="0" l="0" r="0" t="0"/>
          <a:stretch/>
        </p:blipFill>
        <p:spPr>
          <a:xfrm>
            <a:off x="14977872" y="6400800"/>
            <a:ext cx="7491984" cy="5618988"/>
          </a:xfrm>
          <a:prstGeom prst="rect">
            <a:avLst/>
          </a:prstGeom>
          <a:noFill/>
          <a:ln>
            <a:noFill/>
          </a:ln>
        </p:spPr>
      </p:pic>
      <p:sp>
        <p:nvSpPr>
          <p:cNvPr id="127" name="Google Shape;127;p5"/>
          <p:cNvSpPr txBox="1"/>
          <p:nvPr>
            <p:ph idx="1" type="body"/>
          </p:nvPr>
        </p:nvSpPr>
        <p:spPr>
          <a:xfrm>
            <a:off x="755650" y="2962656"/>
            <a:ext cx="12631166" cy="8734044"/>
          </a:xfrm>
          <a:prstGeom prst="rect">
            <a:avLst/>
          </a:prstGeom>
          <a:noFill/>
          <a:ln>
            <a:noFill/>
          </a:ln>
        </p:spPr>
        <p:txBody>
          <a:bodyPr anchorCtr="0" anchor="t" bIns="0" lIns="0" spcFirstLastPara="1" rIns="0" wrap="square" tIns="0">
            <a:normAutofit fontScale="92500" lnSpcReduction="20000"/>
          </a:bodyPr>
          <a:lstStyle/>
          <a:p>
            <a:pPr indent="0" lvl="0" marL="0" rtl="0" algn="l">
              <a:lnSpc>
                <a:spcPct val="90000"/>
              </a:lnSpc>
              <a:spcBef>
                <a:spcPts val="0"/>
              </a:spcBef>
              <a:spcAft>
                <a:spcPts val="0"/>
              </a:spcAft>
              <a:buClr>
                <a:srgbClr val="323232"/>
              </a:buClr>
              <a:buSzPct val="100000"/>
              <a:buNone/>
            </a:pPr>
            <a:r>
              <a:rPr b="1" lang="en-US"/>
              <a:t>Część 1: </a:t>
            </a:r>
            <a:r>
              <a:rPr lang="en-US"/>
              <a:t>Pomyśl o swojej społeczności: </a:t>
            </a:r>
            <a:endParaRPr/>
          </a:p>
          <a:p>
            <a:pPr indent="0" lvl="0" marL="0" rtl="0" algn="l">
              <a:lnSpc>
                <a:spcPct val="90000"/>
              </a:lnSpc>
              <a:spcBef>
                <a:spcPts val="2000"/>
              </a:spcBef>
              <a:spcAft>
                <a:spcPts val="0"/>
              </a:spcAft>
              <a:buClr>
                <a:srgbClr val="323232"/>
              </a:buClr>
              <a:buSzPct val="100000"/>
              <a:buNone/>
            </a:pPr>
            <a:r>
              <a:rPr lang="en-US"/>
              <a:t>Wskaż 1–2 przykłady najlepszych praktyk promujących zrównoważony rozwój (transport przyjazny dla środowiska, lokalne źródła zaopatrzenia w żywność, gospodarka odpadami, turystyka społecznościowa).</a:t>
            </a:r>
            <a:endParaRPr/>
          </a:p>
          <a:p>
            <a:pPr indent="0" lvl="0" marL="0" rtl="0" algn="l">
              <a:lnSpc>
                <a:spcPct val="90000"/>
              </a:lnSpc>
              <a:spcBef>
                <a:spcPts val="2000"/>
              </a:spcBef>
              <a:spcAft>
                <a:spcPts val="0"/>
              </a:spcAft>
              <a:buClr>
                <a:srgbClr val="323232"/>
              </a:buClr>
              <a:buSzPct val="100000"/>
              <a:buNone/>
            </a:pPr>
            <a:r>
              <a:rPr lang="en-US"/>
              <a:t>Zapisz:</a:t>
            </a:r>
            <a:endParaRPr/>
          </a:p>
          <a:p>
            <a:pPr indent="-685800" lvl="1" marL="2057400" rtl="0" algn="l">
              <a:lnSpc>
                <a:spcPct val="90000"/>
              </a:lnSpc>
              <a:spcBef>
                <a:spcPts val="1000"/>
              </a:spcBef>
              <a:spcAft>
                <a:spcPts val="0"/>
              </a:spcAft>
              <a:buClr>
                <a:srgbClr val="323232"/>
              </a:buClr>
              <a:buSzPct val="100000"/>
              <a:buChar char="•"/>
            </a:pPr>
            <a:r>
              <a:rPr lang="en-US"/>
              <a:t>Praktykę</a:t>
            </a:r>
            <a:endParaRPr/>
          </a:p>
          <a:p>
            <a:pPr indent="-685800" lvl="1" marL="2057400" rtl="0" algn="l">
              <a:lnSpc>
                <a:spcPct val="90000"/>
              </a:lnSpc>
              <a:spcBef>
                <a:spcPts val="1000"/>
              </a:spcBef>
              <a:spcAft>
                <a:spcPts val="0"/>
              </a:spcAft>
              <a:buClr>
                <a:srgbClr val="323232"/>
              </a:buClr>
              <a:buSzPct val="100000"/>
              <a:buChar char="•"/>
            </a:pPr>
            <a:r>
              <a:rPr lang="en-US"/>
              <a:t>Dlaczego jest zrównoważona?</a:t>
            </a:r>
            <a:endParaRPr/>
          </a:p>
          <a:p>
            <a:pPr indent="0" lvl="0" marL="0" rtl="0" algn="l">
              <a:lnSpc>
                <a:spcPct val="90000"/>
              </a:lnSpc>
              <a:spcBef>
                <a:spcPts val="2000"/>
              </a:spcBef>
              <a:spcAft>
                <a:spcPts val="0"/>
              </a:spcAft>
              <a:buClr>
                <a:srgbClr val="323232"/>
              </a:buClr>
              <a:buSzPct val="100000"/>
              <a:buNone/>
            </a:pPr>
            <a:r>
              <a:rPr lang="en-US"/>
              <a:t>Jakie zasady zrównoważonego rozwoju reprezentuje (odpowiedzialność za środowisko, udział społeczności, rentowność ekonomiczna)?</a:t>
            </a:r>
            <a:endParaRPr/>
          </a:p>
          <a:p>
            <a:pPr indent="0" lvl="0" marL="0" rtl="0" algn="l">
              <a:lnSpc>
                <a:spcPct val="90000"/>
              </a:lnSpc>
              <a:spcBef>
                <a:spcPts val="2000"/>
              </a:spcBef>
              <a:spcAft>
                <a:spcPts val="0"/>
              </a:spcAft>
              <a:buClr>
                <a:srgbClr val="323232"/>
              </a:buClr>
              <a:buSzPct val="100000"/>
              <a:buNone/>
            </a:pPr>
            <a:r>
              <a:t/>
            </a:r>
            <a:endParaRPr/>
          </a:p>
        </p:txBody>
      </p:sp>
      <p:sp>
        <p:nvSpPr>
          <p:cNvPr id="128" name="Google Shape;128;p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Zróbmy burzę mózgów</a:t>
            </a:r>
            <a:endParaRPr/>
          </a:p>
        </p:txBody>
      </p:sp>
      <p:sp>
        <p:nvSpPr>
          <p:cNvPr id="129" name="Google Shape;129;p5"/>
          <p:cNvSpPr txBox="1"/>
          <p:nvPr/>
        </p:nvSpPr>
        <p:spPr>
          <a:xfrm>
            <a:off x="14977872" y="12019788"/>
            <a:ext cx="404812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E632E"/>
                </a:solidFill>
                <a:latin typeface="Arial"/>
                <a:ea typeface="Arial"/>
                <a:cs typeface="Arial"/>
                <a:sym typeface="Arial"/>
                <a:hlinkClick r:id="rId5">
                  <a:extLst>
                    <a:ext uri="{A12FA001-AC4F-418D-AE19-62706E023703}">
                      <ahyp:hlinkClr val="tx"/>
                    </a:ext>
                  </a:extLst>
                </a:hlinkClick>
              </a:rPr>
              <a:t>Zdjęcie</a:t>
            </a:r>
            <a:r>
              <a:rPr b="0" i="0" lang="en-US" sz="1800" u="none" cap="none" strike="noStrike">
                <a:solidFill>
                  <a:schemeClr val="dk1"/>
                </a:solidFill>
                <a:latin typeface="Arial"/>
                <a:ea typeface="Arial"/>
                <a:cs typeface="Arial"/>
                <a:sym typeface="Arial"/>
              </a:rPr>
              <a:t>: Kindel Media</a:t>
            </a:r>
            <a:endParaRPr b="0" i="0" sz="1800" u="none" cap="none" strike="noStrike">
              <a:solidFill>
                <a:schemeClr val="dk1"/>
              </a:solidFill>
              <a:latin typeface="Arial"/>
              <a:ea typeface="Arial"/>
              <a:cs typeface="Arial"/>
              <a:sym typeface="Arial"/>
            </a:endParaRPr>
          </a:p>
        </p:txBody>
      </p:sp>
      <p:pic>
        <p:nvPicPr>
          <p:cNvPr descr="A person holding a basket of vegetables&#10;&#10;AI-generated content may be incorrect." id="130" name="Google Shape;130;p5"/>
          <p:cNvPicPr preferRelativeResize="0"/>
          <p:nvPr/>
        </p:nvPicPr>
        <p:blipFill rotWithShape="1">
          <a:blip r:embed="rId6">
            <a:alphaModFix/>
          </a:blip>
          <a:srcRect b="0" l="0" r="0" t="0"/>
          <a:stretch/>
        </p:blipFill>
        <p:spPr>
          <a:xfrm>
            <a:off x="14078612" y="383049"/>
            <a:ext cx="3121534" cy="4682301"/>
          </a:xfrm>
          <a:prstGeom prst="rect">
            <a:avLst/>
          </a:prstGeom>
          <a:noFill/>
          <a:ln>
            <a:noFill/>
          </a:ln>
        </p:spPr>
      </p:pic>
      <p:sp>
        <p:nvSpPr>
          <p:cNvPr id="131" name="Google Shape;131;p5"/>
          <p:cNvSpPr txBox="1"/>
          <p:nvPr/>
        </p:nvSpPr>
        <p:spPr>
          <a:xfrm>
            <a:off x="14078612" y="5065350"/>
            <a:ext cx="404812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E632E"/>
                </a:solidFill>
                <a:latin typeface="Arial"/>
                <a:ea typeface="Arial"/>
                <a:cs typeface="Arial"/>
                <a:sym typeface="Arial"/>
                <a:hlinkClick r:id="rId7">
                  <a:extLst>
                    <a:ext uri="{A12FA001-AC4F-418D-AE19-62706E023703}">
                      <ahyp:hlinkClr val="tx"/>
                    </a:ext>
                  </a:extLst>
                </a:hlinkClick>
              </a:rPr>
              <a:t>Zdjęcie</a:t>
            </a:r>
            <a:r>
              <a:rPr b="0" i="0" lang="en-US" sz="1800" u="none" cap="none" strike="noStrike">
                <a:solidFill>
                  <a:schemeClr val="dk1"/>
                </a:solidFill>
                <a:latin typeface="Arial"/>
                <a:ea typeface="Arial"/>
                <a:cs typeface="Arial"/>
                <a:sym typeface="Arial"/>
              </a:rPr>
              <a:t>: Alesia Kozik</a:t>
            </a:r>
            <a:endParaRPr b="0" i="0" sz="1800" u="none" cap="none" strike="noStrike">
              <a:solidFill>
                <a:schemeClr val="dk1"/>
              </a:solidFill>
              <a:latin typeface="Arial"/>
              <a:ea typeface="Arial"/>
              <a:cs typeface="Arial"/>
              <a:sym typeface="Arial"/>
            </a:endParaRPr>
          </a:p>
        </p:txBody>
      </p:sp>
      <p:sp>
        <p:nvSpPr>
          <p:cNvPr id="132" name="Google Shape;132;p5"/>
          <p:cNvSpPr txBox="1"/>
          <p:nvPr/>
        </p:nvSpPr>
        <p:spPr>
          <a:xfrm>
            <a:off x="17731610" y="5876233"/>
            <a:ext cx="404812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E632E"/>
                </a:solidFill>
                <a:latin typeface="Arial"/>
                <a:ea typeface="Arial"/>
                <a:cs typeface="Arial"/>
                <a:sym typeface="Arial"/>
                <a:hlinkClick r:id="rId8">
                  <a:extLst>
                    <a:ext uri="{A12FA001-AC4F-418D-AE19-62706E023703}">
                      <ahyp:hlinkClr val="tx"/>
                    </a:ext>
                  </a:extLst>
                </a:hlinkClick>
              </a:rPr>
              <a:t>Zdjęcie</a:t>
            </a:r>
            <a:r>
              <a:rPr b="0" i="0" lang="en-US" sz="1800" u="none" cap="none" strike="noStrike">
                <a:solidFill>
                  <a:schemeClr val="dk1"/>
                </a:solidFill>
                <a:latin typeface="Arial"/>
                <a:ea typeface="Arial"/>
                <a:cs typeface="Arial"/>
                <a:sym typeface="Arial"/>
              </a:rPr>
              <a:t>: Pixabay</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6"/>
          <p:cNvSpPr txBox="1"/>
          <p:nvPr>
            <p:ph idx="1" type="body"/>
          </p:nvPr>
        </p:nvSpPr>
        <p:spPr>
          <a:xfrm>
            <a:off x="755650" y="2962656"/>
            <a:ext cx="22866350" cy="8734044"/>
          </a:xfrm>
          <a:prstGeom prst="rect">
            <a:avLst/>
          </a:prstGeom>
          <a:noFill/>
          <a:ln>
            <a:noFill/>
          </a:ln>
        </p:spPr>
        <p:txBody>
          <a:bodyPr anchorCtr="0" anchor="t" bIns="0" lIns="0" spcFirstLastPara="1" rIns="0" wrap="square" tIns="0">
            <a:normAutofit fontScale="92500" lnSpcReduction="10000"/>
          </a:bodyPr>
          <a:lstStyle/>
          <a:p>
            <a:pPr indent="0" lvl="0" marL="0" rtl="0" algn="l">
              <a:lnSpc>
                <a:spcPct val="90000"/>
              </a:lnSpc>
              <a:spcBef>
                <a:spcPts val="0"/>
              </a:spcBef>
              <a:spcAft>
                <a:spcPts val="0"/>
              </a:spcAft>
              <a:buClr>
                <a:srgbClr val="323232"/>
              </a:buClr>
              <a:buSzPct val="108108"/>
              <a:buNone/>
            </a:pPr>
            <a:r>
              <a:rPr lang="en-US"/>
              <a:t>Część 2: Teraz pomyśl o lokalnym dostawcy usług turystycznych (hotelu, przewodniku turystycznym, obiekcie kulturalnym), który mógłby działać w sposób bardziej zrównoważony.</a:t>
            </a:r>
            <a:endParaRPr/>
          </a:p>
          <a:p>
            <a:pPr indent="0" lvl="0" marL="0" rtl="0" algn="l">
              <a:lnSpc>
                <a:spcPct val="90000"/>
              </a:lnSpc>
              <a:spcBef>
                <a:spcPts val="2000"/>
              </a:spcBef>
              <a:spcAft>
                <a:spcPts val="0"/>
              </a:spcAft>
              <a:buClr>
                <a:srgbClr val="323232"/>
              </a:buClr>
              <a:buSzPct val="108108"/>
              <a:buNone/>
            </a:pPr>
            <a:r>
              <a:rPr lang="en-US"/>
              <a:t>Odpowiedz na następujące pytania:</a:t>
            </a:r>
            <a:endParaRPr/>
          </a:p>
          <a:p>
            <a:pPr indent="-685800" lvl="1" marL="2057400" rtl="0" algn="l">
              <a:lnSpc>
                <a:spcPct val="90000"/>
              </a:lnSpc>
              <a:spcBef>
                <a:spcPts val="1000"/>
              </a:spcBef>
              <a:spcAft>
                <a:spcPts val="0"/>
              </a:spcAft>
              <a:buClr>
                <a:srgbClr val="323232"/>
              </a:buClr>
              <a:buSzPct val="108108"/>
              <a:buChar char="•"/>
            </a:pPr>
            <a:r>
              <a:rPr lang="en-US"/>
              <a:t>Jakie zmiany lub działania mógłby podjąć, aby być bardziej zrównoważonym?</a:t>
            </a:r>
            <a:endParaRPr/>
          </a:p>
          <a:p>
            <a:pPr indent="-685800" lvl="1" marL="2057400" rtl="0" algn="l">
              <a:lnSpc>
                <a:spcPct val="90000"/>
              </a:lnSpc>
              <a:spcBef>
                <a:spcPts val="1000"/>
              </a:spcBef>
              <a:spcAft>
                <a:spcPts val="0"/>
              </a:spcAft>
              <a:buClr>
                <a:srgbClr val="323232"/>
              </a:buClr>
              <a:buSzPct val="108108"/>
              <a:buChar char="•"/>
            </a:pPr>
            <a:r>
              <a:rPr lang="en-US"/>
              <a:t>Które zasady zrównoważonego rozwoju wspierałyby te zmiany?</a:t>
            </a:r>
            <a:endParaRPr/>
          </a:p>
          <a:p>
            <a:pPr indent="-685800" lvl="1" marL="2057400" rtl="0" algn="l">
              <a:lnSpc>
                <a:spcPct val="90000"/>
              </a:lnSpc>
              <a:spcBef>
                <a:spcPts val="1000"/>
              </a:spcBef>
              <a:spcAft>
                <a:spcPts val="0"/>
              </a:spcAft>
              <a:buClr>
                <a:srgbClr val="323232"/>
              </a:buClr>
              <a:buSzPct val="108108"/>
              <a:buChar char="•"/>
            </a:pPr>
            <a:r>
              <a:rPr lang="en-US"/>
              <a:t>Jaki wpływ miałyby te zmiany na społeczność (tworzenie miejsc pracy, korzyści dla środowiska, ochrona dziedzictwa kulturowego)?</a:t>
            </a:r>
            <a:endParaRPr/>
          </a:p>
          <a:p>
            <a:pPr indent="0" lvl="0" marL="0" rtl="0" algn="l">
              <a:lnSpc>
                <a:spcPct val="90000"/>
              </a:lnSpc>
              <a:spcBef>
                <a:spcPts val="2000"/>
              </a:spcBef>
              <a:spcAft>
                <a:spcPts val="0"/>
              </a:spcAft>
              <a:buClr>
                <a:srgbClr val="323232"/>
              </a:buClr>
              <a:buSzPct val="108108"/>
              <a:buNone/>
            </a:pPr>
            <a:r>
              <a:rPr lang="en-US"/>
              <a:t>Skorzystaj z prawdziwych przykładów i bądź kreatywny, ale realistyczny (przejście na energię słoneczną, zatrudnianie lokalnych przewodników, ograniczenie zużycia plastiku).</a:t>
            </a:r>
            <a:endParaRPr/>
          </a:p>
          <a:p>
            <a:pPr indent="0" lvl="0" marL="0" rtl="0" algn="l">
              <a:lnSpc>
                <a:spcPct val="90000"/>
              </a:lnSpc>
              <a:spcBef>
                <a:spcPts val="2000"/>
              </a:spcBef>
              <a:spcAft>
                <a:spcPts val="0"/>
              </a:spcAft>
              <a:buClr>
                <a:srgbClr val="323232"/>
              </a:buClr>
              <a:buSzPct val="108108"/>
              <a:buNone/>
            </a:pPr>
            <a:r>
              <a:rPr lang="en-US"/>
              <a:t>Podziel się swoimi przemyśleniami na temat części 1 i części 2! </a:t>
            </a:r>
            <a:endParaRPr/>
          </a:p>
        </p:txBody>
      </p:sp>
      <p:sp>
        <p:nvSpPr>
          <p:cNvPr id="138" name="Google Shape;138;p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Burza mózgów trwa nadal</a:t>
            </a:r>
            <a:endParaRPr/>
          </a:p>
        </p:txBody>
      </p:sp>
      <p:sp>
        <p:nvSpPr>
          <p:cNvPr id="139" name="Google Shape;139;p6"/>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7"/>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p>
            <a:pPr indent="-203200" lvl="0" marL="457200" rtl="0" algn="l">
              <a:lnSpc>
                <a:spcPct val="90000"/>
              </a:lnSpc>
              <a:spcBef>
                <a:spcPts val="0"/>
              </a:spcBef>
              <a:spcAft>
                <a:spcPts val="0"/>
              </a:spcAft>
              <a:buClr>
                <a:srgbClr val="323232"/>
              </a:buClr>
              <a:buSzPts val="4000"/>
              <a:buNone/>
            </a:pPr>
            <a:r>
              <a:t/>
            </a:r>
            <a:endParaRPr/>
          </a:p>
        </p:txBody>
      </p:sp>
      <p:pic>
        <p:nvPicPr>
          <p:cNvPr id="145" name="Google Shape;145;p7" title="What is sustainable tourism? Why sustainable tourism management is so important"/>
          <p:cNvPicPr preferRelativeResize="0"/>
          <p:nvPr>
            <p:ph idx="2" type="pic"/>
          </p:nvPr>
        </p:nvPicPr>
        <p:blipFill rotWithShape="1">
          <a:blip r:embed="rId3">
            <a:alphaModFix/>
          </a:blip>
          <a:srcRect b="0" l="0" r="0" t="0"/>
          <a:stretch/>
        </p:blipFill>
        <p:spPr>
          <a:xfrm>
            <a:off x="0" y="-60960"/>
            <a:ext cx="24384000" cy="137769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txBox="1"/>
          <p:nvPr>
            <p:ph type="title"/>
          </p:nvPr>
        </p:nvSpPr>
        <p:spPr>
          <a:xfrm>
            <a:off x="761999" y="1524000"/>
            <a:ext cx="7553326"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Zasady zrównoważonej turystyki</a:t>
            </a:r>
            <a:br>
              <a:rPr b="1" lang="en-US"/>
            </a:br>
            <a:endParaRPr/>
          </a:p>
        </p:txBody>
      </p:sp>
      <p:sp>
        <p:nvSpPr>
          <p:cNvPr id="151" name="Google Shape;151;p8"/>
          <p:cNvSpPr txBox="1"/>
          <p:nvPr>
            <p:ph idx="1" type="body"/>
          </p:nvPr>
        </p:nvSpPr>
        <p:spPr>
          <a:xfrm>
            <a:off x="8905621" y="298704"/>
            <a:ext cx="15252827" cy="13417296"/>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rPr lang="en-US"/>
              <a:t>Organizacja Tourism Concern we współpracy z Worldwide Fund for Nature przedstawia 10 zasad zrównoważonej turystyki (Eber, 1992):</a:t>
            </a:r>
            <a:endParaRPr/>
          </a:p>
          <a:p>
            <a:pPr indent="0" lvl="0" marL="0" rtl="0" algn="l">
              <a:lnSpc>
                <a:spcPct val="90000"/>
              </a:lnSpc>
              <a:spcBef>
                <a:spcPts val="2000"/>
              </a:spcBef>
              <a:spcAft>
                <a:spcPts val="0"/>
              </a:spcAft>
              <a:buClr>
                <a:srgbClr val="323232"/>
              </a:buClr>
              <a:buSzPts val="5600"/>
              <a:buNone/>
            </a:pPr>
            <a:r>
              <a:rPr lang="en-US"/>
              <a:t>1) Zrównoważone wykorzystanie zasobów</a:t>
            </a:r>
            <a:endParaRPr/>
          </a:p>
          <a:p>
            <a:pPr indent="0" lvl="0" marL="0" rtl="0" algn="l">
              <a:lnSpc>
                <a:spcPct val="90000"/>
              </a:lnSpc>
              <a:spcBef>
                <a:spcPts val="2000"/>
              </a:spcBef>
              <a:spcAft>
                <a:spcPts val="0"/>
              </a:spcAft>
              <a:buClr>
                <a:srgbClr val="323232"/>
              </a:buClr>
              <a:buSzPts val="5600"/>
              <a:buNone/>
            </a:pPr>
            <a:r>
              <a:rPr lang="en-US"/>
              <a:t>2) Ograniczanie nadmiernej konsumpcji i marnotrawstwa</a:t>
            </a:r>
            <a:endParaRPr/>
          </a:p>
          <a:p>
            <a:pPr indent="0" lvl="0" marL="0" rtl="0" algn="l">
              <a:lnSpc>
                <a:spcPct val="90000"/>
              </a:lnSpc>
              <a:spcBef>
                <a:spcPts val="2000"/>
              </a:spcBef>
              <a:spcAft>
                <a:spcPts val="0"/>
              </a:spcAft>
              <a:buClr>
                <a:srgbClr val="323232"/>
              </a:buClr>
              <a:buSzPts val="5600"/>
              <a:buNone/>
            </a:pPr>
            <a:r>
              <a:rPr lang="en-US"/>
              <a:t>3) Utrzymanie różnorodności biologicznej</a:t>
            </a:r>
            <a:endParaRPr/>
          </a:p>
          <a:p>
            <a:pPr indent="0" lvl="0" marL="0" rtl="0" algn="l">
              <a:lnSpc>
                <a:spcPct val="90000"/>
              </a:lnSpc>
              <a:spcBef>
                <a:spcPts val="2000"/>
              </a:spcBef>
              <a:spcAft>
                <a:spcPts val="0"/>
              </a:spcAft>
              <a:buClr>
                <a:srgbClr val="323232"/>
              </a:buClr>
              <a:buSzPts val="5600"/>
              <a:buNone/>
            </a:pPr>
            <a:r>
              <a:rPr lang="en-US"/>
              <a:t>4) Włączenie turystyki do planowania</a:t>
            </a:r>
            <a:endParaRPr/>
          </a:p>
          <a:p>
            <a:pPr indent="0" lvl="0" marL="0" rtl="0" algn="l">
              <a:lnSpc>
                <a:spcPct val="90000"/>
              </a:lnSpc>
              <a:spcBef>
                <a:spcPts val="2000"/>
              </a:spcBef>
              <a:spcAft>
                <a:spcPts val="0"/>
              </a:spcAft>
              <a:buClr>
                <a:srgbClr val="323232"/>
              </a:buClr>
              <a:buSzPts val="5600"/>
              <a:buNone/>
            </a:pPr>
            <a:r>
              <a:rPr lang="en-US"/>
              <a:t>5) Wspieranie lokalnej gospodarki</a:t>
            </a:r>
            <a:endParaRPr/>
          </a:p>
          <a:p>
            <a:pPr indent="0" lvl="0" marL="0" rtl="0" algn="l">
              <a:lnSpc>
                <a:spcPct val="90000"/>
              </a:lnSpc>
              <a:spcBef>
                <a:spcPts val="2000"/>
              </a:spcBef>
              <a:spcAft>
                <a:spcPts val="0"/>
              </a:spcAft>
              <a:buClr>
                <a:srgbClr val="323232"/>
              </a:buClr>
              <a:buSzPts val="5600"/>
              <a:buNone/>
            </a:pPr>
            <a:r>
              <a:rPr lang="en-US"/>
              <a:t>6) Angażowanie społeczności lokalnych </a:t>
            </a:r>
            <a:endParaRPr/>
          </a:p>
          <a:p>
            <a:pPr indent="0" lvl="0" marL="0" rtl="0" algn="l">
              <a:lnSpc>
                <a:spcPct val="90000"/>
              </a:lnSpc>
              <a:spcBef>
                <a:spcPts val="2000"/>
              </a:spcBef>
              <a:spcAft>
                <a:spcPts val="0"/>
              </a:spcAft>
              <a:buClr>
                <a:srgbClr val="323232"/>
              </a:buClr>
              <a:buSzPts val="5600"/>
              <a:buNone/>
            </a:pPr>
            <a:r>
              <a:rPr lang="en-US"/>
              <a:t>7) Konsultacje z zainteresowanymi stronami i opinią publiczną</a:t>
            </a:r>
            <a:endParaRPr/>
          </a:p>
          <a:p>
            <a:pPr indent="0" lvl="0" marL="0" rtl="0" algn="l">
              <a:lnSpc>
                <a:spcPct val="90000"/>
              </a:lnSpc>
              <a:spcBef>
                <a:spcPts val="2000"/>
              </a:spcBef>
              <a:spcAft>
                <a:spcPts val="0"/>
              </a:spcAft>
              <a:buClr>
                <a:srgbClr val="323232"/>
              </a:buClr>
              <a:buSzPts val="5600"/>
              <a:buNone/>
            </a:pPr>
            <a:r>
              <a:rPr lang="en-US"/>
              <a:t>8) Szkolenie personelu</a:t>
            </a:r>
            <a:endParaRPr/>
          </a:p>
          <a:p>
            <a:pPr indent="0" lvl="0" marL="0" rtl="0" algn="l">
              <a:lnSpc>
                <a:spcPct val="90000"/>
              </a:lnSpc>
              <a:spcBef>
                <a:spcPts val="2000"/>
              </a:spcBef>
              <a:spcAft>
                <a:spcPts val="0"/>
              </a:spcAft>
              <a:buClr>
                <a:srgbClr val="323232"/>
              </a:buClr>
              <a:buSzPts val="5600"/>
              <a:buNone/>
            </a:pPr>
            <a:r>
              <a:rPr lang="en-US"/>
              <a:t>9) Odpowiedzialny marketing turystyczny</a:t>
            </a:r>
            <a:endParaRPr/>
          </a:p>
          <a:p>
            <a:pPr indent="0" lvl="0" marL="0" rtl="0" algn="l">
              <a:lnSpc>
                <a:spcPct val="90000"/>
              </a:lnSpc>
              <a:spcBef>
                <a:spcPts val="2000"/>
              </a:spcBef>
              <a:spcAft>
                <a:spcPts val="0"/>
              </a:spcAft>
              <a:buClr>
                <a:srgbClr val="323232"/>
              </a:buClr>
              <a:buSzPts val="5600"/>
              <a:buNone/>
            </a:pPr>
            <a:r>
              <a:rPr lang="en-US"/>
              <a:t>10) Prowadzenie badań</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5600"/>
              <a:buNone/>
            </a:pPr>
            <a:r>
              <a:t/>
            </a:r>
            <a:endParaRPr/>
          </a:p>
          <a:p>
            <a:pPr indent="-101600" lvl="0" marL="457200" rtl="0" algn="l">
              <a:lnSpc>
                <a:spcPct val="90000"/>
              </a:lnSpc>
              <a:spcBef>
                <a:spcPts val="2000"/>
              </a:spcBef>
              <a:spcAft>
                <a:spcPts val="0"/>
              </a:spcAft>
              <a:buClr>
                <a:srgbClr val="323232"/>
              </a:buClr>
              <a:buSzPts val="56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7" st="1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9"/>
          <p:cNvSpPr txBox="1"/>
          <p:nvPr>
            <p:ph idx="1" type="body"/>
          </p:nvPr>
        </p:nvSpPr>
        <p:spPr>
          <a:xfrm>
            <a:off x="8491539" y="390144"/>
            <a:ext cx="15130462" cy="8461248"/>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5600"/>
              <a:buNone/>
            </a:pPr>
            <a:r>
              <a:rPr lang="en-US"/>
              <a:t>Ochrona naszych zasobów naturalnych, społecznych i kulturowych to nie tylko obowiązek — to skuteczna strategia zapewniająca trwały sukces. </a:t>
            </a:r>
            <a:endParaRPr/>
          </a:p>
          <a:p>
            <a:pPr indent="0" lvl="0" marL="0" rtl="0" algn="l">
              <a:lnSpc>
                <a:spcPct val="90000"/>
              </a:lnSpc>
              <a:spcBef>
                <a:spcPts val="2000"/>
              </a:spcBef>
              <a:spcAft>
                <a:spcPts val="0"/>
              </a:spcAft>
              <a:buClr>
                <a:srgbClr val="323232"/>
              </a:buClr>
              <a:buSzPts val="5600"/>
              <a:buNone/>
            </a:pPr>
            <a:r>
              <a:rPr lang="en-US"/>
              <a:t>Stawiając na ochronę środowiska i stosując zrównoważone praktyki, firmy mogą chronić naszą planetę i stworzyć nowe możliwości rozwoju i innowacji. </a:t>
            </a:r>
            <a:endParaRPr/>
          </a:p>
          <a:p>
            <a:pPr indent="0" lvl="0" marL="0" rtl="0" algn="l">
              <a:lnSpc>
                <a:spcPct val="90000"/>
              </a:lnSpc>
              <a:spcBef>
                <a:spcPts val="2000"/>
              </a:spcBef>
              <a:spcAft>
                <a:spcPts val="0"/>
              </a:spcAft>
              <a:buClr>
                <a:srgbClr val="323232"/>
              </a:buClr>
              <a:buSzPts val="5600"/>
              <a:buNone/>
            </a:pPr>
            <a:r>
              <a:rPr lang="en-US"/>
              <a:t>Wspierajmy przyszłość, w której prosperujące przedsiębiorstwa i zdrowa planeta idą w parze!</a:t>
            </a:r>
            <a:endParaRPr/>
          </a:p>
        </p:txBody>
      </p:sp>
      <p:sp>
        <p:nvSpPr>
          <p:cNvPr id="157" name="Google Shape;157;p9"/>
          <p:cNvSpPr txBox="1"/>
          <p:nvPr>
            <p:ph type="title"/>
          </p:nvPr>
        </p:nvSpPr>
        <p:spPr>
          <a:xfrm>
            <a:off x="419099" y="1581150"/>
            <a:ext cx="7399169" cy="3490452"/>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1) Zrównoważone wykorzystanie zasobów </a:t>
            </a:r>
            <a:endParaRPr/>
          </a:p>
        </p:txBody>
      </p:sp>
      <p:sp>
        <p:nvSpPr>
          <p:cNvPr id="158" name="Google Shape;158;p9"/>
          <p:cNvSpPr txBox="1"/>
          <p:nvPr/>
        </p:nvSpPr>
        <p:spPr>
          <a:xfrm>
            <a:off x="8271087" y="9076322"/>
            <a:ext cx="15130462" cy="3963022"/>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rgbClr val="323232"/>
              </a:buClr>
              <a:buSzPts val="4300"/>
              <a:buFont typeface="Arial"/>
              <a:buNone/>
            </a:pPr>
            <a:r>
              <a:rPr b="0" i="1" lang="en-US" sz="4300" u="none" cap="none" strike="noStrike">
                <a:solidFill>
                  <a:srgbClr val="323232"/>
                </a:solidFill>
                <a:latin typeface="Arial"/>
                <a:ea typeface="Arial"/>
                <a:cs typeface="Arial"/>
                <a:sym typeface="Arial"/>
              </a:rPr>
              <a:t>Pomyśl o hotelu lub firmie turystycznej, którą znasz. </a:t>
            </a:r>
            <a:endParaRPr b="0" i="0" sz="1400" u="none" cap="none" strike="noStrike">
              <a:solidFill>
                <a:srgbClr val="000000"/>
              </a:solidFill>
              <a:latin typeface="Arial"/>
              <a:ea typeface="Arial"/>
              <a:cs typeface="Arial"/>
              <a:sym typeface="Arial"/>
            </a:endParaRPr>
          </a:p>
          <a:p>
            <a:pPr indent="-685800" lvl="0" marL="685800" marR="0" rtl="0" algn="l">
              <a:lnSpc>
                <a:spcPct val="90000"/>
              </a:lnSpc>
              <a:spcBef>
                <a:spcPts val="2000"/>
              </a:spcBef>
              <a:spcAft>
                <a:spcPts val="0"/>
              </a:spcAft>
              <a:buClr>
                <a:srgbClr val="323232"/>
              </a:buClr>
              <a:buSzPts val="4300"/>
              <a:buFont typeface="Arial"/>
              <a:buChar char="•"/>
            </a:pPr>
            <a:r>
              <a:rPr b="0" i="1" lang="en-US" sz="4300" u="none" cap="none" strike="noStrike">
                <a:solidFill>
                  <a:srgbClr val="323232"/>
                </a:solidFill>
                <a:latin typeface="Arial"/>
                <a:ea typeface="Arial"/>
                <a:cs typeface="Arial"/>
                <a:sym typeface="Arial"/>
              </a:rPr>
              <a:t>W jaki sposób można by zmniejszyć zużycie wody, energii lub materiałów bez obniżania poziomu zadowolenia gości? </a:t>
            </a:r>
            <a:endParaRPr b="0" i="0" sz="1400" u="none" cap="none" strike="noStrike">
              <a:solidFill>
                <a:srgbClr val="000000"/>
              </a:solidFill>
              <a:latin typeface="Arial"/>
              <a:ea typeface="Arial"/>
              <a:cs typeface="Arial"/>
              <a:sym typeface="Arial"/>
            </a:endParaRPr>
          </a:p>
          <a:p>
            <a:pPr indent="-685800" lvl="0" marL="685800" marR="0" rtl="0" algn="l">
              <a:lnSpc>
                <a:spcPct val="90000"/>
              </a:lnSpc>
              <a:spcBef>
                <a:spcPts val="2000"/>
              </a:spcBef>
              <a:spcAft>
                <a:spcPts val="0"/>
              </a:spcAft>
              <a:buClr>
                <a:srgbClr val="323232"/>
              </a:buClr>
              <a:buSzPts val="4300"/>
              <a:buFont typeface="Arial"/>
              <a:buChar char="•"/>
            </a:pPr>
            <a:r>
              <a:rPr b="0" i="1" lang="en-US" sz="4300" u="none" cap="none" strike="noStrike">
                <a:solidFill>
                  <a:srgbClr val="323232"/>
                </a:solidFill>
                <a:latin typeface="Arial"/>
                <a:ea typeface="Arial"/>
                <a:cs typeface="Arial"/>
                <a:sym typeface="Arial"/>
              </a:rPr>
              <a:t>W jaki sposób zmiany te mogłyby przynieść korzyści zarówno środowisku, jak i przedsiębiorstwu?</a:t>
            </a:r>
            <a:endParaRPr b="0" i="0" sz="1400" u="none" cap="none" strike="noStrike">
              <a:solidFill>
                <a:srgbClr val="000000"/>
              </a:solidFill>
              <a:latin typeface="Arial"/>
              <a:ea typeface="Arial"/>
              <a:cs typeface="Arial"/>
              <a:sym typeface="Arial"/>
            </a:endParaRPr>
          </a:p>
        </p:txBody>
      </p:sp>
      <p:sp>
        <p:nvSpPr>
          <p:cNvPr id="159" name="Google Shape;159;p9"/>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0"/>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b="1" lang="en-US"/>
              <a:t>2) Ograniczanie nadmiernej konsumpcji i marnotrawstwa</a:t>
            </a:r>
            <a:br>
              <a:rPr b="1" lang="en-US"/>
            </a:br>
            <a:br>
              <a:rPr b="1" lang="en-US"/>
            </a:br>
            <a:endParaRPr/>
          </a:p>
        </p:txBody>
      </p:sp>
      <p:sp>
        <p:nvSpPr>
          <p:cNvPr id="165" name="Google Shape;165;p10"/>
          <p:cNvSpPr txBox="1"/>
          <p:nvPr>
            <p:ph idx="1" type="body"/>
          </p:nvPr>
        </p:nvSpPr>
        <p:spPr>
          <a:xfrm>
            <a:off x="8850757" y="0"/>
            <a:ext cx="15252827" cy="13185648"/>
          </a:xfrm>
          <a:prstGeom prst="rect">
            <a:avLst/>
          </a:prstGeom>
          <a:noFill/>
          <a:ln>
            <a:noFill/>
          </a:ln>
        </p:spPr>
        <p:txBody>
          <a:bodyPr anchorCtr="0" anchor="t" bIns="0" lIns="0" spcFirstLastPara="1" rIns="0" wrap="square" tIns="0">
            <a:normAutofit fontScale="92500"/>
          </a:bodyPr>
          <a:lstStyle/>
          <a:p>
            <a:pPr indent="0" lvl="0" marL="0" rtl="0" algn="l">
              <a:lnSpc>
                <a:spcPct val="90000"/>
              </a:lnSpc>
              <a:spcBef>
                <a:spcPts val="0"/>
              </a:spcBef>
              <a:spcAft>
                <a:spcPts val="0"/>
              </a:spcAft>
              <a:buClr>
                <a:srgbClr val="323232"/>
              </a:buClr>
              <a:buSzPct val="100000"/>
              <a:buNone/>
            </a:pPr>
            <a:r>
              <a:t/>
            </a:r>
            <a:endParaRPr/>
          </a:p>
          <a:p>
            <a:pPr indent="0" lvl="0" marL="0" rtl="0" algn="l">
              <a:lnSpc>
                <a:spcPct val="90000"/>
              </a:lnSpc>
              <a:spcBef>
                <a:spcPts val="2000"/>
              </a:spcBef>
              <a:spcAft>
                <a:spcPts val="0"/>
              </a:spcAft>
              <a:buClr>
                <a:srgbClr val="323232"/>
              </a:buClr>
              <a:buSzPct val="100000"/>
              <a:buNone/>
            </a:pPr>
            <a:r>
              <a:rPr lang="en-US" sz="5200"/>
              <a:t>Ograniczając nadmierną konsumpcję i ilość odpadów, nie tylko oszczędzamy pieniądze, które w przeciwnym razie zostałyby wydane na odbudowę naszego cennego środowiska, ale także poprawiamy jakość naszych doświadczeń turystycznych. </a:t>
            </a:r>
            <a:endParaRPr sz="5200"/>
          </a:p>
          <a:p>
            <a:pPr indent="0" lvl="0" marL="0" rtl="0" algn="l">
              <a:lnSpc>
                <a:spcPct val="90000"/>
              </a:lnSpc>
              <a:spcBef>
                <a:spcPts val="2000"/>
              </a:spcBef>
              <a:spcAft>
                <a:spcPts val="0"/>
              </a:spcAft>
              <a:buClr>
                <a:srgbClr val="323232"/>
              </a:buClr>
              <a:buSzPct val="100000"/>
              <a:buNone/>
            </a:pPr>
            <a:r>
              <a:rPr lang="en-US" sz="5200"/>
              <a:t>Stosowanie zrównoważonych praktyk pozwala nam cieszyć się pięknymi miejscami, jednocześnie chroniąc je dla przyszłych pokoleń. </a:t>
            </a:r>
            <a:endParaRPr sz="5200"/>
          </a:p>
          <a:p>
            <a:pPr indent="0" lvl="0" marL="0" rtl="0" algn="l">
              <a:lnSpc>
                <a:spcPct val="90000"/>
              </a:lnSpc>
              <a:spcBef>
                <a:spcPts val="2000"/>
              </a:spcBef>
              <a:spcAft>
                <a:spcPts val="0"/>
              </a:spcAft>
              <a:buClr>
                <a:srgbClr val="323232"/>
              </a:buClr>
              <a:buSzPct val="100000"/>
              <a:buNone/>
            </a:pPr>
            <a:r>
              <a:rPr lang="en-US" sz="5200"/>
              <a:t>Podejmijmy dziś świadome decyzje, aby jutro było bardziej ekologiczne i pełne życia!</a:t>
            </a:r>
            <a:endParaRPr sz="5200"/>
          </a:p>
          <a:p>
            <a:pPr indent="0" lvl="0" marL="0" rtl="0" algn="l">
              <a:lnSpc>
                <a:spcPct val="90000"/>
              </a:lnSpc>
              <a:spcBef>
                <a:spcPts val="2000"/>
              </a:spcBef>
              <a:spcAft>
                <a:spcPts val="0"/>
              </a:spcAft>
              <a:buClr>
                <a:srgbClr val="323232"/>
              </a:buClr>
              <a:buSzPct val="100000"/>
              <a:buNone/>
            </a:pPr>
            <a:r>
              <a:t/>
            </a:r>
            <a:endParaRPr/>
          </a:p>
          <a:p>
            <a:pPr indent="0" lvl="0" marL="0" rtl="0" algn="l">
              <a:lnSpc>
                <a:spcPct val="90000"/>
              </a:lnSpc>
              <a:spcBef>
                <a:spcPts val="2000"/>
              </a:spcBef>
              <a:spcAft>
                <a:spcPts val="0"/>
              </a:spcAft>
              <a:buClr>
                <a:srgbClr val="323232"/>
              </a:buClr>
              <a:buSzPct val="100000"/>
              <a:buNone/>
            </a:pPr>
            <a:r>
              <a:rPr i="1" lang="en-US" sz="4300"/>
              <a:t>Pytania do refleksji:</a:t>
            </a:r>
            <a:endParaRPr/>
          </a:p>
          <a:p>
            <a:pPr indent="-457200" lvl="0" marL="457200" rtl="0" algn="l">
              <a:lnSpc>
                <a:spcPct val="90000"/>
              </a:lnSpc>
              <a:spcBef>
                <a:spcPts val="2000"/>
              </a:spcBef>
              <a:spcAft>
                <a:spcPts val="0"/>
              </a:spcAft>
              <a:buClr>
                <a:srgbClr val="323232"/>
              </a:buClr>
              <a:buSzPct val="100000"/>
              <a:buChar char="•"/>
            </a:pPr>
            <a:r>
              <a:rPr i="1" lang="en-US" sz="4000"/>
              <a:t>W jaki sposób możesz pomóc uczniom zrozumieć długoterminowe korzyści płynące z ograniczenia nadmiernej konsumpcji i marnotrawstwa w turystyce? </a:t>
            </a:r>
            <a:endParaRPr/>
          </a:p>
          <a:p>
            <a:pPr indent="-457200" lvl="0" marL="457200" rtl="0" algn="l">
              <a:lnSpc>
                <a:spcPct val="90000"/>
              </a:lnSpc>
              <a:spcBef>
                <a:spcPts val="2000"/>
              </a:spcBef>
              <a:spcAft>
                <a:spcPts val="0"/>
              </a:spcAft>
              <a:buClr>
                <a:srgbClr val="323232"/>
              </a:buClr>
              <a:buSzPct val="100000"/>
              <a:buChar char="•"/>
            </a:pPr>
            <a:r>
              <a:rPr i="1" lang="en-US" sz="4000"/>
              <a:t>W jaki sposób możesz wzorować się na zrównoważonych praktykach lub włączyć je do swoich szkoleń, aby wzmocnić te zasady?</a:t>
            </a:r>
            <a:endParaRPr i="1" sz="4000"/>
          </a:p>
        </p:txBody>
      </p:sp>
      <p:sp>
        <p:nvSpPr>
          <p:cNvPr id="166" name="Google Shape;166;p10"/>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1"/>
          <p:cNvSpPr txBox="1"/>
          <p:nvPr>
            <p:ph idx="1" type="body"/>
          </p:nvPr>
        </p:nvSpPr>
        <p:spPr>
          <a:xfrm>
            <a:off x="8491539" y="390144"/>
            <a:ext cx="15130462" cy="13069824"/>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rPr lang="en-US"/>
              <a:t>Docenianie i pielęgnowanie bogatej różnorodności przyrodniczej, społecznej i kulturowej jest nie tylko ważne, ale wręcz niezbędne dla przyszłości zrównoważonej turystyki. </a:t>
            </a:r>
            <a:endParaRPr/>
          </a:p>
          <a:p>
            <a:pPr indent="0" lvl="0" marL="0" rtl="0" algn="l">
              <a:lnSpc>
                <a:spcPct val="90000"/>
              </a:lnSpc>
              <a:spcBef>
                <a:spcPts val="2000"/>
              </a:spcBef>
              <a:spcAft>
                <a:spcPts val="0"/>
              </a:spcAft>
              <a:buClr>
                <a:srgbClr val="323232"/>
              </a:buClr>
              <a:buSzPts val="5600"/>
              <a:buNone/>
            </a:pPr>
            <a:r>
              <a:rPr lang="en-US"/>
              <a:t>Poprzez uwzględnienie tych elementów budujemy silne i odporne fundamenty dla branży, która może prosperować przez kolejne pokolenia. </a:t>
            </a:r>
            <a:endParaRPr/>
          </a:p>
          <a:p>
            <a:pPr indent="0" lvl="0" marL="0" rtl="0" algn="l">
              <a:lnSpc>
                <a:spcPct val="90000"/>
              </a:lnSpc>
              <a:spcBef>
                <a:spcPts val="2000"/>
              </a:spcBef>
              <a:spcAft>
                <a:spcPts val="0"/>
              </a:spcAft>
              <a:buClr>
                <a:srgbClr val="323232"/>
              </a:buClr>
              <a:buSzPts val="5600"/>
              <a:buNone/>
            </a:pPr>
            <a:r>
              <a:rPr lang="en-US"/>
              <a:t>Pracujmy razem, aby chronić to, co sprawia, że nasze destynacje są wyjątkowe!</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4000"/>
              <a:buNone/>
            </a:pPr>
            <a:r>
              <a:rPr i="1" lang="en-US" sz="4000"/>
              <a:t>Pytanie do refleksji:</a:t>
            </a:r>
            <a:endParaRPr/>
          </a:p>
          <a:p>
            <a:pPr indent="-571500" lvl="0" marL="571500" rtl="0" algn="l">
              <a:lnSpc>
                <a:spcPct val="90000"/>
              </a:lnSpc>
              <a:spcBef>
                <a:spcPts val="2000"/>
              </a:spcBef>
              <a:spcAft>
                <a:spcPts val="0"/>
              </a:spcAft>
              <a:buClr>
                <a:srgbClr val="323232"/>
              </a:buClr>
              <a:buSzPts val="4000"/>
              <a:buFont typeface="Arial"/>
              <a:buChar char="•"/>
            </a:pPr>
            <a:r>
              <a:rPr i="1" lang="en-US" sz="4000"/>
              <a:t>W jaki sposób operatorzy turystyczni w Twoim regionie mogą aktywnie celebrować i chronić lokalną różnorodność przyrodniczą, społeczną i kulturową oraz dlaczego jest to niezbędne dla długoterminowego sukcesu branży turystycznej?</a:t>
            </a:r>
            <a:endParaRPr/>
          </a:p>
        </p:txBody>
      </p:sp>
      <p:sp>
        <p:nvSpPr>
          <p:cNvPr id="172" name="Google Shape;172;p11"/>
          <p:cNvSpPr txBox="1"/>
          <p:nvPr>
            <p:ph type="title"/>
          </p:nvPr>
        </p:nvSpPr>
        <p:spPr>
          <a:xfrm>
            <a:off x="761999" y="1524000"/>
            <a:ext cx="6754369" cy="286512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3) Utrzymanie różnorodności biologicznej</a:t>
            </a:r>
            <a:endParaRPr/>
          </a:p>
        </p:txBody>
      </p:sp>
      <p:sp>
        <p:nvSpPr>
          <p:cNvPr id="173" name="Google Shape;173;p11"/>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12"/>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b="1" lang="en-US"/>
              <a:t>4) Włączenie turystyki do planowania</a:t>
            </a:r>
            <a:br>
              <a:rPr b="1" lang="en-US"/>
            </a:br>
            <a:br>
              <a:rPr b="1" lang="en-US"/>
            </a:br>
            <a:endParaRPr/>
          </a:p>
        </p:txBody>
      </p:sp>
      <p:sp>
        <p:nvSpPr>
          <p:cNvPr id="179" name="Google Shape;179;p12"/>
          <p:cNvSpPr txBox="1"/>
          <p:nvPr>
            <p:ph idx="1" type="body"/>
          </p:nvPr>
        </p:nvSpPr>
        <p:spPr>
          <a:xfrm>
            <a:off x="8850757" y="0"/>
            <a:ext cx="15252827" cy="12929616"/>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5600"/>
              <a:buNone/>
            </a:pPr>
            <a:r>
              <a:rPr lang="en-US"/>
              <a:t>Włączając rozwój turystyki do krajowego i lokalnego planowania strategicznego oraz przeprowadzając dokładne oceny oddziaływania na środowisko, możemy znacznie zwiększyć długoterminową zrównoważoność i dynamikę naszej branży turystycznej. </a:t>
            </a:r>
            <a:endParaRPr/>
          </a:p>
          <a:p>
            <a:pPr indent="0" lvl="0" marL="0" rtl="0" algn="l">
              <a:lnSpc>
                <a:spcPct val="90000"/>
              </a:lnSpc>
              <a:spcBef>
                <a:spcPts val="2000"/>
              </a:spcBef>
              <a:spcAft>
                <a:spcPts val="0"/>
              </a:spcAft>
              <a:buClr>
                <a:srgbClr val="323232"/>
              </a:buClr>
              <a:buSzPts val="5600"/>
              <a:buNone/>
            </a:pPr>
            <a:r>
              <a:rPr lang="en-US"/>
              <a:t>Takie proaktywne podejście nie tylko chroni nasze dziedzictwo naturalne, ale także tworzy sprzyjające warunki dla rozwoju turystyki w przyszłości.</a:t>
            </a:r>
            <a:endParaRPr/>
          </a:p>
          <a:p>
            <a:pPr indent="0" lvl="0" marL="0" rtl="0" algn="l">
              <a:lnSpc>
                <a:spcPct val="90000"/>
              </a:lnSpc>
              <a:spcBef>
                <a:spcPts val="2000"/>
              </a:spcBef>
              <a:spcAft>
                <a:spcPts val="0"/>
              </a:spcAft>
              <a:buClr>
                <a:srgbClr val="323232"/>
              </a:buClr>
              <a:buSzPts val="4000"/>
              <a:buNone/>
            </a:pPr>
            <a:r>
              <a:rPr i="1" lang="en-US" sz="4000"/>
              <a:t>Pytania do refleksji:</a:t>
            </a:r>
            <a:endParaRPr/>
          </a:p>
          <a:p>
            <a:pPr indent="-457200" lvl="0" marL="457200" rtl="0" algn="l">
              <a:lnSpc>
                <a:spcPct val="90000"/>
              </a:lnSpc>
              <a:spcBef>
                <a:spcPts val="2000"/>
              </a:spcBef>
              <a:spcAft>
                <a:spcPts val="0"/>
              </a:spcAft>
              <a:buClr>
                <a:srgbClr val="323232"/>
              </a:buClr>
              <a:buSzPts val="4000"/>
              <a:buChar char="•"/>
            </a:pPr>
            <a:r>
              <a:rPr i="1" lang="en-US" sz="4000"/>
              <a:t>Czy znasz lokalnych dostawców usług turystycznych, którzy wdrożyli krajowe i lokalne planowanie? Jakie są tego korzyści? Czy istnieją jakieś zagrożenia?</a:t>
            </a:r>
            <a:endParaRPr/>
          </a:p>
          <a:p>
            <a:pPr indent="-457200" lvl="0" marL="457200" rtl="0" algn="l">
              <a:lnSpc>
                <a:spcPct val="90000"/>
              </a:lnSpc>
              <a:spcBef>
                <a:spcPts val="2000"/>
              </a:spcBef>
              <a:spcAft>
                <a:spcPts val="0"/>
              </a:spcAft>
              <a:buClr>
                <a:srgbClr val="323232"/>
              </a:buClr>
              <a:buSzPts val="4000"/>
              <a:buChar char="•"/>
            </a:pPr>
            <a:r>
              <a:rPr i="1" lang="en-US" sz="4000"/>
              <a:t>Od czego powinien zacząć nowy dostawca usług turystycznych, jeśli chce włączyć rozwój turystyki do krajowego i lokalnego planowania strategicznego?</a:t>
            </a:r>
            <a:endParaRPr i="1" sz="4000"/>
          </a:p>
        </p:txBody>
      </p:sp>
      <p:sp>
        <p:nvSpPr>
          <p:cNvPr id="180" name="Google Shape;180;p12"/>
          <p:cNvSpPr/>
          <p:nvPr/>
        </p:nvSpPr>
        <p:spPr>
          <a:xfrm>
            <a:off x="22988016" y="502920"/>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3"/>
          <p:cNvSpPr txBox="1"/>
          <p:nvPr>
            <p:ph idx="1" type="body"/>
          </p:nvPr>
        </p:nvSpPr>
        <p:spPr>
          <a:xfrm>
            <a:off x="8491539" y="390144"/>
            <a:ext cx="15130462" cy="1306982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5600"/>
              <a:buNone/>
            </a:pPr>
            <a:r>
              <a:rPr lang="en-US"/>
              <a:t>Wyobraź sobie formę turystyki, która nie tylko zachęca do przygód, ale także wzbogaca lokalne społeczności i chroni naszą planetę. </a:t>
            </a:r>
            <a:endParaRPr/>
          </a:p>
          <a:p>
            <a:pPr indent="0" lvl="0" marL="0" rtl="0" algn="l">
              <a:lnSpc>
                <a:spcPct val="90000"/>
              </a:lnSpc>
              <a:spcBef>
                <a:spcPts val="2000"/>
              </a:spcBef>
              <a:spcAft>
                <a:spcPts val="0"/>
              </a:spcAft>
              <a:buClr>
                <a:srgbClr val="323232"/>
              </a:buClr>
              <a:buSzPts val="5600"/>
              <a:buNone/>
            </a:pPr>
            <a:r>
              <a:rPr lang="en-US"/>
              <a:t>Jest to turystyka, która obejmuje różnorodne lokalne działania gospodarcze, biorąc pod uwagę koszty i wartości środowiskowe. </a:t>
            </a:r>
            <a:endParaRPr/>
          </a:p>
          <a:p>
            <a:pPr indent="0" lvl="0" marL="0" rtl="0" algn="l">
              <a:lnSpc>
                <a:spcPct val="90000"/>
              </a:lnSpc>
              <a:spcBef>
                <a:spcPts val="2000"/>
              </a:spcBef>
              <a:spcAft>
                <a:spcPts val="0"/>
              </a:spcAft>
              <a:buClr>
                <a:srgbClr val="323232"/>
              </a:buClr>
              <a:buSzPts val="5600"/>
              <a:buNone/>
            </a:pPr>
            <a:r>
              <a:rPr lang="en-US"/>
              <a:t>Odkrywajmy, cieszmy się i chrońmy miejsca, które kochamy! </a:t>
            </a:r>
            <a:endParaRPr/>
          </a:p>
          <a:p>
            <a:pPr indent="0" lvl="0" marL="0" rtl="0" algn="l">
              <a:lnSpc>
                <a:spcPct val="90000"/>
              </a:lnSpc>
              <a:spcBef>
                <a:spcPts val="2000"/>
              </a:spcBef>
              <a:spcAft>
                <a:spcPts val="0"/>
              </a:spcAft>
              <a:buClr>
                <a:srgbClr val="323232"/>
              </a:buClr>
              <a:buSzPts val="4000"/>
              <a:buNone/>
            </a:pPr>
            <a:r>
              <a:t/>
            </a:r>
            <a:endParaRPr i="1" sz="4000"/>
          </a:p>
          <a:p>
            <a:pPr indent="0" lvl="0" marL="0" rtl="0" algn="l">
              <a:lnSpc>
                <a:spcPct val="90000"/>
              </a:lnSpc>
              <a:spcBef>
                <a:spcPts val="2000"/>
              </a:spcBef>
              <a:spcAft>
                <a:spcPts val="0"/>
              </a:spcAft>
              <a:buClr>
                <a:srgbClr val="323232"/>
              </a:buClr>
              <a:buSzPts val="4000"/>
              <a:buNone/>
            </a:pPr>
            <a:r>
              <a:rPr i="1" lang="en-US" sz="4000"/>
              <a:t>Pytanie do refleksji:</a:t>
            </a:r>
            <a:endParaRPr/>
          </a:p>
          <a:p>
            <a:pPr indent="-571500" lvl="0" marL="571500" rtl="0" algn="l">
              <a:lnSpc>
                <a:spcPct val="90000"/>
              </a:lnSpc>
              <a:spcBef>
                <a:spcPts val="2000"/>
              </a:spcBef>
              <a:spcAft>
                <a:spcPts val="0"/>
              </a:spcAft>
              <a:buClr>
                <a:srgbClr val="323232"/>
              </a:buClr>
              <a:buSzPts val="4000"/>
              <a:buFont typeface="Arial"/>
              <a:buChar char="•"/>
            </a:pPr>
            <a:r>
              <a:rPr i="1" lang="en-US" sz="4000"/>
              <a:t>Jako specjalista ds. kształcenia i szkolenia zawodowego w branży turystycznej, w jaki sposób pomógłbyś przedsiębiorstwom turystycznym zaprojektować oferty turystyczne, które wzmacniają lokalną gospodarkę, szanują wartości kulturowe i zmniejszają wpływ na środowisko?</a:t>
            </a:r>
            <a:endParaRPr/>
          </a:p>
        </p:txBody>
      </p:sp>
      <p:sp>
        <p:nvSpPr>
          <p:cNvPr id="186" name="Google Shape;186;p13"/>
          <p:cNvSpPr txBox="1"/>
          <p:nvPr>
            <p:ph type="title"/>
          </p:nvPr>
        </p:nvSpPr>
        <p:spPr>
          <a:xfrm>
            <a:off x="761999" y="1524000"/>
            <a:ext cx="6754369" cy="286512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5) Wspieranie lokalnych gospodarek</a:t>
            </a:r>
            <a:endParaRPr/>
          </a:p>
        </p:txBody>
      </p:sp>
      <p:sp>
        <p:nvSpPr>
          <p:cNvPr id="187" name="Google Shape;187;p13"/>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14"/>
          <p:cNvSpPr txBox="1"/>
          <p:nvPr>
            <p:ph type="title"/>
          </p:nvPr>
        </p:nvSpPr>
        <p:spPr>
          <a:xfrm>
            <a:off x="280416" y="1781175"/>
            <a:ext cx="8092059" cy="4484687"/>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00000"/>
              <a:buFont typeface="Arial"/>
              <a:buNone/>
            </a:pPr>
            <a:r>
              <a:rPr b="1" lang="en-US"/>
              <a:t>6) Zaangażowanie lokalnych społeczności</a:t>
            </a:r>
            <a:br>
              <a:rPr b="1" lang="en-US"/>
            </a:br>
            <a:br>
              <a:rPr b="1" lang="en-US"/>
            </a:br>
            <a:endParaRPr/>
          </a:p>
        </p:txBody>
      </p:sp>
      <p:sp>
        <p:nvSpPr>
          <p:cNvPr id="193" name="Google Shape;193;p14"/>
          <p:cNvSpPr txBox="1"/>
          <p:nvPr>
            <p:ph idx="1" type="body"/>
          </p:nvPr>
        </p:nvSpPr>
        <p:spPr>
          <a:xfrm>
            <a:off x="8850757" y="0"/>
            <a:ext cx="15252827" cy="12929616"/>
          </a:xfrm>
          <a:prstGeom prst="rect">
            <a:avLst/>
          </a:prstGeom>
          <a:noFill/>
          <a:ln>
            <a:noFill/>
          </a:ln>
        </p:spPr>
        <p:txBody>
          <a:bodyPr anchorCtr="0" anchor="t" bIns="0" lIns="0" spcFirstLastPara="1" rIns="0" wrap="square" tIns="0">
            <a:normAutofit fontScale="92500"/>
          </a:bodyPr>
          <a:lstStyle/>
          <a:p>
            <a:pPr indent="0" lvl="0" marL="0" rtl="0" algn="l">
              <a:lnSpc>
                <a:spcPct val="90000"/>
              </a:lnSpc>
              <a:spcBef>
                <a:spcPts val="0"/>
              </a:spcBef>
              <a:spcAft>
                <a:spcPts val="0"/>
              </a:spcAft>
              <a:buClr>
                <a:srgbClr val="323232"/>
              </a:buClr>
              <a:buSzPct val="108108"/>
              <a:buNone/>
            </a:pPr>
            <a:r>
              <a:t/>
            </a:r>
            <a:endParaRPr/>
          </a:p>
          <a:p>
            <a:pPr indent="0" lvl="0" marL="0" rtl="0" algn="l">
              <a:lnSpc>
                <a:spcPct val="90000"/>
              </a:lnSpc>
              <a:spcBef>
                <a:spcPts val="2000"/>
              </a:spcBef>
              <a:spcAft>
                <a:spcPts val="0"/>
              </a:spcAft>
              <a:buClr>
                <a:srgbClr val="323232"/>
              </a:buClr>
              <a:buSzPct val="108108"/>
              <a:buNone/>
            </a:pPr>
            <a:r>
              <a:rPr lang="en-US"/>
              <a:t>Wyobraź sobie tętniącą życiem społeczność, której członkowie aktywnie angażują się w sektor turystyczny. Nie tylko wzbogaca to ich życie i przyczynia się do ochrony środowiska, ale także podnosi jakość całego doświadczenia turystycznego. </a:t>
            </a:r>
            <a:endParaRPr/>
          </a:p>
          <a:p>
            <a:pPr indent="0" lvl="0" marL="0" rtl="0" algn="l">
              <a:lnSpc>
                <a:spcPct val="90000"/>
              </a:lnSpc>
              <a:spcBef>
                <a:spcPts val="2000"/>
              </a:spcBef>
              <a:spcAft>
                <a:spcPts val="0"/>
              </a:spcAft>
              <a:buClr>
                <a:srgbClr val="323232"/>
              </a:buClr>
              <a:buSzPct val="108108"/>
              <a:buNone/>
            </a:pPr>
            <a:r>
              <a:rPr lang="en-US"/>
              <a:t>Kiedy odwiedzający nawiązują kontakt z lokalną społecznością, poznają tradycje i historie, tworzą autentyczne więzi, które wzbogacają ich podróże. </a:t>
            </a:r>
            <a:endParaRPr/>
          </a:p>
          <a:p>
            <a:pPr indent="0" lvl="0" marL="0" rtl="0" algn="l">
              <a:lnSpc>
                <a:spcPct val="90000"/>
              </a:lnSpc>
              <a:spcBef>
                <a:spcPts val="2000"/>
              </a:spcBef>
              <a:spcAft>
                <a:spcPts val="0"/>
              </a:spcAft>
              <a:buClr>
                <a:srgbClr val="323232"/>
              </a:buClr>
              <a:buSzPct val="108108"/>
              <a:buNone/>
            </a:pPr>
            <a:r>
              <a:rPr lang="en-US"/>
              <a:t>Warto więc wykorzystać potencjał społeczności w turystyce – to rozwiązanie korzystne dla wszystkich!</a:t>
            </a:r>
            <a:endParaRPr/>
          </a:p>
          <a:p>
            <a:pPr indent="0" lvl="0" marL="0" rtl="0" algn="l">
              <a:lnSpc>
                <a:spcPct val="90000"/>
              </a:lnSpc>
              <a:spcBef>
                <a:spcPts val="2000"/>
              </a:spcBef>
              <a:spcAft>
                <a:spcPts val="0"/>
              </a:spcAft>
              <a:buClr>
                <a:srgbClr val="323232"/>
              </a:buClr>
              <a:buSzPct val="108108"/>
              <a:buNone/>
            </a:pPr>
            <a:r>
              <a:rPr i="1" lang="en-US" sz="4000"/>
              <a:t>Pytanie do refleksji:</a:t>
            </a:r>
            <a:endParaRPr/>
          </a:p>
          <a:p>
            <a:pPr indent="-457200" lvl="0" marL="457200" rtl="0" algn="l">
              <a:lnSpc>
                <a:spcPct val="90000"/>
              </a:lnSpc>
              <a:spcBef>
                <a:spcPts val="2000"/>
              </a:spcBef>
              <a:spcAft>
                <a:spcPts val="0"/>
              </a:spcAft>
              <a:buClr>
                <a:srgbClr val="323232"/>
              </a:buClr>
              <a:buSzPct val="108108"/>
              <a:buChar char="•"/>
            </a:pPr>
            <a:r>
              <a:rPr i="1" lang="en-US" sz="4000"/>
              <a:t>W jaki sposób zaangażowanie lokalnych społeczności w planowanie i realizację turystyki może przyczynić się zarówno do zrównoważonego rozwoju, jak i do bardziej znaczących doświadczeń odwiedzających? Podaj kilka przykładów z Twojej lokalnej społeczności.</a:t>
            </a:r>
            <a:endParaRPr/>
          </a:p>
          <a:p>
            <a:pPr indent="0" lvl="0" marL="0" rtl="0" algn="l">
              <a:lnSpc>
                <a:spcPct val="90000"/>
              </a:lnSpc>
              <a:spcBef>
                <a:spcPts val="2000"/>
              </a:spcBef>
              <a:spcAft>
                <a:spcPts val="0"/>
              </a:spcAft>
              <a:buClr>
                <a:srgbClr val="323232"/>
              </a:buClr>
              <a:buSzPct val="108108"/>
              <a:buNone/>
            </a:pPr>
            <a:r>
              <a:t/>
            </a:r>
            <a:endParaRPr i="1" sz="4000"/>
          </a:p>
        </p:txBody>
      </p:sp>
      <p:sp>
        <p:nvSpPr>
          <p:cNvPr id="194" name="Google Shape;194;p14"/>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5"/>
          <p:cNvSpPr txBox="1"/>
          <p:nvPr>
            <p:ph idx="1" type="body"/>
          </p:nvPr>
        </p:nvSpPr>
        <p:spPr>
          <a:xfrm>
            <a:off x="8491539" y="390144"/>
            <a:ext cx="15130462" cy="1306982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5600"/>
              <a:buNone/>
            </a:pPr>
            <a:r>
              <a:rPr lang="en-US"/>
              <a:t>Kiedy lokalne społeczności w pełni angażują się w sektor turystyczny, korzyści są wielowymiarowe. Nie tylko prosperują one gospodarczo, ale także odgrywają istotną rolę w ochronie środowiska naturalnego. </a:t>
            </a:r>
            <a:endParaRPr/>
          </a:p>
          <a:p>
            <a:pPr indent="0" lvl="0" marL="0" rtl="0" algn="l">
              <a:lnSpc>
                <a:spcPct val="90000"/>
              </a:lnSpc>
              <a:spcBef>
                <a:spcPts val="2000"/>
              </a:spcBef>
              <a:spcAft>
                <a:spcPts val="0"/>
              </a:spcAft>
              <a:buClr>
                <a:srgbClr val="323232"/>
              </a:buClr>
              <a:buSzPts val="5600"/>
              <a:buNone/>
            </a:pPr>
            <a:r>
              <a:rPr lang="en-US"/>
              <a:t>Ta synergia poprawia ogólną jakość doświadczeń turystycznych, zapewniając odwiedzającym bardziej autentyczne i niezapomniane podróże. </a:t>
            </a:r>
            <a:endParaRPr/>
          </a:p>
          <a:p>
            <a:pPr indent="0" lvl="0" marL="0" rtl="0" algn="l">
              <a:lnSpc>
                <a:spcPct val="90000"/>
              </a:lnSpc>
              <a:spcBef>
                <a:spcPts val="2000"/>
              </a:spcBef>
              <a:spcAft>
                <a:spcPts val="0"/>
              </a:spcAft>
              <a:buClr>
                <a:srgbClr val="323232"/>
              </a:buClr>
              <a:buSzPts val="5600"/>
              <a:buNone/>
            </a:pPr>
            <a:r>
              <a:rPr lang="en-US"/>
              <a:t>Wyobraź sobie zwiedzanie miejsca, w którym mieszkańcy są aktywnie zaangażowani, a odwiedzający czują się mile widziani.</a:t>
            </a:r>
            <a:endParaRPr/>
          </a:p>
          <a:p>
            <a:pPr indent="0" lvl="0" marL="0" rtl="0" algn="l">
              <a:lnSpc>
                <a:spcPct val="90000"/>
              </a:lnSpc>
              <a:spcBef>
                <a:spcPts val="2000"/>
              </a:spcBef>
              <a:spcAft>
                <a:spcPts val="0"/>
              </a:spcAft>
              <a:buClr>
                <a:srgbClr val="323232"/>
              </a:buClr>
              <a:buSzPts val="4000"/>
              <a:buNone/>
            </a:pPr>
            <a:r>
              <a:rPr i="1" lang="en-US" sz="4000"/>
              <a:t>Pytanie do refleksji:</a:t>
            </a:r>
            <a:endParaRPr/>
          </a:p>
          <a:p>
            <a:pPr indent="0" lvl="0" marL="0" rtl="0" algn="l">
              <a:lnSpc>
                <a:spcPct val="90000"/>
              </a:lnSpc>
              <a:spcBef>
                <a:spcPts val="2000"/>
              </a:spcBef>
              <a:spcAft>
                <a:spcPts val="0"/>
              </a:spcAft>
              <a:buClr>
                <a:srgbClr val="323232"/>
              </a:buClr>
              <a:buSzPts val="4000"/>
              <a:buNone/>
            </a:pPr>
            <a:r>
              <a:rPr i="1" lang="en-US" sz="4000"/>
              <a:t>W jaki sposób konsultacje z mieszkańcami mogą przyczynić się zarówno do zrównoważonego rozwoju danego miejsca, jak i autentyczności doświadczeń odwiedzających?</a:t>
            </a:r>
            <a:endParaRPr/>
          </a:p>
        </p:txBody>
      </p:sp>
      <p:sp>
        <p:nvSpPr>
          <p:cNvPr id="200" name="Google Shape;200;p15"/>
          <p:cNvSpPr txBox="1"/>
          <p:nvPr>
            <p:ph type="title"/>
          </p:nvPr>
        </p:nvSpPr>
        <p:spPr>
          <a:xfrm>
            <a:off x="761999" y="1524000"/>
            <a:ext cx="6754369" cy="286512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7) Konsultacje z interesariuszami i opinią publiczną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6"/>
          <p:cNvSpPr txBox="1"/>
          <p:nvPr>
            <p:ph type="title"/>
          </p:nvPr>
        </p:nvSpPr>
        <p:spPr>
          <a:xfrm>
            <a:off x="280416" y="1487424"/>
            <a:ext cx="7705345"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8) Szkolenie personelu</a:t>
            </a:r>
            <a:br>
              <a:rPr b="1" lang="en-US"/>
            </a:br>
            <a:br>
              <a:rPr b="1" lang="en-US"/>
            </a:br>
            <a:endParaRPr/>
          </a:p>
        </p:txBody>
      </p:sp>
      <p:sp>
        <p:nvSpPr>
          <p:cNvPr id="206" name="Google Shape;206;p16"/>
          <p:cNvSpPr txBox="1"/>
          <p:nvPr>
            <p:ph idx="1" type="body"/>
          </p:nvPr>
        </p:nvSpPr>
        <p:spPr>
          <a:xfrm>
            <a:off x="8850757" y="0"/>
            <a:ext cx="15252827" cy="12929616"/>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5600"/>
              <a:buNone/>
            </a:pPr>
            <a:r>
              <a:rPr lang="en-US"/>
              <a:t>Wyobraź sobie dynamiczną branżę turystyczną, w której każdy pracownik, od recepcji po kierownictwo, posiada wiedzę i umiejętności niezbędne do promowania zrównoważonego rozwoju. Dzięki włączeniu praktyk zrównoważonej turystyki do szkoleń personelu i zatrudnianiu osób pełnych pasji na wszystkich szczeblach, nie tylko poprawiamy jakość naszych produktów turystycznych, ale także tworzymy niezapomniane wrażenia dla podróżnych. </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4000"/>
              <a:buNone/>
            </a:pPr>
            <a:r>
              <a:rPr i="1" lang="en-US" sz="4000"/>
              <a:t>Pytanie do refleksji:</a:t>
            </a:r>
            <a:endParaRPr/>
          </a:p>
          <a:p>
            <a:pPr indent="0" lvl="0" marL="0" rtl="0" algn="l">
              <a:lnSpc>
                <a:spcPct val="90000"/>
              </a:lnSpc>
              <a:spcBef>
                <a:spcPts val="2000"/>
              </a:spcBef>
              <a:spcAft>
                <a:spcPts val="0"/>
              </a:spcAft>
              <a:buClr>
                <a:srgbClr val="323232"/>
              </a:buClr>
              <a:buSzPts val="4000"/>
              <a:buNone/>
            </a:pPr>
            <a:r>
              <a:rPr i="1" lang="en-US" sz="4000"/>
              <a:t>Zastanów się nad ciekawymi sposobami zwiększenia skuteczności szkoleń personelu w zakresie zrównoważonego rozwoju (wycieczki terenowe, warsztaty, studia przypadków itp.).</a:t>
            </a:r>
            <a:endParaRPr/>
          </a:p>
          <a:p>
            <a:pPr indent="0" lvl="0" marL="0" rtl="0" algn="l">
              <a:lnSpc>
                <a:spcPct val="90000"/>
              </a:lnSpc>
              <a:spcBef>
                <a:spcPts val="2000"/>
              </a:spcBef>
              <a:spcAft>
                <a:spcPts val="0"/>
              </a:spcAft>
              <a:buClr>
                <a:srgbClr val="323232"/>
              </a:buClr>
              <a:buSzPts val="4000"/>
              <a:buNone/>
            </a:pPr>
            <a:r>
              <a:t/>
            </a:r>
            <a:endParaRPr i="1" sz="4000"/>
          </a:p>
        </p:txBody>
      </p:sp>
      <p:sp>
        <p:nvSpPr>
          <p:cNvPr id="207" name="Google Shape;207;p16"/>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7"/>
          <p:cNvSpPr txBox="1"/>
          <p:nvPr>
            <p:ph idx="1" type="body"/>
          </p:nvPr>
        </p:nvSpPr>
        <p:spPr>
          <a:xfrm>
            <a:off x="8491539" y="390144"/>
            <a:ext cx="14492836" cy="13069824"/>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rPr lang="en-US"/>
              <a:t>Skuteczny marketing, który oferuje turystom szczegółowe i rzetelne informacje, nie tylko promuje głębszy szacunek dla krajobrazów naturalnych, społecznych i kulturowych odwiedzanych przez nas miejsc, ale także podnosi poziom satysfakcji klientów do nowych wyżyn. </a:t>
            </a:r>
            <a:endParaRPr/>
          </a:p>
          <a:p>
            <a:pPr indent="0" lvl="0" marL="0" rtl="0" algn="l">
              <a:lnSpc>
                <a:spcPct val="90000"/>
              </a:lnSpc>
              <a:spcBef>
                <a:spcPts val="2000"/>
              </a:spcBef>
              <a:spcAft>
                <a:spcPts val="0"/>
              </a:spcAft>
              <a:buClr>
                <a:srgbClr val="323232"/>
              </a:buClr>
              <a:buSzPts val="5600"/>
              <a:buNone/>
            </a:pPr>
            <a:r>
              <a:rPr lang="en-US"/>
              <a:t>Dostarczając podróżnym niezbędną wiedzę, możemy zainspirować ich do bardziej znaczącego zaangażowania się w miejsca, które odwiedzają, tworząc niezapomniane wrażenia, które honorują i chronią te piękne środowiska.</a:t>
            </a:r>
            <a:endParaRPr/>
          </a:p>
          <a:p>
            <a:pPr indent="0" lvl="0" marL="0" rtl="0" algn="l">
              <a:lnSpc>
                <a:spcPct val="90000"/>
              </a:lnSpc>
              <a:spcBef>
                <a:spcPts val="2000"/>
              </a:spcBef>
              <a:spcAft>
                <a:spcPts val="0"/>
              </a:spcAft>
              <a:buClr>
                <a:srgbClr val="323232"/>
              </a:buClr>
              <a:buSzPts val="4000"/>
              <a:buNone/>
            </a:pPr>
            <a:r>
              <a:t/>
            </a:r>
            <a:endParaRPr i="1" sz="4000"/>
          </a:p>
          <a:p>
            <a:pPr indent="0" lvl="0" marL="0" rtl="0" algn="l">
              <a:lnSpc>
                <a:spcPct val="90000"/>
              </a:lnSpc>
              <a:spcBef>
                <a:spcPts val="2000"/>
              </a:spcBef>
              <a:spcAft>
                <a:spcPts val="0"/>
              </a:spcAft>
              <a:buClr>
                <a:srgbClr val="323232"/>
              </a:buClr>
              <a:buSzPts val="4000"/>
              <a:buNone/>
            </a:pPr>
            <a:r>
              <a:rPr i="1" lang="en-US" sz="4000"/>
              <a:t>Pytanie do refleksji:</a:t>
            </a:r>
            <a:endParaRPr/>
          </a:p>
          <a:p>
            <a:pPr indent="0" lvl="0" marL="0" rtl="0" algn="l">
              <a:lnSpc>
                <a:spcPct val="90000"/>
              </a:lnSpc>
              <a:spcBef>
                <a:spcPts val="2000"/>
              </a:spcBef>
              <a:spcAft>
                <a:spcPts val="0"/>
              </a:spcAft>
              <a:buClr>
                <a:srgbClr val="323232"/>
              </a:buClr>
              <a:buSzPts val="4000"/>
              <a:buNone/>
            </a:pPr>
            <a:r>
              <a:rPr i="1" lang="en-US" sz="4000"/>
              <a:t>Podaj jeden przykład odpowiedzialnego marketingu lokalnej oferty turystycznej oraz jeden przykład marketingu, który przynosi więcej szkody niż pożytku. </a:t>
            </a:r>
            <a:endParaRPr/>
          </a:p>
        </p:txBody>
      </p:sp>
      <p:sp>
        <p:nvSpPr>
          <p:cNvPr id="213" name="Google Shape;213;p17"/>
          <p:cNvSpPr txBox="1"/>
          <p:nvPr>
            <p:ph type="title"/>
          </p:nvPr>
        </p:nvSpPr>
        <p:spPr>
          <a:xfrm>
            <a:off x="761999" y="1524000"/>
            <a:ext cx="6754369" cy="286512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9) Odpowiedzialny marketing turystyczny </a:t>
            </a:r>
            <a:endParaRPr/>
          </a:p>
        </p:txBody>
      </p:sp>
      <p:sp>
        <p:nvSpPr>
          <p:cNvPr id="214" name="Google Shape;214;p17"/>
          <p:cNvSpPr/>
          <p:nvPr/>
        </p:nvSpPr>
        <p:spPr>
          <a:xfrm>
            <a:off x="22984375"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2">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8"/>
          <p:cNvSpPr txBox="1"/>
          <p:nvPr>
            <p:ph type="title"/>
          </p:nvPr>
        </p:nvSpPr>
        <p:spPr>
          <a:xfrm>
            <a:off x="280416" y="1615440"/>
            <a:ext cx="7705345" cy="4484687"/>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b="1" lang="en-US"/>
              <a:t>10) Prowadzenie badań</a:t>
            </a:r>
            <a:br>
              <a:rPr b="1" lang="en-US"/>
            </a:br>
            <a:br>
              <a:rPr b="1" lang="en-US"/>
            </a:br>
            <a:endParaRPr/>
          </a:p>
        </p:txBody>
      </p:sp>
      <p:sp>
        <p:nvSpPr>
          <p:cNvPr id="220" name="Google Shape;220;p18"/>
          <p:cNvSpPr txBox="1"/>
          <p:nvPr>
            <p:ph idx="1" type="body"/>
          </p:nvPr>
        </p:nvSpPr>
        <p:spPr>
          <a:xfrm>
            <a:off x="8850757" y="0"/>
            <a:ext cx="15252827" cy="12929616"/>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5600"/>
              <a:buNone/>
            </a:pPr>
            <a:r>
              <a:rPr lang="en-US"/>
              <a:t>Bieżące badania i monitorowanie w branży, wspierane przez skuteczne gromadzenie i analizę danych, mają kluczowe znaczenie dla podejmowania wyzwań i odblokowywania korzyści dla destynacji, branży i konsumentów. </a:t>
            </a:r>
            <a:endParaRPr/>
          </a:p>
          <a:p>
            <a:pPr indent="0" lvl="0" marL="0" rtl="0" algn="l">
              <a:lnSpc>
                <a:spcPct val="90000"/>
              </a:lnSpc>
              <a:spcBef>
                <a:spcPts val="2000"/>
              </a:spcBef>
              <a:spcAft>
                <a:spcPts val="0"/>
              </a:spcAft>
              <a:buClr>
                <a:srgbClr val="323232"/>
              </a:buClr>
              <a:buSzPts val="5600"/>
              <a:buNone/>
            </a:pPr>
            <a:r>
              <a:rPr lang="en-US"/>
              <a:t>Wykorzystując wnioski płynące z danych, możemy wprowadzać pozytywne zmiany i promować rozwój wszystkich zaangażowanych stron. </a:t>
            </a:r>
            <a:endParaRPr/>
          </a:p>
          <a:p>
            <a:pPr indent="0" lvl="0" marL="0" rtl="0" algn="l">
              <a:lnSpc>
                <a:spcPct val="90000"/>
              </a:lnSpc>
              <a:spcBef>
                <a:spcPts val="2000"/>
              </a:spcBef>
              <a:spcAft>
                <a:spcPts val="0"/>
              </a:spcAft>
              <a:buClr>
                <a:srgbClr val="323232"/>
              </a:buClr>
              <a:buSzPts val="5600"/>
              <a:buNone/>
            </a:pPr>
            <a:r>
              <a:rPr lang="en-US"/>
              <a:t>Wykorzystajmy potęgę informacji, aby poprawić nasze wspólne doświadczenia!</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Clr>
                <a:srgbClr val="323232"/>
              </a:buClr>
              <a:buSzPts val="4000"/>
              <a:buNone/>
            </a:pPr>
            <a:r>
              <a:rPr i="1" lang="en-US" sz="4000"/>
              <a:t>Pytanie do refleksji:</a:t>
            </a:r>
            <a:endParaRPr/>
          </a:p>
          <a:p>
            <a:pPr indent="0" lvl="0" marL="0" rtl="0" algn="l">
              <a:lnSpc>
                <a:spcPct val="90000"/>
              </a:lnSpc>
              <a:spcBef>
                <a:spcPts val="2000"/>
              </a:spcBef>
              <a:spcAft>
                <a:spcPts val="0"/>
              </a:spcAft>
              <a:buClr>
                <a:srgbClr val="323232"/>
              </a:buClr>
              <a:buSzPts val="4000"/>
              <a:buNone/>
            </a:pPr>
            <a:r>
              <a:rPr i="1" lang="en-US" sz="4000"/>
              <a:t>Które lokalne atrakcje turystyczne skorzystałyby na dalszych badaniach i monitorowaniu? Wyjaśnij, w jaki sposób.</a:t>
            </a:r>
            <a:endParaRPr/>
          </a:p>
          <a:p>
            <a:pPr indent="0" lvl="0" marL="0" rtl="0" algn="l">
              <a:lnSpc>
                <a:spcPct val="90000"/>
              </a:lnSpc>
              <a:spcBef>
                <a:spcPts val="2000"/>
              </a:spcBef>
              <a:spcAft>
                <a:spcPts val="0"/>
              </a:spcAft>
              <a:buClr>
                <a:srgbClr val="323232"/>
              </a:buClr>
              <a:buSzPts val="4000"/>
              <a:buNone/>
            </a:pPr>
            <a:r>
              <a:t/>
            </a:r>
            <a:endParaRPr i="1" sz="4000"/>
          </a:p>
        </p:txBody>
      </p:sp>
      <p:sp>
        <p:nvSpPr>
          <p:cNvPr id="221" name="Google Shape;221;p18"/>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9"/>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fontScale="92500" lnSpcReduction="10000"/>
          </a:bodyPr>
          <a:lstStyle/>
          <a:p>
            <a:pPr indent="-457200" lvl="0" marL="457200" rtl="0" algn="l">
              <a:lnSpc>
                <a:spcPct val="90000"/>
              </a:lnSpc>
              <a:spcBef>
                <a:spcPts val="0"/>
              </a:spcBef>
              <a:spcAft>
                <a:spcPts val="0"/>
              </a:spcAft>
              <a:buClr>
                <a:srgbClr val="0E632E"/>
              </a:buClr>
              <a:buSzPct val="100000"/>
              <a:buChar char="•"/>
            </a:pPr>
            <a:r>
              <a:rPr lang="en-US" u="sng">
                <a:solidFill>
                  <a:srgbClr val="0E632E"/>
                </a:solidFill>
                <a:hlinkClick r:id="rId3">
                  <a:extLst>
                    <a:ext uri="{A12FA001-AC4F-418D-AE19-62706E023703}">
                      <ahyp:hlinkClr val="tx"/>
                    </a:ext>
                  </a:extLst>
                </a:hlinkClick>
              </a:rPr>
              <a:t>Dziesięć zasad zrównoważonego rozwoju destynacji turystycznych: Wytyczanie nowej drogi dla podróży i turystyki </a:t>
            </a:r>
            <a:r>
              <a:rPr lang="en-US"/>
              <a:t>– raport Światowego Forum Ekonomicznego, zawierający 10 alternatywnych zasad.</a:t>
            </a:r>
            <a:endParaRPr u="sng">
              <a:solidFill>
                <a:srgbClr val="0E632E"/>
              </a:solidFill>
            </a:endParaRPr>
          </a:p>
          <a:p>
            <a:pPr indent="-457200" lvl="0" marL="457200" rtl="0" algn="l">
              <a:lnSpc>
                <a:spcPct val="90000"/>
              </a:lnSpc>
              <a:spcBef>
                <a:spcPts val="2000"/>
              </a:spcBef>
              <a:spcAft>
                <a:spcPts val="0"/>
              </a:spcAft>
              <a:buClr>
                <a:srgbClr val="323232"/>
              </a:buClr>
              <a:buSzPct val="100000"/>
              <a:buChar char="•"/>
            </a:pPr>
            <a:r>
              <a:rPr lang="en-US"/>
              <a:t>Wielokrotnie nagradzany film o zrównoważonej turystyce – </a:t>
            </a:r>
            <a:r>
              <a:rPr lang="en-US" u="sng">
                <a:solidFill>
                  <a:srgbClr val="0E632E"/>
                </a:solidFill>
                <a:hlinkClick r:id="rId4">
                  <a:extLst>
                    <a:ext uri="{A12FA001-AC4F-418D-AE19-62706E023703}">
                      <ahyp:hlinkClr val="tx"/>
                    </a:ext>
                  </a:extLst>
                </a:hlinkClick>
              </a:rPr>
              <a:t>„A Sustainable Journey”</a:t>
            </a:r>
            <a:endParaRPr>
              <a:solidFill>
                <a:srgbClr val="0E632E"/>
              </a:solidFill>
            </a:endParaRPr>
          </a:p>
        </p:txBody>
      </p:sp>
      <p:sp>
        <p:nvSpPr>
          <p:cNvPr id="227" name="Google Shape;227;p19"/>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fontScale="77500" lnSpcReduction="20000"/>
          </a:bodyPr>
          <a:lstStyle/>
          <a:p>
            <a:pPr indent="-457200" lvl="0" marL="457200" rtl="0" algn="l">
              <a:lnSpc>
                <a:spcPct val="100000"/>
              </a:lnSpc>
              <a:spcBef>
                <a:spcPts val="0"/>
              </a:spcBef>
              <a:spcAft>
                <a:spcPts val="0"/>
              </a:spcAft>
              <a:buClr>
                <a:srgbClr val="0E632E"/>
              </a:buClr>
              <a:buSzPct val="100000"/>
              <a:buChar char="•"/>
            </a:pPr>
            <a:r>
              <a:rPr lang="en-US" u="sng">
                <a:solidFill>
                  <a:srgbClr val="0E632E"/>
                </a:solidFill>
                <a:hlinkClick r:id="rId5">
                  <a:extLst>
                    <a:ext uri="{A12FA001-AC4F-418D-AE19-62706E023703}">
                      <ahyp:hlinkClr val="tx"/>
                    </a:ext>
                  </a:extLst>
                </a:hlinkClick>
              </a:rPr>
              <a:t>Studium przypadku </a:t>
            </a:r>
            <a:r>
              <a:rPr lang="en-US"/>
              <a:t>dotyczące aktualnego stanu zrównoważonej turystyki w Irlandii autorstwa Failte Ireland</a:t>
            </a:r>
            <a:endParaRPr/>
          </a:p>
          <a:p>
            <a:pPr indent="-128270" lvl="0" marL="457200" rtl="0" algn="l">
              <a:lnSpc>
                <a:spcPct val="100000"/>
              </a:lnSpc>
              <a:spcBef>
                <a:spcPts val="2000"/>
              </a:spcBef>
              <a:spcAft>
                <a:spcPts val="0"/>
              </a:spcAft>
              <a:buClr>
                <a:srgbClr val="323232"/>
              </a:buClr>
              <a:buSzPct val="100000"/>
              <a:buNone/>
            </a:pPr>
            <a:r>
              <a:t/>
            </a:r>
            <a:endParaRPr/>
          </a:p>
          <a:p>
            <a:pPr indent="-457200" lvl="0" marL="457200" rtl="0" algn="l">
              <a:lnSpc>
                <a:spcPct val="100000"/>
              </a:lnSpc>
              <a:spcBef>
                <a:spcPts val="2000"/>
              </a:spcBef>
              <a:spcAft>
                <a:spcPts val="0"/>
              </a:spcAft>
              <a:buClr>
                <a:srgbClr val="323232"/>
              </a:buClr>
              <a:buSzPct val="100000"/>
              <a:buChar char="•"/>
            </a:pPr>
            <a:r>
              <a:rPr lang="en-US"/>
              <a:t> </a:t>
            </a:r>
            <a:r>
              <a:rPr lang="en-US" u="sng">
                <a:solidFill>
                  <a:srgbClr val="0E632E"/>
                </a:solidFill>
                <a:hlinkClick r:id="rId6">
                  <a:extLst>
                    <a:ext uri="{A12FA001-AC4F-418D-AE19-62706E023703}">
                      <ahyp:hlinkClr val="tx"/>
                    </a:ext>
                  </a:extLst>
                </a:hlinkClick>
              </a:rPr>
              <a:t>Zestaw narzędzi UNESCO dotyczących zrównoważonej turystyki w miejscach wpisanych na listę światowego dziedzictwa </a:t>
            </a:r>
            <a:r>
              <a:rPr lang="en-US"/>
              <a:t>– zawiera 10 przewodników, które ułatwiają wdrażanie idei zrównoważonej turystyki wszystkim zainteresowanym.</a:t>
            </a:r>
            <a:endParaRPr/>
          </a:p>
        </p:txBody>
      </p:sp>
      <p:sp>
        <p:nvSpPr>
          <p:cNvPr id="228" name="Google Shape;228;p19"/>
          <p:cNvSpPr txBox="1"/>
          <p:nvPr>
            <p:ph type="title"/>
          </p:nvPr>
        </p:nvSpPr>
        <p:spPr>
          <a:xfrm>
            <a:off x="762000" y="2019299"/>
            <a:ext cx="22860000" cy="167562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n-US"/>
              <a:t>Zapoznaj się z poniższymi zasobami, aby kontynuować samodzielną naukę!</a:t>
            </a:r>
            <a:endParaRPr/>
          </a:p>
        </p:txBody>
      </p:sp>
      <p:sp>
        <p:nvSpPr>
          <p:cNvPr id="229" name="Google Shape;229;p19"/>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0"/>
          <p:cNvSpPr txBox="1"/>
          <p:nvPr>
            <p:ph idx="1" type="body"/>
          </p:nvPr>
        </p:nvSpPr>
        <p:spPr>
          <a:xfrm>
            <a:off x="755650" y="3228975"/>
            <a:ext cx="22866350" cy="72580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5600"/>
              <a:buNone/>
            </a:pPr>
            <a:r>
              <a:rPr lang="en-US"/>
              <a:t>Plan działania na rzecz zrównoważonej turystyki</a:t>
            </a:r>
            <a:endParaRPr/>
          </a:p>
          <a:p>
            <a:pPr indent="0" lvl="0" marL="0" rtl="0" algn="l">
              <a:lnSpc>
                <a:spcPct val="90000"/>
              </a:lnSpc>
              <a:spcBef>
                <a:spcPts val="2000"/>
              </a:spcBef>
              <a:spcAft>
                <a:spcPts val="0"/>
              </a:spcAft>
              <a:buClr>
                <a:srgbClr val="323232"/>
              </a:buClr>
              <a:buSzPts val="5600"/>
              <a:buNone/>
            </a:pPr>
            <a:r>
              <a:rPr lang="en-US"/>
              <a:t>Twoim zadaniem jest sporządzenie jasnego i uporządkowanego planu działania, który nakreśli, w jaki sposób można rozwijać lub ulepszać zrównoważoną turystykę w Twojej lokalnej społeczności. </a:t>
            </a:r>
            <a:endParaRPr/>
          </a:p>
          <a:p>
            <a:pPr indent="0" lvl="0" marL="0" rtl="0" algn="l">
              <a:lnSpc>
                <a:spcPct val="90000"/>
              </a:lnSpc>
              <a:spcBef>
                <a:spcPts val="2000"/>
              </a:spcBef>
              <a:spcAft>
                <a:spcPts val="0"/>
              </a:spcAft>
              <a:buClr>
                <a:srgbClr val="323232"/>
              </a:buClr>
              <a:buSzPts val="5600"/>
              <a:buNone/>
            </a:pPr>
            <a:r>
              <a:rPr lang="en-US"/>
              <a:t>Twój plan działania powinien odzwierciedlać zrozumienie zasad zrównoważonego rozwoju przedstawionych w module.</a:t>
            </a:r>
            <a:endParaRPr/>
          </a:p>
          <a:p>
            <a:pPr indent="0" lvl="0" marL="0" rtl="0" algn="l">
              <a:lnSpc>
                <a:spcPct val="90000"/>
              </a:lnSpc>
              <a:spcBef>
                <a:spcPts val="2000"/>
              </a:spcBef>
              <a:spcAft>
                <a:spcPts val="0"/>
              </a:spcAft>
              <a:buClr>
                <a:srgbClr val="323232"/>
              </a:buClr>
              <a:buSzPts val="5600"/>
              <a:buNone/>
            </a:pPr>
            <a:r>
              <a:rPr lang="en-US"/>
              <a:t>Skorzystaj z dostarczonego arkusza ćwiczeń. </a:t>
            </a:r>
            <a:endParaRPr/>
          </a:p>
          <a:p>
            <a:pPr indent="0" lvl="0" marL="0" rtl="0" algn="l">
              <a:lnSpc>
                <a:spcPct val="90000"/>
              </a:lnSpc>
              <a:spcBef>
                <a:spcPts val="2000"/>
              </a:spcBef>
              <a:spcAft>
                <a:spcPts val="0"/>
              </a:spcAft>
              <a:buClr>
                <a:srgbClr val="323232"/>
              </a:buClr>
              <a:buSzPts val="5600"/>
              <a:buNone/>
            </a:pPr>
            <a:r>
              <a:t/>
            </a:r>
            <a:endParaRPr/>
          </a:p>
        </p:txBody>
      </p:sp>
      <p:sp>
        <p:nvSpPr>
          <p:cNvPr id="235" name="Google Shape;235;p2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Zabierzmy się do działania!</a:t>
            </a:r>
            <a:endParaRPr/>
          </a:p>
        </p:txBody>
      </p:sp>
      <p:sp>
        <p:nvSpPr>
          <p:cNvPr id="236" name="Google Shape;236;p20"/>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2025-04-14T10:28:12Z</dcterms:created>
  <dc:creator>FIPL14</dc:creator>
</cp:coreProperties>
</file>