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36" roundtripDataSignature="AMtx7mi+Z7eQ5iRKfATi9dAkZbIlKBMWv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3" name="Google Shape;8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 name="Google Shape;9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1" name="Google Shape;11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2" name="Google Shape;12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5" name="Google Shape;13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7" name="Google Shape;167;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0" name="Google Shape;19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2" name="Google Shape;202;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3" name="Google Shape;213;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 name="Google Shape;224;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6" name="Google Shape;236;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4" name="Google Shape;254;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3.png"/><Relationship Id="rId5" Type="http://schemas.openxmlformats.org/officeDocument/2006/relationships/image" Target="../media/image15.png"/><Relationship Id="rId6" Type="http://schemas.openxmlformats.org/officeDocument/2006/relationships/image" Target="../media/image8.png"/><Relationship Id="rId7" Type="http://schemas.openxmlformats.org/officeDocument/2006/relationships/image" Target="../media/image12.png"/><Relationship Id="rId8"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8" name="Shape 8"/>
        <p:cNvGrpSpPr/>
        <p:nvPr/>
      </p:nvGrpSpPr>
      <p:grpSpPr>
        <a:xfrm>
          <a:off x="0" y="0"/>
          <a:ext cx="0" cy="0"/>
          <a:chOff x="0" y="0"/>
          <a:chExt cx="0" cy="0"/>
        </a:xfrm>
      </p:grpSpPr>
      <p:sp>
        <p:nvSpPr>
          <p:cNvPr id="9" name="Google Shape;9;p32"/>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0" name="Google Shape;10;p32"/>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1" name="Google Shape;11;p32"/>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12" name="Shape 12"/>
        <p:cNvGrpSpPr/>
        <p:nvPr/>
      </p:nvGrpSpPr>
      <p:grpSpPr>
        <a:xfrm>
          <a:off x="0" y="0"/>
          <a:ext cx="0" cy="0"/>
          <a:chOff x="0" y="0"/>
          <a:chExt cx="0" cy="0"/>
        </a:xfrm>
      </p:grpSpPr>
      <p:sp>
        <p:nvSpPr>
          <p:cNvPr id="13" name="Google Shape;13;p33"/>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33"/>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s-E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p:cSld name="Título y objetos">
    <p:spTree>
      <p:nvGrpSpPr>
        <p:cNvPr id="15" name="Shape 15"/>
        <p:cNvGrpSpPr/>
        <p:nvPr/>
      </p:nvGrpSpPr>
      <p:grpSpPr>
        <a:xfrm>
          <a:off x="0" y="0"/>
          <a:ext cx="0" cy="0"/>
          <a:chOff x="0" y="0"/>
          <a:chExt cx="0" cy="0"/>
        </a:xfrm>
      </p:grpSpPr>
      <p:sp>
        <p:nvSpPr>
          <p:cNvPr id="16" name="Google Shape;16;p34"/>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7" name="Google Shape;17;p3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19" name="Google Shape;19;p3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0" name="Google Shape;20;p3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21" name="Shape 21"/>
        <p:cNvGrpSpPr/>
        <p:nvPr/>
      </p:nvGrpSpPr>
      <p:grpSpPr>
        <a:xfrm>
          <a:off x="0" y="0"/>
          <a:ext cx="0" cy="0"/>
          <a:chOff x="0" y="0"/>
          <a:chExt cx="0" cy="0"/>
        </a:xfrm>
      </p:grpSpPr>
      <p:sp>
        <p:nvSpPr>
          <p:cNvPr id="22" name="Google Shape;22;p35"/>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3" name="Google Shape;23;p35"/>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4" name="Google Shape;24;p3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5" name="Google Shape;25;p35"/>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6" name="Google Shape;26;p3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7" name="Google Shape;27;p3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28" name="Shape 28"/>
        <p:cNvGrpSpPr/>
        <p:nvPr/>
      </p:nvGrpSpPr>
      <p:grpSpPr>
        <a:xfrm>
          <a:off x="0" y="0"/>
          <a:ext cx="0" cy="0"/>
          <a:chOff x="0" y="0"/>
          <a:chExt cx="0" cy="0"/>
        </a:xfrm>
      </p:grpSpPr>
      <p:sp>
        <p:nvSpPr>
          <p:cNvPr id="29" name="Google Shape;29;p3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6"/>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s-E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1" name="Shape 31"/>
        <p:cNvGrpSpPr/>
        <p:nvPr/>
      </p:nvGrpSpPr>
      <p:grpSpPr>
        <a:xfrm>
          <a:off x="0" y="0"/>
          <a:ext cx="0" cy="0"/>
          <a:chOff x="0" y="0"/>
          <a:chExt cx="0" cy="0"/>
        </a:xfrm>
      </p:grpSpPr>
      <p:sp>
        <p:nvSpPr>
          <p:cNvPr id="32" name="Google Shape;32;p37"/>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3" name="Google Shape;33;p37"/>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4" name="Google Shape;34;p37"/>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5" name="Google Shape;35;p37"/>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37" name="Google Shape;37;p37"/>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8" name="Google Shape;38;p37"/>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39" name="Shape 39"/>
        <p:cNvGrpSpPr/>
        <p:nvPr/>
      </p:nvGrpSpPr>
      <p:grpSpPr>
        <a:xfrm>
          <a:off x="0" y="0"/>
          <a:ext cx="0" cy="0"/>
          <a:chOff x="0" y="0"/>
          <a:chExt cx="0" cy="0"/>
        </a:xfrm>
      </p:grpSpPr>
      <p:pic>
        <p:nvPicPr>
          <p:cNvPr descr="A black and white logo&#10;&#10;AI-generated content may be incorrect." id="40" name="Google Shape;40;p38"/>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41" name="Google Shape;41;p38"/>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42" name="Google Shape;42;p38"/>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s-E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43" name="Google Shape;43;p38"/>
          <p:cNvGrpSpPr/>
          <p:nvPr/>
        </p:nvGrpSpPr>
        <p:grpSpPr>
          <a:xfrm>
            <a:off x="1633044" y="9658153"/>
            <a:ext cx="21117911" cy="908071"/>
            <a:chOff x="761999" y="9658153"/>
            <a:chExt cx="21117911" cy="908071"/>
          </a:xfrm>
        </p:grpSpPr>
        <p:pic>
          <p:nvPicPr>
            <p:cNvPr descr="A white text on a black background&#10;&#10;AI-generated content may be incorrect." id="44" name="Google Shape;44;p38"/>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45" name="Google Shape;45;p38"/>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46" name="Google Shape;46;p38"/>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47" name="Google Shape;47;p38"/>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48" name="Google Shape;48;p38"/>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49" name="Google Shape;49;p38"/>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50" name="Shape 50"/>
        <p:cNvGrpSpPr/>
        <p:nvPr/>
      </p:nvGrpSpPr>
      <p:grpSpPr>
        <a:xfrm>
          <a:off x="0" y="0"/>
          <a:ext cx="0" cy="0"/>
          <a:chOff x="0" y="0"/>
          <a:chExt cx="0" cy="0"/>
        </a:xfrm>
      </p:grpSpPr>
      <p:sp>
        <p:nvSpPr>
          <p:cNvPr id="51" name="Google Shape;51;p39"/>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9"/>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3" name="Google Shape;53;p39"/>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54" name="Google Shape;54;p3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55" name="Google Shape;55;p39"/>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6" name="Google Shape;56;p39"/>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57" name="Shape 57"/>
        <p:cNvGrpSpPr/>
        <p:nvPr/>
      </p:nvGrpSpPr>
      <p:grpSpPr>
        <a:xfrm>
          <a:off x="0" y="0"/>
          <a:ext cx="0" cy="0"/>
          <a:chOff x="0" y="0"/>
          <a:chExt cx="0" cy="0"/>
        </a:xfrm>
      </p:grpSpPr>
      <p:sp>
        <p:nvSpPr>
          <p:cNvPr id="58" name="Google Shape;58;p40"/>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0"/>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0" name="Google Shape;60;p40"/>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1" name="Google Shape;61;p4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62" name="Google Shape;62;p40"/>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3" name="Google Shape;63;p40"/>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64" name="Google Shape;64;p40"/>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65" name="Google Shape;65;p40"/>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66" name="Google Shape;66;p40"/>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67" name="Shape 67"/>
        <p:cNvGrpSpPr/>
        <p:nvPr/>
      </p:nvGrpSpPr>
      <p:grpSpPr>
        <a:xfrm>
          <a:off x="0" y="0"/>
          <a:ext cx="0" cy="0"/>
          <a:chOff x="0" y="0"/>
          <a:chExt cx="0" cy="0"/>
        </a:xfrm>
      </p:grpSpPr>
      <p:sp>
        <p:nvSpPr>
          <p:cNvPr id="68" name="Google Shape;68;p41"/>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69" name="Google Shape;69;p41"/>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71" name="Google Shape;71;p41"/>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72" name="Google Shape;72;p41"/>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73" name="Google Shape;73;p41"/>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74" name="Shape 74"/>
        <p:cNvGrpSpPr/>
        <p:nvPr/>
      </p:nvGrpSpPr>
      <p:grpSpPr>
        <a:xfrm>
          <a:off x="0" y="0"/>
          <a:ext cx="0" cy="0"/>
          <a:chOff x="0" y="0"/>
          <a:chExt cx="0" cy="0"/>
        </a:xfrm>
      </p:grpSpPr>
      <p:sp>
        <p:nvSpPr>
          <p:cNvPr id="75" name="Google Shape;75;p4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76" name="Google Shape;76;p4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77" name="Google Shape;77;p4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78" name="Google Shape;78;p42"/>
          <p:cNvSpPr/>
          <p:nvPr>
            <p:ph idx="2" type="pic"/>
          </p:nvPr>
        </p:nvSpPr>
        <p:spPr>
          <a:xfrm>
            <a:off x="0" y="0"/>
            <a:ext cx="24384000" cy="13716000"/>
          </a:xfrm>
          <a:prstGeom prst="rect">
            <a:avLst/>
          </a:prstGeom>
          <a:noFill/>
          <a:ln>
            <a:noFill/>
          </a:ln>
        </p:spPr>
      </p:sp>
      <p:sp>
        <p:nvSpPr>
          <p:cNvPr id="79" name="Google Shape;79;p42"/>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s-E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0" name="Google Shape;80;p42"/>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5" name="Shape 5"/>
        <p:cNvGrpSpPr/>
        <p:nvPr/>
      </p:nvGrpSpPr>
      <p:grpSpPr>
        <a:xfrm>
          <a:off x="0" y="0"/>
          <a:ext cx="0" cy="0"/>
          <a:chOff x="0" y="0"/>
          <a:chExt cx="0" cy="0"/>
        </a:xfrm>
      </p:grpSpPr>
      <p:sp>
        <p:nvSpPr>
          <p:cNvPr id="6" name="Google Shape;6;p31"/>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1"/>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8.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colab.ws/articles/10.1016%2Fj.jclepro.2024.143947" TargetMode="External"/><Relationship Id="rId4" Type="http://schemas.openxmlformats.org/officeDocument/2006/relationships/hyperlink" Target="https://colab.ws/articles/10.1016%2Fj.jclepro.2024.143947" TargetMode="External"/><Relationship Id="rId5" Type="http://schemas.openxmlformats.org/officeDocument/2006/relationships/hyperlink" Target="https://doi.org/10.1016/j.tmp.2024.101090" TargetMode="External"/><Relationship Id="rId6" Type="http://schemas.openxmlformats.org/officeDocument/2006/relationships/hyperlink" Target="https://doi.org/10.1016/j.tmp.2024.101090" TargetMode="External"/><Relationship Id="rId7" Type="http://schemas.openxmlformats.org/officeDocument/2006/relationships/hyperlink" Target="https://www.researchgate.net/publication/379457786_Sustainable_Tourism_Development_A_Systematic_Literature_Review_of_Best_Practices_and_Emerging_Trends" TargetMode="External"/><Relationship Id="rId8" Type="http://schemas.openxmlformats.org/officeDocument/2006/relationships/hyperlink" Target="https://www.researchgate.net/publication/379457786_Sustainable_Tourism_Development_A_Systematic_Literature_Review_of_Best_Practices_and_Emerging_Trends"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hyperlink" Target="https://www.youtube.com/watch?v=ufEedGDlHGw" TargetMode="External"/><Relationship Id="rId4" Type="http://schemas.openxmlformats.org/officeDocument/2006/relationships/hyperlink" Target="https://www.youtube.com/watch?v=8b1GTXkjuxU" TargetMode="External"/><Relationship Id="rId5" Type="http://schemas.openxmlformats.org/officeDocument/2006/relationships/hyperlink" Target="https://tourismanalytics.com/uploads/1/2/0/4/120443739/destination_2030_jll_wttc_report.pdf"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a:latin typeface="Calibri"/>
                <a:ea typeface="Calibri"/>
                <a:cs typeface="Calibri"/>
                <a:sym typeface="Calibri"/>
              </a:rPr>
              <a:t>2. Desarrollo sostenible y sostenibilidad</a:t>
            </a:r>
            <a:endParaRPr/>
          </a:p>
          <a:p>
            <a:pPr indent="0" lvl="0" marL="0" rtl="0" algn="l">
              <a:lnSpc>
                <a:spcPct val="90000"/>
              </a:lnSpc>
              <a:spcBef>
                <a:spcPts val="0"/>
              </a:spcBef>
              <a:spcAft>
                <a:spcPts val="0"/>
              </a:spcAft>
              <a:buClr>
                <a:schemeClr val="lt1"/>
              </a:buClr>
              <a:buSzPts val="11500"/>
              <a:buFont typeface="Arial"/>
              <a:buNone/>
            </a:pPr>
            <a:r>
              <a:t/>
            </a:r>
            <a:endParaRPr/>
          </a:p>
          <a:p>
            <a:pPr indent="0" lvl="0" marL="0" rtl="0" algn="l">
              <a:lnSpc>
                <a:spcPct val="90000"/>
              </a:lnSpc>
              <a:spcBef>
                <a:spcPts val="0"/>
              </a:spcBef>
              <a:spcAft>
                <a:spcPts val="0"/>
              </a:spcAft>
              <a:buClr>
                <a:schemeClr val="lt1"/>
              </a:buClr>
              <a:buSzPts val="11500"/>
              <a:buFont typeface="Arial"/>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latin typeface="Calibri"/>
                <a:ea typeface="Calibri"/>
                <a:cs typeface="Calibri"/>
                <a:sym typeface="Calibri"/>
              </a:rPr>
              <a:t>A. Introducción al módulo</a:t>
            </a:r>
            <a:endParaRPr b="1">
              <a:latin typeface="Calibri"/>
              <a:ea typeface="Calibri"/>
              <a:cs typeface="Calibri"/>
              <a:sym typeface="Calibri"/>
            </a:endParaRPr>
          </a:p>
        </p:txBody>
      </p:sp>
      <p:sp>
        <p:nvSpPr>
          <p:cNvPr id="91" name="Google Shape;91;p2"/>
          <p:cNvSpPr/>
          <p:nvPr/>
        </p:nvSpPr>
        <p:spPr>
          <a:xfrm>
            <a:off x="603849" y="9661585"/>
            <a:ext cx="1238753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ph idx="1" type="body"/>
          </p:nvPr>
        </p:nvSpPr>
        <p:spPr>
          <a:xfrm>
            <a:off x="879800" y="1992450"/>
            <a:ext cx="22294200" cy="9731100"/>
          </a:xfrm>
          <a:prstGeom prst="rect">
            <a:avLst/>
          </a:prstGeom>
          <a:noFill/>
          <a:ln>
            <a:noFill/>
          </a:ln>
        </p:spPr>
        <p:txBody>
          <a:bodyPr anchorCtr="0" anchor="t" bIns="0" lIns="0" spcFirstLastPara="1" rIns="0" wrap="square" tIns="118850">
            <a:noAutofit/>
          </a:bodyPr>
          <a:lstStyle/>
          <a:p>
            <a:pPr indent="-228600" lvl="0" marL="457200" rtl="0" algn="l">
              <a:lnSpc>
                <a:spcPct val="90000"/>
              </a:lnSpc>
              <a:spcBef>
                <a:spcPts val="2000"/>
              </a:spcBef>
              <a:spcAft>
                <a:spcPts val="0"/>
              </a:spcAft>
              <a:buClr>
                <a:srgbClr val="323232"/>
              </a:buClr>
              <a:buSzPts val="6094"/>
              <a:buNone/>
            </a:pPr>
            <a:r>
              <a:rPr lang="es-ES" sz="4270"/>
              <a:t>Este módulo ofrece una introducción completa al concepto de turismo sostenible como respuesta a los efectos adversos del turismo de masas. En las últimas décadas, el turismo se ha convertido en un fenómeno global con profundas consecuencias ambientales, sociales y económicas.</a:t>
            </a:r>
            <a:endParaRPr sz="5380"/>
          </a:p>
          <a:p>
            <a:pPr indent="-228600" lvl="0" marL="457200" rtl="0" algn="l">
              <a:lnSpc>
                <a:spcPct val="90000"/>
              </a:lnSpc>
              <a:spcBef>
                <a:spcPts val="2000"/>
              </a:spcBef>
              <a:spcAft>
                <a:spcPts val="0"/>
              </a:spcAft>
              <a:buClr>
                <a:srgbClr val="323232"/>
              </a:buClr>
              <a:buSzPts val="6094"/>
              <a:buNone/>
            </a:pPr>
            <a:r>
              <a:rPr lang="es-ES" sz="4270"/>
              <a:t>Este módulo explora la evolución del turismo sostenible, desde sus orígenes en la definición de desarrollo sostenible del Informe Brundtland hasta modelos más integrados que buscan equilibrar las necesidades de los visitantes, las comunidades locales y el medio ambiente. Basándose en definiciones de la OMT, el PNUMA, la UNESCO y el Consejo Mundial de Turismo Sostenible, sienta las bases conceptuales para comprender la sostenibilidad en el turismo a través de sus tres pilares fundamentales: ambiental, social y económico.</a:t>
            </a:r>
            <a:endParaRPr sz="5380"/>
          </a:p>
          <a:p>
            <a:pPr indent="0" lvl="0" marL="0" rtl="0" algn="l">
              <a:lnSpc>
                <a:spcPct val="90000"/>
              </a:lnSpc>
              <a:spcBef>
                <a:spcPts val="2000"/>
              </a:spcBef>
              <a:spcAft>
                <a:spcPts val="0"/>
              </a:spcAft>
              <a:buSzPts val="6094"/>
              <a:buNone/>
            </a:pPr>
            <a:r>
              <a:rPr lang="es-ES" sz="4270"/>
              <a:t>Además, el módulo presenta el </a:t>
            </a:r>
            <a:r>
              <a:rPr b="1" lang="es-ES" sz="4270"/>
              <a:t>turismo regenerativo</a:t>
            </a:r>
            <a:r>
              <a:rPr lang="es-ES" sz="4270"/>
              <a:t> como un enfoque con visión de futuro que busca no solo reducir los daños, sino también restaurar activamente los ecosistemas y empoderar a las comunidades. A través de marcos teóricos, estudios de caso y reflexión crítica, al alumnado comprenderá el papel del turismo en el desarrollo sostenible.</a:t>
            </a:r>
            <a:endParaRPr sz="538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4"/>
          <p:cNvSpPr txBox="1"/>
          <p:nvPr>
            <p:ph type="title"/>
          </p:nvPr>
        </p:nvSpPr>
        <p:spPr>
          <a:xfrm>
            <a:off x="1092101" y="1711476"/>
            <a:ext cx="12448341" cy="40888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latin typeface="Calibri"/>
                <a:ea typeface="Calibri"/>
                <a:cs typeface="Calibri"/>
                <a:sym typeface="Calibri"/>
              </a:rPr>
              <a:t>B. Introducción al desarrollo sostenible en el turismo</a:t>
            </a:r>
            <a:endParaRPr/>
          </a:p>
        </p:txBody>
      </p:sp>
      <p:sp>
        <p:nvSpPr>
          <p:cNvPr id="102" name="Google Shape;102;p4"/>
          <p:cNvSpPr/>
          <p:nvPr/>
        </p:nvSpPr>
        <p:spPr>
          <a:xfrm>
            <a:off x="603849" y="9661585"/>
            <a:ext cx="19944300" cy="845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5"/>
          <p:cNvSpPr txBox="1"/>
          <p:nvPr>
            <p:ph idx="1" type="body"/>
          </p:nvPr>
        </p:nvSpPr>
        <p:spPr>
          <a:xfrm>
            <a:off x="758850" y="3334625"/>
            <a:ext cx="22866300" cy="8131500"/>
          </a:xfrm>
          <a:prstGeom prst="rect">
            <a:avLst/>
          </a:prstGeom>
          <a:noFill/>
          <a:ln>
            <a:noFill/>
          </a:ln>
        </p:spPr>
        <p:txBody>
          <a:bodyPr anchorCtr="0" anchor="t" bIns="0" lIns="0" spcFirstLastPara="1" rIns="0" wrap="square" tIns="0">
            <a:normAutofit lnSpcReduction="20000"/>
          </a:bodyPr>
          <a:lstStyle/>
          <a:p>
            <a:pPr indent="-228600" lvl="0" marL="457200" rtl="0" algn="l">
              <a:lnSpc>
                <a:spcPct val="90000"/>
              </a:lnSpc>
              <a:spcBef>
                <a:spcPts val="2000"/>
              </a:spcBef>
              <a:spcAft>
                <a:spcPts val="0"/>
              </a:spcAft>
              <a:buClr>
                <a:srgbClr val="323232"/>
              </a:buClr>
              <a:buSzPts val="6054"/>
              <a:buNone/>
            </a:pPr>
            <a:r>
              <a:rPr lang="es-ES"/>
              <a:t>El turismo sostenible surgió como respuesta a las consecuencias negativas del turismo de masas, como la degradación ambiental, las tensiones sociales y la desigualdad en los beneficios económicos. El concepto se basa en el </a:t>
            </a:r>
            <a:r>
              <a:rPr b="1" lang="es-ES"/>
              <a:t>Informe Brundtland</a:t>
            </a:r>
            <a:r>
              <a:rPr lang="es-ES"/>
              <a:t>, que definió el desarrollo sostenible como la satisfacción de las necesidades del presente sin comprometer a las generaciones futuras (Brundtland, 1987).</a:t>
            </a:r>
            <a:endParaRPr/>
          </a:p>
          <a:p>
            <a:pPr indent="-228600" lvl="0" marL="457200" rtl="0" algn="l">
              <a:lnSpc>
                <a:spcPct val="90000"/>
              </a:lnSpc>
              <a:spcBef>
                <a:spcPts val="2000"/>
              </a:spcBef>
              <a:spcAft>
                <a:spcPts val="0"/>
              </a:spcAft>
              <a:buClr>
                <a:srgbClr val="323232"/>
              </a:buClr>
              <a:buSzPts val="6054"/>
              <a:buNone/>
            </a:pPr>
            <a:r>
              <a:t/>
            </a:r>
            <a:endParaRPr/>
          </a:p>
          <a:p>
            <a:pPr indent="0" lvl="0" marL="0" rtl="0" algn="l">
              <a:lnSpc>
                <a:spcPct val="90000"/>
              </a:lnSpc>
              <a:spcBef>
                <a:spcPts val="2000"/>
              </a:spcBef>
              <a:spcAft>
                <a:spcPts val="0"/>
              </a:spcAft>
              <a:buSzPts val="6054"/>
              <a:buNone/>
            </a:pPr>
            <a:r>
              <a:rPr lang="es-ES"/>
              <a:t>La Organización Mundial del Turismo de las Naciones Unidas (OMT, 2005) define el turismo sostenible como la </a:t>
            </a:r>
            <a:r>
              <a:rPr b="1" lang="es-ES"/>
              <a:t>gestión de todos los impactos económicos, sociales y ambientales, atendiendo al mismo tiempo las necesidades de los visitantes, el sector y las comunidades receptoras.</a:t>
            </a:r>
            <a:endParaRPr b="1"/>
          </a:p>
        </p:txBody>
      </p:sp>
      <p:sp>
        <p:nvSpPr>
          <p:cNvPr id="108" name="Google Shape;108;p5"/>
          <p:cNvSpPr txBox="1"/>
          <p:nvPr>
            <p:ph type="title"/>
          </p:nvPr>
        </p:nvSpPr>
        <p:spPr>
          <a:xfrm>
            <a:off x="762000" y="1524000"/>
            <a:ext cx="20462100" cy="12864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1.1 Turismo sostenible: concepto y evolución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6"/>
          <p:cNvSpPr txBox="1"/>
          <p:nvPr>
            <p:ph idx="1" type="body"/>
          </p:nvPr>
        </p:nvSpPr>
        <p:spPr>
          <a:xfrm>
            <a:off x="593725" y="2160023"/>
            <a:ext cx="22866300" cy="9396000"/>
          </a:xfrm>
          <a:prstGeom prst="rect">
            <a:avLst/>
          </a:prstGeom>
          <a:noFill/>
          <a:ln>
            <a:noFill/>
          </a:ln>
        </p:spPr>
        <p:txBody>
          <a:bodyPr anchorCtr="0" anchor="t" bIns="0" lIns="0" spcFirstLastPara="1" rIns="0" wrap="square" tIns="0">
            <a:normAutofit lnSpcReduction="10000"/>
          </a:bodyPr>
          <a:lstStyle/>
          <a:p>
            <a:pPr indent="-228600" lvl="0" marL="457200" rtl="0" algn="l">
              <a:lnSpc>
                <a:spcPct val="90000"/>
              </a:lnSpc>
              <a:spcBef>
                <a:spcPts val="2000"/>
              </a:spcBef>
              <a:spcAft>
                <a:spcPts val="0"/>
              </a:spcAft>
              <a:buClr>
                <a:srgbClr val="323232"/>
              </a:buClr>
              <a:buSzPts val="5600"/>
              <a:buNone/>
            </a:pPr>
            <a:r>
              <a:rPr lang="es-ES"/>
              <a:t>El </a:t>
            </a:r>
            <a:r>
              <a:rPr b="1" lang="es-ES"/>
              <a:t>Programa para el Medio Ambiente</a:t>
            </a:r>
            <a:r>
              <a:rPr lang="es-ES"/>
              <a:t> añade que el turismo debe mejorar el bienestar local y garantizar una distribución justa de los beneficios (PNUMA, 2011). La </a:t>
            </a:r>
            <a:r>
              <a:rPr b="1" lang="es-ES"/>
              <a:t>UNESCO </a:t>
            </a:r>
            <a:r>
              <a:rPr lang="es-ES"/>
              <a:t>(2013) enfatiza el respeto por el patrimonio cultural y las oportunidades educativas, mientras que el </a:t>
            </a:r>
            <a:r>
              <a:rPr b="1" lang="es-ES"/>
              <a:t>Consejo Mundial de Turismo Sostenible</a:t>
            </a:r>
            <a:r>
              <a:rPr lang="es-ES"/>
              <a:t> (GSTC, 2016) aboga por minimizar los impactos negativos y maximizar los beneficios.</a:t>
            </a:r>
            <a:endParaRPr/>
          </a:p>
          <a:p>
            <a:pPr indent="-228600" lvl="0" marL="45720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0"/>
              </a:spcBef>
              <a:spcAft>
                <a:spcPts val="0"/>
              </a:spcAft>
              <a:buSzPts val="5600"/>
              <a:buNone/>
            </a:pPr>
            <a:r>
              <a:rPr lang="es-ES"/>
              <a:t>El turismo sostenible surgió como respuesta a los efectos nocivos del turismo de masas, como la degradación ambiental, la desigualdad social y la pérdida cultural. Instituciones como la OMT, el PNUMA y la UNESCO definen el turismo sostenible como </a:t>
            </a:r>
            <a:r>
              <a:rPr b="1" lang="es-ES"/>
              <a:t>un enfoque equilibrado que considera la protección del medio ambiente, la equidad económica y el respeto cultural.</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7"/>
          <p:cNvSpPr txBox="1"/>
          <p:nvPr>
            <p:ph idx="1" type="body"/>
          </p:nvPr>
        </p:nvSpPr>
        <p:spPr>
          <a:xfrm>
            <a:off x="758850" y="3020050"/>
            <a:ext cx="22866300" cy="9039000"/>
          </a:xfrm>
          <a:prstGeom prst="rect">
            <a:avLst/>
          </a:prstGeom>
          <a:noFill/>
          <a:ln>
            <a:noFill/>
          </a:ln>
        </p:spPr>
        <p:txBody>
          <a:bodyPr anchorCtr="0" anchor="t" bIns="0" lIns="0" spcFirstLastPara="1" rIns="0" wrap="square" tIns="0">
            <a:noAutofit/>
          </a:bodyPr>
          <a:lstStyle/>
          <a:p>
            <a:pPr indent="-228600" lvl="0" marL="457200" rtl="0" algn="l">
              <a:lnSpc>
                <a:spcPct val="90000"/>
              </a:lnSpc>
              <a:spcBef>
                <a:spcPts val="2000"/>
              </a:spcBef>
              <a:spcAft>
                <a:spcPts val="0"/>
              </a:spcAft>
              <a:buClr>
                <a:srgbClr val="323232"/>
              </a:buClr>
              <a:buSzPts val="5600"/>
              <a:buNone/>
            </a:pPr>
            <a:r>
              <a:rPr lang="es-ES" sz="4440"/>
              <a:t>Este modelo se creó para minimizar los efectos del turismo de masas, que a menudo generaba sobreexplotación de recursos, contaminación y tensiones sociales.</a:t>
            </a:r>
            <a:endParaRPr sz="4440"/>
          </a:p>
          <a:p>
            <a:pPr indent="-228600" lvl="0" marL="457200" rtl="0" algn="l">
              <a:lnSpc>
                <a:spcPct val="90000"/>
              </a:lnSpc>
              <a:spcBef>
                <a:spcPts val="2000"/>
              </a:spcBef>
              <a:spcAft>
                <a:spcPts val="0"/>
              </a:spcAft>
              <a:buClr>
                <a:srgbClr val="323232"/>
              </a:buClr>
              <a:buSzPts val="5600"/>
              <a:buNone/>
            </a:pPr>
            <a:r>
              <a:rPr lang="es-ES" sz="4440"/>
              <a:t>La evolución del turismo de masas al turismo sostenible incluye la promoción de destinos alternativos, el empoderamiento de las comunidades locales y el fomento de un comportamiento responsable de los turistas. El </a:t>
            </a:r>
            <a:r>
              <a:rPr b="1" lang="es-ES" sz="4440"/>
              <a:t>turismo regenerativo</a:t>
            </a:r>
            <a:r>
              <a:rPr lang="es-ES" sz="4440"/>
              <a:t> ha surgido recientemente como un modelo más ambicioso, cuyo objetivo no solo es minimizar los daños, sino también restaurar activamente los ecosistemas y apoyar la resiliencia comunitaria.</a:t>
            </a:r>
            <a:endParaRPr sz="4440"/>
          </a:p>
          <a:p>
            <a:pPr indent="-228600" lvl="0" marL="457200" rtl="0" algn="l">
              <a:lnSpc>
                <a:spcPct val="90000"/>
              </a:lnSpc>
              <a:spcBef>
                <a:spcPts val="2000"/>
              </a:spcBef>
              <a:spcAft>
                <a:spcPts val="0"/>
              </a:spcAft>
              <a:buClr>
                <a:srgbClr val="323232"/>
              </a:buClr>
              <a:buSzPts val="5600"/>
              <a:buNone/>
            </a:pPr>
            <a:r>
              <a:rPr lang="es-ES" sz="4440"/>
              <a:t>El turismo sostenible se basa en </a:t>
            </a:r>
            <a:r>
              <a:rPr b="1" lang="es-ES" sz="4440"/>
              <a:t>tres pilares interdependientes</a:t>
            </a:r>
            <a:r>
              <a:rPr lang="es-ES" sz="4440"/>
              <a:t>: la sostenibilidad ambiental, social y económica. Implica la conservación de los recursos naturales, la promoción de la integridad cultural y la garantía de beneficios económicos justos para las comunidades anfitrionas. Los gobiernos y las partes interesadas deben colaborar para implementar políticas y prácticas que apoyen un desarrollo turístico inclusivo y resiliente a largo plazo.</a:t>
            </a:r>
            <a:endParaRPr sz="4440"/>
          </a:p>
          <a:p>
            <a:pPr indent="0" lvl="0" marL="0" rtl="0" algn="l">
              <a:lnSpc>
                <a:spcPct val="90000"/>
              </a:lnSpc>
              <a:spcBef>
                <a:spcPts val="2000"/>
              </a:spcBef>
              <a:spcAft>
                <a:spcPts val="0"/>
              </a:spcAft>
              <a:buClr>
                <a:srgbClr val="323232"/>
              </a:buClr>
              <a:buSzPts val="4340"/>
              <a:buNone/>
            </a:pPr>
            <a:r>
              <a:t/>
            </a:r>
            <a:endParaRPr sz="4440"/>
          </a:p>
        </p:txBody>
      </p:sp>
      <p:sp>
        <p:nvSpPr>
          <p:cNvPr id="119" name="Google Shape;119;p7"/>
          <p:cNvSpPr txBox="1"/>
          <p:nvPr>
            <p:ph type="title"/>
          </p:nvPr>
        </p:nvSpPr>
        <p:spPr>
          <a:xfrm>
            <a:off x="762000" y="1524000"/>
            <a:ext cx="22860000" cy="12444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1.2 Impacto del turismo de masas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8"/>
          <p:cNvSpPr txBox="1"/>
          <p:nvPr>
            <p:ph type="title"/>
          </p:nvPr>
        </p:nvSpPr>
        <p:spPr>
          <a:xfrm>
            <a:off x="761999" y="1524000"/>
            <a:ext cx="189945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latin typeface="Calibri"/>
                <a:ea typeface="Calibri"/>
                <a:cs typeface="Calibri"/>
                <a:sym typeface="Calibri"/>
              </a:rPr>
              <a:t>C. Las tres dimensiones del turismo sostenible</a:t>
            </a:r>
            <a:endParaRPr b="1">
              <a:latin typeface="Calibri"/>
              <a:ea typeface="Calibri"/>
              <a:cs typeface="Calibri"/>
              <a:sym typeface="Calibri"/>
            </a:endParaRPr>
          </a:p>
        </p:txBody>
      </p:sp>
      <p:sp>
        <p:nvSpPr>
          <p:cNvPr id="125" name="Google Shape;125;p8"/>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9"/>
          <p:cNvSpPr txBox="1"/>
          <p:nvPr>
            <p:ph idx="1" type="body"/>
          </p:nvPr>
        </p:nvSpPr>
        <p:spPr>
          <a:xfrm>
            <a:off x="762000" y="3460450"/>
            <a:ext cx="13874700" cy="8026500"/>
          </a:xfrm>
          <a:prstGeom prst="rect">
            <a:avLst/>
          </a:prstGeom>
          <a:noFill/>
          <a:ln>
            <a:noFill/>
          </a:ln>
        </p:spPr>
        <p:txBody>
          <a:bodyPr anchorCtr="0" anchor="t" bIns="0" lIns="0" spcFirstLastPara="1" rIns="0" wrap="square" tIns="0">
            <a:normAutofit lnSpcReduction="20000"/>
          </a:bodyPr>
          <a:lstStyle/>
          <a:p>
            <a:pPr indent="-228600" lvl="0" marL="457200" rtl="0" algn="l">
              <a:lnSpc>
                <a:spcPct val="90000"/>
              </a:lnSpc>
              <a:spcBef>
                <a:spcPts val="2000"/>
              </a:spcBef>
              <a:spcAft>
                <a:spcPts val="0"/>
              </a:spcAft>
              <a:buClr>
                <a:srgbClr val="323232"/>
              </a:buClr>
              <a:buSzPts val="6054"/>
              <a:buNone/>
            </a:pPr>
            <a:r>
              <a:rPr lang="es-ES"/>
              <a:t>La sostenibilidad ambiental implica una interacción responsable con la naturaleza. Los desafíos incluyen el uso excesivo de agua y energía, la generación de residuos y las emisiones de gases de efecto invernadero.</a:t>
            </a:r>
            <a:endParaRPr/>
          </a:p>
          <a:p>
            <a:pPr indent="-228600" lvl="0" marL="457200" rtl="0" algn="l">
              <a:lnSpc>
                <a:spcPct val="90000"/>
              </a:lnSpc>
              <a:spcBef>
                <a:spcPts val="2000"/>
              </a:spcBef>
              <a:spcAft>
                <a:spcPts val="0"/>
              </a:spcAft>
              <a:buClr>
                <a:srgbClr val="323232"/>
              </a:buClr>
              <a:buSzPts val="6054"/>
              <a:buNone/>
            </a:pPr>
            <a:r>
              <a:rPr lang="es-ES"/>
              <a:t>El turismo contribuye aproximadamente al 8% de las emisiones globales de carbono (Lenzen et al., 2018). Las estrategias de mejora incluyen la adopción de energías renovables, las ecocertificaciones y la gestión del número de visitas en zonas sensibles.</a:t>
            </a:r>
            <a:endParaRPr/>
          </a:p>
        </p:txBody>
      </p:sp>
      <p:sp>
        <p:nvSpPr>
          <p:cNvPr id="131" name="Google Shape;131;p9"/>
          <p:cNvSpPr txBox="1"/>
          <p:nvPr>
            <p:ph type="title"/>
          </p:nvPr>
        </p:nvSpPr>
        <p:spPr>
          <a:xfrm>
            <a:off x="761999" y="1524000"/>
            <a:ext cx="22860000" cy="2021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2.1 Sostenibilidad ambiental</a:t>
            </a:r>
            <a:endParaRPr/>
          </a:p>
        </p:txBody>
      </p:sp>
      <p:pic>
        <p:nvPicPr>
          <p:cNvPr descr="UN-Sustainable Social Development" id="132" name="Google Shape;132;p9"/>
          <p:cNvPicPr preferRelativeResize="0"/>
          <p:nvPr/>
        </p:nvPicPr>
        <p:blipFill rotWithShape="1">
          <a:blip r:embed="rId3">
            <a:alphaModFix/>
          </a:blip>
          <a:srcRect b="4720" l="33486" r="33023" t="5651"/>
          <a:stretch/>
        </p:blipFill>
        <p:spPr>
          <a:xfrm>
            <a:off x="16968487" y="3107988"/>
            <a:ext cx="5575926" cy="7500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0"/>
          <p:cNvSpPr txBox="1"/>
          <p:nvPr>
            <p:ph idx="1" type="body"/>
          </p:nvPr>
        </p:nvSpPr>
        <p:spPr>
          <a:xfrm>
            <a:off x="762000" y="4096350"/>
            <a:ext cx="12736200" cy="55233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lang="es-ES"/>
              <a:t>La sostenibilidad social garantiza que el turismo beneficie a las comunidades anfitrionas, promueva la integridad cultural y respete los derechos humanos. Busca la participación inclusiva, el trabajo decente y el respeto mutuo (UNESCO, 2013).</a:t>
            </a:r>
            <a:endParaRPr/>
          </a:p>
        </p:txBody>
      </p:sp>
      <p:sp>
        <p:nvSpPr>
          <p:cNvPr id="138" name="Google Shape;138;p1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2.2 Sostenibilidad social</a:t>
            </a:r>
            <a:endParaRPr/>
          </a:p>
        </p:txBody>
      </p:sp>
      <p:pic>
        <p:nvPicPr>
          <p:cNvPr descr="UN-Sustainable Social Development" id="139" name="Google Shape;139;p10"/>
          <p:cNvPicPr preferRelativeResize="0"/>
          <p:nvPr/>
        </p:nvPicPr>
        <p:blipFill rotWithShape="1">
          <a:blip r:embed="rId3">
            <a:alphaModFix/>
          </a:blip>
          <a:srcRect b="6128" l="68156" r="0" t="5651"/>
          <a:stretch/>
        </p:blipFill>
        <p:spPr>
          <a:xfrm>
            <a:off x="17565770" y="3493696"/>
            <a:ext cx="4832335" cy="67286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1"/>
          <p:cNvSpPr txBox="1"/>
          <p:nvPr>
            <p:ph idx="1" type="body"/>
          </p:nvPr>
        </p:nvSpPr>
        <p:spPr>
          <a:xfrm>
            <a:off x="762000" y="4459625"/>
            <a:ext cx="12408300" cy="55233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lang="es-ES"/>
              <a:t>La sostenibilidad económica se centra en la prosperidad a largo plazo, la reducción de la dependencia y la prevención de fugas económicas. Apoyar a las empresas locales y diversificar las fuentes de ingresos es fundamental (PNUMA, 2011).</a:t>
            </a:r>
            <a:endParaRPr/>
          </a:p>
        </p:txBody>
      </p:sp>
      <p:sp>
        <p:nvSpPr>
          <p:cNvPr id="145" name="Google Shape;145;p1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2.3 Sostenibilidad económica</a:t>
            </a:r>
            <a:endParaRPr/>
          </a:p>
        </p:txBody>
      </p:sp>
      <p:pic>
        <p:nvPicPr>
          <p:cNvPr descr="UN-Sustainable Social Development" id="146" name="Google Shape;146;p11"/>
          <p:cNvPicPr preferRelativeResize="0"/>
          <p:nvPr/>
        </p:nvPicPr>
        <p:blipFill rotWithShape="1">
          <a:blip r:embed="rId3">
            <a:alphaModFix/>
          </a:blip>
          <a:srcRect b="4720" l="467" r="67693" t="6453"/>
          <a:stretch/>
        </p:blipFill>
        <p:spPr>
          <a:xfrm>
            <a:off x="16783281" y="3241419"/>
            <a:ext cx="5158596" cy="723315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2"/>
          <p:cNvSpPr txBox="1"/>
          <p:nvPr>
            <p:ph idx="1" type="body"/>
          </p:nvPr>
        </p:nvSpPr>
        <p:spPr>
          <a:xfrm>
            <a:off x="758850" y="3460500"/>
            <a:ext cx="22866300" cy="8236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t/>
            </a:r>
            <a:endParaRPr/>
          </a:p>
          <a:p>
            <a:pPr indent="0" lvl="0" marL="0" rtl="0" algn="l">
              <a:lnSpc>
                <a:spcPct val="90000"/>
              </a:lnSpc>
              <a:spcBef>
                <a:spcPts val="0"/>
              </a:spcBef>
              <a:spcAft>
                <a:spcPts val="0"/>
              </a:spcAft>
              <a:buSzPts val="5600"/>
              <a:buNone/>
            </a:pPr>
            <a:r>
              <a:rPr lang="es-ES"/>
              <a:t>Estas tres dimensiones de la sostenibilidad están </a:t>
            </a:r>
            <a:r>
              <a:rPr b="1" lang="es-ES"/>
              <a:t>profundamente interconectadas.</a:t>
            </a:r>
            <a:r>
              <a:rPr lang="es-ES"/>
              <a:t> La sostenibilidad no es una lista de verificación, sino un </a:t>
            </a:r>
            <a:r>
              <a:rPr b="1" lang="es-ES"/>
              <a:t>proceso dinámico</a:t>
            </a:r>
            <a:r>
              <a:rPr lang="es-ES"/>
              <a:t> de negociación, adaptación y aprendizaje. Requiere un diálogo continuo entre las partes interesadas y una evaluación constante de los objetivos, las compensaciones y los impactos. Las</a:t>
            </a:r>
            <a:r>
              <a:rPr b="1" lang="es-ES"/>
              <a:t> herramientas de seguimiento</a:t>
            </a:r>
            <a:r>
              <a:rPr lang="es-ES"/>
              <a:t>, como los indicadores de sostenibilidad y las evaluaciones de impacto, son esenciales para dar seguimiento al progreso y garantizar la transparencia.</a:t>
            </a:r>
            <a:endParaRPr/>
          </a:p>
          <a:p>
            <a:pPr indent="0" lvl="0" marL="0" rtl="0" algn="l">
              <a:lnSpc>
                <a:spcPct val="90000"/>
              </a:lnSpc>
              <a:spcBef>
                <a:spcPts val="0"/>
              </a:spcBef>
              <a:spcAft>
                <a:spcPts val="0"/>
              </a:spcAft>
              <a:buSzPts val="5600"/>
              <a:buNone/>
            </a:pPr>
            <a:r>
              <a:t/>
            </a:r>
            <a:endParaRPr/>
          </a:p>
        </p:txBody>
      </p:sp>
      <p:sp>
        <p:nvSpPr>
          <p:cNvPr id="152" name="Google Shape;152;p12"/>
          <p:cNvSpPr txBox="1"/>
          <p:nvPr>
            <p:ph type="title"/>
          </p:nvPr>
        </p:nvSpPr>
        <p:spPr>
          <a:xfrm>
            <a:off x="761999" y="1524000"/>
            <a:ext cx="22860000" cy="2021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2.4 Interconexión de las tres dimensiones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descr="3631837_orig.gif" id="157" name="Google Shape;157;p13"/>
          <p:cNvPicPr preferRelativeResize="0"/>
          <p:nvPr>
            <p:ph idx="1" type="body"/>
          </p:nvPr>
        </p:nvPicPr>
        <p:blipFill rotWithShape="1">
          <a:blip r:embed="rId3">
            <a:alphaModFix/>
          </a:blip>
          <a:srcRect b="0" l="0" r="0" t="0"/>
          <a:stretch/>
        </p:blipFill>
        <p:spPr>
          <a:xfrm>
            <a:off x="7242861" y="1975998"/>
            <a:ext cx="9898200" cy="9764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4"/>
          <p:cNvSpPr txBox="1"/>
          <p:nvPr>
            <p:ph type="title"/>
          </p:nvPr>
        </p:nvSpPr>
        <p:spPr>
          <a:xfrm>
            <a:off x="762000" y="5534400"/>
            <a:ext cx="11265000" cy="26472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33102"/>
              <a:buFont typeface="Arial"/>
              <a:buNone/>
            </a:pPr>
            <a:r>
              <a:rPr b="1" lang="es-ES" sz="9600"/>
              <a:t>D. Políticas públicas y buenas prácticas</a:t>
            </a:r>
            <a:endParaRPr b="1"/>
          </a:p>
        </p:txBody>
      </p:sp>
      <p:sp>
        <p:nvSpPr>
          <p:cNvPr id="163" name="Google Shape;163;p14"/>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rPr b="0" i="0" lang="es-ES" sz="6600" u="none" cap="none" strike="noStrike">
                <a:solidFill>
                  <a:schemeClr val="lt1"/>
                </a:solidFill>
                <a:latin typeface="Arial"/>
                <a:ea typeface="Arial"/>
                <a:cs typeface="Arial"/>
                <a:sym typeface="Arial"/>
              </a:rPr>
              <a:t> </a:t>
            </a:r>
            <a:endParaRPr b="1" i="0" sz="6600" u="none" cap="none" strike="noStrike">
              <a:solidFill>
                <a:schemeClr val="lt1"/>
              </a:solidFill>
              <a:latin typeface="Arial"/>
              <a:ea typeface="Arial"/>
              <a:cs typeface="Arial"/>
              <a:sym typeface="Arial"/>
            </a:endParaRPr>
          </a:p>
        </p:txBody>
      </p:sp>
      <p:pic>
        <p:nvPicPr>
          <p:cNvPr id="164" name="Google Shape;164;p14"/>
          <p:cNvPicPr preferRelativeResize="0"/>
          <p:nvPr/>
        </p:nvPicPr>
        <p:blipFill rotWithShape="1">
          <a:blip r:embed="rId3">
            <a:alphaModFix/>
          </a:blip>
          <a:srcRect b="0" l="0" r="0" t="0"/>
          <a:stretch/>
        </p:blipFill>
        <p:spPr>
          <a:xfrm>
            <a:off x="12179300" y="152400"/>
            <a:ext cx="12052301" cy="6779419"/>
          </a:xfrm>
          <a:prstGeom prst="rect">
            <a:avLst/>
          </a:prstGeom>
          <a:solidFill>
            <a:schemeClr val="accent1"/>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5"/>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lnSpcReduction="10000"/>
          </a:bodyPr>
          <a:lstStyle/>
          <a:p>
            <a:pPr indent="-228600" lvl="0" marL="457200" rtl="0" algn="l">
              <a:lnSpc>
                <a:spcPct val="90000"/>
              </a:lnSpc>
              <a:spcBef>
                <a:spcPts val="2000"/>
              </a:spcBef>
              <a:spcAft>
                <a:spcPts val="0"/>
              </a:spcAft>
              <a:buClr>
                <a:srgbClr val="323232"/>
              </a:buClr>
              <a:buSzPts val="5600"/>
              <a:buNone/>
            </a:pPr>
            <a:r>
              <a:rPr lang="es-ES"/>
              <a:t>El turismo sostenible requiere más que la acción individual. Depende de </a:t>
            </a:r>
            <a:r>
              <a:rPr b="1" lang="es-ES"/>
              <a:t>políticas públicas y marcos institucionales sólidos</a:t>
            </a:r>
            <a:r>
              <a:rPr lang="es-ES"/>
              <a:t>. Los gobiernos, en todos los niveles, son actores clave que establecen regulaciones, orientan el desarrollo y alinean el turismo con objetivos sociales más amplios, como la equidad, la resiliencia y la protección del medio ambiente.</a:t>
            </a:r>
            <a:endParaRPr/>
          </a:p>
          <a:p>
            <a:pPr indent="-228600" lvl="0" marL="457200" rtl="0" algn="l">
              <a:lnSpc>
                <a:spcPct val="90000"/>
              </a:lnSpc>
              <a:spcBef>
                <a:spcPts val="2000"/>
              </a:spcBef>
              <a:spcAft>
                <a:spcPts val="0"/>
              </a:spcAft>
              <a:buClr>
                <a:srgbClr val="323232"/>
              </a:buClr>
              <a:buSzPts val="5600"/>
              <a:buNone/>
            </a:pPr>
            <a:r>
              <a:rPr lang="es-ES"/>
              <a:t>Estos organismos públicos influyen en el turismo a través de la legislación, la planificación estratégica, los incentivos financieros y las partes interesadas.</a:t>
            </a:r>
            <a:endParaRPr/>
          </a:p>
        </p:txBody>
      </p:sp>
      <p:sp>
        <p:nvSpPr>
          <p:cNvPr id="170" name="Google Shape;170;p1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s-ES"/>
              <a:t>3.1 El papel de las instituciones públicas en la sostenibilidad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6"/>
          <p:cNvSpPr txBox="1"/>
          <p:nvPr>
            <p:ph idx="1" type="body"/>
          </p:nvPr>
        </p:nvSpPr>
        <p:spPr>
          <a:xfrm>
            <a:off x="758850" y="4026725"/>
            <a:ext cx="22866300" cy="7879800"/>
          </a:xfrm>
          <a:prstGeom prst="rect">
            <a:avLst/>
          </a:prstGeom>
          <a:noFill/>
          <a:ln>
            <a:noFill/>
          </a:ln>
        </p:spPr>
        <p:txBody>
          <a:bodyPr anchorCtr="0" anchor="t" bIns="0" lIns="0" spcFirstLastPara="1" rIns="0" wrap="square" tIns="0">
            <a:normAutofit lnSpcReduction="10000"/>
          </a:bodyPr>
          <a:lstStyle/>
          <a:p>
            <a:pPr indent="-228600" lvl="0" marL="457200" rtl="0" algn="l">
              <a:lnSpc>
                <a:spcPct val="90000"/>
              </a:lnSpc>
              <a:spcBef>
                <a:spcPts val="2000"/>
              </a:spcBef>
              <a:spcAft>
                <a:spcPts val="0"/>
              </a:spcAft>
              <a:buClr>
                <a:srgbClr val="323232"/>
              </a:buClr>
              <a:buSzPts val="6054"/>
              <a:buNone/>
            </a:pPr>
            <a:r>
              <a:rPr lang="es-ES"/>
              <a:t>Las herramientas políticas clave incluyen la regulación del uso del suelo, la protección del patrimonio, la legislación laboral y la preservación de las costas.</a:t>
            </a:r>
            <a:endParaRPr/>
          </a:p>
          <a:p>
            <a:pPr indent="-228600" lvl="0" marL="457200" rtl="0" algn="l">
              <a:lnSpc>
                <a:spcPct val="90000"/>
              </a:lnSpc>
              <a:spcBef>
                <a:spcPts val="2000"/>
              </a:spcBef>
              <a:spcAft>
                <a:spcPts val="0"/>
              </a:spcAft>
              <a:buClr>
                <a:srgbClr val="323232"/>
              </a:buClr>
              <a:buSzPts val="6054"/>
              <a:buNone/>
            </a:pPr>
            <a:r>
              <a:rPr lang="es-ES"/>
              <a:t>La planificación territorial define dónde puede desarrollarse el turismo, con el apoyo de la zonificación, los estudios de capacidad de carga y los Planes de Gestión de Destinos. La inversión en infraestructura puede mejorar tanto la sostenibilidad como la calidad de vida de las personas residentes. Herramientas financieras como los subsidios verdes, los impuestos turísticos y los bonos climáticos fomentan las prácticas sostenibles, mientras que los sistemas de datos ayudan a monitorear los impactos sociales y ambientales del turismo.</a:t>
            </a:r>
            <a:endParaRPr/>
          </a:p>
        </p:txBody>
      </p:sp>
      <p:sp>
        <p:nvSpPr>
          <p:cNvPr id="176" name="Google Shape;176;p1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s-ES"/>
              <a:t>3.2 Políticas, infraestructura y herramientas financieras para el turismo sostenible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7"/>
          <p:cNvSpPr txBox="1"/>
          <p:nvPr>
            <p:ph idx="1" type="body"/>
          </p:nvPr>
        </p:nvSpPr>
        <p:spPr>
          <a:xfrm>
            <a:off x="755650" y="3362624"/>
            <a:ext cx="22866300" cy="8424000"/>
          </a:xfrm>
          <a:prstGeom prst="rect">
            <a:avLst/>
          </a:prstGeom>
          <a:noFill/>
          <a:ln>
            <a:noFill/>
          </a:ln>
        </p:spPr>
        <p:txBody>
          <a:bodyPr anchorCtr="0" anchor="t" bIns="0" lIns="0" spcFirstLastPara="1" rIns="0" wrap="square" tIns="0">
            <a:normAutofit lnSpcReduction="10000"/>
          </a:bodyPr>
          <a:lstStyle/>
          <a:p>
            <a:pPr indent="0" lvl="0" marL="0" rtl="0" algn="l">
              <a:lnSpc>
                <a:spcPct val="115000"/>
              </a:lnSpc>
              <a:spcBef>
                <a:spcPts val="0"/>
              </a:spcBef>
              <a:spcAft>
                <a:spcPts val="0"/>
              </a:spcAft>
              <a:buSzPts val="5600"/>
              <a:buNone/>
            </a:pPr>
            <a:r>
              <a:rPr lang="es-ES"/>
              <a:t>Una gobernanza eficaz implica la coordinación intersectorial y la participación inclusiva de las partes interesadas. La educación y el desarrollo de capacidades también son esenciales, dotando a los y las trabajadoras y organizaciones del sector turístico de competencias en sostenibilidad. Las estrategias nacionales y los marcos globales (por ejemplo, los ODS, el Código Ético de la OMT y los Criterios del GSTC) orientan a países como Costa Rica, Nueva Zelanda y Bután. Los gobiernos locales, en primera línea, gestionan los flujos turísticos, regulan la vivienda y fomentan el turismo comunitario.</a:t>
            </a:r>
            <a:endParaRPr/>
          </a:p>
        </p:txBody>
      </p:sp>
      <p:sp>
        <p:nvSpPr>
          <p:cNvPr id="182" name="Google Shape;182;p17"/>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3.3 Gobernanza y seguimiento</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8"/>
          <p:cNvSpPr txBox="1"/>
          <p:nvPr>
            <p:ph idx="1" type="body"/>
          </p:nvPr>
        </p:nvSpPr>
        <p:spPr>
          <a:xfrm>
            <a:off x="758850" y="2202150"/>
            <a:ext cx="22866300" cy="9311700"/>
          </a:xfrm>
          <a:prstGeom prst="rect">
            <a:avLst/>
          </a:prstGeom>
          <a:noFill/>
          <a:ln>
            <a:noFill/>
          </a:ln>
        </p:spPr>
        <p:txBody>
          <a:bodyPr anchorCtr="0" anchor="t" bIns="0" lIns="0" spcFirstLastPara="1" rIns="0" wrap="square" tIns="0">
            <a:normAutofit/>
          </a:bodyPr>
          <a:lstStyle/>
          <a:p>
            <a:pPr indent="-228600" lvl="0" marL="457200" rtl="0" algn="l">
              <a:lnSpc>
                <a:spcPct val="100000"/>
              </a:lnSpc>
              <a:spcBef>
                <a:spcPts val="2000"/>
              </a:spcBef>
              <a:spcAft>
                <a:spcPts val="0"/>
              </a:spcAft>
              <a:buClr>
                <a:srgbClr val="323232"/>
              </a:buClr>
              <a:buSzPts val="5600"/>
              <a:buNone/>
            </a:pPr>
            <a:r>
              <a:rPr lang="es-ES"/>
              <a:t>España ofrece ejemplos sólidos a través de su Agenda Urbana, Destinos Turísticos Inteligentes (SEGITTUR) y la planificación ambiental en Menorca y Canarias. </a:t>
            </a:r>
            <a:endParaRPr/>
          </a:p>
          <a:p>
            <a:pPr indent="-228600" lvl="0" marL="457200" rtl="0" algn="l">
              <a:lnSpc>
                <a:spcPct val="100000"/>
              </a:lnSpc>
              <a:spcBef>
                <a:spcPts val="2000"/>
              </a:spcBef>
              <a:spcAft>
                <a:spcPts val="0"/>
              </a:spcAft>
              <a:buClr>
                <a:srgbClr val="323232"/>
              </a:buClr>
              <a:buSzPts val="5600"/>
              <a:buNone/>
            </a:pPr>
            <a:r>
              <a:rPr lang="es-ES"/>
              <a:t>Las mejores prácticas incluyen evaluaciones ambientales, límites de visitantes, planificación de destinos, ecocertificaciones y programas de formación. Sin embargo, persisten algunos desafíos: falta de coordinación, políticas cortoplacistas, falta de financiación y </a:t>
            </a:r>
            <a:r>
              <a:rPr i="1" lang="es-ES"/>
              <a:t>greenwashing</a:t>
            </a:r>
            <a:r>
              <a:rPr lang="es-ES"/>
              <a:t>.</a:t>
            </a:r>
            <a:endParaRPr/>
          </a:p>
          <a:p>
            <a:pPr indent="-228600" lvl="0" marL="457200" rtl="0" algn="l">
              <a:lnSpc>
                <a:spcPct val="100000"/>
              </a:lnSpc>
              <a:spcBef>
                <a:spcPts val="2000"/>
              </a:spcBef>
              <a:spcAft>
                <a:spcPts val="0"/>
              </a:spcAft>
              <a:buClr>
                <a:srgbClr val="323232"/>
              </a:buClr>
              <a:buSzPts val="5600"/>
              <a:buNone/>
            </a:pPr>
            <a:r>
              <a:rPr lang="es-ES"/>
              <a:t>La futura gobernanza turística debe adaptarse al cambio climático, la innovación digital y la equidad social, garantizando así el turismo.</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descr="Infographic-factsheet_ECST_design-by-Emma-Moletto-1024x724.png" id="192" name="Google Shape;192;p19"/>
          <p:cNvPicPr preferRelativeResize="0"/>
          <p:nvPr>
            <p:ph idx="1" type="body"/>
          </p:nvPr>
        </p:nvPicPr>
        <p:blipFill rotWithShape="1">
          <a:blip r:embed="rId3">
            <a:alphaModFix/>
          </a:blip>
          <a:srcRect b="0" l="0" r="0" t="0"/>
          <a:stretch/>
        </p:blipFill>
        <p:spPr>
          <a:xfrm>
            <a:off x="4692769" y="1106673"/>
            <a:ext cx="14770999" cy="10443558"/>
          </a:xfrm>
          <a:prstGeom prst="rect">
            <a:avLst/>
          </a:prstGeom>
          <a:noFill/>
          <a:ln>
            <a:noFill/>
          </a:ln>
        </p:spPr>
      </p:pic>
      <p:sp>
        <p:nvSpPr>
          <p:cNvPr id="193" name="Google Shape;193;p19"/>
          <p:cNvSpPr txBox="1"/>
          <p:nvPr/>
        </p:nvSpPr>
        <p:spPr>
          <a:xfrm>
            <a:off x="4692781" y="11930389"/>
            <a:ext cx="5369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Source: Europarc FEDERATION</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2"/>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b="1" lang="es-ES"/>
              <a:t>E. Conclusiones </a:t>
            </a:r>
            <a:endParaRPr/>
          </a:p>
        </p:txBody>
      </p:sp>
      <p:sp>
        <p:nvSpPr>
          <p:cNvPr id="199" name="Google Shape;199;p22"/>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3"/>
          <p:cNvSpPr txBox="1"/>
          <p:nvPr>
            <p:ph idx="1" type="body"/>
          </p:nvPr>
        </p:nvSpPr>
        <p:spPr>
          <a:xfrm>
            <a:off x="758850" y="1754700"/>
            <a:ext cx="22866300" cy="10206600"/>
          </a:xfrm>
          <a:prstGeom prst="rect">
            <a:avLst/>
          </a:prstGeom>
          <a:noFill/>
          <a:ln>
            <a:noFill/>
          </a:ln>
        </p:spPr>
        <p:txBody>
          <a:bodyPr anchorCtr="0" anchor="t" bIns="0" lIns="0" spcFirstLastPara="1" rIns="0" wrap="square" tIns="0">
            <a:normAutofit fontScale="92500" lnSpcReduction="20000"/>
          </a:bodyPr>
          <a:lstStyle/>
          <a:p>
            <a:pPr indent="-228600" lvl="0" marL="457200" rtl="0" algn="l">
              <a:lnSpc>
                <a:spcPct val="100000"/>
              </a:lnSpc>
              <a:spcBef>
                <a:spcPts val="2000"/>
              </a:spcBef>
              <a:spcAft>
                <a:spcPts val="0"/>
              </a:spcAft>
              <a:buClr>
                <a:srgbClr val="323232"/>
              </a:buClr>
              <a:buSzPct val="117647"/>
              <a:buNone/>
            </a:pPr>
            <a:r>
              <a:rPr lang="es-ES"/>
              <a:t>El turismo sostenible ya no es un concepto de nicho, sino una necesidad fundamental para el futuro de la industria turística. A medida que el turismo global continúa creciendo, la necesidad de gestionar sus impactos ambientales, sociales y económicos se vuelve cada vez más urgente. Este módulo ha examinado los orígenes y la evolución del turismo sostenible, las tres dimensiones que sustentan su definición y el papel crucial de las políticas públicas para guiar las prácticas sostenibles.</a:t>
            </a:r>
            <a:endParaRPr/>
          </a:p>
          <a:p>
            <a:pPr indent="-228600" lvl="0" marL="457200" rtl="0" algn="l">
              <a:lnSpc>
                <a:spcPct val="100000"/>
              </a:lnSpc>
              <a:spcBef>
                <a:spcPts val="2000"/>
              </a:spcBef>
              <a:spcAft>
                <a:spcPts val="0"/>
              </a:spcAft>
              <a:buClr>
                <a:srgbClr val="323232"/>
              </a:buClr>
              <a:buSzPct val="117647"/>
              <a:buNone/>
            </a:pPr>
            <a:r>
              <a:rPr lang="es-ES"/>
              <a:t>Mediante una comprensión más profunda de los principios del desarrollo sostenible, el estudiantado está mejor preparado para evaluar las consecuencias del turismo y contribuir a modelos turísticos más equilibrados, equitativos y regenerativos. La transición del turismo de masas a la sostenibilidad requiere esfuerzos coordinados en todos los niveles de la sociedad: gobiernos, empresas, comunidades y viajeros.</a:t>
            </a:r>
            <a:endParaRPr/>
          </a:p>
          <a:p>
            <a:pPr indent="-228600" lvl="0" marL="457200" rtl="0" algn="l">
              <a:lnSpc>
                <a:spcPct val="100000"/>
              </a:lnSpc>
              <a:spcBef>
                <a:spcPts val="2000"/>
              </a:spcBef>
              <a:spcAft>
                <a:spcPts val="0"/>
              </a:spcAft>
              <a:buClr>
                <a:srgbClr val="323232"/>
              </a:buClr>
              <a:buSzPct val="117647"/>
              <a:buNone/>
            </a:pPr>
            <a:r>
              <a:rPr lang="es-ES"/>
              <a:t>El futuro del turismo no solo reside en preservar lo existente, sino también en mejorar activamente los destinos y las comunidades que acogen al turista.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0"/>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a:t>F. Referencias</a:t>
            </a:r>
            <a:endParaRPr/>
          </a:p>
        </p:txBody>
      </p:sp>
      <p:sp>
        <p:nvSpPr>
          <p:cNvPr id="210" name="Google Shape;210;p20"/>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1"/>
          <p:cNvSpPr txBox="1"/>
          <p:nvPr>
            <p:ph idx="1" type="body"/>
          </p:nvPr>
        </p:nvSpPr>
        <p:spPr>
          <a:xfrm>
            <a:off x="758818" y="1891398"/>
            <a:ext cx="22866300" cy="9933300"/>
          </a:xfrm>
          <a:prstGeom prst="rect">
            <a:avLst/>
          </a:prstGeom>
          <a:noFill/>
          <a:ln>
            <a:noFill/>
          </a:ln>
        </p:spPr>
        <p:txBody>
          <a:bodyPr anchorCtr="0" anchor="t" bIns="0" lIns="0" spcFirstLastPara="1" rIns="0" wrap="square" tIns="0">
            <a:noAutofit/>
          </a:bodyPr>
          <a:lstStyle/>
          <a:p>
            <a:pPr indent="-254000" lvl="0" marL="457200" rtl="0" algn="l">
              <a:lnSpc>
                <a:spcPct val="90000"/>
              </a:lnSpc>
              <a:spcBef>
                <a:spcPts val="2000"/>
              </a:spcBef>
              <a:spcAft>
                <a:spcPts val="0"/>
              </a:spcAft>
              <a:buSzPts val="4000"/>
              <a:buFont typeface="Arial"/>
              <a:buChar char="•"/>
            </a:pPr>
            <a:r>
              <a:rPr b="1" lang="es-ES" sz="4000">
                <a:solidFill>
                  <a:schemeClr val="dk1"/>
                </a:solidFill>
              </a:rPr>
              <a:t>Brundtland, G. H.</a:t>
            </a:r>
            <a:r>
              <a:rPr lang="es-ES" sz="4000">
                <a:solidFill>
                  <a:schemeClr val="dk1"/>
                </a:solidFill>
              </a:rPr>
              <a:t> (1987). Nuestro Futuro Común: Informe de la Comisión Mundial sobre Medio Ambiente y Desarrollo. Comisión de Medio Ambiente y Desarrollo de la Universidad de Oxford. Oxford University Press.</a:t>
            </a:r>
            <a:endParaRPr sz="6000"/>
          </a:p>
          <a:p>
            <a:pPr indent="-254000" lvl="0" marL="457200" rtl="0" algn="l">
              <a:lnSpc>
                <a:spcPct val="90000"/>
              </a:lnSpc>
              <a:spcBef>
                <a:spcPts val="2000"/>
              </a:spcBef>
              <a:spcAft>
                <a:spcPts val="0"/>
              </a:spcAft>
              <a:buSzPts val="4000"/>
              <a:buFont typeface="Arial"/>
              <a:buChar char="•"/>
            </a:pPr>
            <a:r>
              <a:rPr b="1" lang="es-ES" sz="4000">
                <a:solidFill>
                  <a:schemeClr val="dk1"/>
                </a:solidFill>
              </a:rPr>
              <a:t>Katsoni, V.</a:t>
            </a:r>
            <a:r>
              <a:rPr lang="es-ES" sz="4000">
                <a:solidFill>
                  <a:schemeClr val="dk1"/>
                </a:solidFill>
              </a:rPr>
              <a:t> (2024). Análisis del impacto económico del turismo: Un análisis multidimensional. Journal of Tourism Economics, 30(2), 145–163. </a:t>
            </a:r>
            <a:r>
              <a:rPr lang="es-ES" sz="4000" u="sng">
                <a:solidFill>
                  <a:schemeClr val="dk1"/>
                </a:solidFill>
                <a:hlinkClick r:id="rId3">
                  <a:extLst>
                    <a:ext uri="{A12FA001-AC4F-418D-AE19-62706E023703}">
                      <ahyp:hlinkClr val="tx"/>
                    </a:ext>
                  </a:extLst>
                </a:hlinkClick>
              </a:rPr>
              <a:t>https://colab.ws/articles/10.1016%2Fj.jclepro.2024.143947</a:t>
            </a:r>
            <a:endParaRPr sz="6000" u="sng">
              <a:solidFill>
                <a:schemeClr val="dk1"/>
              </a:solidFill>
              <a:hlinkClick r:id="rId4">
                <a:extLst>
                  <a:ext uri="{A12FA001-AC4F-418D-AE19-62706E023703}">
                    <ahyp:hlinkClr val="tx"/>
                  </a:ext>
                </a:extLst>
              </a:hlinkClick>
            </a:endParaRPr>
          </a:p>
          <a:p>
            <a:pPr indent="-254000" lvl="0" marL="457200" rtl="0" algn="l">
              <a:lnSpc>
                <a:spcPct val="90000"/>
              </a:lnSpc>
              <a:spcBef>
                <a:spcPts val="2000"/>
              </a:spcBef>
              <a:spcAft>
                <a:spcPts val="0"/>
              </a:spcAft>
              <a:buSzPts val="4000"/>
              <a:buFont typeface="Arial"/>
              <a:buChar char="•"/>
            </a:pPr>
            <a:r>
              <a:rPr b="1" lang="es-ES" sz="4000">
                <a:solidFill>
                  <a:schemeClr val="dk1"/>
                </a:solidFill>
              </a:rPr>
              <a:t>Kurniawan, R.</a:t>
            </a:r>
            <a:r>
              <a:rPr lang="es-ES" sz="4000">
                <a:solidFill>
                  <a:schemeClr val="dk1"/>
                </a:solidFill>
              </a:rPr>
              <a:t> (2024). Desarrollo turístico sostenible: Una revisión sistemática de la literatura sobre las mejores prácticas y las tendencias emergentes. Perspectivas de la Gestión Turística, 49, 101090. </a:t>
            </a:r>
            <a:r>
              <a:rPr lang="es-ES" sz="4000" u="sng">
                <a:solidFill>
                  <a:schemeClr val="dk1"/>
                </a:solidFill>
                <a:hlinkClick r:id="rId5">
                  <a:extLst>
                    <a:ext uri="{A12FA001-AC4F-418D-AE19-62706E023703}">
                      <ahyp:hlinkClr val="tx"/>
                    </a:ext>
                  </a:extLst>
                </a:hlinkClick>
              </a:rPr>
              <a:t>https://doi.org/10.1016/j.tmp.2024.101090</a:t>
            </a:r>
            <a:endParaRPr sz="6000" u="sng">
              <a:solidFill>
                <a:schemeClr val="dk1"/>
              </a:solidFill>
              <a:hlinkClick r:id="rId6">
                <a:extLst>
                  <a:ext uri="{A12FA001-AC4F-418D-AE19-62706E023703}">
                    <ahyp:hlinkClr val="tx"/>
                  </a:ext>
                </a:extLst>
              </a:hlinkClick>
            </a:endParaRPr>
          </a:p>
          <a:p>
            <a:pPr indent="-254000" lvl="0" marL="457200" rtl="0" algn="l">
              <a:lnSpc>
                <a:spcPct val="90000"/>
              </a:lnSpc>
              <a:spcBef>
                <a:spcPts val="2000"/>
              </a:spcBef>
              <a:spcAft>
                <a:spcPts val="0"/>
              </a:spcAft>
              <a:buSzPts val="4000"/>
              <a:buFont typeface="Arial"/>
              <a:buChar char="•"/>
            </a:pPr>
            <a:r>
              <a:rPr b="1" lang="es-ES" sz="4000">
                <a:solidFill>
                  <a:schemeClr val="dk1"/>
                </a:solidFill>
              </a:rPr>
              <a:t>Lenzen, M., Sun, Y. Y., Faturay, F., Ting, Y. P., Geschke, A. y Malik, A.</a:t>
            </a:r>
            <a:r>
              <a:rPr lang="es-ES" sz="4000">
                <a:solidFill>
                  <a:schemeClr val="dk1"/>
                </a:solidFill>
              </a:rPr>
              <a:t> (2018). La huella de carbono del turismo global. Nature Climate Change, 8(6), 522–528. </a:t>
            </a:r>
            <a:r>
              <a:rPr lang="es-ES" sz="4000" u="sng">
                <a:solidFill>
                  <a:schemeClr val="dk1"/>
                </a:solidFill>
                <a:hlinkClick r:id="rId7">
                  <a:extLst>
                    <a:ext uri="{A12FA001-AC4F-418D-AE19-62706E023703}">
                      <ahyp:hlinkClr val="tx"/>
                    </a:ext>
                  </a:extLst>
                </a:hlinkClick>
              </a:rPr>
              <a:t>https://www.researchgate.net/publication/379457786_Sustainable_Tourism_Development_A_Systematic_Literature_Review_of_Best_Practices_and_Emerging_Trends</a:t>
            </a:r>
            <a:endParaRPr sz="6000" u="sng">
              <a:solidFill>
                <a:schemeClr val="dk1"/>
              </a:solidFill>
              <a:hlinkClick r:id="rId8">
                <a:extLst>
                  <a:ext uri="{A12FA001-AC4F-418D-AE19-62706E023703}">
                    <ahyp:hlinkClr val="tx"/>
                  </a:ext>
                </a:extLst>
              </a:hlinkClick>
            </a:endParaRPr>
          </a:p>
          <a:p>
            <a:pPr indent="-254000" lvl="0" marL="457200" rtl="0" algn="l">
              <a:lnSpc>
                <a:spcPct val="90000"/>
              </a:lnSpc>
              <a:spcBef>
                <a:spcPts val="2000"/>
              </a:spcBef>
              <a:spcAft>
                <a:spcPts val="0"/>
              </a:spcAft>
              <a:buSzPts val="4000"/>
              <a:buFont typeface="Arial"/>
              <a:buChar char="•"/>
            </a:pPr>
            <a:r>
              <a:rPr b="1" lang="es-ES" sz="4000">
                <a:solidFill>
                  <a:schemeClr val="dk1"/>
                </a:solidFill>
              </a:rPr>
              <a:t>Organización Mundial del Turismo de las Naciones Unidas.</a:t>
            </a:r>
            <a:r>
              <a:rPr lang="es-ES" sz="4000">
                <a:solidFill>
                  <a:schemeClr val="dk1"/>
                </a:solidFill>
              </a:rPr>
              <a:t> (2005). Lograr un turismo más sostenible: Una guía para los responsables de políticas. OMT y PNUMA.</a:t>
            </a:r>
            <a:endParaRPr sz="60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4"/>
          <p:cNvSpPr txBox="1"/>
          <p:nvPr>
            <p:ph type="title"/>
          </p:nvPr>
        </p:nvSpPr>
        <p:spPr>
          <a:xfrm>
            <a:off x="762000" y="5657850"/>
            <a:ext cx="11265000" cy="1640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a:t>ACTIVIDAD</a:t>
            </a:r>
            <a:endParaRPr/>
          </a:p>
        </p:txBody>
      </p:sp>
      <p:sp>
        <p:nvSpPr>
          <p:cNvPr id="221" name="Google Shape;221;p24"/>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5"/>
          <p:cNvSpPr txBox="1"/>
          <p:nvPr>
            <p:ph idx="1" type="body"/>
          </p:nvPr>
        </p:nvSpPr>
        <p:spPr>
          <a:xfrm>
            <a:off x="8655825" y="1271850"/>
            <a:ext cx="15130500" cy="11172300"/>
          </a:xfrm>
          <a:prstGeom prst="rect">
            <a:avLst/>
          </a:prstGeom>
          <a:noFill/>
          <a:ln>
            <a:noFill/>
          </a:ln>
        </p:spPr>
        <p:txBody>
          <a:bodyPr anchorCtr="0" anchor="t" bIns="0" lIns="0" spcFirstLastPara="1" rIns="0" wrap="square" tIns="0">
            <a:normAutofit fontScale="85000" lnSpcReduction="20000"/>
          </a:bodyPr>
          <a:lstStyle/>
          <a:p>
            <a:pPr indent="-530860" lvl="0" marL="457200" rtl="0" algn="l">
              <a:lnSpc>
                <a:spcPct val="100000"/>
              </a:lnSpc>
              <a:spcBef>
                <a:spcPts val="2000"/>
              </a:spcBef>
              <a:spcAft>
                <a:spcPts val="0"/>
              </a:spcAft>
              <a:buSzPct val="100000"/>
              <a:buChar char="●"/>
            </a:pPr>
            <a:r>
              <a:rPr lang="es-ES"/>
              <a:t>¿Cuáles son los tres pilares principales del turismo sostenible y por qué es importante abordarlos todos en conjunto?</a:t>
            </a:r>
            <a:endParaRPr/>
          </a:p>
          <a:p>
            <a:pPr indent="-530860" lvl="0" marL="457200" rtl="0" algn="l">
              <a:lnSpc>
                <a:spcPct val="100000"/>
              </a:lnSpc>
              <a:spcBef>
                <a:spcPts val="0"/>
              </a:spcBef>
              <a:spcAft>
                <a:spcPts val="0"/>
              </a:spcAft>
              <a:buSzPct val="100000"/>
              <a:buChar char="●"/>
            </a:pPr>
            <a:r>
              <a:rPr lang="es-ES"/>
              <a:t>¿Cómo contribuyó el turismo de masas a los desafíos ambientales y sociales en la segunda mitad del siglo XX?</a:t>
            </a:r>
            <a:endParaRPr/>
          </a:p>
          <a:p>
            <a:pPr indent="-530860" lvl="0" marL="457200" rtl="0" algn="l">
              <a:lnSpc>
                <a:spcPct val="100000"/>
              </a:lnSpc>
              <a:spcBef>
                <a:spcPts val="0"/>
              </a:spcBef>
              <a:spcAft>
                <a:spcPts val="0"/>
              </a:spcAft>
              <a:buSzPct val="100000"/>
              <a:buChar char="●"/>
            </a:pPr>
            <a:r>
              <a:rPr lang="es-ES"/>
              <a:t>¿Qué distingue a un turista responsable en un modelo sostenible de uno en un modelo regenerativo?</a:t>
            </a:r>
            <a:endParaRPr/>
          </a:p>
          <a:p>
            <a:pPr indent="-530860" lvl="0" marL="457200" rtl="0" algn="l">
              <a:lnSpc>
                <a:spcPct val="100000"/>
              </a:lnSpc>
              <a:spcBef>
                <a:spcPts val="0"/>
              </a:spcBef>
              <a:spcAft>
                <a:spcPts val="0"/>
              </a:spcAft>
              <a:buSzPct val="100000"/>
              <a:buChar char="●"/>
            </a:pPr>
            <a:r>
              <a:rPr lang="es-ES"/>
              <a:t>Da un ejemplo de cómo las políticas públicas pueden apoyar el desarrollo del turismo sostenible.</a:t>
            </a:r>
            <a:endParaRPr/>
          </a:p>
          <a:p>
            <a:pPr indent="-530860" lvl="0" marL="457200" rtl="0" algn="l">
              <a:lnSpc>
                <a:spcPct val="100000"/>
              </a:lnSpc>
              <a:spcBef>
                <a:spcPts val="0"/>
              </a:spcBef>
              <a:spcAft>
                <a:spcPts val="0"/>
              </a:spcAft>
              <a:buSzPct val="100000"/>
              <a:buChar char="●"/>
            </a:pPr>
            <a:r>
              <a:rPr lang="es-ES"/>
              <a:t>¿Cuál es un ejemplo real de una iniciativa de turismo regenerativo y qué la hace regenerativa?</a:t>
            </a:r>
            <a:endParaRPr/>
          </a:p>
          <a:p>
            <a:pPr indent="-530860" lvl="0" marL="457200" rtl="0" algn="l">
              <a:lnSpc>
                <a:spcPct val="100000"/>
              </a:lnSpc>
              <a:spcBef>
                <a:spcPts val="0"/>
              </a:spcBef>
              <a:spcAft>
                <a:spcPts val="0"/>
              </a:spcAft>
              <a:buSzPct val="100000"/>
              <a:buChar char="●"/>
            </a:pPr>
            <a:r>
              <a:rPr lang="es-ES"/>
              <a:t>Piensa en un lugar que hayas visitado o que conozcas bien. ¿Dirías que el modelo turístico de ese lugar es de masas, sostenible o regenerativo? ¿Por qué?</a:t>
            </a:r>
            <a:endParaRPr/>
          </a:p>
          <a:p>
            <a:pPr indent="-530860" lvl="0" marL="457200" rtl="0" algn="l">
              <a:lnSpc>
                <a:spcPct val="100000"/>
              </a:lnSpc>
              <a:spcBef>
                <a:spcPts val="0"/>
              </a:spcBef>
              <a:spcAft>
                <a:spcPts val="0"/>
              </a:spcAft>
              <a:buSzPct val="100000"/>
              <a:buChar char="●"/>
            </a:pPr>
            <a:r>
              <a:rPr lang="es-ES"/>
              <a:t>En tu opinión, ¿cuál es el mayor obstáculo para la transición del turismo de masas al turismo regenerativo? ¿Cómo se podría superar?</a:t>
            </a:r>
            <a:endParaRPr/>
          </a:p>
        </p:txBody>
      </p:sp>
      <p:sp>
        <p:nvSpPr>
          <p:cNvPr id="227" name="Google Shape;227;p25"/>
          <p:cNvSpPr txBox="1"/>
          <p:nvPr>
            <p:ph type="title"/>
          </p:nvPr>
        </p:nvSpPr>
        <p:spPr>
          <a:xfrm>
            <a:off x="761999" y="1524000"/>
            <a:ext cx="5933515" cy="3490452"/>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lang="es-ES"/>
              <a:t>Responde las siguientes preguntas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6"/>
          <p:cNvSpPr txBox="1"/>
          <p:nvPr>
            <p:ph type="title"/>
          </p:nvPr>
        </p:nvSpPr>
        <p:spPr>
          <a:xfrm>
            <a:off x="762001" y="5657851"/>
            <a:ext cx="16961222"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12778"/>
              <a:buFont typeface="Arial"/>
              <a:buNone/>
            </a:pPr>
            <a:r>
              <a:rPr lang="es-ES" sz="9600"/>
              <a:t>ACTIVIDADES DE AUTOAPRENDIZAJE</a:t>
            </a:r>
            <a:endParaRPr/>
          </a:p>
        </p:txBody>
      </p:sp>
      <p:sp>
        <p:nvSpPr>
          <p:cNvPr id="233" name="Google Shape;233;p26"/>
          <p:cNvSpPr/>
          <p:nvPr/>
        </p:nvSpPr>
        <p:spPr>
          <a:xfrm>
            <a:off x="587829" y="9339943"/>
            <a:ext cx="10907485" cy="1175657"/>
          </a:xfrm>
          <a:prstGeom prst="rect">
            <a:avLst/>
          </a:prstGeom>
          <a:solidFill>
            <a:srgbClr val="3232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7"/>
          <p:cNvSpPr txBox="1"/>
          <p:nvPr>
            <p:ph idx="1" type="body"/>
          </p:nvPr>
        </p:nvSpPr>
        <p:spPr>
          <a:xfrm>
            <a:off x="859800" y="4949475"/>
            <a:ext cx="22664400" cy="7067700"/>
          </a:xfrm>
          <a:prstGeom prst="rect">
            <a:avLst/>
          </a:prstGeom>
          <a:noFill/>
          <a:ln>
            <a:noFill/>
          </a:ln>
        </p:spPr>
        <p:txBody>
          <a:bodyPr anchorCtr="0" anchor="t" bIns="0" lIns="0" spcFirstLastPara="1" rIns="0" wrap="square" tIns="0">
            <a:noAutofit/>
          </a:bodyPr>
          <a:lstStyle/>
          <a:p>
            <a:pPr indent="-342900" lvl="0" marL="457200" rtl="0" algn="l">
              <a:lnSpc>
                <a:spcPct val="100000"/>
              </a:lnSpc>
              <a:spcBef>
                <a:spcPts val="2000"/>
              </a:spcBef>
              <a:spcAft>
                <a:spcPts val="0"/>
              </a:spcAft>
              <a:buSzPts val="1508"/>
              <a:buNone/>
            </a:pPr>
            <a:r>
              <a:rPr b="1" lang="es-ES" sz="4740"/>
              <a:t>1.</a:t>
            </a:r>
            <a:r>
              <a:rPr b="1" lang="es-ES" sz="4740">
                <a:solidFill>
                  <a:schemeClr val="dk1"/>
                </a:solidFill>
              </a:rPr>
              <a:t> #ElComedorSustentable: Ciudad de Cebú</a:t>
            </a:r>
            <a:endParaRPr b="1" sz="4740">
              <a:solidFill>
                <a:schemeClr val="dk1"/>
              </a:solidFill>
            </a:endParaRPr>
          </a:p>
          <a:p>
            <a:pPr indent="-342900" lvl="0" marL="457200" rtl="0" algn="l">
              <a:lnSpc>
                <a:spcPct val="100000"/>
              </a:lnSpc>
              <a:spcBef>
                <a:spcPts val="2000"/>
              </a:spcBef>
              <a:spcAft>
                <a:spcPts val="0"/>
              </a:spcAft>
              <a:buSzPts val="1508"/>
              <a:buNone/>
            </a:pPr>
            <a:r>
              <a:rPr lang="es-ES" sz="4740" u="sng">
                <a:solidFill>
                  <a:schemeClr val="dk1"/>
                </a:solidFill>
                <a:hlinkClick r:id="rId3">
                  <a:extLst>
                    <a:ext uri="{A12FA001-AC4F-418D-AE19-62706E023703}">
                      <ahyp:hlinkClr val="tx"/>
                    </a:ext>
                  </a:extLst>
                </a:hlinkClick>
              </a:rPr>
              <a:t>https://www.youtube.com/watch?v=ufEedGDlHGw</a:t>
            </a:r>
            <a:endParaRPr sz="4740"/>
          </a:p>
          <a:p>
            <a:pPr indent="-342900" lvl="0" marL="457200" rtl="0" algn="l">
              <a:lnSpc>
                <a:spcPct val="100000"/>
              </a:lnSpc>
              <a:spcBef>
                <a:spcPts val="2000"/>
              </a:spcBef>
              <a:spcAft>
                <a:spcPts val="0"/>
              </a:spcAft>
              <a:buSzPts val="1508"/>
              <a:buNone/>
            </a:pPr>
            <a:r>
              <a:rPr b="1" lang="es-ES" sz="4740">
                <a:solidFill>
                  <a:schemeClr val="dk1"/>
                </a:solidFill>
              </a:rPr>
              <a:t>2. Historias Excepcionales de Turismo Sostenible: Kenia Mágica</a:t>
            </a:r>
            <a:r>
              <a:rPr lang="es-ES" sz="4740">
                <a:solidFill>
                  <a:schemeClr val="dk1"/>
                </a:solidFill>
              </a:rPr>
              <a:t> </a:t>
            </a:r>
            <a:r>
              <a:rPr lang="es-ES" sz="4740" u="sng">
                <a:solidFill>
                  <a:schemeClr val="dk1"/>
                </a:solidFill>
                <a:hlinkClick r:id="rId4">
                  <a:extLst>
                    <a:ext uri="{A12FA001-AC4F-418D-AE19-62706E023703}">
                      <ahyp:hlinkClr val="tx"/>
                    </a:ext>
                  </a:extLst>
                </a:hlinkClick>
              </a:rPr>
              <a:t>https://www.youtube.com/watch?v=8b1GTXkjuxU</a:t>
            </a:r>
            <a:endParaRPr sz="4740"/>
          </a:p>
          <a:p>
            <a:pPr indent="-342900" lvl="0" marL="457200" rtl="0" algn="l">
              <a:lnSpc>
                <a:spcPct val="100000"/>
              </a:lnSpc>
              <a:spcBef>
                <a:spcPts val="2000"/>
              </a:spcBef>
              <a:spcAft>
                <a:spcPts val="0"/>
              </a:spcAft>
              <a:buSzPts val="1508"/>
              <a:buNone/>
            </a:pPr>
            <a:r>
              <a:rPr b="1" lang="es-ES" sz="4740">
                <a:solidFill>
                  <a:schemeClr val="dk1"/>
                </a:solidFill>
              </a:rPr>
              <a:t>3. Destino 2030: Preparación de las Ciudades Globales para el Crecimiento del Turismo Sostenible</a:t>
            </a:r>
            <a:endParaRPr b="1" sz="4740">
              <a:solidFill>
                <a:schemeClr val="dk1"/>
              </a:solidFill>
            </a:endParaRPr>
          </a:p>
          <a:p>
            <a:pPr indent="-342900" lvl="0" marL="457200" rtl="0" algn="l">
              <a:lnSpc>
                <a:spcPct val="100000"/>
              </a:lnSpc>
              <a:spcBef>
                <a:spcPts val="2000"/>
              </a:spcBef>
              <a:spcAft>
                <a:spcPts val="0"/>
              </a:spcAft>
              <a:buSzPts val="1508"/>
              <a:buNone/>
            </a:pPr>
            <a:r>
              <a:rPr lang="es-ES" sz="4740" u="sng">
                <a:solidFill>
                  <a:schemeClr val="dk1"/>
                </a:solidFill>
                <a:hlinkClick r:id="rId5">
                  <a:extLst>
                    <a:ext uri="{A12FA001-AC4F-418D-AE19-62706E023703}">
                      <ahyp:hlinkClr val="tx"/>
                    </a:ext>
                  </a:extLst>
                </a:hlinkClick>
              </a:rPr>
              <a:t>https://tourismanalytics.com/uploads/1/2/0/4/120443739/destination_2030_jll_wttc_report.pdf</a:t>
            </a:r>
            <a:endParaRPr sz="4740"/>
          </a:p>
          <a:p>
            <a:pPr indent="-342900" lvl="0" marL="457200" rtl="0" algn="l">
              <a:lnSpc>
                <a:spcPct val="100000"/>
              </a:lnSpc>
              <a:spcBef>
                <a:spcPts val="2000"/>
              </a:spcBef>
              <a:spcAft>
                <a:spcPts val="0"/>
              </a:spcAft>
              <a:buSzPts val="1508"/>
              <a:buNone/>
            </a:pPr>
            <a:r>
              <a:t/>
            </a:r>
            <a:endParaRPr sz="4740">
              <a:solidFill>
                <a:schemeClr val="dk1"/>
              </a:solidFill>
            </a:endParaRPr>
          </a:p>
          <a:p>
            <a:pPr indent="0" lvl="0" marL="457200" rtl="0" algn="l">
              <a:lnSpc>
                <a:spcPct val="100000"/>
              </a:lnSpc>
              <a:spcBef>
                <a:spcPts val="2000"/>
              </a:spcBef>
              <a:spcAft>
                <a:spcPts val="0"/>
              </a:spcAft>
              <a:buSzPts val="1508"/>
              <a:buNone/>
            </a:pPr>
            <a:r>
              <a:t/>
            </a:r>
            <a:endParaRPr sz="4740"/>
          </a:p>
        </p:txBody>
      </p:sp>
      <p:sp>
        <p:nvSpPr>
          <p:cNvPr id="239" name="Google Shape;239;p27"/>
          <p:cNvSpPr txBox="1"/>
          <p:nvPr>
            <p:ph type="title"/>
          </p:nvPr>
        </p:nvSpPr>
        <p:spPr>
          <a:xfrm>
            <a:off x="927050" y="2393555"/>
            <a:ext cx="11265000" cy="10041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s-ES"/>
              <a:t>Videos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8"/>
          <p:cNvSpPr txBox="1"/>
          <p:nvPr>
            <p:ph idx="1" type="body"/>
          </p:nvPr>
        </p:nvSpPr>
        <p:spPr>
          <a:xfrm>
            <a:off x="762000" y="6649500"/>
            <a:ext cx="22860000" cy="2368800"/>
          </a:xfrm>
          <a:prstGeom prst="rect">
            <a:avLst/>
          </a:prstGeom>
          <a:noFill/>
          <a:ln>
            <a:noFill/>
          </a:ln>
        </p:spPr>
        <p:txBody>
          <a:bodyPr anchorCtr="0" anchor="t" bIns="0" lIns="0" spcFirstLastPara="1" rIns="0" wrap="square" tIns="0">
            <a:normAutofit/>
          </a:bodyPr>
          <a:lstStyle/>
          <a:p>
            <a:pPr indent="-457200" lvl="0" marL="457200" rtl="0" algn="l">
              <a:lnSpc>
                <a:spcPct val="90000"/>
              </a:lnSpc>
              <a:spcBef>
                <a:spcPts val="0"/>
              </a:spcBef>
              <a:spcAft>
                <a:spcPts val="0"/>
              </a:spcAft>
              <a:buSzPts val="5600"/>
              <a:buChar char="•"/>
            </a:pPr>
            <a:r>
              <a:rPr lang="es-ES"/>
              <a:t>Análisis del impacto económico del turismo: Un enfoque multidimensional para el desarrollo sostenible. https://www.sciencedirect.com/science/article/pii/S0959652624033961</a:t>
            </a:r>
            <a:endParaRPr/>
          </a:p>
        </p:txBody>
      </p:sp>
      <p:sp>
        <p:nvSpPr>
          <p:cNvPr id="245" name="Google Shape;245;p28"/>
          <p:cNvSpPr txBox="1"/>
          <p:nvPr>
            <p:ph type="title"/>
          </p:nvPr>
        </p:nvSpPr>
        <p:spPr>
          <a:xfrm>
            <a:off x="762000" y="2384700"/>
            <a:ext cx="11265000" cy="10218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s-ES"/>
              <a:t>Artículos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9"/>
          <p:cNvSpPr txBox="1"/>
          <p:nvPr>
            <p:ph idx="1" type="body"/>
          </p:nvPr>
        </p:nvSpPr>
        <p:spPr>
          <a:xfrm>
            <a:off x="8655825" y="1261350"/>
            <a:ext cx="15130500" cy="11193300"/>
          </a:xfrm>
          <a:prstGeom prst="rect">
            <a:avLst/>
          </a:prstGeom>
          <a:noFill/>
          <a:ln>
            <a:noFill/>
          </a:ln>
        </p:spPr>
        <p:txBody>
          <a:bodyPr anchorCtr="0" anchor="t" bIns="0" lIns="0" spcFirstLastPara="1" rIns="0" wrap="square" tIns="0">
            <a:normAutofit fontScale="92500" lnSpcReduction="20000"/>
          </a:bodyPr>
          <a:lstStyle/>
          <a:p>
            <a:pPr indent="-228600" lvl="0" marL="457200" rtl="0" algn="l">
              <a:lnSpc>
                <a:spcPct val="100000"/>
              </a:lnSpc>
              <a:spcBef>
                <a:spcPts val="2000"/>
              </a:spcBef>
              <a:spcAft>
                <a:spcPts val="0"/>
              </a:spcAft>
              <a:buClr>
                <a:srgbClr val="323232"/>
              </a:buClr>
              <a:buSzPct val="108108"/>
              <a:buNone/>
            </a:pPr>
            <a:r>
              <a:rPr lang="es-ES"/>
              <a:t>Identifica y analiza cinco ejemplos actuales de prácticas de turismo sostenible en todo el mundo, centrándote en reconocer cómo reflejan al menos uno de los tres pilares del turismo sostenible: económico, social o ambiental.</a:t>
            </a:r>
            <a:endParaRPr/>
          </a:p>
          <a:p>
            <a:pPr indent="-228600" lvl="0" marL="457200" rtl="0" algn="l">
              <a:lnSpc>
                <a:spcPct val="100000"/>
              </a:lnSpc>
              <a:spcBef>
                <a:spcPts val="2000"/>
              </a:spcBef>
              <a:spcAft>
                <a:spcPts val="0"/>
              </a:spcAft>
              <a:buClr>
                <a:srgbClr val="323232"/>
              </a:buClr>
              <a:buSzPct val="108108"/>
              <a:buNone/>
            </a:pPr>
            <a:r>
              <a:rPr lang="es-ES"/>
              <a:t>Para cada ejemplo, anota:</a:t>
            </a:r>
            <a:endParaRPr/>
          </a:p>
          <a:p>
            <a:pPr indent="-685800" lvl="0" marL="914400" rtl="0" algn="l">
              <a:lnSpc>
                <a:spcPct val="100000"/>
              </a:lnSpc>
              <a:spcBef>
                <a:spcPts val="2000"/>
              </a:spcBef>
              <a:spcAft>
                <a:spcPts val="0"/>
              </a:spcAft>
              <a:buSzPct val="108108"/>
              <a:buFont typeface="Calibri"/>
              <a:buChar char="-"/>
            </a:pPr>
            <a:r>
              <a:rPr lang="es-ES"/>
              <a:t>Nombre/Ubicación</a:t>
            </a:r>
            <a:endParaRPr/>
          </a:p>
          <a:p>
            <a:pPr indent="-685800" lvl="0" marL="914400" rtl="0" algn="l">
              <a:lnSpc>
                <a:spcPct val="100000"/>
              </a:lnSpc>
              <a:spcBef>
                <a:spcPts val="2000"/>
              </a:spcBef>
              <a:spcAft>
                <a:spcPts val="0"/>
              </a:spcAft>
              <a:buSzPct val="108108"/>
              <a:buFont typeface="Calibri"/>
              <a:buChar char="-"/>
            </a:pPr>
            <a:r>
              <a:rPr lang="es-ES"/>
              <a:t>Breve descripción (1 o 2 oraciones)</a:t>
            </a:r>
            <a:endParaRPr/>
          </a:p>
          <a:p>
            <a:pPr indent="-685800" lvl="0" marL="914400" rtl="0" algn="l">
              <a:lnSpc>
                <a:spcPct val="100000"/>
              </a:lnSpc>
              <a:spcBef>
                <a:spcPts val="2000"/>
              </a:spcBef>
              <a:spcAft>
                <a:spcPts val="0"/>
              </a:spcAft>
              <a:buSzPct val="108108"/>
              <a:buFont typeface="Calibri"/>
              <a:buChar char="-"/>
            </a:pPr>
            <a:r>
              <a:rPr lang="es-ES"/>
              <a:t>¿Qué pilar de sostenibilidad refleja (económico, social, ambiental)?</a:t>
            </a:r>
            <a:endParaRPr/>
          </a:p>
          <a:p>
            <a:pPr indent="-685800" lvl="0" marL="914400" rtl="0" algn="l">
              <a:lnSpc>
                <a:spcPct val="100000"/>
              </a:lnSpc>
              <a:spcBef>
                <a:spcPts val="2000"/>
              </a:spcBef>
              <a:spcAft>
                <a:spcPts val="0"/>
              </a:spcAft>
              <a:buSzPct val="108108"/>
              <a:buFont typeface="Calibri"/>
              <a:buChar char="-"/>
            </a:pPr>
            <a:r>
              <a:rPr lang="es-ES"/>
              <a:t>¿Por qué lo eliges?(1 oración de razonamiento)</a:t>
            </a:r>
            <a:endParaRPr/>
          </a:p>
          <a:p>
            <a:pPr indent="-228600" lvl="0" marL="457200" rtl="0" algn="l">
              <a:lnSpc>
                <a:spcPct val="100000"/>
              </a:lnSpc>
              <a:spcBef>
                <a:spcPts val="2000"/>
              </a:spcBef>
              <a:spcAft>
                <a:spcPts val="0"/>
              </a:spcAft>
              <a:buClr>
                <a:srgbClr val="323232"/>
              </a:buClr>
              <a:buSzPct val="108108"/>
              <a:buNone/>
            </a:pPr>
            <a:r>
              <a:rPr lang="es-ES"/>
              <a:t>Crea una tabla o lista sencilla con esta información. Comparte brevemente uno de tus ejemplos con la clase en los últimos 5 minutos.</a:t>
            </a:r>
            <a:endParaRPr/>
          </a:p>
        </p:txBody>
      </p:sp>
      <p:sp>
        <p:nvSpPr>
          <p:cNvPr id="251" name="Google Shape;251;p29"/>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s-ES"/>
              <a:t>Actividad</a:t>
            </a:r>
            <a:br>
              <a:rPr lang="es-ES"/>
            </a:b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FOOTPRINT - Powerpoint Templat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2025-07-09T12:04:53Z</dcterms:created>
  <dc:creator>aicabper</dc:creator>
</cp:coreProperties>
</file>