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86"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24">
          <p15:clr>
            <a:srgbClr val="A4A3A4"/>
          </p15:clr>
        </p15:guide>
        <p15:guide id="2" pos="76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6" roundtripDataSignature="AMtx7mhA27cte4qkS+p9Elxsf6fUGLAgv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D618EA-A00C-473F-97D0-AEC98E7FCB7C}" v="5" dt="2026-03-01T22:26:59.8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19" y="504"/>
      </p:cViewPr>
      <p:guideLst>
        <p:guide orient="horz" pos="1824"/>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42"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wona Majewska" userId="5f13b075a62d4a59" providerId="LiveId" clId="{17D618EA-A00C-473F-97D0-AEC98E7FCB7C}"/>
    <pc:docChg chg="undo custSel addSld delSld modSld">
      <pc:chgData name="Iwona Majewska" userId="5f13b075a62d4a59" providerId="LiveId" clId="{17D618EA-A00C-473F-97D0-AEC98E7FCB7C}" dt="2026-03-01T22:40:13.386" v="296" actId="27636"/>
      <pc:docMkLst>
        <pc:docMk/>
      </pc:docMkLst>
      <pc:sldChg chg="modSp mod">
        <pc:chgData name="Iwona Majewska" userId="5f13b075a62d4a59" providerId="LiveId" clId="{17D618EA-A00C-473F-97D0-AEC98E7FCB7C}" dt="2026-03-01T22:11:25.486" v="9" actId="27636"/>
        <pc:sldMkLst>
          <pc:docMk/>
          <pc:sldMk cId="0" sldId="258"/>
        </pc:sldMkLst>
        <pc:spChg chg="mod">
          <ac:chgData name="Iwona Majewska" userId="5f13b075a62d4a59" providerId="LiveId" clId="{17D618EA-A00C-473F-97D0-AEC98E7FCB7C}" dt="2026-03-01T22:11:25.486" v="9" actId="27636"/>
          <ac:spMkLst>
            <pc:docMk/>
            <pc:sldMk cId="0" sldId="258"/>
            <ac:spMk id="96" creationId="{00000000-0000-0000-0000-000000000000}"/>
          </ac:spMkLst>
        </pc:spChg>
      </pc:sldChg>
      <pc:sldChg chg="modSp mod">
        <pc:chgData name="Iwona Majewska" userId="5f13b075a62d4a59" providerId="LiveId" clId="{17D618EA-A00C-473F-97D0-AEC98E7FCB7C}" dt="2026-03-01T22:11:25.486" v="10" actId="27636"/>
        <pc:sldMkLst>
          <pc:docMk/>
          <pc:sldMk cId="0" sldId="260"/>
        </pc:sldMkLst>
        <pc:spChg chg="mod">
          <ac:chgData name="Iwona Majewska" userId="5f13b075a62d4a59" providerId="LiveId" clId="{17D618EA-A00C-473F-97D0-AEC98E7FCB7C}" dt="2026-03-01T22:11:25.486" v="10" actId="27636"/>
          <ac:spMkLst>
            <pc:docMk/>
            <pc:sldMk cId="0" sldId="260"/>
            <ac:spMk id="109" creationId="{00000000-0000-0000-0000-000000000000}"/>
          </ac:spMkLst>
        </pc:spChg>
      </pc:sldChg>
      <pc:sldChg chg="delSp mod">
        <pc:chgData name="Iwona Majewska" userId="5f13b075a62d4a59" providerId="LiveId" clId="{17D618EA-A00C-473F-97D0-AEC98E7FCB7C}" dt="2026-03-01T22:26:42.463" v="245" actId="478"/>
        <pc:sldMkLst>
          <pc:docMk/>
          <pc:sldMk cId="0" sldId="269"/>
        </pc:sldMkLst>
        <pc:picChg chg="del">
          <ac:chgData name="Iwona Majewska" userId="5f13b075a62d4a59" providerId="LiveId" clId="{17D618EA-A00C-473F-97D0-AEC98E7FCB7C}" dt="2026-03-01T22:26:42.463" v="245" actId="478"/>
          <ac:picMkLst>
            <pc:docMk/>
            <pc:sldMk cId="0" sldId="269"/>
            <ac:picMk id="165" creationId="{00000000-0000-0000-0000-000000000000}"/>
          </ac:picMkLst>
        </pc:picChg>
      </pc:sldChg>
      <pc:sldChg chg="modSp mod">
        <pc:chgData name="Iwona Majewska" userId="5f13b075a62d4a59" providerId="LiveId" clId="{17D618EA-A00C-473F-97D0-AEC98E7FCB7C}" dt="2026-03-01T22:30:19.702" v="258" actId="20577"/>
        <pc:sldMkLst>
          <pc:docMk/>
          <pc:sldMk cId="0" sldId="270"/>
        </pc:sldMkLst>
        <pc:spChg chg="mod">
          <ac:chgData name="Iwona Majewska" userId="5f13b075a62d4a59" providerId="LiveId" clId="{17D618EA-A00C-473F-97D0-AEC98E7FCB7C}" dt="2026-03-01T22:30:19.702" v="258" actId="20577"/>
          <ac:spMkLst>
            <pc:docMk/>
            <pc:sldMk cId="0" sldId="270"/>
            <ac:spMk id="170" creationId="{00000000-0000-0000-0000-000000000000}"/>
          </ac:spMkLst>
        </pc:spChg>
      </pc:sldChg>
      <pc:sldChg chg="modSp mod">
        <pc:chgData name="Iwona Majewska" userId="5f13b075a62d4a59" providerId="LiveId" clId="{17D618EA-A00C-473F-97D0-AEC98E7FCB7C}" dt="2026-03-01T22:34:01.323" v="260" actId="14100"/>
        <pc:sldMkLst>
          <pc:docMk/>
          <pc:sldMk cId="0" sldId="271"/>
        </pc:sldMkLst>
        <pc:spChg chg="mod">
          <ac:chgData name="Iwona Majewska" userId="5f13b075a62d4a59" providerId="LiveId" clId="{17D618EA-A00C-473F-97D0-AEC98E7FCB7C}" dt="2026-03-01T22:34:01.323" v="260" actId="14100"/>
          <ac:spMkLst>
            <pc:docMk/>
            <pc:sldMk cId="0" sldId="271"/>
            <ac:spMk id="176" creationId="{00000000-0000-0000-0000-000000000000}"/>
          </ac:spMkLst>
        </pc:spChg>
      </pc:sldChg>
      <pc:sldChg chg="modSp mod">
        <pc:chgData name="Iwona Majewska" userId="5f13b075a62d4a59" providerId="LiveId" clId="{17D618EA-A00C-473F-97D0-AEC98E7FCB7C}" dt="2026-03-01T22:11:25.454" v="2" actId="27636"/>
        <pc:sldMkLst>
          <pc:docMk/>
          <pc:sldMk cId="0" sldId="272"/>
        </pc:sldMkLst>
        <pc:spChg chg="mod">
          <ac:chgData name="Iwona Majewska" userId="5f13b075a62d4a59" providerId="LiveId" clId="{17D618EA-A00C-473F-97D0-AEC98E7FCB7C}" dt="2026-03-01T22:11:25.454" v="2" actId="27636"/>
          <ac:spMkLst>
            <pc:docMk/>
            <pc:sldMk cId="0" sldId="272"/>
            <ac:spMk id="182" creationId="{00000000-0000-0000-0000-000000000000}"/>
          </ac:spMkLst>
        </pc:spChg>
      </pc:sldChg>
      <pc:sldChg chg="modSp mod">
        <pc:chgData name="Iwona Majewska" userId="5f13b075a62d4a59" providerId="LiveId" clId="{17D618EA-A00C-473F-97D0-AEC98E7FCB7C}" dt="2026-03-01T22:36:01.621" v="263" actId="27636"/>
        <pc:sldMkLst>
          <pc:docMk/>
          <pc:sldMk cId="0" sldId="273"/>
        </pc:sldMkLst>
        <pc:spChg chg="mod">
          <ac:chgData name="Iwona Majewska" userId="5f13b075a62d4a59" providerId="LiveId" clId="{17D618EA-A00C-473F-97D0-AEC98E7FCB7C}" dt="2026-03-01T22:36:01.621" v="263" actId="27636"/>
          <ac:spMkLst>
            <pc:docMk/>
            <pc:sldMk cId="0" sldId="273"/>
            <ac:spMk id="188" creationId="{00000000-0000-0000-0000-000000000000}"/>
          </ac:spMkLst>
        </pc:spChg>
      </pc:sldChg>
      <pc:sldChg chg="modSp mod">
        <pc:chgData name="Iwona Majewska" userId="5f13b075a62d4a59" providerId="LiveId" clId="{17D618EA-A00C-473F-97D0-AEC98E7FCB7C}" dt="2026-03-01T22:11:25.454" v="4" actId="27636"/>
        <pc:sldMkLst>
          <pc:docMk/>
          <pc:sldMk cId="0" sldId="276"/>
        </pc:sldMkLst>
        <pc:spChg chg="mod">
          <ac:chgData name="Iwona Majewska" userId="5f13b075a62d4a59" providerId="LiveId" clId="{17D618EA-A00C-473F-97D0-AEC98E7FCB7C}" dt="2026-03-01T22:11:25.454" v="4" actId="27636"/>
          <ac:spMkLst>
            <pc:docMk/>
            <pc:sldMk cId="0" sldId="276"/>
            <ac:spMk id="205" creationId="{00000000-0000-0000-0000-000000000000}"/>
          </ac:spMkLst>
        </pc:spChg>
      </pc:sldChg>
      <pc:sldChg chg="modSp mod">
        <pc:chgData name="Iwona Majewska" userId="5f13b075a62d4a59" providerId="LiveId" clId="{17D618EA-A00C-473F-97D0-AEC98E7FCB7C}" dt="2026-03-01T22:38:24.030" v="266" actId="1076"/>
        <pc:sldMkLst>
          <pc:docMk/>
          <pc:sldMk cId="0" sldId="278"/>
        </pc:sldMkLst>
        <pc:spChg chg="mod">
          <ac:chgData name="Iwona Majewska" userId="5f13b075a62d4a59" providerId="LiveId" clId="{17D618EA-A00C-473F-97D0-AEC98E7FCB7C}" dt="2026-03-01T22:38:24.030" v="266" actId="1076"/>
          <ac:spMkLst>
            <pc:docMk/>
            <pc:sldMk cId="0" sldId="278"/>
            <ac:spMk id="216" creationId="{00000000-0000-0000-0000-000000000000}"/>
          </ac:spMkLst>
        </pc:spChg>
      </pc:sldChg>
      <pc:sldChg chg="modSp mod">
        <pc:chgData name="Iwona Majewska" userId="5f13b075a62d4a59" providerId="LiveId" clId="{17D618EA-A00C-473F-97D0-AEC98E7FCB7C}" dt="2026-03-01T22:38:43.932" v="289" actId="20577"/>
        <pc:sldMkLst>
          <pc:docMk/>
          <pc:sldMk cId="0" sldId="279"/>
        </pc:sldMkLst>
        <pc:spChg chg="mod">
          <ac:chgData name="Iwona Majewska" userId="5f13b075a62d4a59" providerId="LiveId" clId="{17D618EA-A00C-473F-97D0-AEC98E7FCB7C}" dt="2026-03-01T22:38:43.932" v="289" actId="20577"/>
          <ac:spMkLst>
            <pc:docMk/>
            <pc:sldMk cId="0" sldId="279"/>
            <ac:spMk id="221" creationId="{00000000-0000-0000-0000-000000000000}"/>
          </ac:spMkLst>
        </pc:spChg>
      </pc:sldChg>
      <pc:sldChg chg="modSp mod">
        <pc:chgData name="Iwona Majewska" userId="5f13b075a62d4a59" providerId="LiveId" clId="{17D618EA-A00C-473F-97D0-AEC98E7FCB7C}" dt="2026-03-01T22:39:13.263" v="294" actId="20577"/>
        <pc:sldMkLst>
          <pc:docMk/>
          <pc:sldMk cId="0" sldId="280"/>
        </pc:sldMkLst>
        <pc:spChg chg="mod">
          <ac:chgData name="Iwona Majewska" userId="5f13b075a62d4a59" providerId="LiveId" clId="{17D618EA-A00C-473F-97D0-AEC98E7FCB7C}" dt="2026-03-01T22:39:13.263" v="294" actId="20577"/>
          <ac:spMkLst>
            <pc:docMk/>
            <pc:sldMk cId="0" sldId="280"/>
            <ac:spMk id="227" creationId="{00000000-0000-0000-0000-000000000000}"/>
          </ac:spMkLst>
        </pc:spChg>
      </pc:sldChg>
      <pc:sldChg chg="modSp mod">
        <pc:chgData name="Iwona Majewska" userId="5f13b075a62d4a59" providerId="LiveId" clId="{17D618EA-A00C-473F-97D0-AEC98E7FCB7C}" dt="2026-03-01T22:11:25.470" v="6" actId="27636"/>
        <pc:sldMkLst>
          <pc:docMk/>
          <pc:sldMk cId="0" sldId="281"/>
        </pc:sldMkLst>
        <pc:spChg chg="mod">
          <ac:chgData name="Iwona Majewska" userId="5f13b075a62d4a59" providerId="LiveId" clId="{17D618EA-A00C-473F-97D0-AEC98E7FCB7C}" dt="2026-03-01T22:11:25.470" v="6" actId="27636"/>
          <ac:spMkLst>
            <pc:docMk/>
            <pc:sldMk cId="0" sldId="281"/>
            <ac:spMk id="233" creationId="{00000000-0000-0000-0000-000000000000}"/>
          </ac:spMkLst>
        </pc:spChg>
      </pc:sldChg>
      <pc:sldChg chg="modSp mod">
        <pc:chgData name="Iwona Majewska" userId="5f13b075a62d4a59" providerId="LiveId" clId="{17D618EA-A00C-473F-97D0-AEC98E7FCB7C}" dt="2026-03-01T22:40:13.386" v="296" actId="27636"/>
        <pc:sldMkLst>
          <pc:docMk/>
          <pc:sldMk cId="0" sldId="282"/>
        </pc:sldMkLst>
        <pc:spChg chg="mod">
          <ac:chgData name="Iwona Majewska" userId="5f13b075a62d4a59" providerId="LiveId" clId="{17D618EA-A00C-473F-97D0-AEC98E7FCB7C}" dt="2026-03-01T22:40:13.386" v="296" actId="27636"/>
          <ac:spMkLst>
            <pc:docMk/>
            <pc:sldMk cId="0" sldId="282"/>
            <ac:spMk id="239" creationId="{00000000-0000-0000-0000-000000000000}"/>
          </ac:spMkLst>
        </pc:spChg>
      </pc:sldChg>
      <pc:sldChg chg="modSp mod">
        <pc:chgData name="Iwona Majewska" userId="5f13b075a62d4a59" providerId="LiveId" clId="{17D618EA-A00C-473F-97D0-AEC98E7FCB7C}" dt="2026-03-01T22:11:25.484" v="8" actId="27636"/>
        <pc:sldMkLst>
          <pc:docMk/>
          <pc:sldMk cId="0" sldId="284"/>
        </pc:sldMkLst>
        <pc:spChg chg="mod">
          <ac:chgData name="Iwona Majewska" userId="5f13b075a62d4a59" providerId="LiveId" clId="{17D618EA-A00C-473F-97D0-AEC98E7FCB7C}" dt="2026-03-01T22:11:25.484" v="8" actId="27636"/>
          <ac:spMkLst>
            <pc:docMk/>
            <pc:sldMk cId="0" sldId="284"/>
            <ac:spMk id="251" creationId="{00000000-0000-0000-0000-000000000000}"/>
          </ac:spMkLst>
        </pc:spChg>
      </pc:sldChg>
      <pc:sldChg chg="modSp add mod">
        <pc:chgData name="Iwona Majewska" userId="5f13b075a62d4a59" providerId="LiveId" clId="{17D618EA-A00C-473F-97D0-AEC98E7FCB7C}" dt="2026-03-01T22:26:10.751" v="244" actId="20577"/>
        <pc:sldMkLst>
          <pc:docMk/>
          <pc:sldMk cId="906970838" sldId="286"/>
        </pc:sldMkLst>
        <pc:spChg chg="mod">
          <ac:chgData name="Iwona Majewska" userId="5f13b075a62d4a59" providerId="LiveId" clId="{17D618EA-A00C-473F-97D0-AEC98E7FCB7C}" dt="2026-03-01T22:26:10.751" v="244" actId="20577"/>
          <ac:spMkLst>
            <pc:docMk/>
            <pc:sldMk cId="906970838" sldId="286"/>
            <ac:spMk id="170" creationId="{00000000-0000-0000-0000-000000000000}"/>
          </ac:spMkLst>
        </pc:spChg>
        <pc:spChg chg="mod">
          <ac:chgData name="Iwona Majewska" userId="5f13b075a62d4a59" providerId="LiveId" clId="{17D618EA-A00C-473F-97D0-AEC98E7FCB7C}" dt="2026-03-01T22:13:17.942" v="107" actId="20577"/>
          <ac:spMkLst>
            <pc:docMk/>
            <pc:sldMk cId="906970838" sldId="286"/>
            <ac:spMk id="171" creationId="{00000000-0000-0000-0000-000000000000}"/>
          </ac:spMkLst>
        </pc:spChg>
      </pc:sldChg>
      <pc:sldChg chg="add del">
        <pc:chgData name="Iwona Majewska" userId="5f13b075a62d4a59" providerId="LiveId" clId="{17D618EA-A00C-473F-97D0-AEC98E7FCB7C}" dt="2026-03-01T22:27:22.851" v="249" actId="47"/>
        <pc:sldMkLst>
          <pc:docMk/>
          <pc:sldMk cId="3931245349" sldId="287"/>
        </pc:sldMkLst>
      </pc:sldChg>
      <pc:sldChg chg="add del">
        <pc:chgData name="Iwona Majewska" userId="5f13b075a62d4a59" providerId="LiveId" clId="{17D618EA-A00C-473F-97D0-AEC98E7FCB7C}" dt="2026-03-01T22:27:15.750" v="248" actId="47"/>
        <pc:sldMkLst>
          <pc:docMk/>
          <pc:sldMk cId="2140905499" sldId="28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65781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0" name="Google Shape;180;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7" name="Google Shape;197;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8" name="Google Shape;208;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4" name="Google Shape;214;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5" name="Google Shape;225;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1" name="Google Shape;231;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3" name="Google Shape;243;p2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9" name="Google Shape;249;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5" name="Google Shape;255;p3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werPoint Cover Page">
  <p:cSld name="PowerPoint Cover Page">
    <p:bg>
      <p:bgPr>
        <a:solidFill>
          <a:schemeClr val="accent1"/>
        </a:solidFill>
        <a:effectLst/>
      </p:bgPr>
    </p:bg>
    <p:spTree>
      <p:nvGrpSpPr>
        <p:cNvPr id="1" name="Shape 8"/>
        <p:cNvGrpSpPr/>
        <p:nvPr/>
      </p:nvGrpSpPr>
      <p:grpSpPr>
        <a:xfrm>
          <a:off x="0" y="0"/>
          <a:ext cx="0" cy="0"/>
          <a:chOff x="0" y="0"/>
          <a:chExt cx="0" cy="0"/>
        </a:xfrm>
      </p:grpSpPr>
      <p:sp>
        <p:nvSpPr>
          <p:cNvPr id="9" name="Google Shape;9;p32"/>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 name="Google Shape;10;p32" descr="A black and white logo&#10;&#10;AI-generated content may be incorrect."/>
          <p:cNvPicPr preferRelativeResize="0"/>
          <p:nvPr/>
        </p:nvPicPr>
        <p:blipFill rotWithShape="1">
          <a:blip r:embed="rId2">
            <a:alphaModFix/>
          </a:blip>
          <a:srcRect/>
          <a:stretch/>
        </p:blipFill>
        <p:spPr>
          <a:xfrm>
            <a:off x="762000" y="762000"/>
            <a:ext cx="3200400" cy="769571"/>
          </a:xfrm>
          <a:prstGeom prst="rect">
            <a:avLst/>
          </a:prstGeom>
          <a:noFill/>
          <a:ln>
            <a:noFill/>
          </a:ln>
        </p:spPr>
      </p:pic>
      <p:pic>
        <p:nvPicPr>
          <p:cNvPr id="11" name="Google Shape;11;p32" descr="A black and white logo&#10;&#10;AI-generated content may be incorrect."/>
          <p:cNvPicPr preferRelativeResize="0"/>
          <p:nvPr/>
        </p:nvPicPr>
        <p:blipFill rotWithShape="1">
          <a:blip r:embed="rId3">
            <a:alphaModFix amt="10000"/>
          </a:blip>
          <a:srcRect/>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Section Title">
  <p:cSld name="Section Title">
    <p:bg>
      <p:bgPr>
        <a:solidFill>
          <a:schemeClr val="accent1"/>
        </a:solidFill>
        <a:effectLst/>
      </p:bgPr>
    </p:bg>
    <p:spTree>
      <p:nvGrpSpPr>
        <p:cNvPr id="1" name="Shape 12"/>
        <p:cNvGrpSpPr/>
        <p:nvPr/>
      </p:nvGrpSpPr>
      <p:grpSpPr>
        <a:xfrm>
          <a:off x="0" y="0"/>
          <a:ext cx="0" cy="0"/>
          <a:chOff x="0" y="0"/>
          <a:chExt cx="0" cy="0"/>
        </a:xfrm>
      </p:grpSpPr>
      <p:sp>
        <p:nvSpPr>
          <p:cNvPr id="13" name="Google Shape;13;p33"/>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33"/>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5400"/>
              <a:buFont typeface="Arial"/>
              <a:buNone/>
            </a:pPr>
            <a:r>
              <a:rPr lang="es-ES" sz="5400" b="0" i="0" u="none" strike="noStrike" cap="none">
                <a:solidFill>
                  <a:schemeClr val="lt1"/>
                </a:solidFill>
                <a:latin typeface="Arial"/>
                <a:ea typeface="Arial"/>
                <a:cs typeface="Arial"/>
                <a:sym typeface="Arial"/>
              </a:rPr>
              <a:t>Click to edit Section Subtitle</a:t>
            </a:r>
            <a:endParaRPr sz="5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y objetos">
  <p:cSld name="Título y objetos">
    <p:spTree>
      <p:nvGrpSpPr>
        <p:cNvPr id="1" name="Shape 15"/>
        <p:cNvGrpSpPr/>
        <p:nvPr/>
      </p:nvGrpSpPr>
      <p:grpSpPr>
        <a:xfrm>
          <a:off x="0" y="0"/>
          <a:ext cx="0" cy="0"/>
          <a:chOff x="0" y="0"/>
          <a:chExt cx="0" cy="0"/>
        </a:xfrm>
      </p:grpSpPr>
      <p:sp>
        <p:nvSpPr>
          <p:cNvPr id="16" name="Google Shape;16;p34"/>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17" name="Google Shape;17;p34"/>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34"/>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19" name="Google Shape;19;p34"/>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0" name="Google Shape;20;p34"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1"/>
        <p:cNvGrpSpPr/>
        <p:nvPr/>
      </p:nvGrpSpPr>
      <p:grpSpPr>
        <a:xfrm>
          <a:off x="0" y="0"/>
          <a:ext cx="0" cy="0"/>
          <a:chOff x="0" y="0"/>
          <a:chExt cx="0" cy="0"/>
        </a:xfrm>
      </p:grpSpPr>
      <p:sp>
        <p:nvSpPr>
          <p:cNvPr id="22" name="Google Shape;22;p35"/>
          <p:cNvSpPr/>
          <p:nvPr/>
        </p:nvSpPr>
        <p:spPr>
          <a:xfrm>
            <a:off x="0" y="0"/>
            <a:ext cx="8161338"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23" name="Google Shape;23;p35"/>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4" name="Google Shape;24;p35"/>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25" name="Google Shape;25;p35"/>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6" name="Google Shape;26;p35"/>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7" name="Google Shape;27;p35"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ction Title Dark">
  <p:cSld name="Section Title Dark">
    <p:bg>
      <p:bgPr>
        <a:solidFill>
          <a:srgbClr val="323232"/>
        </a:solidFill>
        <a:effectLst/>
      </p:bgPr>
    </p:bg>
    <p:spTree>
      <p:nvGrpSpPr>
        <p:cNvPr id="1" name="Shape 28"/>
        <p:cNvGrpSpPr/>
        <p:nvPr/>
      </p:nvGrpSpPr>
      <p:grpSpPr>
        <a:xfrm>
          <a:off x="0" y="0"/>
          <a:ext cx="0" cy="0"/>
          <a:chOff x="0" y="0"/>
          <a:chExt cx="0" cy="0"/>
        </a:xfrm>
      </p:grpSpPr>
      <p:sp>
        <p:nvSpPr>
          <p:cNvPr id="29" name="Google Shape;29;p36"/>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6"/>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accent1"/>
              </a:buClr>
              <a:buSzPts val="5400"/>
              <a:buFont typeface="Arial"/>
              <a:buNone/>
            </a:pPr>
            <a:r>
              <a:rPr lang="es-ES" sz="5400">
                <a:solidFill>
                  <a:schemeClr val="accent1"/>
                </a:solidFill>
                <a:latin typeface="Arial"/>
                <a:ea typeface="Arial"/>
                <a:cs typeface="Arial"/>
                <a:sym typeface="Arial"/>
              </a:rPr>
              <a:t>Click to edit Section Subtitle</a:t>
            </a:r>
            <a:endParaRPr sz="5400">
              <a:solidFill>
                <a:schemeClr val="accen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loured Bar, Content">
  <p:cSld name="Coloured Bar, Content">
    <p:spTree>
      <p:nvGrpSpPr>
        <p:cNvPr id="1" name="Shape 31"/>
        <p:cNvGrpSpPr/>
        <p:nvPr/>
      </p:nvGrpSpPr>
      <p:grpSpPr>
        <a:xfrm>
          <a:off x="0" y="0"/>
          <a:ext cx="0" cy="0"/>
          <a:chOff x="0" y="0"/>
          <a:chExt cx="0" cy="0"/>
        </a:xfrm>
      </p:grpSpPr>
      <p:sp>
        <p:nvSpPr>
          <p:cNvPr id="32" name="Google Shape;32;p37"/>
          <p:cNvSpPr/>
          <p:nvPr/>
        </p:nvSpPr>
        <p:spPr>
          <a:xfrm>
            <a:off x="0" y="1524001"/>
            <a:ext cx="24384000" cy="248756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33" name="Google Shape;33;p37"/>
          <p:cNvSpPr txBox="1">
            <a:spLocks noGrp="1"/>
          </p:cNvSpPr>
          <p:nvPr>
            <p:ph type="body" idx="1"/>
          </p:nvPr>
        </p:nvSpPr>
        <p:spPr>
          <a:xfrm>
            <a:off x="762000" y="5391150"/>
            <a:ext cx="11264900" cy="630555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34" name="Google Shape;34;p37"/>
          <p:cNvSpPr txBox="1">
            <a:spLocks noGrp="1"/>
          </p:cNvSpPr>
          <p:nvPr>
            <p:ph type="body" idx="2"/>
          </p:nvPr>
        </p:nvSpPr>
        <p:spPr>
          <a:xfrm>
            <a:off x="12344400" y="5391150"/>
            <a:ext cx="11277600" cy="6305549"/>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35" name="Google Shape;35;p37"/>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37"/>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37" name="Google Shape;37;p37"/>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38" name="Google Shape;38;p37"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chemeClr val="accent1"/>
        </a:solidFill>
        <a:effectLst/>
      </p:bgPr>
    </p:bg>
    <p:spTree>
      <p:nvGrpSpPr>
        <p:cNvPr id="1" name="Shape 39"/>
        <p:cNvGrpSpPr/>
        <p:nvPr/>
      </p:nvGrpSpPr>
      <p:grpSpPr>
        <a:xfrm>
          <a:off x="0" y="0"/>
          <a:ext cx="0" cy="0"/>
          <a:chOff x="0" y="0"/>
          <a:chExt cx="0" cy="0"/>
        </a:xfrm>
      </p:grpSpPr>
      <p:pic>
        <p:nvPicPr>
          <p:cNvPr id="40" name="Google Shape;40;p38" descr="A black and white logo&#10;&#10;AI-generated content may be incorrect."/>
          <p:cNvPicPr preferRelativeResize="0"/>
          <p:nvPr/>
        </p:nvPicPr>
        <p:blipFill rotWithShape="1">
          <a:blip r:embed="rId2">
            <a:alphaModFix/>
          </a:blip>
          <a:srcRect/>
          <a:stretch/>
        </p:blipFill>
        <p:spPr>
          <a:xfrm>
            <a:off x="5841479" y="3803898"/>
            <a:ext cx="12701042" cy="3054102"/>
          </a:xfrm>
          <a:prstGeom prst="rect">
            <a:avLst/>
          </a:prstGeom>
          <a:noFill/>
          <a:ln>
            <a:noFill/>
          </a:ln>
        </p:spPr>
      </p:pic>
      <p:pic>
        <p:nvPicPr>
          <p:cNvPr id="41" name="Google Shape;41;p38" descr="Blue text on a black background&#10;&#10;AI-generated content may be incorrect."/>
          <p:cNvPicPr preferRelativeResize="0"/>
          <p:nvPr/>
        </p:nvPicPr>
        <p:blipFill rotWithShape="1">
          <a:blip r:embed="rId3">
            <a:alphaModFix/>
          </a:blip>
          <a:srcRect/>
          <a:stretch/>
        </p:blipFill>
        <p:spPr>
          <a:xfrm>
            <a:off x="761999" y="12192000"/>
            <a:ext cx="3415313" cy="762000"/>
          </a:xfrm>
          <a:prstGeom prst="rect">
            <a:avLst/>
          </a:prstGeom>
          <a:noFill/>
          <a:ln>
            <a:noFill/>
          </a:ln>
        </p:spPr>
      </p:pic>
      <p:sp>
        <p:nvSpPr>
          <p:cNvPr id="42" name="Google Shape;42;p38"/>
          <p:cNvSpPr txBox="1"/>
          <p:nvPr/>
        </p:nvSpPr>
        <p:spPr>
          <a:xfrm>
            <a:off x="4625975" y="12410817"/>
            <a:ext cx="18996025" cy="5539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chemeClr val="lt1"/>
              </a:buClr>
              <a:buSzPts val="2700"/>
              <a:buFont typeface="Arial"/>
              <a:buNone/>
            </a:pPr>
            <a:r>
              <a:rPr lang="es-ES" sz="2700" b="0" i="0" u="none" strike="noStrike" baseline="30000">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a:p>
        </p:txBody>
      </p:sp>
      <p:grpSp>
        <p:nvGrpSpPr>
          <p:cNvPr id="43" name="Google Shape;43;p38"/>
          <p:cNvGrpSpPr/>
          <p:nvPr/>
        </p:nvGrpSpPr>
        <p:grpSpPr>
          <a:xfrm>
            <a:off x="1633044" y="9658153"/>
            <a:ext cx="21117911" cy="908071"/>
            <a:chOff x="761999" y="9658153"/>
            <a:chExt cx="21117911" cy="908071"/>
          </a:xfrm>
        </p:grpSpPr>
        <p:pic>
          <p:nvPicPr>
            <p:cNvPr id="44" name="Google Shape;44;p38" descr="A white text on a black background&#10;&#10;AI-generated content may be incorrect."/>
            <p:cNvPicPr preferRelativeResize="0"/>
            <p:nvPr/>
          </p:nvPicPr>
          <p:blipFill rotWithShape="1">
            <a:blip r:embed="rId4">
              <a:alphaModFix/>
            </a:blip>
            <a:srcRect/>
            <a:stretch/>
          </p:blipFill>
          <p:spPr>
            <a:xfrm>
              <a:off x="12863636" y="9658153"/>
              <a:ext cx="3372832" cy="908071"/>
            </a:xfrm>
            <a:prstGeom prst="rect">
              <a:avLst/>
            </a:prstGeom>
            <a:noFill/>
            <a:ln>
              <a:noFill/>
            </a:ln>
          </p:spPr>
        </p:pic>
        <p:pic>
          <p:nvPicPr>
            <p:cNvPr id="45" name="Google Shape;45;p38" descr="A black and white logo&#10;&#10;AI-generated content may be incorrect."/>
            <p:cNvPicPr preferRelativeResize="0"/>
            <p:nvPr/>
          </p:nvPicPr>
          <p:blipFill rotWithShape="1">
            <a:blip r:embed="rId5">
              <a:alphaModFix/>
            </a:blip>
            <a:srcRect/>
            <a:stretch/>
          </p:blipFill>
          <p:spPr>
            <a:xfrm>
              <a:off x="21044111" y="9730425"/>
              <a:ext cx="835799" cy="835799"/>
            </a:xfrm>
            <a:prstGeom prst="rect">
              <a:avLst/>
            </a:prstGeom>
            <a:noFill/>
            <a:ln>
              <a:noFill/>
            </a:ln>
          </p:spPr>
        </p:pic>
        <p:pic>
          <p:nvPicPr>
            <p:cNvPr id="46" name="Google Shape;46;p38" descr="A black and white logo&#10;&#10;AI-generated content may be incorrect."/>
            <p:cNvPicPr preferRelativeResize="0"/>
            <p:nvPr/>
          </p:nvPicPr>
          <p:blipFill rotWithShape="1">
            <a:blip r:embed="rId6">
              <a:alphaModFix/>
            </a:blip>
            <a:srcRect/>
            <a:stretch/>
          </p:blipFill>
          <p:spPr>
            <a:xfrm>
              <a:off x="17254641" y="9812433"/>
              <a:ext cx="2771295" cy="753791"/>
            </a:xfrm>
            <a:prstGeom prst="rect">
              <a:avLst/>
            </a:prstGeom>
            <a:noFill/>
            <a:ln>
              <a:noFill/>
            </a:ln>
          </p:spPr>
        </p:pic>
        <p:pic>
          <p:nvPicPr>
            <p:cNvPr id="47" name="Google Shape;47;p38" descr="A white text on a black background&#10;&#10;AI-generated content may be incorrect."/>
            <p:cNvPicPr preferRelativeResize="0"/>
            <p:nvPr/>
          </p:nvPicPr>
          <p:blipFill rotWithShape="1">
            <a:blip r:embed="rId7">
              <a:alphaModFix/>
            </a:blip>
            <a:srcRect/>
            <a:stretch/>
          </p:blipFill>
          <p:spPr>
            <a:xfrm>
              <a:off x="761999" y="9658153"/>
              <a:ext cx="3015706" cy="908071"/>
            </a:xfrm>
            <a:prstGeom prst="rect">
              <a:avLst/>
            </a:prstGeom>
            <a:noFill/>
            <a:ln>
              <a:noFill/>
            </a:ln>
          </p:spPr>
        </p:pic>
        <p:pic>
          <p:nvPicPr>
            <p:cNvPr id="48" name="Google Shape;48;p38"/>
            <p:cNvPicPr preferRelativeResize="0"/>
            <p:nvPr/>
          </p:nvPicPr>
          <p:blipFill rotWithShape="1">
            <a:blip r:embed="rId8">
              <a:alphaModFix/>
            </a:blip>
            <a:srcRect/>
            <a:stretch/>
          </p:blipFill>
          <p:spPr>
            <a:xfrm>
              <a:off x="4795878" y="9681828"/>
              <a:ext cx="3015706" cy="884396"/>
            </a:xfrm>
            <a:prstGeom prst="rect">
              <a:avLst/>
            </a:prstGeom>
            <a:noFill/>
            <a:ln>
              <a:noFill/>
            </a:ln>
          </p:spPr>
        </p:pic>
        <p:pic>
          <p:nvPicPr>
            <p:cNvPr id="49" name="Google Shape;49;p38"/>
            <p:cNvPicPr preferRelativeResize="0"/>
            <p:nvPr/>
          </p:nvPicPr>
          <p:blipFill rotWithShape="1">
            <a:blip r:embed="rId9">
              <a:alphaModFix/>
            </a:blip>
            <a:srcRect/>
            <a:stretch/>
          </p:blipFill>
          <p:spPr>
            <a:xfrm>
              <a:off x="8829757" y="9749443"/>
              <a:ext cx="3015706" cy="816781"/>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amp; Large Image">
  <p:cSld name="Content &amp; Large Image">
    <p:spTree>
      <p:nvGrpSpPr>
        <p:cNvPr id="1" name="Shape 50"/>
        <p:cNvGrpSpPr/>
        <p:nvPr/>
      </p:nvGrpSpPr>
      <p:grpSpPr>
        <a:xfrm>
          <a:off x="0" y="0"/>
          <a:ext cx="0" cy="0"/>
          <a:chOff x="0" y="0"/>
          <a:chExt cx="0" cy="0"/>
        </a:xfrm>
      </p:grpSpPr>
      <p:sp>
        <p:nvSpPr>
          <p:cNvPr id="51" name="Google Shape;51;p39"/>
          <p:cNvSpPr txBox="1">
            <a:spLocks noGrp="1"/>
          </p:cNvSpPr>
          <p:nvPr>
            <p:ph type="ctrTitle"/>
          </p:nvPr>
        </p:nvSpPr>
        <p:spPr>
          <a:xfrm>
            <a:off x="762003" y="1524000"/>
            <a:ext cx="9331321" cy="310515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39"/>
          <p:cNvSpPr txBox="1">
            <a:spLocks noGrp="1"/>
          </p:cNvSpPr>
          <p:nvPr>
            <p:ph type="body" idx="1"/>
          </p:nvPr>
        </p:nvSpPr>
        <p:spPr>
          <a:xfrm>
            <a:off x="761999" y="5257800"/>
            <a:ext cx="9331321" cy="6438900"/>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53" name="Google Shape;53;p39"/>
          <p:cNvSpPr>
            <a:spLocks noGrp="1"/>
          </p:cNvSpPr>
          <p:nvPr>
            <p:ph type="media" idx="2"/>
          </p:nvPr>
        </p:nvSpPr>
        <p:spPr>
          <a:xfrm>
            <a:off x="10423525" y="0"/>
            <a:ext cx="13960475" cy="13716000"/>
          </a:xfrm>
          <a:prstGeom prst="rect">
            <a:avLst/>
          </a:prstGeom>
          <a:noFill/>
          <a:ln>
            <a:noFill/>
          </a:ln>
        </p:spPr>
        <p:txBody>
          <a:bodyPr spcFirstLastPara="1" wrap="square" lIns="0" tIns="0" rIns="0" bIns="0" anchor="t" anchorCtr="0">
            <a:normAutofit/>
          </a:bodyPr>
          <a:lstStyle>
            <a:lvl1pPr marR="0" lvl="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R="0" lvl="1"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R="0" lvl="2"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R="0" lvl="3"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R="0" lvl="4"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R="0" lvl="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R="0" lvl="6"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R="0" lvl="7"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R="0" lvl="8"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
        <p:nvSpPr>
          <p:cNvPr id="54" name="Google Shape;54;p39"/>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55" name="Google Shape;55;p39"/>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56" name="Google Shape;56;p39"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Dark">
  <p:cSld name="Two Content Dark">
    <p:bg>
      <p:bgPr>
        <a:solidFill>
          <a:srgbClr val="323232"/>
        </a:solidFill>
        <a:effectLst/>
      </p:bgPr>
    </p:bg>
    <p:spTree>
      <p:nvGrpSpPr>
        <p:cNvPr id="1" name="Shape 57"/>
        <p:cNvGrpSpPr/>
        <p:nvPr/>
      </p:nvGrpSpPr>
      <p:grpSpPr>
        <a:xfrm>
          <a:off x="0" y="0"/>
          <a:ext cx="0" cy="0"/>
          <a:chOff x="0" y="0"/>
          <a:chExt cx="0" cy="0"/>
        </a:xfrm>
      </p:grpSpPr>
      <p:sp>
        <p:nvSpPr>
          <p:cNvPr id="58" name="Google Shape;58;p40"/>
          <p:cNvSpPr txBox="1">
            <a:spLocks noGrp="1"/>
          </p:cNvSpPr>
          <p:nvPr>
            <p:ph type="title"/>
          </p:nvPr>
        </p:nvSpPr>
        <p:spPr>
          <a:xfrm>
            <a:off x="765176" y="1535112"/>
            <a:ext cx="17059274" cy="1827214"/>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40"/>
          <p:cNvSpPr txBox="1">
            <a:spLocks noGrp="1"/>
          </p:cNvSpPr>
          <p:nvPr>
            <p:ph type="body" idx="1"/>
          </p:nvPr>
        </p:nvSpPr>
        <p:spPr>
          <a:xfrm>
            <a:off x="762000"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60" name="Google Shape;60;p40"/>
          <p:cNvSpPr txBox="1">
            <a:spLocks noGrp="1"/>
          </p:cNvSpPr>
          <p:nvPr>
            <p:ph type="body" idx="2"/>
          </p:nvPr>
        </p:nvSpPr>
        <p:spPr>
          <a:xfrm>
            <a:off x="762000"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61" name="Google Shape;61;p40"/>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chemeClr val="lt1"/>
                </a:solidFill>
                <a:latin typeface="Arial"/>
                <a:ea typeface="Arial"/>
                <a:cs typeface="Arial"/>
                <a:sym typeface="Arial"/>
              </a:rPr>
              <a:t>FOOTPRINT</a:t>
            </a:r>
            <a:endParaRPr sz="1800">
              <a:solidFill>
                <a:schemeClr val="lt1"/>
              </a:solidFill>
              <a:latin typeface="Arial"/>
              <a:ea typeface="Arial"/>
              <a:cs typeface="Arial"/>
              <a:sym typeface="Arial"/>
            </a:endParaRPr>
          </a:p>
        </p:txBody>
      </p:sp>
      <p:sp>
        <p:nvSpPr>
          <p:cNvPr id="62" name="Google Shape;62;p40"/>
          <p:cNvSpPr txBox="1">
            <a:spLocks noGrp="1"/>
          </p:cNvSpPr>
          <p:nvPr>
            <p:ph type="body" idx="3"/>
          </p:nvPr>
        </p:nvSpPr>
        <p:spPr>
          <a:xfrm>
            <a:off x="12357102"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63" name="Google Shape;63;p40"/>
          <p:cNvSpPr txBox="1">
            <a:spLocks noGrp="1"/>
          </p:cNvSpPr>
          <p:nvPr>
            <p:ph type="body" idx="4"/>
          </p:nvPr>
        </p:nvSpPr>
        <p:spPr>
          <a:xfrm>
            <a:off x="12357102"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64" name="Google Shape;64;p40"/>
          <p:cNvPicPr preferRelativeResize="0"/>
          <p:nvPr/>
        </p:nvPicPr>
        <p:blipFill rotWithShape="1">
          <a:blip r:embed="rId2">
            <a:alphaModFix/>
          </a:blip>
          <a:srcRect/>
          <a:stretch/>
        </p:blipFill>
        <p:spPr>
          <a:xfrm>
            <a:off x="762000" y="12469466"/>
            <a:ext cx="2171700" cy="484533"/>
          </a:xfrm>
          <a:prstGeom prst="rect">
            <a:avLst/>
          </a:prstGeom>
          <a:noFill/>
          <a:ln>
            <a:noFill/>
          </a:ln>
        </p:spPr>
      </p:pic>
      <p:pic>
        <p:nvPicPr>
          <p:cNvPr id="65" name="Google Shape;65;p40" descr="A black and white logo&#10;&#10;AI-generated content may be incorrect."/>
          <p:cNvPicPr preferRelativeResize="0"/>
          <p:nvPr/>
        </p:nvPicPr>
        <p:blipFill rotWithShape="1">
          <a:blip r:embed="rId3">
            <a:alphaModFix/>
          </a:blip>
          <a:srcRect/>
          <a:stretch/>
        </p:blipFill>
        <p:spPr>
          <a:xfrm>
            <a:off x="21606569" y="12469466"/>
            <a:ext cx="2015431" cy="484632"/>
          </a:xfrm>
          <a:prstGeom prst="rect">
            <a:avLst/>
          </a:prstGeom>
          <a:noFill/>
          <a:ln>
            <a:noFill/>
          </a:ln>
        </p:spPr>
      </p:pic>
      <p:sp>
        <p:nvSpPr>
          <p:cNvPr id="66" name="Google Shape;66;p40"/>
          <p:cNvSpPr txBox="1">
            <a:spLocks noGrp="1"/>
          </p:cNvSpPr>
          <p:nvPr>
            <p:ph type="sldNum" idx="12"/>
          </p:nvPr>
        </p:nvSpPr>
        <p:spPr>
          <a:xfrm>
            <a:off x="15659100" y="-1103312"/>
            <a:ext cx="5486400" cy="276999"/>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1800">
                <a:solidFill>
                  <a:schemeClr val="lt1"/>
                </a:solidFill>
                <a:latin typeface="Arial"/>
                <a:ea typeface="Arial"/>
                <a:cs typeface="Arial"/>
                <a:sym typeface="Arial"/>
              </a:defRPr>
            </a:lvl1pPr>
            <a:lvl2pPr marL="0" marR="0" lvl="1" indent="0" algn="r" rtl="0">
              <a:spcBef>
                <a:spcPts val="0"/>
              </a:spcBef>
              <a:buNone/>
              <a:defRPr sz="1800">
                <a:solidFill>
                  <a:schemeClr val="lt1"/>
                </a:solidFill>
                <a:latin typeface="Arial"/>
                <a:ea typeface="Arial"/>
                <a:cs typeface="Arial"/>
                <a:sym typeface="Arial"/>
              </a:defRPr>
            </a:lvl2pPr>
            <a:lvl3pPr marL="0" marR="0" lvl="2" indent="0" algn="r" rtl="0">
              <a:spcBef>
                <a:spcPts val="0"/>
              </a:spcBef>
              <a:buNone/>
              <a:defRPr sz="1800">
                <a:solidFill>
                  <a:schemeClr val="lt1"/>
                </a:solidFill>
                <a:latin typeface="Arial"/>
                <a:ea typeface="Arial"/>
                <a:cs typeface="Arial"/>
                <a:sym typeface="Arial"/>
              </a:defRPr>
            </a:lvl3pPr>
            <a:lvl4pPr marL="0" marR="0" lvl="3" indent="0" algn="r" rtl="0">
              <a:spcBef>
                <a:spcPts val="0"/>
              </a:spcBef>
              <a:buNone/>
              <a:defRPr sz="1800">
                <a:solidFill>
                  <a:schemeClr val="lt1"/>
                </a:solidFill>
                <a:latin typeface="Arial"/>
                <a:ea typeface="Arial"/>
                <a:cs typeface="Arial"/>
                <a:sym typeface="Arial"/>
              </a:defRPr>
            </a:lvl4pPr>
            <a:lvl5pPr marL="0" marR="0" lvl="4" indent="0" algn="r" rtl="0">
              <a:spcBef>
                <a:spcPts val="0"/>
              </a:spcBef>
              <a:buNone/>
              <a:defRPr sz="1800">
                <a:solidFill>
                  <a:schemeClr val="lt1"/>
                </a:solidFill>
                <a:latin typeface="Arial"/>
                <a:ea typeface="Arial"/>
                <a:cs typeface="Arial"/>
                <a:sym typeface="Arial"/>
              </a:defRPr>
            </a:lvl5pPr>
            <a:lvl6pPr marL="0" marR="0" lvl="5" indent="0" algn="r" rtl="0">
              <a:spcBef>
                <a:spcPts val="0"/>
              </a:spcBef>
              <a:buNone/>
              <a:defRPr sz="1800">
                <a:solidFill>
                  <a:schemeClr val="lt1"/>
                </a:solidFill>
                <a:latin typeface="Arial"/>
                <a:ea typeface="Arial"/>
                <a:cs typeface="Arial"/>
                <a:sym typeface="Arial"/>
              </a:defRPr>
            </a:lvl6pPr>
            <a:lvl7pPr marL="0" marR="0" lvl="6" indent="0" algn="r" rtl="0">
              <a:spcBef>
                <a:spcPts val="0"/>
              </a:spcBef>
              <a:buNone/>
              <a:defRPr sz="1800">
                <a:solidFill>
                  <a:schemeClr val="lt1"/>
                </a:solidFill>
                <a:latin typeface="Arial"/>
                <a:ea typeface="Arial"/>
                <a:cs typeface="Arial"/>
                <a:sym typeface="Arial"/>
              </a:defRPr>
            </a:lvl7pPr>
            <a:lvl8pPr marL="0" marR="0" lvl="7" indent="0" algn="r" rtl="0">
              <a:spcBef>
                <a:spcPts val="0"/>
              </a:spcBef>
              <a:buNone/>
              <a:defRPr sz="1800">
                <a:solidFill>
                  <a:schemeClr val="lt1"/>
                </a:solidFill>
                <a:latin typeface="Arial"/>
                <a:ea typeface="Arial"/>
                <a:cs typeface="Arial"/>
                <a:sym typeface="Arial"/>
              </a:defRPr>
            </a:lvl8pPr>
            <a:lvl9pPr marL="0" marR="0" lvl="8" indent="0" algn="r" rtl="0">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arge Coloured Content">
  <p:cSld name="Large Coloured Content">
    <p:spTree>
      <p:nvGrpSpPr>
        <p:cNvPr id="1" name="Shape 67"/>
        <p:cNvGrpSpPr/>
        <p:nvPr/>
      </p:nvGrpSpPr>
      <p:grpSpPr>
        <a:xfrm>
          <a:off x="0" y="0"/>
          <a:ext cx="0" cy="0"/>
          <a:chOff x="0" y="0"/>
          <a:chExt cx="0" cy="0"/>
        </a:xfrm>
      </p:grpSpPr>
      <p:sp>
        <p:nvSpPr>
          <p:cNvPr id="68" name="Google Shape;68;p41"/>
          <p:cNvSpPr/>
          <p:nvPr/>
        </p:nvSpPr>
        <p:spPr>
          <a:xfrm>
            <a:off x="8491538" y="0"/>
            <a:ext cx="15892462"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69" name="Google Shape;69;p41"/>
          <p:cNvSpPr txBox="1">
            <a:spLocks noGrp="1"/>
          </p:cNvSpPr>
          <p:nvPr>
            <p:ph type="title"/>
          </p:nvPr>
        </p:nvSpPr>
        <p:spPr>
          <a:xfrm>
            <a:off x="761999" y="1524000"/>
            <a:ext cx="7399339" cy="4484687"/>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71" name="Google Shape;71;p41"/>
          <p:cNvSpPr txBox="1">
            <a:spLocks noGrp="1"/>
          </p:cNvSpPr>
          <p:nvPr>
            <p:ph type="body" idx="1"/>
          </p:nvPr>
        </p:nvSpPr>
        <p:spPr>
          <a:xfrm>
            <a:off x="10423525" y="1524000"/>
            <a:ext cx="13198475" cy="106680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72" name="Google Shape;72;p41" descr="Blue text on a black background&#10;&#10;AI-generated content may be incorrect."/>
          <p:cNvPicPr preferRelativeResize="0"/>
          <p:nvPr/>
        </p:nvPicPr>
        <p:blipFill rotWithShape="1">
          <a:blip r:embed="rId2">
            <a:alphaModFix/>
          </a:blip>
          <a:srcRect/>
          <a:stretch/>
        </p:blipFill>
        <p:spPr>
          <a:xfrm>
            <a:off x="762000" y="12469466"/>
            <a:ext cx="2171700" cy="484534"/>
          </a:xfrm>
          <a:prstGeom prst="rect">
            <a:avLst/>
          </a:prstGeom>
          <a:noFill/>
          <a:ln>
            <a:noFill/>
          </a:ln>
        </p:spPr>
      </p:pic>
      <p:pic>
        <p:nvPicPr>
          <p:cNvPr id="73" name="Google Shape;73;p41" descr="A black and white logo&#10;&#10;AI-generated content may be incorrect."/>
          <p:cNvPicPr preferRelativeResize="0"/>
          <p:nvPr/>
        </p:nvPicPr>
        <p:blipFill rotWithShape="1">
          <a:blip r:embed="rId3">
            <a:alphaModFix/>
          </a:blip>
          <a:srcRect/>
          <a:stretch/>
        </p:blipFill>
        <p:spPr>
          <a:xfrm>
            <a:off x="21606569" y="12481199"/>
            <a:ext cx="2015431" cy="48463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Full-Slide Picture">
  <p:cSld name="Full-Slide Picture">
    <p:spTree>
      <p:nvGrpSpPr>
        <p:cNvPr id="1" name="Shape 74"/>
        <p:cNvGrpSpPr/>
        <p:nvPr/>
      </p:nvGrpSpPr>
      <p:grpSpPr>
        <a:xfrm>
          <a:off x="0" y="0"/>
          <a:ext cx="0" cy="0"/>
          <a:chOff x="0" y="0"/>
          <a:chExt cx="0" cy="0"/>
        </a:xfrm>
      </p:grpSpPr>
      <p:sp>
        <p:nvSpPr>
          <p:cNvPr id="75" name="Google Shape;75;p42"/>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76" name="Google Shape;76;p42"/>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77" name="Google Shape;77;p42"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
        <p:nvSpPr>
          <p:cNvPr id="78" name="Google Shape;78;p42"/>
          <p:cNvSpPr>
            <a:spLocks noGrp="1"/>
          </p:cNvSpPr>
          <p:nvPr>
            <p:ph type="pic" idx="2"/>
          </p:nvPr>
        </p:nvSpPr>
        <p:spPr>
          <a:xfrm>
            <a:off x="0" y="0"/>
            <a:ext cx="24384000" cy="13716000"/>
          </a:xfrm>
          <a:prstGeom prst="rect">
            <a:avLst/>
          </a:prstGeom>
          <a:noFill/>
          <a:ln>
            <a:noFill/>
          </a:ln>
        </p:spPr>
      </p:sp>
      <p:sp>
        <p:nvSpPr>
          <p:cNvPr id="79" name="Google Shape;79;p42"/>
          <p:cNvSpPr/>
          <p:nvPr/>
        </p:nvSpPr>
        <p:spPr>
          <a:xfrm>
            <a:off x="0" y="7886700"/>
            <a:ext cx="13982700" cy="4305300"/>
          </a:xfrm>
          <a:prstGeom prst="rect">
            <a:avLst/>
          </a:prstGeom>
          <a:solidFill>
            <a:schemeClr val="lt1">
              <a:alpha val="20000"/>
            </a:schemeClr>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3600">
                <a:solidFill>
                  <a:schemeClr val="lt1"/>
                </a:solidFill>
                <a:latin typeface="Arial"/>
                <a:ea typeface="Arial"/>
                <a:cs typeface="Arial"/>
                <a:sym typeface="Arial"/>
              </a:rPr>
              <a:t>v</a:t>
            </a:r>
            <a:endParaRPr sz="3600">
              <a:solidFill>
                <a:schemeClr val="lt1"/>
              </a:solidFill>
              <a:latin typeface="Arial"/>
              <a:ea typeface="Arial"/>
              <a:cs typeface="Arial"/>
              <a:sym typeface="Arial"/>
            </a:endParaRPr>
          </a:p>
        </p:txBody>
      </p:sp>
      <p:sp>
        <p:nvSpPr>
          <p:cNvPr id="80" name="Google Shape;80;p42"/>
          <p:cNvSpPr txBox="1">
            <a:spLocks noGrp="1"/>
          </p:cNvSpPr>
          <p:nvPr>
            <p:ph type="body" idx="1"/>
          </p:nvPr>
        </p:nvSpPr>
        <p:spPr>
          <a:xfrm>
            <a:off x="762000" y="8355744"/>
            <a:ext cx="9331320" cy="3340955"/>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Shape 5"/>
        <p:cNvGrpSpPr/>
        <p:nvPr/>
      </p:nvGrpSpPr>
      <p:grpSpPr>
        <a:xfrm>
          <a:off x="0" y="0"/>
          <a:ext cx="0" cy="0"/>
          <a:chOff x="0" y="0"/>
          <a:chExt cx="0" cy="0"/>
        </a:xfrm>
      </p:grpSpPr>
      <p:sp>
        <p:nvSpPr>
          <p:cNvPr id="6" name="Google Shape;6;p31"/>
          <p:cNvSpPr txBox="1">
            <a:spLocks noGrp="1"/>
          </p:cNvSpPr>
          <p:nvPr>
            <p:ph type="title"/>
          </p:nvPr>
        </p:nvSpPr>
        <p:spPr>
          <a:xfrm>
            <a:off x="761999" y="1524000"/>
            <a:ext cx="15128875" cy="44846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rgbClr val="323232"/>
              </a:buClr>
              <a:buSzPts val="8000"/>
              <a:buFont typeface="Arial"/>
              <a:buNone/>
              <a:defRPr sz="8000" b="0" i="0" u="none" strike="noStrike" cap="none">
                <a:solidFill>
                  <a:srgbClr val="32323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1"/>
          <p:cNvSpPr txBox="1">
            <a:spLocks noGrp="1"/>
          </p:cNvSpPr>
          <p:nvPr>
            <p:ph type="body" idx="1"/>
          </p:nvPr>
        </p:nvSpPr>
        <p:spPr>
          <a:xfrm>
            <a:off x="755650" y="6858000"/>
            <a:ext cx="15135225" cy="4838700"/>
          </a:xfrm>
          <a:prstGeom prst="rect">
            <a:avLst/>
          </a:prstGeom>
          <a:noFill/>
          <a:ln>
            <a:noFill/>
          </a:ln>
        </p:spPr>
        <p:txBody>
          <a:bodyPr spcFirstLastPara="1" wrap="square" lIns="0" tIns="0" rIns="0" bIns="0" anchor="t" anchorCtr="0">
            <a:normAutofit/>
          </a:bodyPr>
          <a:lstStyle>
            <a:lvl1pPr marL="457200" marR="0" lvl="0" indent="-58420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hyperlink" Target="https://www.youtube.com/watch?v=ufEedGDlHGw" TargetMode="External"/><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hyperlink" Target="https://tourismanalytics.com/uploads/1/2/0/4/120443739/destination_2030_jll_wttc_report.pdf" TargetMode="External"/><Relationship Id="rId4" Type="http://schemas.openxmlformats.org/officeDocument/2006/relationships/hyperlink" Target="https://www.youtube.com/watch?v=8b1GTXkjuxU"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sciencedirect.com/science/article/pii/S0959652624033961" TargetMode="External"/><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s-ES" b="1"/>
              <a:t>2. Zrównoważony rozwój i zrównoważoność</a:t>
            </a:r>
            <a:br>
              <a:rPr lang="es-ES"/>
            </a:br>
            <a:br>
              <a:rPr lang="es-ES" b="1"/>
            </a:b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s-ES" b="1"/>
              <a:t>A. Wprowadzenie do modułu</a:t>
            </a:r>
            <a:endParaRPr/>
          </a:p>
        </p:txBody>
      </p:sp>
      <p:sp>
        <p:nvSpPr>
          <p:cNvPr id="91" name="Google Shape;91;p2"/>
          <p:cNvSpPr/>
          <p:nvPr/>
        </p:nvSpPr>
        <p:spPr>
          <a:xfrm>
            <a:off x="603849" y="9661585"/>
            <a:ext cx="1238753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600">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3"/>
          <p:cNvSpPr txBox="1">
            <a:spLocks noGrp="1"/>
          </p:cNvSpPr>
          <p:nvPr>
            <p:ph type="body" idx="1"/>
          </p:nvPr>
        </p:nvSpPr>
        <p:spPr>
          <a:xfrm>
            <a:off x="755649" y="4438650"/>
            <a:ext cx="22294131" cy="7258050"/>
          </a:xfrm>
          <a:prstGeom prst="rect">
            <a:avLst/>
          </a:prstGeom>
          <a:noFill/>
          <a:ln>
            <a:noFill/>
          </a:ln>
        </p:spPr>
        <p:txBody>
          <a:bodyPr spcFirstLastPara="1" wrap="square" lIns="0" tIns="118850" rIns="0" bIns="0" anchor="t" anchorCtr="0">
            <a:normAutofit fontScale="92500" lnSpcReduction="20000"/>
          </a:bodyPr>
          <a:lstStyle/>
          <a:p>
            <a:pPr marL="0" lvl="0" indent="0" algn="l" rtl="0">
              <a:lnSpc>
                <a:spcPct val="90000"/>
              </a:lnSpc>
              <a:spcBef>
                <a:spcPts val="0"/>
              </a:spcBef>
              <a:spcAft>
                <a:spcPts val="0"/>
              </a:spcAft>
              <a:buClr>
                <a:srgbClr val="323232"/>
              </a:buClr>
              <a:buSzPct val="100000"/>
              <a:buNone/>
            </a:pPr>
            <a:r>
              <a:rPr lang="es-ES" sz="4400" dirty="0"/>
              <a:t>Moduł ten stanowi kompleksowe wprowadzenie do koncepcji zrównoważonej turystyki jako odpowiedzi na negatywne skutki masowej turystyki. W ciągu ostatnich dziesięcioleci turystyka stała się zjawiskiem globalnym, mającym głębokie konsekwencje środowiskowe, społeczne i gospodarcze. </a:t>
            </a:r>
            <a:endParaRPr dirty="0"/>
          </a:p>
          <a:p>
            <a:pPr marL="0" lvl="0" indent="0" algn="l" rtl="0">
              <a:lnSpc>
                <a:spcPct val="90000"/>
              </a:lnSpc>
              <a:spcBef>
                <a:spcPts val="2000"/>
              </a:spcBef>
              <a:spcAft>
                <a:spcPts val="0"/>
              </a:spcAft>
              <a:buClr>
                <a:srgbClr val="323232"/>
              </a:buClr>
              <a:buSzPct val="100000"/>
              <a:buNone/>
            </a:pPr>
            <a:r>
              <a:rPr lang="es-ES" sz="4400" dirty="0"/>
              <a:t>Moduł ten bada ewolucję zrównoważonej turystyki – od jej początków w definicji zrównoważonego rozwoju zawartej w raporcie Brundtlanda do bardziej zintegrowanych modeli, które dążą do zrównoważenia potrzeb odwiedzających, społeczności lokalnych i środowiska. Opierając się na definicjach UNWTO, UNEP, UNESCO i Globalnej Rady Zrównoważonej Turystyki, moduł ten tworzy koncepcyjne podstawy zrozumienia zrównoważonego rozwoju w turystyce poprzez trzy podstawowe filary: środowiskowy, społeczny i gospodarczy. </a:t>
            </a:r>
            <a:endParaRPr dirty="0"/>
          </a:p>
          <a:p>
            <a:pPr marL="0" lvl="0" indent="0" algn="l" rtl="0">
              <a:lnSpc>
                <a:spcPct val="90000"/>
              </a:lnSpc>
              <a:spcBef>
                <a:spcPts val="2000"/>
              </a:spcBef>
              <a:spcAft>
                <a:spcPts val="0"/>
              </a:spcAft>
              <a:buClr>
                <a:srgbClr val="323232"/>
              </a:buClr>
              <a:buSzPct val="100000"/>
              <a:buNone/>
            </a:pPr>
            <a:r>
              <a:rPr lang="es-ES" sz="4400" dirty="0"/>
              <a:t>Ponadto moduł wprowadza turystykę regeneracyjną jako przyszłościowe podejście, które ma na celu nie tylko ograniczenie szkód, ale także aktywne przywracanie ekosystemów i wzmacnianie społeczności. Dzięki ramom teoretycznym, studiom przypadków i krytycznej refleksji uczestnicy zdobędą wiedzę na temat roli turystyki w zrównoważonym rozwoju.</a:t>
            </a:r>
            <a:endParaRPr sz="4400" dirty="0"/>
          </a:p>
        </p:txBody>
      </p:sp>
      <p:sp>
        <p:nvSpPr>
          <p:cNvPr id="97" name="Google Shape;97;p3"/>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s-ES" b="1"/>
              <a:t>A. Wprowadzenie do modułu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4"/>
          <p:cNvSpPr txBox="1">
            <a:spLocks noGrp="1"/>
          </p:cNvSpPr>
          <p:nvPr>
            <p:ph type="title"/>
          </p:nvPr>
        </p:nvSpPr>
        <p:spPr>
          <a:xfrm>
            <a:off x="1092100" y="1711476"/>
            <a:ext cx="15101629" cy="30669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s-ES" b="1" dirty="0"/>
              <a:t>B. Wprowadzenie do</a:t>
            </a:r>
            <a:r>
              <a:rPr lang="pl-PL" b="1" dirty="0"/>
              <a:t> </a:t>
            </a:r>
            <a:r>
              <a:rPr lang="es-ES" b="1" dirty="0"/>
              <a:t>zrównoważonego rozwoju w turystyce</a:t>
            </a:r>
            <a:endParaRPr dirty="0"/>
          </a:p>
        </p:txBody>
      </p:sp>
      <p:sp>
        <p:nvSpPr>
          <p:cNvPr id="103" name="Google Shape;103;p4"/>
          <p:cNvSpPr/>
          <p:nvPr/>
        </p:nvSpPr>
        <p:spPr>
          <a:xfrm>
            <a:off x="603849" y="9661585"/>
            <a:ext cx="19944300" cy="845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5"/>
          <p:cNvSpPr txBox="1">
            <a:spLocks noGrp="1"/>
          </p:cNvSpPr>
          <p:nvPr>
            <p:ph type="body" idx="1"/>
          </p:nvPr>
        </p:nvSpPr>
        <p:spPr>
          <a:xfrm>
            <a:off x="761999" y="3592461"/>
            <a:ext cx="22866350" cy="8599539"/>
          </a:xfrm>
          <a:prstGeom prst="rect">
            <a:avLst/>
          </a:prstGeom>
          <a:noFill/>
          <a:ln>
            <a:noFill/>
          </a:ln>
        </p:spPr>
        <p:txBody>
          <a:bodyPr spcFirstLastPara="1" wrap="square" lIns="0" tIns="0" rIns="0" bIns="0" anchor="t" anchorCtr="0">
            <a:normAutofit lnSpcReduction="10000"/>
          </a:bodyPr>
          <a:lstStyle/>
          <a:p>
            <a:pPr marL="0" lvl="0" indent="0" algn="l" rtl="0">
              <a:lnSpc>
                <a:spcPct val="90000"/>
              </a:lnSpc>
              <a:spcBef>
                <a:spcPts val="0"/>
              </a:spcBef>
              <a:spcAft>
                <a:spcPts val="0"/>
              </a:spcAft>
              <a:buClr>
                <a:srgbClr val="323232"/>
              </a:buClr>
              <a:buSzPts val="5600"/>
              <a:buNone/>
            </a:pPr>
            <a:r>
              <a:rPr lang="es-ES" dirty="0"/>
              <a:t>Zrównoważona turystyka pojawiła się w odpowiedzi na negatywne skutki masowej turystyki, takie jak degradacja środowiska, napięcia społeczne i nierówne korzyści ekonomiczne. Koncepcja ta opiera się na raporcie Brundtlanda, w którym zrównoważony rozwój zdefiniowano jako zaspokajanie potrzeb obecnych pokoleń bez narażania przyszłych pokoleń (Brundtland, 1987).</a:t>
            </a:r>
            <a:endParaRPr dirty="0"/>
          </a:p>
          <a:p>
            <a:pPr marL="0" lvl="0" indent="0" algn="l" rtl="0">
              <a:lnSpc>
                <a:spcPct val="90000"/>
              </a:lnSpc>
              <a:spcBef>
                <a:spcPts val="2000"/>
              </a:spcBef>
              <a:spcAft>
                <a:spcPts val="0"/>
              </a:spcAft>
              <a:buClr>
                <a:srgbClr val="323232"/>
              </a:buClr>
              <a:buSzPts val="5600"/>
              <a:buNone/>
            </a:pPr>
            <a:r>
              <a:rPr lang="es-ES" dirty="0"/>
              <a:t>Światowa Organizacja Turystyki ONZ (UNWTO, 2005) definiuje zrównoważoną turystykę jako zarządzanie wszystkimi skutkami gospodarczymi, społecznymi i środowiskowymi przy jednoczesnym zaspokajaniu potrzeb odwiedzających, branży i społeczności lokalnych. Program Środowiskowy Organizacj</a:t>
            </a:r>
            <a:r>
              <a:rPr lang="pl-PL" dirty="0"/>
              <a:t>i</a:t>
            </a:r>
            <a:r>
              <a:rPr lang="es-ES" dirty="0"/>
              <a:t> Narodów Zjednoczonych</a:t>
            </a:r>
            <a:endParaRPr dirty="0"/>
          </a:p>
        </p:txBody>
      </p:sp>
      <p:sp>
        <p:nvSpPr>
          <p:cNvPr id="109" name="Google Shape;109;p5"/>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ct val="100000"/>
              <a:buFont typeface="Arial"/>
              <a:buNone/>
            </a:pPr>
            <a:r>
              <a:rPr lang="es-ES" dirty="0"/>
              <a:t>1.1 Zrównoważona turystyka: koncepcja i ewolucja</a:t>
            </a:r>
            <a:endParaRPr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6"/>
          <p:cNvSpPr txBox="1">
            <a:spLocks noGrp="1"/>
          </p:cNvSpPr>
          <p:nvPr>
            <p:ph type="body" idx="1"/>
          </p:nvPr>
        </p:nvSpPr>
        <p:spPr>
          <a:xfrm>
            <a:off x="755650" y="2300748"/>
            <a:ext cx="22866350" cy="9395952"/>
          </a:xfrm>
          <a:prstGeom prst="rect">
            <a:avLst/>
          </a:prstGeom>
          <a:noFill/>
          <a:ln>
            <a:noFill/>
          </a:ln>
        </p:spPr>
        <p:txBody>
          <a:bodyPr spcFirstLastPara="1" wrap="square" lIns="0" tIns="0" rIns="0" bIns="0" anchor="t" anchorCtr="0">
            <a:normAutofit lnSpcReduction="10000"/>
          </a:bodyPr>
          <a:lstStyle/>
          <a:p>
            <a:pPr marL="0" lvl="0" indent="0" algn="l" rtl="0">
              <a:lnSpc>
                <a:spcPct val="90000"/>
              </a:lnSpc>
              <a:spcBef>
                <a:spcPts val="0"/>
              </a:spcBef>
              <a:spcAft>
                <a:spcPts val="0"/>
              </a:spcAft>
              <a:buClr>
                <a:srgbClr val="323232"/>
              </a:buClr>
              <a:buSzPts val="5600"/>
              <a:buNone/>
            </a:pPr>
            <a:r>
              <a:rPr lang="es-ES" dirty="0"/>
              <a:t>dodaje, że turystyka powinna poprawiać lokalny dobrobyt i zapewniać sprawiedliwy podział korzyści (UNEP, 2011). UNESCO (2013) kładzie nacisk na poszanowanie dziedzictwa kulturowego i możliwości edukacyjnych, natomiast Globalna Rada Zrównoważonej Turystyki (GSTC, 2016) opowiada się za minimalizowaniem negatywnych skutków i maksymalizowaniem korzyści. </a:t>
            </a:r>
            <a:endParaRPr dirty="0"/>
          </a:p>
          <a:p>
            <a:pPr marL="0" lvl="0" indent="0" algn="l" rtl="0">
              <a:lnSpc>
                <a:spcPct val="90000"/>
              </a:lnSpc>
              <a:spcBef>
                <a:spcPts val="2000"/>
              </a:spcBef>
              <a:spcAft>
                <a:spcPts val="0"/>
              </a:spcAft>
              <a:buClr>
                <a:srgbClr val="323232"/>
              </a:buClr>
              <a:buSzPts val="5600"/>
              <a:buNone/>
            </a:pPr>
            <a:r>
              <a:rPr lang="es-ES" dirty="0"/>
              <a:t>Zrównoważona turystyka pojawiła się w odpowiedzi na szkodliwe skutki masowej turystyki, w tym degradację środowiska, nierówności społeczne i utratę dziedzictwa kulturowego. Instytucje takie jak UNWTO, UNEP i UNESCO definiują zrównoważoną turystykę jako zrównoważone podejście, które uwzględnia ochronę środowiska, sprawiedliwość ekonomiczną i poszanowanie kultury.</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7"/>
          <p:cNvSpPr txBox="1">
            <a:spLocks noGrp="1"/>
          </p:cNvSpPr>
          <p:nvPr>
            <p:ph type="body" idx="1"/>
          </p:nvPr>
        </p:nvSpPr>
        <p:spPr>
          <a:xfrm>
            <a:off x="761999" y="3545632"/>
            <a:ext cx="22866350" cy="8646367"/>
          </a:xfrm>
          <a:prstGeom prst="rect">
            <a:avLst/>
          </a:prstGeom>
          <a:noFill/>
          <a:ln>
            <a:noFill/>
          </a:ln>
        </p:spPr>
        <p:txBody>
          <a:bodyPr spcFirstLastPara="1" wrap="square" lIns="0" tIns="0" rIns="0" bIns="0" anchor="t" anchorCtr="0">
            <a:normAutofit fontScale="85000" lnSpcReduction="20000"/>
          </a:bodyPr>
          <a:lstStyle/>
          <a:p>
            <a:pPr marL="0" lvl="0" indent="0" algn="l" rtl="0">
              <a:lnSpc>
                <a:spcPct val="90000"/>
              </a:lnSpc>
              <a:spcBef>
                <a:spcPts val="0"/>
              </a:spcBef>
              <a:spcAft>
                <a:spcPts val="0"/>
              </a:spcAft>
              <a:buClr>
                <a:srgbClr val="323232"/>
              </a:buClr>
              <a:buSzPct val="100000"/>
              <a:buNone/>
            </a:pPr>
            <a:r>
              <a:rPr lang="pl-PL" dirty="0"/>
              <a:t>Ten m</a:t>
            </a:r>
            <a:r>
              <a:rPr lang="es-ES" dirty="0"/>
              <a:t>odel został stworzony w celu zminimalizowania skutków masowej turystyki, która często prowadziła do nadmiernego wykorzystania zasobów, zanieczyszczenia środowiska i napięć społecznych.</a:t>
            </a:r>
            <a:endParaRPr dirty="0"/>
          </a:p>
          <a:p>
            <a:pPr marL="0" lvl="0" indent="0" algn="l" rtl="0">
              <a:lnSpc>
                <a:spcPct val="90000"/>
              </a:lnSpc>
              <a:spcBef>
                <a:spcPts val="2000"/>
              </a:spcBef>
              <a:spcAft>
                <a:spcPts val="0"/>
              </a:spcAft>
              <a:buClr>
                <a:srgbClr val="323232"/>
              </a:buClr>
              <a:buSzPct val="100000"/>
              <a:buNone/>
            </a:pPr>
            <a:r>
              <a:rPr lang="es-ES" dirty="0"/>
              <a:t>Ewolucja od turystyki masowej do zrównoważonej obejmuje promowanie alternatywnych miejsc docelowych, wzmacnianie pozycji społeczności lokalnych i zachęcanie odwiedzających do odpowiedzialnego zachowania. Turystyka regeneracyjna pojawiła się niedawno jako bardziej ambitny model, którego celem jest nie tylko minimalizacja szkód, ale także aktywna odbudowa ekosystemów i wspieranie odporności społeczności. </a:t>
            </a:r>
            <a:endParaRPr dirty="0"/>
          </a:p>
          <a:p>
            <a:pPr marL="0" lvl="0" indent="0" algn="l" rtl="0">
              <a:lnSpc>
                <a:spcPct val="90000"/>
              </a:lnSpc>
              <a:spcBef>
                <a:spcPts val="2000"/>
              </a:spcBef>
              <a:spcAft>
                <a:spcPts val="0"/>
              </a:spcAft>
              <a:buClr>
                <a:srgbClr val="323232"/>
              </a:buClr>
              <a:buSzPct val="100000"/>
              <a:buNone/>
            </a:pPr>
            <a:r>
              <a:rPr lang="es-ES" dirty="0"/>
              <a:t>Zrównoważona turystyka opiera się na trzech współzależnych filarach: zrównoważonym rozwoju środowiskowym, społecznym i gospodarczym. Obejmuje ona ochronę zasobów naturalnych, promowanie integralności kulturowej oraz zapewnienie sprawiedliwych korzyści ekonomicznych dla społeczności lokalnych. Rządy i zainteresowane strony muszą współpracować w celu wdrożenia polityk i praktyk, które wspierają długoterminowy, integracyjny i odporny rozwój turystyki.</a:t>
            </a:r>
            <a:endParaRPr dirty="0"/>
          </a:p>
          <a:p>
            <a:pPr marL="0" lvl="0" indent="0" algn="l" rtl="0">
              <a:lnSpc>
                <a:spcPct val="90000"/>
              </a:lnSpc>
              <a:spcBef>
                <a:spcPts val="2000"/>
              </a:spcBef>
              <a:spcAft>
                <a:spcPts val="0"/>
              </a:spcAft>
              <a:buClr>
                <a:srgbClr val="323232"/>
              </a:buClr>
              <a:buSzPct val="100000"/>
              <a:buNone/>
            </a:pPr>
            <a:endParaRPr dirty="0"/>
          </a:p>
        </p:txBody>
      </p:sp>
      <p:sp>
        <p:nvSpPr>
          <p:cNvPr id="120" name="Google Shape;120;p7"/>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s-ES"/>
              <a:t>1.2 Wpływ turystyki masowej</a:t>
            </a:r>
            <a:endParaRPr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8"/>
          <p:cNvSpPr txBox="1">
            <a:spLocks noGrp="1"/>
          </p:cNvSpPr>
          <p:nvPr>
            <p:ph type="title"/>
          </p:nvPr>
        </p:nvSpPr>
        <p:spPr>
          <a:xfrm>
            <a:off x="761999" y="3323725"/>
            <a:ext cx="18994500" cy="30672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s-ES" b="1"/>
              <a:t>C. Trzy wymiary zrównoważonej turystyki</a:t>
            </a:r>
            <a:endParaRPr/>
          </a:p>
        </p:txBody>
      </p:sp>
      <p:sp>
        <p:nvSpPr>
          <p:cNvPr id="126" name="Google Shape;126;p8"/>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9"/>
          <p:cNvSpPr txBox="1">
            <a:spLocks noGrp="1"/>
          </p:cNvSpPr>
          <p:nvPr>
            <p:ph type="body" idx="1"/>
          </p:nvPr>
        </p:nvSpPr>
        <p:spPr>
          <a:xfrm>
            <a:off x="761999" y="3545632"/>
            <a:ext cx="13874750" cy="8400561"/>
          </a:xfrm>
          <a:prstGeom prst="rect">
            <a:avLst/>
          </a:prstGeom>
          <a:noFill/>
          <a:ln>
            <a:noFill/>
          </a:ln>
        </p:spPr>
        <p:txBody>
          <a:bodyPr spcFirstLastPara="1" wrap="square" lIns="0" tIns="0" rIns="0" bIns="0" anchor="t" anchorCtr="0">
            <a:normAutofit lnSpcReduction="10000"/>
          </a:bodyPr>
          <a:lstStyle/>
          <a:p>
            <a:pPr marL="0" lvl="0" indent="0" algn="l" rtl="0">
              <a:lnSpc>
                <a:spcPct val="90000"/>
              </a:lnSpc>
              <a:spcBef>
                <a:spcPts val="0"/>
              </a:spcBef>
              <a:spcAft>
                <a:spcPts val="0"/>
              </a:spcAft>
              <a:buClr>
                <a:srgbClr val="323232"/>
              </a:buClr>
              <a:buSzPct val="100000"/>
              <a:buNone/>
            </a:pPr>
            <a:r>
              <a:rPr lang="es-ES" dirty="0"/>
              <a:t>Zrównoważony rozwój środowiska wymaga odpowiedzialnego podejścia do natury. Wyzwania obejmują</a:t>
            </a:r>
            <a:r>
              <a:rPr lang="pl-PL" dirty="0"/>
              <a:t>:</a:t>
            </a:r>
            <a:r>
              <a:rPr lang="es-ES" dirty="0"/>
              <a:t> nadmierne zużycie wody i energii, wytwarzanie odpadów oraz emisję gazów cieplarnianych.</a:t>
            </a:r>
            <a:endParaRPr dirty="0"/>
          </a:p>
          <a:p>
            <a:pPr marL="0" lvl="0" indent="0" algn="l" rtl="0">
              <a:lnSpc>
                <a:spcPct val="90000"/>
              </a:lnSpc>
              <a:spcBef>
                <a:spcPts val="2000"/>
              </a:spcBef>
              <a:spcAft>
                <a:spcPts val="0"/>
              </a:spcAft>
              <a:buClr>
                <a:srgbClr val="323232"/>
              </a:buClr>
              <a:buSzPct val="100000"/>
              <a:buNone/>
            </a:pPr>
            <a:r>
              <a:rPr lang="es-ES" dirty="0"/>
              <a:t>Turystyka odpowiada za około 8% globalnej emisji dwutlenku węgla (Lenzen et al., 2018). Strategie poprawy sytuacji obejmują stosowanie energii odnawialnej, certyfikaty ekologiczne oraz zarządzanie liczbą odwiedzających w obszarach wrażliwych.</a:t>
            </a:r>
            <a:endParaRPr dirty="0"/>
          </a:p>
        </p:txBody>
      </p:sp>
      <p:sp>
        <p:nvSpPr>
          <p:cNvPr id="132" name="Google Shape;132;p9"/>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s-ES"/>
              <a:t>2.1 Zrównoważony rozwój środowiska</a:t>
            </a:r>
            <a:endParaRPr b="1"/>
          </a:p>
        </p:txBody>
      </p:sp>
      <p:pic>
        <p:nvPicPr>
          <p:cNvPr id="133" name="Google Shape;133;p9" descr="UN-Sustainable Social Development"/>
          <p:cNvPicPr preferRelativeResize="0"/>
          <p:nvPr/>
        </p:nvPicPr>
        <p:blipFill rotWithShape="1">
          <a:blip r:embed="rId3">
            <a:alphaModFix/>
          </a:blip>
          <a:srcRect l="33486" t="5651" r="33023" b="4720"/>
          <a:stretch/>
        </p:blipFill>
        <p:spPr>
          <a:xfrm>
            <a:off x="17356347" y="4244196"/>
            <a:ext cx="4951562" cy="666019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0"/>
          <p:cNvSpPr txBox="1">
            <a:spLocks noGrp="1"/>
          </p:cNvSpPr>
          <p:nvPr>
            <p:ph type="body" idx="1"/>
          </p:nvPr>
        </p:nvSpPr>
        <p:spPr>
          <a:xfrm>
            <a:off x="755650" y="4438650"/>
            <a:ext cx="12736063" cy="725805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5600"/>
              <a:buNone/>
            </a:pPr>
            <a:r>
              <a:rPr lang="es-ES"/>
              <a:t>Zrównoważony rozwój społeczny gwarantuje, że turystyka przynosi korzyści społecznościom lokalnym, promuje integralność kulturową i wspiera prawa człowieka. Jego celem jest integracyjne uczestnictwo, godna praca i wzajemny szacunek (UNESCO, 2013).</a:t>
            </a:r>
            <a:br>
              <a:rPr lang="es-ES"/>
            </a:br>
            <a:endParaRPr/>
          </a:p>
        </p:txBody>
      </p:sp>
      <p:sp>
        <p:nvSpPr>
          <p:cNvPr id="139" name="Google Shape;139;p10"/>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s-ES"/>
              <a:t>2.2 Zrównoważony rozwój społeczny</a:t>
            </a:r>
            <a:endParaRPr b="1"/>
          </a:p>
        </p:txBody>
      </p:sp>
      <p:pic>
        <p:nvPicPr>
          <p:cNvPr id="140" name="Google Shape;140;p10" descr="UN-Sustainable Social Development"/>
          <p:cNvPicPr preferRelativeResize="0"/>
          <p:nvPr/>
        </p:nvPicPr>
        <p:blipFill rotWithShape="1">
          <a:blip r:embed="rId3">
            <a:alphaModFix/>
          </a:blip>
          <a:srcRect l="68156" t="5651" b="6128"/>
          <a:stretch/>
        </p:blipFill>
        <p:spPr>
          <a:xfrm>
            <a:off x="17649645" y="4399471"/>
            <a:ext cx="4832334" cy="672860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1"/>
          <p:cNvSpPr txBox="1">
            <a:spLocks noGrp="1"/>
          </p:cNvSpPr>
          <p:nvPr>
            <p:ph type="body" idx="1"/>
          </p:nvPr>
        </p:nvSpPr>
        <p:spPr>
          <a:xfrm>
            <a:off x="755650" y="4438650"/>
            <a:ext cx="12408259" cy="725805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5600"/>
              <a:buNone/>
            </a:pPr>
            <a:r>
              <a:rPr lang="es-ES"/>
              <a:t>Zrównoważony rozwój gospodarczy koncentruje się na długoterminowym dobrobycie, zmniejszeniu zależności i uniknięciu wycieku gospodarczego. Kluczowe znaczenie ma wspieranie lokalnych przedsiębiorstw i dywersyfikacja źródeł dochodów (UNEP, 2011).</a:t>
            </a:r>
            <a:endParaRPr b="1"/>
          </a:p>
        </p:txBody>
      </p:sp>
      <p:sp>
        <p:nvSpPr>
          <p:cNvPr id="146" name="Google Shape;146;p11"/>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s-ES"/>
              <a:t>2.3 Zrównoważony rozwój gospodarczy</a:t>
            </a:r>
            <a:endParaRPr b="1"/>
          </a:p>
        </p:txBody>
      </p:sp>
      <p:pic>
        <p:nvPicPr>
          <p:cNvPr id="147" name="Google Shape;147;p11" descr="UN-Sustainable Social Development"/>
          <p:cNvPicPr preferRelativeResize="0"/>
          <p:nvPr/>
        </p:nvPicPr>
        <p:blipFill rotWithShape="1">
          <a:blip r:embed="rId3">
            <a:alphaModFix/>
          </a:blip>
          <a:srcRect l="467" t="6453" r="67693" b="4720"/>
          <a:stretch/>
        </p:blipFill>
        <p:spPr>
          <a:xfrm>
            <a:off x="16804256" y="4382219"/>
            <a:ext cx="5158597" cy="723315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2"/>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5600"/>
              <a:buNone/>
            </a:pPr>
            <a:r>
              <a:rPr lang="es-ES"/>
              <a:t>Te trzy wymiary zrównoważonego rozwoju są </a:t>
            </a:r>
            <a:r>
              <a:rPr lang="es-ES" b="1"/>
              <a:t>ze sobą głęboko powiązane</a:t>
            </a:r>
            <a:r>
              <a:rPr lang="es-ES"/>
              <a:t>. Zrównoważony rozwój nie jest listą kontrolną, ale </a:t>
            </a:r>
            <a:r>
              <a:rPr lang="es-ES" b="1"/>
              <a:t>dynamicznym procesem </a:t>
            </a:r>
            <a:r>
              <a:rPr lang="es-ES"/>
              <a:t>negocjacji, adaptacji i uczenia się. Zrównoważony rozwój wymaga ciągłego dialogu między zainteresowanymi stronami oraz stałej oceny celów, kompromisów i skutków. </a:t>
            </a:r>
            <a:r>
              <a:rPr lang="es-ES" b="1"/>
              <a:t>Narzędzia monitorowania</a:t>
            </a:r>
            <a:r>
              <a:rPr lang="es-ES"/>
              <a:t>, takie jak wskaźniki zrównoważonego rozwoju i oceny skutków, są niezbędne do śledzenia postępów i zapewnienia przejrzystości.</a:t>
            </a:r>
            <a:endParaRPr/>
          </a:p>
        </p:txBody>
      </p:sp>
      <p:sp>
        <p:nvSpPr>
          <p:cNvPr id="153" name="Google Shape;153;p12"/>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s-ES"/>
              <a:t>2.4 Powiązania między trzema wymiarami</a:t>
            </a:r>
            <a:endParaRPr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58" name="Google Shape;158;p13" descr="3631837_orig.gif"/>
          <p:cNvPicPr preferRelativeResize="0">
            <a:picLocks noGrp="1"/>
          </p:cNvPicPr>
          <p:nvPr>
            <p:ph type="body" idx="1"/>
          </p:nvPr>
        </p:nvPicPr>
        <p:blipFill rotWithShape="1">
          <a:blip r:embed="rId3">
            <a:alphaModFix/>
          </a:blip>
          <a:srcRect/>
          <a:stretch/>
        </p:blipFill>
        <p:spPr>
          <a:xfrm>
            <a:off x="7453223" y="2087960"/>
            <a:ext cx="9898270" cy="976401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4"/>
          <p:cNvSpPr txBox="1">
            <a:spLocks noGrp="1"/>
          </p:cNvSpPr>
          <p:nvPr>
            <p:ph type="title"/>
          </p:nvPr>
        </p:nvSpPr>
        <p:spPr>
          <a:xfrm>
            <a:off x="603849" y="4287044"/>
            <a:ext cx="11264899" cy="52895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ct val="100000"/>
              <a:buFont typeface="Arial"/>
              <a:buNone/>
            </a:pPr>
            <a:r>
              <a:rPr lang="es-ES" b="1" dirty="0"/>
              <a:t>D. Polityka publiczna i dobre praktyki</a:t>
            </a:r>
            <a:endParaRPr dirty="0"/>
          </a:p>
        </p:txBody>
      </p:sp>
      <p:sp>
        <p:nvSpPr>
          <p:cNvPr id="164" name="Google Shape;164;p14"/>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s-ES" sz="6600">
                <a:solidFill>
                  <a:schemeClr val="lt1"/>
                </a:solidFill>
                <a:latin typeface="Arial"/>
                <a:ea typeface="Arial"/>
                <a:cs typeface="Arial"/>
                <a:sym typeface="Arial"/>
              </a:rPr>
              <a:t> </a:t>
            </a:r>
            <a:endParaRPr sz="6600" b="1">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5"/>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p>
            <a:pPr marL="685800" lvl="0" indent="-685800" algn="l" rtl="0">
              <a:lnSpc>
                <a:spcPct val="90000"/>
              </a:lnSpc>
              <a:spcBef>
                <a:spcPts val="0"/>
              </a:spcBef>
              <a:spcAft>
                <a:spcPts val="0"/>
              </a:spcAft>
              <a:buClr>
                <a:srgbClr val="323232"/>
              </a:buClr>
              <a:buSzPts val="5600"/>
              <a:buFont typeface="Arial" panose="020B0604020202020204" pitchFamily="34" charset="0"/>
              <a:buChar char="•"/>
            </a:pPr>
            <a:r>
              <a:rPr lang="pl-PL" dirty="0"/>
              <a:t>Włącza lokalne dziedzictwo żywe do edukacji formalnej i </a:t>
            </a:r>
            <a:r>
              <a:rPr lang="pl-PL" dirty="0" err="1"/>
              <a:t>pozaformalnej</a:t>
            </a:r>
            <a:r>
              <a:rPr lang="pl-PL" dirty="0"/>
              <a:t>.</a:t>
            </a:r>
          </a:p>
          <a:p>
            <a:pPr marL="685800" lvl="0" indent="-685800" algn="l" rtl="0">
              <a:lnSpc>
                <a:spcPct val="90000"/>
              </a:lnSpc>
              <a:spcBef>
                <a:spcPts val="0"/>
              </a:spcBef>
              <a:spcAft>
                <a:spcPts val="0"/>
              </a:spcAft>
              <a:buClr>
                <a:srgbClr val="323232"/>
              </a:buClr>
              <a:buSzPts val="5600"/>
              <a:buFont typeface="Arial" panose="020B0604020202020204" pitchFamily="34" charset="0"/>
              <a:buChar char="•"/>
            </a:pPr>
            <a:r>
              <a:rPr lang="pl-PL" dirty="0"/>
              <a:t>Zachęca uczniów do angażowania się w pielęgnowanie własnych tradycji i życia społeczności. </a:t>
            </a:r>
          </a:p>
          <a:p>
            <a:pPr marL="685800" lvl="0" indent="-685800" algn="l" rtl="0">
              <a:lnSpc>
                <a:spcPct val="90000"/>
              </a:lnSpc>
              <a:spcBef>
                <a:spcPts val="0"/>
              </a:spcBef>
              <a:spcAft>
                <a:spcPts val="0"/>
              </a:spcAft>
              <a:buClr>
                <a:srgbClr val="323232"/>
              </a:buClr>
              <a:buSzPts val="5600"/>
              <a:buFont typeface="Arial" panose="020B0604020202020204" pitchFamily="34" charset="0"/>
              <a:buChar char="•"/>
            </a:pPr>
            <a:r>
              <a:rPr lang="pl-PL" dirty="0"/>
              <a:t>Wzmacnia szacunek dla różnorodności kulturowej oraz tożsamości.</a:t>
            </a:r>
          </a:p>
          <a:p>
            <a:pPr marL="685800" lvl="0" indent="-685800" algn="l" rtl="0">
              <a:lnSpc>
                <a:spcPct val="90000"/>
              </a:lnSpc>
              <a:spcBef>
                <a:spcPts val="0"/>
              </a:spcBef>
              <a:spcAft>
                <a:spcPts val="0"/>
              </a:spcAft>
              <a:buClr>
                <a:srgbClr val="323232"/>
              </a:buClr>
              <a:buSzPts val="5600"/>
              <a:buFont typeface="Arial" panose="020B0604020202020204" pitchFamily="34" charset="0"/>
              <a:buChar char="•"/>
            </a:pPr>
            <a:r>
              <a:rPr lang="pl-PL" dirty="0"/>
              <a:t>Promuje międzypokoleniowy przekaz wiedzy i praktyk.</a:t>
            </a:r>
          </a:p>
          <a:p>
            <a:pPr marL="685800" lvl="0" indent="-685800" algn="l" rtl="0">
              <a:lnSpc>
                <a:spcPct val="90000"/>
              </a:lnSpc>
              <a:spcBef>
                <a:spcPts val="0"/>
              </a:spcBef>
              <a:spcAft>
                <a:spcPts val="0"/>
              </a:spcAft>
              <a:buClr>
                <a:srgbClr val="323232"/>
              </a:buClr>
              <a:buSzPts val="5600"/>
              <a:buFont typeface="Arial" panose="020B0604020202020204" pitchFamily="34" charset="0"/>
              <a:buChar char="•"/>
            </a:pPr>
            <a:endParaRPr lang="pl-PL" dirty="0"/>
          </a:p>
          <a:p>
            <a:pPr marL="0" lvl="0" indent="0" algn="l" rtl="0">
              <a:lnSpc>
                <a:spcPct val="90000"/>
              </a:lnSpc>
              <a:spcBef>
                <a:spcPts val="0"/>
              </a:spcBef>
              <a:spcAft>
                <a:spcPts val="0"/>
              </a:spcAft>
              <a:buClr>
                <a:srgbClr val="323232"/>
              </a:buClr>
              <a:buSzPts val="5600"/>
            </a:pPr>
            <a:r>
              <a:rPr lang="pl-PL" sz="3600" dirty="0"/>
              <a:t>Zestaw narzędzi zawiera przewodniki dla nauczycieli, scenariusze lekcji oraz przykłady z życia</a:t>
            </a:r>
          </a:p>
          <a:p>
            <a:pPr marL="0" lvl="0" indent="0" algn="l" rtl="0">
              <a:lnSpc>
                <a:spcPct val="90000"/>
              </a:lnSpc>
              <a:spcBef>
                <a:spcPts val="0"/>
              </a:spcBef>
              <a:spcAft>
                <a:spcPts val="0"/>
              </a:spcAft>
              <a:buClr>
                <a:srgbClr val="323232"/>
              </a:buClr>
              <a:buSzPts val="5600"/>
            </a:pPr>
            <a:r>
              <a:rPr lang="pl-PL" sz="3600" dirty="0"/>
              <a:t>UNESCO http://ich.unesco.org/en/resources-teaching-and-learning </a:t>
            </a:r>
          </a:p>
          <a:p>
            <a:pPr marL="0" lvl="0" indent="0" algn="l" rtl="0">
              <a:lnSpc>
                <a:spcPct val="90000"/>
              </a:lnSpc>
              <a:spcBef>
                <a:spcPts val="0"/>
              </a:spcBef>
              <a:spcAft>
                <a:spcPts val="0"/>
              </a:spcAft>
              <a:buClr>
                <a:srgbClr val="323232"/>
              </a:buClr>
              <a:buSzPts val="5600"/>
            </a:pPr>
            <a:endParaRPr lang="pl-PL" sz="3600" dirty="0"/>
          </a:p>
          <a:p>
            <a:pPr marL="0" lvl="0" indent="0" algn="l" rtl="0">
              <a:lnSpc>
                <a:spcPct val="90000"/>
              </a:lnSpc>
              <a:spcBef>
                <a:spcPts val="0"/>
              </a:spcBef>
              <a:spcAft>
                <a:spcPts val="0"/>
              </a:spcAft>
              <a:buClr>
                <a:srgbClr val="323232"/>
              </a:buClr>
              <a:buSzPts val="5600"/>
            </a:pPr>
            <a:endParaRPr lang="pl-PL" dirty="0"/>
          </a:p>
          <a:p>
            <a:pPr marL="685800" lvl="0" indent="-685800" algn="l" rtl="0">
              <a:lnSpc>
                <a:spcPct val="90000"/>
              </a:lnSpc>
              <a:spcBef>
                <a:spcPts val="0"/>
              </a:spcBef>
              <a:spcAft>
                <a:spcPts val="0"/>
              </a:spcAft>
              <a:buClr>
                <a:srgbClr val="323232"/>
              </a:buClr>
              <a:buSzPts val="5600"/>
              <a:buFont typeface="Arial" panose="020B0604020202020204" pitchFamily="34" charset="0"/>
              <a:buChar char="•"/>
            </a:pPr>
            <a:endParaRPr lang="pl-PL" dirty="0"/>
          </a:p>
          <a:p>
            <a:pPr marL="0" lvl="0" indent="0" algn="l" rtl="0">
              <a:lnSpc>
                <a:spcPct val="90000"/>
              </a:lnSpc>
              <a:spcBef>
                <a:spcPts val="0"/>
              </a:spcBef>
              <a:spcAft>
                <a:spcPts val="0"/>
              </a:spcAft>
              <a:buClr>
                <a:srgbClr val="323232"/>
              </a:buClr>
              <a:buSzPts val="5600"/>
            </a:pPr>
            <a:endParaRPr dirty="0"/>
          </a:p>
        </p:txBody>
      </p:sp>
      <p:sp>
        <p:nvSpPr>
          <p:cNvPr id="171" name="Google Shape;171;p15"/>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ct val="100000"/>
              <a:buFont typeface="Arial"/>
              <a:buNone/>
            </a:pPr>
            <a:r>
              <a:rPr lang="pl-PL" b="1" dirty="0"/>
              <a:t>UNESCO: Żywe dziedzictwo w edukacji </a:t>
            </a:r>
          </a:p>
        </p:txBody>
      </p:sp>
    </p:spTree>
    <p:extLst>
      <p:ext uri="{BB962C8B-B14F-4D97-AF65-F5344CB8AC3E}">
        <p14:creationId xmlns:p14="http://schemas.microsoft.com/office/powerpoint/2010/main" val="906970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5"/>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5600"/>
              <a:buNone/>
            </a:pPr>
            <a:r>
              <a:rPr lang="es-ES" dirty="0"/>
              <a:t>Zrównoważona turystyka wymaga czegoś więcej niż tylko indywidualnych działań. Zależy ona od silnej polityki publicznej i ram instytucjonalnych. Kluczową rolę odgrywają tu </a:t>
            </a:r>
            <a:r>
              <a:rPr lang="pl-PL" dirty="0"/>
              <a:t>za</a:t>
            </a:r>
            <a:r>
              <a:rPr lang="es-ES" dirty="0"/>
              <a:t>rząd</a:t>
            </a:r>
            <a:r>
              <a:rPr lang="pl-PL" dirty="0" err="1"/>
              <a:t>zający</a:t>
            </a:r>
            <a:r>
              <a:rPr lang="es-ES" dirty="0"/>
              <a:t> wszystkich szczebli, które ustanawiają przepisy, kierują rozwojem i dostosowują turystykę do szerszych celów społecznych, takich jak sprawiedliwość, odporność i ochrona środowiska. </a:t>
            </a:r>
            <a:endParaRPr dirty="0"/>
          </a:p>
          <a:p>
            <a:pPr marL="0" lvl="0" indent="0" algn="l" rtl="0">
              <a:lnSpc>
                <a:spcPct val="90000"/>
              </a:lnSpc>
              <a:spcBef>
                <a:spcPts val="2000"/>
              </a:spcBef>
              <a:spcAft>
                <a:spcPts val="0"/>
              </a:spcAft>
              <a:buClr>
                <a:srgbClr val="323232"/>
              </a:buClr>
              <a:buSzPts val="5600"/>
              <a:buNone/>
            </a:pPr>
            <a:r>
              <a:rPr lang="es-ES" dirty="0"/>
              <a:t>Organy publiczne wpływają na turystykę poprzez ustawodawstwo, planowanie strategiczne, zachęty finansowe i działania zainteresowanych stron.</a:t>
            </a:r>
            <a:endParaRPr dirty="0"/>
          </a:p>
        </p:txBody>
      </p:sp>
      <p:sp>
        <p:nvSpPr>
          <p:cNvPr id="171" name="Google Shape;171;p15"/>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00000"/>
              <a:buFont typeface="Arial"/>
              <a:buNone/>
            </a:pPr>
            <a:r>
              <a:rPr lang="es-ES"/>
              <a:t>3.1 Rola instytucji publicznych w zrównoważonym rozwoju</a:t>
            </a:r>
            <a:endParaRPr b="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16"/>
          <p:cNvSpPr txBox="1">
            <a:spLocks noGrp="1"/>
          </p:cNvSpPr>
          <p:nvPr>
            <p:ph type="body" idx="1"/>
          </p:nvPr>
        </p:nvSpPr>
        <p:spPr>
          <a:xfrm>
            <a:off x="761998" y="4438650"/>
            <a:ext cx="22860001" cy="7258050"/>
          </a:xfrm>
          <a:prstGeom prst="rect">
            <a:avLst/>
          </a:prstGeom>
          <a:noFill/>
          <a:ln>
            <a:noFill/>
          </a:ln>
        </p:spPr>
        <p:txBody>
          <a:bodyPr spcFirstLastPara="1" wrap="square" lIns="0" tIns="0" rIns="0" bIns="0" anchor="t" anchorCtr="0">
            <a:normAutofit fontScale="92500" lnSpcReduction="10000"/>
          </a:bodyPr>
          <a:lstStyle/>
          <a:p>
            <a:pPr marL="0" lvl="0" indent="0" algn="l" rtl="0">
              <a:lnSpc>
                <a:spcPct val="90000"/>
              </a:lnSpc>
              <a:spcBef>
                <a:spcPts val="0"/>
              </a:spcBef>
              <a:spcAft>
                <a:spcPts val="0"/>
              </a:spcAft>
              <a:buClr>
                <a:srgbClr val="323232"/>
              </a:buClr>
              <a:buSzPts val="5600"/>
              <a:buNone/>
            </a:pPr>
            <a:r>
              <a:rPr lang="es-ES" dirty="0"/>
              <a:t>Kluczowe narzędzia polityczne obejmują regulacje dotyczące użytkowania gruntów, ochronę dziedzictwa kulturowego, prawo pracy oraz ochronę wybrzeża. </a:t>
            </a:r>
            <a:endParaRPr dirty="0"/>
          </a:p>
          <a:p>
            <a:pPr marL="0" lvl="0" indent="0" algn="l" rtl="0">
              <a:lnSpc>
                <a:spcPct val="90000"/>
              </a:lnSpc>
              <a:spcBef>
                <a:spcPts val="2000"/>
              </a:spcBef>
              <a:spcAft>
                <a:spcPts val="0"/>
              </a:spcAft>
              <a:buClr>
                <a:srgbClr val="323232"/>
              </a:buClr>
              <a:buSzPts val="5600"/>
              <a:buNone/>
            </a:pPr>
            <a:r>
              <a:rPr lang="es-ES" dirty="0"/>
              <a:t>Planowanie przestrzenne określa, gdzie może rozwijać się turystyka, wspierane przez podział na strefy, badania dotyczące zdolności przenoszenia i plany zarządzania destynacją. Inwestycje w infrastrukturę mogą poprawić zarówno zrównoważony rozwój, jak i jakość życia mieszkańców. Narzędzia finansowe, takie jak zielone dotacje, podatki turystyczne i obligacje klimatyczne, zachęcają do zrównoważonych praktyk, a systemy danych pomagają monitorować społeczny i środowiskowy wpływ turystyki.</a:t>
            </a:r>
            <a:endParaRPr dirty="0"/>
          </a:p>
        </p:txBody>
      </p:sp>
      <p:sp>
        <p:nvSpPr>
          <p:cNvPr id="177" name="Google Shape;177;p16"/>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00000"/>
              <a:buFont typeface="Arial"/>
              <a:buNone/>
            </a:pPr>
            <a:r>
              <a:rPr lang="es-ES"/>
              <a:t>3.2 Polityka, infrastruktura i narzędzia finansowe na rzecz zrównoważonej turystyki</a:t>
            </a:r>
            <a:endParaRPr b="1"/>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17"/>
          <p:cNvSpPr txBox="1">
            <a:spLocks noGrp="1"/>
          </p:cNvSpPr>
          <p:nvPr>
            <p:ph type="body" idx="1"/>
          </p:nvPr>
        </p:nvSpPr>
        <p:spPr>
          <a:xfrm>
            <a:off x="755650" y="3362632"/>
            <a:ext cx="22866350" cy="7580671"/>
          </a:xfrm>
          <a:prstGeom prst="rect">
            <a:avLst/>
          </a:prstGeom>
          <a:noFill/>
          <a:ln>
            <a:noFill/>
          </a:ln>
        </p:spPr>
        <p:txBody>
          <a:bodyPr spcFirstLastPara="1" wrap="square" lIns="0" tIns="0" rIns="0" bIns="0" anchor="t" anchorCtr="0">
            <a:normAutofit lnSpcReduction="10000"/>
          </a:bodyPr>
          <a:lstStyle/>
          <a:p>
            <a:pPr marL="0" lvl="0" indent="0" algn="l" rtl="0">
              <a:lnSpc>
                <a:spcPct val="90000"/>
              </a:lnSpc>
              <a:spcBef>
                <a:spcPts val="0"/>
              </a:spcBef>
              <a:spcAft>
                <a:spcPts val="0"/>
              </a:spcAft>
              <a:buClr>
                <a:srgbClr val="323232"/>
              </a:buClr>
              <a:buSzPts val="5600"/>
              <a:buNone/>
            </a:pPr>
            <a:r>
              <a:rPr lang="es-ES" dirty="0"/>
              <a:t>Skuteczne zarządzanie wymaga koordynacji międzysektorowej i integracyjnego udziału zainteresowanych stron. Niezbędne są również edukacja i budowanie potencjału, które wyposażają pracowników i instytucje turystyczne w umiejętności związane ze zrównoważonym rozwojem. Strategie krajowe i globalne ramy (np. cele zrównoważonego rozwoju, kodeks etyczny Światowej Organizacji Turystyki Narodowej, kryteria GSTC) stanowią wytyczne dla krajów takich jak Kostaryka, Nowa Zelandia i Bhutan. Samorządy lokalne, znajdujące się na pierwszej linii, zarządzają przepływami turystycznymi, regulują kwestie mieszkaniowe i wspierają turystykę opartą na społecznościach lokalnych.</a:t>
            </a:r>
            <a:endParaRPr dirty="0"/>
          </a:p>
        </p:txBody>
      </p:sp>
      <p:sp>
        <p:nvSpPr>
          <p:cNvPr id="183" name="Google Shape;183;p17"/>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s-ES"/>
              <a:t>3.3 Zarządzanie i monitorowanie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8"/>
          <p:cNvSpPr txBox="1">
            <a:spLocks noGrp="1"/>
          </p:cNvSpPr>
          <p:nvPr>
            <p:ph type="body" idx="1"/>
          </p:nvPr>
        </p:nvSpPr>
        <p:spPr>
          <a:xfrm>
            <a:off x="755650" y="3362632"/>
            <a:ext cx="22866350" cy="7580671"/>
          </a:xfrm>
          <a:prstGeom prst="rect">
            <a:avLst/>
          </a:prstGeom>
          <a:noFill/>
          <a:ln>
            <a:noFill/>
          </a:ln>
        </p:spPr>
        <p:txBody>
          <a:bodyPr spcFirstLastPara="1" wrap="square" lIns="0" tIns="0" rIns="0" bIns="0" anchor="t" anchorCtr="0">
            <a:normAutofit fontScale="92500"/>
          </a:bodyPr>
          <a:lstStyle/>
          <a:p>
            <a:pPr marL="0" lvl="0" indent="0" algn="l" rtl="0">
              <a:lnSpc>
                <a:spcPct val="90000"/>
              </a:lnSpc>
              <a:spcBef>
                <a:spcPts val="0"/>
              </a:spcBef>
              <a:spcAft>
                <a:spcPts val="0"/>
              </a:spcAft>
              <a:buClr>
                <a:srgbClr val="323232"/>
              </a:buClr>
              <a:buSzPts val="5600"/>
              <a:buNone/>
            </a:pPr>
            <a:r>
              <a:rPr lang="es-ES" dirty="0"/>
              <a:t>Hiszpania daje dobre przykłady poprzez swoją agendę miejską, inteligentne destynacje turystyczne (SEGITTUR) oraz planowanie środowiskowe na Minorce i Wyspach Kanaryjskich. Najlepsze praktyki obejmują oceny środowiskowe, ograniczenia liczby odwiedzających, planowanie </a:t>
            </a:r>
            <a:r>
              <a:rPr lang="pl-PL" dirty="0"/>
              <a:t>w </a:t>
            </a:r>
            <a:r>
              <a:rPr lang="es-ES" dirty="0"/>
              <a:t>destynacji, certyfikaty ekologiczne i programy szkoleniowe. Pozostają jednak wyzwania: brak koordynacji, polityka krótkoterminowa, niedofinansowanie i greenwashing. służy ludziom, miejscom i planecie.</a:t>
            </a:r>
            <a:endParaRPr dirty="0"/>
          </a:p>
          <a:p>
            <a:pPr marL="0" lvl="0" indent="0" algn="l" rtl="0">
              <a:lnSpc>
                <a:spcPct val="90000"/>
              </a:lnSpc>
              <a:spcBef>
                <a:spcPts val="2000"/>
              </a:spcBef>
              <a:spcAft>
                <a:spcPts val="0"/>
              </a:spcAft>
              <a:buClr>
                <a:srgbClr val="323232"/>
              </a:buClr>
              <a:buSzPts val="5600"/>
              <a:buNone/>
            </a:pPr>
            <a:r>
              <a:rPr lang="es-ES" dirty="0"/>
              <a:t>Przyszłe zarządzanie turystyką musi dostosować się do zmian klimatycznych, innowacji cyfrowych i sprawiedliwości społecznej, zapewniając turystykę</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19" descr="Infographic-factsheet_ECST_design-by-Emma-Moletto-1024x724.png"/>
          <p:cNvPicPr preferRelativeResize="0">
            <a:picLocks noGrp="1"/>
          </p:cNvPicPr>
          <p:nvPr>
            <p:ph type="body" idx="1"/>
          </p:nvPr>
        </p:nvPicPr>
        <p:blipFill rotWithShape="1">
          <a:blip r:embed="rId3">
            <a:alphaModFix/>
          </a:blip>
          <a:srcRect/>
          <a:stretch/>
        </p:blipFill>
        <p:spPr>
          <a:xfrm>
            <a:off x="4692769" y="1106673"/>
            <a:ext cx="14770999" cy="10443558"/>
          </a:xfrm>
          <a:prstGeom prst="rect">
            <a:avLst/>
          </a:prstGeom>
          <a:noFill/>
          <a:ln>
            <a:noFill/>
          </a:ln>
        </p:spPr>
      </p:pic>
      <p:sp>
        <p:nvSpPr>
          <p:cNvPr id="194" name="Google Shape;194;p19"/>
          <p:cNvSpPr txBox="1"/>
          <p:nvPr/>
        </p:nvSpPr>
        <p:spPr>
          <a:xfrm>
            <a:off x="4761781" y="12197751"/>
            <a:ext cx="536935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800">
                <a:solidFill>
                  <a:schemeClr val="dk1"/>
                </a:solidFill>
                <a:latin typeface="Arial"/>
                <a:ea typeface="Arial"/>
                <a:cs typeface="Arial"/>
                <a:sym typeface="Arial"/>
              </a:rPr>
              <a:t>Źródło: Federacja Europarc</a:t>
            </a:r>
            <a:endParaRPr sz="2800">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2"/>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s-ES" b="1"/>
              <a:t>E. Wnioski </a:t>
            </a:r>
            <a:endParaRPr/>
          </a:p>
        </p:txBody>
      </p:sp>
      <p:sp>
        <p:nvSpPr>
          <p:cNvPr id="200" name="Google Shape;200;p22"/>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3"/>
          <p:cNvSpPr txBox="1">
            <a:spLocks noGrp="1"/>
          </p:cNvSpPr>
          <p:nvPr>
            <p:ph type="body" idx="1"/>
          </p:nvPr>
        </p:nvSpPr>
        <p:spPr>
          <a:xfrm>
            <a:off x="788307" y="1959430"/>
            <a:ext cx="22866350" cy="9568542"/>
          </a:xfrm>
          <a:prstGeom prst="rect">
            <a:avLst/>
          </a:prstGeom>
          <a:noFill/>
          <a:ln>
            <a:noFill/>
          </a:ln>
        </p:spPr>
        <p:txBody>
          <a:bodyPr spcFirstLastPara="1" wrap="square" lIns="0" tIns="0" rIns="0" bIns="0" anchor="t" anchorCtr="0">
            <a:normAutofit fontScale="77500" lnSpcReduction="20000"/>
          </a:bodyPr>
          <a:lstStyle/>
          <a:p>
            <a:pPr marL="0" lvl="0" indent="0" algn="l" rtl="0">
              <a:lnSpc>
                <a:spcPct val="90000"/>
              </a:lnSpc>
              <a:spcBef>
                <a:spcPts val="0"/>
              </a:spcBef>
              <a:spcAft>
                <a:spcPts val="0"/>
              </a:spcAft>
              <a:buClr>
                <a:srgbClr val="323232"/>
              </a:buClr>
              <a:buSzPct val="100000"/>
              <a:buNone/>
            </a:pPr>
            <a:r>
              <a:rPr lang="es-ES" dirty="0"/>
              <a:t>Zrównoważona turystyka nie jest już niszową koncepcją, ale fundamentalną koniecznością dla przyszłości branży turystycznej. Wraz z rozwojem globalnej turystyki coraz pilniejsza staje się potrzeba zarządzania jej wpływem na środowisko, społeczeństwo i gospodarkę. W ramach tego modułu przeanalizowano pochodzenie i ewolucję zrównoważonej turystyki, trzy wymiary leżące u podstaw jej definicji oraz kluczową rolę polityki publicznej w kierowaniu zrównoważonymi praktykami.</a:t>
            </a:r>
            <a:endParaRPr dirty="0"/>
          </a:p>
          <a:p>
            <a:pPr marL="0" lvl="0" indent="0" algn="l" rtl="0">
              <a:lnSpc>
                <a:spcPct val="90000"/>
              </a:lnSpc>
              <a:spcBef>
                <a:spcPts val="2000"/>
              </a:spcBef>
              <a:spcAft>
                <a:spcPts val="0"/>
              </a:spcAft>
              <a:buClr>
                <a:srgbClr val="323232"/>
              </a:buClr>
              <a:buSzPct val="100000"/>
              <a:buNone/>
            </a:pPr>
            <a:r>
              <a:rPr lang="es-ES" dirty="0"/>
              <a:t> </a:t>
            </a:r>
            <a:endParaRPr dirty="0"/>
          </a:p>
          <a:p>
            <a:pPr marL="0" lvl="0" indent="0" algn="l" rtl="0">
              <a:lnSpc>
                <a:spcPct val="90000"/>
              </a:lnSpc>
              <a:spcBef>
                <a:spcPts val="2000"/>
              </a:spcBef>
              <a:spcAft>
                <a:spcPts val="0"/>
              </a:spcAft>
              <a:buClr>
                <a:srgbClr val="323232"/>
              </a:buClr>
              <a:buSzPct val="100000"/>
              <a:buNone/>
            </a:pPr>
            <a:r>
              <a:rPr lang="es-ES" dirty="0"/>
              <a:t>Dzięki głębszemu zrozumieniu zasad zrównoważonego rozwoju uczestnicy szkolenia są lepiej przygotowani do oceny skutków turystyki i przyczynienia się do powstania bardziej zrównoważonych, sprawiedliwych i regeneracyjnych modeli turystyki. Przejście od turystyki masowej do zrównoważonej wymaga skoordynowanych działań na wszystkich poziomach społeczeństwa: rządów, przedsiębiorstw, społeczności i podróżnych.</a:t>
            </a:r>
            <a:endParaRPr dirty="0"/>
          </a:p>
          <a:p>
            <a:pPr marL="0" lvl="0" indent="0" algn="l" rtl="0">
              <a:lnSpc>
                <a:spcPct val="90000"/>
              </a:lnSpc>
              <a:spcBef>
                <a:spcPts val="2000"/>
              </a:spcBef>
              <a:spcAft>
                <a:spcPts val="0"/>
              </a:spcAft>
              <a:buClr>
                <a:srgbClr val="323232"/>
              </a:buClr>
              <a:buSzPct val="100000"/>
              <a:buNone/>
            </a:pPr>
            <a:r>
              <a:rPr lang="es-ES" dirty="0"/>
              <a:t> </a:t>
            </a:r>
            <a:endParaRPr dirty="0"/>
          </a:p>
          <a:p>
            <a:pPr marL="0" lvl="0" indent="0" algn="l" rtl="0">
              <a:lnSpc>
                <a:spcPct val="90000"/>
              </a:lnSpc>
              <a:spcBef>
                <a:spcPts val="2000"/>
              </a:spcBef>
              <a:spcAft>
                <a:spcPts val="0"/>
              </a:spcAft>
              <a:buClr>
                <a:srgbClr val="323232"/>
              </a:buClr>
              <a:buSzPct val="100000"/>
              <a:buNone/>
            </a:pPr>
            <a:r>
              <a:rPr lang="es-ES" dirty="0"/>
              <a:t>Przyszłość turystyki leży nie tylko w zachowaniu tego, co już istnieje, ale także w aktywnym ulepszaniu miejsc docelowych i społeczności, które przyjmują podróżnych.</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0"/>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s-ES" b="1"/>
              <a:t>F. Referencje</a:t>
            </a:r>
            <a:endParaRPr/>
          </a:p>
        </p:txBody>
      </p:sp>
      <p:sp>
        <p:nvSpPr>
          <p:cNvPr id="211" name="Google Shape;211;p20"/>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21"/>
          <p:cNvSpPr txBox="1">
            <a:spLocks noGrp="1"/>
          </p:cNvSpPr>
          <p:nvPr>
            <p:ph type="body" idx="1"/>
          </p:nvPr>
        </p:nvSpPr>
        <p:spPr>
          <a:xfrm>
            <a:off x="758825" y="2108434"/>
            <a:ext cx="22866350" cy="11836165"/>
          </a:xfrm>
          <a:prstGeom prst="rect">
            <a:avLst/>
          </a:prstGeom>
          <a:noFill/>
          <a:ln>
            <a:noFill/>
          </a:ln>
        </p:spPr>
        <p:txBody>
          <a:bodyPr spcFirstLastPara="1" wrap="square" lIns="0" tIns="0" rIns="0" bIns="0" anchor="t" anchorCtr="0">
            <a:noAutofit/>
          </a:bodyPr>
          <a:lstStyle/>
          <a:p>
            <a:pPr marL="0" lvl="0" indent="-228600" algn="l" rtl="0">
              <a:lnSpc>
                <a:spcPct val="150000"/>
              </a:lnSpc>
              <a:spcBef>
                <a:spcPts val="0"/>
              </a:spcBef>
              <a:spcAft>
                <a:spcPts val="0"/>
              </a:spcAft>
              <a:buClr>
                <a:srgbClr val="323232"/>
              </a:buClr>
              <a:buSzPts val="3600"/>
              <a:buFont typeface="Arial"/>
              <a:buChar char="•"/>
            </a:pPr>
            <a:r>
              <a:rPr lang="es-ES" sz="3200" b="1" dirty="0"/>
              <a:t>Brundtland, G. H. </a:t>
            </a:r>
            <a:r>
              <a:rPr lang="es-ES" sz="3200" dirty="0"/>
              <a:t>(1987). </a:t>
            </a:r>
            <a:r>
              <a:rPr lang="es-ES" sz="3200" i="1" dirty="0"/>
              <a:t>Nasza wspólna przyszłość: Raport Światowej Komisji ds. Środowiska i Rozwoju</a:t>
            </a:r>
            <a:r>
              <a:rPr lang="es-ES" sz="3200" dirty="0"/>
              <a:t>. </a:t>
            </a:r>
            <a:r>
              <a:rPr lang="es-ES" sz="3200" i="1" dirty="0"/>
              <a:t>Komisja ds. Środowiska i Rozwoju </a:t>
            </a:r>
            <a:r>
              <a:rPr lang="es-ES" sz="3200" dirty="0"/>
              <a:t>Uniwersytetu Oksfordzkiego. Oxford University Press.</a:t>
            </a:r>
            <a:endParaRPr sz="3200" dirty="0"/>
          </a:p>
          <a:p>
            <a:pPr marL="0" lvl="0" indent="-228600" algn="l" rtl="0">
              <a:lnSpc>
                <a:spcPct val="150000"/>
              </a:lnSpc>
              <a:spcBef>
                <a:spcPts val="2000"/>
              </a:spcBef>
              <a:spcAft>
                <a:spcPts val="0"/>
              </a:spcAft>
              <a:buClr>
                <a:srgbClr val="323232"/>
              </a:buClr>
              <a:buSzPts val="3600"/>
              <a:buFont typeface="Arial"/>
              <a:buChar char="•"/>
            </a:pPr>
            <a:r>
              <a:rPr lang="es-ES" sz="3200" b="1" dirty="0"/>
              <a:t>Katsoni, V. </a:t>
            </a:r>
            <a:r>
              <a:rPr lang="es-ES" sz="3200" dirty="0"/>
              <a:t>(2024). Analiza wpływu turystyki na gospodarkę: analiza wielowymiarowa. </a:t>
            </a:r>
            <a:r>
              <a:rPr lang="es-ES" sz="3200" i="1" dirty="0"/>
              <a:t>Journal of Tourism Economics</a:t>
            </a:r>
            <a:r>
              <a:rPr lang="es-ES" sz="3200" dirty="0"/>
              <a:t>, 30(2), 145–163. https://colab.ws/articles/10.1016%2Fj.jclepro.2024.143947</a:t>
            </a:r>
            <a:endParaRPr sz="3200" dirty="0"/>
          </a:p>
          <a:p>
            <a:pPr marL="0" lvl="0" indent="-228600" algn="l" rtl="0">
              <a:lnSpc>
                <a:spcPct val="150000"/>
              </a:lnSpc>
              <a:spcBef>
                <a:spcPts val="2000"/>
              </a:spcBef>
              <a:spcAft>
                <a:spcPts val="0"/>
              </a:spcAft>
              <a:buClr>
                <a:srgbClr val="323232"/>
              </a:buClr>
              <a:buSzPts val="3600"/>
              <a:buFont typeface="Arial"/>
              <a:buChar char="•"/>
            </a:pPr>
            <a:r>
              <a:rPr lang="es-ES" sz="3200" b="1" dirty="0"/>
              <a:t>Kurniawan, R</a:t>
            </a:r>
            <a:r>
              <a:rPr lang="es-ES" sz="3200" dirty="0"/>
              <a:t>. (2024). Zrównoważony rozwój turystyki: systematyczny przegląd literatury dotyczącej najlepszych praktyk i pojawiających się trendów. </a:t>
            </a:r>
            <a:r>
              <a:rPr lang="es-ES" sz="3200" i="1" dirty="0"/>
              <a:t>Tourism Management Perspectives</a:t>
            </a:r>
            <a:r>
              <a:rPr lang="es-ES" sz="3200" dirty="0"/>
              <a:t>, 49, 101090. https://doi.org/10.1016/j.tmp.2024.101090</a:t>
            </a:r>
            <a:endParaRPr sz="3200" dirty="0"/>
          </a:p>
          <a:p>
            <a:pPr marL="0" lvl="0" indent="-228600" algn="l" rtl="0">
              <a:lnSpc>
                <a:spcPct val="150000"/>
              </a:lnSpc>
              <a:spcBef>
                <a:spcPts val="2000"/>
              </a:spcBef>
              <a:spcAft>
                <a:spcPts val="0"/>
              </a:spcAft>
              <a:buClr>
                <a:srgbClr val="323232"/>
              </a:buClr>
              <a:buSzPts val="3600"/>
              <a:buFont typeface="Arial"/>
              <a:buChar char="•"/>
            </a:pPr>
            <a:r>
              <a:rPr lang="es-ES" sz="3200" b="1" dirty="0"/>
              <a:t>Lenzen, M., Sun, Y. Y., Faturay, F., Ting, Y. P., Geschke, A. i Malik, A. </a:t>
            </a:r>
            <a:r>
              <a:rPr lang="es-ES" sz="3200" dirty="0"/>
              <a:t>(2018). Ślad węglowy globalnej turystyki. </a:t>
            </a:r>
            <a:r>
              <a:rPr lang="es-ES" sz="3200" i="1" dirty="0"/>
              <a:t>Nature Climate Change</a:t>
            </a:r>
            <a:r>
              <a:rPr lang="es-ES" sz="3200" dirty="0"/>
              <a:t>, 8(6), 522–528. https://www.researchgate.net/publication/379457786_Sustainable_Tourism_Development_A_Systematic_Literature_Review_of_Best_Practices_and_Emerging_Trends</a:t>
            </a:r>
            <a:endParaRPr sz="3200" dirty="0"/>
          </a:p>
          <a:p>
            <a:pPr marL="0" lvl="0" indent="-228600" algn="l" rtl="0">
              <a:lnSpc>
                <a:spcPct val="150000"/>
              </a:lnSpc>
              <a:spcBef>
                <a:spcPts val="2000"/>
              </a:spcBef>
              <a:spcAft>
                <a:spcPts val="0"/>
              </a:spcAft>
              <a:buClr>
                <a:srgbClr val="323232"/>
              </a:buClr>
              <a:buSzPts val="3600"/>
              <a:buFont typeface="Arial"/>
              <a:buChar char="•"/>
            </a:pPr>
            <a:r>
              <a:rPr lang="es-ES" sz="3200" b="1" dirty="0"/>
              <a:t>Światowa Organizacja Turystyki Narodów Zjednoczonych. </a:t>
            </a:r>
            <a:r>
              <a:rPr lang="es-ES" sz="3200" dirty="0"/>
              <a:t>(2005). </a:t>
            </a:r>
            <a:r>
              <a:rPr lang="es-ES" sz="3200" i="1" dirty="0"/>
              <a:t>Zrównoważona turystyka: przewodnik dla decydentów</a:t>
            </a:r>
            <a:r>
              <a:rPr lang="es-ES" sz="3200" dirty="0"/>
              <a:t>. UNWTO i UNEP.</a:t>
            </a:r>
            <a:r>
              <a:rPr lang="es-ES" sz="3200" b="1" dirty="0"/>
              <a:t> </a:t>
            </a:r>
            <a:endParaRPr sz="3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4"/>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pl-PL" b="1" dirty="0"/>
              <a:t>ĆWICZENIE </a:t>
            </a:r>
            <a:endParaRPr dirty="0"/>
          </a:p>
        </p:txBody>
      </p:sp>
      <p:sp>
        <p:nvSpPr>
          <p:cNvPr id="222" name="Google Shape;222;p24"/>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25"/>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fontScale="70000" lnSpcReduction="20000"/>
          </a:bodyPr>
          <a:lstStyle/>
          <a:p>
            <a:pPr marL="0" lvl="0" indent="0" algn="l" rtl="0">
              <a:lnSpc>
                <a:spcPct val="90000"/>
              </a:lnSpc>
              <a:spcBef>
                <a:spcPts val="0"/>
              </a:spcBef>
              <a:spcAft>
                <a:spcPts val="0"/>
              </a:spcAft>
              <a:buClr>
                <a:srgbClr val="323232"/>
              </a:buClr>
              <a:buSzPct val="100000"/>
              <a:buNone/>
            </a:pPr>
            <a:r>
              <a:rPr lang="es-ES" dirty="0"/>
              <a:t>Jakie są trzy główne filary zrównoważonej turystyki i dlaczego ważne jest, aby zajmować się nimi wszystkimi jednocześnie?</a:t>
            </a:r>
            <a:endParaRPr dirty="0"/>
          </a:p>
          <a:p>
            <a:pPr marL="0" lvl="0" indent="0" algn="l" rtl="0">
              <a:lnSpc>
                <a:spcPct val="90000"/>
              </a:lnSpc>
              <a:spcBef>
                <a:spcPts val="2000"/>
              </a:spcBef>
              <a:spcAft>
                <a:spcPts val="0"/>
              </a:spcAft>
              <a:buClr>
                <a:srgbClr val="323232"/>
              </a:buClr>
              <a:buSzPct val="100000"/>
              <a:buNone/>
            </a:pPr>
            <a:r>
              <a:rPr lang="es-ES" dirty="0"/>
              <a:t>W jaki sposób turystyka masowa przyczyniła się do wyzwań środowiskowych i społecznych w drugiej połowie XX wieku?</a:t>
            </a:r>
            <a:endParaRPr dirty="0"/>
          </a:p>
          <a:p>
            <a:pPr marL="0" lvl="0" indent="0" algn="l" rtl="0">
              <a:lnSpc>
                <a:spcPct val="90000"/>
              </a:lnSpc>
              <a:spcBef>
                <a:spcPts val="2000"/>
              </a:spcBef>
              <a:spcAft>
                <a:spcPts val="0"/>
              </a:spcAft>
              <a:buClr>
                <a:srgbClr val="323232"/>
              </a:buClr>
              <a:buSzPct val="100000"/>
              <a:buNone/>
            </a:pPr>
            <a:r>
              <a:rPr lang="es-ES" dirty="0"/>
              <a:t>Czym różni się odpowiedzialny turysta w modelu zrównoważonym od turysty w modelu regeneracyjnym?</a:t>
            </a:r>
            <a:endParaRPr dirty="0"/>
          </a:p>
          <a:p>
            <a:pPr marL="0" lvl="0" indent="0" algn="l" rtl="0">
              <a:lnSpc>
                <a:spcPct val="90000"/>
              </a:lnSpc>
              <a:spcBef>
                <a:spcPts val="2000"/>
              </a:spcBef>
              <a:spcAft>
                <a:spcPts val="0"/>
              </a:spcAft>
              <a:buClr>
                <a:srgbClr val="323232"/>
              </a:buClr>
              <a:buSzPct val="100000"/>
              <a:buNone/>
            </a:pPr>
            <a:r>
              <a:rPr lang="es-ES" dirty="0"/>
              <a:t>Podaj jeden przykład, w jaki sposób polityka publiczna może wspierać zrównoważony rozwój turystyki.</a:t>
            </a:r>
            <a:endParaRPr dirty="0"/>
          </a:p>
          <a:p>
            <a:pPr marL="0" lvl="0" indent="0" algn="l" rtl="0">
              <a:lnSpc>
                <a:spcPct val="90000"/>
              </a:lnSpc>
              <a:spcBef>
                <a:spcPts val="2000"/>
              </a:spcBef>
              <a:spcAft>
                <a:spcPts val="0"/>
              </a:spcAft>
              <a:buClr>
                <a:srgbClr val="323232"/>
              </a:buClr>
              <a:buSzPct val="100000"/>
              <a:buNone/>
            </a:pPr>
            <a:r>
              <a:rPr lang="es-ES" dirty="0"/>
              <a:t>Jaki jest przykład inicjatywy turystycznej opartej na modelu regeneracyjnym w rzeczywistości i co sprawia, że jest ona regeneracyjna?</a:t>
            </a:r>
            <a:endParaRPr dirty="0"/>
          </a:p>
          <a:p>
            <a:pPr marL="0" lvl="0" indent="0" algn="l" rtl="0">
              <a:lnSpc>
                <a:spcPct val="90000"/>
              </a:lnSpc>
              <a:spcBef>
                <a:spcPts val="2000"/>
              </a:spcBef>
              <a:spcAft>
                <a:spcPts val="0"/>
              </a:spcAft>
              <a:buClr>
                <a:srgbClr val="323232"/>
              </a:buClr>
              <a:buSzPct val="100000"/>
              <a:buNone/>
            </a:pPr>
            <a:r>
              <a:rPr lang="es-ES" dirty="0"/>
              <a:t>Wybierz jedno z poniższych pytań i napisz krótki akapit (4–5 zdań).</a:t>
            </a:r>
            <a:endParaRPr dirty="0"/>
          </a:p>
          <a:p>
            <a:pPr marL="0" lvl="0" indent="0" algn="l" rtl="0">
              <a:lnSpc>
                <a:spcPct val="90000"/>
              </a:lnSpc>
              <a:spcBef>
                <a:spcPts val="2000"/>
              </a:spcBef>
              <a:spcAft>
                <a:spcPts val="0"/>
              </a:spcAft>
              <a:buClr>
                <a:srgbClr val="323232"/>
              </a:buClr>
              <a:buSzPct val="100000"/>
              <a:buNone/>
            </a:pPr>
            <a:r>
              <a:rPr lang="es-ES" dirty="0"/>
              <a:t>Pomyśl o miejscu, które odwiedziłeś lub dobrze znasz. Czy opisałbyś model turystyki w tym miejscu jako masowy, zrównoważony czy regeneracyjny? Dlaczego?</a:t>
            </a:r>
            <a:endParaRPr dirty="0"/>
          </a:p>
          <a:p>
            <a:pPr marL="0" lvl="0" indent="0" algn="l" rtl="0">
              <a:lnSpc>
                <a:spcPct val="90000"/>
              </a:lnSpc>
              <a:spcBef>
                <a:spcPts val="2000"/>
              </a:spcBef>
              <a:spcAft>
                <a:spcPts val="0"/>
              </a:spcAft>
              <a:buClr>
                <a:srgbClr val="323232"/>
              </a:buClr>
              <a:buSzPct val="100000"/>
              <a:buNone/>
            </a:pPr>
            <a:r>
              <a:rPr lang="es-ES" dirty="0"/>
              <a:t>Jakie są Twoim zdaniem największe przeszkody w przejściu od turystyki masowej do turystyki regeneracyjnej? Jak można je pokonać?</a:t>
            </a:r>
            <a:endParaRPr dirty="0"/>
          </a:p>
        </p:txBody>
      </p:sp>
      <p:sp>
        <p:nvSpPr>
          <p:cNvPr id="228" name="Google Shape;228;p25"/>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a:t>Odpowiedz na poniższe pytania</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26"/>
          <p:cNvSpPr txBox="1">
            <a:spLocks noGrp="1"/>
          </p:cNvSpPr>
          <p:nvPr>
            <p:ph type="title"/>
          </p:nvPr>
        </p:nvSpPr>
        <p:spPr>
          <a:xfrm>
            <a:off x="762001" y="5657851"/>
            <a:ext cx="15239999"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ct val="100000"/>
              <a:buFont typeface="Arial"/>
              <a:buNone/>
            </a:pPr>
            <a:r>
              <a:rPr lang="es-ES"/>
              <a:t>SAMOKSZTAŁCENIE</a:t>
            </a:r>
            <a:endParaRPr/>
          </a:p>
        </p:txBody>
      </p:sp>
      <p:sp>
        <p:nvSpPr>
          <p:cNvPr id="234" name="Google Shape;234;p26"/>
          <p:cNvSpPr/>
          <p:nvPr/>
        </p:nvSpPr>
        <p:spPr>
          <a:xfrm>
            <a:off x="587829" y="9339943"/>
            <a:ext cx="10907485" cy="1175657"/>
          </a:xfrm>
          <a:prstGeom prst="rect">
            <a:avLst/>
          </a:prstGeom>
          <a:solidFill>
            <a:srgbClr val="32323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7"/>
          <p:cNvSpPr txBox="1">
            <a:spLocks noGrp="1"/>
          </p:cNvSpPr>
          <p:nvPr>
            <p:ph type="body" idx="1"/>
          </p:nvPr>
        </p:nvSpPr>
        <p:spPr>
          <a:xfrm>
            <a:off x="762000" y="5391150"/>
            <a:ext cx="16709571" cy="6305550"/>
          </a:xfrm>
          <a:prstGeom prst="rect">
            <a:avLst/>
          </a:prstGeom>
          <a:noFill/>
          <a:ln>
            <a:noFill/>
          </a:ln>
        </p:spPr>
        <p:txBody>
          <a:bodyPr spcFirstLastPara="1" wrap="square" lIns="0" tIns="0" rIns="0" bIns="0" anchor="t" anchorCtr="0">
            <a:normAutofit fontScale="92500" lnSpcReduction="20000"/>
          </a:bodyPr>
          <a:lstStyle/>
          <a:p>
            <a:pPr marL="457200" lvl="0" indent="0" algn="l" rtl="0">
              <a:lnSpc>
                <a:spcPct val="90000"/>
              </a:lnSpc>
              <a:spcBef>
                <a:spcPts val="2000"/>
              </a:spcBef>
              <a:spcAft>
                <a:spcPts val="0"/>
              </a:spcAft>
              <a:buNone/>
            </a:pPr>
            <a:r>
              <a:rPr lang="es-ES" dirty="0"/>
              <a:t>1.  #TheSustainableDiner: Miasto Cebu </a:t>
            </a:r>
            <a:endParaRPr dirty="0"/>
          </a:p>
          <a:p>
            <a:pPr marL="457200" lvl="0" indent="0" algn="l" rtl="0">
              <a:lnSpc>
                <a:spcPct val="90000"/>
              </a:lnSpc>
              <a:spcBef>
                <a:spcPts val="2000"/>
              </a:spcBef>
              <a:spcAft>
                <a:spcPts val="0"/>
              </a:spcAft>
              <a:buNone/>
            </a:pPr>
            <a:r>
              <a:rPr lang="es-ES" u="sng" dirty="0">
                <a:solidFill>
                  <a:srgbClr val="0000FF"/>
                </a:solidFill>
                <a:hlinkClick r:id="rId3">
                  <a:extLst>
                    <a:ext uri="{A12FA001-AC4F-418D-AE19-62706E023703}">
                      <ahyp:hlinkClr xmlns:ahyp="http://schemas.microsoft.com/office/drawing/2018/hyperlinkcolor" val="tx"/>
                    </a:ext>
                  </a:extLst>
                </a:hlinkClick>
              </a:rPr>
              <a:t>https://www.youtube.com/watch?v=ufEedGDlHGw </a:t>
            </a:r>
            <a:r>
              <a:rPr lang="es-ES" dirty="0">
                <a:solidFill>
                  <a:srgbClr val="0000FF"/>
                </a:solidFill>
              </a:rPr>
              <a:t> </a:t>
            </a:r>
            <a:endParaRPr dirty="0">
              <a:solidFill>
                <a:srgbClr val="0000FF"/>
              </a:solidFill>
            </a:endParaRPr>
          </a:p>
          <a:p>
            <a:pPr marL="457200" lvl="0" indent="0" algn="l" rtl="0">
              <a:lnSpc>
                <a:spcPct val="90000"/>
              </a:lnSpc>
              <a:spcBef>
                <a:spcPts val="2000"/>
              </a:spcBef>
              <a:spcAft>
                <a:spcPts val="0"/>
              </a:spcAft>
              <a:buNone/>
            </a:pPr>
            <a:r>
              <a:rPr lang="es-ES" dirty="0"/>
              <a:t>2. Wyjątkowe historie zrównoważonej turystyki: Magiczna Kenia</a:t>
            </a:r>
            <a:r>
              <a:rPr lang="es-ES" u="sng" dirty="0">
                <a:solidFill>
                  <a:srgbClr val="0000FF"/>
                </a:solidFill>
                <a:hlinkClick r:id="rId4">
                  <a:extLst>
                    <a:ext uri="{A12FA001-AC4F-418D-AE19-62706E023703}">
                      <ahyp:hlinkClr xmlns:ahyp="http://schemas.microsoft.com/office/drawing/2018/hyperlinkcolor" val="tx"/>
                    </a:ext>
                  </a:extLst>
                </a:hlinkClick>
              </a:rPr>
              <a:t> https://www.youtube.com/watch?v=8b1GTXkjuxU </a:t>
            </a:r>
            <a:r>
              <a:rPr lang="es-ES" u="sng" dirty="0">
                <a:solidFill>
                  <a:srgbClr val="0000FF"/>
                </a:solidFill>
              </a:rPr>
              <a:t> </a:t>
            </a:r>
            <a:endParaRPr u="sng" dirty="0">
              <a:solidFill>
                <a:srgbClr val="0000FF"/>
              </a:solidFill>
            </a:endParaRPr>
          </a:p>
          <a:p>
            <a:pPr marL="457200" lvl="0" indent="0" algn="l" rtl="0">
              <a:lnSpc>
                <a:spcPct val="90000"/>
              </a:lnSpc>
              <a:spcBef>
                <a:spcPts val="2000"/>
              </a:spcBef>
              <a:spcAft>
                <a:spcPts val="0"/>
              </a:spcAft>
              <a:buNone/>
            </a:pPr>
            <a:r>
              <a:rPr lang="es-ES" dirty="0"/>
              <a:t>3. Cel na rok 2030: gotowość miast globalnych na zrównoważony rozwój turystyki</a:t>
            </a:r>
            <a:endParaRPr dirty="0"/>
          </a:p>
          <a:p>
            <a:pPr marL="457200" lvl="0" indent="0" algn="l" rtl="0">
              <a:lnSpc>
                <a:spcPct val="90000"/>
              </a:lnSpc>
              <a:spcBef>
                <a:spcPts val="2000"/>
              </a:spcBef>
              <a:spcAft>
                <a:spcPts val="0"/>
              </a:spcAft>
              <a:buNone/>
            </a:pPr>
            <a:r>
              <a:rPr lang="es-ES" u="sng" dirty="0">
                <a:solidFill>
                  <a:srgbClr val="0000FF"/>
                </a:solidFill>
                <a:hlinkClick r:id="rId5">
                  <a:extLst>
                    <a:ext uri="{A12FA001-AC4F-418D-AE19-62706E023703}">
                      <ahyp:hlinkClr xmlns:ahyp="http://schemas.microsoft.com/office/drawing/2018/hyperlinkcolor" val="tx"/>
                    </a:ext>
                  </a:extLst>
                </a:hlinkClick>
              </a:rPr>
              <a:t>https://tourismanalytics.com/uploads/1/2/0/4/120443739/destination_2030_jll_wttc_report.pdf</a:t>
            </a:r>
            <a:r>
              <a:rPr lang="es-ES" u="sng" dirty="0">
                <a:solidFill>
                  <a:srgbClr val="0000FF"/>
                </a:solidFill>
              </a:rPr>
              <a:t> </a:t>
            </a:r>
            <a:endParaRPr dirty="0"/>
          </a:p>
          <a:p>
            <a:pPr marL="457200" lvl="0" indent="0" algn="l" rtl="0">
              <a:lnSpc>
                <a:spcPct val="90000"/>
              </a:lnSpc>
              <a:spcBef>
                <a:spcPts val="2000"/>
              </a:spcBef>
              <a:spcAft>
                <a:spcPts val="0"/>
              </a:spcAft>
              <a:buNone/>
            </a:pPr>
            <a:endParaRPr dirty="0"/>
          </a:p>
          <a:p>
            <a:pPr marL="457200" lvl="0" indent="0" algn="l" rtl="0">
              <a:lnSpc>
                <a:spcPct val="90000"/>
              </a:lnSpc>
              <a:spcBef>
                <a:spcPts val="2000"/>
              </a:spcBef>
              <a:spcAft>
                <a:spcPts val="0"/>
              </a:spcAft>
              <a:buNone/>
            </a:pPr>
            <a:endParaRPr dirty="0"/>
          </a:p>
        </p:txBody>
      </p:sp>
      <p:sp>
        <p:nvSpPr>
          <p:cNvPr id="240" name="Google Shape;240;p27"/>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a:t>Filmy</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28"/>
          <p:cNvSpPr txBox="1">
            <a:spLocks noGrp="1"/>
          </p:cNvSpPr>
          <p:nvPr>
            <p:ph type="body" idx="1"/>
          </p:nvPr>
        </p:nvSpPr>
        <p:spPr>
          <a:xfrm>
            <a:off x="762000" y="5391150"/>
            <a:ext cx="16709571" cy="6305550"/>
          </a:xfrm>
          <a:prstGeom prst="rect">
            <a:avLst/>
          </a:prstGeom>
          <a:noFill/>
          <a:ln>
            <a:noFill/>
          </a:ln>
        </p:spPr>
        <p:txBody>
          <a:bodyPr spcFirstLastPara="1" wrap="square" lIns="0" tIns="0" rIns="0" bIns="0" anchor="t" anchorCtr="0">
            <a:normAutofit/>
          </a:bodyPr>
          <a:lstStyle/>
          <a:p>
            <a:pPr marL="457200" lvl="0" indent="-457200" algn="l" rtl="0">
              <a:lnSpc>
                <a:spcPct val="90000"/>
              </a:lnSpc>
              <a:spcBef>
                <a:spcPts val="0"/>
              </a:spcBef>
              <a:spcAft>
                <a:spcPts val="0"/>
              </a:spcAft>
              <a:buClr>
                <a:srgbClr val="323232"/>
              </a:buClr>
              <a:buSzPts val="5600"/>
              <a:buChar char="•"/>
            </a:pPr>
            <a:r>
              <a:rPr lang="es-ES"/>
              <a:t>Analiza wpływu turystyki na gospodarkę: wielowymiarowe podejście do zrównoważonego rozwoju.</a:t>
            </a:r>
            <a:r>
              <a:rPr lang="es-ES" u="sng">
                <a:solidFill>
                  <a:schemeClr val="hlink"/>
                </a:solidFill>
                <a:highlight>
                  <a:srgbClr val="0000FF"/>
                </a:highlight>
                <a:hlinkClick r:id="rId3"/>
              </a:rPr>
              <a:t> https://www.sciencedirect.com/science/article/pii/S0959652624033961 </a:t>
            </a:r>
            <a:r>
              <a:rPr lang="es-ES">
                <a:highlight>
                  <a:srgbClr val="0000FF"/>
                </a:highlight>
              </a:rPr>
              <a:t>  </a:t>
            </a:r>
            <a:endParaRPr>
              <a:highlight>
                <a:srgbClr val="0000FF"/>
              </a:highlight>
            </a:endParaRPr>
          </a:p>
          <a:p>
            <a:pPr marL="457200" lvl="0" indent="-215900" algn="l" rtl="0">
              <a:lnSpc>
                <a:spcPct val="90000"/>
              </a:lnSpc>
              <a:spcBef>
                <a:spcPts val="0"/>
              </a:spcBef>
              <a:spcAft>
                <a:spcPts val="0"/>
              </a:spcAft>
              <a:buSzPts val="1800"/>
              <a:buChar char="•"/>
            </a:pPr>
            <a:endParaRPr/>
          </a:p>
        </p:txBody>
      </p:sp>
      <p:sp>
        <p:nvSpPr>
          <p:cNvPr id="246" name="Google Shape;246;p28"/>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a:t>Artykuły</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9"/>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fontScale="92500" lnSpcReduction="20000"/>
          </a:bodyPr>
          <a:lstStyle/>
          <a:p>
            <a:pPr marL="0" lvl="0" indent="0" algn="l" rtl="0">
              <a:lnSpc>
                <a:spcPct val="90000"/>
              </a:lnSpc>
              <a:spcBef>
                <a:spcPts val="0"/>
              </a:spcBef>
              <a:spcAft>
                <a:spcPts val="0"/>
              </a:spcAft>
              <a:buClr>
                <a:srgbClr val="323232"/>
              </a:buClr>
              <a:buSzPct val="100000"/>
              <a:buNone/>
            </a:pPr>
            <a:r>
              <a:rPr lang="es-ES"/>
              <a:t>Zidentyfikuj i przeanalizuj pięć aktualnych przykładów zrównoważonej turystyki z całego świata, skupiając się na tym, jak odzwierciedlają one co najmniej jeden z trzech filarów zrównoważonej turystyki: ekonomiczny, społeczny lub środowiskowy.</a:t>
            </a:r>
            <a:endParaRPr/>
          </a:p>
          <a:p>
            <a:pPr marL="0" lvl="0" indent="0" algn="l" rtl="0">
              <a:lnSpc>
                <a:spcPct val="90000"/>
              </a:lnSpc>
              <a:spcBef>
                <a:spcPts val="2000"/>
              </a:spcBef>
              <a:spcAft>
                <a:spcPts val="0"/>
              </a:spcAft>
              <a:buClr>
                <a:srgbClr val="323232"/>
              </a:buClr>
              <a:buSzPct val="100000"/>
              <a:buNone/>
            </a:pPr>
            <a:r>
              <a:rPr lang="es-ES"/>
              <a:t>Dla każdego przykładu należy zapisać:</a:t>
            </a:r>
            <a:endParaRPr/>
          </a:p>
          <a:p>
            <a:pPr marL="1371600" lvl="1" indent="-457200" algn="l" rtl="0">
              <a:lnSpc>
                <a:spcPct val="90000"/>
              </a:lnSpc>
              <a:spcBef>
                <a:spcPts val="1000"/>
              </a:spcBef>
              <a:spcAft>
                <a:spcPts val="0"/>
              </a:spcAft>
              <a:buClr>
                <a:srgbClr val="323232"/>
              </a:buClr>
              <a:buSzPct val="100000"/>
              <a:buChar char="•"/>
            </a:pPr>
            <a:r>
              <a:rPr lang="es-ES"/>
              <a:t>Nazwa/Lokalizacja</a:t>
            </a:r>
            <a:endParaRPr/>
          </a:p>
          <a:p>
            <a:pPr marL="1371600" lvl="1" indent="-457200" algn="l" rtl="0">
              <a:lnSpc>
                <a:spcPct val="90000"/>
              </a:lnSpc>
              <a:spcBef>
                <a:spcPts val="1000"/>
              </a:spcBef>
              <a:spcAft>
                <a:spcPts val="0"/>
              </a:spcAft>
              <a:buClr>
                <a:srgbClr val="323232"/>
              </a:buClr>
              <a:buSzPct val="100000"/>
              <a:buChar char="•"/>
            </a:pPr>
            <a:r>
              <a:rPr lang="es-ES"/>
              <a:t>Krótki opis (1–2 zdania)</a:t>
            </a:r>
            <a:endParaRPr/>
          </a:p>
          <a:p>
            <a:pPr marL="1371600" lvl="1" indent="-457200" algn="l" rtl="0">
              <a:lnSpc>
                <a:spcPct val="90000"/>
              </a:lnSpc>
              <a:spcBef>
                <a:spcPts val="1000"/>
              </a:spcBef>
              <a:spcAft>
                <a:spcPts val="0"/>
              </a:spcAft>
              <a:buClr>
                <a:srgbClr val="323232"/>
              </a:buClr>
              <a:buSzPct val="100000"/>
              <a:buChar char="•"/>
            </a:pPr>
            <a:r>
              <a:rPr lang="es-ES"/>
              <a:t>Który filar zrównoważonego rozwoju odzwierciedla (ekonomiczny, społeczny, środowiskowy)</a:t>
            </a:r>
            <a:endParaRPr/>
          </a:p>
          <a:p>
            <a:pPr marL="1371600" lvl="1" indent="-457200" algn="l" rtl="0">
              <a:lnSpc>
                <a:spcPct val="90000"/>
              </a:lnSpc>
              <a:spcBef>
                <a:spcPts val="1000"/>
              </a:spcBef>
              <a:spcAft>
                <a:spcPts val="0"/>
              </a:spcAft>
              <a:buClr>
                <a:srgbClr val="323232"/>
              </a:buClr>
              <a:buSzPct val="100000"/>
              <a:buChar char="•"/>
            </a:pPr>
            <a:r>
              <a:rPr lang="es-ES"/>
              <a:t>Dlaczego go wybrałeś (1 zdanie uzasadnienia)</a:t>
            </a:r>
            <a:endParaRPr/>
          </a:p>
          <a:p>
            <a:pPr marL="1371600" lvl="1" indent="-175260" algn="l" rtl="0">
              <a:lnSpc>
                <a:spcPct val="90000"/>
              </a:lnSpc>
              <a:spcBef>
                <a:spcPts val="1000"/>
              </a:spcBef>
              <a:spcAft>
                <a:spcPts val="0"/>
              </a:spcAft>
              <a:buClr>
                <a:srgbClr val="323232"/>
              </a:buClr>
              <a:buSzPct val="100000"/>
              <a:buNone/>
            </a:pPr>
            <a:endParaRPr/>
          </a:p>
          <a:p>
            <a:pPr marL="0" lvl="0" indent="0" algn="l" rtl="0">
              <a:lnSpc>
                <a:spcPct val="90000"/>
              </a:lnSpc>
              <a:spcBef>
                <a:spcPts val="2000"/>
              </a:spcBef>
              <a:spcAft>
                <a:spcPts val="0"/>
              </a:spcAft>
              <a:buClr>
                <a:srgbClr val="323232"/>
              </a:buClr>
              <a:buSzPct val="100000"/>
              <a:buNone/>
            </a:pPr>
            <a:r>
              <a:rPr lang="es-ES"/>
              <a:t>Stwórz prostą tabelę lub listę zawierającą te informacje. W ciągu ostatnich 5 minut podzielisz się z klasą jednym ze swoich przykładów.</a:t>
            </a:r>
            <a:endParaRPr/>
          </a:p>
        </p:txBody>
      </p:sp>
      <p:sp>
        <p:nvSpPr>
          <p:cNvPr id="252" name="Google Shape;252;p29"/>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a:t>Ćwiczenie</a:t>
            </a:r>
            <a:br>
              <a:rPr lang="es-ES"/>
            </a:b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FOOTPRINT - Powerpoint Templat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TotalTime>
  <Words>1891</Words>
  <Application>Microsoft Office PowerPoint</Application>
  <PresentationFormat>Niestandardowy</PresentationFormat>
  <Paragraphs>89</Paragraphs>
  <Slides>31</Slides>
  <Notes>31</Notes>
  <HiddenSlides>0</HiddenSlides>
  <MMClips>0</MMClips>
  <ScaleCrop>false</ScaleCrop>
  <HeadingPairs>
    <vt:vector size="6" baseType="variant">
      <vt:variant>
        <vt:lpstr>Używane czcionki</vt:lpstr>
      </vt:variant>
      <vt:variant>
        <vt:i4>1</vt:i4>
      </vt:variant>
      <vt:variant>
        <vt:lpstr>Motyw</vt:lpstr>
      </vt:variant>
      <vt:variant>
        <vt:i4>1</vt:i4>
      </vt:variant>
      <vt:variant>
        <vt:lpstr>Tytuły slajdów</vt:lpstr>
      </vt:variant>
      <vt:variant>
        <vt:i4>31</vt:i4>
      </vt:variant>
    </vt:vector>
  </HeadingPairs>
  <TitlesOfParts>
    <vt:vector size="33" baseType="lpstr">
      <vt:lpstr>Arial</vt:lpstr>
      <vt:lpstr>FOOTPRINT - Powerpoint Template</vt:lpstr>
      <vt:lpstr>2. Zrównoważony rozwój i zrównoważoność  </vt:lpstr>
      <vt:lpstr>A. Wprowadzenie do modułu</vt:lpstr>
      <vt:lpstr>A. Wprowadzenie do modułu </vt:lpstr>
      <vt:lpstr>B. Wprowadzenie do zrównoważonego rozwoju w turystyce</vt:lpstr>
      <vt:lpstr>1.1 Zrównoważona turystyka: koncepcja i ewolucja</vt:lpstr>
      <vt:lpstr>Prezentacja programu PowerPoint</vt:lpstr>
      <vt:lpstr>1.2 Wpływ turystyki masowej</vt:lpstr>
      <vt:lpstr>C. Trzy wymiary zrównoważonej turystyki</vt:lpstr>
      <vt:lpstr>2.1 Zrównoważony rozwój środowiska</vt:lpstr>
      <vt:lpstr>2.2 Zrównoważony rozwój społeczny</vt:lpstr>
      <vt:lpstr>2.3 Zrównoważony rozwój gospodarczy</vt:lpstr>
      <vt:lpstr>2.4 Powiązania między trzema wymiarami</vt:lpstr>
      <vt:lpstr>Prezentacja programu PowerPoint</vt:lpstr>
      <vt:lpstr>D. Polityka publiczna i dobre praktyki</vt:lpstr>
      <vt:lpstr>UNESCO: Żywe dziedzictwo w edukacji </vt:lpstr>
      <vt:lpstr>3.1 Rola instytucji publicznych w zrównoważonym rozwoju</vt:lpstr>
      <vt:lpstr>3.2 Polityka, infrastruktura i narzędzia finansowe na rzecz zrównoważonej turystyki</vt:lpstr>
      <vt:lpstr>3.3 Zarządzanie i monitorowanie</vt:lpstr>
      <vt:lpstr>Prezentacja programu PowerPoint</vt:lpstr>
      <vt:lpstr>Prezentacja programu PowerPoint</vt:lpstr>
      <vt:lpstr>E. Wnioski </vt:lpstr>
      <vt:lpstr>Prezentacja programu PowerPoint</vt:lpstr>
      <vt:lpstr>F. Referencje</vt:lpstr>
      <vt:lpstr>Prezentacja programu PowerPoint</vt:lpstr>
      <vt:lpstr>ĆWICZENIE </vt:lpstr>
      <vt:lpstr>Odpowiedz na poniższe pytania</vt:lpstr>
      <vt:lpstr>SAMOKSZTAŁCENIE</vt:lpstr>
      <vt:lpstr>Filmy</vt:lpstr>
      <vt:lpstr>Artykuły</vt:lpstr>
      <vt:lpstr>Ćwiczenie </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aicabper</dc:creator>
  <cp:keywords>, docId:212033AC1DEE06E07260CBE9E67F4662</cp:keywords>
  <cp:lastModifiedBy>Iwona Majewska</cp:lastModifiedBy>
  <cp:revision>2</cp:revision>
  <dcterms:created xsi:type="dcterms:W3CDTF">2025-07-09T12:04:53Z</dcterms:created>
  <dcterms:modified xsi:type="dcterms:W3CDTF">2026-03-01T22:40:23Z</dcterms:modified>
</cp:coreProperties>
</file>