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Lst>
  <p:sldSz cy="13716000" cx="2438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824">
          <p15:clr>
            <a:srgbClr val="A4A3A4"/>
          </p15:clr>
        </p15:guide>
        <p15:guide id="2" pos="7680">
          <p15:clr>
            <a:srgbClr val="A4A3A4"/>
          </p15:clr>
        </p15:guide>
      </p15:sldGuideLst>
    </p:ext>
    <p:ext uri="GoogleSlidesCustomDataVersion2">
      <go:slidesCustomData xmlns:go="http://customooxmlschemas.google.com/" r:id="rId43" roundtripDataSignature="AMtx7mgWa0y5om7mVlnxs1Exke03v3o/m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824" orient="horz"/>
        <p:guide pos="76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20" Type="http://schemas.openxmlformats.org/officeDocument/2006/relationships/slide" Target="slides/slide15.xml"/><Relationship Id="rId42" Type="http://schemas.openxmlformats.org/officeDocument/2006/relationships/slide" Target="slides/slide37.xml"/><Relationship Id="rId41" Type="http://schemas.openxmlformats.org/officeDocument/2006/relationships/slide" Target="slides/slide36.xml"/><Relationship Id="rId22" Type="http://schemas.openxmlformats.org/officeDocument/2006/relationships/slide" Target="slides/slide17.xml"/><Relationship Id="rId21" Type="http://schemas.openxmlformats.org/officeDocument/2006/relationships/slide" Target="slides/slide16.xml"/><Relationship Id="rId43" Type="http://customschemas.google.com/relationships/presentationmetadata" Target="metadata"/><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slide" Target="slides/slide28.xml"/><Relationship Id="rId10" Type="http://schemas.openxmlformats.org/officeDocument/2006/relationships/slide" Target="slides/slide5.xml"/><Relationship Id="rId32" Type="http://schemas.openxmlformats.org/officeDocument/2006/relationships/slide" Target="slides/slide27.xml"/><Relationship Id="rId13" Type="http://schemas.openxmlformats.org/officeDocument/2006/relationships/slide" Target="slides/slide8.xml"/><Relationship Id="rId35" Type="http://schemas.openxmlformats.org/officeDocument/2006/relationships/slide" Target="slides/slide30.xml"/><Relationship Id="rId12" Type="http://schemas.openxmlformats.org/officeDocument/2006/relationships/slide" Target="slides/slide7.xml"/><Relationship Id="rId34" Type="http://schemas.openxmlformats.org/officeDocument/2006/relationships/slide" Target="slides/slide29.xml"/><Relationship Id="rId15" Type="http://schemas.openxmlformats.org/officeDocument/2006/relationships/slide" Target="slides/slide10.xml"/><Relationship Id="rId37" Type="http://schemas.openxmlformats.org/officeDocument/2006/relationships/slide" Target="slides/slide32.xml"/><Relationship Id="rId14" Type="http://schemas.openxmlformats.org/officeDocument/2006/relationships/slide" Target="slides/slide9.xml"/><Relationship Id="rId36" Type="http://schemas.openxmlformats.org/officeDocument/2006/relationships/slide" Target="slides/slide31.xml"/><Relationship Id="rId17" Type="http://schemas.openxmlformats.org/officeDocument/2006/relationships/slide" Target="slides/slide12.xml"/><Relationship Id="rId39" Type="http://schemas.openxmlformats.org/officeDocument/2006/relationships/slide" Target="slides/slide34.xml"/><Relationship Id="rId16" Type="http://schemas.openxmlformats.org/officeDocument/2006/relationships/slide" Target="slides/slide11.xml"/><Relationship Id="rId38" Type="http://schemas.openxmlformats.org/officeDocument/2006/relationships/slide" Target="slides/slide33.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3" name="Google Shape;83;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88" name="Google Shape;88;p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4" name="Google Shape;94;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99" name="Google Shape;9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05" name="Google Shape;105;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1" name="Google Shape;111;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17" name="Google Shape;117;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27" name="Google Shape;12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3" name="Google Shape;133;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39" name="Google Shape;139;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45" name="Google Shape;145;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51" name="Google Shape;151;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0" name="Google Shape;160;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69" name="Google Shape;169;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75" name="Google Shape;175;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1" name="Google Shape;181;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87" name="Google Shape;187;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3" name="Google Shape;193;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199" name="Google Shape;199;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05" name="Google Shape;20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0" name="Google Shape;210;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18" name="Google Shape;218;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24" name="Google Shape;22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0" name="Google Shape;230;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36" name="Google Shape;236;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2" name="Google Shape;242;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48" name="Google Shape;248;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4" name="Google Shape;254;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59" name="Google Shape;259;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65" name="Google Shape;265;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0" name="Google Shape;270;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76" name="Google Shape;276;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p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2" name="Google Shape;282;p3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p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88" name="Google Shape;288;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p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294" name="Google Shape;294;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p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0" name="Google Shape;30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306" name="Google Shape;306;p3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6.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 Id="rId3"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2.png"/><Relationship Id="rId5" Type="http://schemas.openxmlformats.org/officeDocument/2006/relationships/image" Target="../media/image7.png"/><Relationship Id="rId6" Type="http://schemas.openxmlformats.org/officeDocument/2006/relationships/image" Target="../media/image3.png"/><Relationship Id="rId7" Type="http://schemas.openxmlformats.org/officeDocument/2006/relationships/image" Target="../media/image13.png"/><Relationship Id="rId8" Type="http://schemas.openxmlformats.org/officeDocument/2006/relationships/image" Target="../media/image10.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 Id="rId3"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6.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owerPoint Cover Page" showMasterSp="0">
  <p:cSld name="PowerPoint Cover Page">
    <p:bg>
      <p:bgPr>
        <a:solidFill>
          <a:schemeClr val="accent1"/>
        </a:solidFill>
      </p:bgPr>
    </p:bg>
    <p:spTree>
      <p:nvGrpSpPr>
        <p:cNvPr id="8" name="Shape 8"/>
        <p:cNvGrpSpPr/>
        <p:nvPr/>
      </p:nvGrpSpPr>
      <p:grpSpPr>
        <a:xfrm>
          <a:off x="0" y="0"/>
          <a:ext cx="0" cy="0"/>
          <a:chOff x="0" y="0"/>
          <a:chExt cx="0" cy="0"/>
        </a:xfrm>
      </p:grpSpPr>
      <p:sp>
        <p:nvSpPr>
          <p:cNvPr id="9" name="Google Shape;9;p39"/>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descr="A black and white logo&#10;&#10;AI-generated content may be incorrect." id="10" name="Google Shape;10;p39"/>
          <p:cNvPicPr preferRelativeResize="0"/>
          <p:nvPr/>
        </p:nvPicPr>
        <p:blipFill rotWithShape="1">
          <a:blip r:embed="rId2">
            <a:alphaModFix/>
          </a:blip>
          <a:srcRect b="0" l="0" r="0" t="0"/>
          <a:stretch/>
        </p:blipFill>
        <p:spPr>
          <a:xfrm>
            <a:off x="762000" y="762000"/>
            <a:ext cx="3200400" cy="769571"/>
          </a:xfrm>
          <a:prstGeom prst="rect">
            <a:avLst/>
          </a:prstGeom>
          <a:noFill/>
          <a:ln>
            <a:noFill/>
          </a:ln>
        </p:spPr>
      </p:pic>
      <p:pic>
        <p:nvPicPr>
          <p:cNvPr descr="A black and white logo&#10;&#10;AI-generated content may be incorrect." id="11" name="Google Shape;11;p39"/>
          <p:cNvPicPr preferRelativeResize="0"/>
          <p:nvPr/>
        </p:nvPicPr>
        <p:blipFill rotWithShape="1">
          <a:blip r:embed="rId3">
            <a:alphaModFix amt="10000"/>
          </a:blip>
          <a:srcRect b="0" l="0" r="0" t="0"/>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howMasterSp="0">
  <p:cSld name="Section Title">
    <p:bg>
      <p:bgPr>
        <a:solidFill>
          <a:schemeClr val="accent1"/>
        </a:solidFill>
      </p:bgPr>
    </p:bg>
    <p:spTree>
      <p:nvGrpSpPr>
        <p:cNvPr id="12" name="Shape 12"/>
        <p:cNvGrpSpPr/>
        <p:nvPr/>
      </p:nvGrpSpPr>
      <p:grpSpPr>
        <a:xfrm>
          <a:off x="0" y="0"/>
          <a:ext cx="0" cy="0"/>
          <a:chOff x="0" y="0"/>
          <a:chExt cx="0" cy="0"/>
        </a:xfrm>
      </p:grpSpPr>
      <p:sp>
        <p:nvSpPr>
          <p:cNvPr id="13" name="Google Shape;13;p40"/>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 name="Google Shape;14;p40"/>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lt1"/>
              </a:buClr>
              <a:buSzPts val="5400"/>
              <a:buFont typeface="Arial"/>
              <a:buNone/>
            </a:pPr>
            <a:r>
              <a:rPr b="0" i="0" lang="es-ES" sz="5400" u="none" cap="none" strike="noStrike">
                <a:solidFill>
                  <a:schemeClr val="lt1"/>
                </a:solidFill>
                <a:latin typeface="Arial"/>
                <a:ea typeface="Arial"/>
                <a:cs typeface="Arial"/>
                <a:sym typeface="Arial"/>
              </a:rPr>
              <a:t>Click to edit Section Subtitle</a:t>
            </a:r>
            <a:endParaRPr b="0" i="0" sz="54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ítulo y objetos">
  <p:cSld name="Título y objetos">
    <p:spTree>
      <p:nvGrpSpPr>
        <p:cNvPr id="15" name="Shape 15"/>
        <p:cNvGrpSpPr/>
        <p:nvPr/>
      </p:nvGrpSpPr>
      <p:grpSpPr>
        <a:xfrm>
          <a:off x="0" y="0"/>
          <a:ext cx="0" cy="0"/>
          <a:chOff x="0" y="0"/>
          <a:chExt cx="0" cy="0"/>
        </a:xfrm>
      </p:grpSpPr>
      <p:sp>
        <p:nvSpPr>
          <p:cNvPr id="16" name="Google Shape;16;p41"/>
          <p:cNvSpPr txBox="1"/>
          <p:nvPr>
            <p:ph idx="1" type="body"/>
          </p:nvPr>
        </p:nvSpPr>
        <p:spPr>
          <a:xfrm>
            <a:off x="755650" y="4438650"/>
            <a:ext cx="22866350" cy="725805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17" name="Google Shape;17;p41"/>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41"/>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19" name="Google Shape;19;p41"/>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0" name="Google Shape;20;p41"/>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21" name="Shape 21"/>
        <p:cNvGrpSpPr/>
        <p:nvPr/>
      </p:nvGrpSpPr>
      <p:grpSpPr>
        <a:xfrm>
          <a:off x="0" y="0"/>
          <a:ext cx="0" cy="0"/>
          <a:chOff x="0" y="0"/>
          <a:chExt cx="0" cy="0"/>
        </a:xfrm>
      </p:grpSpPr>
      <p:sp>
        <p:nvSpPr>
          <p:cNvPr id="22" name="Google Shape;22;p42"/>
          <p:cNvSpPr/>
          <p:nvPr/>
        </p:nvSpPr>
        <p:spPr>
          <a:xfrm>
            <a:off x="0" y="0"/>
            <a:ext cx="8161338"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23" name="Google Shape;23;p42"/>
          <p:cNvSpPr txBox="1"/>
          <p:nvPr>
            <p:ph idx="1" type="body"/>
          </p:nvPr>
        </p:nvSpPr>
        <p:spPr>
          <a:xfrm>
            <a:off x="8491538" y="1524000"/>
            <a:ext cx="15130462" cy="10172700"/>
          </a:xfrm>
          <a:prstGeom prst="rect">
            <a:avLst/>
          </a:prstGeom>
          <a:noFill/>
          <a:ln>
            <a:noFill/>
          </a:ln>
        </p:spPr>
        <p:txBody>
          <a:bodyPr anchorCtr="0" anchor="t" bIns="0" lIns="0" spcFirstLastPara="1" rIns="0" wrap="square" tIns="0">
            <a:normAutofit/>
          </a:bodyPr>
          <a:lstStyle>
            <a:lvl1pPr indent="-228600" lvl="0" marL="457200" algn="l">
              <a:lnSpc>
                <a:spcPct val="90000"/>
              </a:lnSpc>
              <a:spcBef>
                <a:spcPts val="2000"/>
              </a:spcBef>
              <a:spcAft>
                <a:spcPts val="0"/>
              </a:spcAft>
              <a:buClr>
                <a:srgbClr val="323232"/>
              </a:buClr>
              <a:buSzPts val="5600"/>
              <a:buNone/>
              <a:defRPr/>
            </a:lvl1pPr>
            <a:lvl2pPr indent="-533400" lvl="1" marL="914400" algn="l">
              <a:lnSpc>
                <a:spcPct val="90000"/>
              </a:lnSpc>
              <a:spcBef>
                <a:spcPts val="1000"/>
              </a:spcBef>
              <a:spcAft>
                <a:spcPts val="0"/>
              </a:spcAft>
              <a:buClr>
                <a:srgbClr val="323232"/>
              </a:buClr>
              <a:buSzPts val="4800"/>
              <a:buChar char="•"/>
              <a:defRPr/>
            </a:lvl2pPr>
            <a:lvl3pPr indent="-482600" lvl="2" marL="1371600" algn="l">
              <a:lnSpc>
                <a:spcPct val="90000"/>
              </a:lnSpc>
              <a:spcBef>
                <a:spcPts val="1000"/>
              </a:spcBef>
              <a:spcAft>
                <a:spcPts val="0"/>
              </a:spcAft>
              <a:buClr>
                <a:srgbClr val="323232"/>
              </a:buClr>
              <a:buSzPts val="4000"/>
              <a:buChar char="•"/>
              <a:defRPr/>
            </a:lvl3pPr>
            <a:lvl4pPr indent="-457200" lvl="3" marL="1828800" algn="l">
              <a:lnSpc>
                <a:spcPct val="90000"/>
              </a:lnSpc>
              <a:spcBef>
                <a:spcPts val="1000"/>
              </a:spcBef>
              <a:spcAft>
                <a:spcPts val="0"/>
              </a:spcAft>
              <a:buClr>
                <a:srgbClr val="323232"/>
              </a:buClr>
              <a:buSzPts val="3600"/>
              <a:buChar char="•"/>
              <a:defRPr/>
            </a:lvl4pPr>
            <a:lvl5pPr indent="-457200" lvl="4" marL="2286000" algn="l">
              <a:lnSpc>
                <a:spcPct val="90000"/>
              </a:lnSpc>
              <a:spcBef>
                <a:spcPts val="1000"/>
              </a:spcBef>
              <a:spcAft>
                <a:spcPts val="0"/>
              </a:spcAft>
              <a:buClr>
                <a:srgbClr val="323232"/>
              </a:buClr>
              <a:buSzPts val="36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24" name="Google Shape;24;p42"/>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25" name="Google Shape;25;p4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pic>
        <p:nvPicPr>
          <p:cNvPr id="26" name="Google Shape;26;p42"/>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27" name="Google Shape;27;p42"/>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Dark" showMasterSp="0">
  <p:cSld name="Section Title Dark">
    <p:bg>
      <p:bgPr>
        <a:solidFill>
          <a:srgbClr val="323232"/>
        </a:solidFill>
      </p:bgPr>
    </p:bg>
    <p:spTree>
      <p:nvGrpSpPr>
        <p:cNvPr id="28" name="Shape 28"/>
        <p:cNvGrpSpPr/>
        <p:nvPr/>
      </p:nvGrpSpPr>
      <p:grpSpPr>
        <a:xfrm>
          <a:off x="0" y="0"/>
          <a:ext cx="0" cy="0"/>
          <a:chOff x="0" y="0"/>
          <a:chExt cx="0" cy="0"/>
        </a:xfrm>
      </p:grpSpPr>
      <p:sp>
        <p:nvSpPr>
          <p:cNvPr id="29" name="Google Shape;29;p43"/>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43"/>
          <p:cNvSpPr txBox="1"/>
          <p:nvPr/>
        </p:nvSpPr>
        <p:spPr>
          <a:xfrm>
            <a:off x="762001" y="9639300"/>
            <a:ext cx="15128874" cy="2057400"/>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chemeClr val="accent1"/>
              </a:buClr>
              <a:buSzPts val="5400"/>
              <a:buFont typeface="Arial"/>
              <a:buNone/>
            </a:pPr>
            <a:r>
              <a:rPr b="0" i="0" lang="es-ES" sz="5400" u="none" cap="none" strike="noStrike">
                <a:solidFill>
                  <a:schemeClr val="accent1"/>
                </a:solidFill>
                <a:latin typeface="Arial"/>
                <a:ea typeface="Arial"/>
                <a:cs typeface="Arial"/>
                <a:sym typeface="Arial"/>
              </a:rPr>
              <a:t>Click to edit Section Subtitle</a:t>
            </a:r>
            <a:endParaRPr b="0" i="0" sz="5400" u="none" cap="none" strike="noStrike">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oured Bar, Content">
  <p:cSld name="Coloured Bar, Content">
    <p:spTree>
      <p:nvGrpSpPr>
        <p:cNvPr id="31" name="Shape 31"/>
        <p:cNvGrpSpPr/>
        <p:nvPr/>
      </p:nvGrpSpPr>
      <p:grpSpPr>
        <a:xfrm>
          <a:off x="0" y="0"/>
          <a:ext cx="0" cy="0"/>
          <a:chOff x="0" y="0"/>
          <a:chExt cx="0" cy="0"/>
        </a:xfrm>
      </p:grpSpPr>
      <p:sp>
        <p:nvSpPr>
          <p:cNvPr id="32" name="Google Shape;32;p44"/>
          <p:cNvSpPr/>
          <p:nvPr/>
        </p:nvSpPr>
        <p:spPr>
          <a:xfrm>
            <a:off x="0" y="1524001"/>
            <a:ext cx="24384000" cy="248756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33" name="Google Shape;33;p44"/>
          <p:cNvSpPr txBox="1"/>
          <p:nvPr>
            <p:ph idx="1" type="body"/>
          </p:nvPr>
        </p:nvSpPr>
        <p:spPr>
          <a:xfrm>
            <a:off x="762000" y="5391150"/>
            <a:ext cx="11264900" cy="630555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4" name="Google Shape;34;p44"/>
          <p:cNvSpPr txBox="1"/>
          <p:nvPr>
            <p:ph idx="2" type="body"/>
          </p:nvPr>
        </p:nvSpPr>
        <p:spPr>
          <a:xfrm>
            <a:off x="12344400" y="5391150"/>
            <a:ext cx="11277600" cy="6305549"/>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35" name="Google Shape;35;p44"/>
          <p:cNvSpPr txBox="1"/>
          <p:nvPr>
            <p:ph type="title"/>
          </p:nvPr>
        </p:nvSpPr>
        <p:spPr>
          <a:xfrm>
            <a:off x="762000" y="2019299"/>
            <a:ext cx="11264900" cy="1675623"/>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44"/>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37" name="Google Shape;37;p44"/>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38" name="Google Shape;38;p44"/>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showMasterSp="0">
  <p:cSld name="End Slide">
    <p:bg>
      <p:bgPr>
        <a:solidFill>
          <a:schemeClr val="accent1"/>
        </a:solidFill>
      </p:bgPr>
    </p:bg>
    <p:spTree>
      <p:nvGrpSpPr>
        <p:cNvPr id="39" name="Shape 39"/>
        <p:cNvGrpSpPr/>
        <p:nvPr/>
      </p:nvGrpSpPr>
      <p:grpSpPr>
        <a:xfrm>
          <a:off x="0" y="0"/>
          <a:ext cx="0" cy="0"/>
          <a:chOff x="0" y="0"/>
          <a:chExt cx="0" cy="0"/>
        </a:xfrm>
      </p:grpSpPr>
      <p:pic>
        <p:nvPicPr>
          <p:cNvPr descr="A black and white logo&#10;&#10;AI-generated content may be incorrect." id="40" name="Google Shape;40;p45"/>
          <p:cNvPicPr preferRelativeResize="0"/>
          <p:nvPr/>
        </p:nvPicPr>
        <p:blipFill rotWithShape="1">
          <a:blip r:embed="rId2">
            <a:alphaModFix/>
          </a:blip>
          <a:srcRect b="0" l="0" r="0" t="0"/>
          <a:stretch/>
        </p:blipFill>
        <p:spPr>
          <a:xfrm>
            <a:off x="5841479" y="3803898"/>
            <a:ext cx="12701042" cy="3054102"/>
          </a:xfrm>
          <a:prstGeom prst="rect">
            <a:avLst/>
          </a:prstGeom>
          <a:noFill/>
          <a:ln>
            <a:noFill/>
          </a:ln>
        </p:spPr>
      </p:pic>
      <p:pic>
        <p:nvPicPr>
          <p:cNvPr descr="Blue text on a black background&#10;&#10;AI-generated content may be incorrect." id="41" name="Google Shape;41;p45"/>
          <p:cNvPicPr preferRelativeResize="0"/>
          <p:nvPr/>
        </p:nvPicPr>
        <p:blipFill rotWithShape="1">
          <a:blip r:embed="rId3">
            <a:alphaModFix/>
          </a:blip>
          <a:srcRect b="0" l="0" r="0" t="0"/>
          <a:stretch/>
        </p:blipFill>
        <p:spPr>
          <a:xfrm>
            <a:off x="761999" y="12192000"/>
            <a:ext cx="3415313" cy="762000"/>
          </a:xfrm>
          <a:prstGeom prst="rect">
            <a:avLst/>
          </a:prstGeom>
          <a:noFill/>
          <a:ln>
            <a:noFill/>
          </a:ln>
        </p:spPr>
      </p:pic>
      <p:sp>
        <p:nvSpPr>
          <p:cNvPr id="42" name="Google Shape;42;p45"/>
          <p:cNvSpPr txBox="1"/>
          <p:nvPr/>
        </p:nvSpPr>
        <p:spPr>
          <a:xfrm>
            <a:off x="4625975" y="12410817"/>
            <a:ext cx="18996025" cy="553998"/>
          </a:xfrm>
          <a:prstGeom prst="rect">
            <a:avLst/>
          </a:prstGeom>
          <a:noFill/>
          <a:ln>
            <a:noFill/>
          </a:ln>
        </p:spPr>
        <p:txBody>
          <a:bodyPr anchorCtr="0" anchor="t" bIns="0" lIns="0" spcFirstLastPara="1" rIns="0" wrap="square" tIns="0">
            <a:spAutoFit/>
          </a:bodyPr>
          <a:lstStyle/>
          <a:p>
            <a:pPr indent="0" lvl="0" marL="0" marR="0" rtl="0" algn="just">
              <a:lnSpc>
                <a:spcPct val="100000"/>
              </a:lnSpc>
              <a:spcBef>
                <a:spcPts val="0"/>
              </a:spcBef>
              <a:spcAft>
                <a:spcPts val="0"/>
              </a:spcAft>
              <a:buClr>
                <a:schemeClr val="lt1"/>
              </a:buClr>
              <a:buSzPts val="2700"/>
              <a:buFont typeface="Arial"/>
              <a:buNone/>
            </a:pPr>
            <a:r>
              <a:rPr b="0" baseline="30000" i="0" lang="es-ES" sz="2700" u="none" cap="none" strike="noStrike">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b="0" i="0" sz="1400" u="none" cap="none" strike="noStrike">
              <a:solidFill>
                <a:srgbClr val="000000"/>
              </a:solidFill>
              <a:latin typeface="Arial"/>
              <a:ea typeface="Arial"/>
              <a:cs typeface="Arial"/>
              <a:sym typeface="Arial"/>
            </a:endParaRPr>
          </a:p>
        </p:txBody>
      </p:sp>
      <p:grpSp>
        <p:nvGrpSpPr>
          <p:cNvPr id="43" name="Google Shape;43;p45"/>
          <p:cNvGrpSpPr/>
          <p:nvPr/>
        </p:nvGrpSpPr>
        <p:grpSpPr>
          <a:xfrm>
            <a:off x="1633044" y="9658153"/>
            <a:ext cx="21117911" cy="908071"/>
            <a:chOff x="761999" y="9658153"/>
            <a:chExt cx="21117911" cy="908071"/>
          </a:xfrm>
        </p:grpSpPr>
        <p:pic>
          <p:nvPicPr>
            <p:cNvPr descr="A white text on a black background&#10;&#10;AI-generated content may be incorrect." id="44" name="Google Shape;44;p45"/>
            <p:cNvPicPr preferRelativeResize="0"/>
            <p:nvPr/>
          </p:nvPicPr>
          <p:blipFill rotWithShape="1">
            <a:blip r:embed="rId4">
              <a:alphaModFix/>
            </a:blip>
            <a:srcRect b="0" l="0" r="0" t="0"/>
            <a:stretch/>
          </p:blipFill>
          <p:spPr>
            <a:xfrm>
              <a:off x="12863636" y="9658153"/>
              <a:ext cx="3372832" cy="908071"/>
            </a:xfrm>
            <a:prstGeom prst="rect">
              <a:avLst/>
            </a:prstGeom>
            <a:noFill/>
            <a:ln>
              <a:noFill/>
            </a:ln>
          </p:spPr>
        </p:pic>
        <p:pic>
          <p:nvPicPr>
            <p:cNvPr descr="A black and white logo&#10;&#10;AI-generated content may be incorrect." id="45" name="Google Shape;45;p45"/>
            <p:cNvPicPr preferRelativeResize="0"/>
            <p:nvPr/>
          </p:nvPicPr>
          <p:blipFill rotWithShape="1">
            <a:blip r:embed="rId5">
              <a:alphaModFix/>
            </a:blip>
            <a:srcRect b="0" l="0" r="0" t="0"/>
            <a:stretch/>
          </p:blipFill>
          <p:spPr>
            <a:xfrm>
              <a:off x="21044111" y="9730425"/>
              <a:ext cx="835799" cy="835799"/>
            </a:xfrm>
            <a:prstGeom prst="rect">
              <a:avLst/>
            </a:prstGeom>
            <a:noFill/>
            <a:ln>
              <a:noFill/>
            </a:ln>
          </p:spPr>
        </p:pic>
        <p:pic>
          <p:nvPicPr>
            <p:cNvPr descr="A black and white logo&#10;&#10;AI-generated content may be incorrect." id="46" name="Google Shape;46;p45"/>
            <p:cNvPicPr preferRelativeResize="0"/>
            <p:nvPr/>
          </p:nvPicPr>
          <p:blipFill rotWithShape="1">
            <a:blip r:embed="rId6">
              <a:alphaModFix/>
            </a:blip>
            <a:srcRect b="0" l="0" r="0" t="0"/>
            <a:stretch/>
          </p:blipFill>
          <p:spPr>
            <a:xfrm>
              <a:off x="17254641" y="9812433"/>
              <a:ext cx="2771295" cy="753791"/>
            </a:xfrm>
            <a:prstGeom prst="rect">
              <a:avLst/>
            </a:prstGeom>
            <a:noFill/>
            <a:ln>
              <a:noFill/>
            </a:ln>
          </p:spPr>
        </p:pic>
        <p:pic>
          <p:nvPicPr>
            <p:cNvPr descr="A white text on a black background&#10;&#10;AI-generated content may be incorrect." id="47" name="Google Shape;47;p45"/>
            <p:cNvPicPr preferRelativeResize="0"/>
            <p:nvPr/>
          </p:nvPicPr>
          <p:blipFill rotWithShape="1">
            <a:blip r:embed="rId7">
              <a:alphaModFix/>
            </a:blip>
            <a:srcRect b="0" l="0" r="0" t="0"/>
            <a:stretch/>
          </p:blipFill>
          <p:spPr>
            <a:xfrm>
              <a:off x="761999" y="9658153"/>
              <a:ext cx="3015706" cy="908071"/>
            </a:xfrm>
            <a:prstGeom prst="rect">
              <a:avLst/>
            </a:prstGeom>
            <a:noFill/>
            <a:ln>
              <a:noFill/>
            </a:ln>
          </p:spPr>
        </p:pic>
        <p:pic>
          <p:nvPicPr>
            <p:cNvPr id="48" name="Google Shape;48;p45"/>
            <p:cNvPicPr preferRelativeResize="0"/>
            <p:nvPr/>
          </p:nvPicPr>
          <p:blipFill rotWithShape="1">
            <a:blip r:embed="rId8">
              <a:alphaModFix/>
            </a:blip>
            <a:srcRect b="0" l="0" r="0" t="0"/>
            <a:stretch/>
          </p:blipFill>
          <p:spPr>
            <a:xfrm>
              <a:off x="4795878" y="9681828"/>
              <a:ext cx="3015706" cy="884396"/>
            </a:xfrm>
            <a:prstGeom prst="rect">
              <a:avLst/>
            </a:prstGeom>
            <a:noFill/>
            <a:ln>
              <a:noFill/>
            </a:ln>
          </p:spPr>
        </p:pic>
        <p:pic>
          <p:nvPicPr>
            <p:cNvPr id="49" name="Google Shape;49;p45"/>
            <p:cNvPicPr preferRelativeResize="0"/>
            <p:nvPr/>
          </p:nvPicPr>
          <p:blipFill rotWithShape="1">
            <a:blip r:embed="rId9">
              <a:alphaModFix/>
            </a:blip>
            <a:srcRect b="0" l="0" r="0" t="0"/>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amp; Large Image">
  <p:cSld name="Content &amp; Large Image">
    <p:spTree>
      <p:nvGrpSpPr>
        <p:cNvPr id="50" name="Shape 50"/>
        <p:cNvGrpSpPr/>
        <p:nvPr/>
      </p:nvGrpSpPr>
      <p:grpSpPr>
        <a:xfrm>
          <a:off x="0" y="0"/>
          <a:ext cx="0" cy="0"/>
          <a:chOff x="0" y="0"/>
          <a:chExt cx="0" cy="0"/>
        </a:xfrm>
      </p:grpSpPr>
      <p:sp>
        <p:nvSpPr>
          <p:cNvPr id="51" name="Google Shape;51;p46"/>
          <p:cNvSpPr txBox="1"/>
          <p:nvPr>
            <p:ph type="ctrTitle"/>
          </p:nvPr>
        </p:nvSpPr>
        <p:spPr>
          <a:xfrm>
            <a:off x="762003" y="1524000"/>
            <a:ext cx="9331321" cy="3105150"/>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46"/>
          <p:cNvSpPr txBox="1"/>
          <p:nvPr>
            <p:ph idx="1" type="body"/>
          </p:nvPr>
        </p:nvSpPr>
        <p:spPr>
          <a:xfrm>
            <a:off x="761999" y="5257800"/>
            <a:ext cx="9331321" cy="6438900"/>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53" name="Google Shape;53;p46"/>
          <p:cNvSpPr/>
          <p:nvPr>
            <p:ph idx="2" type="media"/>
          </p:nvPr>
        </p:nvSpPr>
        <p:spPr>
          <a:xfrm>
            <a:off x="10423525" y="0"/>
            <a:ext cx="13960475" cy="13716000"/>
          </a:xfrm>
          <a:prstGeom prst="rect">
            <a:avLst/>
          </a:prstGeom>
          <a:noFill/>
          <a:ln>
            <a:noFill/>
          </a:ln>
        </p:spPr>
        <p:txBody>
          <a:bodyPr anchorCtr="0" anchor="t" bIns="0" lIns="0" spcFirstLastPara="1" rIns="0" wrap="square" tIns="0">
            <a:normAutofit/>
          </a:bodyPr>
          <a:lstStyle>
            <a:lvl1pPr lvl="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lvl="1"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lvl="2"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lvl="3"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lvl="4"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lvl="5"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lvl="6"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lvl="7"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lvl="8"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
        <p:nvSpPr>
          <p:cNvPr id="54" name="Google Shape;54;p46"/>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55" name="Google Shape;55;p46"/>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56" name="Google Shape;56;p46"/>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Dark">
  <p:cSld name="Two Content Dark">
    <p:bg>
      <p:bgPr>
        <a:solidFill>
          <a:srgbClr val="323232"/>
        </a:solidFill>
      </p:bgPr>
    </p:bg>
    <p:spTree>
      <p:nvGrpSpPr>
        <p:cNvPr id="57" name="Shape 57"/>
        <p:cNvGrpSpPr/>
        <p:nvPr/>
      </p:nvGrpSpPr>
      <p:grpSpPr>
        <a:xfrm>
          <a:off x="0" y="0"/>
          <a:ext cx="0" cy="0"/>
          <a:chOff x="0" y="0"/>
          <a:chExt cx="0" cy="0"/>
        </a:xfrm>
      </p:grpSpPr>
      <p:sp>
        <p:nvSpPr>
          <p:cNvPr id="58" name="Google Shape;58;p47"/>
          <p:cNvSpPr txBox="1"/>
          <p:nvPr>
            <p:ph type="title"/>
          </p:nvPr>
        </p:nvSpPr>
        <p:spPr>
          <a:xfrm>
            <a:off x="765176" y="1535112"/>
            <a:ext cx="17059274" cy="1827214"/>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47"/>
          <p:cNvSpPr txBox="1"/>
          <p:nvPr>
            <p:ph idx="1" type="body"/>
          </p:nvPr>
        </p:nvSpPr>
        <p:spPr>
          <a:xfrm>
            <a:off x="762000"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0" name="Google Shape;60;p47"/>
          <p:cNvSpPr txBox="1"/>
          <p:nvPr>
            <p:ph idx="2" type="body"/>
          </p:nvPr>
        </p:nvSpPr>
        <p:spPr>
          <a:xfrm>
            <a:off x="762000"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
        <p:nvSpPr>
          <p:cNvPr id="61" name="Google Shape;61;p47"/>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chemeClr val="lt1"/>
                </a:solidFill>
                <a:latin typeface="Arial"/>
                <a:ea typeface="Arial"/>
                <a:cs typeface="Arial"/>
                <a:sym typeface="Arial"/>
              </a:rPr>
              <a:t>FOOTPRINT</a:t>
            </a:r>
            <a:endParaRPr b="0" i="0" sz="1800" u="none" cap="none" strike="noStrike">
              <a:solidFill>
                <a:schemeClr val="lt1"/>
              </a:solidFill>
              <a:latin typeface="Arial"/>
              <a:ea typeface="Arial"/>
              <a:cs typeface="Arial"/>
              <a:sym typeface="Arial"/>
            </a:endParaRPr>
          </a:p>
        </p:txBody>
      </p:sp>
      <p:sp>
        <p:nvSpPr>
          <p:cNvPr id="62" name="Google Shape;62;p47"/>
          <p:cNvSpPr txBox="1"/>
          <p:nvPr>
            <p:ph idx="3" type="body"/>
          </p:nvPr>
        </p:nvSpPr>
        <p:spPr>
          <a:xfrm>
            <a:off x="12357102" y="3924300"/>
            <a:ext cx="11264900" cy="933208"/>
          </a:xfrm>
          <a:prstGeom prst="rect">
            <a:avLst/>
          </a:prstGeom>
          <a:noFill/>
          <a:ln>
            <a:noFill/>
          </a:ln>
        </p:spPr>
        <p:txBody>
          <a:bodyPr anchorCtr="0" anchor="b" bIns="0" lIns="0" spcFirstLastPara="1" rIns="0" wrap="square" tIns="0">
            <a:normAutofit/>
          </a:bodyPr>
          <a:lstStyle>
            <a:lvl1pPr indent="-228600" lvl="0" marL="457200" algn="l">
              <a:lnSpc>
                <a:spcPct val="90000"/>
              </a:lnSpc>
              <a:spcBef>
                <a:spcPts val="2000"/>
              </a:spcBef>
              <a:spcAft>
                <a:spcPts val="0"/>
              </a:spcAft>
              <a:buClr>
                <a:schemeClr val="lt1"/>
              </a:buClr>
              <a:buSzPts val="4800"/>
              <a:buNone/>
              <a:defRPr b="1" sz="4800">
                <a:solidFill>
                  <a:schemeClr val="lt1"/>
                </a:solidFill>
              </a:defRPr>
            </a:lvl1pPr>
            <a:lvl2pPr indent="-228600" lvl="1" marL="914400" algn="l">
              <a:lnSpc>
                <a:spcPct val="90000"/>
              </a:lnSpc>
              <a:spcBef>
                <a:spcPts val="1000"/>
              </a:spcBef>
              <a:spcAft>
                <a:spcPts val="0"/>
              </a:spcAft>
              <a:buClr>
                <a:srgbClr val="323232"/>
              </a:buClr>
              <a:buSzPts val="4000"/>
              <a:buNone/>
              <a:defRPr b="1" sz="4000"/>
            </a:lvl2pPr>
            <a:lvl3pPr indent="-228600" lvl="2" marL="1371600" algn="l">
              <a:lnSpc>
                <a:spcPct val="90000"/>
              </a:lnSpc>
              <a:spcBef>
                <a:spcPts val="1000"/>
              </a:spcBef>
              <a:spcAft>
                <a:spcPts val="0"/>
              </a:spcAft>
              <a:buClr>
                <a:srgbClr val="323232"/>
              </a:buClr>
              <a:buSzPts val="3600"/>
              <a:buNone/>
              <a:defRPr b="1" sz="3600"/>
            </a:lvl3pPr>
            <a:lvl4pPr indent="-228600" lvl="3" marL="1828800" algn="l">
              <a:lnSpc>
                <a:spcPct val="90000"/>
              </a:lnSpc>
              <a:spcBef>
                <a:spcPts val="1000"/>
              </a:spcBef>
              <a:spcAft>
                <a:spcPts val="0"/>
              </a:spcAft>
              <a:buClr>
                <a:srgbClr val="323232"/>
              </a:buClr>
              <a:buSzPts val="3200"/>
              <a:buNone/>
              <a:defRPr b="1" sz="3200"/>
            </a:lvl4pPr>
            <a:lvl5pPr indent="-228600" lvl="4" marL="2286000" algn="l">
              <a:lnSpc>
                <a:spcPct val="90000"/>
              </a:lnSpc>
              <a:spcBef>
                <a:spcPts val="1000"/>
              </a:spcBef>
              <a:spcAft>
                <a:spcPts val="0"/>
              </a:spcAft>
              <a:buClr>
                <a:srgbClr val="323232"/>
              </a:buClr>
              <a:buSzPts val="3200"/>
              <a:buNone/>
              <a:defRPr b="1" sz="3200"/>
            </a:lvl5pPr>
            <a:lvl6pPr indent="-228600" lvl="5" marL="2743200" algn="l">
              <a:lnSpc>
                <a:spcPct val="90000"/>
              </a:lnSpc>
              <a:spcBef>
                <a:spcPts val="1000"/>
              </a:spcBef>
              <a:spcAft>
                <a:spcPts val="0"/>
              </a:spcAft>
              <a:buClr>
                <a:schemeClr val="dk1"/>
              </a:buClr>
              <a:buSzPts val="3200"/>
              <a:buNone/>
              <a:defRPr b="1" sz="3200"/>
            </a:lvl6pPr>
            <a:lvl7pPr indent="-228600" lvl="6" marL="3200400" algn="l">
              <a:lnSpc>
                <a:spcPct val="90000"/>
              </a:lnSpc>
              <a:spcBef>
                <a:spcPts val="1000"/>
              </a:spcBef>
              <a:spcAft>
                <a:spcPts val="0"/>
              </a:spcAft>
              <a:buClr>
                <a:schemeClr val="dk1"/>
              </a:buClr>
              <a:buSzPts val="3200"/>
              <a:buNone/>
              <a:defRPr b="1" sz="3200"/>
            </a:lvl7pPr>
            <a:lvl8pPr indent="-228600" lvl="7" marL="3657600" algn="l">
              <a:lnSpc>
                <a:spcPct val="90000"/>
              </a:lnSpc>
              <a:spcBef>
                <a:spcPts val="1000"/>
              </a:spcBef>
              <a:spcAft>
                <a:spcPts val="0"/>
              </a:spcAft>
              <a:buClr>
                <a:schemeClr val="dk1"/>
              </a:buClr>
              <a:buSzPts val="3200"/>
              <a:buNone/>
              <a:defRPr b="1" sz="3200"/>
            </a:lvl8pPr>
            <a:lvl9pPr indent="-228600" lvl="8" marL="4114800" algn="l">
              <a:lnSpc>
                <a:spcPct val="90000"/>
              </a:lnSpc>
              <a:spcBef>
                <a:spcPts val="1000"/>
              </a:spcBef>
              <a:spcAft>
                <a:spcPts val="0"/>
              </a:spcAft>
              <a:buClr>
                <a:schemeClr val="dk1"/>
              </a:buClr>
              <a:buSzPts val="3200"/>
              <a:buNone/>
              <a:defRPr b="1" sz="3200"/>
            </a:lvl9pPr>
          </a:lstStyle>
          <a:p/>
        </p:txBody>
      </p:sp>
      <p:sp>
        <p:nvSpPr>
          <p:cNvPr id="63" name="Google Shape;63;p47"/>
          <p:cNvSpPr txBox="1"/>
          <p:nvPr>
            <p:ph idx="4" type="body"/>
          </p:nvPr>
        </p:nvSpPr>
        <p:spPr>
          <a:xfrm>
            <a:off x="12357102" y="5010150"/>
            <a:ext cx="11264900" cy="6686550"/>
          </a:xfrm>
          <a:prstGeom prst="rect">
            <a:avLst/>
          </a:prstGeom>
          <a:noFill/>
          <a:ln>
            <a:noFill/>
          </a:ln>
        </p:spPr>
        <p:txBody>
          <a:bodyPr anchorCtr="0" anchor="t" bIns="0" lIns="0" spcFirstLastPara="1" rIns="0" wrap="square" tIns="0">
            <a:normAutofit/>
          </a:bodyPr>
          <a:lstStyle>
            <a:lvl1pPr indent="-584200" lvl="0" marL="457200" algn="l">
              <a:lnSpc>
                <a:spcPct val="90000"/>
              </a:lnSpc>
              <a:spcBef>
                <a:spcPts val="2000"/>
              </a:spcBef>
              <a:spcAft>
                <a:spcPts val="0"/>
              </a:spcAft>
              <a:buClr>
                <a:schemeClr val="lt1"/>
              </a:buClr>
              <a:buSzPts val="5600"/>
              <a:buChar char="•"/>
              <a:defRPr>
                <a:solidFill>
                  <a:schemeClr val="lt1"/>
                </a:solidFill>
              </a:defRPr>
            </a:lvl1pPr>
            <a:lvl2pPr indent="-533400" lvl="1" marL="914400" algn="l">
              <a:lnSpc>
                <a:spcPct val="90000"/>
              </a:lnSpc>
              <a:spcBef>
                <a:spcPts val="1000"/>
              </a:spcBef>
              <a:spcAft>
                <a:spcPts val="0"/>
              </a:spcAft>
              <a:buClr>
                <a:schemeClr val="lt1"/>
              </a:buClr>
              <a:buSzPts val="4800"/>
              <a:buChar char="•"/>
              <a:defRPr>
                <a:solidFill>
                  <a:schemeClr val="lt1"/>
                </a:solidFill>
              </a:defRPr>
            </a:lvl2pPr>
            <a:lvl3pPr indent="-482600" lvl="2" marL="1371600" algn="l">
              <a:lnSpc>
                <a:spcPct val="90000"/>
              </a:lnSpc>
              <a:spcBef>
                <a:spcPts val="1000"/>
              </a:spcBef>
              <a:spcAft>
                <a:spcPts val="0"/>
              </a:spcAft>
              <a:buClr>
                <a:schemeClr val="lt1"/>
              </a:buClr>
              <a:buSzPts val="4000"/>
              <a:buChar char="•"/>
              <a:defRPr>
                <a:solidFill>
                  <a:schemeClr val="lt1"/>
                </a:solidFill>
              </a:defRPr>
            </a:lvl3pPr>
            <a:lvl4pPr indent="-457200" lvl="3" marL="1828800" algn="l">
              <a:lnSpc>
                <a:spcPct val="90000"/>
              </a:lnSpc>
              <a:spcBef>
                <a:spcPts val="1000"/>
              </a:spcBef>
              <a:spcAft>
                <a:spcPts val="0"/>
              </a:spcAft>
              <a:buClr>
                <a:schemeClr val="lt1"/>
              </a:buClr>
              <a:buSzPts val="3600"/>
              <a:buChar char="•"/>
              <a:defRPr>
                <a:solidFill>
                  <a:schemeClr val="lt1"/>
                </a:solidFill>
              </a:defRPr>
            </a:lvl4pPr>
            <a:lvl5pPr indent="-457200" lvl="4" marL="2286000" algn="l">
              <a:lnSpc>
                <a:spcPct val="90000"/>
              </a:lnSpc>
              <a:spcBef>
                <a:spcPts val="1000"/>
              </a:spcBef>
              <a:spcAft>
                <a:spcPts val="0"/>
              </a:spcAft>
              <a:buClr>
                <a:schemeClr val="lt1"/>
              </a:buClr>
              <a:buSzPts val="3600"/>
              <a:buChar char="•"/>
              <a:defRPr>
                <a:solidFill>
                  <a:schemeClr val="lt1"/>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id="64" name="Google Shape;64;p47"/>
          <p:cNvPicPr preferRelativeResize="0"/>
          <p:nvPr/>
        </p:nvPicPr>
        <p:blipFill rotWithShape="1">
          <a:blip r:embed="rId2">
            <a:alphaModFix/>
          </a:blip>
          <a:srcRect b="0" l="0" r="0" t="0"/>
          <a:stretch/>
        </p:blipFill>
        <p:spPr>
          <a:xfrm>
            <a:off x="762000" y="12469466"/>
            <a:ext cx="2171700" cy="484533"/>
          </a:xfrm>
          <a:prstGeom prst="rect">
            <a:avLst/>
          </a:prstGeom>
          <a:noFill/>
          <a:ln>
            <a:noFill/>
          </a:ln>
        </p:spPr>
      </p:pic>
      <p:pic>
        <p:nvPicPr>
          <p:cNvPr descr="A black and white logo&#10;&#10;AI-generated content may be incorrect." id="65" name="Google Shape;65;p47"/>
          <p:cNvPicPr preferRelativeResize="0"/>
          <p:nvPr/>
        </p:nvPicPr>
        <p:blipFill rotWithShape="1">
          <a:blip r:embed="rId3">
            <a:alphaModFix/>
          </a:blip>
          <a:srcRect b="0" l="0" r="0" t="0"/>
          <a:stretch/>
        </p:blipFill>
        <p:spPr>
          <a:xfrm>
            <a:off x="21606569" y="12469466"/>
            <a:ext cx="2015431" cy="484632"/>
          </a:xfrm>
          <a:prstGeom prst="rect">
            <a:avLst/>
          </a:prstGeom>
          <a:noFill/>
          <a:ln>
            <a:noFill/>
          </a:ln>
        </p:spPr>
      </p:pic>
      <p:sp>
        <p:nvSpPr>
          <p:cNvPr id="66" name="Google Shape;66;p47"/>
          <p:cNvSpPr txBox="1"/>
          <p:nvPr>
            <p:ph idx="12" type="sldNum"/>
          </p:nvPr>
        </p:nvSpPr>
        <p:spPr>
          <a:xfrm>
            <a:off x="15659100" y="-1103312"/>
            <a:ext cx="5486400" cy="276999"/>
          </a:xfrm>
          <a:prstGeom prst="rect">
            <a:avLst/>
          </a:prstGeom>
          <a:noFill/>
          <a:ln>
            <a:noFill/>
          </a:ln>
        </p:spPr>
        <p:txBody>
          <a:bodyPr anchorCtr="0" anchor="ctr" bIns="0" lIns="0" spcFirstLastPara="1" rIns="0" wrap="square" tIns="0">
            <a:noAutofit/>
          </a:bodyPr>
          <a:lstStyle>
            <a:lvl1pPr indent="0" lvl="0"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800"/>
              <a:buFont typeface="Arial"/>
              <a:buNone/>
              <a:defRPr b="0" i="0" sz="1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Coloured Content">
  <p:cSld name="Large Coloured Content">
    <p:spTree>
      <p:nvGrpSpPr>
        <p:cNvPr id="67" name="Shape 67"/>
        <p:cNvGrpSpPr/>
        <p:nvPr/>
      </p:nvGrpSpPr>
      <p:grpSpPr>
        <a:xfrm>
          <a:off x="0" y="0"/>
          <a:ext cx="0" cy="0"/>
          <a:chOff x="0" y="0"/>
          <a:chExt cx="0" cy="0"/>
        </a:xfrm>
      </p:grpSpPr>
      <p:sp>
        <p:nvSpPr>
          <p:cNvPr id="68" name="Google Shape;68;p48"/>
          <p:cNvSpPr/>
          <p:nvPr/>
        </p:nvSpPr>
        <p:spPr>
          <a:xfrm>
            <a:off x="8491538" y="0"/>
            <a:ext cx="15892462" cy="13716000"/>
          </a:xfrm>
          <a:prstGeom prst="rect">
            <a:avLst/>
          </a:prstGeom>
          <a:solidFill>
            <a:schemeClr val="accent1"/>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
        <p:nvSpPr>
          <p:cNvPr id="69" name="Google Shape;69;p48"/>
          <p:cNvSpPr txBox="1"/>
          <p:nvPr>
            <p:ph type="title"/>
          </p:nvPr>
        </p:nvSpPr>
        <p:spPr>
          <a:xfrm>
            <a:off x="761999" y="1524000"/>
            <a:ext cx="7399339" cy="4484687"/>
          </a:xfrm>
          <a:prstGeom prst="rect">
            <a:avLst/>
          </a:prstGeom>
          <a:noFill/>
          <a:ln>
            <a:noFill/>
          </a:ln>
        </p:spPr>
        <p:txBody>
          <a:bodyPr anchorCtr="0" anchor="t" bIns="0" lIns="0" spcFirstLastPara="1" rIns="0" wrap="square" tIns="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48"/>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sp>
        <p:nvSpPr>
          <p:cNvPr id="71" name="Google Shape;71;p48"/>
          <p:cNvSpPr txBox="1"/>
          <p:nvPr>
            <p:ph idx="1" type="body"/>
          </p:nvPr>
        </p:nvSpPr>
        <p:spPr>
          <a:xfrm>
            <a:off x="10423525" y="1524000"/>
            <a:ext cx="13198475" cy="10668000"/>
          </a:xfrm>
          <a:prstGeom prst="rect">
            <a:avLst/>
          </a:prstGeom>
          <a:noFill/>
          <a:ln>
            <a:noFill/>
          </a:ln>
        </p:spPr>
        <p:txBody>
          <a:bodyPr anchorCtr="0" anchor="t" bIns="0" lIns="0" spcFirstLastPara="1" rIns="0" wrap="square" tIns="0">
            <a:normAutofit/>
          </a:bodyPr>
          <a:lstStyle>
            <a:lvl1pPr indent="-342900" lvl="0" marL="457200" algn="l">
              <a:lnSpc>
                <a:spcPct val="90000"/>
              </a:lnSpc>
              <a:spcBef>
                <a:spcPts val="2000"/>
              </a:spcBef>
              <a:spcAft>
                <a:spcPts val="0"/>
              </a:spcAft>
              <a:buClr>
                <a:srgbClr val="323232"/>
              </a:buClr>
              <a:buSzPts val="1800"/>
              <a:buChar char="•"/>
              <a:defRPr/>
            </a:lvl1pPr>
            <a:lvl2pPr indent="-342900" lvl="1" marL="914400" algn="l">
              <a:lnSpc>
                <a:spcPct val="90000"/>
              </a:lnSpc>
              <a:spcBef>
                <a:spcPts val="1000"/>
              </a:spcBef>
              <a:spcAft>
                <a:spcPts val="0"/>
              </a:spcAft>
              <a:buClr>
                <a:srgbClr val="323232"/>
              </a:buClr>
              <a:buSzPts val="1800"/>
              <a:buChar char="•"/>
              <a:defRPr/>
            </a:lvl2pPr>
            <a:lvl3pPr indent="-342900" lvl="2" marL="1371600" algn="l">
              <a:lnSpc>
                <a:spcPct val="90000"/>
              </a:lnSpc>
              <a:spcBef>
                <a:spcPts val="1000"/>
              </a:spcBef>
              <a:spcAft>
                <a:spcPts val="0"/>
              </a:spcAft>
              <a:buClr>
                <a:srgbClr val="323232"/>
              </a:buClr>
              <a:buSzPts val="1800"/>
              <a:buChar char="•"/>
              <a:defRPr/>
            </a:lvl3pPr>
            <a:lvl4pPr indent="-342900" lvl="3" marL="1828800" algn="l">
              <a:lnSpc>
                <a:spcPct val="90000"/>
              </a:lnSpc>
              <a:spcBef>
                <a:spcPts val="1000"/>
              </a:spcBef>
              <a:spcAft>
                <a:spcPts val="0"/>
              </a:spcAft>
              <a:buClr>
                <a:srgbClr val="323232"/>
              </a:buClr>
              <a:buSzPts val="1800"/>
              <a:buChar char="•"/>
              <a:defRPr/>
            </a:lvl4pPr>
            <a:lvl5pPr indent="-342900" lvl="4" marL="2286000" algn="l">
              <a:lnSpc>
                <a:spcPct val="90000"/>
              </a:lnSpc>
              <a:spcBef>
                <a:spcPts val="1000"/>
              </a:spcBef>
              <a:spcAft>
                <a:spcPts val="0"/>
              </a:spcAft>
              <a:buClr>
                <a:srgbClr val="323232"/>
              </a:buClr>
              <a:buSzPts val="1800"/>
              <a:buChar char="•"/>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pic>
        <p:nvPicPr>
          <p:cNvPr descr="Blue text on a black background&#10;&#10;AI-generated content may be incorrect." id="72" name="Google Shape;72;p48"/>
          <p:cNvPicPr preferRelativeResize="0"/>
          <p:nvPr/>
        </p:nvPicPr>
        <p:blipFill rotWithShape="1">
          <a:blip r:embed="rId2">
            <a:alphaModFix/>
          </a:blip>
          <a:srcRect b="0" l="0" r="0" t="0"/>
          <a:stretch/>
        </p:blipFill>
        <p:spPr>
          <a:xfrm>
            <a:off x="762000" y="12469466"/>
            <a:ext cx="2171700" cy="484534"/>
          </a:xfrm>
          <a:prstGeom prst="rect">
            <a:avLst/>
          </a:prstGeom>
          <a:noFill/>
          <a:ln>
            <a:noFill/>
          </a:ln>
        </p:spPr>
      </p:pic>
      <p:pic>
        <p:nvPicPr>
          <p:cNvPr descr="A black and white logo&#10;&#10;AI-generated content may be incorrect." id="73" name="Google Shape;73;p48"/>
          <p:cNvPicPr preferRelativeResize="0"/>
          <p:nvPr/>
        </p:nvPicPr>
        <p:blipFill rotWithShape="1">
          <a:blip r:embed="rId3">
            <a:alphaModFix/>
          </a:blip>
          <a:srcRect b="0" l="0" r="0" t="0"/>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ull-Slide Picture">
  <p:cSld name="Full-Slide Picture">
    <p:spTree>
      <p:nvGrpSpPr>
        <p:cNvPr id="74" name="Shape 74"/>
        <p:cNvGrpSpPr/>
        <p:nvPr/>
      </p:nvGrpSpPr>
      <p:grpSpPr>
        <a:xfrm>
          <a:off x="0" y="0"/>
          <a:ext cx="0" cy="0"/>
          <a:chOff x="0" y="0"/>
          <a:chExt cx="0" cy="0"/>
        </a:xfrm>
      </p:grpSpPr>
      <p:sp>
        <p:nvSpPr>
          <p:cNvPr id="75" name="Google Shape;75;p49"/>
          <p:cNvSpPr txBox="1"/>
          <p:nvPr/>
        </p:nvSpPr>
        <p:spPr>
          <a:xfrm>
            <a:off x="762000" y="762001"/>
            <a:ext cx="1601788" cy="276999"/>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00000"/>
              </a:buClr>
              <a:buSzPts val="1800"/>
              <a:buFont typeface="Arial"/>
              <a:buNone/>
            </a:pPr>
            <a:r>
              <a:rPr b="0" i="0" lang="es-ES" sz="1800" u="none" cap="none" strike="noStrike">
                <a:solidFill>
                  <a:srgbClr val="323232"/>
                </a:solidFill>
                <a:latin typeface="Arial"/>
                <a:ea typeface="Arial"/>
                <a:cs typeface="Arial"/>
                <a:sym typeface="Arial"/>
              </a:rPr>
              <a:t>FOOTPRINT</a:t>
            </a:r>
            <a:endParaRPr b="0" i="0" sz="1800" u="none" cap="none" strike="noStrike">
              <a:solidFill>
                <a:srgbClr val="323232"/>
              </a:solidFill>
              <a:latin typeface="Arial"/>
              <a:ea typeface="Arial"/>
              <a:cs typeface="Arial"/>
              <a:sym typeface="Arial"/>
            </a:endParaRPr>
          </a:p>
        </p:txBody>
      </p:sp>
      <p:pic>
        <p:nvPicPr>
          <p:cNvPr id="76" name="Google Shape;76;p49"/>
          <p:cNvPicPr preferRelativeResize="0"/>
          <p:nvPr/>
        </p:nvPicPr>
        <p:blipFill rotWithShape="1">
          <a:blip r:embed="rId2">
            <a:alphaModFix/>
          </a:blip>
          <a:srcRect b="564" l="0" r="0" t="-282"/>
          <a:stretch/>
        </p:blipFill>
        <p:spPr>
          <a:xfrm>
            <a:off x="21450519" y="12433300"/>
            <a:ext cx="2171481" cy="520700"/>
          </a:xfrm>
          <a:prstGeom prst="rect">
            <a:avLst/>
          </a:prstGeom>
          <a:solidFill>
            <a:srgbClr val="F8F8F8"/>
          </a:solidFill>
          <a:ln>
            <a:noFill/>
          </a:ln>
        </p:spPr>
      </p:pic>
      <p:pic>
        <p:nvPicPr>
          <p:cNvPr descr="Blue text on a black background&#10;&#10;AI-generated content may be incorrect." id="77" name="Google Shape;77;p49"/>
          <p:cNvPicPr preferRelativeResize="0"/>
          <p:nvPr/>
        </p:nvPicPr>
        <p:blipFill rotWithShape="1">
          <a:blip r:embed="rId3">
            <a:alphaModFix/>
          </a:blip>
          <a:srcRect b="0" l="0" r="0" t="0"/>
          <a:stretch/>
        </p:blipFill>
        <p:spPr>
          <a:xfrm>
            <a:off x="762000" y="12469466"/>
            <a:ext cx="2171700" cy="484534"/>
          </a:xfrm>
          <a:prstGeom prst="rect">
            <a:avLst/>
          </a:prstGeom>
          <a:noFill/>
          <a:ln>
            <a:noFill/>
          </a:ln>
        </p:spPr>
      </p:pic>
      <p:sp>
        <p:nvSpPr>
          <p:cNvPr id="78" name="Google Shape;78;p49"/>
          <p:cNvSpPr/>
          <p:nvPr>
            <p:ph idx="2" type="pic"/>
          </p:nvPr>
        </p:nvSpPr>
        <p:spPr>
          <a:xfrm>
            <a:off x="0" y="0"/>
            <a:ext cx="24384000" cy="13716000"/>
          </a:xfrm>
          <a:prstGeom prst="rect">
            <a:avLst/>
          </a:prstGeom>
          <a:noFill/>
          <a:ln>
            <a:noFill/>
          </a:ln>
        </p:spPr>
      </p:sp>
      <p:sp>
        <p:nvSpPr>
          <p:cNvPr id="79" name="Google Shape;79;p49"/>
          <p:cNvSpPr/>
          <p:nvPr/>
        </p:nvSpPr>
        <p:spPr>
          <a:xfrm>
            <a:off x="0" y="7886700"/>
            <a:ext cx="13982700" cy="4305300"/>
          </a:xfrm>
          <a:prstGeom prst="rect">
            <a:avLst/>
          </a:prstGeom>
          <a:solidFill>
            <a:schemeClr val="lt1">
              <a:alpha val="20000"/>
            </a:schemeClr>
          </a:solidFill>
          <a:ln cap="flat" cmpd="sng" w="19050">
            <a:solidFill>
              <a:srgbClr val="0D562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rPr b="0" i="0" lang="es-ES" sz="3600" u="none" cap="none" strike="noStrike">
                <a:solidFill>
                  <a:schemeClr val="lt1"/>
                </a:solidFill>
                <a:latin typeface="Arial"/>
                <a:ea typeface="Arial"/>
                <a:cs typeface="Arial"/>
                <a:sym typeface="Arial"/>
              </a:rPr>
              <a:t>v</a:t>
            </a:r>
            <a:endParaRPr b="0" i="0" sz="3600" u="none" cap="none" strike="noStrike">
              <a:solidFill>
                <a:schemeClr val="lt1"/>
              </a:solidFill>
              <a:latin typeface="Arial"/>
              <a:ea typeface="Arial"/>
              <a:cs typeface="Arial"/>
              <a:sym typeface="Arial"/>
            </a:endParaRPr>
          </a:p>
        </p:txBody>
      </p:sp>
      <p:sp>
        <p:nvSpPr>
          <p:cNvPr id="80" name="Google Shape;80;p49"/>
          <p:cNvSpPr txBox="1"/>
          <p:nvPr>
            <p:ph idx="1" type="body"/>
          </p:nvPr>
        </p:nvSpPr>
        <p:spPr>
          <a:xfrm>
            <a:off x="762000" y="8355744"/>
            <a:ext cx="9331320" cy="3340955"/>
          </a:xfrm>
          <a:prstGeom prst="rect">
            <a:avLst/>
          </a:prstGeom>
          <a:noFill/>
          <a:ln>
            <a:noFill/>
          </a:ln>
        </p:spPr>
        <p:txBody>
          <a:bodyPr anchorCtr="0" anchor="t" bIns="0" lIns="0" spcFirstLastPara="1" rIns="0" wrap="square" tIns="0">
            <a:normAutofit/>
          </a:bodyPr>
          <a:lstStyle>
            <a:lvl1pPr indent="-482600" lvl="0" marL="457200" algn="l">
              <a:lnSpc>
                <a:spcPct val="90000"/>
              </a:lnSpc>
              <a:spcBef>
                <a:spcPts val="2000"/>
              </a:spcBef>
              <a:spcAft>
                <a:spcPts val="0"/>
              </a:spcAft>
              <a:buClr>
                <a:srgbClr val="323232"/>
              </a:buClr>
              <a:buSzPts val="4000"/>
              <a:buChar char="•"/>
              <a:defRPr b="0" sz="4000">
                <a:solidFill>
                  <a:srgbClr val="323232"/>
                </a:solidFill>
              </a:defRPr>
            </a:lvl1pPr>
            <a:lvl2pPr indent="-457200" lvl="1" marL="914400" algn="l">
              <a:lnSpc>
                <a:spcPct val="90000"/>
              </a:lnSpc>
              <a:spcBef>
                <a:spcPts val="1000"/>
              </a:spcBef>
              <a:spcAft>
                <a:spcPts val="0"/>
              </a:spcAft>
              <a:buClr>
                <a:srgbClr val="323232"/>
              </a:buClr>
              <a:buSzPts val="3600"/>
              <a:buChar char="•"/>
              <a:defRPr sz="3600">
                <a:solidFill>
                  <a:srgbClr val="323232"/>
                </a:solidFill>
              </a:defRPr>
            </a:lvl2pPr>
            <a:lvl3pPr indent="-431800" lvl="2" marL="1371600" algn="l">
              <a:lnSpc>
                <a:spcPct val="90000"/>
              </a:lnSpc>
              <a:spcBef>
                <a:spcPts val="1000"/>
              </a:spcBef>
              <a:spcAft>
                <a:spcPts val="0"/>
              </a:spcAft>
              <a:buClr>
                <a:srgbClr val="323232"/>
              </a:buClr>
              <a:buSzPts val="3200"/>
              <a:buChar char="•"/>
              <a:defRPr sz="3200">
                <a:solidFill>
                  <a:srgbClr val="323232"/>
                </a:solidFill>
              </a:defRPr>
            </a:lvl3pPr>
            <a:lvl4pPr indent="-406400" lvl="3" marL="1828800" algn="l">
              <a:lnSpc>
                <a:spcPct val="90000"/>
              </a:lnSpc>
              <a:spcBef>
                <a:spcPts val="1000"/>
              </a:spcBef>
              <a:spcAft>
                <a:spcPts val="0"/>
              </a:spcAft>
              <a:buClr>
                <a:srgbClr val="323232"/>
              </a:buClr>
              <a:buSzPts val="2800"/>
              <a:buChar char="•"/>
              <a:defRPr sz="2800">
                <a:solidFill>
                  <a:srgbClr val="323232"/>
                </a:solidFill>
              </a:defRPr>
            </a:lvl4pPr>
            <a:lvl5pPr indent="-406400" lvl="4" marL="2286000" algn="l">
              <a:lnSpc>
                <a:spcPct val="90000"/>
              </a:lnSpc>
              <a:spcBef>
                <a:spcPts val="1000"/>
              </a:spcBef>
              <a:spcAft>
                <a:spcPts val="0"/>
              </a:spcAft>
              <a:buClr>
                <a:srgbClr val="323232"/>
              </a:buClr>
              <a:buSzPts val="2800"/>
              <a:buChar char="•"/>
              <a:defRPr sz="2800">
                <a:solidFill>
                  <a:srgbClr val="323232"/>
                </a:solidFill>
              </a:defRPr>
            </a:lvl5pPr>
            <a:lvl6pPr indent="-342900" lvl="5" marL="2743200" algn="l">
              <a:lnSpc>
                <a:spcPct val="90000"/>
              </a:lnSpc>
              <a:spcBef>
                <a:spcPts val="1000"/>
              </a:spcBef>
              <a:spcAft>
                <a:spcPts val="0"/>
              </a:spcAft>
              <a:buClr>
                <a:schemeClr val="dk1"/>
              </a:buClr>
              <a:buSzPts val="1800"/>
              <a:buChar char="•"/>
              <a:defRPr/>
            </a:lvl6pPr>
            <a:lvl7pPr indent="-342900" lvl="6" marL="3200400" algn="l">
              <a:lnSpc>
                <a:spcPct val="90000"/>
              </a:lnSpc>
              <a:spcBef>
                <a:spcPts val="1000"/>
              </a:spcBef>
              <a:spcAft>
                <a:spcPts val="0"/>
              </a:spcAft>
              <a:buClr>
                <a:schemeClr val="dk1"/>
              </a:buClr>
              <a:buSzPts val="1800"/>
              <a:buChar char="•"/>
              <a:defRPr/>
            </a:lvl7pPr>
            <a:lvl8pPr indent="-342900" lvl="7" marL="3657600" algn="l">
              <a:lnSpc>
                <a:spcPct val="90000"/>
              </a:lnSpc>
              <a:spcBef>
                <a:spcPts val="1000"/>
              </a:spcBef>
              <a:spcAft>
                <a:spcPts val="0"/>
              </a:spcAft>
              <a:buClr>
                <a:schemeClr val="dk1"/>
              </a:buClr>
              <a:buSzPts val="1800"/>
              <a:buChar char="•"/>
              <a:defRPr/>
            </a:lvl8pPr>
            <a:lvl9pPr indent="-342900" lvl="8" marL="4114800" algn="l">
              <a:lnSpc>
                <a:spcPct val="90000"/>
              </a:lnSpc>
              <a:spcBef>
                <a:spcPts val="10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8F8F8"/>
        </a:solidFill>
      </p:bgPr>
    </p:bg>
    <p:spTree>
      <p:nvGrpSpPr>
        <p:cNvPr id="5" name="Shape 5"/>
        <p:cNvGrpSpPr/>
        <p:nvPr/>
      </p:nvGrpSpPr>
      <p:grpSpPr>
        <a:xfrm>
          <a:off x="0" y="0"/>
          <a:ext cx="0" cy="0"/>
          <a:chOff x="0" y="0"/>
          <a:chExt cx="0" cy="0"/>
        </a:xfrm>
      </p:grpSpPr>
      <p:sp>
        <p:nvSpPr>
          <p:cNvPr id="6" name="Google Shape;6;p38"/>
          <p:cNvSpPr txBox="1"/>
          <p:nvPr>
            <p:ph type="title"/>
          </p:nvPr>
        </p:nvSpPr>
        <p:spPr>
          <a:xfrm>
            <a:off x="761999" y="1524000"/>
            <a:ext cx="15128875" cy="4484687"/>
          </a:xfrm>
          <a:prstGeom prst="rect">
            <a:avLst/>
          </a:prstGeom>
          <a:noFill/>
          <a:ln>
            <a:noFill/>
          </a:ln>
        </p:spPr>
        <p:txBody>
          <a:bodyPr anchorCtr="0" anchor="t" bIns="0" lIns="0" spcFirstLastPara="1" rIns="0" wrap="square" tIns="0">
            <a:normAutofit/>
          </a:bodyPr>
          <a:lstStyle>
            <a:lvl1pPr lvl="0" marR="0" rtl="0" algn="l">
              <a:lnSpc>
                <a:spcPct val="90000"/>
              </a:lnSpc>
              <a:spcBef>
                <a:spcPts val="0"/>
              </a:spcBef>
              <a:spcAft>
                <a:spcPts val="0"/>
              </a:spcAft>
              <a:buClr>
                <a:srgbClr val="323232"/>
              </a:buClr>
              <a:buSzPts val="8000"/>
              <a:buFont typeface="Arial"/>
              <a:buNone/>
              <a:defRPr b="0" i="0" sz="8000" u="none" cap="none" strike="noStrike">
                <a:solidFill>
                  <a:srgbClr val="323232"/>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7" name="Google Shape;7;p38"/>
          <p:cNvSpPr txBox="1"/>
          <p:nvPr>
            <p:ph idx="1" type="body"/>
          </p:nvPr>
        </p:nvSpPr>
        <p:spPr>
          <a:xfrm>
            <a:off x="755650" y="6858000"/>
            <a:ext cx="15135225" cy="4838700"/>
          </a:xfrm>
          <a:prstGeom prst="rect">
            <a:avLst/>
          </a:prstGeom>
          <a:noFill/>
          <a:ln>
            <a:noFill/>
          </a:ln>
        </p:spPr>
        <p:txBody>
          <a:bodyPr anchorCtr="0" anchor="t" bIns="0" lIns="0" spcFirstLastPara="1" rIns="0" wrap="square" tIns="0">
            <a:normAutofit/>
          </a:bodyPr>
          <a:lstStyle>
            <a:lvl1pPr indent="-584200" lvl="0" marL="457200" marR="0" rtl="0" algn="l">
              <a:lnSpc>
                <a:spcPct val="90000"/>
              </a:lnSpc>
              <a:spcBef>
                <a:spcPts val="2000"/>
              </a:spcBef>
              <a:spcAft>
                <a:spcPts val="0"/>
              </a:spcAft>
              <a:buClr>
                <a:srgbClr val="323232"/>
              </a:buClr>
              <a:buSzPts val="5600"/>
              <a:buFont typeface="Arial"/>
              <a:buChar char="•"/>
              <a:defRPr b="0" i="0" sz="5600" u="none" cap="none" strike="noStrike">
                <a:solidFill>
                  <a:srgbClr val="323232"/>
                </a:solidFill>
                <a:latin typeface="Arial"/>
                <a:ea typeface="Arial"/>
                <a:cs typeface="Arial"/>
                <a:sym typeface="Arial"/>
              </a:defRPr>
            </a:lvl1pPr>
            <a:lvl2pPr indent="-533400" lvl="1" marL="914400" marR="0" rtl="0" algn="l">
              <a:lnSpc>
                <a:spcPct val="90000"/>
              </a:lnSpc>
              <a:spcBef>
                <a:spcPts val="1000"/>
              </a:spcBef>
              <a:spcAft>
                <a:spcPts val="0"/>
              </a:spcAft>
              <a:buClr>
                <a:srgbClr val="323232"/>
              </a:buClr>
              <a:buSzPts val="4800"/>
              <a:buFont typeface="Arial"/>
              <a:buChar char="•"/>
              <a:defRPr b="0" i="0" sz="4800" u="none" cap="none" strike="noStrike">
                <a:solidFill>
                  <a:srgbClr val="323232"/>
                </a:solidFill>
                <a:latin typeface="Arial"/>
                <a:ea typeface="Arial"/>
                <a:cs typeface="Arial"/>
                <a:sym typeface="Arial"/>
              </a:defRPr>
            </a:lvl2pPr>
            <a:lvl3pPr indent="-482600" lvl="2" marL="1371600" marR="0" rtl="0" algn="l">
              <a:lnSpc>
                <a:spcPct val="90000"/>
              </a:lnSpc>
              <a:spcBef>
                <a:spcPts val="1000"/>
              </a:spcBef>
              <a:spcAft>
                <a:spcPts val="0"/>
              </a:spcAft>
              <a:buClr>
                <a:srgbClr val="323232"/>
              </a:buClr>
              <a:buSzPts val="4000"/>
              <a:buFont typeface="Arial"/>
              <a:buChar char="•"/>
              <a:defRPr b="0" i="0" sz="4000" u="none" cap="none" strike="noStrike">
                <a:solidFill>
                  <a:srgbClr val="323232"/>
                </a:solidFill>
                <a:latin typeface="Arial"/>
                <a:ea typeface="Arial"/>
                <a:cs typeface="Arial"/>
                <a:sym typeface="Arial"/>
              </a:defRPr>
            </a:lvl3pPr>
            <a:lvl4pPr indent="-457200" lvl="3" marL="18288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4pPr>
            <a:lvl5pPr indent="-457200" lvl="4" marL="2286000" marR="0" rtl="0" algn="l">
              <a:lnSpc>
                <a:spcPct val="90000"/>
              </a:lnSpc>
              <a:spcBef>
                <a:spcPts val="1000"/>
              </a:spcBef>
              <a:spcAft>
                <a:spcPts val="0"/>
              </a:spcAft>
              <a:buClr>
                <a:srgbClr val="323232"/>
              </a:buClr>
              <a:buSzPts val="3600"/>
              <a:buFont typeface="Arial"/>
              <a:buChar char="•"/>
              <a:defRPr b="0" i="0" sz="3600" u="none" cap="none" strike="noStrike">
                <a:solidFill>
                  <a:srgbClr val="323232"/>
                </a:solidFill>
                <a:latin typeface="Arial"/>
                <a:ea typeface="Arial"/>
                <a:cs typeface="Arial"/>
                <a:sym typeface="Arial"/>
              </a:defRPr>
            </a:lvl5pPr>
            <a:lvl6pPr indent="-457200" lvl="5" marL="27432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6pPr>
            <a:lvl7pPr indent="-457200" lvl="6" marL="32004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7pPr>
            <a:lvl8pPr indent="-457200" lvl="7" marL="36576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8pPr>
            <a:lvl9pPr indent="-457200" lvl="8" marL="4114800" marR="0" rtl="0" algn="l">
              <a:lnSpc>
                <a:spcPct val="90000"/>
              </a:lnSpc>
              <a:spcBef>
                <a:spcPts val="1000"/>
              </a:spcBef>
              <a:spcAft>
                <a:spcPts val="0"/>
              </a:spcAft>
              <a:buClr>
                <a:schemeClr val="dk1"/>
              </a:buClr>
              <a:buSzPts val="3600"/>
              <a:buFont typeface="Arial"/>
              <a:buChar char="•"/>
              <a:defRPr b="0" i="0" sz="36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5.png"/><Relationship Id="rId5"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20.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18.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 Id="rId3" Type="http://schemas.openxmlformats.org/officeDocument/2006/relationships/hyperlink" Target="https://www.youtube.com/watch?v=nxnLRlY8-Xs&amp;t=2278s" TargetMode="External"/><Relationship Id="rId4" Type="http://schemas.openxmlformats.org/officeDocument/2006/relationships/hyperlink" Target="https://www.youtube.com/watch?v=SjS_vFvRmsQ"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1"/>
          <p:cNvSpPr txBox="1"/>
          <p:nvPr>
            <p:ph type="title"/>
          </p:nvPr>
        </p:nvSpPr>
        <p:spPr>
          <a:xfrm>
            <a:off x="762001" y="5657851"/>
            <a:ext cx="15128874" cy="377189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3.Gestión ambiental</a:t>
            </a:r>
            <a:endParaRPr b="1" sz="9600">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2"/>
          <p:cNvSpPr txBox="1"/>
          <p:nvPr>
            <p:ph type="title"/>
          </p:nvPr>
        </p:nvSpPr>
        <p:spPr>
          <a:xfrm>
            <a:off x="1726451" y="5324551"/>
            <a:ext cx="11265000" cy="3066900"/>
          </a:xfrm>
          <a:prstGeom prst="rect">
            <a:avLst/>
          </a:prstGeom>
          <a:noFill/>
          <a:ln>
            <a:noFill/>
          </a:ln>
        </p:spPr>
        <p:txBody>
          <a:bodyPr anchorCtr="0" anchor="t" bIns="0" lIns="0" spcFirstLastPara="1" rIns="0" wrap="square" tIns="0">
            <a:normAutofit fontScale="90000"/>
          </a:bodyPr>
          <a:lstStyle/>
          <a:p>
            <a:pPr indent="-1371600" lvl="0" marL="1371600" rtl="0" algn="l">
              <a:lnSpc>
                <a:spcPct val="90000"/>
              </a:lnSpc>
              <a:spcBef>
                <a:spcPts val="0"/>
              </a:spcBef>
              <a:spcAft>
                <a:spcPts val="0"/>
              </a:spcAft>
              <a:buSzPct val="100000"/>
              <a:buAutoNum type="alphaUcPeriod"/>
            </a:pPr>
            <a:r>
              <a:rPr b="1" lang="es-ES"/>
              <a:t>Introducción al módulo</a:t>
            </a:r>
            <a:endParaRPr b="1"/>
          </a:p>
        </p:txBody>
      </p:sp>
      <p:sp>
        <p:nvSpPr>
          <p:cNvPr id="91" name="Google Shape;91;p2"/>
          <p:cNvSpPr/>
          <p:nvPr/>
        </p:nvSpPr>
        <p:spPr>
          <a:xfrm>
            <a:off x="603849" y="9661585"/>
            <a:ext cx="12387600" cy="845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3"/>
          <p:cNvSpPr txBox="1"/>
          <p:nvPr>
            <p:ph idx="1" type="body"/>
          </p:nvPr>
        </p:nvSpPr>
        <p:spPr>
          <a:xfrm>
            <a:off x="879800" y="1586550"/>
            <a:ext cx="22294200" cy="10542900"/>
          </a:xfrm>
          <a:prstGeom prst="rect">
            <a:avLst/>
          </a:prstGeom>
          <a:noFill/>
          <a:ln>
            <a:noFill/>
          </a:ln>
        </p:spPr>
        <p:txBody>
          <a:bodyPr anchorCtr="0" anchor="t" bIns="0" lIns="0" spcFirstLastPara="1" rIns="0" wrap="square" tIns="118850">
            <a:normAutofit lnSpcReduction="10000"/>
          </a:bodyPr>
          <a:lstStyle/>
          <a:p>
            <a:pPr indent="0" lvl="0" marL="0" rtl="0" algn="l">
              <a:lnSpc>
                <a:spcPct val="100000"/>
              </a:lnSpc>
              <a:spcBef>
                <a:spcPts val="2000"/>
              </a:spcBef>
              <a:spcAft>
                <a:spcPts val="0"/>
              </a:spcAft>
              <a:buSzPts val="6054"/>
              <a:buNone/>
            </a:pPr>
            <a:r>
              <a:rPr lang="es-ES" sz="4800"/>
              <a:t>La gestión ambiental se refiere al uso responsable y la protección del entorno natural mediante la participación activa, la ética y las prácticas sostenibles. Históricamente, la gestión ambiental tiene sus raíces en diversas culturas y tradiciones religiosas que priorizan la armonía con la naturaleza. En el discurso ambiental moderno, significa una transición del dominio sobre la naturaleza a la cooperación y el cuidado. Este término se caracteriza por tres principios fundamentales: </a:t>
            </a:r>
            <a:r>
              <a:rPr b="1" lang="es-ES" sz="4800"/>
              <a:t>responsabilidad, sostenibilidad, cuidado </a:t>
            </a:r>
            <a:r>
              <a:rPr lang="es-ES" sz="4800"/>
              <a:t>y </a:t>
            </a:r>
            <a:r>
              <a:rPr b="1" lang="es-ES" sz="4800"/>
              <a:t>ética.</a:t>
            </a:r>
            <a:endParaRPr b="1"/>
          </a:p>
          <a:p>
            <a:pPr indent="0" lvl="0" marL="0" rtl="0" algn="l">
              <a:lnSpc>
                <a:spcPct val="100000"/>
              </a:lnSpc>
              <a:spcBef>
                <a:spcPts val="2000"/>
              </a:spcBef>
              <a:spcAft>
                <a:spcPts val="0"/>
              </a:spcAft>
              <a:buSzPts val="6054"/>
              <a:buNone/>
            </a:pPr>
            <a:r>
              <a:rPr lang="es-ES" sz="4800"/>
              <a:t>Diversos actores participan en la gestión ambiental, incluyendo a las </a:t>
            </a:r>
            <a:r>
              <a:rPr b="1" lang="es-ES" sz="4800"/>
              <a:t>personas</a:t>
            </a:r>
            <a:r>
              <a:rPr lang="es-ES" sz="4800"/>
              <a:t>, a través de sus elecciones de estilo de vida y la participación cívica; las </a:t>
            </a:r>
            <a:r>
              <a:rPr b="1" lang="es-ES" sz="4800"/>
              <a:t>comunidades</a:t>
            </a:r>
            <a:r>
              <a:rPr lang="es-ES" sz="4800"/>
              <a:t>, mediante programas ambientales locales y la cogestión; las </a:t>
            </a:r>
            <a:r>
              <a:rPr b="1" lang="es-ES" sz="4800"/>
              <a:t>empresas</a:t>
            </a:r>
            <a:r>
              <a:rPr lang="es-ES" sz="4800"/>
              <a:t>, mediante la adopción de prácticas sostenibles; y los </a:t>
            </a:r>
            <a:r>
              <a:rPr b="1" lang="es-ES" sz="4800"/>
              <a:t>gobiernos</a:t>
            </a:r>
            <a:r>
              <a:rPr lang="es-ES" sz="4800"/>
              <a:t>, mediante regulaciones e incentivos. La gestión ambiental no es solo un imperativo moral o ecológico. Es la base de la resiliencia, la seguridad de los recursos y la equidad social.</a:t>
            </a:r>
            <a:endParaRPr sz="48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4"/>
          <p:cNvSpPr txBox="1"/>
          <p:nvPr>
            <p:ph type="title"/>
          </p:nvPr>
        </p:nvSpPr>
        <p:spPr>
          <a:xfrm>
            <a:off x="762000" y="5657850"/>
            <a:ext cx="199443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s-ES"/>
              <a:t>B.</a:t>
            </a:r>
            <a:r>
              <a:rPr b="1" lang="es-ES">
                <a:latin typeface="Calibri"/>
                <a:ea typeface="Calibri"/>
                <a:cs typeface="Calibri"/>
                <a:sym typeface="Calibri"/>
              </a:rPr>
              <a:t> </a:t>
            </a:r>
            <a:r>
              <a:rPr b="1" lang="es-ES" sz="9600">
                <a:latin typeface="Calibri"/>
                <a:ea typeface="Calibri"/>
                <a:cs typeface="Calibri"/>
                <a:sym typeface="Calibri"/>
              </a:rPr>
              <a:t>Introducción a la gestión ambiental</a:t>
            </a:r>
            <a:endParaRPr b="1">
              <a:latin typeface="Calibri"/>
              <a:ea typeface="Calibri"/>
              <a:cs typeface="Calibri"/>
              <a:sym typeface="Calibri"/>
            </a:endParaRPr>
          </a:p>
        </p:txBody>
      </p:sp>
      <p:sp>
        <p:nvSpPr>
          <p:cNvPr id="102" name="Google Shape;102;p4"/>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5"/>
          <p:cNvSpPr txBox="1"/>
          <p:nvPr>
            <p:ph idx="1" type="body"/>
          </p:nvPr>
        </p:nvSpPr>
        <p:spPr>
          <a:xfrm>
            <a:off x="755650" y="3439475"/>
            <a:ext cx="22866300" cy="8257200"/>
          </a:xfrm>
          <a:prstGeom prst="rect">
            <a:avLst/>
          </a:prstGeom>
          <a:noFill/>
          <a:ln>
            <a:noFill/>
          </a:ln>
        </p:spPr>
        <p:txBody>
          <a:bodyPr anchorCtr="0" anchor="t" bIns="0" lIns="0" spcFirstLastPara="1" rIns="0" wrap="square" tIns="0">
            <a:normAutofit fontScale="92500" lnSpcReduction="10000"/>
          </a:bodyPr>
          <a:lstStyle/>
          <a:p>
            <a:pPr indent="-228600" lvl="0" marL="457200" rtl="0" algn="l">
              <a:lnSpc>
                <a:spcPct val="90000"/>
              </a:lnSpc>
              <a:spcBef>
                <a:spcPts val="2000"/>
              </a:spcBef>
              <a:spcAft>
                <a:spcPts val="0"/>
              </a:spcAft>
              <a:buClr>
                <a:srgbClr val="323232"/>
              </a:buClr>
              <a:buSzPct val="108108"/>
              <a:buNone/>
            </a:pPr>
            <a:r>
              <a:rPr lang="es-ES"/>
              <a:t>La gestión ambiental se refiere a la gestión y protección responsable de los recursos naturales para garantizar su sostenibilidad para las generaciones futuras. Este concepto implica esfuerzos éticos, respetuosos y proactivos para salvaguardar el medio ambiente. Abarca acciones para preservar los recursos naturales, restaurar los ecosistemas dañados y gestionar el impacto humano en el medio ambiente.</a:t>
            </a:r>
            <a:endParaRPr/>
          </a:p>
          <a:p>
            <a:pPr indent="-228600" lvl="0" marL="457200" rtl="0" algn="l">
              <a:lnSpc>
                <a:spcPct val="90000"/>
              </a:lnSpc>
              <a:spcBef>
                <a:spcPts val="2000"/>
              </a:spcBef>
              <a:spcAft>
                <a:spcPts val="0"/>
              </a:spcAft>
              <a:buClr>
                <a:srgbClr val="323232"/>
              </a:buClr>
              <a:buSzPct val="108108"/>
              <a:buNone/>
            </a:pPr>
            <a:r>
              <a:t/>
            </a:r>
            <a:endParaRPr/>
          </a:p>
          <a:p>
            <a:pPr indent="0" lvl="0" marL="0" rtl="0" algn="l">
              <a:lnSpc>
                <a:spcPct val="90000"/>
              </a:lnSpc>
              <a:spcBef>
                <a:spcPts val="0"/>
              </a:spcBef>
              <a:spcAft>
                <a:spcPts val="0"/>
              </a:spcAft>
              <a:buSzPct val="108108"/>
              <a:buNone/>
            </a:pPr>
            <a:r>
              <a:rPr lang="es-ES"/>
              <a:t>La importancia de la gestión ambiental reside en su capacidad para promover una coexistencia sostenible entre las actividades humanas y el mundo natural. Exige un cambio en la forma en que la sociedad interactúa con el medio ambiente (de la explotación al cuidado activo, garantizando que los recursos de la tierra se utilicen de forma eficiente y responsable).</a:t>
            </a:r>
            <a:endParaRPr/>
          </a:p>
        </p:txBody>
      </p:sp>
      <p:sp>
        <p:nvSpPr>
          <p:cNvPr id="108" name="Google Shape;108;p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SzPct val="100000"/>
              <a:buNone/>
            </a:pPr>
            <a:r>
              <a:rPr lang="es-ES"/>
              <a:t>1.1.Concepto e importancia de la gestión ambiental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6"/>
          <p:cNvSpPr txBox="1"/>
          <p:nvPr>
            <p:ph idx="1" type="body"/>
          </p:nvPr>
        </p:nvSpPr>
        <p:spPr>
          <a:xfrm>
            <a:off x="758850" y="3166850"/>
            <a:ext cx="22866300" cy="8619600"/>
          </a:xfrm>
          <a:prstGeom prst="rect">
            <a:avLst/>
          </a:prstGeom>
          <a:noFill/>
          <a:ln>
            <a:noFill/>
          </a:ln>
        </p:spPr>
        <p:txBody>
          <a:bodyPr anchorCtr="0" anchor="t" bIns="0" lIns="0" spcFirstLastPara="1" rIns="0" wrap="square" tIns="0">
            <a:normAutofit fontScale="85000" lnSpcReduction="20000"/>
          </a:bodyPr>
          <a:lstStyle/>
          <a:p>
            <a:pPr indent="-228600" lvl="0" marL="457200" rtl="0" algn="l">
              <a:lnSpc>
                <a:spcPct val="100000"/>
              </a:lnSpc>
              <a:spcBef>
                <a:spcPts val="2000"/>
              </a:spcBef>
              <a:spcAft>
                <a:spcPts val="0"/>
              </a:spcAft>
              <a:buClr>
                <a:srgbClr val="323232"/>
              </a:buClr>
              <a:buSzPct val="129032"/>
              <a:buNone/>
            </a:pPr>
            <a:r>
              <a:rPr lang="es-ES"/>
              <a:t>Los desafíos ambientales que enfrentamos hoy son urgentes y están interconectados. El cambio climático, impulsado por las emisiones de combustibles fósiles, la agricultura y la deforestación, provoca el aumento de las temperaturas y fenómenos meteorológicos extremos. La pérdida de biodiversidad se está acelerando, amenazando los servicios ecosistémicos esenciales. La escasez de agua afecta a un tercio de la población mundial, agravada por la contaminación y el cambio climático.</a:t>
            </a:r>
            <a:endParaRPr/>
          </a:p>
          <a:p>
            <a:pPr indent="-228600" lvl="0" marL="457200" rtl="0" algn="l">
              <a:lnSpc>
                <a:spcPct val="100000"/>
              </a:lnSpc>
              <a:spcBef>
                <a:spcPts val="2000"/>
              </a:spcBef>
              <a:spcAft>
                <a:spcPts val="0"/>
              </a:spcAft>
              <a:buClr>
                <a:srgbClr val="323232"/>
              </a:buClr>
              <a:buSzPct val="129032"/>
              <a:buNone/>
            </a:pPr>
            <a:r>
              <a:t/>
            </a:r>
            <a:endParaRPr/>
          </a:p>
          <a:p>
            <a:pPr indent="0" lvl="0" marL="0" rtl="0" algn="l">
              <a:lnSpc>
                <a:spcPct val="100000"/>
              </a:lnSpc>
              <a:spcBef>
                <a:spcPts val="0"/>
              </a:spcBef>
              <a:spcAft>
                <a:spcPts val="0"/>
              </a:spcAft>
              <a:buSzPct val="129032"/>
              <a:buNone/>
            </a:pPr>
            <a:r>
              <a:rPr lang="es-ES"/>
              <a:t>La contaminación y los residuos perjudican la salud humana y los ecosistemas, mientras que nuestra huella ecológica supera la capacidad del planeta para regenerarse. La justicia ambiental aborda cómo estos problemas afectan desproporcionadamente a las comunidades vulnerables. Por último, la equidad intergeneracional garantiza la implementación de prácticas sostenibles para asegurar un planeta habitable para las generaciones futuras.</a:t>
            </a:r>
            <a:endParaRPr/>
          </a:p>
        </p:txBody>
      </p:sp>
      <p:sp>
        <p:nvSpPr>
          <p:cNvPr id="114" name="Google Shape;114;p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1.2. Desafíos ambientales globales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descr="4,600+ Climate Change Infographic Stock Illustrations, Royalty-Free Vector  Graphics &amp; Clip Art - iStock | Climate change infographic template" id="119" name="Google Shape;119;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descr="4,600+ Climate Change Infographic Stock Illustrations, Royalty-Free Vector  Graphics &amp; Clip Art - iStock | Climate change infographic template" id="120" name="Google Shape;120;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descr="https://media.istockphoto.com/id/523868158/vector/climate-change-infographics.jpg?s=612x612&amp;w=0&amp;k=20&amp;c=17LJ7hmjeg92ob1zsKZemkUXp_Fc54qmLpLeGCP2o7c=" id="121" name="Google Shape;121;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sp>
        <p:nvSpPr>
          <p:cNvPr descr="https://media.istockphoto.com/id/523868158/vector/climate-change-infographics.jpg?s=612x612&amp;w=0&amp;k=20&amp;c=17LJ7hmjeg92ob1zsKZemkUXp_Fc54qmLpLeGCP2o7c=" id="122" name="Google Shape;122;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pic>
        <p:nvPicPr>
          <p:cNvPr descr="C:\Users\lufatart\Downloads\climate-change-graphics-shutterstock.jpg" id="123" name="Google Shape;123;p7"/>
          <p:cNvPicPr preferRelativeResize="0"/>
          <p:nvPr/>
        </p:nvPicPr>
        <p:blipFill rotWithShape="1">
          <a:blip r:embed="rId3">
            <a:alphaModFix/>
          </a:blip>
          <a:srcRect b="0" l="0" r="0" t="0"/>
          <a:stretch/>
        </p:blipFill>
        <p:spPr>
          <a:xfrm>
            <a:off x="3208839" y="1621766"/>
            <a:ext cx="17966311" cy="10472468"/>
          </a:xfrm>
          <a:prstGeom prst="rect">
            <a:avLst/>
          </a:prstGeom>
          <a:noFill/>
          <a:ln>
            <a:noFill/>
          </a:ln>
        </p:spPr>
      </p:pic>
      <p:sp>
        <p:nvSpPr>
          <p:cNvPr id="124" name="Google Shape;124;p7"/>
          <p:cNvSpPr txBox="1"/>
          <p:nvPr>
            <p:ph idx="1" type="body"/>
          </p:nvPr>
        </p:nvSpPr>
        <p:spPr>
          <a:xfrm>
            <a:off x="18612329" y="12254180"/>
            <a:ext cx="2401618" cy="340385"/>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rgbClr val="323232"/>
              </a:buClr>
              <a:buSzPts val="2000"/>
              <a:buNone/>
            </a:pPr>
            <a:r>
              <a:rPr lang="es-ES" sz="2000"/>
              <a:t>Fuente: TheWeek.in</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8"/>
          <p:cNvSpPr txBox="1"/>
          <p:nvPr>
            <p:ph idx="1" type="body"/>
          </p:nvPr>
        </p:nvSpPr>
        <p:spPr>
          <a:xfrm>
            <a:off x="758850" y="3545625"/>
            <a:ext cx="22866300" cy="8383200"/>
          </a:xfrm>
          <a:prstGeom prst="rect">
            <a:avLst/>
          </a:prstGeom>
          <a:noFill/>
          <a:ln>
            <a:noFill/>
          </a:ln>
        </p:spPr>
        <p:txBody>
          <a:bodyPr anchorCtr="0" anchor="t" bIns="0" lIns="0" spcFirstLastPara="1" rIns="0" wrap="square" tIns="0">
            <a:normAutofit lnSpcReduction="20000"/>
          </a:bodyPr>
          <a:lstStyle/>
          <a:p>
            <a:pPr indent="-228600" lvl="0" marL="457200" rtl="0" algn="l">
              <a:lnSpc>
                <a:spcPct val="90000"/>
              </a:lnSpc>
              <a:spcBef>
                <a:spcPts val="2000"/>
              </a:spcBef>
              <a:spcAft>
                <a:spcPts val="0"/>
              </a:spcAft>
              <a:buClr>
                <a:srgbClr val="323232"/>
              </a:buClr>
              <a:buSzPts val="6054"/>
              <a:buNone/>
            </a:pPr>
            <a:r>
              <a:rPr lang="es-ES"/>
              <a:t>En el contexto del turismo sostenible, fomenta la adopción de prácticas de bajo impacto que priorizan la conservación de recursos, la protección de la biodiversidad y la reducción de residuos y contaminación. La gestión ambiental en el turismo promueve un equilibrio entre el crecimiento económico, la conservación del medio ambiente y la responsabilidad social. Al integrar la gestión ambiental en las prácticas turísticas, tanto el entorno natural como las comunidades locales se benefician.</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lang="es-ES"/>
              <a:t>Por lo tanto, la gestión ambiental se alinea directamente con los objetivos del turismo sostenible, garantizando que las prácticas turísticas no agoten los recursos naturales ni dañen los ecosistemas, sino que contribuyan a su preservación y regeneración.</a:t>
            </a:r>
            <a:endParaRPr/>
          </a:p>
        </p:txBody>
      </p:sp>
      <p:sp>
        <p:nvSpPr>
          <p:cNvPr id="130" name="Google Shape;130;p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1.3. Gestión ambiental en el turismo sostenible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9"/>
          <p:cNvSpPr txBox="1"/>
          <p:nvPr>
            <p:ph type="title"/>
          </p:nvPr>
        </p:nvSpPr>
        <p:spPr>
          <a:xfrm>
            <a:off x="764825" y="5324400"/>
            <a:ext cx="186570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11500"/>
              <a:buNone/>
            </a:pPr>
            <a:r>
              <a:rPr b="1" lang="es-ES"/>
              <a:t>C. </a:t>
            </a:r>
            <a:r>
              <a:rPr b="1" lang="es-ES" sz="9600">
                <a:latin typeface="Calibri"/>
                <a:ea typeface="Calibri"/>
                <a:cs typeface="Calibri"/>
                <a:sym typeface="Calibri"/>
              </a:rPr>
              <a:t>Fundamentos de la gestión ambiental</a:t>
            </a:r>
            <a:endParaRPr b="1">
              <a:latin typeface="Calibri"/>
              <a:ea typeface="Calibri"/>
              <a:cs typeface="Calibri"/>
              <a:sym typeface="Calibri"/>
            </a:endParaRPr>
          </a:p>
        </p:txBody>
      </p:sp>
      <p:sp>
        <p:nvSpPr>
          <p:cNvPr id="136" name="Google Shape;136;p9"/>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0"/>
          <p:cNvSpPr txBox="1"/>
          <p:nvPr>
            <p:ph idx="1" type="body"/>
          </p:nvPr>
        </p:nvSpPr>
        <p:spPr>
          <a:xfrm>
            <a:off x="758850" y="4634900"/>
            <a:ext cx="22866300" cy="6417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En esencia, la gestión ambiental se fundamenta en una cosmovisión ecológica, una perspectiva que considera a los seres humanos como parte del mundo natural, no como algo separado de él. El pensamiento sistémico, un método que enfatiza las interconexiones y los ciclos de retroalimentación en sistemas complejos, es fundamental para esta cosmovisión. Nos enseña a considerar las consecuencias a largo plazo, los puntos de inflexión y los impactos acumulativos de nuestras acciones sobre el medio ambiente.</a:t>
            </a:r>
            <a:endParaRPr/>
          </a:p>
        </p:txBody>
      </p:sp>
      <p:sp>
        <p:nvSpPr>
          <p:cNvPr id="142" name="Google Shape;142;p10"/>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2.1 Visión ecológica del mundo y pensamiento sistémico</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11"/>
          <p:cNvSpPr txBox="1"/>
          <p:nvPr>
            <p:ph type="title"/>
          </p:nvPr>
        </p:nvSpPr>
        <p:spPr>
          <a:xfrm>
            <a:off x="762000" y="5657850"/>
            <a:ext cx="183021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D. Partes interesadas y mecanismos</a:t>
            </a:r>
            <a:endParaRPr b="1">
              <a:latin typeface="Calibri"/>
              <a:ea typeface="Calibri"/>
              <a:cs typeface="Calibri"/>
              <a:sym typeface="Calibri"/>
            </a:endParaRPr>
          </a:p>
        </p:txBody>
      </p:sp>
      <p:sp>
        <p:nvSpPr>
          <p:cNvPr id="148" name="Google Shape;148;p11"/>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12"/>
          <p:cNvSpPr txBox="1"/>
          <p:nvPr>
            <p:ph idx="1" type="body"/>
          </p:nvPr>
        </p:nvSpPr>
        <p:spPr>
          <a:xfrm>
            <a:off x="755650" y="4438650"/>
            <a:ext cx="12891339" cy="7258050"/>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0"/>
              </a:spcBef>
              <a:spcAft>
                <a:spcPts val="0"/>
              </a:spcAft>
              <a:buSzPts val="5600"/>
              <a:buNone/>
            </a:pPr>
            <a:r>
              <a:rPr lang="es-ES"/>
              <a:t>Los gobiernos desempeñan un papel fundamental en la gestión ambiental mediante la legislación, la regulación y la cooperación internacional. </a:t>
            </a:r>
            <a:endParaRPr/>
          </a:p>
          <a:p>
            <a:pPr indent="0" lvl="0" marL="0" rtl="0" algn="l">
              <a:lnSpc>
                <a:spcPct val="90000"/>
              </a:lnSpc>
              <a:spcBef>
                <a:spcPts val="0"/>
              </a:spcBef>
              <a:spcAft>
                <a:spcPts val="0"/>
              </a:spcAft>
              <a:buSzPts val="5600"/>
              <a:buNone/>
            </a:pPr>
            <a:r>
              <a:rPr lang="es-ES"/>
              <a:t>Marcos clave como el Acuerdo de París (2015), las Metas de Aichi para la Diversidad Biológica y el Pacto Verde Europeo orientan los planes de acción nacionales y locales, exigiendo responsabilidades a los gobiernos.</a:t>
            </a:r>
            <a:endParaRPr/>
          </a:p>
        </p:txBody>
      </p:sp>
      <p:sp>
        <p:nvSpPr>
          <p:cNvPr id="154" name="Google Shape;154;p1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3.1 Políticas gubernamentales y acuerdos internacionales</a:t>
            </a:r>
            <a:endParaRPr/>
          </a:p>
        </p:txBody>
      </p:sp>
      <p:sp>
        <p:nvSpPr>
          <p:cNvPr descr="https://makersite.io/wp-content/uploads/2023/08/green-deal-1024x814.png.webp" id="155" name="Google Shape;155;p12"/>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t/>
            </a:r>
            <a:endParaRPr b="0" i="0" sz="3600" u="none" cap="none" strike="noStrike">
              <a:solidFill>
                <a:schemeClr val="dk1"/>
              </a:solidFill>
              <a:latin typeface="Arial"/>
              <a:ea typeface="Arial"/>
              <a:cs typeface="Arial"/>
              <a:sym typeface="Arial"/>
            </a:endParaRPr>
          </a:p>
        </p:txBody>
      </p:sp>
      <p:pic>
        <p:nvPicPr>
          <p:cNvPr descr="C:\Users\lufatart\Downloads\Captura.JPG" id="156" name="Google Shape;156;p12"/>
          <p:cNvPicPr preferRelativeResize="0"/>
          <p:nvPr/>
        </p:nvPicPr>
        <p:blipFill rotWithShape="1">
          <a:blip r:embed="rId3">
            <a:alphaModFix/>
          </a:blip>
          <a:srcRect b="0" l="0" r="0" t="5646"/>
          <a:stretch/>
        </p:blipFill>
        <p:spPr>
          <a:xfrm>
            <a:off x="14892057" y="4438639"/>
            <a:ext cx="8729933" cy="6896780"/>
          </a:xfrm>
          <a:prstGeom prst="rect">
            <a:avLst/>
          </a:prstGeom>
          <a:noFill/>
          <a:ln>
            <a:noFill/>
          </a:ln>
        </p:spPr>
      </p:pic>
      <p:sp>
        <p:nvSpPr>
          <p:cNvPr id="157" name="Google Shape;157;p12"/>
          <p:cNvSpPr txBox="1"/>
          <p:nvPr/>
        </p:nvSpPr>
        <p:spPr>
          <a:xfrm>
            <a:off x="20285853" y="11426045"/>
            <a:ext cx="2401618" cy="340385"/>
          </a:xfrm>
          <a:prstGeom prst="rect">
            <a:avLst/>
          </a:prstGeom>
          <a:noFill/>
          <a:ln>
            <a:noFill/>
          </a:ln>
        </p:spPr>
        <p:txBody>
          <a:bodyPr anchorCtr="0" anchor="t" bIns="0" lIns="0" spcFirstLastPara="1" rIns="0" wrap="square" tIns="0">
            <a:normAutofit/>
          </a:bodyPr>
          <a:lstStyle/>
          <a:p>
            <a:pPr indent="0" lvl="0" marL="0" marR="0" rtl="0" algn="l">
              <a:lnSpc>
                <a:spcPct val="90000"/>
              </a:lnSpc>
              <a:spcBef>
                <a:spcPts val="0"/>
              </a:spcBef>
              <a:spcAft>
                <a:spcPts val="0"/>
              </a:spcAft>
              <a:buClr>
                <a:srgbClr val="000000"/>
              </a:buClr>
              <a:buSzPts val="2000"/>
              <a:buFont typeface="Arial"/>
              <a:buNone/>
            </a:pPr>
            <a:r>
              <a:rPr b="0" i="0" lang="es-ES" sz="2000" u="none" cap="none" strike="noStrike">
                <a:solidFill>
                  <a:srgbClr val="323232"/>
                </a:solidFill>
                <a:latin typeface="Arial"/>
                <a:ea typeface="Arial"/>
                <a:cs typeface="Arial"/>
                <a:sym typeface="Arial"/>
              </a:rPr>
              <a:t>Fuente: EUinASEAN</a:t>
            </a:r>
            <a:endParaRPr b="0" i="0" sz="2000" u="none" cap="none" strike="noStrike">
              <a:solidFill>
                <a:srgbClr val="32323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13"/>
          <p:cNvSpPr txBox="1"/>
          <p:nvPr>
            <p:ph idx="1" type="body"/>
          </p:nvPr>
        </p:nvSpPr>
        <p:spPr>
          <a:xfrm>
            <a:off x="755650" y="3545625"/>
            <a:ext cx="22866300" cy="53256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SzPts val="5600"/>
              <a:buNone/>
            </a:pPr>
            <a:r>
              <a:rPr lang="es-ES"/>
              <a:t>ONG como WWF, Amigos de la Tierra y movimientos de base como Viernes por el Futuro son vitales para la promoción, la investigación y la participación comunitaria. Las comunidades locales, profundamente conectadas con los ecosistemas, suelen participar en la cogestión de áreas protegidas, la agricultura sostenible y la gestión del agua, lo que permite que su gestión sea adaptable y sensible al contexto.</a:t>
            </a:r>
            <a:endParaRPr/>
          </a:p>
        </p:txBody>
      </p:sp>
      <p:sp>
        <p:nvSpPr>
          <p:cNvPr id="163" name="Google Shape;163;p1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3.2 ONG, movimientos de base y gestión comunitaria</a:t>
            </a:r>
            <a:endParaRPr/>
          </a:p>
        </p:txBody>
      </p:sp>
      <p:pic>
        <p:nvPicPr>
          <p:cNvPr descr="C:\Users\lufatart\Downloads\58568d4c4f6ae202fedf2721.png" id="164" name="Google Shape;164;p13"/>
          <p:cNvPicPr preferRelativeResize="0"/>
          <p:nvPr/>
        </p:nvPicPr>
        <p:blipFill rotWithShape="1">
          <a:blip r:embed="rId3">
            <a:alphaModFix/>
          </a:blip>
          <a:srcRect b="0" l="0" r="0" t="0"/>
          <a:stretch/>
        </p:blipFill>
        <p:spPr>
          <a:xfrm>
            <a:off x="6846858" y="9353192"/>
            <a:ext cx="2857500" cy="3429000"/>
          </a:xfrm>
          <a:prstGeom prst="rect">
            <a:avLst/>
          </a:prstGeom>
          <a:noFill/>
          <a:ln>
            <a:noFill/>
          </a:ln>
        </p:spPr>
      </p:pic>
      <p:pic>
        <p:nvPicPr>
          <p:cNvPr descr="C:\Users\lufatart\Downloads\pngfind.com-friends-logo-png-637853.png" id="165" name="Google Shape;165;p13"/>
          <p:cNvPicPr preferRelativeResize="0"/>
          <p:nvPr/>
        </p:nvPicPr>
        <p:blipFill rotWithShape="1">
          <a:blip r:embed="rId4">
            <a:alphaModFix/>
          </a:blip>
          <a:srcRect b="0" l="0" r="0" t="0"/>
          <a:stretch/>
        </p:blipFill>
        <p:spPr>
          <a:xfrm>
            <a:off x="10303958" y="9542900"/>
            <a:ext cx="2247868" cy="3049585"/>
          </a:xfrm>
          <a:prstGeom prst="rect">
            <a:avLst/>
          </a:prstGeom>
          <a:noFill/>
          <a:ln>
            <a:noFill/>
          </a:ln>
        </p:spPr>
      </p:pic>
      <p:pic>
        <p:nvPicPr>
          <p:cNvPr descr="File:Logo-Fridays-For-Future-Saronno.png" id="166" name="Google Shape;166;p13"/>
          <p:cNvPicPr preferRelativeResize="0"/>
          <p:nvPr/>
        </p:nvPicPr>
        <p:blipFill rotWithShape="1">
          <a:blip r:embed="rId5">
            <a:alphaModFix/>
          </a:blip>
          <a:srcRect b="0" l="0" r="0" t="0"/>
          <a:stretch/>
        </p:blipFill>
        <p:spPr>
          <a:xfrm>
            <a:off x="13371243" y="9653109"/>
            <a:ext cx="2829165" cy="28291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4"/>
          <p:cNvSpPr txBox="1"/>
          <p:nvPr>
            <p:ph idx="1" type="body"/>
          </p:nvPr>
        </p:nvSpPr>
        <p:spPr>
          <a:xfrm>
            <a:off x="755650" y="3313650"/>
            <a:ext cx="22866300" cy="8724300"/>
          </a:xfrm>
          <a:prstGeom prst="rect">
            <a:avLst/>
          </a:prstGeom>
          <a:noFill/>
          <a:ln>
            <a:noFill/>
          </a:ln>
        </p:spPr>
        <p:txBody>
          <a:bodyPr anchorCtr="0" anchor="t" bIns="0" lIns="0" spcFirstLastPara="1" rIns="0" wrap="square" tIns="0">
            <a:normAutofit lnSpcReduction="20000"/>
          </a:bodyPr>
          <a:lstStyle/>
          <a:p>
            <a:pPr indent="-228600" lvl="0" marL="457200" rtl="0" algn="l">
              <a:lnSpc>
                <a:spcPct val="90000"/>
              </a:lnSpc>
              <a:spcBef>
                <a:spcPts val="2000"/>
              </a:spcBef>
              <a:spcAft>
                <a:spcPts val="0"/>
              </a:spcAft>
              <a:buClr>
                <a:srgbClr val="323232"/>
              </a:buClr>
              <a:buSzPts val="6588"/>
              <a:buNone/>
            </a:pPr>
            <a:r>
              <a:rPr lang="es-ES"/>
              <a:t>El sector privado promueve la sostenibilidad a través de criterios de Responsabilidad Social Corporativa (RSC) y Ambientales, Sociales y de Gobernanza (ESG), con énfasis en la eficiencia energética, la reducción de residuos y el abastecimiento ético.</a:t>
            </a:r>
            <a:endParaRPr/>
          </a:p>
          <a:p>
            <a:pPr indent="-228600" lvl="0" marL="457200" rtl="0" algn="l">
              <a:lnSpc>
                <a:spcPct val="90000"/>
              </a:lnSpc>
              <a:spcBef>
                <a:spcPts val="2000"/>
              </a:spcBef>
              <a:spcAft>
                <a:spcPts val="0"/>
              </a:spcAft>
              <a:buClr>
                <a:srgbClr val="323232"/>
              </a:buClr>
              <a:buSzPts val="6588"/>
              <a:buNone/>
            </a:pPr>
            <a:r>
              <a:t/>
            </a:r>
            <a:endParaRPr/>
          </a:p>
          <a:p>
            <a:pPr indent="-228600" lvl="0" marL="457200" rtl="0" algn="l">
              <a:lnSpc>
                <a:spcPct val="90000"/>
              </a:lnSpc>
              <a:spcBef>
                <a:spcPts val="2000"/>
              </a:spcBef>
              <a:spcAft>
                <a:spcPts val="0"/>
              </a:spcAft>
              <a:buClr>
                <a:srgbClr val="323232"/>
              </a:buClr>
              <a:buSzPts val="6588"/>
              <a:buNone/>
            </a:pPr>
            <a:r>
              <a:rPr lang="es-ES"/>
              <a:t>La educación ambiental y los medios de comunicación fomentan la concienciación, el cambio de comportamientos y promueven la acción a través de las escuelas, las campañas y el periodismo.</a:t>
            </a:r>
            <a:endParaRPr/>
          </a:p>
          <a:p>
            <a:pPr indent="-228600" lvl="0" marL="457200" rtl="0" algn="l">
              <a:lnSpc>
                <a:spcPct val="90000"/>
              </a:lnSpc>
              <a:spcBef>
                <a:spcPts val="2000"/>
              </a:spcBef>
              <a:spcAft>
                <a:spcPts val="0"/>
              </a:spcAft>
              <a:buClr>
                <a:srgbClr val="323232"/>
              </a:buClr>
              <a:buSzPts val="6588"/>
              <a:buNone/>
            </a:pPr>
            <a:r>
              <a:t/>
            </a:r>
            <a:endParaRPr/>
          </a:p>
          <a:p>
            <a:pPr indent="0" lvl="0" marL="0" rtl="0" algn="l">
              <a:lnSpc>
                <a:spcPct val="90000"/>
              </a:lnSpc>
              <a:spcBef>
                <a:spcPts val="0"/>
              </a:spcBef>
              <a:spcAft>
                <a:spcPts val="0"/>
              </a:spcAft>
              <a:buSzPts val="6588"/>
              <a:buNone/>
            </a:pPr>
            <a:r>
              <a:rPr lang="es-ES"/>
              <a:t>En conclusión, una gestión ambiental eficaz requiere la colaboración entre sectores. Comprender las funciones de las diferentes partes interesadas mejora nuestra capacidad para implementar estrategias sostenibles.</a:t>
            </a:r>
            <a:endParaRPr/>
          </a:p>
        </p:txBody>
      </p:sp>
      <p:sp>
        <p:nvSpPr>
          <p:cNvPr id="172" name="Google Shape;172;p14"/>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3.3 Negocios y educación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5"/>
          <p:cNvSpPr txBox="1"/>
          <p:nvPr>
            <p:ph type="title"/>
          </p:nvPr>
        </p:nvSpPr>
        <p:spPr>
          <a:xfrm>
            <a:off x="761999" y="5657850"/>
            <a:ext cx="19324800" cy="30672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E. Herramientas y estrategias para la administración</a:t>
            </a:r>
            <a:endParaRPr b="1">
              <a:latin typeface="Calibri"/>
              <a:ea typeface="Calibri"/>
              <a:cs typeface="Calibri"/>
              <a:sym typeface="Calibri"/>
            </a:endParaRPr>
          </a:p>
        </p:txBody>
      </p:sp>
      <p:sp>
        <p:nvSpPr>
          <p:cNvPr id="178" name="Google Shape;178;p15"/>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16"/>
          <p:cNvSpPr txBox="1"/>
          <p:nvPr>
            <p:ph idx="1" type="body"/>
          </p:nvPr>
        </p:nvSpPr>
        <p:spPr>
          <a:xfrm>
            <a:off x="758850" y="3252125"/>
            <a:ext cx="22866300" cy="88011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6054"/>
              <a:buNone/>
            </a:pPr>
            <a:r>
              <a:rPr lang="es-ES"/>
              <a:t>La gestión ambiental requiere herramientas prácticas que transformen los principios éticos en acciones concretas. Las Evaluaciones de Impacto Ambiental (EIA) evalúan los riesgos potenciales de los proyectos, consultando a las partes interesadas.</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lang="es-ES"/>
              <a:t>Además, la infraestructura verde, como los techos verdes, los bosques urbanos y los pavimentos permeables, integra los sistemas naturales en los espacios urbanos, mejorando la calidad del aire, reduciendo el calor y fomentando la biodiversidad. La economía circular promueve la eficiencia de los recursos al centrarse en la reutilización, la reparación y el reciclaje, reduciendo los residuos y promoviendo la sostenibilidad.</a:t>
            </a:r>
            <a:endParaRPr/>
          </a:p>
        </p:txBody>
      </p:sp>
      <p:sp>
        <p:nvSpPr>
          <p:cNvPr id="184" name="Google Shape;184;p16"/>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4.1 Evaluaciones ambientales e infraestructura verde</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7"/>
          <p:cNvSpPr txBox="1"/>
          <p:nvPr>
            <p:ph idx="1" type="body"/>
          </p:nvPr>
        </p:nvSpPr>
        <p:spPr>
          <a:xfrm>
            <a:off x="758850" y="3860225"/>
            <a:ext cx="22866300" cy="84927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6054"/>
              <a:buNone/>
            </a:pPr>
            <a:r>
              <a:rPr lang="es-ES"/>
              <a:t>La transición a fuentes de energía renovables como la solar, la eólica y la hidroeléctrica es esencial para reducir el impacto ambiental. Las tecnologías que ahorran recursos, como los electrodomésticos de bajo consumo y los sistemas de ahorro de agua, ayudan a reducir la dependencia de recursos finitos.</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lang="es-ES"/>
              <a:t>Sistemas de certificación como LEED, ISO 14001 y FSC validan las prácticas responsables, garantizando la rendición de cuentas y proporcionando criterios de mejora, a la vez que ofrecen una diferenciación en el mercado.</a:t>
            </a:r>
            <a:endParaRPr/>
          </a:p>
        </p:txBody>
      </p:sp>
      <p:sp>
        <p:nvSpPr>
          <p:cNvPr id="190" name="Google Shape;190;p17"/>
          <p:cNvSpPr txBox="1"/>
          <p:nvPr>
            <p:ph type="title"/>
          </p:nvPr>
        </p:nvSpPr>
        <p:spPr>
          <a:xfrm>
            <a:off x="761999" y="1524000"/>
            <a:ext cx="22860000" cy="2021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4.2 Energía renovable, eficiencia de recursos y certificación</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8"/>
          <p:cNvSpPr txBox="1"/>
          <p:nvPr>
            <p:ph idx="1" type="body"/>
          </p:nvPr>
        </p:nvSpPr>
        <p:spPr>
          <a:xfrm>
            <a:off x="758850" y="3817000"/>
            <a:ext cx="22866300" cy="85929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lang="es-ES"/>
              <a:t>Las tecnologías digitales, como los SIG, los medidores inteligentes y las aplicaciones de ciencia ciudadana, respaldan el monitoreo ambiental y la recopilación de datos.</a:t>
            </a:r>
            <a:endParaRPr/>
          </a:p>
          <a:p>
            <a:pPr indent="-228600" lvl="0" marL="45720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0"/>
              </a:spcBef>
              <a:spcAft>
                <a:spcPts val="0"/>
              </a:spcAft>
              <a:buSzPts val="5600"/>
              <a:buNone/>
            </a:pPr>
            <a:r>
              <a:rPr lang="es-ES"/>
              <a:t>La participación comunitaria mediante talleres, campañas de concienciación y programas educativos garantiza que las iniciativas de gestión ambiental sean eficaces y sostenibles. Al combinarse, estas herramientas brindan un enfoque integral para la gestión y protección ambiental.</a:t>
            </a:r>
            <a:endParaRPr/>
          </a:p>
        </p:txBody>
      </p:sp>
      <p:sp>
        <p:nvSpPr>
          <p:cNvPr id="196" name="Google Shape;196;p18"/>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accent1"/>
              </a:buClr>
              <a:buSzPct val="111111"/>
              <a:buFont typeface="Arial"/>
              <a:buNone/>
            </a:pPr>
            <a:r>
              <a:rPr lang="es-ES"/>
              <a:t>4.3 Tecnologías digitales y participación comunitaria</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9"/>
          <p:cNvSpPr txBox="1"/>
          <p:nvPr>
            <p:ph type="title"/>
          </p:nvPr>
        </p:nvSpPr>
        <p:spPr>
          <a:xfrm>
            <a:off x="762000" y="6018450"/>
            <a:ext cx="18218100" cy="16791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F. Gestión ambiental en el turismo</a:t>
            </a:r>
            <a:endParaRPr b="1">
              <a:latin typeface="Calibri"/>
              <a:ea typeface="Calibri"/>
              <a:cs typeface="Calibri"/>
              <a:sym typeface="Calibri"/>
            </a:endParaRPr>
          </a:p>
        </p:txBody>
      </p:sp>
      <p:sp>
        <p:nvSpPr>
          <p:cNvPr id="202" name="Google Shape;202;p19"/>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0"/>
          <p:cNvSpPr txBox="1"/>
          <p:nvPr>
            <p:ph idx="1" type="body"/>
          </p:nvPr>
        </p:nvSpPr>
        <p:spPr>
          <a:xfrm>
            <a:off x="758850" y="3098700"/>
            <a:ext cx="22866300" cy="75186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5600"/>
              <a:buNone/>
            </a:pPr>
            <a:r>
              <a:rPr lang="es-ES"/>
              <a:t>El turismo es un importante motor económico y un nexo cultural, pero también deja una huella ecológica considerable.</a:t>
            </a:r>
            <a:endParaRPr/>
          </a:p>
          <a:p>
            <a:pPr indent="-228600" lvl="0" marL="457200" rtl="0" algn="l">
              <a:lnSpc>
                <a:spcPct val="90000"/>
              </a:lnSpc>
              <a:spcBef>
                <a:spcPts val="2000"/>
              </a:spcBef>
              <a:spcAft>
                <a:spcPts val="0"/>
              </a:spcAft>
              <a:buClr>
                <a:srgbClr val="323232"/>
              </a:buClr>
              <a:buSzPts val="5600"/>
              <a:buNone/>
            </a:pPr>
            <a:r>
              <a:t/>
            </a:r>
            <a:endParaRPr/>
          </a:p>
          <a:p>
            <a:pPr indent="0" lvl="0" marL="0" rtl="0" algn="l">
              <a:lnSpc>
                <a:spcPct val="90000"/>
              </a:lnSpc>
              <a:spcBef>
                <a:spcPts val="0"/>
              </a:spcBef>
              <a:spcAft>
                <a:spcPts val="0"/>
              </a:spcAft>
              <a:buSzPts val="5600"/>
              <a:buNone/>
            </a:pPr>
            <a:r>
              <a:rPr lang="es-ES"/>
              <a:t>El sector consume grandes cantidades de energía y agua, genera una cantidad considerable de residuos e impacta a las comunidades y los ecosistemas locales. </a:t>
            </a:r>
            <a:endParaRPr/>
          </a:p>
          <a:p>
            <a:pPr indent="0" lvl="0" marL="0" rtl="0" algn="l">
              <a:lnSpc>
                <a:spcPct val="90000"/>
              </a:lnSpc>
              <a:spcBef>
                <a:spcPts val="0"/>
              </a:spcBef>
              <a:spcAft>
                <a:spcPts val="0"/>
              </a:spcAft>
              <a:buSzPts val="5600"/>
              <a:buNone/>
            </a:pPr>
            <a:r>
              <a:t/>
            </a:r>
            <a:endParaRPr/>
          </a:p>
          <a:p>
            <a:pPr indent="0" lvl="0" marL="0" rtl="0" algn="l">
              <a:lnSpc>
                <a:spcPct val="90000"/>
              </a:lnSpc>
              <a:spcBef>
                <a:spcPts val="0"/>
              </a:spcBef>
              <a:spcAft>
                <a:spcPts val="0"/>
              </a:spcAft>
              <a:buSzPts val="5600"/>
              <a:buNone/>
            </a:pPr>
            <a:r>
              <a:rPr b="1" lang="es-ES"/>
              <a:t>Integrar la gestión ambiental en el turismo es esencial para lograr un desarrollo verdaderamente sostenible.</a:t>
            </a:r>
            <a:endParaRPr b="1"/>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21"/>
          <p:cNvSpPr txBox="1"/>
          <p:nvPr>
            <p:ph idx="1" type="body"/>
          </p:nvPr>
        </p:nvSpPr>
        <p:spPr>
          <a:xfrm>
            <a:off x="721150" y="2989401"/>
            <a:ext cx="22866300" cy="5441700"/>
          </a:xfrm>
          <a:prstGeom prst="rect">
            <a:avLst/>
          </a:prstGeom>
          <a:noFill/>
          <a:ln>
            <a:noFill/>
          </a:ln>
        </p:spPr>
        <p:txBody>
          <a:bodyPr anchorCtr="0" anchor="t" bIns="0" lIns="0" spcFirstLastPara="1" rIns="0" wrap="square" tIns="0">
            <a:normAutofit fontScale="92500" lnSpcReduction="20000"/>
          </a:bodyPr>
          <a:lstStyle/>
          <a:p>
            <a:pPr indent="-228600" lvl="0" marL="457200" rtl="0" algn="l">
              <a:lnSpc>
                <a:spcPct val="90000"/>
              </a:lnSpc>
              <a:spcBef>
                <a:spcPts val="2000"/>
              </a:spcBef>
              <a:spcAft>
                <a:spcPts val="0"/>
              </a:spcAft>
              <a:buClr>
                <a:srgbClr val="323232"/>
              </a:buClr>
              <a:buSzPct val="108108"/>
              <a:buNone/>
            </a:pPr>
            <a:r>
              <a:rPr lang="es-ES"/>
              <a:t>El turismo contribuye a las emisiones globales de carbono, especialmente a través de los viajes aéreos y los cruceros. El turismo masivo puede provocar deforestación, agotamiento de los recursos de agua dulce, degradación marina y costera, perturbación de la vida silvestre y acumulación de residuos.</a:t>
            </a:r>
            <a:endParaRPr/>
          </a:p>
          <a:p>
            <a:pPr indent="-228600" lvl="0" marL="457200" rtl="0" algn="l">
              <a:lnSpc>
                <a:spcPct val="90000"/>
              </a:lnSpc>
              <a:spcBef>
                <a:spcPts val="2000"/>
              </a:spcBef>
              <a:spcAft>
                <a:spcPts val="0"/>
              </a:spcAft>
              <a:buClr>
                <a:srgbClr val="323232"/>
              </a:buClr>
              <a:buSzPct val="108108"/>
              <a:buNone/>
            </a:pPr>
            <a:r>
              <a:t/>
            </a:r>
            <a:endParaRPr/>
          </a:p>
          <a:p>
            <a:pPr indent="0" lvl="0" marL="0" rtl="0" algn="l">
              <a:lnSpc>
                <a:spcPct val="90000"/>
              </a:lnSpc>
              <a:spcBef>
                <a:spcPts val="0"/>
              </a:spcBef>
              <a:spcAft>
                <a:spcPts val="0"/>
              </a:spcAft>
              <a:buSzPct val="108108"/>
              <a:buNone/>
            </a:pPr>
            <a:r>
              <a:rPr lang="es-ES"/>
              <a:t>Destinos como Bali, Venecia y Machu Picchu han experimentado estos impactos, lo que ha motivado demandas de una mejor gestión y la limitación del número de visitantes.</a:t>
            </a:r>
            <a:endParaRPr/>
          </a:p>
        </p:txBody>
      </p:sp>
      <p:sp>
        <p:nvSpPr>
          <p:cNvPr id="213" name="Google Shape;213;p21"/>
          <p:cNvSpPr txBox="1"/>
          <p:nvPr>
            <p:ph type="title"/>
          </p:nvPr>
        </p:nvSpPr>
        <p:spPr>
          <a:xfrm>
            <a:off x="762000" y="1524000"/>
            <a:ext cx="22860000" cy="12024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5.1 Huella ambiental del turismo</a:t>
            </a:r>
            <a:endParaRPr/>
          </a:p>
        </p:txBody>
      </p:sp>
      <p:pic>
        <p:nvPicPr>
          <p:cNvPr descr="C:\Users\lufatart\Downloads\L070315ce.jpg" id="214" name="Google Shape;214;p21"/>
          <p:cNvPicPr preferRelativeResize="0"/>
          <p:nvPr/>
        </p:nvPicPr>
        <p:blipFill rotWithShape="1">
          <a:blip r:embed="rId3">
            <a:alphaModFix/>
          </a:blip>
          <a:srcRect b="0" l="0" r="0" t="0"/>
          <a:stretch/>
        </p:blipFill>
        <p:spPr>
          <a:xfrm>
            <a:off x="4625980" y="8715343"/>
            <a:ext cx="5872941" cy="4620047"/>
          </a:xfrm>
          <a:prstGeom prst="rect">
            <a:avLst/>
          </a:prstGeom>
          <a:noFill/>
          <a:ln>
            <a:noFill/>
          </a:ln>
        </p:spPr>
      </p:pic>
      <p:sp>
        <p:nvSpPr>
          <p:cNvPr id="215" name="Google Shape;215;p21"/>
          <p:cNvSpPr/>
          <p:nvPr/>
        </p:nvSpPr>
        <p:spPr>
          <a:xfrm>
            <a:off x="10854883" y="12873730"/>
            <a:ext cx="62556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Fuente: Chappatte in Le Temps, Switzerland</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2"/>
          <p:cNvSpPr txBox="1"/>
          <p:nvPr>
            <p:ph idx="1" type="body"/>
          </p:nvPr>
        </p:nvSpPr>
        <p:spPr>
          <a:xfrm>
            <a:off x="593750" y="4608000"/>
            <a:ext cx="22866300" cy="7088700"/>
          </a:xfrm>
          <a:prstGeom prst="rect">
            <a:avLst/>
          </a:prstGeom>
          <a:noFill/>
          <a:ln>
            <a:noFill/>
          </a:ln>
        </p:spPr>
        <p:txBody>
          <a:bodyPr anchorCtr="0" anchor="t" bIns="0" lIns="0" spcFirstLastPara="1" rIns="0" wrap="square" tIns="0">
            <a:normAutofit lnSpcReduction="10000"/>
          </a:bodyPr>
          <a:lstStyle/>
          <a:p>
            <a:pPr indent="0" lvl="0" marL="0" rtl="0" algn="l">
              <a:lnSpc>
                <a:spcPct val="90000"/>
              </a:lnSpc>
              <a:spcBef>
                <a:spcPts val="2000"/>
              </a:spcBef>
              <a:spcAft>
                <a:spcPts val="0"/>
              </a:spcAft>
              <a:buSzPts val="5600"/>
              <a:buNone/>
            </a:pPr>
            <a:r>
              <a:rPr lang="es-ES"/>
              <a:t>El </a:t>
            </a:r>
            <a:r>
              <a:rPr b="1" lang="es-ES"/>
              <a:t>ecoturismo </a:t>
            </a:r>
            <a:r>
              <a:rPr lang="es-ES"/>
              <a:t>se centra en viajes de bajo impacto a áreas naturales, promoviendo la conservación y beneficiando a las comunidades locales. Anima a los visitantes a respetar los ecosistemas, minimizar los residuos y apoyar el desarrollo sostenible. </a:t>
            </a:r>
            <a:endParaRPr/>
          </a:p>
          <a:p>
            <a:pPr indent="0" lvl="0" marL="0" rtl="0" algn="l">
              <a:lnSpc>
                <a:spcPct val="90000"/>
              </a:lnSpc>
              <a:spcBef>
                <a:spcPts val="2000"/>
              </a:spcBef>
              <a:spcAft>
                <a:spcPts val="0"/>
              </a:spcAft>
              <a:buSzPts val="5600"/>
              <a:buNone/>
            </a:pPr>
            <a:r>
              <a:t/>
            </a:r>
            <a:endParaRPr/>
          </a:p>
          <a:p>
            <a:pPr indent="0" lvl="0" marL="0" rtl="0" algn="l">
              <a:lnSpc>
                <a:spcPct val="90000"/>
              </a:lnSpc>
              <a:spcBef>
                <a:spcPts val="2000"/>
              </a:spcBef>
              <a:spcAft>
                <a:spcPts val="0"/>
              </a:spcAft>
              <a:buSzPts val="5600"/>
              <a:buNone/>
            </a:pPr>
            <a:r>
              <a:rPr lang="es-ES"/>
              <a:t>El </a:t>
            </a:r>
            <a:r>
              <a:rPr b="1" lang="es-ES"/>
              <a:t>turismo regenerativo</a:t>
            </a:r>
            <a:r>
              <a:rPr lang="es-ES"/>
              <a:t> va más allá de la conservación: busca restaurar y mejorar los ecosistemas y las comunidades afectadas por el turismo, con el objetivo de dejar los lugares en mejores condiciones que como los encontraron.</a:t>
            </a:r>
            <a:endParaRPr/>
          </a:p>
        </p:txBody>
      </p:sp>
      <p:sp>
        <p:nvSpPr>
          <p:cNvPr id="221" name="Google Shape;221;p22"/>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5.2 Ecoturismo y turismo regenerativo</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23"/>
          <p:cNvSpPr txBox="1"/>
          <p:nvPr>
            <p:ph idx="1" type="body"/>
          </p:nvPr>
        </p:nvSpPr>
        <p:spPr>
          <a:xfrm>
            <a:off x="758850" y="3712125"/>
            <a:ext cx="22866300" cy="83832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6054"/>
              <a:buNone/>
            </a:pPr>
            <a:r>
              <a:rPr lang="es-ES"/>
              <a:t>Para minimizar el daño ambiental, el turismo debe incorporar prácticas sostenibles. Estas incluyen la implementación de opciones de transporte ecológicas, como lanzaderas eléctricas y bicicletas, la mejora de la eficiencia energética en los alojamientos y la gestión del consumo de agua con grifos de bajo consumo y sistemas de reutilización.</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lang="es-ES"/>
              <a:t>Reducir los residuos mediante el reciclaje, el compostaje y políticas sin plástico, así como apoyar los sistemas alimentarios locales y las cadenas de suministro éticas, también es crucial.</a:t>
            </a:r>
            <a:endParaRPr/>
          </a:p>
        </p:txBody>
      </p:sp>
      <p:sp>
        <p:nvSpPr>
          <p:cNvPr id="227" name="Google Shape;227;p23"/>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5.3 Mejores prácticas en gestión turística</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pic>
        <p:nvPicPr>
          <p:cNvPr descr="C:\Users\lufatart\Downloads\tourism-as-an-opportunity.jpg" id="232" name="Google Shape;232;p24"/>
          <p:cNvPicPr preferRelativeResize="0"/>
          <p:nvPr/>
        </p:nvPicPr>
        <p:blipFill rotWithShape="1">
          <a:blip r:embed="rId3">
            <a:alphaModFix/>
          </a:blip>
          <a:srcRect b="0" l="0" r="0" t="0"/>
          <a:stretch/>
        </p:blipFill>
        <p:spPr>
          <a:xfrm>
            <a:off x="3627287" y="1976343"/>
            <a:ext cx="16799228" cy="9763315"/>
          </a:xfrm>
          <a:prstGeom prst="rect">
            <a:avLst/>
          </a:prstGeom>
          <a:noFill/>
          <a:ln>
            <a:noFill/>
          </a:ln>
        </p:spPr>
      </p:pic>
      <p:sp>
        <p:nvSpPr>
          <p:cNvPr id="233" name="Google Shape;233;p24"/>
          <p:cNvSpPr/>
          <p:nvPr/>
        </p:nvSpPr>
        <p:spPr>
          <a:xfrm>
            <a:off x="17618710" y="12075685"/>
            <a:ext cx="2614800" cy="4617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s-ES" sz="2400" u="none" cap="none" strike="noStrike">
                <a:solidFill>
                  <a:schemeClr val="dk1"/>
                </a:solidFill>
                <a:latin typeface="Arial"/>
                <a:ea typeface="Arial"/>
                <a:cs typeface="Arial"/>
                <a:sym typeface="Arial"/>
              </a:rPr>
              <a:t>Fuente: IUCN.org</a:t>
            </a:r>
            <a:endParaRPr b="0" i="0" sz="24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5"/>
          <p:cNvSpPr txBox="1"/>
          <p:nvPr>
            <p:ph idx="1" type="body"/>
          </p:nvPr>
        </p:nvSpPr>
        <p:spPr>
          <a:xfrm>
            <a:off x="758850" y="3704100"/>
            <a:ext cx="22866300" cy="8487900"/>
          </a:xfrm>
          <a:prstGeom prst="rect">
            <a:avLst/>
          </a:prstGeom>
          <a:noFill/>
          <a:ln>
            <a:noFill/>
          </a:ln>
        </p:spPr>
        <p:txBody>
          <a:bodyPr anchorCtr="0" anchor="t" bIns="0" lIns="0" spcFirstLastPara="1" rIns="0" wrap="square" tIns="0">
            <a:normAutofit/>
          </a:bodyPr>
          <a:lstStyle/>
          <a:p>
            <a:pPr indent="-228600" lvl="0" marL="457200" rtl="0" algn="l">
              <a:lnSpc>
                <a:spcPct val="90000"/>
              </a:lnSpc>
              <a:spcBef>
                <a:spcPts val="2000"/>
              </a:spcBef>
              <a:spcAft>
                <a:spcPts val="0"/>
              </a:spcAft>
              <a:buClr>
                <a:srgbClr val="323232"/>
              </a:buClr>
              <a:buSzPts val="6054"/>
              <a:buNone/>
            </a:pPr>
            <a:r>
              <a:rPr lang="es-ES"/>
              <a:t>Los hoteles y resorts desempeñan un papel clave en la gestión responsable mediante la instalación de fuentes de energía renovables, como paneles solares y sistemas geotérmicos. Muchos también participan en iniciativas de compensación de carbono y se someten a auditorías ambientales.</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lang="es-ES"/>
              <a:t>Obtener certificaciones ecológicas, como Green Key y EarthCheck, es una muestra de compromiso con la sostenibilidad. La educación de los huéspedes sobre comportamiento responsable es igualmente importante.</a:t>
            </a:r>
            <a:endParaRPr/>
          </a:p>
        </p:txBody>
      </p:sp>
      <p:sp>
        <p:nvSpPr>
          <p:cNvPr id="239" name="Google Shape;239;p25"/>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5.4 El papel del sector hotelero</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26"/>
          <p:cNvSpPr txBox="1"/>
          <p:nvPr>
            <p:ph idx="1" type="body"/>
          </p:nvPr>
        </p:nvSpPr>
        <p:spPr>
          <a:xfrm>
            <a:off x="758850" y="3545624"/>
            <a:ext cx="22866300" cy="8495100"/>
          </a:xfrm>
          <a:prstGeom prst="rect">
            <a:avLst/>
          </a:prstGeom>
          <a:noFill/>
          <a:ln>
            <a:noFill/>
          </a:ln>
        </p:spPr>
        <p:txBody>
          <a:bodyPr anchorCtr="0" anchor="t" bIns="0" lIns="0" spcFirstLastPara="1" rIns="0" wrap="square" tIns="0">
            <a:normAutofit lnSpcReduction="10000"/>
          </a:bodyPr>
          <a:lstStyle/>
          <a:p>
            <a:pPr indent="-228600" lvl="0" marL="457200" rtl="0" algn="l">
              <a:lnSpc>
                <a:spcPct val="90000"/>
              </a:lnSpc>
              <a:spcBef>
                <a:spcPts val="2000"/>
              </a:spcBef>
              <a:spcAft>
                <a:spcPts val="0"/>
              </a:spcAft>
              <a:buClr>
                <a:srgbClr val="323232"/>
              </a:buClr>
              <a:buSzPts val="6054"/>
              <a:buNone/>
            </a:pPr>
            <a:r>
              <a:rPr lang="es-ES"/>
              <a:t>Una gestión turística eficaz requiere una planificación coordinada a nivel de destino. Las estrategias incluyen la realización de evaluaciones de la capacidad de carga para limitar el número de visitantes, la zonificación de áreas para conservar la biodiversidad y la participación de las comunidades en la toma de decisiones. Sistemas de certificación como GSTC, Travelife y Bandera Azul incentivan las prácticas sostenibles y mejoran la transparencia para los viajeros.</a:t>
            </a:r>
            <a:endParaRPr/>
          </a:p>
          <a:p>
            <a:pPr indent="-228600" lvl="0" marL="457200" rtl="0" algn="l">
              <a:lnSpc>
                <a:spcPct val="90000"/>
              </a:lnSpc>
              <a:spcBef>
                <a:spcPts val="2000"/>
              </a:spcBef>
              <a:spcAft>
                <a:spcPts val="0"/>
              </a:spcAft>
              <a:buClr>
                <a:srgbClr val="323232"/>
              </a:buClr>
              <a:buSzPts val="6054"/>
              <a:buNone/>
            </a:pPr>
            <a:r>
              <a:t/>
            </a:r>
            <a:endParaRPr/>
          </a:p>
          <a:p>
            <a:pPr indent="0" lvl="0" marL="0" rtl="0" algn="l">
              <a:lnSpc>
                <a:spcPct val="90000"/>
              </a:lnSpc>
              <a:spcBef>
                <a:spcPts val="0"/>
              </a:spcBef>
              <a:spcAft>
                <a:spcPts val="0"/>
              </a:spcAft>
              <a:buSzPts val="6054"/>
              <a:buNone/>
            </a:pPr>
            <a:r>
              <a:rPr lang="es-ES"/>
              <a:t>En última instancia, el turismo puede convertirse en un sector que no solo sustente, sino que regenere los lugares que toca, beneficiando tanto al medio ambiente como a las comunidades locales.</a:t>
            </a:r>
            <a:endParaRPr/>
          </a:p>
        </p:txBody>
      </p:sp>
      <p:sp>
        <p:nvSpPr>
          <p:cNvPr id="245" name="Google Shape;245;p26"/>
          <p:cNvSpPr txBox="1"/>
          <p:nvPr>
            <p:ph type="title"/>
          </p:nvPr>
        </p:nvSpPr>
        <p:spPr>
          <a:xfrm>
            <a:off x="761999" y="1524000"/>
            <a:ext cx="22860001" cy="2021633"/>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8000"/>
              <a:buFont typeface="Arial"/>
              <a:buNone/>
            </a:pPr>
            <a:r>
              <a:rPr lang="es-ES"/>
              <a:t>5.5 Gestión y certificación de destinos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29"/>
          <p:cNvSpPr txBox="1"/>
          <p:nvPr>
            <p:ph type="title"/>
          </p:nvPr>
        </p:nvSpPr>
        <p:spPr>
          <a:xfrm>
            <a:off x="927050" y="6079650"/>
            <a:ext cx="11265000" cy="1556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s-ES"/>
              <a:t>G. Conclusiones </a:t>
            </a:r>
            <a:endParaRPr/>
          </a:p>
        </p:txBody>
      </p:sp>
      <p:sp>
        <p:nvSpPr>
          <p:cNvPr id="251" name="Google Shape;251;p29"/>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0"/>
          <p:cNvSpPr txBox="1"/>
          <p:nvPr>
            <p:ph idx="1" type="body"/>
          </p:nvPr>
        </p:nvSpPr>
        <p:spPr>
          <a:xfrm>
            <a:off x="758850" y="1443600"/>
            <a:ext cx="22866300" cy="10828800"/>
          </a:xfrm>
          <a:prstGeom prst="rect">
            <a:avLst/>
          </a:prstGeom>
          <a:noFill/>
          <a:ln>
            <a:noFill/>
          </a:ln>
        </p:spPr>
        <p:txBody>
          <a:bodyPr anchorCtr="0" anchor="t" bIns="0" lIns="0" spcFirstLastPara="1" rIns="0" wrap="square" tIns="0">
            <a:noAutofit/>
          </a:bodyPr>
          <a:lstStyle/>
          <a:p>
            <a:pPr indent="0" lvl="0" marL="0" rtl="0" algn="l">
              <a:lnSpc>
                <a:spcPct val="105000"/>
              </a:lnSpc>
              <a:spcBef>
                <a:spcPts val="1200"/>
              </a:spcBef>
              <a:spcAft>
                <a:spcPts val="0"/>
              </a:spcAft>
              <a:buClr>
                <a:schemeClr val="dk1"/>
              </a:buClr>
              <a:buSzPts val="688"/>
              <a:buNone/>
            </a:pPr>
            <a:r>
              <a:rPr lang="es-ES" sz="3800"/>
              <a:t>La gestión responsable del medio ambiente y el turismo sostenible son fundamentales para forjar un futuro equilibrado y equitativo para las generaciones futuras. A medida que siguen aumentando las presiones globales sobre los ecosistemas y los recursos naturales, es crucial que asumamos una responsabilidad compartida. </a:t>
            </a:r>
            <a:endParaRPr sz="3800"/>
          </a:p>
          <a:p>
            <a:pPr indent="0" lvl="0" marL="0" rtl="0" algn="l">
              <a:lnSpc>
                <a:spcPct val="105000"/>
              </a:lnSpc>
              <a:spcBef>
                <a:spcPts val="1200"/>
              </a:spcBef>
              <a:spcAft>
                <a:spcPts val="0"/>
              </a:spcAft>
              <a:buClr>
                <a:schemeClr val="dk1"/>
              </a:buClr>
              <a:buSzPts val="688"/>
              <a:buFont typeface="Arial"/>
              <a:buNone/>
            </a:pPr>
            <a:r>
              <a:rPr lang="es-ES" sz="3800"/>
              <a:t>El turismo, que tradicionalmente ha contribuido a la degradación medioambiental, debe transformarse en una fuerza impulsora de la conservación y el desarrollo sostenible.</a:t>
            </a:r>
            <a:endParaRPr sz="3800"/>
          </a:p>
          <a:p>
            <a:pPr indent="0" lvl="0" marL="0" rtl="0" algn="l">
              <a:lnSpc>
                <a:spcPct val="105000"/>
              </a:lnSpc>
              <a:spcBef>
                <a:spcPts val="1200"/>
              </a:spcBef>
              <a:spcAft>
                <a:spcPts val="0"/>
              </a:spcAft>
              <a:buClr>
                <a:schemeClr val="dk1"/>
              </a:buClr>
              <a:buSzPts val="688"/>
              <a:buNone/>
            </a:pPr>
            <a:r>
              <a:rPr lang="es-ES" sz="3800"/>
              <a:t>Una gestión adecuada del patrimonio cultural y natural garantiza que podamos preservar estos recursos para las generaciones futuras, al tiempo que se fomenta el bienestar de las comunidades locales. </a:t>
            </a:r>
            <a:endParaRPr sz="3800"/>
          </a:p>
          <a:p>
            <a:pPr indent="0" lvl="0" marL="0" rtl="0" algn="l">
              <a:lnSpc>
                <a:spcPct val="105000"/>
              </a:lnSpc>
              <a:spcBef>
                <a:spcPts val="1200"/>
              </a:spcBef>
              <a:spcAft>
                <a:spcPts val="0"/>
              </a:spcAft>
              <a:buClr>
                <a:schemeClr val="dk1"/>
              </a:buClr>
              <a:buSzPts val="688"/>
              <a:buFont typeface="Arial"/>
              <a:buNone/>
            </a:pPr>
            <a:r>
              <a:rPr lang="es-ES" sz="3800"/>
              <a:t>Una gestión medioambiental eficaz requiere la colaboración entre gobiernos, empresas y particulares para poner en práctica medidas sostenibles que promuevan la sostenibilidad medioambiental, la equidad social y la vitalidad económica.</a:t>
            </a:r>
            <a:endParaRPr sz="3800"/>
          </a:p>
          <a:p>
            <a:pPr indent="0" lvl="0" marL="0" rtl="0" algn="l">
              <a:lnSpc>
                <a:spcPct val="105000"/>
              </a:lnSpc>
              <a:spcBef>
                <a:spcPts val="1200"/>
              </a:spcBef>
              <a:spcAft>
                <a:spcPts val="0"/>
              </a:spcAft>
              <a:buClr>
                <a:schemeClr val="dk1"/>
              </a:buClr>
              <a:buSzPts val="688"/>
              <a:buNone/>
            </a:pPr>
            <a:r>
              <a:rPr lang="es-ES" sz="3800"/>
              <a:t>A través de tecnologías innovadoras como el Museo Virtual de Quart de Poblet, las comunidades pueden interactuar con su patrimonio cultural y natural de formas nuevas y significativas. </a:t>
            </a:r>
            <a:endParaRPr sz="3800"/>
          </a:p>
          <a:p>
            <a:pPr indent="0" lvl="0" marL="0" rtl="0" algn="l">
              <a:lnSpc>
                <a:spcPct val="105000"/>
              </a:lnSpc>
              <a:spcBef>
                <a:spcPts val="1200"/>
              </a:spcBef>
              <a:spcAft>
                <a:spcPts val="1200"/>
              </a:spcAft>
              <a:buClr>
                <a:schemeClr val="dk1"/>
              </a:buClr>
              <a:buSzPts val="688"/>
              <a:buNone/>
            </a:pPr>
            <a:r>
              <a:rPr lang="es-ES" sz="3800"/>
              <a:t>Esto fomenta la educación, la concienciación y un sentido de responsabilidad compartida. Al transformar el sector turístico, pasando de un modelo de explotación a uno de regeneración, creamos un camino hacia un futuro más sostenible y próspero tanto para los destinos como para los viajeros.</a:t>
            </a:r>
            <a:endParaRPr sz="3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7"/>
          <p:cNvSpPr txBox="1"/>
          <p:nvPr>
            <p:ph type="title"/>
          </p:nvPr>
        </p:nvSpPr>
        <p:spPr>
          <a:xfrm>
            <a:off x="762001" y="5657851"/>
            <a:ext cx="1126489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11500"/>
              <a:buFont typeface="Arial"/>
              <a:buNone/>
            </a:pPr>
            <a:r>
              <a:rPr b="1" lang="es-ES" sz="9600">
                <a:latin typeface="Calibri"/>
                <a:ea typeface="Calibri"/>
                <a:cs typeface="Calibri"/>
                <a:sym typeface="Calibri"/>
              </a:rPr>
              <a:t>H. Referencias</a:t>
            </a:r>
            <a:endParaRPr b="1">
              <a:latin typeface="Calibri"/>
              <a:ea typeface="Calibri"/>
              <a:cs typeface="Calibri"/>
              <a:sym typeface="Calibri"/>
            </a:endParaRPr>
          </a:p>
        </p:txBody>
      </p:sp>
      <p:sp>
        <p:nvSpPr>
          <p:cNvPr id="262" name="Google Shape;262;p27"/>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28"/>
          <p:cNvSpPr txBox="1"/>
          <p:nvPr>
            <p:ph idx="1" type="body"/>
          </p:nvPr>
        </p:nvSpPr>
        <p:spPr>
          <a:xfrm>
            <a:off x="755650" y="1763486"/>
            <a:ext cx="22866350" cy="9933214"/>
          </a:xfrm>
          <a:prstGeom prst="rect">
            <a:avLst/>
          </a:prstGeom>
          <a:noFill/>
          <a:ln>
            <a:noFill/>
          </a:ln>
        </p:spPr>
        <p:txBody>
          <a:bodyPr anchorCtr="0" anchor="t" bIns="0" lIns="0" spcFirstLastPara="1" rIns="0" wrap="square" tIns="0">
            <a:normAutofit fontScale="55000" lnSpcReduction="20000"/>
          </a:bodyPr>
          <a:lstStyle/>
          <a:p>
            <a:pPr indent="-195580" lvl="0" marL="0" rtl="0" algn="l">
              <a:lnSpc>
                <a:spcPct val="170000"/>
              </a:lnSpc>
              <a:spcBef>
                <a:spcPts val="0"/>
              </a:spcBef>
              <a:spcAft>
                <a:spcPts val="0"/>
              </a:spcAft>
              <a:buClr>
                <a:srgbClr val="323232"/>
              </a:buClr>
              <a:buSzPct val="100000"/>
              <a:buFont typeface="Arial"/>
              <a:buChar char="•"/>
            </a:pPr>
            <a:r>
              <a:rPr b="1" lang="es-ES"/>
              <a:t>Barton, D. N., &amp; Lafferty, W. M.</a:t>
            </a:r>
            <a:r>
              <a:rPr lang="es-ES"/>
              <a:t> (2001). Local environmental stewardship and sustainable development: A framework for analysis. </a:t>
            </a:r>
            <a:r>
              <a:rPr i="1" lang="es-ES"/>
              <a:t>Environmental Policy and Governance, 11</a:t>
            </a:r>
            <a:r>
              <a:rPr lang="es-ES"/>
              <a:t>(3), 143-155. </a:t>
            </a:r>
            <a:endParaRPr/>
          </a:p>
          <a:p>
            <a:pPr indent="-195580" lvl="0" marL="0" rtl="0" algn="l">
              <a:lnSpc>
                <a:spcPct val="170000"/>
              </a:lnSpc>
              <a:spcBef>
                <a:spcPts val="2000"/>
              </a:spcBef>
              <a:spcAft>
                <a:spcPts val="0"/>
              </a:spcAft>
              <a:buClr>
                <a:srgbClr val="323232"/>
              </a:buClr>
              <a:buSzPct val="100000"/>
              <a:buFont typeface="Arial"/>
              <a:buChar char="•"/>
            </a:pPr>
            <a:r>
              <a:rPr b="1" lang="es-ES"/>
              <a:t>UNESCO</a:t>
            </a:r>
            <a:r>
              <a:rPr lang="es-ES"/>
              <a:t>. (2016). </a:t>
            </a:r>
            <a:r>
              <a:rPr i="1" lang="es-ES"/>
              <a:t>The role of cultural heritage in sustainable development</a:t>
            </a:r>
            <a:r>
              <a:rPr lang="es-ES"/>
              <a:t>. United Nations Educational, Scientific and Cultural Organization. </a:t>
            </a:r>
            <a:endParaRPr/>
          </a:p>
          <a:p>
            <a:pPr indent="-195580" lvl="0" marL="0" rtl="0" algn="l">
              <a:lnSpc>
                <a:spcPct val="170000"/>
              </a:lnSpc>
              <a:spcBef>
                <a:spcPts val="2000"/>
              </a:spcBef>
              <a:spcAft>
                <a:spcPts val="0"/>
              </a:spcAft>
              <a:buClr>
                <a:srgbClr val="323232"/>
              </a:buClr>
              <a:buSzPct val="100000"/>
              <a:buFont typeface="Arial"/>
              <a:buChar char="•"/>
            </a:pPr>
            <a:r>
              <a:rPr b="1" lang="es-ES"/>
              <a:t>United Nations Environment Programme (UNEP)</a:t>
            </a:r>
            <a:r>
              <a:rPr lang="es-ES"/>
              <a:t>. (2016). </a:t>
            </a:r>
            <a:r>
              <a:rPr i="1" lang="es-ES"/>
              <a:t>Global environment outlook (GEO-6): Regional assessments</a:t>
            </a:r>
            <a:r>
              <a:rPr lang="es-ES"/>
              <a:t>. United Nations Environment Programme. </a:t>
            </a:r>
            <a:endParaRPr/>
          </a:p>
          <a:p>
            <a:pPr indent="-195580" lvl="0" marL="0" rtl="0" algn="l">
              <a:lnSpc>
                <a:spcPct val="170000"/>
              </a:lnSpc>
              <a:spcBef>
                <a:spcPts val="2000"/>
              </a:spcBef>
              <a:spcAft>
                <a:spcPts val="0"/>
              </a:spcAft>
              <a:buClr>
                <a:srgbClr val="323232"/>
              </a:buClr>
              <a:buSzPct val="100000"/>
              <a:buFont typeface="Arial"/>
              <a:buChar char="•"/>
            </a:pPr>
            <a:r>
              <a:rPr b="1" lang="es-ES"/>
              <a:t>Global Sustainable Tourism Council (GSTC)</a:t>
            </a:r>
            <a:r>
              <a:rPr lang="es-ES"/>
              <a:t>. (2020). </a:t>
            </a:r>
            <a:r>
              <a:rPr i="1" lang="es-ES"/>
              <a:t>GSTC Criteria for sustainable tourism</a:t>
            </a:r>
            <a:r>
              <a:rPr lang="es-ES"/>
              <a:t>. Global Sustainable Tourism Council. https://www.gstcouncil.org/gstc-criteria/</a:t>
            </a:r>
            <a:endParaRPr/>
          </a:p>
          <a:p>
            <a:pPr indent="-195580" lvl="0" marL="0" rtl="0" algn="l">
              <a:lnSpc>
                <a:spcPct val="170000"/>
              </a:lnSpc>
              <a:spcBef>
                <a:spcPts val="2000"/>
              </a:spcBef>
              <a:spcAft>
                <a:spcPts val="0"/>
              </a:spcAft>
              <a:buClr>
                <a:srgbClr val="323232"/>
              </a:buClr>
              <a:buSzPct val="100000"/>
              <a:buFont typeface="Arial"/>
              <a:buChar char="•"/>
            </a:pPr>
            <a:r>
              <a:rPr b="1" lang="es-ES"/>
              <a:t>World Bank Group</a:t>
            </a:r>
            <a:r>
              <a:rPr lang="es-ES"/>
              <a:t>. (2018). </a:t>
            </a:r>
            <a:r>
              <a:rPr i="1" lang="es-ES"/>
              <a:t>Tourism for development: Using tourism for the development of local communities</a:t>
            </a:r>
            <a:r>
              <a:rPr lang="es-ES"/>
              <a:t>. World Bank. </a:t>
            </a:r>
            <a:endParaRPr/>
          </a:p>
          <a:p>
            <a:pPr indent="-195580" lvl="0" marL="0" rtl="0" algn="l">
              <a:lnSpc>
                <a:spcPct val="170000"/>
              </a:lnSpc>
              <a:spcBef>
                <a:spcPts val="2000"/>
              </a:spcBef>
              <a:spcAft>
                <a:spcPts val="0"/>
              </a:spcAft>
              <a:buClr>
                <a:srgbClr val="323232"/>
              </a:buClr>
              <a:buSzPct val="100000"/>
              <a:buFont typeface="Arial"/>
              <a:buChar char="•"/>
            </a:pPr>
            <a:r>
              <a:rPr b="1" lang="es-ES"/>
              <a:t>UNEP &amp; UNWTO</a:t>
            </a:r>
            <a:r>
              <a:rPr lang="es-ES"/>
              <a:t>. (2019). </a:t>
            </a:r>
            <a:r>
              <a:rPr i="1" lang="es-ES"/>
              <a:t>Tourism and the sustainable development goals – Journey to 2030</a:t>
            </a:r>
            <a:r>
              <a:rPr lang="es-ES"/>
              <a:t>. United Nations Environment Programme &amp; United Nations World Tourism Organization.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31"/>
          <p:cNvSpPr txBox="1"/>
          <p:nvPr>
            <p:ph type="title"/>
          </p:nvPr>
        </p:nvSpPr>
        <p:spPr>
          <a:xfrm>
            <a:off x="1328250" y="5636875"/>
            <a:ext cx="11265000" cy="15567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b="1" lang="es-ES"/>
              <a:t>ACTIVIDAD</a:t>
            </a:r>
            <a:endParaRPr/>
          </a:p>
        </p:txBody>
      </p:sp>
      <p:sp>
        <p:nvSpPr>
          <p:cNvPr id="273" name="Google Shape;273;p31"/>
          <p:cNvSpPr/>
          <p:nvPr/>
        </p:nvSpPr>
        <p:spPr>
          <a:xfrm>
            <a:off x="603849" y="9661585"/>
            <a:ext cx="19944272" cy="845389"/>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6600"/>
              <a:buFont typeface="Arial"/>
              <a:buNone/>
            </a:pPr>
            <a:r>
              <a:t/>
            </a:r>
            <a:endParaRPr b="1" i="0" sz="6600" u="none" cap="none" strike="noStrik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32"/>
          <p:cNvSpPr txBox="1"/>
          <p:nvPr>
            <p:ph idx="1" type="body"/>
          </p:nvPr>
        </p:nvSpPr>
        <p:spPr>
          <a:xfrm>
            <a:off x="8655825" y="3603750"/>
            <a:ext cx="15130500" cy="6508500"/>
          </a:xfrm>
          <a:prstGeom prst="rect">
            <a:avLst/>
          </a:prstGeom>
          <a:noFill/>
          <a:ln>
            <a:noFill/>
          </a:ln>
        </p:spPr>
        <p:txBody>
          <a:bodyPr anchorCtr="0" anchor="t" bIns="0" lIns="0" spcFirstLastPara="1" rIns="0" wrap="square" tIns="0">
            <a:normAutofit/>
          </a:bodyPr>
          <a:lstStyle/>
          <a:p>
            <a:pPr indent="-584200" lvl="0" marL="457200" rtl="0" algn="l">
              <a:lnSpc>
                <a:spcPct val="90000"/>
              </a:lnSpc>
              <a:spcBef>
                <a:spcPts val="2000"/>
              </a:spcBef>
              <a:spcAft>
                <a:spcPts val="0"/>
              </a:spcAft>
              <a:buSzPts val="5600"/>
              <a:buChar char="●"/>
            </a:pPr>
            <a:r>
              <a:rPr lang="es-ES"/>
              <a:t>Explora cómo las prácticas de turismo sostenible pueden minimizar el impacto ambiental y contribuir a la regeneración de los ecosistemas y las comunidades locales.</a:t>
            </a:r>
            <a:endParaRPr/>
          </a:p>
          <a:p>
            <a:pPr indent="0" lvl="0" marL="457200" rtl="0" algn="l">
              <a:lnSpc>
                <a:spcPct val="90000"/>
              </a:lnSpc>
              <a:spcBef>
                <a:spcPts val="2000"/>
              </a:spcBef>
              <a:spcAft>
                <a:spcPts val="0"/>
              </a:spcAft>
              <a:buNone/>
            </a:pPr>
            <a:r>
              <a:t/>
            </a:r>
            <a:endParaRPr/>
          </a:p>
          <a:p>
            <a:pPr indent="-584200" lvl="0" marL="457200" rtl="0" algn="l">
              <a:lnSpc>
                <a:spcPct val="90000"/>
              </a:lnSpc>
              <a:spcBef>
                <a:spcPts val="0"/>
              </a:spcBef>
              <a:spcAft>
                <a:spcPts val="0"/>
              </a:spcAft>
              <a:buSzPts val="5600"/>
              <a:buChar char="●"/>
            </a:pPr>
            <a:r>
              <a:rPr lang="es-ES"/>
              <a:t>Analiza los efectos del turismo en el medio ambiente y debate estrategias para una actividad turística más responsable.</a:t>
            </a:r>
            <a:endParaRPr/>
          </a:p>
        </p:txBody>
      </p:sp>
      <p:sp>
        <p:nvSpPr>
          <p:cNvPr id="279" name="Google Shape;279;p32"/>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Actividad</a:t>
            </a:r>
            <a:br>
              <a:rPr lang="es-ES"/>
            </a:b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3"/>
          <p:cNvSpPr txBox="1"/>
          <p:nvPr>
            <p:ph type="title"/>
          </p:nvPr>
        </p:nvSpPr>
        <p:spPr>
          <a:xfrm>
            <a:off x="762001" y="5657851"/>
            <a:ext cx="16746069" cy="3067049"/>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accent1"/>
              </a:buClr>
              <a:buSzPts val="12778"/>
              <a:buFont typeface="Arial"/>
              <a:buNone/>
            </a:pPr>
            <a:r>
              <a:rPr lang="es-ES" sz="9600"/>
              <a:t>ACTIVIDADES DE AUTOAPRENDIZAJE</a:t>
            </a:r>
            <a:endParaRPr/>
          </a:p>
        </p:txBody>
      </p:sp>
      <p:sp>
        <p:nvSpPr>
          <p:cNvPr id="285" name="Google Shape;285;p33"/>
          <p:cNvSpPr/>
          <p:nvPr/>
        </p:nvSpPr>
        <p:spPr>
          <a:xfrm>
            <a:off x="587829" y="9339943"/>
            <a:ext cx="10907485" cy="1175657"/>
          </a:xfrm>
          <a:prstGeom prst="rect">
            <a:avLst/>
          </a:prstGeom>
          <a:solidFill>
            <a:srgbClr val="32323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Arial"/>
              <a:buNone/>
            </a:pPr>
            <a:r>
              <a:t/>
            </a:r>
            <a:endParaRPr b="0" i="0" sz="3600" u="none" cap="none" strike="noStrik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34"/>
          <p:cNvSpPr txBox="1"/>
          <p:nvPr>
            <p:ph idx="1" type="body"/>
          </p:nvPr>
        </p:nvSpPr>
        <p:spPr>
          <a:xfrm>
            <a:off x="762000" y="5097525"/>
            <a:ext cx="22014000" cy="6305700"/>
          </a:xfrm>
          <a:prstGeom prst="rect">
            <a:avLst/>
          </a:prstGeom>
          <a:noFill/>
          <a:ln>
            <a:noFill/>
          </a:ln>
        </p:spPr>
        <p:txBody>
          <a:bodyPr anchorCtr="0" anchor="t" bIns="0" lIns="0" spcFirstLastPara="1" rIns="0" wrap="square" tIns="0">
            <a:normAutofit fontScale="85000" lnSpcReduction="10000"/>
          </a:bodyPr>
          <a:lstStyle/>
          <a:p>
            <a:pPr indent="-369570" lvl="0" marL="457200" rtl="0" algn="l">
              <a:lnSpc>
                <a:spcPct val="90000"/>
              </a:lnSpc>
              <a:spcBef>
                <a:spcPts val="2000"/>
              </a:spcBef>
              <a:spcAft>
                <a:spcPts val="0"/>
              </a:spcAft>
              <a:buSzPct val="100000"/>
              <a:buChar char="•"/>
            </a:pPr>
            <a:r>
              <a:rPr lang="es-ES"/>
              <a:t>Ideas para la Acción - Gestión de Destinos: Mejores Prácticas para Replantear el Propósito del Turismo: </a:t>
            </a:r>
            <a:r>
              <a:rPr lang="es-ES" u="sng">
                <a:solidFill>
                  <a:schemeClr val="hlink"/>
                </a:solidFill>
                <a:highlight>
                  <a:srgbClr val="1FCD5F"/>
                </a:highlight>
                <a:hlinkClick r:id="rId3"/>
              </a:rPr>
              <a:t>https://www.youtube.com/watch?v=nxnLRlY8-Xs&amp;t=2278s</a:t>
            </a:r>
            <a:endParaRPr i="1">
              <a:highlight>
                <a:srgbClr val="1FCD5F"/>
              </a:highlight>
            </a:endParaRPr>
          </a:p>
          <a:p>
            <a:pPr indent="-67310" lvl="0" marL="457200" rtl="0" algn="l">
              <a:lnSpc>
                <a:spcPct val="90000"/>
              </a:lnSpc>
              <a:spcBef>
                <a:spcPts val="2000"/>
              </a:spcBef>
              <a:spcAft>
                <a:spcPts val="0"/>
              </a:spcAft>
              <a:buSzPct val="100000"/>
              <a:buNone/>
            </a:pPr>
            <a:r>
              <a:t/>
            </a:r>
            <a:endParaRPr/>
          </a:p>
          <a:p>
            <a:pPr indent="-369570" lvl="0" marL="457200" rtl="0" algn="l">
              <a:lnSpc>
                <a:spcPct val="90000"/>
              </a:lnSpc>
              <a:spcBef>
                <a:spcPts val="2000"/>
              </a:spcBef>
              <a:spcAft>
                <a:spcPts val="0"/>
              </a:spcAft>
              <a:buSzPct val="100000"/>
              <a:buChar char="•"/>
            </a:pPr>
            <a:r>
              <a:rPr lang="es-ES"/>
              <a:t>Turismo en tiempos de cambio climático | Documental de DW: </a:t>
            </a:r>
            <a:r>
              <a:rPr lang="es-ES" u="sng">
                <a:solidFill>
                  <a:schemeClr val="hlink"/>
                </a:solidFill>
                <a:highlight>
                  <a:srgbClr val="1FCD5F"/>
                </a:highlight>
                <a:hlinkClick r:id="rId4"/>
              </a:rPr>
              <a:t>https://www.youtube.com/watch?v=SjS_vFvRmsQ</a:t>
            </a:r>
            <a:endParaRPr>
              <a:highlight>
                <a:srgbClr val="1FCD5F"/>
              </a:highlight>
            </a:endParaRPr>
          </a:p>
          <a:p>
            <a:pPr indent="-67310" lvl="0" marL="457200" rtl="0" algn="l">
              <a:lnSpc>
                <a:spcPct val="90000"/>
              </a:lnSpc>
              <a:spcBef>
                <a:spcPts val="2000"/>
              </a:spcBef>
              <a:spcAft>
                <a:spcPts val="0"/>
              </a:spcAft>
              <a:buSzPct val="100000"/>
              <a:buNone/>
            </a:pPr>
            <a:r>
              <a:t/>
            </a:r>
            <a:endParaRPr/>
          </a:p>
          <a:p>
            <a:pPr indent="-457200" lvl="0" marL="457200" rtl="0" algn="l">
              <a:lnSpc>
                <a:spcPct val="90000"/>
              </a:lnSpc>
              <a:spcBef>
                <a:spcPts val="2000"/>
              </a:spcBef>
              <a:spcAft>
                <a:spcPts val="0"/>
              </a:spcAft>
              <a:buSzPct val="100000"/>
              <a:buChar char="•"/>
            </a:pPr>
            <a:r>
              <a:rPr lang="es-ES"/>
              <a:t>Cómo la industria turística puede ser responsable de su huella ambiental | Sean Nino | TEDxUbud: </a:t>
            </a:r>
            <a:r>
              <a:rPr lang="es-ES" u="sng">
                <a:solidFill>
                  <a:schemeClr val="lt1"/>
                </a:solidFill>
                <a:highlight>
                  <a:srgbClr val="1FCD5F"/>
                </a:highlight>
              </a:rPr>
              <a:t>https://www.youtube.com/watch?v=AMlG-c1hXEE</a:t>
            </a:r>
            <a:endParaRPr/>
          </a:p>
        </p:txBody>
      </p:sp>
      <p:sp>
        <p:nvSpPr>
          <p:cNvPr id="291" name="Google Shape;291;p34"/>
          <p:cNvSpPr txBox="1"/>
          <p:nvPr>
            <p:ph type="title"/>
          </p:nvPr>
        </p:nvSpPr>
        <p:spPr>
          <a:xfrm>
            <a:off x="689500" y="2405700"/>
            <a:ext cx="3348600" cy="9798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s-ES"/>
              <a:t>Videos</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5"/>
          <p:cNvSpPr txBox="1"/>
          <p:nvPr>
            <p:ph idx="1" type="body"/>
          </p:nvPr>
        </p:nvSpPr>
        <p:spPr>
          <a:xfrm>
            <a:off x="747200" y="7089925"/>
            <a:ext cx="22559400" cy="1844400"/>
          </a:xfrm>
          <a:prstGeom prst="rect">
            <a:avLst/>
          </a:prstGeom>
          <a:noFill/>
          <a:ln>
            <a:noFill/>
          </a:ln>
        </p:spPr>
        <p:txBody>
          <a:bodyPr anchorCtr="0" anchor="t" bIns="0" lIns="0" spcFirstLastPara="1" rIns="0" wrap="square" tIns="0">
            <a:normAutofit/>
          </a:bodyPr>
          <a:lstStyle/>
          <a:p>
            <a:pPr indent="-457200" lvl="0" marL="457200" rtl="0" algn="l">
              <a:lnSpc>
                <a:spcPct val="90000"/>
              </a:lnSpc>
              <a:spcBef>
                <a:spcPts val="0"/>
              </a:spcBef>
              <a:spcAft>
                <a:spcPts val="0"/>
              </a:spcAft>
              <a:buSzPts val="5600"/>
              <a:buChar char="•"/>
            </a:pPr>
            <a:r>
              <a:rPr lang="es-ES"/>
              <a:t>Gestión ambiental: una revisión conceptual y un marco analítico:</a:t>
            </a:r>
            <a:r>
              <a:rPr lang="es-ES">
                <a:highlight>
                  <a:srgbClr val="4A86E8"/>
                </a:highlight>
              </a:rPr>
              <a:t> </a:t>
            </a:r>
            <a:r>
              <a:rPr lang="es-ES">
                <a:highlight>
                  <a:srgbClr val="1FCD5F"/>
                </a:highlight>
              </a:rPr>
              <a:t>https://link.springer.com/article/10.1007/s00267-017-0993-2</a:t>
            </a:r>
            <a:endParaRPr/>
          </a:p>
        </p:txBody>
      </p:sp>
      <p:sp>
        <p:nvSpPr>
          <p:cNvPr id="297" name="Google Shape;297;p35"/>
          <p:cNvSpPr txBox="1"/>
          <p:nvPr>
            <p:ph type="title"/>
          </p:nvPr>
        </p:nvSpPr>
        <p:spPr>
          <a:xfrm>
            <a:off x="762000" y="2395200"/>
            <a:ext cx="4103700" cy="1000800"/>
          </a:xfrm>
          <a:prstGeom prst="rect">
            <a:avLst/>
          </a:prstGeom>
          <a:noFill/>
          <a:ln>
            <a:noFill/>
          </a:ln>
        </p:spPr>
        <p:txBody>
          <a:bodyPr anchorCtr="0" anchor="t" bIns="0" lIns="0" spcFirstLastPara="1" rIns="0" wrap="square" tIns="0">
            <a:normAutofit fontScale="90000"/>
          </a:bodyPr>
          <a:lstStyle/>
          <a:p>
            <a:pPr indent="0" lvl="0" marL="0" rtl="0" algn="l">
              <a:lnSpc>
                <a:spcPct val="90000"/>
              </a:lnSpc>
              <a:spcBef>
                <a:spcPts val="0"/>
              </a:spcBef>
              <a:spcAft>
                <a:spcPts val="0"/>
              </a:spcAft>
              <a:buClr>
                <a:schemeClr val="lt1"/>
              </a:buClr>
              <a:buSzPct val="100000"/>
              <a:buFont typeface="Arial"/>
              <a:buNone/>
            </a:pPr>
            <a:r>
              <a:rPr lang="es-ES"/>
              <a:t>Artículos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36"/>
          <p:cNvSpPr txBox="1"/>
          <p:nvPr>
            <p:ph idx="1" type="body"/>
          </p:nvPr>
        </p:nvSpPr>
        <p:spPr>
          <a:xfrm>
            <a:off x="8655825" y="2848800"/>
            <a:ext cx="15130500" cy="8018400"/>
          </a:xfrm>
          <a:prstGeom prst="rect">
            <a:avLst/>
          </a:prstGeom>
          <a:noFill/>
          <a:ln>
            <a:noFill/>
          </a:ln>
        </p:spPr>
        <p:txBody>
          <a:bodyPr anchorCtr="0" anchor="t" bIns="0" lIns="0" spcFirstLastPara="1" rIns="0" wrap="square" tIns="0">
            <a:normAutofit/>
          </a:bodyPr>
          <a:lstStyle/>
          <a:p>
            <a:pPr indent="-228600" lvl="0" marL="457200" rtl="0" algn="ctr">
              <a:lnSpc>
                <a:spcPct val="90000"/>
              </a:lnSpc>
              <a:spcBef>
                <a:spcPts val="2000"/>
              </a:spcBef>
              <a:spcAft>
                <a:spcPts val="0"/>
              </a:spcAft>
              <a:buClr>
                <a:srgbClr val="323232"/>
              </a:buClr>
              <a:buSzPts val="5600"/>
              <a:buNone/>
            </a:pPr>
            <a:r>
              <a:rPr b="1" lang="es-ES"/>
              <a:t>Diseño de un Plan de Gestión para un Destino Turístico</a:t>
            </a:r>
            <a:endParaRPr b="1"/>
          </a:p>
          <a:p>
            <a:pPr indent="-685800" lvl="0" marL="914400" rtl="0" algn="l">
              <a:lnSpc>
                <a:spcPct val="90000"/>
              </a:lnSpc>
              <a:spcBef>
                <a:spcPts val="2000"/>
              </a:spcBef>
              <a:spcAft>
                <a:spcPts val="0"/>
              </a:spcAft>
              <a:buSzPts val="5600"/>
              <a:buFont typeface="Calibri"/>
              <a:buChar char="-"/>
            </a:pPr>
            <a:r>
              <a:rPr lang="es-ES"/>
              <a:t>Elige un destino real o hipotético.</a:t>
            </a:r>
            <a:endParaRPr/>
          </a:p>
          <a:p>
            <a:pPr indent="-685800" lvl="0" marL="914400" rtl="0" algn="l">
              <a:lnSpc>
                <a:spcPct val="90000"/>
              </a:lnSpc>
              <a:spcBef>
                <a:spcPts val="2000"/>
              </a:spcBef>
              <a:spcAft>
                <a:spcPts val="0"/>
              </a:spcAft>
              <a:buSzPts val="5600"/>
              <a:buFont typeface="Calibri"/>
              <a:buChar char="-"/>
            </a:pPr>
            <a:r>
              <a:rPr lang="es-ES"/>
              <a:t>Identifica sus principales desafíos ambientales.</a:t>
            </a:r>
            <a:endParaRPr/>
          </a:p>
          <a:p>
            <a:pPr indent="-685800" lvl="0" marL="914400" rtl="0" algn="l">
              <a:lnSpc>
                <a:spcPct val="90000"/>
              </a:lnSpc>
              <a:spcBef>
                <a:spcPts val="2000"/>
              </a:spcBef>
              <a:spcAft>
                <a:spcPts val="0"/>
              </a:spcAft>
              <a:buSzPts val="5600"/>
              <a:buFont typeface="Calibri"/>
              <a:buChar char="-"/>
            </a:pPr>
            <a:r>
              <a:rPr lang="es-ES"/>
              <a:t>Propón estrategias de gestión y roles para las partes interesadas.</a:t>
            </a:r>
            <a:endParaRPr/>
          </a:p>
          <a:p>
            <a:pPr indent="-685800" lvl="0" marL="914400" rtl="0" algn="l">
              <a:lnSpc>
                <a:spcPct val="90000"/>
              </a:lnSpc>
              <a:spcBef>
                <a:spcPts val="2000"/>
              </a:spcBef>
              <a:spcAft>
                <a:spcPts val="0"/>
              </a:spcAft>
              <a:buSzPts val="5600"/>
              <a:buFont typeface="Calibri"/>
              <a:buChar char="-"/>
            </a:pPr>
            <a:r>
              <a:rPr lang="es-ES"/>
              <a:t>Incluye herramientas de monitoreo y los resultados deseados.</a:t>
            </a:r>
            <a:endParaRPr/>
          </a:p>
        </p:txBody>
      </p:sp>
      <p:sp>
        <p:nvSpPr>
          <p:cNvPr id="303" name="Google Shape;303;p36"/>
          <p:cNvSpPr txBox="1"/>
          <p:nvPr>
            <p:ph type="title"/>
          </p:nvPr>
        </p:nvSpPr>
        <p:spPr>
          <a:xfrm>
            <a:off x="761999" y="1524000"/>
            <a:ext cx="5467351" cy="3490452"/>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8000"/>
              <a:buFont typeface="Arial"/>
              <a:buNone/>
            </a:pPr>
            <a:r>
              <a:rPr lang="es-ES"/>
              <a:t>Actividad</a:t>
            </a:r>
            <a:br>
              <a:rPr lang="es-ES"/>
            </a:b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2025-07-09T12:04:53Z</dcterms:created>
  <dc:creator>aicabper</dc:creator>
</cp:coreProperties>
</file>