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hqlBDGqhqBrnc1HjYWF31XpARfN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25" d="100"/>
          <a:sy n="25" d="100"/>
        </p:scale>
        <p:origin x="86" y="926"/>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3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39"/>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39"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39"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2"/>
        <p:cNvGrpSpPr/>
        <p:nvPr/>
      </p:nvGrpSpPr>
      <p:grpSpPr>
        <a:xfrm>
          <a:off x="0" y="0"/>
          <a:ext cx="0" cy="0"/>
          <a:chOff x="0" y="0"/>
          <a:chExt cx="0" cy="0"/>
        </a:xfrm>
      </p:grpSpPr>
      <p:sp>
        <p:nvSpPr>
          <p:cNvPr id="13" name="Google Shape;13;p40"/>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40"/>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s-ES" sz="5400" b="0" i="0" u="none" strike="noStrike" cap="none">
                <a:solidFill>
                  <a:schemeClr val="lt1"/>
                </a:solidFill>
                <a:latin typeface="Arial"/>
                <a:ea typeface="Arial"/>
                <a:cs typeface="Arial"/>
                <a:sym typeface="Arial"/>
              </a:rPr>
              <a:t>Click to edit Section Subtitle</a:t>
            </a:r>
            <a:endParaRPr sz="5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15"/>
        <p:cNvGrpSpPr/>
        <p:nvPr/>
      </p:nvGrpSpPr>
      <p:grpSpPr>
        <a:xfrm>
          <a:off x="0" y="0"/>
          <a:ext cx="0" cy="0"/>
          <a:chOff x="0" y="0"/>
          <a:chExt cx="0" cy="0"/>
        </a:xfrm>
      </p:grpSpPr>
      <p:sp>
        <p:nvSpPr>
          <p:cNvPr id="16" name="Google Shape;16;p4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7" name="Google Shape;17;p4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19" name="Google Shape;19;p4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0" name="Google Shape;20;p4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1"/>
        <p:cNvGrpSpPr/>
        <p:nvPr/>
      </p:nvGrpSpPr>
      <p:grpSpPr>
        <a:xfrm>
          <a:off x="0" y="0"/>
          <a:ext cx="0" cy="0"/>
          <a:chOff x="0" y="0"/>
          <a:chExt cx="0" cy="0"/>
        </a:xfrm>
      </p:grpSpPr>
      <p:sp>
        <p:nvSpPr>
          <p:cNvPr id="22" name="Google Shape;22;p42"/>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3" name="Google Shape;23;p42"/>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4" name="Google Shape;24;p42"/>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5" name="Google Shape;25;p42"/>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6" name="Google Shape;26;p42"/>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7" name="Google Shape;27;p42"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28"/>
        <p:cNvGrpSpPr/>
        <p:nvPr/>
      </p:nvGrpSpPr>
      <p:grpSpPr>
        <a:xfrm>
          <a:off x="0" y="0"/>
          <a:ext cx="0" cy="0"/>
          <a:chOff x="0" y="0"/>
          <a:chExt cx="0" cy="0"/>
        </a:xfrm>
      </p:grpSpPr>
      <p:sp>
        <p:nvSpPr>
          <p:cNvPr id="29" name="Google Shape;29;p43"/>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3"/>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s-E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1"/>
        <p:cNvGrpSpPr/>
        <p:nvPr/>
      </p:nvGrpSpPr>
      <p:grpSpPr>
        <a:xfrm>
          <a:off x="0" y="0"/>
          <a:ext cx="0" cy="0"/>
          <a:chOff x="0" y="0"/>
          <a:chExt cx="0" cy="0"/>
        </a:xfrm>
      </p:grpSpPr>
      <p:sp>
        <p:nvSpPr>
          <p:cNvPr id="32" name="Google Shape;32;p44"/>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33" name="Google Shape;33;p44"/>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4" name="Google Shape;34;p44"/>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5" name="Google Shape;35;p44"/>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7" name="Google Shape;37;p44"/>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8" name="Google Shape;38;p44"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39"/>
        <p:cNvGrpSpPr/>
        <p:nvPr/>
      </p:nvGrpSpPr>
      <p:grpSpPr>
        <a:xfrm>
          <a:off x="0" y="0"/>
          <a:ext cx="0" cy="0"/>
          <a:chOff x="0" y="0"/>
          <a:chExt cx="0" cy="0"/>
        </a:xfrm>
      </p:grpSpPr>
      <p:pic>
        <p:nvPicPr>
          <p:cNvPr id="40" name="Google Shape;40;p45"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41" name="Google Shape;41;p45"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42" name="Google Shape;42;p45"/>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s-ES"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43" name="Google Shape;43;p45"/>
          <p:cNvGrpSpPr/>
          <p:nvPr/>
        </p:nvGrpSpPr>
        <p:grpSpPr>
          <a:xfrm>
            <a:off x="1633044" y="9658153"/>
            <a:ext cx="21117911" cy="908071"/>
            <a:chOff x="761999" y="9658153"/>
            <a:chExt cx="21117911" cy="908071"/>
          </a:xfrm>
        </p:grpSpPr>
        <p:pic>
          <p:nvPicPr>
            <p:cNvPr id="44" name="Google Shape;44;p45"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45" name="Google Shape;45;p45"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46" name="Google Shape;46;p45"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47" name="Google Shape;47;p45"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48" name="Google Shape;48;p45"/>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49" name="Google Shape;49;p45"/>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50"/>
        <p:cNvGrpSpPr/>
        <p:nvPr/>
      </p:nvGrpSpPr>
      <p:grpSpPr>
        <a:xfrm>
          <a:off x="0" y="0"/>
          <a:ext cx="0" cy="0"/>
          <a:chOff x="0" y="0"/>
          <a:chExt cx="0" cy="0"/>
        </a:xfrm>
      </p:grpSpPr>
      <p:sp>
        <p:nvSpPr>
          <p:cNvPr id="51" name="Google Shape;51;p46"/>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46"/>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3" name="Google Shape;53;p46"/>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54" name="Google Shape;54;p46"/>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55" name="Google Shape;55;p46"/>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6" name="Google Shape;56;p46"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57"/>
        <p:cNvGrpSpPr/>
        <p:nvPr/>
      </p:nvGrpSpPr>
      <p:grpSpPr>
        <a:xfrm>
          <a:off x="0" y="0"/>
          <a:ext cx="0" cy="0"/>
          <a:chOff x="0" y="0"/>
          <a:chExt cx="0" cy="0"/>
        </a:xfrm>
      </p:grpSpPr>
      <p:sp>
        <p:nvSpPr>
          <p:cNvPr id="58" name="Google Shape;58;p47"/>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7"/>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0" name="Google Shape;60;p47"/>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1" name="Google Shape;61;p4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62" name="Google Shape;62;p47"/>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3" name="Google Shape;63;p47"/>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64" name="Google Shape;64;p47"/>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65" name="Google Shape;65;p47"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66" name="Google Shape;66;p47"/>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67"/>
        <p:cNvGrpSpPr/>
        <p:nvPr/>
      </p:nvGrpSpPr>
      <p:grpSpPr>
        <a:xfrm>
          <a:off x="0" y="0"/>
          <a:ext cx="0" cy="0"/>
          <a:chOff x="0" y="0"/>
          <a:chExt cx="0" cy="0"/>
        </a:xfrm>
      </p:grpSpPr>
      <p:sp>
        <p:nvSpPr>
          <p:cNvPr id="68" name="Google Shape;68;p48"/>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69" name="Google Shape;69;p48"/>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71" name="Google Shape;71;p48"/>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72" name="Google Shape;72;p48"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73" name="Google Shape;73;p48"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74"/>
        <p:cNvGrpSpPr/>
        <p:nvPr/>
      </p:nvGrpSpPr>
      <p:grpSpPr>
        <a:xfrm>
          <a:off x="0" y="0"/>
          <a:ext cx="0" cy="0"/>
          <a:chOff x="0" y="0"/>
          <a:chExt cx="0" cy="0"/>
        </a:xfrm>
      </p:grpSpPr>
      <p:sp>
        <p:nvSpPr>
          <p:cNvPr id="75" name="Google Shape;75;p4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76" name="Google Shape;76;p4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77" name="Google Shape;77;p4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78" name="Google Shape;78;p49"/>
          <p:cNvSpPr>
            <a:spLocks noGrp="1"/>
          </p:cNvSpPr>
          <p:nvPr>
            <p:ph type="pic" idx="2"/>
          </p:nvPr>
        </p:nvSpPr>
        <p:spPr>
          <a:xfrm>
            <a:off x="0" y="0"/>
            <a:ext cx="24384000" cy="13716000"/>
          </a:xfrm>
          <a:prstGeom prst="rect">
            <a:avLst/>
          </a:prstGeom>
          <a:noFill/>
          <a:ln>
            <a:noFill/>
          </a:ln>
        </p:spPr>
      </p:sp>
      <p:sp>
        <p:nvSpPr>
          <p:cNvPr id="79" name="Google Shape;79;p49"/>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3600">
                <a:solidFill>
                  <a:schemeClr val="lt1"/>
                </a:solidFill>
                <a:latin typeface="Arial"/>
                <a:ea typeface="Arial"/>
                <a:cs typeface="Arial"/>
                <a:sym typeface="Arial"/>
              </a:rPr>
              <a:t>v</a:t>
            </a:r>
            <a:endParaRPr sz="3600">
              <a:solidFill>
                <a:schemeClr val="lt1"/>
              </a:solidFill>
              <a:latin typeface="Arial"/>
              <a:ea typeface="Arial"/>
              <a:cs typeface="Arial"/>
              <a:sym typeface="Arial"/>
            </a:endParaRPr>
          </a:p>
        </p:txBody>
      </p:sp>
      <p:sp>
        <p:nvSpPr>
          <p:cNvPr id="80" name="Google Shape;80;p49"/>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38"/>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8"/>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nxnLRlY8-Xs&amp;t=2278s"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hyperlink" Target="https://www.youtube.com/watch?v=AMlG-c1hXEE" TargetMode="External"/><Relationship Id="rId4" Type="http://schemas.openxmlformats.org/officeDocument/2006/relationships/hyperlink" Target="https://www.youtube.com/watch?v=SjS_vFvRmsQ"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link.springer.com/article/10.1007/s00267-017-0993-2"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dirty="0"/>
              <a:t>3. Zarządzanie środowiskowe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A. Wprowadzenie do modułu</a:t>
            </a:r>
            <a:endParaRPr/>
          </a:p>
        </p:txBody>
      </p:sp>
      <p:sp>
        <p:nvSpPr>
          <p:cNvPr id="91" name="Google Shape;91;p2"/>
          <p:cNvSpPr/>
          <p:nvPr/>
        </p:nvSpPr>
        <p:spPr>
          <a:xfrm>
            <a:off x="603849" y="9661585"/>
            <a:ext cx="1238753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body" idx="1"/>
          </p:nvPr>
        </p:nvSpPr>
        <p:spPr>
          <a:xfrm>
            <a:off x="755649" y="4438650"/>
            <a:ext cx="22294131" cy="7258050"/>
          </a:xfrm>
          <a:prstGeom prst="rect">
            <a:avLst/>
          </a:prstGeom>
          <a:noFill/>
          <a:ln>
            <a:noFill/>
          </a:ln>
        </p:spPr>
        <p:txBody>
          <a:bodyPr spcFirstLastPara="1" wrap="square" lIns="0" tIns="118850" rIns="0" bIns="0" anchor="t" anchorCtr="0">
            <a:normAutofit fontScale="85000" lnSpcReduction="20000"/>
          </a:bodyPr>
          <a:lstStyle/>
          <a:p>
            <a:pPr marL="0" lvl="0" indent="0" algn="l" rtl="0">
              <a:lnSpc>
                <a:spcPct val="90000"/>
              </a:lnSpc>
              <a:spcBef>
                <a:spcPts val="0"/>
              </a:spcBef>
              <a:spcAft>
                <a:spcPts val="0"/>
              </a:spcAft>
              <a:buClr>
                <a:srgbClr val="323232"/>
              </a:buClr>
              <a:buSzPct val="100000"/>
              <a:buNone/>
            </a:pPr>
            <a:r>
              <a:rPr lang="es-ES" sz="4800" dirty="0"/>
              <a:t>Zarządzanie środowiskiem odnosi się do odpowiedzialnego wykorzystywania i ochrony środowiska naturalnego poprzez aktywne uczestnictwo, etykę i zrównoważone praktyki. Historycznie rzecz biorąc, zarządzanie środowiskiem ma swoje korzenie w różnych kulturach i tradycjach religijnych, które kładą nacisk na harmonię z naturą. We współczesnym dyskursie środowiskowym oznacza ono przejście od dominacji nad naturą do współpracy i troski. Termin ten charakteryzują trzy główne zasady: </a:t>
            </a:r>
            <a:r>
              <a:rPr lang="es-ES" sz="4800" b="1" dirty="0"/>
              <a:t>odpowiedzialność</a:t>
            </a:r>
            <a:r>
              <a:rPr lang="es-ES" sz="4800" dirty="0"/>
              <a:t>, </a:t>
            </a:r>
            <a:r>
              <a:rPr lang="es-ES" sz="4800" b="1" dirty="0"/>
              <a:t>zrównoważony rozwój oraz troska i etyka.</a:t>
            </a:r>
            <a:endParaRPr sz="4800" dirty="0"/>
          </a:p>
          <a:p>
            <a:pPr marL="0" lvl="0" indent="0" algn="l" rtl="0">
              <a:lnSpc>
                <a:spcPct val="90000"/>
              </a:lnSpc>
              <a:spcBef>
                <a:spcPts val="2000"/>
              </a:spcBef>
              <a:spcAft>
                <a:spcPts val="0"/>
              </a:spcAft>
              <a:buClr>
                <a:srgbClr val="323232"/>
              </a:buClr>
              <a:buSzPct val="100000"/>
              <a:buNone/>
            </a:pPr>
            <a:r>
              <a:rPr lang="es-ES" sz="4800" dirty="0"/>
              <a:t> </a:t>
            </a:r>
            <a:endParaRPr dirty="0"/>
          </a:p>
          <a:p>
            <a:pPr marL="0" lvl="0" indent="0" algn="l" rtl="0">
              <a:lnSpc>
                <a:spcPct val="90000"/>
              </a:lnSpc>
              <a:spcBef>
                <a:spcPts val="2000"/>
              </a:spcBef>
              <a:spcAft>
                <a:spcPts val="0"/>
              </a:spcAft>
              <a:buClr>
                <a:srgbClr val="323232"/>
              </a:buClr>
              <a:buSzPct val="100000"/>
              <a:buNone/>
            </a:pPr>
            <a:r>
              <a:rPr lang="es-ES" sz="4800" dirty="0"/>
              <a:t>W zarządzaniu środowiskiem uczestniczą różne podmioty, w tym </a:t>
            </a:r>
            <a:r>
              <a:rPr lang="es-ES" sz="4800" b="1" dirty="0"/>
              <a:t>osoby prywatne </a:t>
            </a:r>
            <a:r>
              <a:rPr lang="es-ES" sz="4800" dirty="0"/>
              <a:t>poprzez wybory dotyczące stylu życia i zaangażowanie obywatelskie, </a:t>
            </a:r>
            <a:r>
              <a:rPr lang="es-ES" sz="4800" b="1" dirty="0"/>
              <a:t>społeczności </a:t>
            </a:r>
            <a:r>
              <a:rPr lang="es-ES" sz="4800" dirty="0"/>
              <a:t>poprzez lokalne programy środowiskowe i współzarządzanie, </a:t>
            </a:r>
            <a:r>
              <a:rPr lang="es-ES" sz="4800" b="1" dirty="0"/>
              <a:t>przedsiębiorstwa </a:t>
            </a:r>
            <a:r>
              <a:rPr lang="es-ES" sz="4800" dirty="0"/>
              <a:t>poprzez stosowanie zrównoważonych praktyk oraz </a:t>
            </a:r>
            <a:r>
              <a:rPr lang="es-ES" sz="4800" b="1" dirty="0"/>
              <a:t>rządy </a:t>
            </a:r>
            <a:r>
              <a:rPr lang="es-ES" sz="4800" dirty="0"/>
              <a:t>poprzez regulacje i zachęty. Zarządzanie środowiskiem jest nie tylko imperatywem moralnym lub ekologicznym. Stanowi ono podstawę odporności, bezpieczeństwa zasobów i sprawiedliwości społecznej.</a:t>
            </a:r>
            <a:endParaRPr sz="4800" dirty="0"/>
          </a:p>
        </p:txBody>
      </p:sp>
      <p:sp>
        <p:nvSpPr>
          <p:cNvPr id="97" name="Google Shape;97;p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b="1"/>
              <a:t>A. Wprowadzenie do modułu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762000" y="5657850"/>
            <a:ext cx="19944300" cy="30672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B. Wprowadzenie do zarządzania środowiskowego</a:t>
            </a:r>
            <a:endParaRPr/>
          </a:p>
        </p:txBody>
      </p:sp>
      <p:sp>
        <p:nvSpPr>
          <p:cNvPr id="103" name="Google Shape;103;p4"/>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fontScale="92500" lnSpcReduction="20000"/>
          </a:bodyPr>
          <a:lstStyle/>
          <a:p>
            <a:pPr marL="0" lvl="0" indent="0" algn="l" rtl="0">
              <a:lnSpc>
                <a:spcPct val="90000"/>
              </a:lnSpc>
              <a:spcBef>
                <a:spcPts val="0"/>
              </a:spcBef>
              <a:spcAft>
                <a:spcPts val="0"/>
              </a:spcAft>
              <a:buClr>
                <a:srgbClr val="323232"/>
              </a:buClr>
              <a:buSzPct val="100000"/>
              <a:buNone/>
            </a:pPr>
            <a:r>
              <a:rPr lang="es-ES" dirty="0"/>
              <a:t>Zarządzanie środowiskiem naturalnym odnosi się do odpowiedzialnego zarządzania zasobami naturalnymi i ich ochrony w celu zapewnienia ich zrównoważonego rozwoju dla przyszłych pokoleń. Koncepcja ta obejmuje etyczne, pełne szacunku i proaktywne działania mające na celu ochronę środowiska. Obejmuje ona działania mające na celu zachowanie zasobów naturalnych, odbudowę zniszczonych ekosystemów oraz zarządzanie wpływem człowieka na środowisko.</a:t>
            </a:r>
            <a:endParaRPr dirty="0"/>
          </a:p>
          <a:p>
            <a:pPr marL="0" lvl="0" indent="0" algn="l" rtl="0">
              <a:lnSpc>
                <a:spcPct val="90000"/>
              </a:lnSpc>
              <a:spcBef>
                <a:spcPts val="2000"/>
              </a:spcBef>
              <a:spcAft>
                <a:spcPts val="0"/>
              </a:spcAft>
              <a:buClr>
                <a:srgbClr val="323232"/>
              </a:buClr>
              <a:buSzPct val="100000"/>
              <a:buNone/>
            </a:pPr>
            <a:r>
              <a:rPr lang="es-ES" dirty="0"/>
              <a:t>Znaczenie zarządzania środowiskiem polega na jego zdolności do promowania zrównoważonego współistnienia działalności człowieka i świata przyrody. Wymaga to zmiany sposobu, w jaki społeczeństwo oddziałuje na środowisko (od eksploatacji do aktywnej troski, zapewniającej efektywne i odpowiedzialne wykorzystanie zasobów ziemi).</a:t>
            </a:r>
            <a:endParaRPr dirty="0"/>
          </a:p>
        </p:txBody>
      </p:sp>
      <p:sp>
        <p:nvSpPr>
          <p:cNvPr id="109" name="Google Shape;109;p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dirty="0"/>
              <a:t>1.1. Koncepcja i znaczenie zarządzania środowiskiem</a:t>
            </a:r>
            <a:br>
              <a:rPr lang="es-ES" dirty="0"/>
            </a:b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6"/>
          <p:cNvSpPr txBox="1">
            <a:spLocks noGrp="1"/>
          </p:cNvSpPr>
          <p:nvPr>
            <p:ph type="body" idx="1"/>
          </p:nvPr>
        </p:nvSpPr>
        <p:spPr>
          <a:xfrm>
            <a:off x="761999" y="3545633"/>
            <a:ext cx="22866350" cy="9035842"/>
          </a:xfrm>
          <a:prstGeom prst="rect">
            <a:avLst/>
          </a:prstGeom>
          <a:noFill/>
          <a:ln>
            <a:noFill/>
          </a:ln>
        </p:spPr>
        <p:txBody>
          <a:bodyPr spcFirstLastPara="1" wrap="square" lIns="0" tIns="0" rIns="0" bIns="0" anchor="t" anchorCtr="0">
            <a:normAutofit fontScale="92500" lnSpcReduction="20000"/>
          </a:bodyPr>
          <a:lstStyle/>
          <a:p>
            <a:pPr marL="0" lvl="0" indent="0" algn="l" rtl="0">
              <a:lnSpc>
                <a:spcPct val="90000"/>
              </a:lnSpc>
              <a:spcBef>
                <a:spcPts val="0"/>
              </a:spcBef>
              <a:spcAft>
                <a:spcPts val="0"/>
              </a:spcAft>
              <a:buClr>
                <a:srgbClr val="323232"/>
              </a:buClr>
              <a:buSzPct val="100000"/>
              <a:buNone/>
            </a:pPr>
            <a:r>
              <a:rPr lang="es-ES" dirty="0"/>
              <a:t>Wyzwania środowiskowe, przed którymi stoimy dzisiaj, są pilne i wzajemnie powiązane. Zmiany klimatyczne, spowodowane emisjami z paliw kopalnych, rolnictwa i wylesiania, powodują wzrost temperatur i ekstremalne zjawiska pogodowe. Utrata różnorodności biologicznej przyspiesza, zagrażając podstawowym usługom ekosystemowym. Niedobór wody dotyka jedną trzecią światowej populacji, a sytuację pogarsza zanieczyszczenie środowiska i zmiany klimatyczne. </a:t>
            </a:r>
            <a:endParaRPr dirty="0"/>
          </a:p>
          <a:p>
            <a:pPr marL="0" lvl="0" indent="0" algn="l" rtl="0">
              <a:lnSpc>
                <a:spcPct val="90000"/>
              </a:lnSpc>
              <a:spcBef>
                <a:spcPts val="2000"/>
              </a:spcBef>
              <a:spcAft>
                <a:spcPts val="0"/>
              </a:spcAft>
              <a:buClr>
                <a:srgbClr val="323232"/>
              </a:buClr>
              <a:buSzPct val="100000"/>
              <a:buNone/>
            </a:pPr>
            <a:r>
              <a:rPr lang="es-ES" dirty="0"/>
              <a:t>Zanieczyszczenie i odpady szkodzą zdrowiu ludzkiemu i ekosystemom, a nasz ślad ekologiczny przekracza zdolności regeneracyjne naszej planety. Sprawiedliwość środowiskowa dotyczy tego, jak kwestie te w nieproporcjonalny sposób wpływają na społeczności znajdujące się w trudnej sytuacji. Wreszcie, sprawiedliwość międzypokoleniowa zapewnia wprowadzenie zrównoważonych praktyk w celu zabezpieczenia planety nadającej się do życia dla przyszłych pokoleń.</a:t>
            </a:r>
            <a:endParaRPr dirty="0"/>
          </a:p>
        </p:txBody>
      </p:sp>
      <p:sp>
        <p:nvSpPr>
          <p:cNvPr id="115" name="Google Shape;115;p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1.2. Globalne wyzwania środowiskowe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7" descr="4,600+ Climate Change Infographic Stock Illustrations, Royalty-Free Vector  Graphics &amp; Clip Art - iStock | Climate change infographic templat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sp>
        <p:nvSpPr>
          <p:cNvPr id="121" name="Google Shape;121;p7" descr="4,600+ Climate Change Infographic Stock Illustrations, Royalty-Free Vector  Graphics &amp; Clip Art - iStock | Climate change infographic templat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sp>
        <p:nvSpPr>
          <p:cNvPr id="122" name="Google Shape;122;p7" descr="https://media.istockphoto.com/id/523868158/vector/climate-change-infographics.jpg?s=612x612&amp;w=0&amp;k=20&amp;c=17LJ7hmjeg92ob1zsKZemkUXp_Fc54qmLpLeGCP2o7c="/>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sp>
        <p:nvSpPr>
          <p:cNvPr id="123" name="Google Shape;123;p7" descr="https://media.istockphoto.com/id/523868158/vector/climate-change-infographics.jpg?s=612x612&amp;w=0&amp;k=20&amp;c=17LJ7hmjeg92ob1zsKZemkUXp_Fc54qmLpLeGCP2o7c="/>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pic>
        <p:nvPicPr>
          <p:cNvPr id="124" name="Google Shape;124;p7" descr="C:\Users\lufatart\Downloads\climate-change-graphics-shutterstock.jpg"/>
          <p:cNvPicPr preferRelativeResize="0"/>
          <p:nvPr/>
        </p:nvPicPr>
        <p:blipFill rotWithShape="1">
          <a:blip r:embed="rId3">
            <a:alphaModFix/>
          </a:blip>
          <a:srcRect/>
          <a:stretch/>
        </p:blipFill>
        <p:spPr>
          <a:xfrm>
            <a:off x="3055389" y="1621766"/>
            <a:ext cx="17966310" cy="10472468"/>
          </a:xfrm>
          <a:prstGeom prst="rect">
            <a:avLst/>
          </a:prstGeom>
          <a:noFill/>
          <a:ln>
            <a:noFill/>
          </a:ln>
        </p:spPr>
      </p:pic>
      <p:sp>
        <p:nvSpPr>
          <p:cNvPr id="125" name="Google Shape;125;p7"/>
          <p:cNvSpPr txBox="1">
            <a:spLocks noGrp="1"/>
          </p:cNvSpPr>
          <p:nvPr>
            <p:ph type="body" idx="1"/>
          </p:nvPr>
        </p:nvSpPr>
        <p:spPr>
          <a:xfrm>
            <a:off x="18612329" y="12254180"/>
            <a:ext cx="2401618" cy="340385"/>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2000"/>
              <a:buNone/>
            </a:pPr>
            <a:r>
              <a:rPr lang="es-ES" sz="2000"/>
              <a:t>Źródło: TheWeek.in</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8"/>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fontScale="92500" lnSpcReduction="20000"/>
          </a:bodyPr>
          <a:lstStyle/>
          <a:p>
            <a:pPr marL="0" lvl="0" indent="0" algn="l" rtl="0">
              <a:lnSpc>
                <a:spcPct val="90000"/>
              </a:lnSpc>
              <a:spcBef>
                <a:spcPts val="0"/>
              </a:spcBef>
              <a:spcAft>
                <a:spcPts val="0"/>
              </a:spcAft>
              <a:buClr>
                <a:srgbClr val="323232"/>
              </a:buClr>
              <a:buSzPct val="100000"/>
              <a:buNone/>
            </a:pPr>
            <a:r>
              <a:rPr lang="es-ES" dirty="0"/>
              <a:t>W kontekście zrównoważonej turystyki zachęca się do stosowania praktyk o niewielkim wpływie na środowisko, które priorytetowo traktują ochronę zasobów, ochronę różnorodności biologicznej oraz ograniczenie ilości odpadów i zanieczyszczeń. Zarządzanie środowiskowe w turystyce promuje równowagę między wzrostem gospodarczym, ochroną środowiska i odpowiedzialnością społeczną. Dzięki włączeniu zarządzania środowiskowego do praktyk turystycznych korzyści odnoszą zarówno środowisko naturalne, jak i lokalne społeczności. </a:t>
            </a:r>
            <a:endParaRPr dirty="0"/>
          </a:p>
          <a:p>
            <a:pPr marL="0" lvl="0" indent="0" algn="l" rtl="0">
              <a:lnSpc>
                <a:spcPct val="90000"/>
              </a:lnSpc>
              <a:spcBef>
                <a:spcPts val="2000"/>
              </a:spcBef>
              <a:spcAft>
                <a:spcPts val="0"/>
              </a:spcAft>
              <a:buClr>
                <a:srgbClr val="323232"/>
              </a:buClr>
              <a:buSzPct val="100000"/>
              <a:buNone/>
            </a:pPr>
            <a:r>
              <a:rPr lang="pl-PL" dirty="0"/>
              <a:t>W konsekwencji odpowiedzialność środowiskowa bezpośrednio realizuje cele zrównoważonej turystyki, gwarantując, że działania turystyczne nie prowadzą do uszczuplania zasobów naturalnych ani degradacji ekosystemów, lecz sprzyjają ich zachowaniu i regeneracji. </a:t>
            </a:r>
            <a:endParaRPr dirty="0"/>
          </a:p>
        </p:txBody>
      </p:sp>
      <p:sp>
        <p:nvSpPr>
          <p:cNvPr id="131" name="Google Shape;131;p8"/>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1.3. Zarządzanie środowiskowe w zrównoważonej turystyce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9"/>
          <p:cNvSpPr txBox="1">
            <a:spLocks noGrp="1"/>
          </p:cNvSpPr>
          <p:nvPr>
            <p:ph type="title"/>
          </p:nvPr>
        </p:nvSpPr>
        <p:spPr>
          <a:xfrm>
            <a:off x="762000" y="5657850"/>
            <a:ext cx="18657000" cy="30672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C. Podstawy zarządzania środowiskiem naturalnym</a:t>
            </a:r>
            <a:endParaRPr/>
          </a:p>
        </p:txBody>
      </p:sp>
      <p:sp>
        <p:nvSpPr>
          <p:cNvPr id="137" name="Google Shape;137;p9"/>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W swej istocie zarządzanie środowiskiem opiera się na ekologicznym światopoglądzie, który postrzega człowieka jako część świata przyrody, a nie jako odrębną od niego istotę. Podstawą tego światopoglądu jest myślenie systemowe, metoda kładąca nacisk na wzajemne powiązania i pętle sprzężenia zwrotnego w złożonych systemach. Uczy nas ono uwzględniania długoterminowych konsekwencji, punktów krytycznych i skumulowanego wpływu naszych działań na środowisko. </a:t>
            </a:r>
            <a:endParaRPr/>
          </a:p>
        </p:txBody>
      </p:sp>
      <p:sp>
        <p:nvSpPr>
          <p:cNvPr id="143" name="Google Shape;143;p10"/>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2.1 Ekologiczny światopogląd i myślenie systemowe</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1"/>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D. Interesariusze i mechanizmy</a:t>
            </a:r>
            <a:endParaRPr b="1"/>
          </a:p>
          <a:p>
            <a:pPr marL="0" lvl="0" indent="0" algn="l" rtl="0">
              <a:lnSpc>
                <a:spcPct val="90000"/>
              </a:lnSpc>
              <a:spcBef>
                <a:spcPts val="0"/>
              </a:spcBef>
              <a:spcAft>
                <a:spcPts val="0"/>
              </a:spcAft>
              <a:buClr>
                <a:schemeClr val="lt1"/>
              </a:buClr>
              <a:buSzPct val="100000"/>
              <a:buFont typeface="Arial"/>
              <a:buNone/>
            </a:pPr>
            <a:endParaRPr b="1"/>
          </a:p>
        </p:txBody>
      </p:sp>
      <p:sp>
        <p:nvSpPr>
          <p:cNvPr id="149" name="Google Shape;149;p11"/>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2"/>
          <p:cNvSpPr txBox="1">
            <a:spLocks noGrp="1"/>
          </p:cNvSpPr>
          <p:nvPr>
            <p:ph type="body" idx="1"/>
          </p:nvPr>
        </p:nvSpPr>
        <p:spPr>
          <a:xfrm>
            <a:off x="761999" y="4167995"/>
            <a:ext cx="12891339" cy="7258050"/>
          </a:xfrm>
          <a:prstGeom prst="rect">
            <a:avLst/>
          </a:prstGeom>
          <a:noFill/>
          <a:ln>
            <a:noFill/>
          </a:ln>
        </p:spPr>
        <p:txBody>
          <a:bodyPr spcFirstLastPara="1" wrap="square" lIns="0" tIns="0" rIns="0" bIns="0" anchor="t" anchorCtr="0">
            <a:normAutofit fontScale="92500"/>
          </a:bodyPr>
          <a:lstStyle/>
          <a:p>
            <a:pPr marL="0" lvl="0" indent="0" algn="l" rtl="0">
              <a:lnSpc>
                <a:spcPct val="90000"/>
              </a:lnSpc>
              <a:spcBef>
                <a:spcPts val="0"/>
              </a:spcBef>
              <a:spcAft>
                <a:spcPts val="0"/>
              </a:spcAft>
              <a:buClr>
                <a:srgbClr val="323232"/>
              </a:buClr>
              <a:buSzPts val="5600"/>
              <a:buNone/>
            </a:pPr>
            <a:r>
              <a:rPr lang="es-ES" dirty="0"/>
              <a:t>Rządy odgrywają kluczową rolę w zarządzaniu środowiskiem poprzez ustawodawstwo, regulacje i współpracę międzynarodową. Kluczowe ramy, takie jak porozumienie paryskie (2015 r.), cele z Aichi w zakresie różnorodności biologicznej oraz europejski zielony ład, wyznaczają kierunki krajowych i lokalnych planów działania, nakładając na rządy odpowiedzialność za ich realizację.</a:t>
            </a:r>
            <a:endParaRPr dirty="0"/>
          </a:p>
        </p:txBody>
      </p:sp>
      <p:sp>
        <p:nvSpPr>
          <p:cNvPr id="155" name="Google Shape;155;p1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3.1 Polityka rządowa i umowy międzynarodowe</a:t>
            </a:r>
            <a:endParaRPr b="1"/>
          </a:p>
        </p:txBody>
      </p:sp>
      <p:sp>
        <p:nvSpPr>
          <p:cNvPr id="156" name="Google Shape;156;p12" descr="https://makersite.io/wp-content/uploads/2023/08/green-deal-1024x814.png.webp"/>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pic>
        <p:nvPicPr>
          <p:cNvPr id="157" name="Google Shape;157;p12" descr="C:\Users\lufatart\Downloads\Captura.JPG"/>
          <p:cNvPicPr preferRelativeResize="0"/>
          <p:nvPr/>
        </p:nvPicPr>
        <p:blipFill rotWithShape="1">
          <a:blip r:embed="rId3">
            <a:alphaModFix/>
          </a:blip>
          <a:srcRect t="5646"/>
          <a:stretch/>
        </p:blipFill>
        <p:spPr>
          <a:xfrm>
            <a:off x="14061057" y="4363989"/>
            <a:ext cx="8729933" cy="6896780"/>
          </a:xfrm>
          <a:prstGeom prst="rect">
            <a:avLst/>
          </a:prstGeom>
          <a:noFill/>
          <a:ln>
            <a:noFill/>
          </a:ln>
        </p:spPr>
      </p:pic>
      <p:sp>
        <p:nvSpPr>
          <p:cNvPr id="158" name="Google Shape;158;p12"/>
          <p:cNvSpPr txBox="1"/>
          <p:nvPr/>
        </p:nvSpPr>
        <p:spPr>
          <a:xfrm>
            <a:off x="20285853" y="11426045"/>
            <a:ext cx="2401618" cy="340385"/>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None/>
            </a:pPr>
            <a:r>
              <a:rPr lang="es-ES" sz="2000" b="0" i="0" u="none" strike="noStrike" cap="none">
                <a:solidFill>
                  <a:srgbClr val="323232"/>
                </a:solidFill>
                <a:latin typeface="Arial"/>
                <a:ea typeface="Arial"/>
                <a:cs typeface="Arial"/>
                <a:sym typeface="Arial"/>
              </a:rPr>
              <a:t>Źródło</a:t>
            </a:r>
            <a:r>
              <a:rPr lang="es-ES" sz="2000">
                <a:solidFill>
                  <a:srgbClr val="323232"/>
                </a:solidFill>
                <a:latin typeface="Arial"/>
                <a:ea typeface="Arial"/>
                <a:cs typeface="Arial"/>
                <a:sym typeface="Arial"/>
              </a:rPr>
              <a:t>: EUinASEAN</a:t>
            </a:r>
            <a:endParaRPr sz="2000" b="0" i="0" u="none" strike="noStrike" cap="none">
              <a:solidFill>
                <a:srgbClr val="323232"/>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3"/>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dirty="0"/>
              <a:t>Organizacje pozarządowe, takie jak WWF, Friends of the Earth oraz ruchy oddolne, takie jak Fridays for Future, odgrywają kluczową rolę w działaniach </a:t>
            </a:r>
            <a:r>
              <a:rPr lang="pl-PL" dirty="0"/>
              <a:t>lobbingowych</a:t>
            </a:r>
            <a:r>
              <a:rPr lang="es-ES" dirty="0"/>
              <a:t>, badaniach i zaangażowaniu społeczności. Lokalne społeczności, głęboko związane z ekosystemami, często angażują się we współzarządzanie obszarami chronionymi, zrównoważonym rolnictwem i gospodarką wodną, dzięki czemu ich działania są elastyczne i dostosowane do konkretnych warunków.</a:t>
            </a:r>
            <a:endParaRPr dirty="0"/>
          </a:p>
        </p:txBody>
      </p:sp>
      <p:sp>
        <p:nvSpPr>
          <p:cNvPr id="164" name="Google Shape;164;p1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3.2 Organizacje pozarządowe, ruchy oddolne i zarządzanie oparte na społecznościach lokalnych</a:t>
            </a:r>
            <a:endParaRPr/>
          </a:p>
        </p:txBody>
      </p:sp>
      <p:pic>
        <p:nvPicPr>
          <p:cNvPr id="165" name="Google Shape;165;p13" descr="C:\Users\lufatart\Downloads\58568d4c4f6ae202fedf2721.png"/>
          <p:cNvPicPr preferRelativeResize="0"/>
          <p:nvPr/>
        </p:nvPicPr>
        <p:blipFill rotWithShape="1">
          <a:blip r:embed="rId3">
            <a:alphaModFix/>
          </a:blip>
          <a:srcRect/>
          <a:stretch/>
        </p:blipFill>
        <p:spPr>
          <a:xfrm>
            <a:off x="6627041" y="9982200"/>
            <a:ext cx="2857500" cy="3429000"/>
          </a:xfrm>
          <a:prstGeom prst="rect">
            <a:avLst/>
          </a:prstGeom>
          <a:noFill/>
          <a:ln>
            <a:noFill/>
          </a:ln>
        </p:spPr>
      </p:pic>
      <p:pic>
        <p:nvPicPr>
          <p:cNvPr id="166" name="Google Shape;166;p13" descr="C:\Users\lufatart\Downloads\pngfind.com-friends-logo-png-637853.png"/>
          <p:cNvPicPr preferRelativeResize="0"/>
          <p:nvPr/>
        </p:nvPicPr>
        <p:blipFill rotWithShape="1">
          <a:blip r:embed="rId4">
            <a:alphaModFix/>
          </a:blip>
          <a:srcRect/>
          <a:stretch/>
        </p:blipFill>
        <p:spPr>
          <a:xfrm>
            <a:off x="10162903" y="10171907"/>
            <a:ext cx="2247868" cy="3049585"/>
          </a:xfrm>
          <a:prstGeom prst="rect">
            <a:avLst/>
          </a:prstGeom>
          <a:noFill/>
          <a:ln>
            <a:noFill/>
          </a:ln>
        </p:spPr>
      </p:pic>
      <p:pic>
        <p:nvPicPr>
          <p:cNvPr id="167" name="Google Shape;167;p13" descr="File:Logo-Fridays-For-Future-Saronno.png"/>
          <p:cNvPicPr preferRelativeResize="0"/>
          <p:nvPr/>
        </p:nvPicPr>
        <p:blipFill rotWithShape="1">
          <a:blip r:embed="rId5">
            <a:alphaModFix/>
          </a:blip>
          <a:srcRect/>
          <a:stretch/>
        </p:blipFill>
        <p:spPr>
          <a:xfrm>
            <a:off x="13484878" y="10282116"/>
            <a:ext cx="2829165" cy="28291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4"/>
          <p:cNvSpPr txBox="1">
            <a:spLocks noGrp="1"/>
          </p:cNvSpPr>
          <p:nvPr>
            <p:ph type="body" idx="1"/>
          </p:nvPr>
        </p:nvSpPr>
        <p:spPr>
          <a:xfrm>
            <a:off x="755650" y="3487768"/>
            <a:ext cx="22866350" cy="7258050"/>
          </a:xfrm>
          <a:prstGeom prst="rect">
            <a:avLst/>
          </a:prstGeom>
          <a:noFill/>
          <a:ln>
            <a:noFill/>
          </a:ln>
        </p:spPr>
        <p:txBody>
          <a:bodyPr spcFirstLastPara="1" wrap="square" lIns="0" tIns="0" rIns="0" bIns="0" anchor="t" anchorCtr="0">
            <a:normAutofit lnSpcReduction="10000"/>
          </a:bodyPr>
          <a:lstStyle/>
          <a:p>
            <a:pPr marL="0" lvl="0" indent="0" algn="l" rtl="0">
              <a:lnSpc>
                <a:spcPct val="90000"/>
              </a:lnSpc>
              <a:spcBef>
                <a:spcPts val="0"/>
              </a:spcBef>
              <a:spcAft>
                <a:spcPts val="0"/>
              </a:spcAft>
              <a:buClr>
                <a:srgbClr val="323232"/>
              </a:buClr>
              <a:buSzPts val="5600"/>
              <a:buNone/>
            </a:pPr>
            <a:r>
              <a:rPr lang="es-ES"/>
              <a:t>Sektor prywatny angażuje się w zrównoważony rozwój poprzez korporacyjną odpowiedzialność społeczną (CSR) oraz kryteria środowiskowe, społeczne i ładu korporacyjnego (ESG), koncentrując się na efektywności energetycznej, redukcji odpadów i etycznym pozyskiwaniu surowców.</a:t>
            </a:r>
            <a:endParaRPr/>
          </a:p>
          <a:p>
            <a:pPr marL="0" lvl="0" indent="0" algn="l" rtl="0">
              <a:lnSpc>
                <a:spcPct val="90000"/>
              </a:lnSpc>
              <a:spcBef>
                <a:spcPts val="2000"/>
              </a:spcBef>
              <a:spcAft>
                <a:spcPts val="0"/>
              </a:spcAft>
              <a:buClr>
                <a:srgbClr val="323232"/>
              </a:buClr>
              <a:buSzPts val="5600"/>
              <a:buNone/>
            </a:pPr>
            <a:r>
              <a:rPr lang="es-ES"/>
              <a:t>Edukacja ekologiczna i media podnoszą świadomość, zmieniają zachowania i promują działania poprzez szkoły, kampanie i dziennikarstwo.</a:t>
            </a:r>
            <a:endParaRPr/>
          </a:p>
          <a:p>
            <a:pPr marL="0" lvl="0" indent="0" algn="l" rtl="0">
              <a:lnSpc>
                <a:spcPct val="90000"/>
              </a:lnSpc>
              <a:spcBef>
                <a:spcPts val="2000"/>
              </a:spcBef>
              <a:spcAft>
                <a:spcPts val="0"/>
              </a:spcAft>
              <a:buClr>
                <a:srgbClr val="323232"/>
              </a:buClr>
              <a:buSzPts val="5600"/>
              <a:buNone/>
            </a:pPr>
            <a:r>
              <a:rPr lang="es-ES"/>
              <a:t>Podsumowując, skuteczne zarządzanie środowiskiem wymaga współpracy między sektorami. Zrozumienie ról różnych interesariuszy zwiększa naszą zdolność do wdrażania zrównoważonych strategii.</a:t>
            </a:r>
            <a:endParaRPr/>
          </a:p>
        </p:txBody>
      </p:sp>
      <p:sp>
        <p:nvSpPr>
          <p:cNvPr id="173" name="Google Shape;173;p14"/>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a:t>3.3 Biznes i edukacja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5"/>
          <p:cNvSpPr txBox="1">
            <a:spLocks noGrp="1"/>
          </p:cNvSpPr>
          <p:nvPr>
            <p:ph type="title"/>
          </p:nvPr>
        </p:nvSpPr>
        <p:spPr>
          <a:xfrm>
            <a:off x="761999" y="5657850"/>
            <a:ext cx="19324800" cy="30672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E. Narzędzia i strategie zarządzania</a:t>
            </a:r>
            <a:endParaRPr/>
          </a:p>
        </p:txBody>
      </p:sp>
      <p:sp>
        <p:nvSpPr>
          <p:cNvPr id="179" name="Google Shape;179;p15"/>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6"/>
          <p:cNvSpPr txBox="1">
            <a:spLocks noGrp="1"/>
          </p:cNvSpPr>
          <p:nvPr>
            <p:ph type="body" idx="1"/>
          </p:nvPr>
        </p:nvSpPr>
        <p:spPr>
          <a:xfrm>
            <a:off x="999490" y="2912318"/>
            <a:ext cx="22866350" cy="9005362"/>
          </a:xfrm>
          <a:prstGeom prst="rect">
            <a:avLst/>
          </a:prstGeom>
          <a:noFill/>
          <a:ln>
            <a:noFill/>
          </a:ln>
        </p:spPr>
        <p:txBody>
          <a:bodyPr spcFirstLastPara="1" wrap="square" lIns="0" tIns="0" rIns="0" bIns="0" anchor="t" anchorCtr="0">
            <a:normAutofit fontScale="92500"/>
          </a:bodyPr>
          <a:lstStyle/>
          <a:p>
            <a:pPr marL="0" lvl="0" indent="0" algn="l" rtl="0">
              <a:lnSpc>
                <a:spcPct val="90000"/>
              </a:lnSpc>
              <a:spcBef>
                <a:spcPts val="0"/>
              </a:spcBef>
              <a:spcAft>
                <a:spcPts val="0"/>
              </a:spcAft>
              <a:buClr>
                <a:srgbClr val="323232"/>
              </a:buClr>
              <a:buSzPts val="5600"/>
              <a:buNone/>
            </a:pPr>
            <a:r>
              <a:rPr lang="es-ES" dirty="0"/>
              <a:t>Zarządzanie środowiskiem wymaga praktycznych narzędzi, które przekształcają zasady etyczne w rzeczywiste działania. Ocena oddziaływania na środowisko (EIA) pozwala oszacować potencjalne ryzyko związane z projektami, angażując w ten proces zainteresowane strony. </a:t>
            </a:r>
            <a:endParaRPr dirty="0"/>
          </a:p>
          <a:p>
            <a:pPr marL="0" lvl="0" indent="0" algn="l" rtl="0">
              <a:lnSpc>
                <a:spcPct val="90000"/>
              </a:lnSpc>
              <a:spcBef>
                <a:spcPts val="2000"/>
              </a:spcBef>
              <a:spcAft>
                <a:spcPts val="0"/>
              </a:spcAft>
              <a:buClr>
                <a:srgbClr val="323232"/>
              </a:buClr>
              <a:buSzPts val="5600"/>
              <a:buNone/>
            </a:pPr>
            <a:r>
              <a:rPr lang="es-ES" dirty="0"/>
              <a:t>Ponadto zielona infrastruktura, taka jak zielone dachy, lasy miejskie i przepuszczalne nawierzchnie, integruje systemy naturalne z przestrzeniami miejskimi, poprawiając jakość powietrza, zmniejszając nagrzewanie się miasta i zwiększając różnorodność biologiczną. Gospodarka o obiegu zamkniętym promuje efektywne gospodarowanie zasobami poprzez skupienie się na ponownym wykorzystaniu, naprawie i recyklingu, zmniejszając ilość odpadów i wspierając zrównoważony rozwój.</a:t>
            </a:r>
            <a:endParaRPr dirty="0"/>
          </a:p>
        </p:txBody>
      </p:sp>
      <p:sp>
        <p:nvSpPr>
          <p:cNvPr id="185" name="Google Shape;185;p1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4.1 Oceny środowiskowe i zielona infrastruktura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7"/>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dirty="0"/>
              <a:t>Przejście na odnawialne źródła energii, takie jak energia słoneczna, wiatrowa i wodna, ma zasadnicze znaczenie dla zmniejszenia wpływu na środowisko. Technologie oszczędzające zasoby, takie jak energooszczędne urządzenia i systemy oszczędzające wodę, pomagają zmniejszyć zależność od zasobów ograniczonych. </a:t>
            </a:r>
            <a:endParaRPr dirty="0"/>
          </a:p>
          <a:p>
            <a:pPr marL="0" lvl="0" indent="0" algn="l" rtl="0">
              <a:lnSpc>
                <a:spcPct val="90000"/>
              </a:lnSpc>
              <a:spcBef>
                <a:spcPts val="2000"/>
              </a:spcBef>
              <a:spcAft>
                <a:spcPts val="0"/>
              </a:spcAft>
              <a:buClr>
                <a:srgbClr val="323232"/>
              </a:buClr>
              <a:buSzPts val="5600"/>
              <a:buNone/>
            </a:pPr>
            <a:r>
              <a:rPr lang="pl-PL" dirty="0"/>
              <a:t>Systemy certyfikacji, takie jak LEED, ISO 14001 i FSC, potwierdzają stosowanie odpowiedzialnych praktyk, zapewniając rozliczalność oraz wyznaczając standardy służące doskonaleniu, a jednocześnie umożliwiają wyróżnienie się na rynku</a:t>
            </a:r>
            <a:r>
              <a:rPr lang="es-ES" dirty="0"/>
              <a:t>.</a:t>
            </a:r>
            <a:endParaRPr dirty="0"/>
          </a:p>
        </p:txBody>
      </p:sp>
      <p:sp>
        <p:nvSpPr>
          <p:cNvPr id="191" name="Google Shape;191;p17"/>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4.2 Energia odnawialna, efektywne gospodarowanie zasobami i certyfikacja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8"/>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Technologie cyfrowe, w tym GIS, inteligentne liczniki i aplikacje naukowe dla obywateli, wspierają monitorowanie środowiska i gromadzenie danych. </a:t>
            </a:r>
            <a:endParaRPr/>
          </a:p>
          <a:p>
            <a:pPr marL="0" lvl="0" indent="0" algn="l" rtl="0">
              <a:lnSpc>
                <a:spcPct val="90000"/>
              </a:lnSpc>
              <a:spcBef>
                <a:spcPts val="2000"/>
              </a:spcBef>
              <a:spcAft>
                <a:spcPts val="0"/>
              </a:spcAft>
              <a:buClr>
                <a:srgbClr val="323232"/>
              </a:buClr>
              <a:buSzPts val="5600"/>
              <a:buNone/>
            </a:pPr>
            <a:r>
              <a:rPr lang="es-ES"/>
              <a:t>Udział społeczności poprzez warsztaty, kampanie uświadamiające i programy edukacyjne gwarantuje, że działania związane z zarządzaniem są zarówno skuteczne, jak i zrównoważone. Połączenie tych narzędzi zapewnia kompleksowe podejście do zarządzania środowiskiem i jego ochrony.</a:t>
            </a:r>
            <a:endParaRPr/>
          </a:p>
        </p:txBody>
      </p:sp>
      <p:sp>
        <p:nvSpPr>
          <p:cNvPr id="197" name="Google Shape;197;p18"/>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4.3 Technologie cyfrowe i zaangażowanie społeczności</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9"/>
          <p:cNvSpPr txBox="1">
            <a:spLocks noGrp="1"/>
          </p:cNvSpPr>
          <p:nvPr>
            <p:ph type="title"/>
          </p:nvPr>
        </p:nvSpPr>
        <p:spPr>
          <a:xfrm>
            <a:off x="762000" y="4235125"/>
            <a:ext cx="15673200" cy="44898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a:t>F. Zarządzanie środowiskowe w turystyce </a:t>
            </a:r>
            <a:endParaRPr/>
          </a:p>
        </p:txBody>
      </p:sp>
      <p:sp>
        <p:nvSpPr>
          <p:cNvPr id="203" name="Google Shape;203;p19"/>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0"/>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dirty="0"/>
              <a:t>Turystyka jest </a:t>
            </a:r>
            <a:r>
              <a:rPr lang="pl-PL" dirty="0"/>
              <a:t>kluczowym</a:t>
            </a:r>
            <a:r>
              <a:rPr lang="es-ES" dirty="0"/>
              <a:t> motorem gospodarczym i łącznikiem kulturowym, ale ma również znaczący wpływ na środowisko naturalne. </a:t>
            </a:r>
            <a:endParaRPr dirty="0"/>
          </a:p>
          <a:p>
            <a:pPr marL="0" lvl="0" indent="0" algn="l" rtl="0">
              <a:lnSpc>
                <a:spcPct val="90000"/>
              </a:lnSpc>
              <a:spcBef>
                <a:spcPts val="2000"/>
              </a:spcBef>
              <a:spcAft>
                <a:spcPts val="0"/>
              </a:spcAft>
              <a:buClr>
                <a:srgbClr val="323232"/>
              </a:buClr>
              <a:buSzPts val="5600"/>
              <a:buNone/>
            </a:pPr>
            <a:r>
              <a:rPr lang="es-ES" dirty="0"/>
              <a:t>Sektor ten zużywa duże ilości energii i wody, generuje znaczne ilości odpadów i wywiera wpływ na lokalne społeczności i ekosystemy. Włączenie zarządzania środowiskowego do turystyki ma zasadnicze znaczenie dla osiągnięcia prawdziwie zrównoważonego rozwoju.</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1"/>
          <p:cNvSpPr txBox="1">
            <a:spLocks noGrp="1"/>
          </p:cNvSpPr>
          <p:nvPr>
            <p:ph type="body" idx="1"/>
          </p:nvPr>
        </p:nvSpPr>
        <p:spPr>
          <a:xfrm>
            <a:off x="721144" y="2989412"/>
            <a:ext cx="22866350" cy="5913048"/>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Turystyka przyczynia się do globalnej emisji dwutlenku węgla, zwłaszcza poprzez podróże lotnicze i rejsy statkami wycieczkowymi. Masowa turystyka może prowadzić do wylesiania, wyczerpania zasobów słodkiej wody, degradacji środowiska morskiego i przybrzeżnego, zakłócenia życia dzikich zwierząt i gromadzenia się odpadów. </a:t>
            </a:r>
            <a:endParaRPr/>
          </a:p>
          <a:p>
            <a:pPr marL="0" lvl="0" indent="0" algn="l" rtl="0">
              <a:lnSpc>
                <a:spcPct val="90000"/>
              </a:lnSpc>
              <a:spcBef>
                <a:spcPts val="2000"/>
              </a:spcBef>
              <a:spcAft>
                <a:spcPts val="0"/>
              </a:spcAft>
              <a:buClr>
                <a:srgbClr val="323232"/>
              </a:buClr>
              <a:buSzPts val="5600"/>
              <a:buNone/>
            </a:pPr>
            <a:r>
              <a:rPr lang="es-ES"/>
              <a:t>Miejsca takie jak Bali, Wenecja i Machu Picchu doświadczyły tych skutków, co skłoniło do wezwań do lepszego zarządzania i ograniczenia liczby odwiedzających.</a:t>
            </a:r>
            <a:endParaRPr/>
          </a:p>
        </p:txBody>
      </p:sp>
      <p:sp>
        <p:nvSpPr>
          <p:cNvPr id="214" name="Google Shape;214;p2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b="1"/>
              <a:t>5.1 Ślad środowiskowy turystyki</a:t>
            </a:r>
            <a:endParaRPr/>
          </a:p>
        </p:txBody>
      </p:sp>
      <p:pic>
        <p:nvPicPr>
          <p:cNvPr id="215" name="Google Shape;215;p21" descr="C:\Users\lufatart\Downloads\L070315ce.jpg"/>
          <p:cNvPicPr preferRelativeResize="0"/>
          <p:nvPr/>
        </p:nvPicPr>
        <p:blipFill rotWithShape="1">
          <a:blip r:embed="rId3">
            <a:alphaModFix/>
          </a:blip>
          <a:srcRect/>
          <a:stretch/>
        </p:blipFill>
        <p:spPr>
          <a:xfrm>
            <a:off x="8503920" y="8902460"/>
            <a:ext cx="5660652" cy="4080185"/>
          </a:xfrm>
          <a:prstGeom prst="rect">
            <a:avLst/>
          </a:prstGeom>
          <a:noFill/>
          <a:ln>
            <a:noFill/>
          </a:ln>
        </p:spPr>
      </p:pic>
      <p:sp>
        <p:nvSpPr>
          <p:cNvPr id="216" name="Google Shape;216;p21"/>
          <p:cNvSpPr/>
          <p:nvPr/>
        </p:nvSpPr>
        <p:spPr>
          <a:xfrm>
            <a:off x="14310920" y="12452555"/>
            <a:ext cx="625562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400">
                <a:solidFill>
                  <a:schemeClr val="dk1"/>
                </a:solidFill>
                <a:latin typeface="Arial"/>
                <a:ea typeface="Arial"/>
                <a:cs typeface="Arial"/>
                <a:sym typeface="Arial"/>
              </a:rPr>
              <a:t>Źródło: Chappatte w Le Temps, Szwajcaria</a:t>
            </a:r>
            <a:endParaRPr sz="240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2"/>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Ekoturystyka koncentruje się na podróżach o niewielkim wpływie na środowisko naturalne, promując ochronę przyrody i przynosząc korzyści lokalnym społecznościom. Zachęca odwiedzających do poszanowania ekosystemów, minimalizowania ilości odpadów i wspierania zrównoważonego rozwoju. Turystyka regeneracyjna wykracza poza ochronę przyrody:</a:t>
            </a:r>
            <a:endParaRPr/>
          </a:p>
          <a:p>
            <a:pPr marL="0" lvl="0" indent="0" algn="l" rtl="0">
              <a:lnSpc>
                <a:spcPct val="90000"/>
              </a:lnSpc>
              <a:spcBef>
                <a:spcPts val="2000"/>
              </a:spcBef>
              <a:spcAft>
                <a:spcPts val="0"/>
              </a:spcAft>
              <a:buClr>
                <a:srgbClr val="323232"/>
              </a:buClr>
              <a:buSzPts val="5600"/>
              <a:buNone/>
            </a:pPr>
            <a:r>
              <a:rPr lang="es-ES"/>
              <a:t>dąży do przywrócenia i poprawy stanu ekosystemów i społeczności dotkniętych turystyką, mając na celu pozostawienie miejsc w lepszym stanie niż przed przybyciem turystów.</a:t>
            </a:r>
            <a:endParaRPr/>
          </a:p>
          <a:p>
            <a:pPr marL="0" lvl="0" indent="0" algn="l" rtl="0">
              <a:lnSpc>
                <a:spcPct val="90000"/>
              </a:lnSpc>
              <a:spcBef>
                <a:spcPts val="2000"/>
              </a:spcBef>
              <a:spcAft>
                <a:spcPts val="0"/>
              </a:spcAft>
              <a:buClr>
                <a:srgbClr val="323232"/>
              </a:buClr>
              <a:buSzPts val="5600"/>
              <a:buNone/>
            </a:pPr>
            <a:endParaRPr/>
          </a:p>
        </p:txBody>
      </p:sp>
      <p:sp>
        <p:nvSpPr>
          <p:cNvPr id="222" name="Google Shape;222;p2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b="1"/>
              <a:t>5.2 Ekoturystyka i turystyka regeneracyjna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3"/>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Aby zminimalizować szkody dla środowiska, turystyka powinna uwzględniać zrównoważone praktyki. Obejmują one wdrażanie ekologicznych środków transportu, takich jak elektryczne autobusy i rowery, poprawę efektywności energetycznej obiektów noclegowych oraz zarządzanie zużyciem wody za pomocą urządzeń o niskim przepływie i systemów ponownego wykorzystania. </a:t>
            </a:r>
            <a:endParaRPr/>
          </a:p>
          <a:p>
            <a:pPr marL="0" lvl="0" indent="0" algn="l" rtl="0">
              <a:lnSpc>
                <a:spcPct val="90000"/>
              </a:lnSpc>
              <a:spcBef>
                <a:spcPts val="2000"/>
              </a:spcBef>
              <a:spcAft>
                <a:spcPts val="0"/>
              </a:spcAft>
              <a:buClr>
                <a:srgbClr val="323232"/>
              </a:buClr>
              <a:buSzPts val="5600"/>
              <a:buNone/>
            </a:pPr>
            <a:r>
              <a:rPr lang="es-ES"/>
              <a:t>Kluczowe znaczenie ma również ograniczanie ilości odpadów poprzez recykling, kompostowanie i politykę bez plastiku, a także wspieranie lokalnych systemów żywnościowych i etycznych łańcuchów dostaw.</a:t>
            </a:r>
            <a:endParaRPr/>
          </a:p>
        </p:txBody>
      </p:sp>
      <p:sp>
        <p:nvSpPr>
          <p:cNvPr id="228" name="Google Shape;228;p2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b="1"/>
              <a:t>5.3 Najlepsze praktyki w zarządzaniu turystyką</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24" descr="C:\Users\lufatart\Downloads\tourism-as-an-opportunity.jpg"/>
          <p:cNvPicPr preferRelativeResize="0"/>
          <p:nvPr/>
        </p:nvPicPr>
        <p:blipFill rotWithShape="1">
          <a:blip r:embed="rId3">
            <a:alphaModFix/>
          </a:blip>
          <a:srcRect/>
          <a:stretch/>
        </p:blipFill>
        <p:spPr>
          <a:xfrm>
            <a:off x="3325187" y="1976343"/>
            <a:ext cx="16799227" cy="9763315"/>
          </a:xfrm>
          <a:prstGeom prst="rect">
            <a:avLst/>
          </a:prstGeom>
          <a:noFill/>
          <a:ln>
            <a:noFill/>
          </a:ln>
        </p:spPr>
      </p:pic>
      <p:sp>
        <p:nvSpPr>
          <p:cNvPr id="234" name="Google Shape;234;p24"/>
          <p:cNvSpPr/>
          <p:nvPr/>
        </p:nvSpPr>
        <p:spPr>
          <a:xfrm>
            <a:off x="17450935" y="11865960"/>
            <a:ext cx="261481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400">
                <a:solidFill>
                  <a:schemeClr val="dk1"/>
                </a:solidFill>
                <a:latin typeface="Arial"/>
                <a:ea typeface="Arial"/>
                <a:cs typeface="Arial"/>
                <a:sym typeface="Arial"/>
              </a:rPr>
              <a:t>Źródło: IUCN.org</a:t>
            </a:r>
            <a:endParaRPr sz="24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Hotele i ośrodki wypoczynkowe odgrywają kluczową rolę w zarządzaniu środowiskiem poprzez instalowanie odnawialnych źródeł energii, takich jak panele słoneczne i systemy geotermalne. Wiele z nich uczestniczy również w inicjatywach kompensacji emisji dwutlenku węgla i poddaje się audytom środowiskowym. </a:t>
            </a:r>
            <a:endParaRPr/>
          </a:p>
          <a:p>
            <a:pPr marL="0" lvl="0" indent="0" algn="l" rtl="0">
              <a:lnSpc>
                <a:spcPct val="90000"/>
              </a:lnSpc>
              <a:spcBef>
                <a:spcPts val="2000"/>
              </a:spcBef>
              <a:spcAft>
                <a:spcPts val="0"/>
              </a:spcAft>
              <a:buClr>
                <a:srgbClr val="323232"/>
              </a:buClr>
              <a:buSzPts val="5600"/>
              <a:buNone/>
            </a:pPr>
            <a:r>
              <a:rPr lang="es-ES"/>
              <a:t>Uzyskanie certyfikatów ekologicznych, takich jak Green Key i EarthCheck, jest oznaką zaangażowania w zrównoważony rozwój. Równie ważna jest edukacja gości w zakresie odpowiedzialnego zachowania.</a:t>
            </a:r>
            <a:endParaRPr/>
          </a:p>
        </p:txBody>
      </p:sp>
      <p:sp>
        <p:nvSpPr>
          <p:cNvPr id="240" name="Google Shape;240;p2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b="1"/>
              <a:t>5.4 Rola sektora hotelarskiego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6"/>
          <p:cNvSpPr txBox="1">
            <a:spLocks noGrp="1"/>
          </p:cNvSpPr>
          <p:nvPr>
            <p:ph type="body" idx="1"/>
          </p:nvPr>
        </p:nvSpPr>
        <p:spPr>
          <a:xfrm>
            <a:off x="761999" y="2840784"/>
            <a:ext cx="22866350" cy="93916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dirty="0"/>
              <a:t>Skuteczne zarządzanie turystyką wymaga skoordynowanego planowania w cał</a:t>
            </a:r>
            <a:r>
              <a:rPr lang="pl-PL" dirty="0"/>
              <a:t>ej destynacji</a:t>
            </a:r>
            <a:r>
              <a:rPr lang="es-ES" dirty="0"/>
              <a:t>. </a:t>
            </a:r>
            <a:r>
              <a:rPr lang="pl-PL" dirty="0"/>
              <a:t>Strategie obejmują m.in. przeprowadzanie ocen pojemności turystycznej w celu ograniczenia liczby odwiedzających, wyznaczanie stref chroniących bioróżnorodność oraz włączanie społeczności lokalnych w proces podejmowania decyzji. Systemy certyfikacji, takie jak GSTC, </a:t>
            </a:r>
            <a:r>
              <a:rPr lang="pl-PL" dirty="0" err="1"/>
              <a:t>Travelife</a:t>
            </a:r>
            <a:r>
              <a:rPr lang="pl-PL" dirty="0"/>
              <a:t> i Blue Flag, zachęcają do stosowania zrównoważonych praktyk oraz zwiększają przejrzystość dla podróżnych.</a:t>
            </a:r>
          </a:p>
          <a:p>
            <a:pPr marL="0" lvl="0" indent="0" algn="l" rtl="0">
              <a:lnSpc>
                <a:spcPct val="90000"/>
              </a:lnSpc>
              <a:spcBef>
                <a:spcPts val="0"/>
              </a:spcBef>
              <a:spcAft>
                <a:spcPts val="0"/>
              </a:spcAft>
              <a:buClr>
                <a:srgbClr val="323232"/>
              </a:buClr>
              <a:buSzPts val="5600"/>
              <a:buNone/>
            </a:pPr>
            <a:r>
              <a:rPr lang="pl-PL" dirty="0"/>
              <a:t>Ostatecznie turystyka może przekształcić się w sektor, który nie tylko podtrzymuje, lecz także regeneruje miejsca, z którymi ma kontakt, przynosząc korzyści zarówno środowisku, jak i społecznościom lokalnym</a:t>
            </a:r>
            <a:r>
              <a:rPr lang="es-ES" dirty="0"/>
              <a:t>.</a:t>
            </a:r>
            <a:endParaRPr dirty="0"/>
          </a:p>
        </p:txBody>
      </p:sp>
      <p:sp>
        <p:nvSpPr>
          <p:cNvPr id="246" name="Google Shape;246;p2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b="1"/>
              <a:t>5.5 Zarządzanie destynacją i certyfikacja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a:t>G. Wnioski </a:t>
            </a:r>
            <a:endParaRPr/>
          </a:p>
        </p:txBody>
      </p:sp>
      <p:sp>
        <p:nvSpPr>
          <p:cNvPr id="252" name="Google Shape;252;p29"/>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0"/>
          <p:cNvSpPr txBox="1">
            <a:spLocks noGrp="1"/>
          </p:cNvSpPr>
          <p:nvPr>
            <p:ph type="body" idx="1"/>
          </p:nvPr>
        </p:nvSpPr>
        <p:spPr>
          <a:xfrm>
            <a:off x="758825" y="1319350"/>
            <a:ext cx="22866350" cy="11146970"/>
          </a:xfrm>
          <a:prstGeom prst="rect">
            <a:avLst/>
          </a:prstGeom>
          <a:noFill/>
          <a:ln>
            <a:noFill/>
          </a:ln>
        </p:spPr>
        <p:txBody>
          <a:bodyPr spcFirstLastPara="1" wrap="square" lIns="0" tIns="0" rIns="0" bIns="0" anchor="t" anchorCtr="0">
            <a:normAutofit fontScale="85000" lnSpcReduction="10000"/>
          </a:bodyPr>
          <a:lstStyle/>
          <a:p>
            <a:pPr marL="0" lvl="0" indent="0" algn="l" rtl="0">
              <a:lnSpc>
                <a:spcPct val="90000"/>
              </a:lnSpc>
              <a:spcBef>
                <a:spcPts val="0"/>
              </a:spcBef>
              <a:spcAft>
                <a:spcPts val="0"/>
              </a:spcAft>
              <a:buClr>
                <a:srgbClr val="323232"/>
              </a:buClr>
              <a:buSzPct val="100000"/>
              <a:buNone/>
            </a:pPr>
            <a:r>
              <a:rPr lang="es-ES" dirty="0"/>
              <a:t>Zarządzanie środowiskiem i zrównoważona turystyka mają kluczowe znaczenie dla kształtowania zrównoważonej i sprawiedliwej przyszłości dla </a:t>
            </a:r>
            <a:r>
              <a:rPr lang="pl-PL" dirty="0"/>
              <a:t>kolejnych</a:t>
            </a:r>
            <a:r>
              <a:rPr lang="es-ES" dirty="0"/>
              <a:t> pokoleń. W obliczu rosnącej presji na ekosystemy i zasoby naturalne na całym świecie niezwykle ważne jest, abyśmy przyjęli wspólną odpowiedzialność. Turystyka, która tradycyjnie przyczyniała się do degradacji środowiska, musi przekształcić się w siłę napędową ochrony środowiska i zrównoważonego rozwoju.</a:t>
            </a:r>
            <a:endParaRPr dirty="0"/>
          </a:p>
          <a:p>
            <a:pPr marL="0" lvl="0" indent="0" algn="l" rtl="0">
              <a:lnSpc>
                <a:spcPct val="90000"/>
              </a:lnSpc>
              <a:spcBef>
                <a:spcPts val="2000"/>
              </a:spcBef>
              <a:spcAft>
                <a:spcPts val="0"/>
              </a:spcAft>
              <a:buClr>
                <a:srgbClr val="323232"/>
              </a:buClr>
              <a:buSzPct val="100000"/>
              <a:buNone/>
            </a:pPr>
            <a:r>
              <a:rPr lang="es-ES" dirty="0"/>
              <a:t>Właściwe zarządzanie dziedzictwem kulturowym i przyrodniczym gwarantuje, że możemy zachować te zasoby dla przyszłych pokoleń, jednocześnie wspierając dobrobyt lokalnych społeczności. Skuteczne zarządzanie środowiskiem wymaga współpracy między rządami, przedsiębiorstwami i osobami prywatnymi w celu wdrożenia zrównoważonych praktyk promujących zrównoważony rozwój środowiska, sprawiedliwość społeczną i </a:t>
            </a:r>
            <a:r>
              <a:rPr lang="pl-PL" dirty="0"/>
              <a:t>dynamikę</a:t>
            </a:r>
            <a:r>
              <a:rPr lang="es-ES" dirty="0"/>
              <a:t> gospodarczą.</a:t>
            </a:r>
            <a:endParaRPr dirty="0"/>
          </a:p>
          <a:p>
            <a:pPr marL="0" lvl="0" indent="0" algn="l" rtl="0">
              <a:lnSpc>
                <a:spcPct val="90000"/>
              </a:lnSpc>
              <a:spcBef>
                <a:spcPts val="2000"/>
              </a:spcBef>
              <a:spcAft>
                <a:spcPts val="0"/>
              </a:spcAft>
              <a:buClr>
                <a:srgbClr val="323232"/>
              </a:buClr>
              <a:buSzPct val="100000"/>
              <a:buNone/>
            </a:pPr>
            <a:r>
              <a:rPr lang="es-ES" dirty="0"/>
              <a:t>Dzięki innowacyjnym technologiom, takim jak wirtualne muzeum Quart de Poblet, społeczności mogą angażować się w swoje dziedzictwo kulturowe i naturalne w nowy, znaczący sposób. Sprzyja to edukacji, świadomości i poczuciu wspólnej odpowiedzialności. Przekształcając sektor turystyczny z sektora eksploatacyjnego w sektor regeneracyjny, tworzymy drogę do bardziej zrównoważonej i dostatniej przyszłości zarówno dla miejsc docelowych, jak i podróżnych.</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7"/>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a:t>H. Referencje</a:t>
            </a:r>
            <a:endParaRPr/>
          </a:p>
        </p:txBody>
      </p:sp>
      <p:sp>
        <p:nvSpPr>
          <p:cNvPr id="263" name="Google Shape;263;p27"/>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8"/>
          <p:cNvSpPr txBox="1">
            <a:spLocks noGrp="1"/>
          </p:cNvSpPr>
          <p:nvPr>
            <p:ph type="body" idx="1"/>
          </p:nvPr>
        </p:nvSpPr>
        <p:spPr>
          <a:xfrm>
            <a:off x="755650" y="1763486"/>
            <a:ext cx="22866350" cy="9933214"/>
          </a:xfrm>
          <a:prstGeom prst="rect">
            <a:avLst/>
          </a:prstGeom>
          <a:noFill/>
          <a:ln>
            <a:noFill/>
          </a:ln>
        </p:spPr>
        <p:txBody>
          <a:bodyPr spcFirstLastPara="1" wrap="square" lIns="0" tIns="0" rIns="0" bIns="0" anchor="t" anchorCtr="0">
            <a:normAutofit fontScale="55000" lnSpcReduction="20000"/>
          </a:bodyPr>
          <a:lstStyle/>
          <a:p>
            <a:pPr marL="0" lvl="0" indent="-195580" algn="l" rtl="0">
              <a:lnSpc>
                <a:spcPct val="170000"/>
              </a:lnSpc>
              <a:spcBef>
                <a:spcPts val="0"/>
              </a:spcBef>
              <a:spcAft>
                <a:spcPts val="0"/>
              </a:spcAft>
              <a:buClr>
                <a:srgbClr val="323232"/>
              </a:buClr>
              <a:buSzPct val="100000"/>
              <a:buFont typeface="Arial"/>
              <a:buChar char="•"/>
            </a:pPr>
            <a:r>
              <a:rPr lang="pl-PL" b="1" dirty="0"/>
              <a:t> </a:t>
            </a:r>
            <a:r>
              <a:rPr lang="es-ES" b="1" dirty="0"/>
              <a:t>Barton, D. N. i Lafferty, W. M. </a:t>
            </a:r>
            <a:r>
              <a:rPr lang="es-ES" dirty="0"/>
              <a:t>(2001). Lokalne zarządzanie środowiskiem a zrównoważony rozwój: ramy analizy. </a:t>
            </a:r>
            <a:r>
              <a:rPr lang="es-ES" i="1" dirty="0"/>
              <a:t>Polityka środowiskowa i zarządzanie, 11</a:t>
            </a:r>
            <a:r>
              <a:rPr lang="es-ES" dirty="0"/>
              <a:t>(3), 143-155. </a:t>
            </a:r>
            <a:endParaRPr dirty="0"/>
          </a:p>
          <a:p>
            <a:pPr marL="0" lvl="0" indent="-195580" algn="l" rtl="0">
              <a:lnSpc>
                <a:spcPct val="170000"/>
              </a:lnSpc>
              <a:spcBef>
                <a:spcPts val="2000"/>
              </a:spcBef>
              <a:spcAft>
                <a:spcPts val="0"/>
              </a:spcAft>
              <a:buClr>
                <a:srgbClr val="323232"/>
              </a:buClr>
              <a:buSzPct val="100000"/>
              <a:buFont typeface="Arial"/>
              <a:buChar char="•"/>
            </a:pPr>
            <a:r>
              <a:rPr lang="pl-PL" b="1" dirty="0"/>
              <a:t> </a:t>
            </a:r>
            <a:r>
              <a:rPr lang="es-ES" b="1" dirty="0"/>
              <a:t>UNESCO</a:t>
            </a:r>
            <a:r>
              <a:rPr lang="es-ES" dirty="0"/>
              <a:t>. (2016). </a:t>
            </a:r>
            <a:r>
              <a:rPr lang="es-ES" i="1" dirty="0"/>
              <a:t>Rola dziedzictwa kulturowego w zrównoważonym rozwoju</a:t>
            </a:r>
            <a:r>
              <a:rPr lang="es-ES" dirty="0"/>
              <a:t>. Organizacja Narodów Zjednoczonych ds. Oświaty, Nauki i Kultury. </a:t>
            </a:r>
            <a:endParaRPr dirty="0"/>
          </a:p>
          <a:p>
            <a:pPr marL="0" lvl="0" indent="-195580" algn="l" rtl="0">
              <a:lnSpc>
                <a:spcPct val="170000"/>
              </a:lnSpc>
              <a:spcBef>
                <a:spcPts val="2000"/>
              </a:spcBef>
              <a:spcAft>
                <a:spcPts val="0"/>
              </a:spcAft>
              <a:buClr>
                <a:srgbClr val="323232"/>
              </a:buClr>
              <a:buSzPct val="100000"/>
              <a:buFont typeface="Arial"/>
              <a:buChar char="•"/>
            </a:pPr>
            <a:r>
              <a:rPr lang="pl-PL" b="1" dirty="0"/>
              <a:t> </a:t>
            </a:r>
            <a:r>
              <a:rPr lang="es-ES" b="1" dirty="0"/>
              <a:t>Program Narodów Zjednoczonych ds. Ochrony Środowiska (UNEP)</a:t>
            </a:r>
            <a:r>
              <a:rPr lang="es-ES" dirty="0"/>
              <a:t>. (2016). </a:t>
            </a:r>
            <a:r>
              <a:rPr lang="es-ES" i="1" dirty="0"/>
              <a:t>Globalne perspektywy środowiskowe (GEO-6): oceny regionalne</a:t>
            </a:r>
            <a:r>
              <a:rPr lang="es-ES" dirty="0"/>
              <a:t>. Program Narodów Zjednoczonych ds. Ochrony Środowiska. </a:t>
            </a:r>
            <a:endParaRPr dirty="0"/>
          </a:p>
          <a:p>
            <a:pPr marL="0" lvl="0" indent="-195580" algn="l" rtl="0">
              <a:lnSpc>
                <a:spcPct val="170000"/>
              </a:lnSpc>
              <a:spcBef>
                <a:spcPts val="2000"/>
              </a:spcBef>
              <a:spcAft>
                <a:spcPts val="0"/>
              </a:spcAft>
              <a:buClr>
                <a:srgbClr val="323232"/>
              </a:buClr>
              <a:buSzPct val="100000"/>
              <a:buFont typeface="Arial"/>
              <a:buChar char="•"/>
            </a:pPr>
            <a:r>
              <a:rPr lang="pl-PL" b="1" dirty="0"/>
              <a:t> </a:t>
            </a:r>
            <a:r>
              <a:rPr lang="es-ES" b="1" dirty="0"/>
              <a:t>Globalna Rada Zrównoważonej Turystyki (GSTC)</a:t>
            </a:r>
            <a:r>
              <a:rPr lang="es-ES" dirty="0"/>
              <a:t>. (2020). </a:t>
            </a:r>
            <a:r>
              <a:rPr lang="es-ES" i="1" dirty="0"/>
              <a:t>Kryteria GSTC dotyczące zrównoważonej turystyki</a:t>
            </a:r>
            <a:r>
              <a:rPr lang="es-ES" dirty="0"/>
              <a:t>. Globalna Rada Zrównoważonej Turystyki. https://www.gstcouncil.org/gstc-criteria/</a:t>
            </a:r>
            <a:endParaRPr dirty="0"/>
          </a:p>
          <a:p>
            <a:pPr marL="0" lvl="0" indent="-195580" algn="l" rtl="0">
              <a:lnSpc>
                <a:spcPct val="170000"/>
              </a:lnSpc>
              <a:spcBef>
                <a:spcPts val="2000"/>
              </a:spcBef>
              <a:spcAft>
                <a:spcPts val="0"/>
              </a:spcAft>
              <a:buClr>
                <a:srgbClr val="323232"/>
              </a:buClr>
              <a:buSzPct val="100000"/>
              <a:buFont typeface="Arial"/>
              <a:buChar char="•"/>
            </a:pPr>
            <a:r>
              <a:rPr lang="pl-PL" b="1" dirty="0"/>
              <a:t> </a:t>
            </a:r>
            <a:r>
              <a:rPr lang="es-ES" b="1" dirty="0"/>
              <a:t>Grupa Banku Światowego</a:t>
            </a:r>
            <a:r>
              <a:rPr lang="es-ES" dirty="0"/>
              <a:t>. (2018). </a:t>
            </a:r>
            <a:r>
              <a:rPr lang="es-ES" i="1" dirty="0"/>
              <a:t>Turystyka na rzecz rozwoju: Wykorzystanie turystyki do rozwoju społeczności lokalnych</a:t>
            </a:r>
            <a:r>
              <a:rPr lang="es-ES" dirty="0"/>
              <a:t>. Bank Światowy. </a:t>
            </a:r>
            <a:endParaRPr dirty="0"/>
          </a:p>
          <a:p>
            <a:pPr marL="0" lvl="0" indent="-195580" algn="l" rtl="0">
              <a:lnSpc>
                <a:spcPct val="170000"/>
              </a:lnSpc>
              <a:spcBef>
                <a:spcPts val="2000"/>
              </a:spcBef>
              <a:spcAft>
                <a:spcPts val="0"/>
              </a:spcAft>
              <a:buClr>
                <a:srgbClr val="323232"/>
              </a:buClr>
              <a:buSzPct val="100000"/>
              <a:buFont typeface="Arial"/>
              <a:buChar char="•"/>
            </a:pPr>
            <a:r>
              <a:rPr lang="pl-PL" b="1" dirty="0"/>
              <a:t> </a:t>
            </a:r>
            <a:r>
              <a:rPr lang="es-ES" b="1" dirty="0"/>
              <a:t>UNEP i UNWTO</a:t>
            </a:r>
            <a:r>
              <a:rPr lang="es-ES" dirty="0"/>
              <a:t>. (2019). </a:t>
            </a:r>
            <a:r>
              <a:rPr lang="es-ES" i="1" dirty="0"/>
              <a:t>Turystyka a cele zrównoważonego rozwoju – droga do 2030 r</a:t>
            </a:r>
            <a:r>
              <a:rPr lang="es-ES" dirty="0"/>
              <a:t>. Program Narodów Zjednoczonych ds. Ochrony Środowiska i Światowa Organizacja Turystyki Narodów Zjednoczonych. </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1"/>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a:t>AKTYWNOŚĆ</a:t>
            </a:r>
            <a:endParaRPr/>
          </a:p>
        </p:txBody>
      </p:sp>
      <p:sp>
        <p:nvSpPr>
          <p:cNvPr id="274" name="Google Shape;274;p31"/>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2"/>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a:t>Zastanów się, jak zrównoważona turystyka może zmniejszyć wpływ na środowisko i pomóc w odbudowie ekosystemów i lokalnych społeczności. </a:t>
            </a:r>
            <a:endParaRPr/>
          </a:p>
          <a:p>
            <a:pPr marL="0" lvl="0" indent="0" algn="l" rtl="0">
              <a:lnSpc>
                <a:spcPct val="90000"/>
              </a:lnSpc>
              <a:spcBef>
                <a:spcPts val="2000"/>
              </a:spcBef>
              <a:spcAft>
                <a:spcPts val="0"/>
              </a:spcAft>
              <a:buClr>
                <a:srgbClr val="323232"/>
              </a:buClr>
              <a:buSzPts val="5600"/>
              <a:buNone/>
            </a:pPr>
            <a:r>
              <a:rPr lang="es-ES"/>
              <a:t>Przeanalizuj wpływ turystyki na środowisko i omów strategie bardziej odpowiedzialnego podróżowania.</a:t>
            </a:r>
            <a:endParaRPr/>
          </a:p>
        </p:txBody>
      </p:sp>
      <p:sp>
        <p:nvSpPr>
          <p:cNvPr id="280" name="Google Shape;280;p32"/>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Zadanie</a:t>
            </a:r>
            <a:br>
              <a:rPr lang="es-ES"/>
            </a:b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762001" y="5657851"/>
            <a:ext cx="152399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a:t>SAMOKSZTAŁCENIE</a:t>
            </a:r>
            <a:endParaRPr/>
          </a:p>
        </p:txBody>
      </p:sp>
      <p:sp>
        <p:nvSpPr>
          <p:cNvPr id="286" name="Google Shape;286;p33"/>
          <p:cNvSpPr/>
          <p:nvPr/>
        </p:nvSpPr>
        <p:spPr>
          <a:xfrm>
            <a:off x="587829" y="9339943"/>
            <a:ext cx="10907485" cy="1175657"/>
          </a:xfrm>
          <a:prstGeom prst="rect">
            <a:avLst/>
          </a:prstGeom>
          <a:solidFill>
            <a:srgbClr val="3232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4"/>
          <p:cNvSpPr txBox="1">
            <a:spLocks noGrp="1"/>
          </p:cNvSpPr>
          <p:nvPr>
            <p:ph type="body" idx="1"/>
          </p:nvPr>
        </p:nvSpPr>
        <p:spPr>
          <a:xfrm>
            <a:off x="762000" y="5391150"/>
            <a:ext cx="16709571" cy="6305550"/>
          </a:xfrm>
          <a:prstGeom prst="rect">
            <a:avLst/>
          </a:prstGeom>
          <a:noFill/>
          <a:ln>
            <a:noFill/>
          </a:ln>
        </p:spPr>
        <p:txBody>
          <a:bodyPr spcFirstLastPara="1" wrap="square" lIns="0" tIns="0" rIns="0" bIns="0" anchor="t" anchorCtr="0">
            <a:normAutofit fontScale="92500" lnSpcReduction="10000"/>
          </a:bodyPr>
          <a:lstStyle/>
          <a:p>
            <a:pPr marL="457200" lvl="0" indent="-430530" algn="l" rtl="0">
              <a:lnSpc>
                <a:spcPct val="90000"/>
              </a:lnSpc>
              <a:spcBef>
                <a:spcPts val="2000"/>
              </a:spcBef>
              <a:spcAft>
                <a:spcPts val="0"/>
              </a:spcAft>
              <a:buClr>
                <a:srgbClr val="323232"/>
              </a:buClr>
              <a:buSzPct val="100000"/>
              <a:buChar char="•"/>
            </a:pPr>
            <a:r>
              <a:rPr lang="es-ES" i="1"/>
              <a:t>Od pomysłów do działania – zarządzanie destynacją: najlepsze praktyki pozwalające na zmianę postrzegania turystyki:</a:t>
            </a:r>
            <a:r>
              <a:rPr lang="es-ES" i="1" u="sng">
                <a:solidFill>
                  <a:schemeClr val="hlink"/>
                </a:solidFill>
                <a:highlight>
                  <a:srgbClr val="4A86E8"/>
                </a:highlight>
                <a:hlinkClick r:id="rId3"/>
              </a:rPr>
              <a:t> https://www.youtube.com/watch?v=nxnLRlY8-Xs&amp;t=2278s</a:t>
            </a:r>
            <a:r>
              <a:rPr lang="es-ES" i="1">
                <a:highlight>
                  <a:srgbClr val="4A86E8"/>
                </a:highlight>
              </a:rPr>
              <a:t> </a:t>
            </a:r>
            <a:endParaRPr i="1">
              <a:highlight>
                <a:srgbClr val="4A86E8"/>
              </a:highlight>
            </a:endParaRPr>
          </a:p>
          <a:p>
            <a:pPr marL="457200" lvl="0" indent="-430530" algn="l" rtl="0">
              <a:lnSpc>
                <a:spcPct val="90000"/>
              </a:lnSpc>
              <a:spcBef>
                <a:spcPts val="2000"/>
              </a:spcBef>
              <a:spcAft>
                <a:spcPts val="0"/>
              </a:spcAft>
              <a:buClr>
                <a:srgbClr val="323232"/>
              </a:buClr>
              <a:buSzPct val="100000"/>
              <a:buChar char="•"/>
            </a:pPr>
            <a:r>
              <a:rPr lang="es-ES" i="1"/>
              <a:t>Turystyka w czasach zmian klimatycznych | Dokument DW:</a:t>
            </a:r>
            <a:r>
              <a:rPr lang="es-ES" i="1" u="sng">
                <a:solidFill>
                  <a:schemeClr val="hlink"/>
                </a:solidFill>
                <a:highlight>
                  <a:srgbClr val="4A86E8"/>
                </a:highlight>
                <a:hlinkClick r:id="rId4"/>
              </a:rPr>
              <a:t> https://www.youtube.com/watch?v=SjS_vFvRmsQ </a:t>
            </a:r>
            <a:r>
              <a:rPr lang="es-ES" i="1">
                <a:highlight>
                  <a:srgbClr val="4A86E8"/>
                </a:highlight>
              </a:rPr>
              <a:t> </a:t>
            </a:r>
            <a:endParaRPr i="1">
              <a:highlight>
                <a:srgbClr val="4A86E8"/>
              </a:highlight>
            </a:endParaRPr>
          </a:p>
          <a:p>
            <a:pPr marL="457200" lvl="0" indent="-430530" algn="l" rtl="0">
              <a:lnSpc>
                <a:spcPct val="90000"/>
              </a:lnSpc>
              <a:spcBef>
                <a:spcPts val="2000"/>
              </a:spcBef>
              <a:spcAft>
                <a:spcPts val="0"/>
              </a:spcAft>
              <a:buClr>
                <a:srgbClr val="323232"/>
              </a:buClr>
              <a:buSzPct val="100000"/>
              <a:buChar char="•"/>
            </a:pPr>
            <a:r>
              <a:rPr lang="es-ES" i="1"/>
              <a:t>Jak branża turystyczna może ponosić odpowiedzialność za swój ślad środowiskowy | Sean Nino | TEDxUbud:</a:t>
            </a:r>
            <a:r>
              <a:rPr lang="es-ES" i="1" u="sng">
                <a:solidFill>
                  <a:schemeClr val="hlink"/>
                </a:solidFill>
                <a:highlight>
                  <a:srgbClr val="4A86E8"/>
                </a:highlight>
                <a:hlinkClick r:id="rId5"/>
              </a:rPr>
              <a:t> https://www.youtube.com/watch?v=AMlG-c1hXEE</a:t>
            </a:r>
            <a:r>
              <a:rPr lang="es-ES" i="1">
                <a:highlight>
                  <a:srgbClr val="4A86E8"/>
                </a:highlight>
              </a:rPr>
              <a:t> </a:t>
            </a:r>
            <a:endParaRPr i="1">
              <a:highlight>
                <a:srgbClr val="4A86E8"/>
              </a:highlight>
            </a:endParaRPr>
          </a:p>
        </p:txBody>
      </p:sp>
      <p:sp>
        <p:nvSpPr>
          <p:cNvPr id="292" name="Google Shape;292;p34"/>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Filmy</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5"/>
          <p:cNvSpPr txBox="1">
            <a:spLocks noGrp="1"/>
          </p:cNvSpPr>
          <p:nvPr>
            <p:ph type="body" idx="1"/>
          </p:nvPr>
        </p:nvSpPr>
        <p:spPr>
          <a:xfrm>
            <a:off x="762000" y="5391150"/>
            <a:ext cx="16709571" cy="6305550"/>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rgbClr val="323232"/>
              </a:buClr>
              <a:buSzPts val="5600"/>
              <a:buChar char="•"/>
            </a:pPr>
            <a:r>
              <a:rPr lang="es-ES"/>
              <a:t>Zarządzanie środowiskowe: przegląd koncepcyjny i ramy analityczne:</a:t>
            </a:r>
            <a:r>
              <a:rPr lang="es-ES" u="sng">
                <a:solidFill>
                  <a:schemeClr val="hlink"/>
                </a:solidFill>
                <a:highlight>
                  <a:srgbClr val="4A86E8"/>
                </a:highlight>
                <a:hlinkClick r:id="rId3"/>
              </a:rPr>
              <a:t> https://link.springer.com/article/10.1007/s00267-017-0993-2</a:t>
            </a:r>
            <a:r>
              <a:rPr lang="es-ES">
                <a:highlight>
                  <a:srgbClr val="4A86E8"/>
                </a:highlight>
              </a:rPr>
              <a:t> </a:t>
            </a:r>
            <a:endParaRPr>
              <a:highlight>
                <a:srgbClr val="4A86E8"/>
              </a:highlight>
            </a:endParaRPr>
          </a:p>
        </p:txBody>
      </p:sp>
      <p:sp>
        <p:nvSpPr>
          <p:cNvPr id="298" name="Google Shape;298;p35"/>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Artykuły</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6"/>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s-ES" dirty="0"/>
              <a:t>Opracowanie planu zarządzania destynacją turystyczną</a:t>
            </a:r>
            <a:endParaRPr dirty="0"/>
          </a:p>
          <a:p>
            <a:pPr marL="1371600" lvl="1" indent="-457200" algn="l" rtl="0">
              <a:lnSpc>
                <a:spcPct val="90000"/>
              </a:lnSpc>
              <a:spcBef>
                <a:spcPts val="1000"/>
              </a:spcBef>
              <a:spcAft>
                <a:spcPts val="0"/>
              </a:spcAft>
              <a:buClr>
                <a:srgbClr val="323232"/>
              </a:buClr>
              <a:buSzPts val="4800"/>
              <a:buChar char="•"/>
            </a:pPr>
            <a:r>
              <a:rPr lang="es-ES" dirty="0"/>
              <a:t>Wybierz rzeczywistą lub hipotetyczną destynację.</a:t>
            </a:r>
            <a:endParaRPr dirty="0"/>
          </a:p>
          <a:p>
            <a:pPr marL="1371600" lvl="1" indent="-457200" algn="l" rtl="0">
              <a:lnSpc>
                <a:spcPct val="90000"/>
              </a:lnSpc>
              <a:spcBef>
                <a:spcPts val="1000"/>
              </a:spcBef>
              <a:spcAft>
                <a:spcPts val="0"/>
              </a:spcAft>
              <a:buClr>
                <a:srgbClr val="323232"/>
              </a:buClr>
              <a:buSzPts val="4800"/>
              <a:buChar char="•"/>
            </a:pPr>
            <a:r>
              <a:rPr lang="es-ES" dirty="0"/>
              <a:t>Określ kluczowe wyzwania środowiskowe związane z tym miejscem.</a:t>
            </a:r>
            <a:endParaRPr dirty="0"/>
          </a:p>
          <a:p>
            <a:pPr marL="1371600" lvl="1" indent="-457200" algn="l" rtl="0">
              <a:lnSpc>
                <a:spcPct val="90000"/>
              </a:lnSpc>
              <a:spcBef>
                <a:spcPts val="1000"/>
              </a:spcBef>
              <a:spcAft>
                <a:spcPts val="0"/>
              </a:spcAft>
              <a:buClr>
                <a:srgbClr val="323232"/>
              </a:buClr>
              <a:buSzPts val="4800"/>
              <a:buChar char="•"/>
            </a:pPr>
            <a:r>
              <a:rPr lang="es-ES" dirty="0"/>
              <a:t>Zaproponuj strategie zarządzania i role interesariuszy.</a:t>
            </a:r>
            <a:endParaRPr dirty="0"/>
          </a:p>
          <a:p>
            <a:pPr marL="1371600" lvl="1" indent="-457200" algn="l" rtl="0">
              <a:lnSpc>
                <a:spcPct val="90000"/>
              </a:lnSpc>
              <a:spcBef>
                <a:spcPts val="1000"/>
              </a:spcBef>
              <a:spcAft>
                <a:spcPts val="0"/>
              </a:spcAft>
              <a:buClr>
                <a:srgbClr val="323232"/>
              </a:buClr>
              <a:buSzPts val="4800"/>
              <a:buChar char="•"/>
            </a:pPr>
            <a:r>
              <a:rPr lang="es-ES" dirty="0"/>
              <a:t>Uwzględnij narzędzia monitorowania i pożądane wyniki.</a:t>
            </a:r>
            <a:endParaRPr dirty="0"/>
          </a:p>
        </p:txBody>
      </p:sp>
      <p:sp>
        <p:nvSpPr>
          <p:cNvPr id="304" name="Google Shape;304;p36"/>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Ćwiczenie</a:t>
            </a:r>
            <a:br>
              <a:rPr lang="es-ES"/>
            </a:b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FOOTPRINT - Powerpoint Templat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2088</Words>
  <Application>Microsoft Office PowerPoint</Application>
  <PresentationFormat>Niestandardowy</PresentationFormat>
  <Paragraphs>88</Paragraphs>
  <Slides>37</Slides>
  <Notes>37</Notes>
  <HiddenSlides>0</HiddenSlides>
  <MMClips>0</MMClips>
  <ScaleCrop>false</ScaleCrop>
  <HeadingPairs>
    <vt:vector size="6" baseType="variant">
      <vt:variant>
        <vt:lpstr>Używane czcionki</vt:lpstr>
      </vt:variant>
      <vt:variant>
        <vt:i4>1</vt:i4>
      </vt:variant>
      <vt:variant>
        <vt:lpstr>Motyw</vt:lpstr>
      </vt:variant>
      <vt:variant>
        <vt:i4>1</vt:i4>
      </vt:variant>
      <vt:variant>
        <vt:lpstr>Tytuły slajdów</vt:lpstr>
      </vt:variant>
      <vt:variant>
        <vt:i4>37</vt:i4>
      </vt:variant>
    </vt:vector>
  </HeadingPairs>
  <TitlesOfParts>
    <vt:vector size="39" baseType="lpstr">
      <vt:lpstr>Arial</vt:lpstr>
      <vt:lpstr>FOOTPRINT - Powerpoint Template</vt:lpstr>
      <vt:lpstr>3. Zarządzanie środowiskowe</vt:lpstr>
      <vt:lpstr>A. Wprowadzenie do modułu</vt:lpstr>
      <vt:lpstr>A. Wprowadzenie do modułu </vt:lpstr>
      <vt:lpstr>B. Wprowadzenie do zarządzania środowiskowego</vt:lpstr>
      <vt:lpstr>1.1. Koncepcja i znaczenie zarządzania środowiskiem </vt:lpstr>
      <vt:lpstr>1.2. Globalne wyzwania środowiskowe</vt:lpstr>
      <vt:lpstr>Prezentacja programu PowerPoint</vt:lpstr>
      <vt:lpstr>1.3. Zarządzanie środowiskowe w zrównoważonej turystyce</vt:lpstr>
      <vt:lpstr>C. Podstawy zarządzania środowiskiem naturalnym</vt:lpstr>
      <vt:lpstr>2.1 Ekologiczny światopogląd i myślenie systemowe</vt:lpstr>
      <vt:lpstr>D. Interesariusze i mechanizmy </vt:lpstr>
      <vt:lpstr>3.1 Polityka rządowa i umowy międzynarodowe</vt:lpstr>
      <vt:lpstr>3.2 Organizacje pozarządowe, ruchy oddolne i zarządzanie oparte na społecznościach lokalnych</vt:lpstr>
      <vt:lpstr>3.3 Biznes i edukacja</vt:lpstr>
      <vt:lpstr>E. Narzędzia i strategie zarządzania</vt:lpstr>
      <vt:lpstr>4.1 Oceny środowiskowe i zielona infrastruktura</vt:lpstr>
      <vt:lpstr>4.2 Energia odnawialna, efektywne gospodarowanie zasobami i certyfikacja</vt:lpstr>
      <vt:lpstr>4.3 Technologie cyfrowe i zaangażowanie społeczności</vt:lpstr>
      <vt:lpstr>F. Zarządzanie środowiskowe w turystyce </vt:lpstr>
      <vt:lpstr>Prezentacja programu PowerPoint</vt:lpstr>
      <vt:lpstr>5.1 Ślad środowiskowy turystyki</vt:lpstr>
      <vt:lpstr>5.2 Ekoturystyka i turystyka regeneracyjna</vt:lpstr>
      <vt:lpstr>5.3 Najlepsze praktyki w zarządzaniu turystyką</vt:lpstr>
      <vt:lpstr>Prezentacja programu PowerPoint</vt:lpstr>
      <vt:lpstr>5.4 Rola sektora hotelarskiego</vt:lpstr>
      <vt:lpstr>5.5 Zarządzanie destynacją i certyfikacja</vt:lpstr>
      <vt:lpstr>G. Wnioski </vt:lpstr>
      <vt:lpstr>Prezentacja programu PowerPoint</vt:lpstr>
      <vt:lpstr>H. Referencje</vt:lpstr>
      <vt:lpstr>Prezentacja programu PowerPoint</vt:lpstr>
      <vt:lpstr>AKTYWNOŚĆ</vt:lpstr>
      <vt:lpstr>Zadanie </vt:lpstr>
      <vt:lpstr>SAMOKSZTAŁCENIE</vt:lpstr>
      <vt:lpstr>Filmy</vt:lpstr>
      <vt:lpstr>Artykuły</vt:lpstr>
      <vt:lpstr>Ćwiczenie </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aicabper</dc:creator>
  <cp:keywords>, docId:7B5D457D63F5BE62735EC731160AC0BE</cp:keywords>
  <cp:lastModifiedBy>Iwona Majewska</cp:lastModifiedBy>
  <cp:revision>2</cp:revision>
  <dcterms:created xsi:type="dcterms:W3CDTF">2025-07-09T12:04:53Z</dcterms:created>
  <dcterms:modified xsi:type="dcterms:W3CDTF">2026-03-03T20:37:43Z</dcterms:modified>
</cp:coreProperties>
</file>