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5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1" roundtripDataSignature="AMtx7mgPbvJEw8qtwR2jCXrdG4mgSh9S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2147CFA-2345-470B-86BB-BEC77B88EE1E}">
  <a:tblStyle styleId="{C2147CFA-2345-470B-86BB-BEC77B88EE1E}" styleName="Table_0">
    <a:wholeTbl>
      <a:tcTxStyle b="off" i="off">
        <a:font>
          <a:latin typeface="Arial"/>
          <a:ea typeface="Arial"/>
          <a:cs typeface="Arial"/>
        </a:font>
        <a:schemeClr val="dk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chemeClr val="accent4"/>
              </a:solidFill>
              <a:prstDash val="solid"/>
              <a:round/>
              <a:headEnd len="sm" w="sm" type="none"/>
              <a:tailEnd len="sm" w="sm" type="none"/>
            </a:ln>
          </a:insideV>
        </a:tcBdr>
        <a:fill>
          <a:solidFill>
            <a:srgbClr val="FFFFFF">
              <a:alpha val="0"/>
            </a:srgbClr>
          </a:solidFill>
        </a:fill>
      </a:tcStyle>
    </a:wholeTbl>
    <a:band1H>
      <a:tcTxStyle/>
      <a:tcStyle>
        <a:fill>
          <a:solidFill>
            <a:schemeClr val="accent4">
              <a:alpha val="40000"/>
            </a:schemeClr>
          </a:solidFill>
        </a:fill>
      </a:tcStyle>
    </a:band1H>
    <a:band2H>
      <a:tcTxStyle/>
    </a:band2H>
    <a:band1V>
      <a:tcTxStyle/>
      <a:tcStyle>
        <a:tcBdr>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tcBdr>
        <a:fill>
          <a:solidFill>
            <a:schemeClr val="accent4">
              <a:alpha val="40000"/>
            </a:schemeClr>
          </a:solidFill>
        </a:fill>
      </a:tcStyle>
    </a:band1V>
    <a:band2V>
      <a:tcTxStyle/>
    </a:band2V>
    <a:la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a:seCell>
    <a:swCell>
      <a:tcTxStyle/>
    </a:swCell>
    <a:firstRow>
      <a:tcTxStyle b="on" i="off">
        <a:font>
          <a:latin typeface="Arial"/>
          <a:ea typeface="Arial"/>
          <a:cs typeface="Arial"/>
        </a:font>
        <a:schemeClr val="lt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4"/>
          </a:solidFill>
        </a:fill>
      </a:tcStyle>
    </a:firstRow>
    <a:neCell>
      <a:tcTxStyle/>
    </a:neCell>
    <a:nwCell>
      <a:tcTxStyle/>
    </a:nwCell>
  </a:tblStyle>
  <a:tblStyle styleId="{8268FB88-5ED9-410E-9C4D-146243E188CB}" styleName="Table_1">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2"/>
              </a:solidFill>
              <a:prstDash val="solid"/>
              <a:round/>
              <a:headEnd len="sm" w="sm" type="none"/>
              <a:tailEnd len="sm" w="sm" type="none"/>
            </a:ln>
          </a:top>
          <a:bottom>
            <a:ln cap="flat" cmpd="sng" w="12700">
              <a:solidFill>
                <a:schemeClr val="accent2"/>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2">
              <a:alpha val="20000"/>
            </a:schemeClr>
          </a:solidFill>
        </a:fill>
      </a:tcStyle>
    </a:band1H>
    <a:band2H>
      <a:tcTxStyle/>
    </a:band2H>
    <a:band1V>
      <a:tcTxStyle/>
      <a:tcStyle>
        <a:fill>
          <a:solidFill>
            <a:schemeClr val="accent2">
              <a:alpha val="20000"/>
            </a:schemeClr>
          </a:solidFill>
        </a:fill>
      </a:tcStyle>
    </a:band1V>
    <a:band2V>
      <a:tcTxStyle/>
    </a:band2V>
    <a:lastCol>
      <a:tcTxStyle b="on" i="off"/>
    </a:lastCol>
    <a:firstCol>
      <a:tcTxStyle b="on" i="off"/>
    </a:firstCol>
    <a:lastRow>
      <a:tcTxStyle b="on" i="off"/>
      <a:tcStyle>
        <a:tcBdr>
          <a:top>
            <a:ln cap="flat" cmpd="sng" w="12700">
              <a:solidFill>
                <a:schemeClr val="accent2"/>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2"/>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1" Type="http://customschemas.google.com/relationships/presentationmetadata" Target="meta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 name="Google Shape;7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0" name="Google Shape;80;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rPr lang="en-US"/>
              <a:t>ICOMOS, or the International Council for the Protection of Monuments and Sites, plays a key role in the protection of cultural heritage. By setting conservation standards and promoting international cooperation, it supports the sustainable development of cultural tourism that respects and protects local traditions and historical sites. The organization helps to preserve the authenticity of heritage, which is fundamental to the tourist attractiveness and cultural identity of the community.</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rPr lang="en-US"/>
              <a:t>ICOMOS, or the International Council for the Protection of Monuments and Sites, plays a key role in the protection of cultural heritage. By setting conservation standards and promoting international cooperation, it supports the sustainable development of cultural tourism that respects and protects local traditions and historical sites. The organization helps to preserve the authenticity of heritage, which is fundamental to the tourist attractiveness and cultural identity of the community.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8.png"/><Relationship Id="rId4" Type="http://schemas.openxmlformats.org/officeDocument/2006/relationships/image" Target="../media/image4.png"/><Relationship Id="rId9" Type="http://schemas.openxmlformats.org/officeDocument/2006/relationships/image" Target="../media/image33.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35.png"/><Relationship Id="rId8" Type="http://schemas.openxmlformats.org/officeDocument/2006/relationships/image" Target="../media/image2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1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1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 Id="rId3"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8" name="Shape 8"/>
        <p:cNvGrpSpPr/>
        <p:nvPr/>
      </p:nvGrpSpPr>
      <p:grpSpPr>
        <a:xfrm>
          <a:off x="0" y="0"/>
          <a:ext cx="0" cy="0"/>
          <a:chOff x="0" y="0"/>
          <a:chExt cx="0" cy="0"/>
        </a:xfrm>
      </p:grpSpPr>
      <p:pic>
        <p:nvPicPr>
          <p:cNvPr descr="A black and white logo&#10;&#10;AI-generated content may be incorrect." id="9" name="Google Shape;9;p24"/>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10" name="Google Shape;10;p24"/>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11" name="Google Shape;11;p24"/>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12" name="Google Shape;12;p24"/>
          <p:cNvGrpSpPr/>
          <p:nvPr/>
        </p:nvGrpSpPr>
        <p:grpSpPr>
          <a:xfrm>
            <a:off x="1633044" y="9658153"/>
            <a:ext cx="21117911" cy="908071"/>
            <a:chOff x="761999" y="9658153"/>
            <a:chExt cx="21117911" cy="908071"/>
          </a:xfrm>
        </p:grpSpPr>
        <p:pic>
          <p:nvPicPr>
            <p:cNvPr descr="A white text on a black background&#10;&#10;AI-generated content may be incorrect." id="13" name="Google Shape;13;p24"/>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14" name="Google Shape;14;p24"/>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15" name="Google Shape;15;p24"/>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16" name="Google Shape;16;p24"/>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17" name="Google Shape;17;p24"/>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18" name="Google Shape;18;p24"/>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9" name="Shape 19"/>
        <p:cNvGrpSpPr/>
        <p:nvPr/>
      </p:nvGrpSpPr>
      <p:grpSpPr>
        <a:xfrm>
          <a:off x="0" y="0"/>
          <a:ext cx="0" cy="0"/>
          <a:chOff x="0" y="0"/>
          <a:chExt cx="0" cy="0"/>
        </a:xfrm>
      </p:grpSpPr>
      <p:sp>
        <p:nvSpPr>
          <p:cNvPr id="20" name="Google Shape;20;p14"/>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21" name="Google Shape;21;p14"/>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22" name="Google Shape;22;p14"/>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15"/>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5" name="Google Shape;25;p1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7" name="Google Shape;27;p1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8" name="Google Shape;28;p1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9" name="Shape 29"/>
        <p:cNvGrpSpPr/>
        <p:nvPr/>
      </p:nvGrpSpPr>
      <p:grpSpPr>
        <a:xfrm>
          <a:off x="0" y="0"/>
          <a:ext cx="0" cy="0"/>
          <a:chOff x="0" y="0"/>
          <a:chExt cx="0" cy="0"/>
        </a:xfrm>
      </p:grpSpPr>
      <p:sp>
        <p:nvSpPr>
          <p:cNvPr id="30" name="Google Shape;30;p59"/>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9"/>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32" name="Shape 32"/>
        <p:cNvGrpSpPr/>
        <p:nvPr/>
      </p:nvGrpSpPr>
      <p:grpSpPr>
        <a:xfrm>
          <a:off x="0" y="0"/>
          <a:ext cx="0" cy="0"/>
          <a:chOff x="0" y="0"/>
          <a:chExt cx="0" cy="0"/>
        </a:xfrm>
      </p:grpSpPr>
      <p:sp>
        <p:nvSpPr>
          <p:cNvPr id="33" name="Google Shape;33;p60"/>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0"/>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 name="Google Shape;35;p60"/>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36" name="Google Shape;36;p6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7" name="Google Shape;37;p6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8" name="Google Shape;38;p6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9" name="Shape 39"/>
        <p:cNvGrpSpPr/>
        <p:nvPr/>
      </p:nvGrpSpPr>
      <p:grpSpPr>
        <a:xfrm>
          <a:off x="0" y="0"/>
          <a:ext cx="0" cy="0"/>
          <a:chOff x="0" y="0"/>
          <a:chExt cx="0" cy="0"/>
        </a:xfrm>
      </p:grpSpPr>
      <p:sp>
        <p:nvSpPr>
          <p:cNvPr id="40" name="Google Shape;40;p61"/>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1" name="Google Shape;41;p61"/>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61"/>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61"/>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45" name="Google Shape;45;p61"/>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46" name="Google Shape;46;p61"/>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47" name="Shape 47"/>
        <p:cNvGrpSpPr/>
        <p:nvPr/>
      </p:nvGrpSpPr>
      <p:grpSpPr>
        <a:xfrm>
          <a:off x="0" y="0"/>
          <a:ext cx="0" cy="0"/>
          <a:chOff x="0" y="0"/>
          <a:chExt cx="0" cy="0"/>
        </a:xfrm>
      </p:grpSpPr>
      <p:sp>
        <p:nvSpPr>
          <p:cNvPr id="48" name="Google Shape;48;p62"/>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2"/>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0" name="Google Shape;50;p62"/>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1" name="Google Shape;51;p6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52" name="Google Shape;52;p62"/>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3" name="Google Shape;53;p62"/>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54" name="Google Shape;54;p62"/>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55" name="Google Shape;55;p62"/>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56" name="Google Shape;56;p62"/>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57" name="Shape 57"/>
        <p:cNvGrpSpPr/>
        <p:nvPr/>
      </p:nvGrpSpPr>
      <p:grpSpPr>
        <a:xfrm>
          <a:off x="0" y="0"/>
          <a:ext cx="0" cy="0"/>
          <a:chOff x="0" y="0"/>
          <a:chExt cx="0" cy="0"/>
        </a:xfrm>
      </p:grpSpPr>
      <p:sp>
        <p:nvSpPr>
          <p:cNvPr id="58" name="Google Shape;58;p63"/>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9" name="Google Shape;59;p63"/>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0" name="Google Shape;60;p6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61" name="Google Shape;61;p63"/>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2" name="Google Shape;62;p63"/>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3" name="Google Shape;63;p63"/>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67" name="Shape 67"/>
        <p:cNvGrpSpPr/>
        <p:nvPr/>
      </p:nvGrpSpPr>
      <p:grpSpPr>
        <a:xfrm>
          <a:off x="0" y="0"/>
          <a:ext cx="0" cy="0"/>
          <a:chOff x="0" y="0"/>
          <a:chExt cx="0" cy="0"/>
        </a:xfrm>
      </p:grpSpPr>
      <p:sp>
        <p:nvSpPr>
          <p:cNvPr id="68" name="Google Shape;68;p58"/>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9" name="Google Shape;69;p58"/>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1" name="Google Shape;71;p5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2" name="Google Shape;72;p5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64" name="Shape 64"/>
        <p:cNvGrpSpPr/>
        <p:nvPr/>
      </p:nvGrpSpPr>
      <p:grpSpPr>
        <a:xfrm>
          <a:off x="0" y="0"/>
          <a:ext cx="0" cy="0"/>
          <a:chOff x="0" y="0"/>
          <a:chExt cx="0" cy="0"/>
        </a:xfrm>
      </p:grpSpPr>
      <p:sp>
        <p:nvSpPr>
          <p:cNvPr id="65" name="Google Shape;65;p57"/>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6" name="Google Shape;66;p57"/>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icomos.org" TargetMode="External"/><Relationship Id="rId4" Type="http://schemas.openxmlformats.org/officeDocument/2006/relationships/hyperlink" Target="http://icomos.org" TargetMode="External"/><Relationship Id="rId5" Type="http://schemas.openxmlformats.org/officeDocument/2006/relationships/hyperlink" Target="http://openarchive.icomos.org" TargetMode="External"/><Relationship Id="rId6" Type="http://schemas.openxmlformats.org/officeDocument/2006/relationships/hyperlink" Target="http://icomos.org" TargetMode="External"/><Relationship Id="rId7" Type="http://schemas.openxmlformats.org/officeDocument/2006/relationships/hyperlink" Target="http://icomos.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dos.fl.gov" TargetMode="External"/><Relationship Id="rId4" Type="http://schemas.openxmlformats.org/officeDocument/2006/relationships/hyperlink" Target="https://pre-webunwto.s3.eu-west-1.amazonaws.com/s3fs-public/2020-02/21%20a22_10_i_b_report_on_the_international_year_of_sustainable_tourism_for_development_2017_fr.pdf" TargetMode="External"/><Relationship Id="rId5" Type="http://schemas.openxmlformats.org/officeDocument/2006/relationships/hyperlink" Target="http://webunwto.s3.eu-west-1.amazonaws.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www.europarc.org/library/videos/a-sustainable-journey-the-film-on-sustainable-tourism/" TargetMode="External"/><Relationship Id="rId4" Type="http://schemas.openxmlformats.org/officeDocument/2006/relationships/hyperlink" Target="https://www.youtube.com/watch?v=qBi6tuvpPjI" TargetMode="External"/><Relationship Id="rId5" Type="http://schemas.openxmlformats.org/officeDocument/2006/relationships/hyperlink" Target="https://www.youtube.com/watch?v=vZfUQ9EIZV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4.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image" Target="../media/image30.png"/><Relationship Id="rId7"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2.png"/><Relationship Id="rId4" Type="http://schemas.openxmlformats.org/officeDocument/2006/relationships/image" Target="../media/image29.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3.xml.rels><?xml version="1.0" encoding="UTF-8" standalone="yes"?><Relationships xmlns="http://schemas.openxmlformats.org/package/2006/relationships"><Relationship Id="rId11" Type="http://schemas.openxmlformats.org/officeDocument/2006/relationships/hyperlink" Target="https://www.lorepodcast.com" TargetMode="External"/><Relationship Id="rId10" Type="http://schemas.openxmlformats.org/officeDocument/2006/relationships/hyperlink" Target="https://thememorypalace.us" TargetMode="External"/><Relationship Id="rId13" Type="http://schemas.openxmlformats.org/officeDocument/2006/relationships/hyperlink" Target="http://timesofindia.indiatimes.com" TargetMode="External"/><Relationship Id="rId12" Type="http://schemas.openxmlformats.org/officeDocument/2006/relationships/hyperlink" Target="https://www.bbc.co.uk/programmes/p02nrwpk" TargetMode="External"/><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hyperlink" Target="about:blank" TargetMode="External"/><Relationship Id="rId9" Type="http://schemas.openxmlformats.org/officeDocument/2006/relationships/hyperlink" Target="https://99percentinvisible.org" TargetMode="External"/><Relationship Id="rId15" Type="http://schemas.openxmlformats.org/officeDocument/2006/relationships/hyperlink" Target="https://www.youtube.com/watch?v=1HWYG9UbiC8" TargetMode="External"/><Relationship Id="rId14" Type="http://schemas.openxmlformats.org/officeDocument/2006/relationships/hyperlink" Target="http://en.wikipedia.org" TargetMode="External"/><Relationship Id="rId17" Type="http://schemas.openxmlformats.org/officeDocument/2006/relationships/hyperlink" Target="https://www.youtube.com/watch?v=7Z_aAuCKV3o" TargetMode="External"/><Relationship Id="rId16" Type="http://schemas.openxmlformats.org/officeDocument/2006/relationships/hyperlink" Target="https://www.lmtonline.com/local/article/texas-tribes-history-traditions-documentary-film-20303475.php?utm_source=chatgpt.com" TargetMode="External"/><Relationship Id="rId5" Type="http://schemas.openxmlformats.org/officeDocument/2006/relationships/hyperlink" Target="https://toastedsisterpodcast.com" TargetMode="External"/><Relationship Id="rId6" Type="http://schemas.openxmlformats.org/officeDocument/2006/relationships/hyperlink" Target="https://www.preservecast.org" TargetMode="External"/><Relationship Id="rId7" Type="http://schemas.openxmlformats.org/officeDocument/2006/relationships/hyperlink" Target="https://culture.pl/en/article/living-tradition-soundscapes-of-poland-podcast" TargetMode="External"/><Relationship Id="rId8" Type="http://schemas.openxmlformats.org/officeDocument/2006/relationships/hyperlink" Target="https://www.tangibleremnant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
          <p:cNvSpPr txBox="1"/>
          <p:nvPr>
            <p:ph type="title"/>
          </p:nvPr>
        </p:nvSpPr>
        <p:spPr>
          <a:xfrm>
            <a:off x="762000" y="5429550"/>
            <a:ext cx="21989100" cy="2856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Módulo 4: </a:t>
            </a:r>
            <a:endParaRPr b="1"/>
          </a:p>
          <a:p>
            <a:pPr indent="0" lvl="0" marL="0" rtl="0" algn="l">
              <a:lnSpc>
                <a:spcPct val="90000"/>
              </a:lnSpc>
              <a:spcBef>
                <a:spcPts val="0"/>
              </a:spcBef>
              <a:spcAft>
                <a:spcPts val="0"/>
              </a:spcAft>
              <a:buClr>
                <a:schemeClr val="lt1"/>
              </a:buClr>
              <a:buSzPts val="11500"/>
              <a:buFont typeface="Arial"/>
              <a:buNone/>
            </a:pPr>
            <a:r>
              <a:rPr b="1" lang="en-US" sz="9600"/>
              <a:t>Conservación </a:t>
            </a:r>
            <a:r>
              <a:rPr b="1" lang="en-US" sz="9600"/>
              <a:t>y patrimonio cultural</a:t>
            </a:r>
            <a:r>
              <a:rPr lang="en-US" sz="9600"/>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25"/>
          <p:cNvSpPr txBox="1"/>
          <p:nvPr>
            <p:ph type="title"/>
          </p:nvPr>
        </p:nvSpPr>
        <p:spPr>
          <a:xfrm>
            <a:off x="762000" y="5657851"/>
            <a:ext cx="21989100" cy="1535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n-US"/>
              <a:t>Introducción al módulo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26"/>
          <p:cNvSpPr txBox="1"/>
          <p:nvPr>
            <p:ph idx="1" type="body"/>
          </p:nvPr>
        </p:nvSpPr>
        <p:spPr>
          <a:xfrm>
            <a:off x="758850" y="1827600"/>
            <a:ext cx="22866300" cy="10060800"/>
          </a:xfrm>
          <a:prstGeom prst="rect">
            <a:avLst/>
          </a:prstGeom>
          <a:noFill/>
          <a:ln>
            <a:noFill/>
          </a:ln>
        </p:spPr>
        <p:txBody>
          <a:bodyPr anchorCtr="0" anchor="t" bIns="0" lIns="0" spcFirstLastPara="1" rIns="0" wrap="square" tIns="0">
            <a:normAutofit lnSpcReduction="10000"/>
          </a:bodyPr>
          <a:lstStyle/>
          <a:p>
            <a:pPr indent="-228600" lvl="0" marL="457200" rtl="0" algn="l">
              <a:lnSpc>
                <a:spcPct val="100000"/>
              </a:lnSpc>
              <a:spcBef>
                <a:spcPts val="2000"/>
              </a:spcBef>
              <a:spcAft>
                <a:spcPts val="0"/>
              </a:spcAft>
              <a:buClr>
                <a:srgbClr val="323232"/>
              </a:buClr>
              <a:buSzPts val="5600"/>
              <a:buNone/>
            </a:pPr>
            <a:r>
              <a:rPr lang="en-US" sz="3600">
                <a:solidFill>
                  <a:schemeClr val="dk1"/>
                </a:solidFill>
                <a:latin typeface="Arial"/>
                <a:ea typeface="Arial"/>
                <a:cs typeface="Arial"/>
                <a:sym typeface="Arial"/>
              </a:rPr>
              <a:t>Este módulo ofrece una visión general de la </a:t>
            </a:r>
            <a:r>
              <a:rPr lang="en-US" sz="3600">
                <a:solidFill>
                  <a:schemeClr val="dk1"/>
                </a:solidFill>
              </a:rPr>
              <a:t>conservación </a:t>
            </a:r>
            <a:r>
              <a:rPr lang="en-US" sz="3600">
                <a:solidFill>
                  <a:schemeClr val="dk1"/>
                </a:solidFill>
                <a:latin typeface="Arial"/>
                <a:ea typeface="Arial"/>
                <a:cs typeface="Arial"/>
                <a:sym typeface="Arial"/>
              </a:rPr>
              <a:t>cultural y la gestión del patrimonio en el contexto del turismo sostenible. </a:t>
            </a:r>
            <a:endParaRPr sz="3600">
              <a:solidFill>
                <a:schemeClr val="dk1"/>
              </a:solidFill>
              <a:latin typeface="Arial"/>
              <a:ea typeface="Arial"/>
              <a:cs typeface="Arial"/>
              <a:sym typeface="Arial"/>
            </a:endParaRPr>
          </a:p>
          <a:p>
            <a:pPr indent="-228600" lvl="0" marL="457200" rtl="0" algn="l">
              <a:lnSpc>
                <a:spcPct val="100000"/>
              </a:lnSpc>
              <a:spcBef>
                <a:spcPts val="2000"/>
              </a:spcBef>
              <a:spcAft>
                <a:spcPts val="0"/>
              </a:spcAft>
              <a:buClr>
                <a:srgbClr val="323232"/>
              </a:buClr>
              <a:buSzPts val="5600"/>
              <a:buNone/>
            </a:pPr>
            <a:r>
              <a:rPr lang="en-US" sz="3600">
                <a:solidFill>
                  <a:schemeClr val="dk1"/>
                </a:solidFill>
                <a:latin typeface="Arial"/>
                <a:ea typeface="Arial"/>
                <a:cs typeface="Arial"/>
                <a:sym typeface="Arial"/>
              </a:rPr>
              <a:t>El turismo, como fenómeno global, influye profundamente en los paisajes culturales, las tradiciones y el patrimonio inmaterial. Si bien ofrece oportunidades para el intercambio cultural y el crecimiento económico, el turismo descontrolado puede conducir a la mercantilización cultural, la pérdida de autenticidad y la erosión de los valores patrimoniales.</a:t>
            </a:r>
            <a:endParaRPr>
              <a:solidFill>
                <a:schemeClr val="dk1"/>
              </a:solidFill>
            </a:endParaRPr>
          </a:p>
          <a:p>
            <a:pPr indent="-228600" lvl="0" marL="457200" rtl="0" algn="l">
              <a:lnSpc>
                <a:spcPct val="100000"/>
              </a:lnSpc>
              <a:spcBef>
                <a:spcPts val="2000"/>
              </a:spcBef>
              <a:spcAft>
                <a:spcPts val="0"/>
              </a:spcAft>
              <a:buClr>
                <a:srgbClr val="323232"/>
              </a:buClr>
              <a:buSzPts val="5600"/>
              <a:buNone/>
            </a:pPr>
            <a:r>
              <a:rPr lang="en-US" sz="3600">
                <a:solidFill>
                  <a:schemeClr val="dk1"/>
                </a:solidFill>
                <a:latin typeface="Arial"/>
                <a:ea typeface="Arial"/>
                <a:cs typeface="Arial"/>
                <a:sym typeface="Arial"/>
              </a:rPr>
              <a:t>El módulo explora la importancia de </a:t>
            </a:r>
            <a:r>
              <a:rPr lang="en-US" sz="3600">
                <a:solidFill>
                  <a:schemeClr val="dk1"/>
                </a:solidFill>
              </a:rPr>
              <a:t>conservar </a:t>
            </a:r>
            <a:r>
              <a:rPr lang="en-US" sz="3600">
                <a:solidFill>
                  <a:schemeClr val="dk1"/>
                </a:solidFill>
                <a:latin typeface="Arial"/>
                <a:ea typeface="Arial"/>
                <a:cs typeface="Arial"/>
                <a:sym typeface="Arial"/>
              </a:rPr>
              <a:t>la identidad cultural y salvaguardar el patrimonio como componentes integrales del desarrollo sostenible. Basándose en los marcos de la UNESCO, ICOMOS y la OMT, examina estrategias para proteger los bienes culturales, tanto tangibles como intangibles, garantizando al mismo tiempo que las comunidades locales sigan siendo guardianes activos de sus tradiciones.</a:t>
            </a:r>
            <a:endParaRPr>
              <a:solidFill>
                <a:schemeClr val="dk1"/>
              </a:solidFill>
            </a:endParaRPr>
          </a:p>
          <a:p>
            <a:pPr indent="-228600" lvl="0" marL="457200" rtl="0" algn="l">
              <a:lnSpc>
                <a:spcPct val="100000"/>
              </a:lnSpc>
              <a:spcBef>
                <a:spcPts val="2000"/>
              </a:spcBef>
              <a:spcAft>
                <a:spcPts val="0"/>
              </a:spcAft>
              <a:buClr>
                <a:srgbClr val="323232"/>
              </a:buClr>
              <a:buSzPts val="5600"/>
              <a:buNone/>
            </a:pPr>
            <a:r>
              <a:rPr lang="en-US" sz="3600">
                <a:solidFill>
                  <a:schemeClr val="dk1"/>
                </a:solidFill>
              </a:rPr>
              <a:t>El estudiantado</a:t>
            </a:r>
            <a:r>
              <a:rPr lang="en-US" sz="3600">
                <a:solidFill>
                  <a:schemeClr val="dk1"/>
                </a:solidFill>
                <a:latin typeface="Arial"/>
                <a:ea typeface="Arial"/>
                <a:cs typeface="Arial"/>
                <a:sym typeface="Arial"/>
              </a:rPr>
              <a:t> abordará conceptos clave como la integridad cultural, la autenticidad y la conservación del patrimonio, comprendiendo su papel en el mantenimiento de un equilibrio entre el desarrollo turístico y la sostenibilidad cultural. Además, el módulo destaca la interconexión entre la </a:t>
            </a:r>
            <a:r>
              <a:rPr lang="en-US" sz="3600">
                <a:solidFill>
                  <a:schemeClr val="dk1"/>
                </a:solidFill>
              </a:rPr>
              <a:t>conservación </a:t>
            </a:r>
            <a:r>
              <a:rPr lang="en-US" sz="3600">
                <a:solidFill>
                  <a:schemeClr val="dk1"/>
                </a:solidFill>
                <a:latin typeface="Arial"/>
                <a:ea typeface="Arial"/>
                <a:cs typeface="Arial"/>
                <a:sym typeface="Arial"/>
              </a:rPr>
              <a:t>cultural y el bienestar social, haciendo hincapié en la participación comunitaria, la equidad en los beneficios y el respeto por la diversidad cultural. </a:t>
            </a:r>
            <a:endParaRPr sz="3600">
              <a:solidFill>
                <a:schemeClr val="dk1"/>
              </a:solidFill>
              <a:latin typeface="Arial"/>
              <a:ea typeface="Arial"/>
              <a:cs typeface="Arial"/>
              <a:sym typeface="Arial"/>
            </a:endParaRPr>
          </a:p>
          <a:p>
            <a:pPr indent="-228600" lvl="0" marL="457200" rtl="0" algn="l">
              <a:lnSpc>
                <a:spcPct val="100000"/>
              </a:lnSpc>
              <a:spcBef>
                <a:spcPts val="2000"/>
              </a:spcBef>
              <a:spcAft>
                <a:spcPts val="0"/>
              </a:spcAft>
              <a:buClr>
                <a:srgbClr val="323232"/>
              </a:buClr>
              <a:buSzPts val="5600"/>
              <a:buNone/>
            </a:pPr>
            <a:r>
              <a:rPr lang="en-US" sz="3600">
                <a:solidFill>
                  <a:schemeClr val="dk1"/>
                </a:solidFill>
                <a:latin typeface="Arial"/>
                <a:ea typeface="Arial"/>
                <a:cs typeface="Arial"/>
                <a:sym typeface="Arial"/>
              </a:rPr>
              <a:t>A través de perspectivas teóricas, estudios de casos y ejemplos prácticos, </a:t>
            </a:r>
            <a:r>
              <a:rPr lang="en-US" sz="3600">
                <a:solidFill>
                  <a:schemeClr val="dk1"/>
                </a:solidFill>
              </a:rPr>
              <a:t>el estudiantado</a:t>
            </a:r>
            <a:r>
              <a:rPr lang="en-US" sz="3600">
                <a:solidFill>
                  <a:schemeClr val="dk1"/>
                </a:solidFill>
                <a:latin typeface="Arial"/>
                <a:ea typeface="Arial"/>
                <a:cs typeface="Arial"/>
                <a:sym typeface="Arial"/>
              </a:rPr>
              <a:t> desarrollará una comprensión matizada de cómo se puede proteger y </a:t>
            </a:r>
            <a:r>
              <a:rPr lang="en-US" sz="3600">
                <a:solidFill>
                  <a:schemeClr val="dk1"/>
                </a:solidFill>
              </a:rPr>
              <a:t>dar valor a</a:t>
            </a:r>
            <a:r>
              <a:rPr lang="en-US" sz="3600">
                <a:solidFill>
                  <a:schemeClr val="dk1"/>
                </a:solidFill>
                <a:latin typeface="Arial"/>
                <a:ea typeface="Arial"/>
                <a:cs typeface="Arial"/>
                <a:sym typeface="Arial"/>
              </a:rPr>
              <a:t>l patrimonio cultural dentro de modelos de turismo responsables y regenerativos.</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27"/>
          <p:cNvSpPr txBox="1"/>
          <p:nvPr>
            <p:ph type="title"/>
          </p:nvPr>
        </p:nvSpPr>
        <p:spPr>
          <a:xfrm>
            <a:off x="736700" y="6105000"/>
            <a:ext cx="22580400" cy="15060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0"/>
              </a:spcAft>
              <a:buSzPts val="11500"/>
              <a:buNone/>
            </a:pPr>
            <a:r>
              <a:rPr b="1" lang="en-US" sz="9600"/>
              <a:t>Patrimonio cultural: definición y tipos</a:t>
            </a:r>
            <a:endParaRPr b="1"/>
          </a:p>
        </p:txBody>
      </p:sp>
      <p:pic>
        <p:nvPicPr>
          <p:cNvPr descr="European flag emblem and multilingual disclaimer - European ..." id="93" name="Google Shape;93;p27"/>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8"/>
          <p:cNvSpPr txBox="1"/>
          <p:nvPr>
            <p:ph type="title"/>
          </p:nvPr>
        </p:nvSpPr>
        <p:spPr>
          <a:xfrm>
            <a:off x="762000" y="4166525"/>
            <a:ext cx="9744900" cy="2397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¿Qué es el patrimonio cultural?</a:t>
            </a:r>
            <a:endParaRPr/>
          </a:p>
        </p:txBody>
      </p:sp>
      <p:grpSp>
        <p:nvGrpSpPr>
          <p:cNvPr id="99" name="Google Shape;99;p28"/>
          <p:cNvGrpSpPr/>
          <p:nvPr/>
        </p:nvGrpSpPr>
        <p:grpSpPr>
          <a:xfrm>
            <a:off x="11085344" y="1089180"/>
            <a:ext cx="11622300" cy="11344501"/>
            <a:chOff x="0" y="5968"/>
            <a:chExt cx="11622300" cy="11344501"/>
          </a:xfrm>
        </p:grpSpPr>
        <p:sp>
          <p:nvSpPr>
            <p:cNvPr id="100" name="Google Shape;100;p28"/>
            <p:cNvSpPr/>
            <p:nvPr/>
          </p:nvSpPr>
          <p:spPr>
            <a:xfrm>
              <a:off x="0" y="5968"/>
              <a:ext cx="11622300" cy="3685500"/>
            </a:xfrm>
            <a:prstGeom prst="roundRect">
              <a:avLst>
                <a:gd fmla="val 16667" name="adj"/>
              </a:avLst>
            </a:prstGeom>
            <a:solidFill>
              <a:srgbClr val="17B05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8"/>
            <p:cNvSpPr/>
            <p:nvPr/>
          </p:nvSpPr>
          <p:spPr>
            <a:xfrm>
              <a:off x="0" y="3835469"/>
              <a:ext cx="11622300" cy="3685500"/>
            </a:xfrm>
            <a:prstGeom prst="roundRect">
              <a:avLst>
                <a:gd fmla="val 16667" name="adj"/>
              </a:avLst>
            </a:prstGeom>
            <a:solidFill>
              <a:srgbClr val="18AA4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8"/>
            <p:cNvSpPr txBox="1"/>
            <p:nvPr/>
          </p:nvSpPr>
          <p:spPr>
            <a:xfrm>
              <a:off x="179911" y="4015380"/>
              <a:ext cx="11262300" cy="3325800"/>
            </a:xfrm>
            <a:prstGeom prst="rect">
              <a:avLst/>
            </a:prstGeom>
            <a:noFill/>
            <a:ln>
              <a:noFill/>
            </a:ln>
          </p:spPr>
          <p:txBody>
            <a:bodyPr anchorCtr="0" anchor="ctr" bIns="190500" lIns="190500" spcFirstLastPara="1" rIns="190500" wrap="square" tIns="190500">
              <a:noAutofit/>
            </a:bodyPr>
            <a:lstStyle/>
            <a:p>
              <a:pPr indent="0" lvl="0" marL="0" marR="0" rtl="0" algn="ctr">
                <a:lnSpc>
                  <a:spcPct val="100000"/>
                </a:lnSpc>
                <a:spcBef>
                  <a:spcPts val="0"/>
                </a:spcBef>
                <a:spcAft>
                  <a:spcPts val="0"/>
                </a:spcAft>
                <a:buClr>
                  <a:srgbClr val="000000"/>
                </a:buClr>
                <a:buSzPts val="5000"/>
                <a:buFont typeface="Arial"/>
                <a:buNone/>
              </a:pPr>
              <a:r>
                <a:rPr b="0" i="0" lang="en-US" sz="5000" u="none" cap="none" strike="noStrike">
                  <a:solidFill>
                    <a:srgbClr val="FFFFFF"/>
                  </a:solidFill>
                  <a:latin typeface="Arial"/>
                  <a:ea typeface="Arial"/>
                  <a:cs typeface="Arial"/>
                  <a:sym typeface="Arial"/>
                </a:rPr>
                <a:t>Se mantiene en el presente y se preserva para el futuro.</a:t>
              </a:r>
              <a:endParaRPr/>
            </a:p>
          </p:txBody>
        </p:sp>
        <p:sp>
          <p:nvSpPr>
            <p:cNvPr id="103" name="Google Shape;103;p28"/>
            <p:cNvSpPr/>
            <p:nvPr/>
          </p:nvSpPr>
          <p:spPr>
            <a:xfrm>
              <a:off x="0" y="7664969"/>
              <a:ext cx="11622300" cy="3685500"/>
            </a:xfrm>
            <a:prstGeom prst="roundRect">
              <a:avLst>
                <a:gd fmla="val 16667" name="adj"/>
              </a:avLst>
            </a:prstGeom>
            <a:solidFill>
              <a:srgbClr val="17A64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8"/>
            <p:cNvSpPr txBox="1"/>
            <p:nvPr/>
          </p:nvSpPr>
          <p:spPr>
            <a:xfrm>
              <a:off x="179911" y="7844880"/>
              <a:ext cx="11262300" cy="3325800"/>
            </a:xfrm>
            <a:prstGeom prst="rect">
              <a:avLst/>
            </a:prstGeom>
            <a:noFill/>
            <a:ln>
              <a:noFill/>
            </a:ln>
          </p:spPr>
          <p:txBody>
            <a:bodyPr anchorCtr="0" anchor="ctr" bIns="190500" lIns="190500" spcFirstLastPara="1" rIns="190500" wrap="square" tIns="190500">
              <a:noAutofit/>
            </a:bodyPr>
            <a:lstStyle/>
            <a:p>
              <a:pPr indent="0" lvl="0" marL="0" marR="0" rtl="0" algn="ctr">
                <a:lnSpc>
                  <a:spcPct val="90000"/>
                </a:lnSpc>
                <a:spcBef>
                  <a:spcPts val="0"/>
                </a:spcBef>
                <a:spcAft>
                  <a:spcPts val="0"/>
                </a:spcAft>
                <a:buClr>
                  <a:srgbClr val="000000"/>
                </a:buClr>
                <a:buSzPts val="5000"/>
                <a:buFont typeface="Arial"/>
                <a:buNone/>
              </a:pPr>
              <a:r>
                <a:rPr b="0" i="0" lang="en-US" sz="5000" u="none" cap="none" strike="noStrike">
                  <a:solidFill>
                    <a:srgbClr val="FFFFFF"/>
                  </a:solidFill>
                  <a:latin typeface="Arial"/>
                  <a:ea typeface="Arial"/>
                  <a:cs typeface="Arial"/>
                  <a:sym typeface="Arial"/>
                </a:rPr>
                <a:t>Conecta a las personas con su historia, identidad y valores.</a:t>
              </a:r>
              <a:endParaRPr/>
            </a:p>
          </p:txBody>
        </p:sp>
        <p:sp>
          <p:nvSpPr>
            <p:cNvPr id="105" name="Google Shape;105;p28"/>
            <p:cNvSpPr txBox="1"/>
            <p:nvPr/>
          </p:nvSpPr>
          <p:spPr>
            <a:xfrm>
              <a:off x="179911" y="185729"/>
              <a:ext cx="11262300" cy="3325800"/>
            </a:xfrm>
            <a:prstGeom prst="rect">
              <a:avLst/>
            </a:prstGeom>
            <a:noFill/>
            <a:ln>
              <a:noFill/>
            </a:ln>
          </p:spPr>
          <p:txBody>
            <a:bodyPr anchorCtr="0" anchor="ctr" bIns="190500" lIns="190500" spcFirstLastPara="1" rIns="190500" wrap="square" tIns="190500">
              <a:noAutofit/>
            </a:bodyPr>
            <a:lstStyle/>
            <a:p>
              <a:pPr indent="0" lvl="0" marL="0" rtl="0" algn="ctr">
                <a:spcBef>
                  <a:spcPts val="0"/>
                </a:spcBef>
                <a:spcAft>
                  <a:spcPts val="0"/>
                </a:spcAft>
                <a:buClr>
                  <a:schemeClr val="dk1"/>
                </a:buClr>
                <a:buSzPts val="1100"/>
                <a:buFont typeface="Arial"/>
                <a:buNone/>
              </a:pPr>
              <a:r>
                <a:rPr lang="en-US" sz="5000">
                  <a:solidFill>
                    <a:srgbClr val="FFFFFF"/>
                  </a:solidFill>
                </a:rPr>
                <a:t>El patrimonio cultural hace referencia al legado de objetos materiales y elementos inmateriales heredados de generaciones pasadas.</a:t>
              </a:r>
              <a:endParaRPr sz="5000">
                <a:solidFill>
                  <a:srgbClr val="FFFFFF"/>
                </a:solidFil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9" name="Shape 109"/>
        <p:cNvGrpSpPr/>
        <p:nvPr/>
      </p:nvGrpSpPr>
      <p:grpSpPr>
        <a:xfrm>
          <a:off x="0" y="0"/>
          <a:ext cx="0" cy="0"/>
          <a:chOff x="0" y="0"/>
          <a:chExt cx="0" cy="0"/>
        </a:xfrm>
      </p:grpSpPr>
      <p:sp>
        <p:nvSpPr>
          <p:cNvPr id="110" name="Google Shape;110;p29"/>
          <p:cNvSpPr/>
          <p:nvPr/>
        </p:nvSpPr>
        <p:spPr>
          <a:xfrm>
            <a:off x="-2" y="0"/>
            <a:ext cx="24378000" cy="1371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8000"/>
              <a:buFont typeface="Arial"/>
              <a:buNone/>
            </a:pPr>
            <a:r>
              <a:t/>
            </a:r>
            <a:endParaRPr sz="8000">
              <a:solidFill>
                <a:schemeClr val="accent1"/>
              </a:solidFill>
            </a:endParaRPr>
          </a:p>
        </p:txBody>
      </p:sp>
      <p:sp>
        <p:nvSpPr>
          <p:cNvPr id="111" name="Google Shape;111;p29"/>
          <p:cNvSpPr txBox="1"/>
          <p:nvPr>
            <p:ph type="title"/>
          </p:nvPr>
        </p:nvSpPr>
        <p:spPr>
          <a:xfrm>
            <a:off x="5781100" y="988150"/>
            <a:ext cx="12815700" cy="22674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accent1"/>
              </a:buClr>
              <a:buSzPts val="8000"/>
              <a:buFont typeface="Arial"/>
              <a:buNone/>
            </a:pPr>
            <a:r>
              <a:rPr lang="en-US"/>
              <a:t>Tipos de patrimonio cultural</a:t>
            </a:r>
            <a:endParaRPr/>
          </a:p>
        </p:txBody>
      </p:sp>
      <p:pic>
        <p:nvPicPr>
          <p:cNvPr descr="European flag emblem and multilingual disclaimer - European ..." id="112" name="Google Shape;112;p29"/>
          <p:cNvPicPr preferRelativeResize="0"/>
          <p:nvPr/>
        </p:nvPicPr>
        <p:blipFill rotWithShape="1">
          <a:blip r:embed="rId3">
            <a:alphaModFix/>
          </a:blip>
          <a:srcRect b="0" l="0" r="0" t="0"/>
          <a:stretch/>
        </p:blipFill>
        <p:spPr>
          <a:xfrm>
            <a:off x="829611" y="12565439"/>
            <a:ext cx="3482106" cy="728007"/>
          </a:xfrm>
          <a:prstGeom prst="rect">
            <a:avLst/>
          </a:prstGeom>
          <a:noFill/>
          <a:ln>
            <a:noFill/>
          </a:ln>
        </p:spPr>
      </p:pic>
      <p:pic>
        <p:nvPicPr>
          <p:cNvPr descr="European flag emblem and multilingual disclaimer - European ..." id="113" name="Google Shape;113;p29"/>
          <p:cNvPicPr preferRelativeResize="0"/>
          <p:nvPr/>
        </p:nvPicPr>
        <p:blipFill rotWithShape="1">
          <a:blip r:embed="rId3">
            <a:alphaModFix/>
          </a:blip>
          <a:srcRect b="0" l="0" r="0" t="0"/>
          <a:stretch/>
        </p:blipFill>
        <p:spPr>
          <a:xfrm>
            <a:off x="-39816" y="15814352"/>
            <a:ext cx="3482106" cy="728007"/>
          </a:xfrm>
          <a:prstGeom prst="rect">
            <a:avLst/>
          </a:prstGeom>
          <a:noFill/>
          <a:ln>
            <a:noFill/>
          </a:ln>
        </p:spPr>
      </p:pic>
      <p:grpSp>
        <p:nvGrpSpPr>
          <p:cNvPr id="114" name="Google Shape;114;p29"/>
          <p:cNvGrpSpPr/>
          <p:nvPr/>
        </p:nvGrpSpPr>
        <p:grpSpPr>
          <a:xfrm>
            <a:off x="849875" y="3789998"/>
            <a:ext cx="22684252" cy="6974980"/>
            <a:chOff x="0" y="2236023"/>
            <a:chExt cx="21031200" cy="6466698"/>
          </a:xfrm>
        </p:grpSpPr>
        <p:sp>
          <p:nvSpPr>
            <p:cNvPr id="115" name="Google Shape;115;p29"/>
            <p:cNvSpPr/>
            <p:nvPr/>
          </p:nvSpPr>
          <p:spPr>
            <a:xfrm>
              <a:off x="0" y="2236023"/>
              <a:ext cx="21031200" cy="2037600"/>
            </a:xfrm>
            <a:prstGeom prst="roundRect">
              <a:avLst>
                <a:gd fmla="val 16667" name="adj"/>
              </a:avLst>
            </a:prstGeom>
            <a:solidFill>
              <a:srgbClr val="18AC4E"/>
            </a:solidFill>
            <a:ln cap="flat" cmpd="sng" w="27400">
              <a:solidFill>
                <a:schemeClr val="lt1"/>
              </a:solidFill>
              <a:prstDash val="solid"/>
              <a:round/>
              <a:headEnd len="sm" w="sm" type="none"/>
              <a:tailEnd len="sm" w="sm" type="none"/>
            </a:ln>
          </p:spPr>
          <p:txBody>
            <a:bodyPr anchorCtr="0" anchor="ctr" bIns="98600" lIns="98600" spcFirstLastPara="1" rIns="98600" wrap="square" tIns="98600">
              <a:noAutofit/>
            </a:bodyPr>
            <a:lstStyle/>
            <a:p>
              <a:pPr indent="0" lvl="0" marL="0" rtl="0" algn="l">
                <a:spcBef>
                  <a:spcPts val="0"/>
                </a:spcBef>
                <a:spcAft>
                  <a:spcPts val="0"/>
                </a:spcAft>
                <a:buNone/>
              </a:pPr>
              <a:r>
                <a:t/>
              </a:r>
              <a:endParaRPr/>
            </a:p>
          </p:txBody>
        </p:sp>
        <p:sp>
          <p:nvSpPr>
            <p:cNvPr id="116" name="Google Shape;116;p29"/>
            <p:cNvSpPr txBox="1"/>
            <p:nvPr/>
          </p:nvSpPr>
          <p:spPr>
            <a:xfrm>
              <a:off x="99465" y="2335488"/>
              <a:ext cx="20832300" cy="1838700"/>
            </a:xfrm>
            <a:prstGeom prst="rect">
              <a:avLst/>
            </a:prstGeom>
            <a:noFill/>
            <a:ln>
              <a:noFill/>
            </a:ln>
          </p:spPr>
          <p:txBody>
            <a:bodyPr anchorCtr="0" anchor="ctr" bIns="221875" lIns="221875" spcFirstLastPara="1" rIns="221875" wrap="square" tIns="221875">
              <a:noAutofit/>
            </a:bodyPr>
            <a:lstStyle/>
            <a:p>
              <a:pPr indent="0" lvl="0" marL="0" marR="0" rtl="0" algn="l">
                <a:lnSpc>
                  <a:spcPct val="100000"/>
                </a:lnSpc>
                <a:spcBef>
                  <a:spcPts val="0"/>
                </a:spcBef>
                <a:spcAft>
                  <a:spcPts val="0"/>
                </a:spcAft>
                <a:buClr>
                  <a:srgbClr val="000000"/>
                </a:buClr>
                <a:buSzPts val="5824"/>
                <a:buFont typeface="Arial"/>
                <a:buNone/>
              </a:pPr>
              <a:r>
                <a:rPr b="1" i="0" lang="en-US" sz="5824" u="none" cap="none" strike="noStrike">
                  <a:solidFill>
                    <a:srgbClr val="FFFFFF"/>
                  </a:solidFill>
                  <a:latin typeface="Arial"/>
                  <a:ea typeface="Arial"/>
                  <a:cs typeface="Arial"/>
                  <a:sym typeface="Arial"/>
                </a:rPr>
                <a:t>Patrimonio material: </a:t>
              </a:r>
              <a:r>
                <a:rPr b="1" lang="en-US" sz="5824">
                  <a:solidFill>
                    <a:srgbClr val="FFFFFF"/>
                  </a:solidFill>
                </a:rPr>
                <a:t>o</a:t>
              </a:r>
              <a:r>
                <a:rPr b="1" i="0" lang="en-US" sz="5824" u="none" cap="none" strike="noStrike">
                  <a:solidFill>
                    <a:srgbClr val="FFFFFF"/>
                  </a:solidFill>
                  <a:latin typeface="Arial"/>
                  <a:ea typeface="Arial"/>
                  <a:cs typeface="Arial"/>
                  <a:sym typeface="Arial"/>
                </a:rPr>
                <a:t>bjetos y lugares físicos.</a:t>
              </a:r>
              <a:endParaRPr sz="1510"/>
            </a:p>
          </p:txBody>
        </p:sp>
        <p:sp>
          <p:nvSpPr>
            <p:cNvPr id="117" name="Google Shape;117;p29"/>
            <p:cNvSpPr/>
            <p:nvPr/>
          </p:nvSpPr>
          <p:spPr>
            <a:xfrm>
              <a:off x="0" y="4429098"/>
              <a:ext cx="21031200" cy="2037600"/>
            </a:xfrm>
            <a:prstGeom prst="roundRect">
              <a:avLst>
                <a:gd fmla="val 16667" name="adj"/>
              </a:avLst>
            </a:prstGeom>
            <a:solidFill>
              <a:srgbClr val="18A94D"/>
            </a:solidFill>
            <a:ln cap="flat" cmpd="sng" w="27400">
              <a:solidFill>
                <a:schemeClr val="lt1"/>
              </a:solidFill>
              <a:prstDash val="solid"/>
              <a:round/>
              <a:headEnd len="sm" w="sm" type="none"/>
              <a:tailEnd len="sm" w="sm" type="none"/>
            </a:ln>
          </p:spPr>
          <p:txBody>
            <a:bodyPr anchorCtr="0" anchor="ctr" bIns="98600" lIns="98600" spcFirstLastPara="1" rIns="98600" wrap="square" tIns="98600">
              <a:noAutofit/>
            </a:bodyPr>
            <a:lstStyle/>
            <a:p>
              <a:pPr indent="0" lvl="0" marL="0" rtl="0" algn="l">
                <a:spcBef>
                  <a:spcPts val="0"/>
                </a:spcBef>
                <a:spcAft>
                  <a:spcPts val="0"/>
                </a:spcAft>
                <a:buNone/>
              </a:pPr>
              <a:r>
                <a:t/>
              </a:r>
              <a:endParaRPr/>
            </a:p>
          </p:txBody>
        </p:sp>
        <p:sp>
          <p:nvSpPr>
            <p:cNvPr id="118" name="Google Shape;118;p29"/>
            <p:cNvSpPr txBox="1"/>
            <p:nvPr/>
          </p:nvSpPr>
          <p:spPr>
            <a:xfrm>
              <a:off x="99465" y="4528563"/>
              <a:ext cx="20832300" cy="1838700"/>
            </a:xfrm>
            <a:prstGeom prst="rect">
              <a:avLst/>
            </a:prstGeom>
            <a:noFill/>
            <a:ln>
              <a:noFill/>
            </a:ln>
          </p:spPr>
          <p:txBody>
            <a:bodyPr anchorCtr="0" anchor="ctr" bIns="221875" lIns="221875" spcFirstLastPara="1" rIns="221875" wrap="square" tIns="221875">
              <a:noAutofit/>
            </a:bodyPr>
            <a:lstStyle/>
            <a:p>
              <a:pPr indent="0" lvl="0" marL="0" marR="0" rtl="0" algn="l">
                <a:lnSpc>
                  <a:spcPct val="100000"/>
                </a:lnSpc>
                <a:spcBef>
                  <a:spcPts val="0"/>
                </a:spcBef>
                <a:spcAft>
                  <a:spcPts val="0"/>
                </a:spcAft>
                <a:buClr>
                  <a:srgbClr val="000000"/>
                </a:buClr>
                <a:buSzPts val="5824"/>
                <a:buFont typeface="Arial"/>
                <a:buNone/>
              </a:pPr>
              <a:r>
                <a:rPr b="1" i="0" lang="en-US" sz="5824" u="none" cap="none" strike="noStrike">
                  <a:solidFill>
                    <a:srgbClr val="FFFFFF"/>
                  </a:solidFill>
                  <a:latin typeface="Arial"/>
                  <a:ea typeface="Arial"/>
                  <a:cs typeface="Arial"/>
                  <a:sym typeface="Arial"/>
                </a:rPr>
                <a:t>Patrimonio inmaterial: </a:t>
              </a:r>
              <a:r>
                <a:rPr b="1" lang="en-US" sz="5824">
                  <a:solidFill>
                    <a:srgbClr val="FFFFFF"/>
                  </a:solidFill>
                </a:rPr>
                <a:t>t</a:t>
              </a:r>
              <a:r>
                <a:rPr b="1" i="0" lang="en-US" sz="5824" u="none" cap="none" strike="noStrike">
                  <a:solidFill>
                    <a:srgbClr val="FFFFFF"/>
                  </a:solidFill>
                  <a:latin typeface="Arial"/>
                  <a:ea typeface="Arial"/>
                  <a:cs typeface="Arial"/>
                  <a:sym typeface="Arial"/>
                </a:rPr>
                <a:t>radiciones, prácticas y expresiones.</a:t>
              </a:r>
              <a:endParaRPr sz="1510"/>
            </a:p>
          </p:txBody>
        </p:sp>
        <p:sp>
          <p:nvSpPr>
            <p:cNvPr id="119" name="Google Shape;119;p29"/>
            <p:cNvSpPr/>
            <p:nvPr/>
          </p:nvSpPr>
          <p:spPr>
            <a:xfrm>
              <a:off x="0" y="6665121"/>
              <a:ext cx="21031200" cy="2037600"/>
            </a:xfrm>
            <a:prstGeom prst="roundRect">
              <a:avLst>
                <a:gd fmla="val 16667" name="adj"/>
              </a:avLst>
            </a:prstGeom>
            <a:solidFill>
              <a:srgbClr val="17A64B"/>
            </a:solidFill>
            <a:ln cap="flat" cmpd="sng" w="27400">
              <a:solidFill>
                <a:schemeClr val="lt1"/>
              </a:solidFill>
              <a:prstDash val="solid"/>
              <a:round/>
              <a:headEnd len="sm" w="sm" type="none"/>
              <a:tailEnd len="sm" w="sm" type="none"/>
            </a:ln>
          </p:spPr>
          <p:txBody>
            <a:bodyPr anchorCtr="0" anchor="ctr" bIns="98600" lIns="98600" spcFirstLastPara="1" rIns="98600" wrap="square" tIns="98600">
              <a:noAutofit/>
            </a:bodyPr>
            <a:lstStyle/>
            <a:p>
              <a:pPr indent="0" lvl="0" marL="0" rtl="0" algn="l">
                <a:spcBef>
                  <a:spcPts val="0"/>
                </a:spcBef>
                <a:spcAft>
                  <a:spcPts val="0"/>
                </a:spcAft>
                <a:buNone/>
              </a:pPr>
              <a:r>
                <a:t/>
              </a:r>
              <a:endParaRPr/>
            </a:p>
          </p:txBody>
        </p:sp>
        <p:sp>
          <p:nvSpPr>
            <p:cNvPr id="120" name="Google Shape;120;p29"/>
            <p:cNvSpPr txBox="1"/>
            <p:nvPr/>
          </p:nvSpPr>
          <p:spPr>
            <a:xfrm>
              <a:off x="99465" y="6764586"/>
              <a:ext cx="20832300" cy="1838700"/>
            </a:xfrm>
            <a:prstGeom prst="rect">
              <a:avLst/>
            </a:prstGeom>
            <a:noFill/>
            <a:ln>
              <a:noFill/>
            </a:ln>
          </p:spPr>
          <p:txBody>
            <a:bodyPr anchorCtr="0" anchor="ctr" bIns="221875" lIns="221875" spcFirstLastPara="1" rIns="221875" wrap="square" tIns="221875">
              <a:noAutofit/>
            </a:bodyPr>
            <a:lstStyle/>
            <a:p>
              <a:pPr indent="0" lvl="0" marL="0" marR="0" rtl="0" algn="l">
                <a:lnSpc>
                  <a:spcPct val="90000"/>
                </a:lnSpc>
                <a:spcBef>
                  <a:spcPts val="0"/>
                </a:spcBef>
                <a:spcAft>
                  <a:spcPts val="0"/>
                </a:spcAft>
                <a:buClr>
                  <a:srgbClr val="000000"/>
                </a:buClr>
                <a:buSzPts val="5824"/>
                <a:buFont typeface="Arial"/>
                <a:buNone/>
              </a:pPr>
              <a:r>
                <a:rPr b="0" i="0" lang="en-US" sz="5824" u="none" cap="none" strike="noStrike">
                  <a:solidFill>
                    <a:srgbClr val="FFFFFF"/>
                  </a:solidFill>
                  <a:latin typeface="Arial"/>
                  <a:ea typeface="Arial"/>
                  <a:cs typeface="Arial"/>
                  <a:sym typeface="Arial"/>
                </a:rPr>
                <a:t>Ambas formas son esenciales para preservar la identidad y la diversidad cultural.</a:t>
              </a:r>
              <a:endParaRPr sz="1510"/>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3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Patrimonio cultural material</a:t>
            </a:r>
            <a:endParaRPr/>
          </a:p>
        </p:txBody>
      </p:sp>
      <p:sp>
        <p:nvSpPr>
          <p:cNvPr id="126" name="Google Shape;126;p30"/>
          <p:cNvSpPr txBox="1"/>
          <p:nvPr/>
        </p:nvSpPr>
        <p:spPr>
          <a:xfrm>
            <a:off x="1286925" y="7010399"/>
            <a:ext cx="9618300" cy="2322300"/>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chemeClr val="accent1"/>
              </a:buClr>
              <a:buSzPts val="8000"/>
              <a:buFont typeface="Arial"/>
              <a:buNone/>
            </a:pPr>
            <a:r>
              <a:rPr b="0" i="0" lang="en-US" sz="8000" u="none" cap="none" strike="noStrike">
                <a:solidFill>
                  <a:schemeClr val="dk1"/>
                </a:solidFill>
                <a:latin typeface="Arial"/>
                <a:ea typeface="Arial"/>
                <a:cs typeface="Arial"/>
                <a:sym typeface="Arial"/>
              </a:rPr>
              <a:t>Patrimonio cultural material</a:t>
            </a:r>
            <a:endParaRPr b="0" i="0" sz="8000" u="none" cap="none" strike="noStrike">
              <a:solidFill>
                <a:schemeClr val="accent1"/>
              </a:solidFill>
              <a:latin typeface="Arial"/>
              <a:ea typeface="Arial"/>
              <a:cs typeface="Arial"/>
              <a:sym typeface="Arial"/>
            </a:endParaRPr>
          </a:p>
        </p:txBody>
      </p:sp>
      <p:pic>
        <p:nvPicPr>
          <p:cNvPr descr="City" id="127" name="Google Shape;127;p30"/>
          <p:cNvPicPr preferRelativeResize="0"/>
          <p:nvPr/>
        </p:nvPicPr>
        <p:blipFill rotWithShape="1">
          <a:blip r:embed="rId3">
            <a:alphaModFix/>
          </a:blip>
          <a:srcRect b="0" l="0" r="0" t="0"/>
          <a:stretch/>
        </p:blipFill>
        <p:spPr>
          <a:xfrm>
            <a:off x="5181598" y="5038726"/>
            <a:ext cx="1828800" cy="1828800"/>
          </a:xfrm>
          <a:prstGeom prst="rect">
            <a:avLst/>
          </a:prstGeom>
          <a:noFill/>
          <a:ln>
            <a:noFill/>
          </a:ln>
        </p:spPr>
      </p:pic>
      <p:sp>
        <p:nvSpPr>
          <p:cNvPr id="128" name="Google Shape;128;p30"/>
          <p:cNvSpPr txBox="1"/>
          <p:nvPr/>
        </p:nvSpPr>
        <p:spPr>
          <a:xfrm>
            <a:off x="11849100" y="3149600"/>
            <a:ext cx="11502000" cy="8007900"/>
          </a:xfrm>
          <a:prstGeom prst="rect">
            <a:avLst/>
          </a:prstGeom>
          <a:noFill/>
          <a:ln>
            <a:noFill/>
          </a:ln>
        </p:spPr>
        <p:txBody>
          <a:bodyPr anchorCtr="0" anchor="ctr" bIns="45700" lIns="91425" spcFirstLastPara="1" rIns="91425" wrap="square" tIns="45700">
            <a:normAutofit/>
          </a:bodyPr>
          <a:lstStyle/>
          <a:p>
            <a:pPr indent="-228600" lvl="0" marL="457200" marR="0" rtl="0" algn="l">
              <a:lnSpc>
                <a:spcPct val="90000"/>
              </a:lnSpc>
              <a:spcBef>
                <a:spcPts val="2000"/>
              </a:spcBef>
              <a:spcAft>
                <a:spcPts val="0"/>
              </a:spcAft>
              <a:buClr>
                <a:srgbClr val="323232"/>
              </a:buClr>
              <a:buSzPts val="5600"/>
              <a:buFont typeface="Arial"/>
              <a:buNone/>
            </a:pPr>
            <a:r>
              <a:rPr b="0" i="0" lang="en-US" sz="4800" u="none" cap="none" strike="noStrike">
                <a:solidFill>
                  <a:schemeClr val="dk1"/>
                </a:solidFill>
                <a:latin typeface="Arial"/>
                <a:ea typeface="Arial"/>
                <a:cs typeface="Arial"/>
                <a:sym typeface="Arial"/>
              </a:rPr>
              <a:t>Incluye </a:t>
            </a:r>
            <a:r>
              <a:rPr lang="en-US" sz="4800">
                <a:solidFill>
                  <a:schemeClr val="dk1"/>
                </a:solidFill>
              </a:rPr>
              <a:t>objetos materiales </a:t>
            </a:r>
            <a:r>
              <a:rPr b="0" i="0" lang="en-US" sz="4800" u="none" cap="none" strike="noStrike">
                <a:solidFill>
                  <a:schemeClr val="dk1"/>
                </a:solidFill>
                <a:latin typeface="Arial"/>
                <a:ea typeface="Arial"/>
                <a:cs typeface="Arial"/>
                <a:sym typeface="Arial"/>
              </a:rPr>
              <a:t>y lugares de valor cultural.</a:t>
            </a:r>
            <a:endParaRPr b="0" i="0" sz="4800" u="none" cap="none" strike="noStrike">
              <a:solidFill>
                <a:schemeClr val="dk1"/>
              </a:solidFill>
              <a:latin typeface="Arial"/>
              <a:ea typeface="Arial"/>
              <a:cs typeface="Arial"/>
              <a:sym typeface="Arial"/>
            </a:endParaRPr>
          </a:p>
          <a:p>
            <a:pPr indent="-228600" lvl="0" marL="457200" marR="0" rtl="0" algn="l">
              <a:lnSpc>
                <a:spcPct val="90000"/>
              </a:lnSpc>
              <a:spcBef>
                <a:spcPts val="2000"/>
              </a:spcBef>
              <a:spcAft>
                <a:spcPts val="0"/>
              </a:spcAft>
              <a:buClr>
                <a:srgbClr val="323232"/>
              </a:buClr>
              <a:buSzPts val="5600"/>
              <a:buFont typeface="Arial"/>
              <a:buNone/>
            </a:pPr>
            <a:r>
              <a:rPr b="0" i="0" lang="en-US" sz="4800" u="none" cap="none" strike="noStrike">
                <a:solidFill>
                  <a:schemeClr val="dk1"/>
                </a:solidFill>
                <a:latin typeface="Arial"/>
                <a:ea typeface="Arial"/>
                <a:cs typeface="Arial"/>
                <a:sym typeface="Arial"/>
              </a:rPr>
              <a:t>Ejemplos:</a:t>
            </a:r>
            <a:endParaRPr b="0" i="0" sz="4800" u="none" cap="none" strike="noStrike">
              <a:solidFill>
                <a:schemeClr val="dk1"/>
              </a:solidFill>
              <a:latin typeface="Arial"/>
              <a:ea typeface="Arial"/>
              <a:cs typeface="Arial"/>
              <a:sym typeface="Arial"/>
            </a:endParaRPr>
          </a:p>
          <a:p>
            <a:pPr indent="-533400" lvl="0" marL="457200" marR="0" rtl="0" algn="l">
              <a:lnSpc>
                <a:spcPct val="90000"/>
              </a:lnSpc>
              <a:spcBef>
                <a:spcPts val="2000"/>
              </a:spcBef>
              <a:spcAft>
                <a:spcPts val="0"/>
              </a:spcAft>
              <a:buClr>
                <a:schemeClr val="accent1"/>
              </a:buClr>
              <a:buSzPts val="4800"/>
              <a:buFont typeface="Arial"/>
              <a:buChar char="●"/>
            </a:pPr>
            <a:r>
              <a:rPr b="0" i="0" lang="en-US" sz="4800" u="none" cap="none" strike="noStrike">
                <a:solidFill>
                  <a:schemeClr val="accent1"/>
                </a:solidFill>
                <a:latin typeface="Arial"/>
                <a:ea typeface="Arial"/>
                <a:cs typeface="Arial"/>
                <a:sym typeface="Arial"/>
              </a:rPr>
              <a:t>Monumentos y edificios históricos</a:t>
            </a:r>
            <a:endParaRPr b="0" i="0" sz="4800" u="none" cap="none" strike="noStrike">
              <a:solidFill>
                <a:schemeClr val="accent1"/>
              </a:solidFill>
              <a:latin typeface="Arial"/>
              <a:ea typeface="Arial"/>
              <a:cs typeface="Arial"/>
              <a:sym typeface="Arial"/>
            </a:endParaRPr>
          </a:p>
          <a:p>
            <a:pPr indent="-533400" lvl="0" marL="457200" marR="0" rtl="0" algn="l">
              <a:lnSpc>
                <a:spcPct val="90000"/>
              </a:lnSpc>
              <a:spcBef>
                <a:spcPts val="0"/>
              </a:spcBef>
              <a:spcAft>
                <a:spcPts val="0"/>
              </a:spcAft>
              <a:buClr>
                <a:schemeClr val="accent1"/>
              </a:buClr>
              <a:buSzPts val="4800"/>
              <a:buFont typeface="Arial"/>
              <a:buChar char="●"/>
            </a:pPr>
            <a:r>
              <a:rPr b="0" i="0" lang="en-US" sz="4800" u="none" cap="none" strike="noStrike">
                <a:solidFill>
                  <a:schemeClr val="accent1"/>
                </a:solidFill>
                <a:latin typeface="Arial"/>
                <a:ea typeface="Arial"/>
                <a:cs typeface="Arial"/>
                <a:sym typeface="Arial"/>
              </a:rPr>
              <a:t>Museos y colecciones</a:t>
            </a:r>
            <a:endParaRPr b="0" i="0" sz="4800" u="none" cap="none" strike="noStrike">
              <a:solidFill>
                <a:schemeClr val="accent1"/>
              </a:solidFill>
              <a:latin typeface="Arial"/>
              <a:ea typeface="Arial"/>
              <a:cs typeface="Arial"/>
              <a:sym typeface="Arial"/>
            </a:endParaRPr>
          </a:p>
          <a:p>
            <a:pPr indent="-533400" lvl="0" marL="457200" marR="0" rtl="0" algn="l">
              <a:lnSpc>
                <a:spcPct val="90000"/>
              </a:lnSpc>
              <a:spcBef>
                <a:spcPts val="0"/>
              </a:spcBef>
              <a:spcAft>
                <a:spcPts val="0"/>
              </a:spcAft>
              <a:buClr>
                <a:schemeClr val="accent1"/>
              </a:buClr>
              <a:buSzPts val="4800"/>
              <a:buFont typeface="Arial"/>
              <a:buChar char="●"/>
            </a:pPr>
            <a:r>
              <a:rPr b="0" i="0" lang="en-US" sz="4800" u="none" cap="none" strike="noStrike">
                <a:solidFill>
                  <a:schemeClr val="accent1"/>
                </a:solidFill>
                <a:latin typeface="Arial"/>
                <a:ea typeface="Arial"/>
                <a:cs typeface="Arial"/>
                <a:sym typeface="Arial"/>
              </a:rPr>
              <a:t>Sitios arqueológicos y paisajes culturales</a:t>
            </a:r>
            <a:endParaRPr b="0" i="0" sz="48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0" i="0" lang="en-US" sz="4800" u="none" cap="none" strike="noStrike">
                <a:solidFill>
                  <a:schemeClr val="dk1"/>
                </a:solidFill>
                <a:latin typeface="Arial"/>
                <a:ea typeface="Arial"/>
                <a:cs typeface="Arial"/>
                <a:sym typeface="Arial"/>
              </a:rPr>
              <a:t>Propósito: </a:t>
            </a:r>
            <a:r>
              <a:rPr lang="en-US" sz="4800">
                <a:solidFill>
                  <a:schemeClr val="dk1"/>
                </a:solidFill>
              </a:rPr>
              <a:t>constituye una prueba material de civilizaciones y manifestaciones artísticas del pasado.</a:t>
            </a:r>
            <a:r>
              <a:rPr b="0" i="0" lang="en-US" sz="4800" u="none" cap="none" strike="noStrike">
                <a:solidFill>
                  <a:schemeClr val="dk1"/>
                </a:solidFill>
                <a:latin typeface="Arial"/>
                <a:ea typeface="Arial"/>
                <a:cs typeface="Arial"/>
                <a:sym typeface="Arial"/>
              </a:rPr>
              <a:t>.</a:t>
            </a:r>
            <a:endParaRPr b="0" i="0" sz="48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3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Patrimonio cultural inmaterial</a:t>
            </a:r>
            <a:endParaRPr/>
          </a:p>
        </p:txBody>
      </p:sp>
      <p:sp>
        <p:nvSpPr>
          <p:cNvPr id="134" name="Google Shape;134;p31"/>
          <p:cNvSpPr txBox="1"/>
          <p:nvPr/>
        </p:nvSpPr>
        <p:spPr>
          <a:xfrm>
            <a:off x="1286930" y="7010398"/>
            <a:ext cx="9618136" cy="5216286"/>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chemeClr val="accent1"/>
              </a:buClr>
              <a:buSzPts val="8000"/>
              <a:buFont typeface="Arial"/>
              <a:buNone/>
            </a:pPr>
            <a:r>
              <a:rPr b="0" i="0" lang="en-US" sz="8000" u="none" cap="none" strike="noStrike">
                <a:solidFill>
                  <a:schemeClr val="dk1"/>
                </a:solidFill>
                <a:latin typeface="Arial"/>
                <a:ea typeface="Arial"/>
                <a:cs typeface="Arial"/>
                <a:sym typeface="Arial"/>
              </a:rPr>
              <a:t>Patrimonio </a:t>
            </a:r>
            <a:r>
              <a:rPr lang="en-US" sz="8000">
                <a:solidFill>
                  <a:schemeClr val="dk1"/>
                </a:solidFill>
              </a:rPr>
              <a:t>c</a:t>
            </a:r>
            <a:r>
              <a:rPr b="0" i="0" lang="en-US" sz="8000" u="none" cap="none" strike="noStrike">
                <a:solidFill>
                  <a:schemeClr val="dk1"/>
                </a:solidFill>
                <a:latin typeface="Arial"/>
                <a:ea typeface="Arial"/>
                <a:cs typeface="Arial"/>
                <a:sym typeface="Arial"/>
              </a:rPr>
              <a:t>ultural </a:t>
            </a:r>
            <a:r>
              <a:rPr lang="en-US" sz="8000">
                <a:solidFill>
                  <a:schemeClr val="dk1"/>
                </a:solidFill>
              </a:rPr>
              <a:t>i</a:t>
            </a:r>
            <a:r>
              <a:rPr b="0" i="0" lang="en-US" sz="8000" u="none" cap="none" strike="noStrike">
                <a:solidFill>
                  <a:schemeClr val="dk1"/>
                </a:solidFill>
                <a:latin typeface="Arial"/>
                <a:ea typeface="Arial"/>
                <a:cs typeface="Arial"/>
                <a:sym typeface="Arial"/>
              </a:rPr>
              <a:t>nmaterial</a:t>
            </a:r>
            <a:endParaRPr b="0" i="0" sz="8000" u="none" cap="none" strike="noStrike">
              <a:solidFill>
                <a:schemeClr val="dk1"/>
              </a:solidFill>
              <a:latin typeface="Arial"/>
              <a:ea typeface="Arial"/>
              <a:cs typeface="Arial"/>
              <a:sym typeface="Arial"/>
            </a:endParaRPr>
          </a:p>
        </p:txBody>
      </p:sp>
      <p:pic>
        <p:nvPicPr>
          <p:cNvPr descr="Family" id="135" name="Google Shape;135;p31"/>
          <p:cNvPicPr preferRelativeResize="0"/>
          <p:nvPr/>
        </p:nvPicPr>
        <p:blipFill rotWithShape="1">
          <a:blip r:embed="rId3">
            <a:alphaModFix/>
          </a:blip>
          <a:srcRect b="0" l="0" r="0" t="0"/>
          <a:stretch/>
        </p:blipFill>
        <p:spPr>
          <a:xfrm>
            <a:off x="5181598" y="5038726"/>
            <a:ext cx="1828800" cy="1828800"/>
          </a:xfrm>
          <a:prstGeom prst="rect">
            <a:avLst/>
          </a:prstGeom>
          <a:noFill/>
          <a:ln>
            <a:noFill/>
          </a:ln>
        </p:spPr>
      </p:pic>
      <p:sp>
        <p:nvSpPr>
          <p:cNvPr id="136" name="Google Shape;136;p31"/>
          <p:cNvSpPr txBox="1"/>
          <p:nvPr/>
        </p:nvSpPr>
        <p:spPr>
          <a:xfrm>
            <a:off x="11115425" y="3152700"/>
            <a:ext cx="12877200" cy="90393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90000"/>
              </a:lnSpc>
              <a:spcBef>
                <a:spcPts val="2000"/>
              </a:spcBef>
              <a:spcAft>
                <a:spcPts val="0"/>
              </a:spcAft>
              <a:buClr>
                <a:srgbClr val="323232"/>
              </a:buClr>
              <a:buSzPts val="5600"/>
              <a:buFont typeface="Arial"/>
              <a:buNone/>
            </a:pPr>
            <a:r>
              <a:rPr b="0" i="0" lang="en-US" sz="4800" u="none" cap="none" strike="noStrike">
                <a:solidFill>
                  <a:schemeClr val="dk1"/>
                </a:solidFill>
                <a:latin typeface="Arial"/>
                <a:ea typeface="Arial"/>
                <a:cs typeface="Arial"/>
                <a:sym typeface="Arial"/>
              </a:rPr>
              <a:t>Se refiere a las tradiciones y conocimientos no físicos transmitidos de generación en generación.</a:t>
            </a:r>
            <a:endParaRPr b="0" i="0" sz="4800" u="none" cap="none" strike="noStrike">
              <a:solidFill>
                <a:schemeClr val="dk1"/>
              </a:solidFill>
              <a:latin typeface="Arial"/>
              <a:ea typeface="Arial"/>
              <a:cs typeface="Arial"/>
              <a:sym typeface="Arial"/>
            </a:endParaRPr>
          </a:p>
          <a:p>
            <a:pPr indent="-228600" lvl="0" marL="457200" marR="0" rtl="0" algn="l">
              <a:lnSpc>
                <a:spcPct val="90000"/>
              </a:lnSpc>
              <a:spcBef>
                <a:spcPts val="2000"/>
              </a:spcBef>
              <a:spcAft>
                <a:spcPts val="0"/>
              </a:spcAft>
              <a:buClr>
                <a:srgbClr val="323232"/>
              </a:buClr>
              <a:buSzPts val="5600"/>
              <a:buFont typeface="Arial"/>
              <a:buNone/>
            </a:pPr>
            <a:r>
              <a:rPr b="0" i="0" lang="en-US" sz="4800" u="none" cap="none" strike="noStrike">
                <a:solidFill>
                  <a:srgbClr val="323232"/>
                </a:solidFill>
                <a:latin typeface="Arial"/>
                <a:ea typeface="Arial"/>
                <a:cs typeface="Arial"/>
                <a:sym typeface="Arial"/>
              </a:rPr>
              <a:t>Ejemplos:</a:t>
            </a:r>
            <a:endParaRPr b="0" i="0" sz="4800" u="none" cap="none" strike="noStrike">
              <a:solidFill>
                <a:srgbClr val="323232"/>
              </a:solidFill>
              <a:latin typeface="Arial"/>
              <a:ea typeface="Arial"/>
              <a:cs typeface="Arial"/>
              <a:sym typeface="Arial"/>
            </a:endParaRPr>
          </a:p>
          <a:p>
            <a:pPr indent="-533400" lvl="0" marL="457200" marR="0" rtl="0" algn="l">
              <a:lnSpc>
                <a:spcPct val="90000"/>
              </a:lnSpc>
              <a:spcBef>
                <a:spcPts val="2000"/>
              </a:spcBef>
              <a:spcAft>
                <a:spcPts val="0"/>
              </a:spcAft>
              <a:buClr>
                <a:schemeClr val="accent1"/>
              </a:buClr>
              <a:buSzPts val="4800"/>
              <a:buFont typeface="Arial"/>
              <a:buChar char="●"/>
            </a:pPr>
            <a:r>
              <a:rPr b="0" i="0" lang="en-US" sz="4800" u="none" cap="none" strike="noStrike">
                <a:solidFill>
                  <a:schemeClr val="accent1"/>
                </a:solidFill>
                <a:latin typeface="Arial"/>
                <a:ea typeface="Arial"/>
                <a:cs typeface="Arial"/>
                <a:sym typeface="Arial"/>
              </a:rPr>
              <a:t>Tradiciones orales y narración de cuentos.</a:t>
            </a:r>
            <a:endParaRPr b="0" i="0" sz="4800" u="none" cap="none" strike="noStrike">
              <a:solidFill>
                <a:schemeClr val="accent1"/>
              </a:solidFill>
              <a:latin typeface="Arial"/>
              <a:ea typeface="Arial"/>
              <a:cs typeface="Arial"/>
              <a:sym typeface="Arial"/>
            </a:endParaRPr>
          </a:p>
          <a:p>
            <a:pPr indent="-533400" lvl="0" marL="457200" marR="0" rtl="0" algn="l">
              <a:lnSpc>
                <a:spcPct val="90000"/>
              </a:lnSpc>
              <a:spcBef>
                <a:spcPts val="0"/>
              </a:spcBef>
              <a:spcAft>
                <a:spcPts val="0"/>
              </a:spcAft>
              <a:buClr>
                <a:schemeClr val="accent1"/>
              </a:buClr>
              <a:buSzPts val="4800"/>
              <a:buFont typeface="Arial"/>
              <a:buChar char="●"/>
            </a:pPr>
            <a:r>
              <a:rPr b="0" i="0" lang="en-US" sz="4800" u="none" cap="none" strike="noStrike">
                <a:solidFill>
                  <a:schemeClr val="accent1"/>
                </a:solidFill>
                <a:latin typeface="Arial"/>
                <a:ea typeface="Arial"/>
                <a:cs typeface="Arial"/>
                <a:sym typeface="Arial"/>
              </a:rPr>
              <a:t>Música, danza y teatro.</a:t>
            </a:r>
            <a:endParaRPr b="0" i="0" sz="4800" u="none" cap="none" strike="noStrike">
              <a:solidFill>
                <a:schemeClr val="accent1"/>
              </a:solidFill>
              <a:latin typeface="Arial"/>
              <a:ea typeface="Arial"/>
              <a:cs typeface="Arial"/>
              <a:sym typeface="Arial"/>
            </a:endParaRPr>
          </a:p>
          <a:p>
            <a:pPr indent="-533400" lvl="0" marL="457200" marR="0" rtl="0" algn="l">
              <a:lnSpc>
                <a:spcPct val="90000"/>
              </a:lnSpc>
              <a:spcBef>
                <a:spcPts val="0"/>
              </a:spcBef>
              <a:spcAft>
                <a:spcPts val="0"/>
              </a:spcAft>
              <a:buClr>
                <a:schemeClr val="accent1"/>
              </a:buClr>
              <a:buSzPts val="4800"/>
              <a:buFont typeface="Arial"/>
              <a:buChar char="●"/>
            </a:pPr>
            <a:r>
              <a:rPr b="0" i="0" lang="en-US" sz="4800" u="none" cap="none" strike="noStrike">
                <a:solidFill>
                  <a:schemeClr val="accent1"/>
                </a:solidFill>
                <a:latin typeface="Arial"/>
                <a:ea typeface="Arial"/>
                <a:cs typeface="Arial"/>
                <a:sym typeface="Arial"/>
              </a:rPr>
              <a:t>Festivales, rituales y costumbres.</a:t>
            </a:r>
            <a:endParaRPr b="0" i="0" sz="4800" u="none" cap="none" strike="noStrike">
              <a:solidFill>
                <a:schemeClr val="accent1"/>
              </a:solidFill>
              <a:latin typeface="Arial"/>
              <a:ea typeface="Arial"/>
              <a:cs typeface="Arial"/>
              <a:sym typeface="Arial"/>
            </a:endParaRPr>
          </a:p>
          <a:p>
            <a:pPr indent="-533400" lvl="0" marL="457200" marR="0" rtl="0" algn="l">
              <a:lnSpc>
                <a:spcPct val="90000"/>
              </a:lnSpc>
              <a:spcBef>
                <a:spcPts val="0"/>
              </a:spcBef>
              <a:spcAft>
                <a:spcPts val="0"/>
              </a:spcAft>
              <a:buClr>
                <a:schemeClr val="accent1"/>
              </a:buClr>
              <a:buSzPts val="4800"/>
              <a:buFont typeface="Arial"/>
              <a:buChar char="●"/>
            </a:pPr>
            <a:r>
              <a:rPr b="0" i="0" lang="en-US" sz="4800" u="none" cap="none" strike="noStrike">
                <a:solidFill>
                  <a:schemeClr val="accent1"/>
                </a:solidFill>
                <a:latin typeface="Arial"/>
                <a:ea typeface="Arial"/>
                <a:cs typeface="Arial"/>
                <a:sym typeface="Arial"/>
              </a:rPr>
              <a:t>Artesanía tradicional y conocimientos </a:t>
            </a:r>
            <a:r>
              <a:rPr lang="en-US" sz="4800">
                <a:solidFill>
                  <a:schemeClr val="accent1"/>
                </a:solidFill>
              </a:rPr>
              <a:t>del lugar</a:t>
            </a:r>
            <a:r>
              <a:rPr b="0" i="0" lang="en-US" sz="4800" u="none" cap="none" strike="noStrike">
                <a:solidFill>
                  <a:schemeClr val="accent1"/>
                </a:solidFill>
                <a:latin typeface="Arial"/>
                <a:ea typeface="Arial"/>
                <a:cs typeface="Arial"/>
                <a:sym typeface="Arial"/>
              </a:rPr>
              <a:t>.</a:t>
            </a:r>
            <a:endParaRPr b="0" i="0" sz="48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0" i="0" lang="en-US" sz="4800" u="none" cap="none" strike="noStrike">
                <a:solidFill>
                  <a:schemeClr val="dk1"/>
                </a:solidFill>
                <a:latin typeface="Arial"/>
                <a:ea typeface="Arial"/>
                <a:cs typeface="Arial"/>
                <a:sym typeface="Arial"/>
              </a:rPr>
              <a:t>Propósito: </a:t>
            </a:r>
            <a:r>
              <a:rPr lang="en-US" sz="4800">
                <a:solidFill>
                  <a:schemeClr val="dk1"/>
                </a:solidFill>
              </a:rPr>
              <a:t>f</a:t>
            </a:r>
            <a:r>
              <a:rPr b="0" i="0" lang="en-US" sz="4800" u="none" cap="none" strike="noStrike">
                <a:solidFill>
                  <a:schemeClr val="dk1"/>
                </a:solidFill>
                <a:latin typeface="Arial"/>
                <a:ea typeface="Arial"/>
                <a:cs typeface="Arial"/>
                <a:sym typeface="Arial"/>
              </a:rPr>
              <a:t>omenta la identidad, la comunidad y la continuidad de las expresiones culturales.</a:t>
            </a:r>
            <a:endParaRPr b="0" i="0" sz="4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32"/>
          <p:cNvSpPr txBox="1"/>
          <p:nvPr>
            <p:ph idx="1" type="body"/>
          </p:nvPr>
        </p:nvSpPr>
        <p:spPr>
          <a:xfrm>
            <a:off x="746675" y="5034925"/>
            <a:ext cx="22866300" cy="60804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5600"/>
              <a:buNone/>
            </a:pPr>
            <a:r>
              <a:rPr lang="en-US"/>
              <a:t>La UNESCO define el patrimonio inmaterial como:</a:t>
            </a:r>
            <a:endParaRPr/>
          </a:p>
          <a:p>
            <a:pPr indent="-228600" lvl="0" marL="457200" rtl="0" algn="l">
              <a:spcBef>
                <a:spcPts val="2000"/>
              </a:spcBef>
              <a:spcAft>
                <a:spcPts val="0"/>
              </a:spcAft>
              <a:buClr>
                <a:schemeClr val="dk1"/>
              </a:buClr>
              <a:buSzPts val="1100"/>
              <a:buFont typeface="Arial"/>
              <a:buNone/>
            </a:pPr>
            <a:r>
              <a:rPr lang="en-US">
                <a:solidFill>
                  <a:schemeClr val="accent1"/>
                </a:solidFill>
              </a:rPr>
              <a:t>«Las prácticas, representaciones, expresiones, conocimientos y habilidades —así como los instrumentos, objetos, artefactos y espacios culturales asociados a ellos— que las comunidades reconocen como parte de su patrimonio cultural».</a:t>
            </a:r>
            <a:endParaRPr>
              <a:solidFill>
                <a:schemeClr val="accent1"/>
              </a:solidFill>
            </a:endParaRPr>
          </a:p>
          <a:p>
            <a:pPr indent="-228600" lvl="0" marL="457200" rtl="0" algn="l">
              <a:lnSpc>
                <a:spcPct val="90000"/>
              </a:lnSpc>
              <a:spcBef>
                <a:spcPts val="2000"/>
              </a:spcBef>
              <a:spcAft>
                <a:spcPts val="0"/>
              </a:spcAft>
              <a:buClr>
                <a:srgbClr val="323232"/>
              </a:buClr>
              <a:buSzPts val="5600"/>
              <a:buNone/>
            </a:pPr>
            <a:r>
              <a:rPr lang="en-US"/>
              <a:t>— Convención para la Salvaguarda del Patrimonio Cultural Inmaterial de la UNESCO, 2003</a:t>
            </a:r>
            <a:endParaRPr/>
          </a:p>
        </p:txBody>
      </p:sp>
      <p:sp>
        <p:nvSpPr>
          <p:cNvPr id="142" name="Google Shape;142;p32"/>
          <p:cNvSpPr txBox="1"/>
          <p:nvPr>
            <p:ph type="title"/>
          </p:nvPr>
        </p:nvSpPr>
        <p:spPr>
          <a:xfrm>
            <a:off x="749825" y="1803922"/>
            <a:ext cx="22860000" cy="123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La perspectiva de la UNESCO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3"/>
          <p:cNvSpPr txBox="1"/>
          <p:nvPr>
            <p:ph type="title"/>
          </p:nvPr>
        </p:nvSpPr>
        <p:spPr>
          <a:xfrm>
            <a:off x="768600" y="3862925"/>
            <a:ext cx="18826200" cy="389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US" sz="7200"/>
              <a:t>La conservación del patrimonio cultural en un mundo globalizado</a:t>
            </a:r>
            <a:endParaRPr sz="7200"/>
          </a:p>
          <a:p>
            <a:pPr indent="0" lvl="0" marL="0" rtl="0" algn="l">
              <a:spcBef>
                <a:spcPts val="0"/>
              </a:spcBef>
              <a:spcAft>
                <a:spcPts val="0"/>
              </a:spcAft>
              <a:buClr>
                <a:schemeClr val="dk1"/>
              </a:buClr>
              <a:buSzPts val="1100"/>
              <a:buFont typeface="Arial"/>
              <a:buNone/>
            </a:pPr>
            <a:r>
              <a:t/>
            </a:r>
            <a:endParaRPr sz="7200"/>
          </a:p>
          <a:p>
            <a:pPr indent="0" lvl="0" marL="0" rtl="0" algn="l">
              <a:spcBef>
                <a:spcPts val="0"/>
              </a:spcBef>
              <a:spcAft>
                <a:spcPts val="0"/>
              </a:spcAft>
              <a:buClr>
                <a:schemeClr val="dk1"/>
              </a:buClr>
              <a:buSzPts val="1100"/>
              <a:buFont typeface="Arial"/>
              <a:buNone/>
            </a:pPr>
            <a:r>
              <a:rPr lang="en-US" sz="7200"/>
              <a:t>¿Por qué es importante en el siglo XXI?</a:t>
            </a:r>
            <a:endParaRPr/>
          </a:p>
        </p:txBody>
      </p:sp>
      <p:pic>
        <p:nvPicPr>
          <p:cNvPr descr="European flag emblem and multilingual disclaimer - European ..." id="148" name="Google Shape;148;p33"/>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Identidad cultural y cohesión social</a:t>
            </a:r>
            <a:endParaRPr/>
          </a:p>
        </p:txBody>
      </p:sp>
      <p:grpSp>
        <p:nvGrpSpPr>
          <p:cNvPr id="154" name="Google Shape;154;p34"/>
          <p:cNvGrpSpPr/>
          <p:nvPr/>
        </p:nvGrpSpPr>
        <p:grpSpPr>
          <a:xfrm>
            <a:off x="1813559" y="4937005"/>
            <a:ext cx="20756879" cy="4323269"/>
            <a:chOff x="0" y="1048267"/>
            <a:chExt cx="20756879" cy="4323269"/>
          </a:xfrm>
        </p:grpSpPr>
        <p:sp>
          <p:nvSpPr>
            <p:cNvPr id="155" name="Google Shape;155;p34"/>
            <p:cNvSpPr/>
            <p:nvPr/>
          </p:nvSpPr>
          <p:spPr>
            <a:xfrm>
              <a:off x="0" y="1048267"/>
              <a:ext cx="5837872" cy="3707049"/>
            </a:xfrm>
            <a:prstGeom prst="roundRect">
              <a:avLst>
                <a:gd fmla="val 10000"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34"/>
            <p:cNvSpPr/>
            <p:nvPr/>
          </p:nvSpPr>
          <p:spPr>
            <a:xfrm>
              <a:off x="648652" y="1664487"/>
              <a:ext cx="5837872" cy="3707049"/>
            </a:xfrm>
            <a:prstGeom prst="roundRect">
              <a:avLst>
                <a:gd fmla="val 10000" name="adj"/>
              </a:avLst>
            </a:prstGeom>
            <a:solidFill>
              <a:schemeClr val="lt1">
                <a:alpha val="90196"/>
              </a:schemeClr>
            </a:solidFill>
            <a:ln cap="flat" cmpd="sng" w="25400">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4"/>
            <p:cNvSpPr txBox="1"/>
            <p:nvPr/>
          </p:nvSpPr>
          <p:spPr>
            <a:xfrm>
              <a:off x="757228" y="1773063"/>
              <a:ext cx="5620720" cy="3489897"/>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El patrimonio refuerza el sentido de identidad, pertenencia y orgullo.</a:t>
              </a:r>
              <a:endParaRPr b="0" i="0" sz="4400" u="none" cap="none" strike="noStrike">
                <a:solidFill>
                  <a:srgbClr val="000000"/>
                </a:solidFill>
                <a:latin typeface="Arial"/>
                <a:ea typeface="Arial"/>
                <a:cs typeface="Arial"/>
                <a:sym typeface="Arial"/>
              </a:endParaRPr>
            </a:p>
          </p:txBody>
        </p:sp>
        <p:sp>
          <p:nvSpPr>
            <p:cNvPr id="158" name="Google Shape;158;p34"/>
            <p:cNvSpPr/>
            <p:nvPr/>
          </p:nvSpPr>
          <p:spPr>
            <a:xfrm>
              <a:off x="7135177" y="1048267"/>
              <a:ext cx="5837872" cy="3707049"/>
            </a:xfrm>
            <a:prstGeom prst="roundRect">
              <a:avLst>
                <a:gd fmla="val 10000"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4"/>
            <p:cNvSpPr/>
            <p:nvPr/>
          </p:nvSpPr>
          <p:spPr>
            <a:xfrm>
              <a:off x="7783830" y="1664487"/>
              <a:ext cx="5837872" cy="3707049"/>
            </a:xfrm>
            <a:prstGeom prst="roundRect">
              <a:avLst>
                <a:gd fmla="val 10000" name="adj"/>
              </a:avLst>
            </a:prstGeom>
            <a:solidFill>
              <a:schemeClr val="lt1">
                <a:alpha val="90196"/>
              </a:schemeClr>
            </a:solidFill>
            <a:ln cap="flat" cmpd="sng" w="25400">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4"/>
            <p:cNvSpPr txBox="1"/>
            <p:nvPr/>
          </p:nvSpPr>
          <p:spPr>
            <a:xfrm>
              <a:off x="7892406" y="1773063"/>
              <a:ext cx="5620720" cy="3489897"/>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Ayuda a mantener los lazos comunitarios y la continuidad intergeneracional.</a:t>
              </a:r>
              <a:endParaRPr b="0" i="0" sz="4400" u="none" cap="none" strike="noStrike">
                <a:solidFill>
                  <a:srgbClr val="000000"/>
                </a:solidFill>
                <a:latin typeface="Arial"/>
                <a:ea typeface="Arial"/>
                <a:cs typeface="Arial"/>
                <a:sym typeface="Arial"/>
              </a:endParaRPr>
            </a:p>
          </p:txBody>
        </p:sp>
        <p:sp>
          <p:nvSpPr>
            <p:cNvPr id="161" name="Google Shape;161;p34"/>
            <p:cNvSpPr/>
            <p:nvPr/>
          </p:nvSpPr>
          <p:spPr>
            <a:xfrm>
              <a:off x="14270355" y="1048267"/>
              <a:ext cx="5837872" cy="3707049"/>
            </a:xfrm>
            <a:prstGeom prst="roundRect">
              <a:avLst>
                <a:gd fmla="val 10000"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4"/>
            <p:cNvSpPr/>
            <p:nvPr/>
          </p:nvSpPr>
          <p:spPr>
            <a:xfrm>
              <a:off x="14919007" y="1664487"/>
              <a:ext cx="5837872" cy="3707049"/>
            </a:xfrm>
            <a:prstGeom prst="roundRect">
              <a:avLst>
                <a:gd fmla="val 10000" name="adj"/>
              </a:avLst>
            </a:prstGeom>
            <a:solidFill>
              <a:schemeClr val="lt1">
                <a:alpha val="90196"/>
              </a:schemeClr>
            </a:solidFill>
            <a:ln cap="flat" cmpd="sng" w="25400">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4"/>
            <p:cNvSpPr txBox="1"/>
            <p:nvPr/>
          </p:nvSpPr>
          <p:spPr>
            <a:xfrm>
              <a:off x="15027583" y="1773063"/>
              <a:ext cx="5620720" cy="3489897"/>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La diversidad cultural es una fuente de cohesión social en las sociedades plurales.</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5"/>
          <p:cNvSpPr txBox="1"/>
          <p:nvPr>
            <p:ph type="title"/>
          </p:nvPr>
        </p:nvSpPr>
        <p:spPr>
          <a:xfrm>
            <a:off x="762000" y="1335250"/>
            <a:ext cx="22860000" cy="1139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Riesgos que plantea la globalización</a:t>
            </a:r>
            <a:endParaRPr/>
          </a:p>
        </p:txBody>
      </p:sp>
      <p:grpSp>
        <p:nvGrpSpPr>
          <p:cNvPr id="169" name="Google Shape;169;p35"/>
          <p:cNvGrpSpPr/>
          <p:nvPr/>
        </p:nvGrpSpPr>
        <p:grpSpPr>
          <a:xfrm>
            <a:off x="3652519" y="3102658"/>
            <a:ext cx="17078960" cy="9288683"/>
            <a:chOff x="0" y="3858"/>
            <a:chExt cx="17078960" cy="9288683"/>
          </a:xfrm>
        </p:grpSpPr>
        <p:sp>
          <p:nvSpPr>
            <p:cNvPr id="170" name="Google Shape;170;p35"/>
            <p:cNvSpPr/>
            <p:nvPr/>
          </p:nvSpPr>
          <p:spPr>
            <a:xfrm>
              <a:off x="0" y="3858"/>
              <a:ext cx="17078960" cy="1955512"/>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5"/>
            <p:cNvSpPr/>
            <p:nvPr/>
          </p:nvSpPr>
          <p:spPr>
            <a:xfrm>
              <a:off x="591542" y="443848"/>
              <a:ext cx="1075531" cy="1075531"/>
            </a:xfrm>
            <a:prstGeom prst="rect">
              <a:avLst/>
            </a:prstGeom>
            <a:solidFill>
              <a:srgbClr val="17B051"/>
            </a:solidFill>
            <a:ln cap="flat" cmpd="sng" w="25400">
              <a:solidFill>
                <a:schemeClr val="lt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5"/>
            <p:cNvSpPr/>
            <p:nvPr/>
          </p:nvSpPr>
          <p:spPr>
            <a:xfrm>
              <a:off x="2258616" y="3858"/>
              <a:ext cx="14820343" cy="1955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5"/>
            <p:cNvSpPr txBox="1"/>
            <p:nvPr/>
          </p:nvSpPr>
          <p:spPr>
            <a:xfrm>
              <a:off x="2258616" y="3858"/>
              <a:ext cx="14820343" cy="1955512"/>
            </a:xfrm>
            <a:prstGeom prst="rect">
              <a:avLst/>
            </a:prstGeom>
            <a:noFill/>
            <a:ln>
              <a:noFill/>
            </a:ln>
          </p:spPr>
          <p:txBody>
            <a:bodyPr anchorCtr="0" anchor="ctr" bIns="206950" lIns="206950" spcFirstLastPara="1" rIns="206950" wrap="square" tIns="206950">
              <a:noAutofit/>
            </a:bodyPr>
            <a:lstStyle/>
            <a:p>
              <a:pPr indent="0" lvl="0" marL="0" marR="0" rtl="0" algn="l">
                <a:lnSpc>
                  <a:spcPct val="100000"/>
                </a:lnSpc>
                <a:spcBef>
                  <a:spcPts val="0"/>
                </a:spcBef>
                <a:spcAft>
                  <a:spcPts val="0"/>
                </a:spcAft>
                <a:buClr>
                  <a:srgbClr val="000000"/>
                </a:buClr>
                <a:buSzPts val="2200"/>
                <a:buFont typeface="Arial"/>
                <a:buNone/>
              </a:pPr>
              <a:r>
                <a:rPr b="0" i="0" lang="en-US" sz="4800" u="none" cap="none" strike="noStrike">
                  <a:solidFill>
                    <a:srgbClr val="000000"/>
                  </a:solidFill>
                  <a:latin typeface="Arial"/>
                  <a:ea typeface="Arial"/>
                  <a:cs typeface="Arial"/>
                  <a:sym typeface="Arial"/>
                </a:rPr>
                <a:t>Homogeneización de culturas a través de los medios de comunicación y el consumismo.</a:t>
              </a:r>
              <a:endParaRPr sz="4800"/>
            </a:p>
          </p:txBody>
        </p:sp>
        <p:sp>
          <p:nvSpPr>
            <p:cNvPr id="174" name="Google Shape;174;p35"/>
            <p:cNvSpPr/>
            <p:nvPr/>
          </p:nvSpPr>
          <p:spPr>
            <a:xfrm>
              <a:off x="0" y="2448248"/>
              <a:ext cx="17078960" cy="1955512"/>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5"/>
            <p:cNvSpPr/>
            <p:nvPr/>
          </p:nvSpPr>
          <p:spPr>
            <a:xfrm>
              <a:off x="591542" y="2888238"/>
              <a:ext cx="1075531" cy="1075531"/>
            </a:xfrm>
            <a:prstGeom prst="rect">
              <a:avLst/>
            </a:prstGeom>
            <a:solidFill>
              <a:srgbClr val="16A74C"/>
            </a:solidFill>
            <a:ln cap="flat" cmpd="sng" w="25400">
              <a:solidFill>
                <a:schemeClr val="lt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5"/>
            <p:cNvSpPr/>
            <p:nvPr/>
          </p:nvSpPr>
          <p:spPr>
            <a:xfrm>
              <a:off x="2258616" y="2448248"/>
              <a:ext cx="14820343" cy="1955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5"/>
            <p:cNvSpPr txBox="1"/>
            <p:nvPr/>
          </p:nvSpPr>
          <p:spPr>
            <a:xfrm>
              <a:off x="2258616" y="2448248"/>
              <a:ext cx="14820343" cy="1955512"/>
            </a:xfrm>
            <a:prstGeom prst="rect">
              <a:avLst/>
            </a:prstGeom>
            <a:noFill/>
            <a:ln>
              <a:noFill/>
            </a:ln>
          </p:spPr>
          <p:txBody>
            <a:bodyPr anchorCtr="0" anchor="ctr" bIns="206950" lIns="206950" spcFirstLastPara="1" rIns="206950" wrap="square" tIns="206950">
              <a:noAutofit/>
            </a:bodyPr>
            <a:lstStyle/>
            <a:p>
              <a:pPr indent="0" lvl="0" marL="0" marR="0" rtl="0" algn="l">
                <a:lnSpc>
                  <a:spcPct val="100000"/>
                </a:lnSpc>
                <a:spcBef>
                  <a:spcPts val="0"/>
                </a:spcBef>
                <a:spcAft>
                  <a:spcPts val="0"/>
                </a:spcAft>
                <a:buClr>
                  <a:srgbClr val="000000"/>
                </a:buClr>
                <a:buSzPts val="2200"/>
                <a:buFont typeface="Arial"/>
                <a:buNone/>
              </a:pPr>
              <a:r>
                <a:rPr b="0" i="0" lang="en-US" sz="4800" u="none" cap="none" strike="noStrike">
                  <a:solidFill>
                    <a:srgbClr val="000000"/>
                  </a:solidFill>
                  <a:latin typeface="Arial"/>
                  <a:ea typeface="Arial"/>
                  <a:cs typeface="Arial"/>
                  <a:sym typeface="Arial"/>
                </a:rPr>
                <a:t>Pérdida de lenguas, artesanías y sistemas de conocimiento tradicionales.</a:t>
              </a:r>
              <a:endParaRPr b="0" i="0" sz="4800" u="none" cap="none" strike="noStrike">
                <a:solidFill>
                  <a:srgbClr val="000000"/>
                </a:solidFill>
                <a:latin typeface="Arial"/>
                <a:ea typeface="Arial"/>
                <a:cs typeface="Arial"/>
                <a:sym typeface="Arial"/>
              </a:endParaRPr>
            </a:p>
          </p:txBody>
        </p:sp>
        <p:sp>
          <p:nvSpPr>
            <p:cNvPr id="178" name="Google Shape;178;p35"/>
            <p:cNvSpPr/>
            <p:nvPr/>
          </p:nvSpPr>
          <p:spPr>
            <a:xfrm>
              <a:off x="0" y="4892639"/>
              <a:ext cx="17078960" cy="1955512"/>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5"/>
            <p:cNvSpPr/>
            <p:nvPr/>
          </p:nvSpPr>
          <p:spPr>
            <a:xfrm>
              <a:off x="591542" y="5332629"/>
              <a:ext cx="1075531" cy="1075531"/>
            </a:xfrm>
            <a:prstGeom prst="rect">
              <a:avLst/>
            </a:prstGeom>
            <a:solidFill>
              <a:srgbClr val="11853D"/>
            </a:solidFill>
            <a:ln cap="flat" cmpd="sng" w="25400">
              <a:solidFill>
                <a:schemeClr val="lt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5"/>
            <p:cNvSpPr/>
            <p:nvPr/>
          </p:nvSpPr>
          <p:spPr>
            <a:xfrm>
              <a:off x="2258616" y="4892639"/>
              <a:ext cx="14820343" cy="1955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5"/>
            <p:cNvSpPr txBox="1"/>
            <p:nvPr/>
          </p:nvSpPr>
          <p:spPr>
            <a:xfrm>
              <a:off x="2258616" y="4892639"/>
              <a:ext cx="14820343" cy="1955512"/>
            </a:xfrm>
            <a:prstGeom prst="rect">
              <a:avLst/>
            </a:prstGeom>
            <a:noFill/>
            <a:ln>
              <a:noFill/>
            </a:ln>
          </p:spPr>
          <p:txBody>
            <a:bodyPr anchorCtr="0" anchor="ctr" bIns="206950" lIns="206950" spcFirstLastPara="1" rIns="206950" wrap="square" tIns="206950">
              <a:noAutofit/>
            </a:bodyPr>
            <a:lstStyle/>
            <a:p>
              <a:pPr indent="0" lvl="0" marL="0" marR="0" rtl="0" algn="l">
                <a:lnSpc>
                  <a:spcPct val="100000"/>
                </a:lnSpc>
                <a:spcBef>
                  <a:spcPts val="0"/>
                </a:spcBef>
                <a:spcAft>
                  <a:spcPts val="0"/>
                </a:spcAft>
                <a:buClr>
                  <a:srgbClr val="000000"/>
                </a:buClr>
                <a:buSzPts val="2200"/>
                <a:buFont typeface="Arial"/>
                <a:buNone/>
              </a:pPr>
              <a:r>
                <a:rPr b="0" i="0" lang="en-US" sz="4800" u="none" cap="none" strike="noStrike">
                  <a:solidFill>
                    <a:srgbClr val="000000"/>
                  </a:solidFill>
                  <a:latin typeface="Arial"/>
                  <a:ea typeface="Arial"/>
                  <a:cs typeface="Arial"/>
                  <a:sym typeface="Arial"/>
                </a:rPr>
                <a:t>Comercialización y </a:t>
              </a:r>
              <a:r>
                <a:rPr b="0" i="0" lang="en-US" sz="4800" u="none" cap="none" strike="noStrike">
                  <a:solidFill>
                    <a:srgbClr val="000000"/>
                  </a:solidFill>
                  <a:latin typeface="Arial"/>
                  <a:ea typeface="Arial"/>
                  <a:cs typeface="Arial"/>
                  <a:sym typeface="Arial"/>
                </a:rPr>
                <a:t>mal uso </a:t>
              </a:r>
              <a:r>
                <a:rPr b="0" i="0" lang="en-US" sz="4800" u="none" cap="none" strike="noStrike">
                  <a:solidFill>
                    <a:srgbClr val="000000"/>
                  </a:solidFill>
                  <a:latin typeface="Arial"/>
                  <a:ea typeface="Arial"/>
                  <a:cs typeface="Arial"/>
                  <a:sym typeface="Arial"/>
                </a:rPr>
                <a:t>de prácticas sagradas o tradicionales.</a:t>
              </a:r>
              <a:endParaRPr b="0" i="0" sz="4800" u="none" cap="none" strike="noStrike">
                <a:solidFill>
                  <a:srgbClr val="000000"/>
                </a:solidFill>
                <a:latin typeface="Arial"/>
                <a:ea typeface="Arial"/>
                <a:cs typeface="Arial"/>
                <a:sym typeface="Arial"/>
              </a:endParaRPr>
            </a:p>
          </p:txBody>
        </p:sp>
        <p:sp>
          <p:nvSpPr>
            <p:cNvPr id="182" name="Google Shape;182;p35"/>
            <p:cNvSpPr/>
            <p:nvPr/>
          </p:nvSpPr>
          <p:spPr>
            <a:xfrm>
              <a:off x="0" y="7337029"/>
              <a:ext cx="17078960" cy="1955512"/>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5"/>
            <p:cNvSpPr/>
            <p:nvPr/>
          </p:nvSpPr>
          <p:spPr>
            <a:xfrm>
              <a:off x="591542" y="7777019"/>
              <a:ext cx="1075531" cy="1075531"/>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5"/>
            <p:cNvSpPr/>
            <p:nvPr/>
          </p:nvSpPr>
          <p:spPr>
            <a:xfrm>
              <a:off x="2258616" y="7337029"/>
              <a:ext cx="14820343" cy="1955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5"/>
            <p:cNvSpPr txBox="1"/>
            <p:nvPr/>
          </p:nvSpPr>
          <p:spPr>
            <a:xfrm>
              <a:off x="2258616" y="7337029"/>
              <a:ext cx="14820343" cy="1955512"/>
            </a:xfrm>
            <a:prstGeom prst="rect">
              <a:avLst/>
            </a:prstGeom>
            <a:noFill/>
            <a:ln>
              <a:noFill/>
            </a:ln>
          </p:spPr>
          <p:txBody>
            <a:bodyPr anchorCtr="0" anchor="ctr" bIns="206950" lIns="206950" spcFirstLastPara="1" rIns="206950" wrap="square" tIns="206950">
              <a:noAutofit/>
            </a:bodyPr>
            <a:lstStyle/>
            <a:p>
              <a:pPr indent="0" lvl="0" marL="0" marR="0" rtl="0" algn="l">
                <a:lnSpc>
                  <a:spcPct val="100000"/>
                </a:lnSpc>
                <a:spcBef>
                  <a:spcPts val="0"/>
                </a:spcBef>
                <a:spcAft>
                  <a:spcPts val="0"/>
                </a:spcAft>
                <a:buClr>
                  <a:srgbClr val="000000"/>
                </a:buClr>
                <a:buSzPts val="3600"/>
                <a:buFont typeface="Arial"/>
                <a:buNone/>
              </a:pPr>
              <a:r>
                <a:rPr b="0" i="0" lang="en-US" sz="4800" u="none" cap="none" strike="noStrike">
                  <a:solidFill>
                    <a:srgbClr val="000000"/>
                  </a:solidFill>
                  <a:latin typeface="Arial"/>
                  <a:ea typeface="Arial"/>
                  <a:cs typeface="Arial"/>
                  <a:sym typeface="Arial"/>
                </a:rPr>
                <a:t>Amenazas del turismo y la urbanización descontrolados.</a:t>
              </a:r>
              <a:endParaRPr b="0" i="0" sz="48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6"/>
          <p:cNvSpPr txBox="1"/>
          <p:nvPr>
            <p:ph type="title"/>
          </p:nvPr>
        </p:nvSpPr>
        <p:spPr>
          <a:xfrm>
            <a:off x="1268775" y="5170650"/>
            <a:ext cx="6054000" cy="3374700"/>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Clr>
                <a:schemeClr val="dk1"/>
              </a:buClr>
              <a:buSzPts val="990"/>
              <a:buFont typeface="Arial"/>
              <a:buNone/>
            </a:pPr>
            <a:r>
              <a:rPr lang="en-US" sz="7200"/>
              <a:t>Argumentos a favor de la conservación</a:t>
            </a:r>
            <a:endParaRPr sz="7200"/>
          </a:p>
          <a:p>
            <a:pPr indent="0" lvl="0" marL="0" rtl="0" algn="l">
              <a:spcBef>
                <a:spcPts val="0"/>
              </a:spcBef>
              <a:spcAft>
                <a:spcPts val="0"/>
              </a:spcAft>
              <a:buClr>
                <a:schemeClr val="dk1"/>
              </a:buClr>
              <a:buSzPts val="990"/>
              <a:buFont typeface="Arial"/>
              <a:buNone/>
            </a:pPr>
            <a:r>
              <a:t/>
            </a:r>
            <a:endParaRPr sz="7200"/>
          </a:p>
          <a:p>
            <a:pPr indent="0" lvl="0" marL="0" rtl="0" algn="l">
              <a:lnSpc>
                <a:spcPct val="90000"/>
              </a:lnSpc>
              <a:spcBef>
                <a:spcPts val="0"/>
              </a:spcBef>
              <a:spcAft>
                <a:spcPts val="0"/>
              </a:spcAft>
              <a:buClr>
                <a:schemeClr val="accent1"/>
              </a:buClr>
              <a:buSzPct val="111111"/>
              <a:buFont typeface="Arial"/>
              <a:buNone/>
            </a:pPr>
            <a:r>
              <a:t/>
            </a:r>
            <a:endParaRPr sz="7200"/>
          </a:p>
        </p:txBody>
      </p:sp>
      <p:grpSp>
        <p:nvGrpSpPr>
          <p:cNvPr id="191" name="Google Shape;191;p36"/>
          <p:cNvGrpSpPr/>
          <p:nvPr/>
        </p:nvGrpSpPr>
        <p:grpSpPr>
          <a:xfrm>
            <a:off x="11087613" y="2888858"/>
            <a:ext cx="11617717" cy="7745145"/>
            <a:chOff x="2269" y="1805646"/>
            <a:chExt cx="11617717" cy="7745145"/>
          </a:xfrm>
        </p:grpSpPr>
        <p:sp>
          <p:nvSpPr>
            <p:cNvPr id="192" name="Google Shape;192;p36"/>
            <p:cNvSpPr/>
            <p:nvPr/>
          </p:nvSpPr>
          <p:spPr>
            <a:xfrm>
              <a:off x="2269" y="1805646"/>
              <a:ext cx="4840715" cy="2904429"/>
            </a:xfrm>
            <a:prstGeom prst="roundRect">
              <a:avLst>
                <a:gd fmla="val 10000" name="adj"/>
              </a:avLst>
            </a:prstGeom>
            <a:solidFill>
              <a:srgbClr val="17B05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6"/>
            <p:cNvSpPr txBox="1"/>
            <p:nvPr/>
          </p:nvSpPr>
          <p:spPr>
            <a:xfrm>
              <a:off x="87337" y="1890714"/>
              <a:ext cx="4670579" cy="2734293"/>
            </a:xfrm>
            <a:prstGeom prst="rect">
              <a:avLst/>
            </a:prstGeom>
            <a:noFill/>
            <a:ln>
              <a:noFill/>
            </a:ln>
          </p:spPr>
          <p:txBody>
            <a:bodyPr anchorCtr="0" anchor="ctr" bIns="160000" lIns="160000" spcFirstLastPara="1" rIns="160000" wrap="square" tIns="160000">
              <a:noAutofit/>
            </a:bodyPr>
            <a:lstStyle/>
            <a:p>
              <a:pPr indent="0" lvl="0" marL="0" marR="0" rtl="0" algn="l">
                <a:lnSpc>
                  <a:spcPct val="90000"/>
                </a:lnSpc>
                <a:spcBef>
                  <a:spcPts val="0"/>
                </a:spcBef>
                <a:spcAft>
                  <a:spcPts val="0"/>
                </a:spcAft>
                <a:buClr>
                  <a:srgbClr val="000000"/>
                </a:buClr>
                <a:buSzPts val="4200"/>
                <a:buFont typeface="Arial"/>
                <a:buNone/>
              </a:pPr>
              <a:r>
                <a:rPr b="0" i="0" lang="en-US" sz="4200" u="none" cap="none" strike="noStrike">
                  <a:solidFill>
                    <a:schemeClr val="lt1"/>
                  </a:solidFill>
                  <a:latin typeface="Arial"/>
                  <a:ea typeface="Arial"/>
                  <a:cs typeface="Arial"/>
                  <a:sym typeface="Arial"/>
                </a:rPr>
                <a:t>Garantiza la transferencia intergeneracional de conocimientos.</a:t>
              </a:r>
              <a:endParaRPr b="0" i="0" sz="4200" u="none" cap="none" strike="noStrike">
                <a:solidFill>
                  <a:schemeClr val="lt1"/>
                </a:solidFill>
                <a:latin typeface="Arial"/>
                <a:ea typeface="Arial"/>
                <a:cs typeface="Arial"/>
                <a:sym typeface="Arial"/>
              </a:endParaRPr>
            </a:p>
          </p:txBody>
        </p:sp>
        <p:sp>
          <p:nvSpPr>
            <p:cNvPr id="194" name="Google Shape;194;p36"/>
            <p:cNvSpPr/>
            <p:nvPr/>
          </p:nvSpPr>
          <p:spPr>
            <a:xfrm>
              <a:off x="5268967" y="2657612"/>
              <a:ext cx="1026231" cy="1200497"/>
            </a:xfrm>
            <a:prstGeom prst="rightArrow">
              <a:avLst>
                <a:gd fmla="val 60000" name="adj1"/>
                <a:gd fmla="val 50000" name="adj2"/>
              </a:avLst>
            </a:prstGeom>
            <a:solidFill>
              <a:srgbClr val="17B0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6"/>
            <p:cNvSpPr txBox="1"/>
            <p:nvPr/>
          </p:nvSpPr>
          <p:spPr>
            <a:xfrm>
              <a:off x="5268967" y="2897711"/>
              <a:ext cx="718362" cy="72029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3300"/>
                <a:buFont typeface="Arial"/>
                <a:buNone/>
              </a:pPr>
              <a:r>
                <a:t/>
              </a:r>
              <a:endParaRPr b="0" i="0" sz="3300" u="none" cap="none" strike="noStrike">
                <a:solidFill>
                  <a:schemeClr val="lt1"/>
                </a:solidFill>
                <a:latin typeface="Arial"/>
                <a:ea typeface="Arial"/>
                <a:cs typeface="Arial"/>
                <a:sym typeface="Arial"/>
              </a:endParaRPr>
            </a:p>
          </p:txBody>
        </p:sp>
        <p:sp>
          <p:nvSpPr>
            <p:cNvPr id="196" name="Google Shape;196;p36"/>
            <p:cNvSpPr/>
            <p:nvPr/>
          </p:nvSpPr>
          <p:spPr>
            <a:xfrm>
              <a:off x="6779271" y="1805646"/>
              <a:ext cx="4840715" cy="2904429"/>
            </a:xfrm>
            <a:prstGeom prst="roundRect">
              <a:avLst>
                <a:gd fmla="val 10000" name="adj"/>
              </a:avLst>
            </a:prstGeom>
            <a:solidFill>
              <a:srgbClr val="16A74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6"/>
            <p:cNvSpPr txBox="1"/>
            <p:nvPr/>
          </p:nvSpPr>
          <p:spPr>
            <a:xfrm>
              <a:off x="6864339" y="1890714"/>
              <a:ext cx="4670579" cy="2734293"/>
            </a:xfrm>
            <a:prstGeom prst="rect">
              <a:avLst/>
            </a:prstGeom>
            <a:noFill/>
            <a:ln>
              <a:noFill/>
            </a:ln>
          </p:spPr>
          <p:txBody>
            <a:bodyPr anchorCtr="0" anchor="ctr" bIns="160000" lIns="160000" spcFirstLastPara="1" rIns="160000" wrap="square" tIns="160000">
              <a:noAutofit/>
            </a:bodyPr>
            <a:lstStyle/>
            <a:p>
              <a:pPr indent="0" lvl="0" marL="0" marR="0" rtl="0" algn="l">
                <a:lnSpc>
                  <a:spcPct val="90000"/>
                </a:lnSpc>
                <a:spcBef>
                  <a:spcPts val="0"/>
                </a:spcBef>
                <a:spcAft>
                  <a:spcPts val="0"/>
                </a:spcAft>
                <a:buClr>
                  <a:srgbClr val="000000"/>
                </a:buClr>
                <a:buSzPts val="4200"/>
                <a:buFont typeface="Arial"/>
                <a:buNone/>
              </a:pPr>
              <a:r>
                <a:rPr b="0" i="0" lang="en-US" sz="4200" u="none" cap="none" strike="noStrike">
                  <a:solidFill>
                    <a:schemeClr val="lt1"/>
                  </a:solidFill>
                  <a:latin typeface="Arial"/>
                  <a:ea typeface="Arial"/>
                  <a:cs typeface="Arial"/>
                  <a:sym typeface="Arial"/>
                </a:rPr>
                <a:t>Fortalece la resiliencia y la continuidad de las comunidades.</a:t>
              </a:r>
              <a:endParaRPr/>
            </a:p>
          </p:txBody>
        </p:sp>
        <p:sp>
          <p:nvSpPr>
            <p:cNvPr id="198" name="Google Shape;198;p36"/>
            <p:cNvSpPr/>
            <p:nvPr/>
          </p:nvSpPr>
          <p:spPr>
            <a:xfrm rot="5400000">
              <a:off x="8686512" y="5048926"/>
              <a:ext cx="1026231" cy="1200497"/>
            </a:xfrm>
            <a:prstGeom prst="rightArrow">
              <a:avLst>
                <a:gd fmla="val 60000" name="adj1"/>
                <a:gd fmla="val 50000" name="adj2"/>
              </a:avLst>
            </a:prstGeom>
            <a:solidFill>
              <a:srgbClr val="16A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6"/>
            <p:cNvSpPr txBox="1"/>
            <p:nvPr/>
          </p:nvSpPr>
          <p:spPr>
            <a:xfrm>
              <a:off x="8839479" y="5136059"/>
              <a:ext cx="720299" cy="71836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3300"/>
                <a:buFont typeface="Arial"/>
                <a:buNone/>
              </a:pPr>
              <a:r>
                <a:t/>
              </a:r>
              <a:endParaRPr b="0" i="0" sz="3300" u="none" cap="none" strike="noStrike">
                <a:solidFill>
                  <a:schemeClr val="lt1"/>
                </a:solidFill>
                <a:latin typeface="Arial"/>
                <a:ea typeface="Arial"/>
                <a:cs typeface="Arial"/>
                <a:sym typeface="Arial"/>
              </a:endParaRPr>
            </a:p>
          </p:txBody>
        </p:sp>
        <p:sp>
          <p:nvSpPr>
            <p:cNvPr id="200" name="Google Shape;200;p36"/>
            <p:cNvSpPr/>
            <p:nvPr/>
          </p:nvSpPr>
          <p:spPr>
            <a:xfrm>
              <a:off x="6779271" y="6646362"/>
              <a:ext cx="4840715" cy="2904429"/>
            </a:xfrm>
            <a:prstGeom prst="roundRect">
              <a:avLst>
                <a:gd fmla="val 10000" name="adj"/>
              </a:avLst>
            </a:prstGeom>
            <a:solidFill>
              <a:srgbClr val="11853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6"/>
            <p:cNvSpPr txBox="1"/>
            <p:nvPr/>
          </p:nvSpPr>
          <p:spPr>
            <a:xfrm>
              <a:off x="6864339" y="6731430"/>
              <a:ext cx="4670579" cy="2734293"/>
            </a:xfrm>
            <a:prstGeom prst="rect">
              <a:avLst/>
            </a:prstGeom>
            <a:noFill/>
            <a:ln>
              <a:noFill/>
            </a:ln>
          </p:spPr>
          <p:txBody>
            <a:bodyPr anchorCtr="0" anchor="ctr" bIns="160000" lIns="160000" spcFirstLastPara="1" rIns="160000" wrap="square" tIns="160000">
              <a:noAutofit/>
            </a:bodyPr>
            <a:lstStyle/>
            <a:p>
              <a:pPr indent="0" lvl="0" marL="0" marR="0" rtl="0" algn="l">
                <a:lnSpc>
                  <a:spcPct val="90000"/>
                </a:lnSpc>
                <a:spcBef>
                  <a:spcPts val="0"/>
                </a:spcBef>
                <a:spcAft>
                  <a:spcPts val="0"/>
                </a:spcAft>
                <a:buClr>
                  <a:srgbClr val="000000"/>
                </a:buClr>
                <a:buSzPts val="4200"/>
                <a:buFont typeface="Arial"/>
                <a:buNone/>
              </a:pPr>
              <a:r>
                <a:rPr b="0" i="0" lang="en-US" sz="4200" u="none" cap="none" strike="noStrike">
                  <a:solidFill>
                    <a:schemeClr val="lt1"/>
                  </a:solidFill>
                  <a:latin typeface="Arial"/>
                  <a:ea typeface="Arial"/>
                  <a:cs typeface="Arial"/>
                  <a:sym typeface="Arial"/>
                </a:rPr>
                <a:t>Apoya el turismo cultural y las economías locales.</a:t>
              </a:r>
              <a:endParaRPr/>
            </a:p>
          </p:txBody>
        </p:sp>
        <p:sp>
          <p:nvSpPr>
            <p:cNvPr id="202" name="Google Shape;202;p36"/>
            <p:cNvSpPr/>
            <p:nvPr/>
          </p:nvSpPr>
          <p:spPr>
            <a:xfrm rot="10800000">
              <a:off x="5327056" y="7498327"/>
              <a:ext cx="1026231" cy="1200497"/>
            </a:xfrm>
            <a:prstGeom prst="rightArrow">
              <a:avLst>
                <a:gd fmla="val 60000" name="adj1"/>
                <a:gd fmla="val 50000" name="adj2"/>
              </a:avLst>
            </a:prstGeom>
            <a:solidFill>
              <a:srgbClr val="1185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6"/>
            <p:cNvSpPr txBox="1"/>
            <p:nvPr/>
          </p:nvSpPr>
          <p:spPr>
            <a:xfrm>
              <a:off x="5634925" y="7738426"/>
              <a:ext cx="718362" cy="72029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3300"/>
                <a:buFont typeface="Arial"/>
                <a:buNone/>
              </a:pPr>
              <a:r>
                <a:t/>
              </a:r>
              <a:endParaRPr b="0" i="0" sz="3300" u="none" cap="none" strike="noStrike">
                <a:solidFill>
                  <a:schemeClr val="lt1"/>
                </a:solidFill>
                <a:latin typeface="Arial"/>
                <a:ea typeface="Arial"/>
                <a:cs typeface="Arial"/>
                <a:sym typeface="Arial"/>
              </a:endParaRPr>
            </a:p>
          </p:txBody>
        </p:sp>
        <p:sp>
          <p:nvSpPr>
            <p:cNvPr id="204" name="Google Shape;204;p36"/>
            <p:cNvSpPr/>
            <p:nvPr/>
          </p:nvSpPr>
          <p:spPr>
            <a:xfrm>
              <a:off x="2269" y="6646362"/>
              <a:ext cx="4840715" cy="2904429"/>
            </a:xfrm>
            <a:prstGeom prst="roundRect">
              <a:avLst>
                <a:gd fmla="val 10000" name="adj"/>
              </a:avLst>
            </a:prstGeom>
            <a:solidFill>
              <a:srgbClr val="0D622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6"/>
            <p:cNvSpPr txBox="1"/>
            <p:nvPr/>
          </p:nvSpPr>
          <p:spPr>
            <a:xfrm>
              <a:off x="87337" y="6731430"/>
              <a:ext cx="4670579" cy="2734293"/>
            </a:xfrm>
            <a:prstGeom prst="rect">
              <a:avLst/>
            </a:prstGeom>
            <a:noFill/>
            <a:ln>
              <a:noFill/>
            </a:ln>
          </p:spPr>
          <p:txBody>
            <a:bodyPr anchorCtr="0" anchor="ctr" bIns="160000" lIns="160000" spcFirstLastPara="1" rIns="160000" wrap="square" tIns="160000">
              <a:noAutofit/>
            </a:bodyPr>
            <a:lstStyle/>
            <a:p>
              <a:pPr indent="0" lvl="0" marL="0" marR="0" rtl="0" algn="ctr">
                <a:lnSpc>
                  <a:spcPct val="90000"/>
                </a:lnSpc>
                <a:spcBef>
                  <a:spcPts val="0"/>
                </a:spcBef>
                <a:spcAft>
                  <a:spcPts val="0"/>
                </a:spcAft>
                <a:buClr>
                  <a:srgbClr val="000000"/>
                </a:buClr>
                <a:buSzPts val="4200"/>
                <a:buFont typeface="Arial"/>
                <a:buNone/>
              </a:pPr>
              <a:r>
                <a:rPr b="0" i="0" lang="en-US" sz="4200" u="none" cap="none" strike="noStrike">
                  <a:solidFill>
                    <a:schemeClr val="lt1"/>
                  </a:solidFill>
                  <a:latin typeface="Arial"/>
                  <a:ea typeface="Arial"/>
                  <a:cs typeface="Arial"/>
                  <a:sym typeface="Arial"/>
                </a:rPr>
                <a:t>Promueve el desarrollo inclusivo y sostenible.</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7"/>
          <p:cNvSpPr txBox="1"/>
          <p:nvPr>
            <p:ph type="title"/>
          </p:nvPr>
        </p:nvSpPr>
        <p:spPr>
          <a:xfrm>
            <a:off x="762000" y="6230855"/>
            <a:ext cx="15129000" cy="1254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Políticas públicas y buenas prácticas</a:t>
            </a:r>
            <a:endParaRPr/>
          </a:p>
        </p:txBody>
      </p:sp>
      <p:pic>
        <p:nvPicPr>
          <p:cNvPr descr="European flag emblem and multilingual disclaimer - European ..." id="211" name="Google Shape;211;p37"/>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8"/>
          <p:cNvSpPr txBox="1"/>
          <p:nvPr>
            <p:ph type="title"/>
          </p:nvPr>
        </p:nvSpPr>
        <p:spPr>
          <a:xfrm>
            <a:off x="762000" y="1524000"/>
            <a:ext cx="19875000" cy="1371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889"/>
              <a:buFont typeface="Arial"/>
              <a:buNone/>
            </a:pPr>
            <a:r>
              <a:rPr lang="en-US"/>
              <a:t>La UNESCO y los compromisos mundiales</a:t>
            </a:r>
            <a:endParaRPr/>
          </a:p>
        </p:txBody>
      </p:sp>
      <p:grpSp>
        <p:nvGrpSpPr>
          <p:cNvPr id="217" name="Google Shape;217;p38"/>
          <p:cNvGrpSpPr/>
          <p:nvPr/>
        </p:nvGrpSpPr>
        <p:grpSpPr>
          <a:xfrm>
            <a:off x="1813560" y="5036790"/>
            <a:ext cx="20756879" cy="4323269"/>
            <a:chOff x="0" y="1048267"/>
            <a:chExt cx="20756879" cy="4323269"/>
          </a:xfrm>
        </p:grpSpPr>
        <p:sp>
          <p:nvSpPr>
            <p:cNvPr id="218" name="Google Shape;218;p38"/>
            <p:cNvSpPr/>
            <p:nvPr/>
          </p:nvSpPr>
          <p:spPr>
            <a:xfrm>
              <a:off x="0" y="1048267"/>
              <a:ext cx="5837872" cy="3707049"/>
            </a:xfrm>
            <a:prstGeom prst="roundRect">
              <a:avLst>
                <a:gd fmla="val 10000"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8"/>
            <p:cNvSpPr/>
            <p:nvPr/>
          </p:nvSpPr>
          <p:spPr>
            <a:xfrm>
              <a:off x="648652" y="1664487"/>
              <a:ext cx="5837872" cy="3707049"/>
            </a:xfrm>
            <a:prstGeom prst="roundRect">
              <a:avLst>
                <a:gd fmla="val 10000" name="adj"/>
              </a:avLst>
            </a:prstGeom>
            <a:solidFill>
              <a:schemeClr val="lt1">
                <a:alpha val="90196"/>
              </a:schemeClr>
            </a:solidFill>
            <a:ln cap="flat" cmpd="sng" w="25400">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8"/>
            <p:cNvSpPr txBox="1"/>
            <p:nvPr/>
          </p:nvSpPr>
          <p:spPr>
            <a:xfrm>
              <a:off x="757228" y="1773063"/>
              <a:ext cx="5620720" cy="3489897"/>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La UNESCO desempeña un papel fundamental a través de convenciones internacionales y programas de salvagua</a:t>
              </a:r>
              <a:r>
                <a:rPr lang="en-US" sz="3600"/>
                <a:t>rda</a:t>
              </a:r>
              <a:r>
                <a:rPr b="0" i="0" lang="en-US" sz="3600" u="none" cap="none" strike="noStrike">
                  <a:solidFill>
                    <a:srgbClr val="000000"/>
                  </a:solidFill>
                  <a:latin typeface="Arial"/>
                  <a:ea typeface="Arial"/>
                  <a:cs typeface="Arial"/>
                  <a:sym typeface="Arial"/>
                </a:rPr>
                <a:t>.</a:t>
              </a:r>
              <a:endParaRPr/>
            </a:p>
          </p:txBody>
        </p:sp>
        <p:sp>
          <p:nvSpPr>
            <p:cNvPr id="221" name="Google Shape;221;p38"/>
            <p:cNvSpPr/>
            <p:nvPr/>
          </p:nvSpPr>
          <p:spPr>
            <a:xfrm>
              <a:off x="7135177" y="1048267"/>
              <a:ext cx="5837872" cy="3707049"/>
            </a:xfrm>
            <a:prstGeom prst="roundRect">
              <a:avLst>
                <a:gd fmla="val 10000"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8"/>
            <p:cNvSpPr/>
            <p:nvPr/>
          </p:nvSpPr>
          <p:spPr>
            <a:xfrm>
              <a:off x="7783830" y="1664487"/>
              <a:ext cx="5837872" cy="3707049"/>
            </a:xfrm>
            <a:prstGeom prst="roundRect">
              <a:avLst>
                <a:gd fmla="val 10000" name="adj"/>
              </a:avLst>
            </a:prstGeom>
            <a:solidFill>
              <a:schemeClr val="lt1">
                <a:alpha val="90196"/>
              </a:schemeClr>
            </a:solidFill>
            <a:ln cap="flat" cmpd="sng" w="25400">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8"/>
            <p:cNvSpPr txBox="1"/>
            <p:nvPr/>
          </p:nvSpPr>
          <p:spPr>
            <a:xfrm>
              <a:off x="7892406" y="1773063"/>
              <a:ext cx="5620720" cy="3489897"/>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Las iniciativas globales promueven el respeto por los derechos culturales y la diversidad.</a:t>
              </a:r>
              <a:endParaRPr/>
            </a:p>
          </p:txBody>
        </p:sp>
        <p:sp>
          <p:nvSpPr>
            <p:cNvPr id="224" name="Google Shape;224;p38"/>
            <p:cNvSpPr/>
            <p:nvPr/>
          </p:nvSpPr>
          <p:spPr>
            <a:xfrm>
              <a:off x="14270355" y="1048267"/>
              <a:ext cx="5837872" cy="3707049"/>
            </a:xfrm>
            <a:prstGeom prst="roundRect">
              <a:avLst>
                <a:gd fmla="val 10000" name="adj"/>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8"/>
            <p:cNvSpPr/>
            <p:nvPr/>
          </p:nvSpPr>
          <p:spPr>
            <a:xfrm>
              <a:off x="14919007" y="1664487"/>
              <a:ext cx="5837872" cy="3707049"/>
            </a:xfrm>
            <a:prstGeom prst="roundRect">
              <a:avLst>
                <a:gd fmla="val 10000" name="adj"/>
              </a:avLst>
            </a:prstGeom>
            <a:solidFill>
              <a:schemeClr val="lt1">
                <a:alpha val="90196"/>
              </a:schemeClr>
            </a:solidFill>
            <a:ln cap="flat" cmpd="sng" w="25400">
              <a:solidFill>
                <a:srgbClr val="1CCD5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8"/>
            <p:cNvSpPr txBox="1"/>
            <p:nvPr/>
          </p:nvSpPr>
          <p:spPr>
            <a:xfrm>
              <a:off x="15027583" y="1773063"/>
              <a:ext cx="5620720" cy="3489897"/>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La educación es fundamental para fomentar la concienciación y la acción en favor de la </a:t>
              </a:r>
              <a:r>
                <a:rPr lang="en-US" sz="3600"/>
                <a:t>conservación</a:t>
              </a:r>
              <a:r>
                <a:rPr b="0" i="0" lang="en-US" sz="3600" u="none" cap="none" strike="noStrike">
                  <a:solidFill>
                    <a:srgbClr val="000000"/>
                  </a:solidFill>
                  <a:latin typeface="Arial"/>
                  <a:ea typeface="Arial"/>
                  <a:cs typeface="Arial"/>
                  <a:sym typeface="Arial"/>
                </a:rPr>
                <a:t>.</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9"/>
          <p:cNvSpPr txBox="1"/>
          <p:nvPr>
            <p:ph idx="1" type="body"/>
          </p:nvPr>
        </p:nvSpPr>
        <p:spPr>
          <a:xfrm>
            <a:off x="755650" y="4438650"/>
            <a:ext cx="21062950" cy="7258050"/>
          </a:xfrm>
          <a:prstGeom prst="rect">
            <a:avLst/>
          </a:prstGeom>
          <a:noFill/>
          <a:ln>
            <a:noFill/>
          </a:ln>
        </p:spPr>
        <p:txBody>
          <a:bodyPr anchorCtr="0" anchor="t" bIns="0" lIns="0" spcFirstLastPara="1" rIns="0" wrap="square" tIns="0">
            <a:normAutofit/>
          </a:bodyPr>
          <a:lstStyle/>
          <a:p>
            <a:pPr indent="-571500" lvl="0" marL="800100" rtl="0" algn="l">
              <a:lnSpc>
                <a:spcPct val="90000"/>
              </a:lnSpc>
              <a:spcBef>
                <a:spcPts val="2000"/>
              </a:spcBef>
              <a:spcAft>
                <a:spcPts val="0"/>
              </a:spcAft>
              <a:buSzPts val="5600"/>
              <a:buFont typeface="Calibri"/>
              <a:buChar char="-"/>
            </a:pPr>
            <a:r>
              <a:rPr b="1" lang="en-US" sz="4000">
                <a:solidFill>
                  <a:schemeClr val="accent1"/>
                </a:solidFill>
              </a:rPr>
              <a:t>Integra</a:t>
            </a:r>
            <a:r>
              <a:rPr lang="en-US" sz="4000"/>
              <a:t> el patrimonio vivo local en la educación formal y no formal.</a:t>
            </a:r>
            <a:endParaRPr/>
          </a:p>
          <a:p>
            <a:pPr indent="-571500" lvl="0" marL="800100" rtl="0" algn="l">
              <a:lnSpc>
                <a:spcPct val="90000"/>
              </a:lnSpc>
              <a:spcBef>
                <a:spcPts val="2000"/>
              </a:spcBef>
              <a:spcAft>
                <a:spcPts val="0"/>
              </a:spcAft>
              <a:buSzPts val="5600"/>
              <a:buFont typeface="Calibri"/>
              <a:buChar char="-"/>
            </a:pPr>
            <a:r>
              <a:rPr b="1" lang="en-US" sz="4000">
                <a:solidFill>
                  <a:schemeClr val="accent1"/>
                </a:solidFill>
              </a:rPr>
              <a:t>Fomenta </a:t>
            </a:r>
            <a:r>
              <a:rPr lang="en-US" sz="4000"/>
              <a:t>la participación del alumnado en sus propias tradiciones y comunidades.</a:t>
            </a:r>
            <a:endParaRPr/>
          </a:p>
          <a:p>
            <a:pPr indent="-571500" lvl="0" marL="800100" rtl="0" algn="l">
              <a:lnSpc>
                <a:spcPct val="90000"/>
              </a:lnSpc>
              <a:spcBef>
                <a:spcPts val="2000"/>
              </a:spcBef>
              <a:spcAft>
                <a:spcPts val="0"/>
              </a:spcAft>
              <a:buSzPts val="5600"/>
              <a:buFont typeface="Calibri"/>
              <a:buChar char="-"/>
            </a:pPr>
            <a:r>
              <a:rPr b="1" lang="en-US" sz="4000">
                <a:solidFill>
                  <a:schemeClr val="accent1"/>
                </a:solidFill>
              </a:rPr>
              <a:t>Fortalece </a:t>
            </a:r>
            <a:r>
              <a:rPr lang="en-US" sz="4000"/>
              <a:t>el respeto por la diversidad y la identidad cultural.</a:t>
            </a:r>
            <a:endParaRPr>
              <a:solidFill>
                <a:schemeClr val="accent1"/>
              </a:solidFill>
            </a:endParaRPr>
          </a:p>
          <a:p>
            <a:pPr indent="-571500" lvl="0" marL="800100" rtl="0" algn="l">
              <a:lnSpc>
                <a:spcPct val="90000"/>
              </a:lnSpc>
              <a:spcBef>
                <a:spcPts val="2000"/>
              </a:spcBef>
              <a:spcAft>
                <a:spcPts val="0"/>
              </a:spcAft>
              <a:buSzPts val="5600"/>
              <a:buFont typeface="Calibri"/>
              <a:buChar char="-"/>
            </a:pPr>
            <a:r>
              <a:rPr b="1" lang="en-US" sz="4000">
                <a:solidFill>
                  <a:schemeClr val="accent1"/>
                </a:solidFill>
              </a:rPr>
              <a:t>Promueve </a:t>
            </a:r>
            <a:r>
              <a:rPr lang="en-US" sz="4000"/>
              <a:t>la transmisión intergeneracional de conocimientos y prácticas.</a:t>
            </a:r>
            <a:endParaRPr>
              <a:solidFill>
                <a:srgbClr val="1FCD5F"/>
              </a:solidFill>
            </a:endParaRPr>
          </a:p>
          <a:p>
            <a:pPr indent="0" lvl="0" marL="457200" rtl="0" algn="l">
              <a:lnSpc>
                <a:spcPct val="90000"/>
              </a:lnSpc>
              <a:spcBef>
                <a:spcPts val="2000"/>
              </a:spcBef>
              <a:spcAft>
                <a:spcPts val="0"/>
              </a:spcAft>
              <a:buSzPts val="5600"/>
              <a:buFont typeface="Arial"/>
              <a:buNone/>
            </a:pPr>
            <a:r>
              <a:t/>
            </a:r>
            <a:endParaRPr sz="4000"/>
          </a:p>
          <a:p>
            <a:pPr indent="0" lvl="0" marL="457200" rtl="0" algn="l">
              <a:lnSpc>
                <a:spcPct val="90000"/>
              </a:lnSpc>
              <a:spcBef>
                <a:spcPts val="2000"/>
              </a:spcBef>
              <a:spcAft>
                <a:spcPts val="0"/>
              </a:spcAft>
              <a:buSzPts val="5600"/>
              <a:buFont typeface="Arial"/>
              <a:buNone/>
            </a:pPr>
            <a:r>
              <a:t/>
            </a:r>
            <a:endParaRPr sz="4000"/>
          </a:p>
          <a:p>
            <a:pPr indent="0" lvl="0" marL="228600" rtl="0" algn="l">
              <a:lnSpc>
                <a:spcPct val="90000"/>
              </a:lnSpc>
              <a:spcBef>
                <a:spcPts val="2000"/>
              </a:spcBef>
              <a:spcAft>
                <a:spcPts val="0"/>
              </a:spcAft>
              <a:buSzPts val="5600"/>
              <a:buNone/>
            </a:pPr>
            <a:r>
              <a:rPr b="1" lang="en-US" sz="3400"/>
              <a:t>El kit de herramientas incluye guías para docentes, planes de clase y ejemplos prácticos.</a:t>
            </a:r>
            <a:endParaRPr b="1" sz="3400">
              <a:solidFill>
                <a:srgbClr val="1FCD5F"/>
              </a:solidFill>
            </a:endParaRPr>
          </a:p>
          <a:p>
            <a:pPr indent="0" lvl="0" marL="228600" rtl="0" algn="l">
              <a:lnSpc>
                <a:spcPct val="90000"/>
              </a:lnSpc>
              <a:spcBef>
                <a:spcPts val="2000"/>
              </a:spcBef>
              <a:spcAft>
                <a:spcPts val="0"/>
              </a:spcAft>
              <a:buSzPts val="5600"/>
              <a:buNone/>
            </a:pPr>
            <a:r>
              <a:rPr b="1" lang="en-US" sz="3400"/>
              <a:t>Recurso de la UNESCO: https://ich.unesco.org/en/resources-teaching-and-learning</a:t>
            </a:r>
            <a:endParaRPr b="1" sz="3400"/>
          </a:p>
        </p:txBody>
      </p:sp>
      <p:sp>
        <p:nvSpPr>
          <p:cNvPr id="232" name="Google Shape;232;p39"/>
          <p:cNvSpPr txBox="1"/>
          <p:nvPr>
            <p:ph type="title"/>
          </p:nvPr>
        </p:nvSpPr>
        <p:spPr>
          <a:xfrm>
            <a:off x="754200" y="2417775"/>
            <a:ext cx="19332600" cy="10845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n-US"/>
              <a:t>UNESCO: patrimonio vivo en la educación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0"/>
          <p:cNvSpPr txBox="1"/>
          <p:nvPr>
            <p:ph type="title"/>
          </p:nvPr>
        </p:nvSpPr>
        <p:spPr>
          <a:xfrm>
            <a:off x="762000" y="2530675"/>
            <a:ext cx="9011100" cy="4474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HERITAGE-PRO: Gestión interdisciplinaria del patrimonio</a:t>
            </a:r>
            <a:endParaRPr/>
          </a:p>
        </p:txBody>
      </p:sp>
      <p:grpSp>
        <p:nvGrpSpPr>
          <p:cNvPr id="238" name="Google Shape;238;p40"/>
          <p:cNvGrpSpPr/>
          <p:nvPr/>
        </p:nvGrpSpPr>
        <p:grpSpPr>
          <a:xfrm>
            <a:off x="11085344" y="1169371"/>
            <a:ext cx="11622256" cy="11184119"/>
            <a:chOff x="0" y="86159"/>
            <a:chExt cx="11622256" cy="11184119"/>
          </a:xfrm>
        </p:grpSpPr>
        <p:sp>
          <p:nvSpPr>
            <p:cNvPr id="239" name="Google Shape;239;p40"/>
            <p:cNvSpPr/>
            <p:nvPr/>
          </p:nvSpPr>
          <p:spPr>
            <a:xfrm>
              <a:off x="0" y="86159"/>
              <a:ext cx="11622256" cy="2694510"/>
            </a:xfrm>
            <a:prstGeom prst="roundRect">
              <a:avLst>
                <a:gd fmla="val 16667" name="adj"/>
              </a:avLst>
            </a:prstGeom>
            <a:solidFill>
              <a:srgbClr val="17B05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40"/>
            <p:cNvSpPr txBox="1"/>
            <p:nvPr/>
          </p:nvSpPr>
          <p:spPr>
            <a:xfrm>
              <a:off x="131535" y="217694"/>
              <a:ext cx="11359186" cy="2431440"/>
            </a:xfrm>
            <a:prstGeom prst="rect">
              <a:avLst/>
            </a:prstGeom>
            <a:noFill/>
            <a:ln>
              <a:noFill/>
            </a:ln>
          </p:spPr>
          <p:txBody>
            <a:bodyPr anchorCtr="0" anchor="ctr" bIns="179050" lIns="179050" spcFirstLastPara="1" rIns="179050" wrap="square" tIns="179050">
              <a:noAutofit/>
            </a:bodyPr>
            <a:lstStyle/>
            <a:p>
              <a:pPr indent="0" lvl="0" marL="0" marR="0" rtl="0" algn="l">
                <a:lnSpc>
                  <a:spcPct val="10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Proyecto financiado por la UE destinado a la formación de profesionales del patrimonio en diversas disciplinas.</a:t>
              </a:r>
              <a:endParaRPr b="0" i="0" sz="4700" u="none" cap="none" strike="noStrike">
                <a:solidFill>
                  <a:srgbClr val="FFFFFF"/>
                </a:solidFill>
                <a:latin typeface="Arial"/>
                <a:ea typeface="Arial"/>
                <a:cs typeface="Arial"/>
                <a:sym typeface="Arial"/>
              </a:endParaRPr>
            </a:p>
          </p:txBody>
        </p:sp>
        <p:sp>
          <p:nvSpPr>
            <p:cNvPr id="241" name="Google Shape;241;p40"/>
            <p:cNvSpPr/>
            <p:nvPr/>
          </p:nvSpPr>
          <p:spPr>
            <a:xfrm>
              <a:off x="0" y="2916029"/>
              <a:ext cx="11622256" cy="2694510"/>
            </a:xfrm>
            <a:prstGeom prst="roundRect">
              <a:avLst>
                <a:gd fmla="val 16667" name="adj"/>
              </a:avLst>
            </a:prstGeom>
            <a:solidFill>
              <a:srgbClr val="18AC4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0"/>
            <p:cNvSpPr txBox="1"/>
            <p:nvPr/>
          </p:nvSpPr>
          <p:spPr>
            <a:xfrm>
              <a:off x="131535" y="3047564"/>
              <a:ext cx="11359186" cy="2431440"/>
            </a:xfrm>
            <a:prstGeom prst="rect">
              <a:avLst/>
            </a:prstGeom>
            <a:noFill/>
            <a:ln>
              <a:noFill/>
            </a:ln>
          </p:spPr>
          <p:txBody>
            <a:bodyPr anchorCtr="0" anchor="ctr" bIns="179050" lIns="179050" spcFirstLastPara="1" rIns="179050" wrap="square" tIns="179050">
              <a:noAutofit/>
            </a:bodyPr>
            <a:lstStyle/>
            <a:p>
              <a:pPr indent="0" lvl="0" marL="0" marR="0" rtl="0" algn="l">
                <a:lnSpc>
                  <a:spcPct val="10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Se centra en la comunicación eficaz, la sostenibilidad y la participación de las partes interesadas.</a:t>
              </a:r>
              <a:endParaRPr/>
            </a:p>
          </p:txBody>
        </p:sp>
        <p:sp>
          <p:nvSpPr>
            <p:cNvPr id="243" name="Google Shape;243;p40"/>
            <p:cNvSpPr/>
            <p:nvPr/>
          </p:nvSpPr>
          <p:spPr>
            <a:xfrm>
              <a:off x="0" y="5745899"/>
              <a:ext cx="11622256" cy="2694510"/>
            </a:xfrm>
            <a:prstGeom prst="roundRect">
              <a:avLst>
                <a:gd fmla="val 16667" name="adj"/>
              </a:avLst>
            </a:prstGeom>
            <a:solidFill>
              <a:srgbClr val="18A94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0"/>
            <p:cNvSpPr txBox="1"/>
            <p:nvPr/>
          </p:nvSpPr>
          <p:spPr>
            <a:xfrm>
              <a:off x="131535" y="5877434"/>
              <a:ext cx="11359186" cy="2431440"/>
            </a:xfrm>
            <a:prstGeom prst="rect">
              <a:avLst/>
            </a:prstGeom>
            <a:noFill/>
            <a:ln>
              <a:noFill/>
            </a:ln>
          </p:spPr>
          <p:txBody>
            <a:bodyPr anchorCtr="0" anchor="ctr" bIns="179050" lIns="179050" spcFirstLastPara="1" rIns="179050" wrap="square" tIns="179050">
              <a:noAutofit/>
            </a:bodyPr>
            <a:lstStyle/>
            <a:p>
              <a:pPr indent="0" lvl="0" marL="0" marR="0" rtl="0" algn="l">
                <a:lnSpc>
                  <a:spcPct val="10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Los módulos incluyen situaciones reales, ejercicios y resolución de conflictos culturales.</a:t>
              </a:r>
              <a:endParaRPr b="0" i="0" sz="4700" u="none" cap="none" strike="noStrike">
                <a:solidFill>
                  <a:srgbClr val="FFFFFF"/>
                </a:solidFill>
                <a:latin typeface="Arial"/>
                <a:ea typeface="Arial"/>
                <a:cs typeface="Arial"/>
                <a:sym typeface="Arial"/>
              </a:endParaRPr>
            </a:p>
          </p:txBody>
        </p:sp>
        <p:sp>
          <p:nvSpPr>
            <p:cNvPr id="245" name="Google Shape;245;p40"/>
            <p:cNvSpPr/>
            <p:nvPr/>
          </p:nvSpPr>
          <p:spPr>
            <a:xfrm>
              <a:off x="0" y="8575768"/>
              <a:ext cx="11622256" cy="2694510"/>
            </a:xfrm>
            <a:prstGeom prst="roundRect">
              <a:avLst>
                <a:gd fmla="val 16667" name="adj"/>
              </a:avLst>
            </a:prstGeom>
            <a:solidFill>
              <a:srgbClr val="17A64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0"/>
            <p:cNvSpPr txBox="1"/>
            <p:nvPr/>
          </p:nvSpPr>
          <p:spPr>
            <a:xfrm>
              <a:off x="131535" y="8707303"/>
              <a:ext cx="11359186" cy="2431440"/>
            </a:xfrm>
            <a:prstGeom prst="rect">
              <a:avLst/>
            </a:prstGeom>
            <a:noFill/>
            <a:ln>
              <a:noFill/>
            </a:ln>
          </p:spPr>
          <p:txBody>
            <a:bodyPr anchorCtr="0" anchor="ctr" bIns="179050" lIns="179050" spcFirstLastPara="1" rIns="179050" wrap="square" tIns="179050">
              <a:noAutofit/>
            </a:bodyPr>
            <a:lstStyle/>
            <a:p>
              <a:pPr indent="0" lvl="0" marL="0" marR="0" rtl="0" algn="l">
                <a:lnSpc>
                  <a:spcPct val="9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Desarrollado en colaboración con instituciones patrimoniales y entidades culturales.</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1"/>
          <p:cNvSpPr txBox="1"/>
          <p:nvPr>
            <p:ph idx="1" type="body"/>
          </p:nvPr>
        </p:nvSpPr>
        <p:spPr>
          <a:xfrm>
            <a:off x="1660500" y="3154662"/>
            <a:ext cx="21063000" cy="2349000"/>
          </a:xfrm>
          <a:prstGeom prst="rect">
            <a:avLst/>
          </a:prstGeom>
          <a:noFill/>
          <a:ln>
            <a:noFill/>
          </a:ln>
        </p:spPr>
        <p:txBody>
          <a:bodyPr anchorCtr="0" anchor="t" bIns="0" lIns="0" spcFirstLastPara="1" rIns="0" wrap="square" tIns="0">
            <a:noAutofit/>
          </a:bodyPr>
          <a:lstStyle/>
          <a:p>
            <a:pPr indent="0" lvl="0" marL="228600" rtl="0" algn="just">
              <a:lnSpc>
                <a:spcPct val="80000"/>
              </a:lnSpc>
              <a:spcBef>
                <a:spcPts val="2000"/>
              </a:spcBef>
              <a:spcAft>
                <a:spcPts val="0"/>
              </a:spcAft>
              <a:buClr>
                <a:schemeClr val="dk1"/>
              </a:buClr>
              <a:buSzPts val="1100"/>
              <a:buFont typeface="Arial"/>
              <a:buNone/>
            </a:pPr>
            <a:r>
              <a:rPr lang="en-US" sz="3800">
                <a:solidFill>
                  <a:schemeClr val="dk1"/>
                </a:solidFill>
              </a:rPr>
              <a:t>El Consejo Internacional de Monumentos y Sitios (ICOMOS) es la principal organización no gubernamental dedicada a elaborar normas mundiales para la identificación, la conservación y la gestión del patrimonio cultural. Su influencia se manifiesta a través de un conjunto de textos normativos —cartas, principios y directrices— que, en su conjunto, definen qué es el patrimonio cultural y cómo debe protegerse.</a:t>
            </a:r>
            <a:endParaRPr sz="3800">
              <a:solidFill>
                <a:schemeClr val="dk1"/>
              </a:solidFill>
            </a:endParaRPr>
          </a:p>
          <a:p>
            <a:pPr indent="0" lvl="0" marL="228600" rtl="0" algn="just">
              <a:lnSpc>
                <a:spcPct val="80000"/>
              </a:lnSpc>
              <a:spcBef>
                <a:spcPts val="2000"/>
              </a:spcBef>
              <a:spcAft>
                <a:spcPts val="0"/>
              </a:spcAft>
              <a:buClr>
                <a:schemeClr val="dk1"/>
              </a:buClr>
              <a:buSzPts val="1100"/>
              <a:buFont typeface="Arial"/>
              <a:buNone/>
            </a:pPr>
            <a:r>
              <a:t/>
            </a:r>
            <a:endParaRPr sz="3800">
              <a:solidFill>
                <a:schemeClr val="dk1"/>
              </a:solidFill>
            </a:endParaRPr>
          </a:p>
          <a:p>
            <a:pPr indent="0" lvl="0" marL="228600" rtl="0" algn="just">
              <a:lnSpc>
                <a:spcPct val="80000"/>
              </a:lnSpc>
              <a:spcBef>
                <a:spcPts val="2000"/>
              </a:spcBef>
              <a:spcAft>
                <a:spcPts val="0"/>
              </a:spcAft>
              <a:buSzPts val="5600"/>
              <a:buNone/>
            </a:pPr>
            <a:r>
              <a:t/>
            </a:r>
            <a:endParaRPr sz="3800">
              <a:solidFill>
                <a:schemeClr val="dk1"/>
              </a:solidFill>
            </a:endParaRPr>
          </a:p>
        </p:txBody>
      </p:sp>
      <p:sp>
        <p:nvSpPr>
          <p:cNvPr id="252" name="Google Shape;252;p41"/>
          <p:cNvSpPr txBox="1"/>
          <p:nvPr>
            <p:ph type="title"/>
          </p:nvPr>
        </p:nvSpPr>
        <p:spPr>
          <a:xfrm>
            <a:off x="2039850" y="1620900"/>
            <a:ext cx="20304300" cy="1274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Patrimonio cultural en el marco del ICOMOS</a:t>
            </a:r>
            <a:endParaRPr/>
          </a:p>
        </p:txBody>
      </p:sp>
      <p:graphicFrame>
        <p:nvGraphicFramePr>
          <p:cNvPr id="253" name="Google Shape;253;p41"/>
          <p:cNvGraphicFramePr/>
          <p:nvPr/>
        </p:nvGraphicFramePr>
        <p:xfrm>
          <a:off x="3432293" y="5846635"/>
          <a:ext cx="3000000" cy="3000000"/>
        </p:xfrm>
        <a:graphic>
          <a:graphicData uri="http://schemas.openxmlformats.org/drawingml/2006/table">
            <a:tbl>
              <a:tblPr>
                <a:gradFill>
                  <a:gsLst>
                    <a:gs pos="0">
                      <a:srgbClr val="A6E0B2"/>
                    </a:gs>
                    <a:gs pos="35000">
                      <a:srgbClr val="C3E7C9"/>
                    </a:gs>
                    <a:gs pos="100000">
                      <a:srgbClr val="E8F6EB"/>
                    </a:gs>
                  </a:gsLst>
                  <a:lin ang="16200000" scaled="0"/>
                </a:gradFill>
                <a:tableStyleId>{C2147CFA-2345-470B-86BB-BEC77B88EE1E}</a:tableStyleId>
              </a:tblPr>
              <a:tblGrid>
                <a:gridCol w="5839800"/>
                <a:gridCol w="5839800"/>
                <a:gridCol w="5839800"/>
              </a:tblGrid>
              <a:tr h="626750">
                <a:tc>
                  <a:txBody>
                    <a:bodyPr/>
                    <a:lstStyle/>
                    <a:p>
                      <a:pPr indent="0" lvl="0" marL="0" marR="0" rtl="0" algn="ctr">
                        <a:lnSpc>
                          <a:spcPct val="100000"/>
                        </a:lnSpc>
                        <a:spcBef>
                          <a:spcPts val="0"/>
                        </a:spcBef>
                        <a:spcAft>
                          <a:spcPts val="0"/>
                        </a:spcAft>
                        <a:buClr>
                          <a:srgbClr val="000000"/>
                        </a:buClr>
                        <a:buSzPts val="2000"/>
                        <a:buFont typeface="Arial"/>
                        <a:buNone/>
                      </a:pPr>
                      <a:r>
                        <a:rPr b="1" lang="en-US" sz="2300"/>
                        <a:t>Ámbito </a:t>
                      </a:r>
                      <a:r>
                        <a:rPr b="1" i="0" lang="en-US" sz="2300" u="none" cap="none" strike="noStrike"/>
                        <a:t>patrimonial</a:t>
                      </a:r>
                      <a:endParaRPr b="1" sz="17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b="1" i="0" lang="en-US" sz="2300" u="none" cap="none" strike="noStrike"/>
                        <a:t>Palabras clave de ICOMOS</a:t>
                      </a:r>
                      <a:endParaRPr b="1" i="0" sz="17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b="1" i="0" lang="en-US" sz="2300" u="none" cap="none" strike="noStrike"/>
                        <a:t>Texto doctrinal representativo</a:t>
                      </a:r>
                      <a:endParaRPr b="1" sz="1700" u="none" cap="none" strike="noStrike"/>
                    </a:p>
                  </a:txBody>
                  <a:tcPr marT="45725" marB="45725" marR="91450" marL="91450" anchor="ctr"/>
                </a:tc>
              </a:tr>
              <a:tr h="1065475">
                <a:tc>
                  <a:txBody>
                    <a:bodyPr/>
                    <a:lstStyle/>
                    <a:p>
                      <a:pPr indent="0" lvl="0" marL="0" marR="0" rtl="0" algn="l">
                        <a:lnSpc>
                          <a:spcPct val="100000"/>
                        </a:lnSpc>
                        <a:spcBef>
                          <a:spcPts val="0"/>
                        </a:spcBef>
                        <a:spcAft>
                          <a:spcPts val="0"/>
                        </a:spcAft>
                        <a:buClr>
                          <a:srgbClr val="000000"/>
                        </a:buClr>
                        <a:buSzPts val="2000"/>
                        <a:buFont typeface="Arial"/>
                        <a:buNone/>
                      </a:pPr>
                      <a:r>
                        <a:rPr b="0" i="0" lang="en-US" sz="2300" u="none" cap="none" strike="noStrike">
                          <a:latin typeface="Arial"/>
                          <a:ea typeface="Arial"/>
                          <a:cs typeface="Arial"/>
                          <a:sym typeface="Arial"/>
                        </a:rPr>
                        <a:t>Monumentos, conjuntos arquitectónicos y </a:t>
                      </a:r>
                      <a:r>
                        <a:rPr lang="en-US" sz="2300"/>
                        <a:t>lugares</a:t>
                      </a:r>
                      <a:endParaRPr sz="17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300" u="none" cap="none" strike="noStrike">
                          <a:latin typeface="Arial"/>
                          <a:ea typeface="Arial"/>
                          <a:cs typeface="Arial"/>
                          <a:sym typeface="Arial"/>
                        </a:rPr>
                        <a:t>“…monumentos, conjuntos arquitectónicos y </a:t>
                      </a:r>
                      <a:r>
                        <a:rPr lang="en-US" sz="2300"/>
                        <a:t>lugares </a:t>
                      </a:r>
                      <a:r>
                        <a:rPr b="0" i="0" lang="en-US" sz="2300" u="none" cap="none" strike="noStrike">
                          <a:latin typeface="Arial"/>
                          <a:ea typeface="Arial"/>
                          <a:cs typeface="Arial"/>
                          <a:sym typeface="Arial"/>
                        </a:rPr>
                        <a:t>de valor patrimonial que constituyen el entorno histórico o construido.”</a:t>
                      </a:r>
                      <a:endParaRPr sz="17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300" u="none" cap="none" strike="noStrike">
                          <a:latin typeface="Arial"/>
                          <a:ea typeface="Arial"/>
                          <a:cs typeface="Arial"/>
                          <a:sym typeface="Arial"/>
                        </a:rPr>
                        <a:t>Carta de Venecia, 1964 (texto fundacional) (</a:t>
                      </a:r>
                      <a:r>
                        <a:rPr b="0" i="0" lang="en-US" sz="2300" u="sng" cap="none" strike="noStrike">
                          <a:solidFill>
                            <a:schemeClr val="hlink"/>
                          </a:solidFill>
                          <a:latin typeface="Arial"/>
                          <a:ea typeface="Arial"/>
                          <a:cs typeface="Arial"/>
                          <a:sym typeface="Arial"/>
                          <a:hlinkClick r:id="rId3"/>
                        </a:rPr>
                        <a:t>icomos.org</a:t>
                      </a:r>
                      <a:r>
                        <a:rPr b="0" i="0" lang="en-US" sz="2300" u="none" cap="none" strike="noStrike">
                          <a:latin typeface="Arial"/>
                          <a:ea typeface="Arial"/>
                          <a:cs typeface="Arial"/>
                          <a:sym typeface="Arial"/>
                        </a:rPr>
                        <a:t>)</a:t>
                      </a:r>
                      <a:endParaRPr sz="1700" u="none" cap="none" strike="noStrike"/>
                    </a:p>
                  </a:txBody>
                  <a:tcPr marT="45725" marB="45725" marR="91450" marL="91450" anchor="ctr"/>
                </a:tc>
              </a:tr>
              <a:tr h="1504200">
                <a:tc>
                  <a:txBody>
                    <a:bodyPr/>
                    <a:lstStyle/>
                    <a:p>
                      <a:pPr indent="0" lvl="0" marL="0" marR="0" rtl="0" algn="l">
                        <a:lnSpc>
                          <a:spcPct val="100000"/>
                        </a:lnSpc>
                        <a:spcBef>
                          <a:spcPts val="0"/>
                        </a:spcBef>
                        <a:spcAft>
                          <a:spcPts val="0"/>
                        </a:spcAft>
                        <a:buClr>
                          <a:srgbClr val="000000"/>
                        </a:buClr>
                        <a:buSzPts val="2000"/>
                        <a:buFont typeface="Arial"/>
                        <a:buNone/>
                      </a:pPr>
                      <a:r>
                        <a:rPr b="0" i="0" lang="en-US" sz="2300" u="none" cap="none" strike="noStrike">
                          <a:latin typeface="Arial"/>
                          <a:ea typeface="Arial"/>
                          <a:cs typeface="Arial"/>
                          <a:sym typeface="Arial"/>
                        </a:rPr>
                        <a:t>Patrimonio cultural inmaterial</a:t>
                      </a:r>
                      <a:endParaRPr sz="17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300" u="none" cap="none" strike="noStrike">
                          <a:latin typeface="Arial"/>
                          <a:ea typeface="Arial"/>
                          <a:cs typeface="Arial"/>
                          <a:sym typeface="Arial"/>
                        </a:rPr>
                        <a:t>“Prácticas, representaciones, expresiones, sistemas de conocimiento, habilidades y objetos asociados… cuyo valor está vinculado a la identidad, la memoria, las creencias y el simbolismo.”</a:t>
                      </a:r>
                      <a:endParaRPr sz="1700" u="none" cap="none" strike="noStrike"/>
                    </a:p>
                  </a:txBody>
                  <a:tcPr marT="45725" marB="45725" marR="91450" marL="91450" anchor="ctr"/>
                </a:tc>
                <a:tc>
                  <a:txBody>
                    <a:bodyPr/>
                    <a:lstStyle/>
                    <a:p>
                      <a:pPr indent="0" lvl="0" marL="0" rtl="0" algn="l">
                        <a:spcBef>
                          <a:spcPts val="0"/>
                        </a:spcBef>
                        <a:spcAft>
                          <a:spcPts val="0"/>
                        </a:spcAft>
                        <a:buClr>
                          <a:schemeClr val="dk1"/>
                        </a:buClr>
                        <a:buSzPts val="1100"/>
                        <a:buFont typeface="Arial"/>
                        <a:buNone/>
                      </a:pPr>
                      <a:r>
                        <a:rPr lang="en-US" sz="2300"/>
                        <a:t>Carta Internacional y Directrices sobre los sitios con patrimonio cultural inmaterial, aprobadas en 2024 (</a:t>
                      </a:r>
                      <a:r>
                        <a:rPr lang="en-US" sz="2300" u="sng">
                          <a:solidFill>
                            <a:schemeClr val="hlink"/>
                          </a:solidFill>
                          <a:hlinkClick r:id="rId4"/>
                        </a:rPr>
                        <a:t>icomos.org</a:t>
                      </a:r>
                      <a:r>
                        <a:rPr lang="en-US" sz="2300"/>
                        <a:t>, </a:t>
                      </a:r>
                      <a:r>
                        <a:rPr lang="en-US" sz="2300" u="sng">
                          <a:solidFill>
                            <a:schemeClr val="hlink"/>
                          </a:solidFill>
                          <a:hlinkClick r:id="rId5"/>
                        </a:rPr>
                        <a:t>openarchive.icomos.org</a:t>
                      </a:r>
                      <a:r>
                        <a:rPr lang="en-US" sz="2300"/>
                        <a:t>)</a:t>
                      </a:r>
                      <a:endParaRPr sz="2300"/>
                    </a:p>
                  </a:txBody>
                  <a:tcPr marT="45725" marB="45725" marR="91450" marL="91450" anchor="ctr"/>
                </a:tc>
              </a:tr>
              <a:tr h="1065475">
                <a:tc>
                  <a:txBody>
                    <a:bodyPr/>
                    <a:lstStyle/>
                    <a:p>
                      <a:pPr indent="0" lvl="0" marL="0" marR="0" rtl="0" algn="l">
                        <a:lnSpc>
                          <a:spcPct val="100000"/>
                        </a:lnSpc>
                        <a:spcBef>
                          <a:spcPts val="0"/>
                        </a:spcBef>
                        <a:spcAft>
                          <a:spcPts val="0"/>
                        </a:spcAft>
                        <a:buClr>
                          <a:srgbClr val="000000"/>
                        </a:buClr>
                        <a:buSzPts val="2000"/>
                        <a:buFont typeface="Arial"/>
                        <a:buNone/>
                      </a:pPr>
                      <a:r>
                        <a:rPr b="0" i="0" lang="en-US" sz="2300" u="none" cap="none" strike="noStrike">
                          <a:latin typeface="Arial"/>
                          <a:ea typeface="Arial"/>
                          <a:cs typeface="Arial"/>
                          <a:sym typeface="Arial"/>
                        </a:rPr>
                        <a:t>Paisajes culturales y patrimonio rural</a:t>
                      </a:r>
                      <a:endParaRPr b="0" i="0" sz="1700" u="none" cap="none" strike="noStrike">
                        <a:latin typeface="Arial"/>
                        <a:ea typeface="Arial"/>
                        <a:cs typeface="Arial"/>
                        <a:sym typeface="Arial"/>
                      </a:endParaRPr>
                    </a:p>
                  </a:txBody>
                  <a:tcPr marT="45725" marB="45725" marR="91450" marL="91450" anchor="ctr"/>
                </a:tc>
                <a:tc>
                  <a:txBody>
                    <a:bodyPr/>
                    <a:lstStyle/>
                    <a:p>
                      <a:pPr indent="0" lvl="0" marL="0" rtl="0" algn="l">
                        <a:spcBef>
                          <a:spcPts val="0"/>
                        </a:spcBef>
                        <a:spcAft>
                          <a:spcPts val="0"/>
                        </a:spcAft>
                        <a:buClr>
                          <a:schemeClr val="dk1"/>
                        </a:buClr>
                        <a:buSzPts val="1100"/>
                        <a:buFont typeface="Arial"/>
                        <a:buNone/>
                      </a:pPr>
                      <a:r>
                        <a:rPr lang="en-US" sz="2300"/>
                        <a:t>Lugares que «ponen de relieve la interrelación entre la cultura y la naturaleza».</a:t>
                      </a:r>
                      <a:endParaRPr sz="2300"/>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300" u="none" cap="none" strike="noStrike">
                          <a:latin typeface="Arial"/>
                          <a:ea typeface="Arial"/>
                          <a:cs typeface="Arial"/>
                          <a:sym typeface="Arial"/>
                        </a:rPr>
                        <a:t>Principios relativos a los Paisajes Rurales como Patrimonio, 2017 (</a:t>
                      </a:r>
                      <a:r>
                        <a:rPr b="0" i="0" lang="en-US" sz="2300" u="sng" cap="none" strike="noStrike">
                          <a:solidFill>
                            <a:schemeClr val="hlink"/>
                          </a:solidFill>
                          <a:latin typeface="Arial"/>
                          <a:ea typeface="Arial"/>
                          <a:cs typeface="Arial"/>
                          <a:sym typeface="Arial"/>
                          <a:hlinkClick r:id="rId6"/>
                        </a:rPr>
                        <a:t>icomos.org</a:t>
                      </a:r>
                      <a:r>
                        <a:rPr b="0" i="0" lang="en-US" sz="2300" u="none" cap="none" strike="noStrike">
                          <a:latin typeface="Arial"/>
                          <a:ea typeface="Arial"/>
                          <a:cs typeface="Arial"/>
                          <a:sym typeface="Arial"/>
                        </a:rPr>
                        <a:t>)</a:t>
                      </a:r>
                      <a:endParaRPr sz="1700" u="none" cap="none" strike="noStrike"/>
                    </a:p>
                  </a:txBody>
                  <a:tcPr marT="45725" marB="45725" marR="91450" marL="91450" anchor="ctr"/>
                </a:tc>
              </a:tr>
              <a:tr h="1065475">
                <a:tc>
                  <a:txBody>
                    <a:bodyPr/>
                    <a:lstStyle/>
                    <a:p>
                      <a:pPr indent="0" lvl="0" marL="0" rtl="0" algn="l">
                        <a:spcBef>
                          <a:spcPts val="0"/>
                        </a:spcBef>
                        <a:spcAft>
                          <a:spcPts val="0"/>
                        </a:spcAft>
                        <a:buClr>
                          <a:schemeClr val="dk1"/>
                        </a:buClr>
                        <a:buSzPts val="1100"/>
                        <a:buFont typeface="Arial"/>
                        <a:buNone/>
                      </a:pPr>
                      <a:r>
                        <a:rPr lang="en-US" sz="2300"/>
                        <a:t>Patrimonio arquitectónico vernáculo, industrial, submarino, polar, etc.</a:t>
                      </a:r>
                      <a:endParaRPr sz="2300"/>
                    </a:p>
                  </a:txBody>
                  <a:tcPr marT="45725" marB="45725" marR="91450" marL="91450" anchor="ctr"/>
                </a:tc>
                <a:tc>
                  <a:txBody>
                    <a:bodyPr/>
                    <a:lstStyle/>
                    <a:p>
                      <a:pPr indent="0" lvl="0" marL="0" rtl="0" algn="l">
                        <a:spcBef>
                          <a:spcPts val="0"/>
                        </a:spcBef>
                        <a:spcAft>
                          <a:spcPts val="0"/>
                        </a:spcAft>
                        <a:buClr>
                          <a:schemeClr val="dk1"/>
                        </a:buClr>
                        <a:buSzPts val="1100"/>
                        <a:buFont typeface="Arial"/>
                        <a:buNone/>
                      </a:pPr>
                      <a:r>
                        <a:rPr lang="en-US" sz="2300"/>
                        <a:t>Definiciones específicas de cada tema, centradas en la autenticidad, la integridad y el uso sostenible.</a:t>
                      </a:r>
                      <a:endParaRPr sz="2300"/>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300" u="none" cap="none" strike="noStrike">
                          <a:latin typeface="Arial"/>
                          <a:ea typeface="Arial"/>
                          <a:cs typeface="Arial"/>
                          <a:sym typeface="Arial"/>
                        </a:rPr>
                        <a:t>Serie de cartas 1976-2024 (</a:t>
                      </a:r>
                      <a:r>
                        <a:rPr b="0" i="0" lang="en-US" sz="2300" u="sng" cap="none" strike="noStrike">
                          <a:solidFill>
                            <a:schemeClr val="hlink"/>
                          </a:solidFill>
                          <a:latin typeface="Arial"/>
                          <a:ea typeface="Arial"/>
                          <a:cs typeface="Arial"/>
                          <a:sym typeface="Arial"/>
                          <a:hlinkClick r:id="rId7"/>
                        </a:rPr>
                        <a:t>icomos.org</a:t>
                      </a:r>
                      <a:r>
                        <a:rPr b="0" i="0" lang="en-US" sz="2300" u="none" cap="none" strike="noStrike">
                          <a:latin typeface="Arial"/>
                          <a:ea typeface="Arial"/>
                          <a:cs typeface="Arial"/>
                          <a:sym typeface="Arial"/>
                        </a:rPr>
                        <a:t>)</a:t>
                      </a:r>
                      <a:endParaRPr b="0" i="0" sz="1700" u="none" cap="none" strike="noStrike">
                        <a:latin typeface="Arial"/>
                        <a:ea typeface="Arial"/>
                        <a:cs typeface="Arial"/>
                        <a:sym typeface="Arial"/>
                      </a:endParaRPr>
                    </a:p>
                  </a:txBody>
                  <a:tcPr marT="45725" marB="45725" marR="91450" marL="91450" anchor="ct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2"/>
          <p:cNvSpPr txBox="1"/>
          <p:nvPr/>
        </p:nvSpPr>
        <p:spPr>
          <a:xfrm>
            <a:off x="1571700" y="4673675"/>
            <a:ext cx="13179300" cy="7217700"/>
          </a:xfrm>
          <a:prstGeom prst="rect">
            <a:avLst/>
          </a:prstGeom>
          <a:noFill/>
          <a:ln>
            <a:noFill/>
          </a:ln>
        </p:spPr>
        <p:txBody>
          <a:bodyPr anchorCtr="0" anchor="t" bIns="0" lIns="0" spcFirstLastPara="1" rIns="0" wrap="square" tIns="0">
            <a:normAutofit lnSpcReduction="10000"/>
          </a:bodyPr>
          <a:lstStyle/>
          <a:p>
            <a:pPr indent="-355600" lvl="0" marL="0" marR="0" rtl="0" algn="l">
              <a:lnSpc>
                <a:spcPct val="100000"/>
              </a:lnSpc>
              <a:spcBef>
                <a:spcPts val="0"/>
              </a:spcBef>
              <a:spcAft>
                <a:spcPts val="0"/>
              </a:spcAft>
              <a:buClr>
                <a:srgbClr val="323232"/>
              </a:buClr>
              <a:buSzPts val="5600"/>
              <a:buFont typeface="Arial"/>
              <a:buChar char="•"/>
            </a:pPr>
            <a:r>
              <a:rPr b="0" i="0" lang="en-US" sz="2800" u="none" cap="none" strike="noStrike">
                <a:solidFill>
                  <a:srgbClr val="323232"/>
                </a:solidFill>
                <a:latin typeface="Arial"/>
                <a:ea typeface="Arial"/>
                <a:cs typeface="Arial"/>
                <a:sym typeface="Arial"/>
              </a:rPr>
              <a:t>ICOMOS apoya la protección del patrimonio cultural en todo el mundo.</a:t>
            </a:r>
            <a:endParaRPr/>
          </a:p>
          <a:p>
            <a:pPr indent="0" lvl="0" marL="0" marR="0" rtl="0" algn="l">
              <a:lnSpc>
                <a:spcPct val="100000"/>
              </a:lnSpc>
              <a:spcBef>
                <a:spcPts val="0"/>
              </a:spcBef>
              <a:spcAft>
                <a:spcPts val="0"/>
              </a:spcAft>
              <a:buClr>
                <a:srgbClr val="323232"/>
              </a:buClr>
              <a:buSzPts val="5600"/>
              <a:buFont typeface="Arial"/>
              <a:buNone/>
            </a:pPr>
            <a:r>
              <a:t/>
            </a:r>
            <a:endParaRPr b="0" i="0" sz="1400" u="none" cap="none" strike="noStrike">
              <a:solidFill>
                <a:srgbClr val="000000"/>
              </a:solidFill>
              <a:latin typeface="Arial"/>
              <a:ea typeface="Arial"/>
              <a:cs typeface="Arial"/>
              <a:sym typeface="Arial"/>
            </a:endParaRPr>
          </a:p>
          <a:p>
            <a:pPr indent="-355600" lvl="0" marL="0" marR="0" rtl="0" algn="l">
              <a:lnSpc>
                <a:spcPct val="100000"/>
              </a:lnSpc>
              <a:spcBef>
                <a:spcPts val="0"/>
              </a:spcBef>
              <a:spcAft>
                <a:spcPts val="0"/>
              </a:spcAft>
              <a:buClr>
                <a:srgbClr val="323232"/>
              </a:buClr>
              <a:buSzPts val="5600"/>
              <a:buFont typeface="Arial"/>
              <a:buChar char="•"/>
            </a:pPr>
            <a:r>
              <a:rPr b="0" i="0" lang="en-US" sz="2800" u="none" cap="none" strike="noStrike">
                <a:solidFill>
                  <a:srgbClr val="323232"/>
                </a:solidFill>
                <a:latin typeface="Arial"/>
                <a:ea typeface="Arial"/>
                <a:cs typeface="Arial"/>
                <a:sym typeface="Arial"/>
              </a:rPr>
              <a:t>La organización desarrolla estándares internacionales para la preservación de monumentos y </a:t>
            </a:r>
            <a:r>
              <a:rPr lang="en-US" sz="2800">
                <a:solidFill>
                  <a:srgbClr val="323232"/>
                </a:solidFill>
              </a:rPr>
              <a:t>lugares </a:t>
            </a:r>
            <a:r>
              <a:rPr b="0" i="0" lang="en-US" sz="2800" u="none" cap="none" strike="noStrike">
                <a:solidFill>
                  <a:srgbClr val="323232"/>
                </a:solidFill>
                <a:latin typeface="Arial"/>
                <a:ea typeface="Arial"/>
                <a:cs typeface="Arial"/>
                <a:sym typeface="Arial"/>
              </a:rPr>
              <a:t>históricos.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323232"/>
              </a:buClr>
              <a:buSzPts val="5600"/>
              <a:buFont typeface="Arial"/>
              <a:buNone/>
            </a:pPr>
            <a:r>
              <a:t/>
            </a:r>
            <a:endParaRPr b="0" i="0" sz="1400" u="none" cap="none" strike="noStrike">
              <a:solidFill>
                <a:srgbClr val="000000"/>
              </a:solidFill>
              <a:latin typeface="Arial"/>
              <a:ea typeface="Arial"/>
              <a:cs typeface="Arial"/>
              <a:sym typeface="Arial"/>
            </a:endParaRPr>
          </a:p>
          <a:p>
            <a:pPr indent="-355600" lvl="0" marL="0" marR="0" rtl="0" algn="l">
              <a:lnSpc>
                <a:spcPct val="100000"/>
              </a:lnSpc>
              <a:spcBef>
                <a:spcPts val="0"/>
              </a:spcBef>
              <a:spcAft>
                <a:spcPts val="0"/>
              </a:spcAft>
              <a:buClr>
                <a:srgbClr val="323232"/>
              </a:buClr>
              <a:buSzPts val="5600"/>
              <a:buFont typeface="Arial"/>
              <a:buChar char="•"/>
            </a:pPr>
            <a:r>
              <a:rPr b="0" i="0" lang="en-US" sz="2800" u="none" cap="none" strike="noStrike">
                <a:solidFill>
                  <a:srgbClr val="323232"/>
                </a:solidFill>
                <a:latin typeface="Arial"/>
                <a:ea typeface="Arial"/>
                <a:cs typeface="Arial"/>
                <a:sym typeface="Arial"/>
              </a:rPr>
              <a:t>Ayuda a promover un turismo cultural sostenible que respete las tradiciones locales.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323232"/>
              </a:buClr>
              <a:buSzPts val="5600"/>
              <a:buFont typeface="Arial"/>
              <a:buNone/>
            </a:pPr>
            <a:r>
              <a:t/>
            </a:r>
            <a:endParaRPr b="0" i="0" sz="1400" u="none" cap="none" strike="noStrike">
              <a:solidFill>
                <a:srgbClr val="000000"/>
              </a:solidFill>
              <a:latin typeface="Arial"/>
              <a:ea typeface="Arial"/>
              <a:cs typeface="Arial"/>
              <a:sym typeface="Arial"/>
            </a:endParaRPr>
          </a:p>
          <a:p>
            <a:pPr indent="-355600" lvl="0" marL="0" marR="0" rtl="0" algn="l">
              <a:lnSpc>
                <a:spcPct val="100000"/>
              </a:lnSpc>
              <a:spcBef>
                <a:spcPts val="0"/>
              </a:spcBef>
              <a:spcAft>
                <a:spcPts val="0"/>
              </a:spcAft>
              <a:buClr>
                <a:srgbClr val="323232"/>
              </a:buClr>
              <a:buSzPts val="5600"/>
              <a:buFont typeface="Arial"/>
              <a:buChar char="•"/>
            </a:pPr>
            <a:r>
              <a:rPr b="0" i="0" lang="en-US" sz="2800" u="none" cap="none" strike="noStrike">
                <a:solidFill>
                  <a:srgbClr val="323232"/>
                </a:solidFill>
                <a:latin typeface="Arial"/>
                <a:ea typeface="Arial"/>
                <a:cs typeface="Arial"/>
                <a:sym typeface="Arial"/>
              </a:rPr>
              <a:t>Fomenta la colaboración entre </a:t>
            </a:r>
            <a:r>
              <a:rPr lang="en-US" sz="2800">
                <a:solidFill>
                  <a:srgbClr val="323232"/>
                </a:solidFill>
              </a:rPr>
              <a:t>personas expertas</a:t>
            </a:r>
            <a:r>
              <a:rPr b="0" i="0" lang="en-US" sz="2800" u="none" cap="none" strike="noStrike">
                <a:solidFill>
                  <a:srgbClr val="323232"/>
                </a:solidFill>
                <a:latin typeface="Arial"/>
                <a:ea typeface="Arial"/>
                <a:cs typeface="Arial"/>
                <a:sym typeface="Arial"/>
              </a:rPr>
              <a:t>, comunidades locales y gobiernos.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323232"/>
              </a:buClr>
              <a:buSzPts val="5600"/>
              <a:buFont typeface="Arial"/>
              <a:buNone/>
            </a:pPr>
            <a:r>
              <a:t/>
            </a:r>
            <a:endParaRPr b="0" i="0" sz="1400" u="none" cap="none" strike="noStrike">
              <a:solidFill>
                <a:srgbClr val="000000"/>
              </a:solidFill>
              <a:latin typeface="Arial"/>
              <a:ea typeface="Arial"/>
              <a:cs typeface="Arial"/>
              <a:sym typeface="Arial"/>
            </a:endParaRPr>
          </a:p>
          <a:p>
            <a:pPr indent="-355600" lvl="0" marL="0" marR="0" rtl="0" algn="l">
              <a:lnSpc>
                <a:spcPct val="100000"/>
              </a:lnSpc>
              <a:spcBef>
                <a:spcPts val="0"/>
              </a:spcBef>
              <a:spcAft>
                <a:spcPts val="0"/>
              </a:spcAft>
              <a:buClr>
                <a:srgbClr val="323232"/>
              </a:buClr>
              <a:buSzPts val="5600"/>
              <a:buFont typeface="Arial"/>
              <a:buChar char="•"/>
            </a:pPr>
            <a:r>
              <a:rPr b="0" i="0" lang="en-US" sz="2800" u="none" cap="none" strike="noStrike">
                <a:solidFill>
                  <a:srgbClr val="323232"/>
                </a:solidFill>
                <a:latin typeface="Arial"/>
                <a:ea typeface="Arial"/>
                <a:cs typeface="Arial"/>
                <a:sym typeface="Arial"/>
              </a:rPr>
              <a:t>Preservar la autenticidad e integridad del patrimonio es crucial para el desarrollo del turismo.</a:t>
            </a:r>
            <a:endParaRPr b="0" i="0" sz="1400" u="none" cap="none" strike="noStrike">
              <a:solidFill>
                <a:srgbClr val="000000"/>
              </a:solidFill>
              <a:latin typeface="Arial"/>
              <a:ea typeface="Arial"/>
              <a:cs typeface="Arial"/>
              <a:sym typeface="Arial"/>
            </a:endParaRPr>
          </a:p>
          <a:p>
            <a:pPr indent="-355600" lvl="0" marL="0" marR="0" rtl="0" algn="l">
              <a:lnSpc>
                <a:spcPct val="100000"/>
              </a:lnSpc>
              <a:spcBef>
                <a:spcPts val="0"/>
              </a:spcBef>
              <a:spcAft>
                <a:spcPts val="0"/>
              </a:spcAft>
              <a:buClr>
                <a:srgbClr val="323232"/>
              </a:buClr>
              <a:buSzPts val="5600"/>
              <a:buFont typeface="Arial"/>
              <a:buChar char="•"/>
            </a:pPr>
            <a:r>
              <a:rPr b="0" i="0" lang="en-US" sz="2800" u="none" cap="none" strike="noStrike">
                <a:solidFill>
                  <a:srgbClr val="323232"/>
                </a:solidFill>
                <a:latin typeface="Arial"/>
                <a:ea typeface="Arial"/>
                <a:cs typeface="Arial"/>
                <a:sym typeface="Arial"/>
              </a:rPr>
              <a:t>ICOMOS influye en las políticas y programas de patrimonio a escala global.</a:t>
            </a:r>
            <a:endParaRPr b="0" i="0" sz="1400" u="none" cap="none" strike="noStrike">
              <a:solidFill>
                <a:srgbClr val="000000"/>
              </a:solidFill>
              <a:latin typeface="Arial"/>
              <a:ea typeface="Arial"/>
              <a:cs typeface="Arial"/>
              <a:sym typeface="Arial"/>
            </a:endParaRPr>
          </a:p>
        </p:txBody>
      </p:sp>
      <p:sp>
        <p:nvSpPr>
          <p:cNvPr id="259" name="Google Shape;259;p42"/>
          <p:cNvSpPr txBox="1"/>
          <p:nvPr>
            <p:ph type="title"/>
          </p:nvPr>
        </p:nvSpPr>
        <p:spPr>
          <a:xfrm>
            <a:off x="2873701" y="762000"/>
            <a:ext cx="18636600" cy="36675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¿Por qué ICOMOS es importante para el turismo patrimonial y cultural?</a:t>
            </a:r>
            <a:endParaRPr/>
          </a:p>
        </p:txBody>
      </p:sp>
      <p:pic>
        <p:nvPicPr>
          <p:cNvPr descr="Detail of carved columns, full-frame horizontal composition with space for a copy, architectural" id="260" name="Google Shape;260;p42"/>
          <p:cNvPicPr preferRelativeResize="0"/>
          <p:nvPr/>
        </p:nvPicPr>
        <p:blipFill rotWithShape="1">
          <a:blip r:embed="rId3">
            <a:alphaModFix/>
          </a:blip>
          <a:srcRect b="372" l="0" r="1" t="2618"/>
          <a:stretch/>
        </p:blipFill>
        <p:spPr>
          <a:xfrm>
            <a:off x="16020275" y="5903837"/>
            <a:ext cx="7472364" cy="4838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3"/>
          <p:cNvSpPr txBox="1"/>
          <p:nvPr>
            <p:ph type="title"/>
          </p:nvPr>
        </p:nvSpPr>
        <p:spPr>
          <a:xfrm>
            <a:off x="2970600" y="762000"/>
            <a:ext cx="18442800" cy="833400"/>
          </a:xfrm>
          <a:prstGeom prst="rect">
            <a:avLst/>
          </a:prstGeom>
          <a:noFill/>
          <a:ln>
            <a:noFill/>
          </a:ln>
        </p:spPr>
        <p:txBody>
          <a:bodyPr anchorCtr="0" anchor="ctr" bIns="0" lIns="0" spcFirstLastPara="1" rIns="0" wrap="square" tIns="0">
            <a:normAutofit fontScale="90000"/>
          </a:bodyPr>
          <a:lstStyle/>
          <a:p>
            <a:pPr indent="0" lvl="0" marL="0" rtl="0" algn="l">
              <a:lnSpc>
                <a:spcPct val="90000"/>
              </a:lnSpc>
              <a:spcBef>
                <a:spcPts val="0"/>
              </a:spcBef>
              <a:spcAft>
                <a:spcPts val="0"/>
              </a:spcAft>
              <a:buClr>
                <a:schemeClr val="accent1"/>
              </a:buClr>
              <a:buSzPct val="119403"/>
              <a:buFont typeface="Arial"/>
              <a:buNone/>
            </a:pPr>
            <a:r>
              <a:rPr lang="en-US" sz="6700"/>
              <a:t>El papel de la OMT en el turismo patrimonial y cultural</a:t>
            </a:r>
            <a:endParaRPr sz="6700"/>
          </a:p>
        </p:txBody>
      </p:sp>
      <p:graphicFrame>
        <p:nvGraphicFramePr>
          <p:cNvPr id="266" name="Google Shape;266;p43"/>
          <p:cNvGraphicFramePr/>
          <p:nvPr/>
        </p:nvGraphicFramePr>
        <p:xfrm>
          <a:off x="3670266" y="2243041"/>
          <a:ext cx="3000000" cy="3000000"/>
        </p:xfrm>
        <a:graphic>
          <a:graphicData uri="http://schemas.openxmlformats.org/drawingml/2006/table">
            <a:tbl>
              <a:tblPr>
                <a:noFill/>
                <a:tableStyleId>{C2147CFA-2345-470B-86BB-BEC77B88EE1E}</a:tableStyleId>
              </a:tblPr>
              <a:tblGrid>
                <a:gridCol w="4656775"/>
                <a:gridCol w="6705525"/>
                <a:gridCol w="5681150"/>
              </a:tblGrid>
              <a:tr h="315950">
                <a:tc>
                  <a:txBody>
                    <a:bodyPr/>
                    <a:lstStyle/>
                    <a:p>
                      <a:pPr indent="0" lvl="0" marL="0" marR="0" rtl="0" algn="ctr">
                        <a:lnSpc>
                          <a:spcPct val="100000"/>
                        </a:lnSpc>
                        <a:spcBef>
                          <a:spcPts val="0"/>
                        </a:spcBef>
                        <a:spcAft>
                          <a:spcPts val="0"/>
                        </a:spcAft>
                        <a:buClr>
                          <a:srgbClr val="000000"/>
                        </a:buClr>
                        <a:buSzPts val="1800"/>
                        <a:buFont typeface="Arial"/>
                        <a:buNone/>
                      </a:pPr>
                      <a:r>
                        <a:rPr lang="en-US" sz="1800"/>
                        <a:t>¿</a:t>
                      </a:r>
                      <a:r>
                        <a:rPr b="0" i="0" lang="en-US" sz="1800" u="none" cap="none" strike="noStrike"/>
                        <a:t>Cómo la OMT aporta valor?</a:t>
                      </a:r>
                      <a:endParaRPr sz="1400" u="none" cap="none" strike="noStrike"/>
                    </a:p>
                  </a:txBody>
                  <a:tcPr marT="33450" marB="33450" marR="66900" marL="66900" anchor="ctr"/>
                </a:tc>
                <a:tc>
                  <a:txBody>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Acciones e instrumentos clave</a:t>
                      </a:r>
                      <a:endParaRPr sz="1400" u="none" cap="none" strike="noStrike"/>
                    </a:p>
                  </a:txBody>
                  <a:tcPr marT="33450" marB="33450" marR="66900" marL="66900" anchor="ctr"/>
                </a:tc>
                <a:tc>
                  <a:txBody>
                    <a:bodyPr/>
                    <a:lstStyle/>
                    <a:p>
                      <a:pPr indent="0" lvl="0" marL="0" marR="0" rtl="0" algn="ctr">
                        <a:lnSpc>
                          <a:spcPct val="100000"/>
                        </a:lnSpc>
                        <a:spcBef>
                          <a:spcPts val="0"/>
                        </a:spcBef>
                        <a:spcAft>
                          <a:spcPts val="0"/>
                        </a:spcAft>
                        <a:buClr>
                          <a:srgbClr val="000000"/>
                        </a:buClr>
                        <a:buSzPts val="1800"/>
                        <a:buFont typeface="Arial"/>
                        <a:buNone/>
                      </a:pPr>
                      <a:r>
                        <a:rPr lang="en-US" sz="1800"/>
                        <a:t>¿</a:t>
                      </a:r>
                      <a:r>
                        <a:rPr b="0" i="0" lang="en-US" sz="1800" u="none" cap="none" strike="noStrike">
                          <a:latin typeface="Arial"/>
                          <a:ea typeface="Arial"/>
                          <a:cs typeface="Arial"/>
                          <a:sym typeface="Arial"/>
                        </a:rPr>
                        <a:t>Por qué es importante?</a:t>
                      </a:r>
                      <a:endParaRPr sz="1400" u="none" cap="none" strike="noStrike"/>
                    </a:p>
                  </a:txBody>
                  <a:tcPr marT="33450" marB="33450" marR="66900" marL="66900" anchor="ctr"/>
                </a:tc>
              </a:tr>
              <a:tr h="1561150">
                <a:tc>
                  <a:txBody>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latin typeface="Arial"/>
                          <a:ea typeface="Arial"/>
                          <a:cs typeface="Arial"/>
                          <a:sym typeface="Arial"/>
                        </a:rPr>
                        <a:t>Define el campo</a:t>
                      </a:r>
                      <a:endParaRPr b="1" sz="1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t>Proporciona la definición práctica de turismo cultural como «movimientos de personas por motivos esencialmente culturales…» (</a:t>
                      </a:r>
                      <a:r>
                        <a:rPr b="0" i="0" lang="en-US" sz="1800" u="sng" cap="none" strike="noStrike">
                          <a:solidFill>
                            <a:schemeClr val="hlink"/>
                          </a:solidFill>
                          <a:hlinkClick r:id="rId3"/>
                        </a:rPr>
                        <a:t>dos.fl.gov</a:t>
                      </a:r>
                      <a:r>
                        <a:rPr b="0" i="0" lang="en-US" sz="1800" u="none" cap="none" strike="noStrike"/>
                        <a:t>)</a:t>
                      </a:r>
                      <a:endParaRPr b="0" i="0" sz="1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Ofrece a gobiernos y empresas un vocabulario común para políticas, estadísticas y diseño de productos.</a:t>
                      </a:r>
                      <a:endParaRPr sz="1400" u="none" cap="none" strike="noStrike"/>
                    </a:p>
                  </a:txBody>
                  <a:tcPr marT="33450" marB="33450" marR="66900" marL="66900" anchor="ctr"/>
                </a:tc>
              </a:tr>
              <a:tr h="1616900">
                <a:tc>
                  <a:txBody>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Establece agendas políticas globales</a:t>
                      </a:r>
                      <a:endParaRPr b="1" i="0" sz="1800" u="none" cap="none" strike="noStrike">
                        <a:solidFill>
                          <a:srgbClr val="000000"/>
                        </a:solidFill>
                        <a:latin typeface="Arial"/>
                        <a:ea typeface="Arial"/>
                        <a:cs typeface="Arial"/>
                        <a:sym typeface="Arial"/>
                      </a:endParaRPr>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Serie de conferencias mundiales OMT/UNESCO sobre turismo y cultura: Siem Reap 2015, Mascate 2017 (Declaración de Mascate), Estambul 2018, Kioto 2019 (Declaración de Kioto) </a:t>
                      </a:r>
                      <a:r>
                        <a:rPr b="0" i="0" lang="en-US" sz="1800" u="none" cap="none" strike="noStrike">
                          <a:solidFill>
                            <a:schemeClr val="lt1"/>
                          </a:solidFill>
                          <a:latin typeface="Arial"/>
                          <a:ea typeface="Arial"/>
                          <a:cs typeface="Arial"/>
                          <a:sym typeface="Arial"/>
                        </a:rPr>
                        <a:t>(</a:t>
                      </a:r>
                      <a:r>
                        <a:rPr lang="en-US" sz="1800" u="sng">
                          <a:solidFill>
                            <a:schemeClr val="hlink"/>
                          </a:solidFill>
                          <a:hlinkClick r:id="rId4"/>
                        </a:rPr>
                        <a:t>Enlace</a:t>
                      </a:r>
                      <a:r>
                        <a:rPr b="0" i="0" lang="en-US" sz="1800" u="none" cap="none" strike="noStrike">
                          <a:solidFill>
                            <a:schemeClr val="lt1"/>
                          </a:solidFill>
                          <a:latin typeface="Arial"/>
                          <a:ea typeface="Arial"/>
                          <a:cs typeface="Arial"/>
                          <a:sym typeface="Arial"/>
                        </a:rPr>
                        <a:t>)</a:t>
                      </a:r>
                      <a:endParaRPr sz="1400" u="none" cap="none" strike="noStrike">
                        <a:solidFill>
                          <a:schemeClr val="lt1"/>
                        </a:solidFill>
                      </a:endParaRPr>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Alinea el turismo con la Agenda 2030, llamando a la protección del patrimonio, la inclusión comunitaria y la acción climática.</a:t>
                      </a:r>
                      <a:endParaRPr sz="1400" u="none" cap="none" strike="noStrike"/>
                    </a:p>
                  </a:txBody>
                  <a:tcPr marT="33450" marB="33450" marR="66900" marL="66900" anchor="ctr"/>
                </a:tc>
              </a:tr>
              <a:tr h="2137300">
                <a:tc>
                  <a:txBody>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Genera investigación y directrices</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Arial"/>
                        <a:ea typeface="Arial"/>
                        <a:cs typeface="Arial"/>
                        <a:sym typeface="Arial"/>
                      </a:endParaRPr>
                    </a:p>
                  </a:txBody>
                  <a:tcPr marT="33450" marB="33450" marR="66900" marL="66900" anchor="ctr"/>
                </a:tc>
                <a:tc>
                  <a:txBody>
                    <a:bodyPr/>
                    <a:lstStyle/>
                    <a:p>
                      <a:pPr indent="0" lvl="0" marL="0" marR="0" rtl="0" algn="l">
                        <a:lnSpc>
                          <a:spcPct val="100000"/>
                        </a:lnSpc>
                        <a:spcBef>
                          <a:spcPts val="0"/>
                        </a:spcBef>
                        <a:spcAft>
                          <a:spcPts val="0"/>
                        </a:spcAft>
                        <a:buNone/>
                      </a:pPr>
                      <a:r>
                        <a:rPr b="0" i="0" lang="en-US" sz="1800" u="none" cap="none" strike="noStrike">
                          <a:latin typeface="Arial"/>
                          <a:ea typeface="Arial"/>
                          <a:cs typeface="Arial"/>
                          <a:sym typeface="Arial"/>
                        </a:rPr>
                        <a:t>El estudio sobre Turismo y Patrimonio Cultural Inmaterial (2012) estableció el primer conjunto global de herramientas de referencia y buenas prácticas (</a:t>
                      </a:r>
                      <a:r>
                        <a:rPr b="0" i="0" lang="en-US" sz="1800" u="sng" cap="none" strike="noStrike">
                          <a:solidFill>
                            <a:schemeClr val="hlink"/>
                          </a:solidFill>
                          <a:latin typeface="Arial"/>
                          <a:ea typeface="Arial"/>
                          <a:cs typeface="Arial"/>
                          <a:sym typeface="Arial"/>
                          <a:hlinkClick r:id="rId5"/>
                        </a:rPr>
                        <a:t>webunwto.s3.eu-west-1.amazonaws.com</a:t>
                      </a:r>
                      <a:r>
                        <a:rPr b="0" i="0" lang="en-US" sz="1800" u="none" cap="none" strike="noStrike">
                          <a:latin typeface="Arial"/>
                          <a:ea typeface="Arial"/>
                          <a:cs typeface="Arial"/>
                          <a:sym typeface="Arial"/>
                        </a:rPr>
                        <a:t>). La Guía de Recuperación Inclusiva – Impactos Socioculturales de la COVID-19, Número II: Turismo Cultural (2021) insta a la innovación y el empoderamiento de las mujeres, los jóvenes y los pueblos indígenas.</a:t>
                      </a:r>
                      <a:endParaRPr sz="1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Proporciona a los destinos evidencia y consejos paso a paso para gestionar la presión de los visitantes y, al mismo tiempo, mantener la vitalidad del patrimonio vivo.</a:t>
                      </a:r>
                      <a:endParaRPr sz="1400" u="none" cap="none" strike="noStrike"/>
                    </a:p>
                  </a:txBody>
                  <a:tcPr marT="33450" marB="33450" marR="66900" marL="66900" anchor="ctr"/>
                </a:tc>
              </a:tr>
              <a:tr h="2137300">
                <a:tc>
                  <a:txBody>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Fortalece capacidades y colaboraciones</a:t>
                      </a:r>
                      <a:endParaRPr b="1" i="0" sz="1800" u="none" cap="none" strike="noStrike">
                        <a:solidFill>
                          <a:srgbClr val="000000"/>
                        </a:solidFill>
                        <a:latin typeface="Arial"/>
                        <a:ea typeface="Arial"/>
                        <a:cs typeface="Arial"/>
                        <a:sym typeface="Arial"/>
                      </a:endParaRPr>
                    </a:p>
                  </a:txBody>
                  <a:tcPr marT="33450" marB="33450" marR="66900" marL="66900" anchor="ctr"/>
                </a:tc>
                <a:tc>
                  <a:txBody>
                    <a:bodyPr/>
                    <a:lstStyle/>
                    <a:p>
                      <a:pPr indent="0" lvl="0" marL="0" marR="0" rtl="0" algn="l">
                        <a:lnSpc>
                          <a:spcPct val="100000"/>
                        </a:lnSpc>
                        <a:spcBef>
                          <a:spcPts val="0"/>
                        </a:spcBef>
                        <a:spcAft>
                          <a:spcPts val="0"/>
                        </a:spcAft>
                        <a:buNone/>
                      </a:pPr>
                      <a:r>
                        <a:rPr b="0" i="0" lang="en-US" sz="1800" u="none" cap="none" strike="noStrike">
                          <a:latin typeface="Arial"/>
                          <a:ea typeface="Arial"/>
                          <a:cs typeface="Arial"/>
                          <a:sym typeface="Arial"/>
                        </a:rPr>
                        <a:t>Reuniones Anuales de Expertos (p. ej., la reunión de Madrid de 2022, publicación publicada en 2023) para compartir casos prácticos y herramientas para gestores de turismo cultural. </a:t>
                      </a:r>
                      <a:endParaRPr sz="1800"/>
                    </a:p>
                    <a:p>
                      <a:pPr indent="0" lvl="0" marL="0" marR="0" rtl="0" algn="l">
                        <a:lnSpc>
                          <a:spcPct val="100000"/>
                        </a:lnSpc>
                        <a:spcBef>
                          <a:spcPts val="0"/>
                        </a:spcBef>
                        <a:spcAft>
                          <a:spcPts val="0"/>
                        </a:spcAft>
                        <a:buNone/>
                      </a:pPr>
                      <a:r>
                        <a:rPr b="0" i="0" lang="en-US" sz="1800" u="none" cap="none" strike="noStrike">
                          <a:latin typeface="Arial"/>
                          <a:ea typeface="Arial"/>
                          <a:cs typeface="Arial"/>
                          <a:sym typeface="Arial"/>
                        </a:rPr>
                        <a:t>La Conferencia Mundial de 2022 sobre la Vinculación del Turismo, la Cultura y las Industrias Creativas (Lagos) enmarcó las sinergias entre la cultura y la creatividad para una recuperación inclusiva.</a:t>
                      </a:r>
                      <a:endParaRPr sz="1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Crea una red de pares entre ministerios, OGD, ONG y creativos que pueden aprender y financiarse mutua</a:t>
                      </a:r>
                      <a:r>
                        <a:rPr lang="en-US" sz="1800">
                          <a:solidFill>
                            <a:srgbClr val="000000"/>
                          </a:solidFill>
                        </a:rPr>
                        <a:t>m</a:t>
                      </a:r>
                      <a:r>
                        <a:rPr b="0" i="0" lang="en-US" sz="1800" u="none" cap="none" strike="noStrike">
                          <a:solidFill>
                            <a:srgbClr val="000000"/>
                          </a:solidFill>
                          <a:latin typeface="Arial"/>
                          <a:ea typeface="Arial"/>
                          <a:cs typeface="Arial"/>
                          <a:sym typeface="Arial"/>
                        </a:rPr>
                        <a:t>ente.</a:t>
                      </a:r>
                      <a:endParaRPr sz="1400" u="none" cap="none" strike="noStrike"/>
                    </a:p>
                  </a:txBody>
                  <a:tcPr marT="33450" marB="33450" marR="66900" marL="66900" anchor="ctr"/>
                </a:tc>
              </a:tr>
              <a:tr h="1356725">
                <a:tc>
                  <a:txBody>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Reconoce y amplía las buenas prácticas</a:t>
                      </a:r>
                      <a:endParaRPr b="1" i="0" sz="1800" u="none" cap="none" strike="noStrike">
                        <a:solidFill>
                          <a:srgbClr val="000000"/>
                        </a:solidFill>
                        <a:latin typeface="Arial"/>
                        <a:ea typeface="Arial"/>
                        <a:cs typeface="Arial"/>
                        <a:sym typeface="Arial"/>
                      </a:endParaRPr>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latin typeface="Arial"/>
                          <a:ea typeface="Arial"/>
                          <a:cs typeface="Arial"/>
                          <a:sym typeface="Arial"/>
                        </a:rPr>
                        <a:t>Mejores Aldeas Turísticas</a:t>
                      </a:r>
                      <a:r>
                        <a:rPr b="0" i="0" lang="en-US" sz="1800" u="none" cap="none" strike="noStrike">
                          <a:latin typeface="Arial"/>
                          <a:ea typeface="Arial"/>
                          <a:cs typeface="Arial"/>
                          <a:sym typeface="Arial"/>
                        </a:rPr>
                        <a:t> según la iniciativa de la ONU para el Turismo (lanzada en 2021). • 55 aldeas fueron galardonadas en 2024 por la salvaguardia del patrimonio cultural y natural (OMT). • La convocatoria de 2025 promueve la candidatura de hasta 8 aldeas por Estado Miembro y apoya a una red mundial de 186 miembros (OMT).</a:t>
                      </a:r>
                      <a:endParaRPr sz="1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Pone a las pequeñas comunidades</a:t>
                      </a:r>
                      <a:r>
                        <a:rPr lang="en-US" sz="1800">
                          <a:solidFill>
                            <a:srgbClr val="000000"/>
                          </a:solidFill>
                        </a:rPr>
                        <a:t> r</a:t>
                      </a:r>
                      <a:r>
                        <a:rPr b="0" i="0" lang="en-US" sz="1800" u="none" cap="none" strike="noStrike">
                          <a:solidFill>
                            <a:srgbClr val="000000"/>
                          </a:solidFill>
                          <a:latin typeface="Arial"/>
                          <a:ea typeface="Arial"/>
                          <a:cs typeface="Arial"/>
                          <a:sym typeface="Arial"/>
                        </a:rPr>
                        <a:t>urales en el mapa mundial, canaliza la ayuda técnica y la inversión</a:t>
                      </a:r>
                      <a:r>
                        <a:rPr lang="en-US" sz="1800">
                          <a:solidFill>
                            <a:srgbClr val="000000"/>
                          </a:solidFill>
                        </a:rPr>
                        <a:t>. Y</a:t>
                      </a:r>
                      <a:r>
                        <a:rPr b="0" i="0" lang="en-US" sz="1800" u="none" cap="none" strike="noStrike">
                          <a:solidFill>
                            <a:srgbClr val="000000"/>
                          </a:solidFill>
                          <a:latin typeface="Arial"/>
                          <a:ea typeface="Arial"/>
                          <a:cs typeface="Arial"/>
                          <a:sym typeface="Arial"/>
                        </a:rPr>
                        <a:t> convierte la gestión del patrimonio en una ventaja</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competitiva.</a:t>
                      </a:r>
                      <a:endParaRPr sz="1800" u="none" cap="none" strike="noStrike"/>
                    </a:p>
                  </a:txBody>
                  <a:tcPr marT="33450" marB="33450" marR="66900" marL="66900" anchor="ctr"/>
                </a:tc>
              </a:tr>
              <a:tr h="836325">
                <a:tc>
                  <a:txBody>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Mide el progreso</a:t>
                      </a:r>
                      <a:endParaRPr b="1" sz="1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t>Integra indicadores culturales en el Panel de Datos de Turismo de las Naciones Unidas y en el próximo marco estadístico "Medición de la Sostenibilidad del Turismo".</a:t>
                      </a:r>
                      <a:endParaRPr sz="1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Permite a los responsables políticos monitorear la distribución de los activos culturales, los flujos de visitantes y los beneficios, lo cual es crucial para la gestión adaptativa.</a:t>
                      </a:r>
                      <a:endParaRPr b="0" i="0" sz="1400" u="none" cap="none" strike="noStrike">
                        <a:latin typeface="Arial"/>
                        <a:ea typeface="Arial"/>
                        <a:cs typeface="Arial"/>
                        <a:sym typeface="Arial"/>
                      </a:endParaRPr>
                    </a:p>
                  </a:txBody>
                  <a:tcPr marT="33450" marB="33450" marR="66900" marL="66900" anchor="ct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4"/>
          <p:cNvSpPr txBox="1"/>
          <p:nvPr>
            <p:ph type="title"/>
          </p:nvPr>
        </p:nvSpPr>
        <p:spPr>
          <a:xfrm>
            <a:off x="762001" y="4680857"/>
            <a:ext cx="15128874"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Análisis de casos prácticos</a:t>
            </a:r>
            <a:endParaRPr/>
          </a:p>
        </p:txBody>
      </p:sp>
      <p:pic>
        <p:nvPicPr>
          <p:cNvPr descr="European flag emblem and multilingual disclaimer - European ..." id="272" name="Google Shape;272;p44"/>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
        <p:nvSpPr>
          <p:cNvPr id="273" name="Google Shape;273;p44"/>
          <p:cNvSpPr txBox="1"/>
          <p:nvPr/>
        </p:nvSpPr>
        <p:spPr>
          <a:xfrm>
            <a:off x="761988" y="6947849"/>
            <a:ext cx="14116200" cy="1162200"/>
          </a:xfrm>
          <a:prstGeom prst="rect">
            <a:avLst/>
          </a:prstGeom>
          <a:noFill/>
          <a:ln>
            <a:noFill/>
          </a:ln>
        </p:spPr>
        <p:txBody>
          <a:bodyPr anchorCtr="0" anchor="ctr" bIns="45700" lIns="91425" spcFirstLastPara="1" rIns="91425" wrap="square" tIns="45700">
            <a:normAutofit fontScale="70000"/>
          </a:bodyPr>
          <a:lstStyle/>
          <a:p>
            <a:pPr indent="0" lvl="0" marL="0" marR="0" rtl="0" algn="ctr">
              <a:lnSpc>
                <a:spcPct val="90000"/>
              </a:lnSpc>
              <a:spcBef>
                <a:spcPts val="1000"/>
              </a:spcBef>
              <a:spcAft>
                <a:spcPts val="0"/>
              </a:spcAft>
              <a:buClr>
                <a:srgbClr val="323232"/>
              </a:buClr>
              <a:buSzPct val="100000"/>
              <a:buFont typeface="Arial"/>
              <a:buNone/>
            </a:pPr>
            <a:r>
              <a:rPr b="0" i="0" lang="en-US" sz="8000" u="none" cap="none" strike="noStrike">
                <a:solidFill>
                  <a:schemeClr val="lt1"/>
                </a:solidFill>
                <a:latin typeface="Arial"/>
                <a:ea typeface="Arial"/>
                <a:cs typeface="Arial"/>
                <a:sym typeface="Arial"/>
              </a:rPr>
              <a:t>Iniciativas exitosas de </a:t>
            </a:r>
            <a:r>
              <a:rPr lang="en-US" sz="8000">
                <a:solidFill>
                  <a:schemeClr val="lt1"/>
                </a:solidFill>
              </a:rPr>
              <a:t>conservación </a:t>
            </a:r>
            <a:r>
              <a:rPr b="0" i="0" lang="en-US" sz="8000" u="none" cap="none" strike="noStrike">
                <a:solidFill>
                  <a:schemeClr val="lt1"/>
                </a:solidFill>
                <a:latin typeface="Arial"/>
                <a:ea typeface="Arial"/>
                <a:cs typeface="Arial"/>
                <a:sym typeface="Arial"/>
              </a:rPr>
              <a:t>cultural</a:t>
            </a:r>
            <a:endParaRPr b="0" i="0" sz="5600" u="none" cap="none" strike="noStrike">
              <a:solidFill>
                <a:srgbClr val="32323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5"/>
          <p:cNvSpPr txBox="1"/>
          <p:nvPr/>
        </p:nvSpPr>
        <p:spPr>
          <a:xfrm>
            <a:off x="1461850" y="2024250"/>
            <a:ext cx="21790500" cy="9667500"/>
          </a:xfrm>
          <a:prstGeom prst="rect">
            <a:avLst/>
          </a:prstGeom>
          <a:noFill/>
          <a:ln>
            <a:noFill/>
          </a:ln>
        </p:spPr>
        <p:txBody>
          <a:bodyPr anchorCtr="0" anchor="ctr" bIns="45700" lIns="91425" spcFirstLastPara="1" rIns="91425" wrap="square" tIns="45700">
            <a:normAutofit/>
          </a:bodyPr>
          <a:lstStyle/>
          <a:p>
            <a:pPr indent="-603250" lvl="0" marL="800100" marR="0" rtl="0" algn="l">
              <a:lnSpc>
                <a:spcPct val="90000"/>
              </a:lnSpc>
              <a:spcBef>
                <a:spcPts val="2000"/>
              </a:spcBef>
              <a:spcAft>
                <a:spcPts val="0"/>
              </a:spcAft>
              <a:buClr>
                <a:srgbClr val="323232"/>
              </a:buClr>
              <a:buSzPts val="6100"/>
              <a:buFont typeface="Calibri"/>
              <a:buChar char="-"/>
            </a:pPr>
            <a:r>
              <a:rPr b="0" i="0" lang="en-US" sz="4900" u="none" cap="none" strike="noStrike">
                <a:solidFill>
                  <a:schemeClr val="dk1"/>
                </a:solidFill>
                <a:latin typeface="Arial"/>
                <a:ea typeface="Arial"/>
                <a:cs typeface="Arial"/>
                <a:sym typeface="Arial"/>
              </a:rPr>
              <a:t>Italia, Austria y Eslovenia (red de áreas protegidas)</a:t>
            </a:r>
            <a:r>
              <a:rPr lang="en-US" sz="4900">
                <a:solidFill>
                  <a:schemeClr val="dk1"/>
                </a:solidFill>
              </a:rPr>
              <a:t>: </a:t>
            </a:r>
            <a:r>
              <a:rPr b="0" i="0" lang="en-US" sz="4900" u="sng" cap="none" strike="noStrike">
                <a:solidFill>
                  <a:schemeClr val="accent1"/>
                </a:solidFill>
                <a:latin typeface="Arial"/>
                <a:ea typeface="Arial"/>
                <a:cs typeface="Arial"/>
                <a:sym typeface="Arial"/>
                <a:hlinkClick r:id="rId3">
                  <a:extLst>
                    <a:ext uri="{A12FA001-AC4F-418D-AE19-62706E023703}">
                      <ahyp:hlinkClr val="tx"/>
                    </a:ext>
                  </a:extLst>
                </a:hlinkClick>
              </a:rPr>
              <a:t>https://www.europarc.org/library/videos/a-sustainable-journey-the-film-on-sustainable-tourism/</a:t>
            </a:r>
            <a:endParaRPr b="0" i="0" sz="4900" u="none" cap="none" strike="noStrike">
              <a:solidFill>
                <a:schemeClr val="accent1"/>
              </a:solidFill>
              <a:latin typeface="Arial"/>
              <a:ea typeface="Arial"/>
              <a:cs typeface="Arial"/>
              <a:sym typeface="Arial"/>
            </a:endParaRPr>
          </a:p>
          <a:p>
            <a:pPr indent="-603250" lvl="0" marL="800100" marR="0" rtl="0" algn="l">
              <a:lnSpc>
                <a:spcPct val="90000"/>
              </a:lnSpc>
              <a:spcBef>
                <a:spcPts val="2000"/>
              </a:spcBef>
              <a:spcAft>
                <a:spcPts val="0"/>
              </a:spcAft>
              <a:buClr>
                <a:srgbClr val="323232"/>
              </a:buClr>
              <a:buSzPts val="6100"/>
              <a:buFont typeface="Calibri"/>
              <a:buChar char="-"/>
            </a:pPr>
            <a:r>
              <a:rPr b="0" i="0" lang="en-US" sz="4900" u="none" cap="none" strike="noStrike">
                <a:solidFill>
                  <a:schemeClr val="dk1"/>
                </a:solidFill>
                <a:latin typeface="Arial"/>
                <a:ea typeface="Arial"/>
                <a:cs typeface="Arial"/>
                <a:sym typeface="Arial"/>
              </a:rPr>
              <a:t>Viajes por el Patrimonio Mundial – La Antigua Europa (UNESCO × National Geographic): </a:t>
            </a:r>
            <a:r>
              <a:rPr b="0" i="0" lang="en-US" sz="4900" u="sng" cap="none" strike="noStrike">
                <a:solidFill>
                  <a:schemeClr val="accent1"/>
                </a:solidFill>
                <a:latin typeface="Arial"/>
                <a:ea typeface="Arial"/>
                <a:cs typeface="Arial"/>
                <a:sym typeface="Arial"/>
                <a:hlinkClick r:id="rId4">
                  <a:extLst>
                    <a:ext uri="{A12FA001-AC4F-418D-AE19-62706E023703}">
                      <ahyp:hlinkClr val="tx"/>
                    </a:ext>
                  </a:extLst>
                </a:hlinkClick>
              </a:rPr>
              <a:t>https://www.youtube.com/watch?v=qBi6tuvpPjI</a:t>
            </a:r>
            <a:endParaRPr b="0" i="0" sz="6100" u="none" cap="none" strike="noStrike">
              <a:solidFill>
                <a:schemeClr val="accent1"/>
              </a:solidFill>
              <a:latin typeface="Arial"/>
              <a:ea typeface="Arial"/>
              <a:cs typeface="Arial"/>
              <a:sym typeface="Arial"/>
            </a:endParaRPr>
          </a:p>
          <a:p>
            <a:pPr indent="-603250" lvl="0" marL="800100" marR="0" rtl="0" algn="l">
              <a:lnSpc>
                <a:spcPct val="90000"/>
              </a:lnSpc>
              <a:spcBef>
                <a:spcPts val="2000"/>
              </a:spcBef>
              <a:spcAft>
                <a:spcPts val="0"/>
              </a:spcAft>
              <a:buClr>
                <a:srgbClr val="323232"/>
              </a:buClr>
              <a:buSzPts val="6100"/>
              <a:buFont typeface="Calibri"/>
              <a:buChar char="-"/>
            </a:pPr>
            <a:r>
              <a:rPr b="0" i="0" lang="en-US" sz="4900" u="none" cap="none" strike="noStrike">
                <a:solidFill>
                  <a:schemeClr val="dk1"/>
                </a:solidFill>
                <a:latin typeface="Arial"/>
                <a:ea typeface="Arial"/>
                <a:cs typeface="Arial"/>
                <a:sym typeface="Arial"/>
              </a:rPr>
              <a:t>Un llamado al cambio sostenible: Islas Galápagos:  </a:t>
            </a:r>
            <a:r>
              <a:rPr b="0" i="0" lang="en-US" sz="4900" u="sng" cap="none" strike="noStrike">
                <a:solidFill>
                  <a:schemeClr val="accent1"/>
                </a:solidFill>
                <a:latin typeface="Arial"/>
                <a:ea typeface="Arial"/>
                <a:cs typeface="Arial"/>
                <a:sym typeface="Arial"/>
                <a:hlinkClick r:id="rId5">
                  <a:extLst>
                    <a:ext uri="{A12FA001-AC4F-418D-AE19-62706E023703}">
                      <ahyp:hlinkClr val="tx"/>
                    </a:ext>
                  </a:extLst>
                </a:hlinkClick>
              </a:rPr>
              <a:t>https://www.youtube.com/watch?v=vZfUQ9EIZVg</a:t>
            </a:r>
            <a:endParaRPr b="0" i="0" sz="6100" u="none" cap="none" strike="noStrike">
              <a:solidFill>
                <a:schemeClr val="accent1"/>
              </a:solidFill>
              <a:latin typeface="Arial"/>
              <a:ea typeface="Arial"/>
              <a:cs typeface="Arial"/>
              <a:sym typeface="Arial"/>
            </a:endParaRPr>
          </a:p>
          <a:p>
            <a:pPr indent="-603250" lvl="0" marL="800100" marR="0" rtl="0" algn="l">
              <a:lnSpc>
                <a:spcPct val="90000"/>
              </a:lnSpc>
              <a:spcBef>
                <a:spcPts val="2000"/>
              </a:spcBef>
              <a:spcAft>
                <a:spcPts val="0"/>
              </a:spcAft>
              <a:buClr>
                <a:srgbClr val="323232"/>
              </a:buClr>
              <a:buSzPts val="6100"/>
              <a:buFont typeface="Calibri"/>
              <a:buChar char="-"/>
            </a:pPr>
            <a:r>
              <a:rPr b="0" i="0" lang="en-US" sz="4900" u="none" cap="none" strike="noStrike">
                <a:solidFill>
                  <a:schemeClr val="dk1"/>
                </a:solidFill>
                <a:latin typeface="Arial"/>
                <a:ea typeface="Arial"/>
                <a:cs typeface="Arial"/>
                <a:sym typeface="Arial"/>
              </a:rPr>
              <a:t>Mejores pueblos turísticos según la OMT (Organización Mundial del Turismo) 2024:  </a:t>
            </a:r>
            <a:r>
              <a:rPr b="0" i="0" lang="en-US" sz="4900" u="sng" cap="none" strike="noStrike">
                <a:solidFill>
                  <a:schemeClr val="accent1"/>
                </a:solidFill>
                <a:latin typeface="Arial"/>
                <a:ea typeface="Arial"/>
                <a:cs typeface="Arial"/>
                <a:sym typeface="Arial"/>
              </a:rPr>
              <a:t>https://www.youtube.com/watch?v=6xQF3zEBVUw</a:t>
            </a:r>
            <a:endParaRPr b="0" i="0" sz="6100" u="sng" cap="none" strike="noStrike">
              <a:solidFill>
                <a:schemeClr val="accen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6"/>
          <p:cNvSpPr txBox="1"/>
          <p:nvPr>
            <p:ph type="title"/>
          </p:nvPr>
        </p:nvSpPr>
        <p:spPr>
          <a:xfrm>
            <a:off x="768600" y="6188850"/>
            <a:ext cx="16932300" cy="1338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1500"/>
              <a:buNone/>
            </a:pPr>
            <a:r>
              <a:rPr lang="en-US" sz="9600">
                <a:solidFill>
                  <a:schemeClr val="lt1"/>
                </a:solidFill>
              </a:rPr>
              <a:t>Integrar</a:t>
            </a:r>
            <a:r>
              <a:rPr lang="en-US" sz="9600"/>
              <a:t> e</a:t>
            </a:r>
            <a:r>
              <a:rPr lang="en-US" sz="9600">
                <a:solidFill>
                  <a:schemeClr val="lt1"/>
                </a:solidFill>
              </a:rPr>
              <a:t>l patrimonio en la FP</a:t>
            </a:r>
            <a:endParaRPr/>
          </a:p>
        </p:txBody>
      </p:sp>
      <p:pic>
        <p:nvPicPr>
          <p:cNvPr descr="European flag emblem and multilingual disclaimer - European ..." id="284" name="Google Shape;284;p46"/>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7"/>
          <p:cNvSpPr txBox="1"/>
          <p:nvPr>
            <p:ph type="title"/>
          </p:nvPr>
        </p:nvSpPr>
        <p:spPr>
          <a:xfrm>
            <a:off x="1677750" y="1628850"/>
            <a:ext cx="21028500" cy="1181400"/>
          </a:xfrm>
          <a:prstGeom prst="rect">
            <a:avLst/>
          </a:prstGeom>
          <a:noFill/>
          <a:ln>
            <a:noFill/>
          </a:ln>
        </p:spPr>
        <p:txBody>
          <a:bodyPr anchorCtr="0" anchor="t" bIns="0" lIns="0" spcFirstLastPara="1" rIns="0" wrap="square" tIns="0">
            <a:normAutofit fontScale="90000"/>
          </a:bodyPr>
          <a:lstStyle/>
          <a:p>
            <a:pPr indent="0" lvl="0" marL="0" rtl="0" algn="ctr">
              <a:lnSpc>
                <a:spcPct val="90000"/>
              </a:lnSpc>
              <a:spcBef>
                <a:spcPts val="0"/>
              </a:spcBef>
              <a:spcAft>
                <a:spcPts val="0"/>
              </a:spcAft>
              <a:buSzPct val="111111"/>
              <a:buNone/>
            </a:pPr>
            <a:r>
              <a:rPr lang="en-US"/>
              <a:t>Estrategias para la integración en programas de FP</a:t>
            </a:r>
            <a:endParaRPr/>
          </a:p>
        </p:txBody>
      </p:sp>
      <p:sp>
        <p:nvSpPr>
          <p:cNvPr id="290" name="Google Shape;290;p47"/>
          <p:cNvSpPr txBox="1"/>
          <p:nvPr/>
        </p:nvSpPr>
        <p:spPr>
          <a:xfrm>
            <a:off x="2250750" y="3622500"/>
            <a:ext cx="19882500" cy="8074200"/>
          </a:xfrm>
          <a:prstGeom prst="rect">
            <a:avLst/>
          </a:prstGeom>
          <a:noFill/>
          <a:ln>
            <a:noFill/>
          </a:ln>
        </p:spPr>
        <p:txBody>
          <a:bodyPr anchorCtr="0" anchor="ctr" bIns="45700" lIns="91425" spcFirstLastPara="1" rIns="91425" wrap="square" tIns="45700">
            <a:normAutofit/>
          </a:bodyPr>
          <a:lstStyle/>
          <a:p>
            <a:pPr indent="-571500" lvl="0" marL="800100" marR="0" rtl="0" algn="l">
              <a:lnSpc>
                <a:spcPct val="90000"/>
              </a:lnSpc>
              <a:spcBef>
                <a:spcPts val="2000"/>
              </a:spcBef>
              <a:spcAft>
                <a:spcPts val="0"/>
              </a:spcAft>
              <a:buClr>
                <a:srgbClr val="323232"/>
              </a:buClr>
              <a:buSzPts val="5600"/>
              <a:buFont typeface="Calibri"/>
              <a:buChar char="-"/>
            </a:pPr>
            <a:r>
              <a:rPr b="1" i="0" lang="en-US" sz="4400" u="none" cap="none" strike="noStrike">
                <a:solidFill>
                  <a:schemeClr val="accent1"/>
                </a:solidFill>
                <a:latin typeface="Arial"/>
                <a:ea typeface="Arial"/>
                <a:cs typeface="Arial"/>
                <a:sym typeface="Arial"/>
              </a:rPr>
              <a:t>Incorporar</a:t>
            </a:r>
            <a:r>
              <a:rPr b="0" i="0" lang="en-US" sz="4400" u="none" cap="none" strike="noStrike">
                <a:solidFill>
                  <a:schemeClr val="dk1"/>
                </a:solidFill>
                <a:latin typeface="Arial"/>
                <a:ea typeface="Arial"/>
                <a:cs typeface="Arial"/>
                <a:sym typeface="Arial"/>
              </a:rPr>
              <a:t> módulos sobre patrimonio en los planes de estudio relacionados con el turismo, las artes y la historia.</a:t>
            </a:r>
            <a:endParaRPr b="0" i="0" sz="5600" u="none" cap="none" strike="noStrike">
              <a:solidFill>
                <a:schemeClr val="dk1"/>
              </a:solidFill>
              <a:latin typeface="Arial"/>
              <a:ea typeface="Arial"/>
              <a:cs typeface="Arial"/>
              <a:sym typeface="Arial"/>
            </a:endParaRPr>
          </a:p>
          <a:p>
            <a:pPr indent="-571500" lvl="0" marL="800100" marR="0" rtl="0" algn="l">
              <a:lnSpc>
                <a:spcPct val="90000"/>
              </a:lnSpc>
              <a:spcBef>
                <a:spcPts val="2000"/>
              </a:spcBef>
              <a:spcAft>
                <a:spcPts val="0"/>
              </a:spcAft>
              <a:buClr>
                <a:srgbClr val="323232"/>
              </a:buClr>
              <a:buSzPts val="5600"/>
              <a:buFont typeface="Calibri"/>
              <a:buChar char="-"/>
            </a:pPr>
            <a:r>
              <a:rPr b="1" i="0" lang="en-US" sz="4400" u="none" cap="none" strike="noStrike">
                <a:solidFill>
                  <a:schemeClr val="accent1"/>
                </a:solidFill>
                <a:latin typeface="Arial"/>
                <a:ea typeface="Arial"/>
                <a:cs typeface="Arial"/>
                <a:sym typeface="Arial"/>
              </a:rPr>
              <a:t>Utilizar </a:t>
            </a:r>
            <a:r>
              <a:rPr b="0" i="0" lang="en-US" sz="4400" u="none" cap="none" strike="noStrike">
                <a:solidFill>
                  <a:schemeClr val="dk1"/>
                </a:solidFill>
                <a:latin typeface="Arial"/>
                <a:ea typeface="Arial"/>
                <a:cs typeface="Arial"/>
                <a:sym typeface="Arial"/>
              </a:rPr>
              <a:t>casos prác</a:t>
            </a:r>
            <a:r>
              <a:rPr lang="en-US" sz="4400">
                <a:solidFill>
                  <a:schemeClr val="dk1"/>
                </a:solidFill>
              </a:rPr>
              <a:t>ticos</a:t>
            </a:r>
            <a:r>
              <a:rPr b="0" i="0" lang="en-US" sz="4400" u="none" cap="none" strike="noStrike">
                <a:solidFill>
                  <a:schemeClr val="dk1"/>
                </a:solidFill>
                <a:latin typeface="Arial"/>
                <a:ea typeface="Arial"/>
                <a:cs typeface="Arial"/>
                <a:sym typeface="Arial"/>
              </a:rPr>
              <a:t> locales y visitas </a:t>
            </a:r>
            <a:r>
              <a:rPr lang="en-US" sz="4400">
                <a:solidFill>
                  <a:schemeClr val="dk1"/>
                </a:solidFill>
              </a:rPr>
              <a:t>sobre el terreno</a:t>
            </a:r>
            <a:r>
              <a:rPr b="0" i="0" lang="en-US" sz="4400" u="none" cap="none" strike="noStrike">
                <a:solidFill>
                  <a:schemeClr val="dk1"/>
                </a:solidFill>
                <a:latin typeface="Arial"/>
                <a:ea typeface="Arial"/>
                <a:cs typeface="Arial"/>
                <a:sym typeface="Arial"/>
              </a:rPr>
              <a:t> para el aprendizaje experiencial.</a:t>
            </a:r>
            <a:endParaRPr b="0" i="0" sz="5600" u="none" cap="none" strike="noStrike">
              <a:solidFill>
                <a:schemeClr val="dk1"/>
              </a:solidFill>
              <a:latin typeface="Arial"/>
              <a:ea typeface="Arial"/>
              <a:cs typeface="Arial"/>
              <a:sym typeface="Arial"/>
            </a:endParaRPr>
          </a:p>
          <a:p>
            <a:pPr indent="-571500" lvl="0" marL="800100" marR="0" rtl="0" algn="l">
              <a:lnSpc>
                <a:spcPct val="90000"/>
              </a:lnSpc>
              <a:spcBef>
                <a:spcPts val="2000"/>
              </a:spcBef>
              <a:spcAft>
                <a:spcPts val="0"/>
              </a:spcAft>
              <a:buClr>
                <a:srgbClr val="323232"/>
              </a:buClr>
              <a:buSzPts val="5600"/>
              <a:buFont typeface="Calibri"/>
              <a:buChar char="-"/>
            </a:pPr>
            <a:r>
              <a:rPr b="1" i="0" lang="en-US" sz="4400" u="none" cap="none" strike="noStrike">
                <a:solidFill>
                  <a:schemeClr val="accent1"/>
                </a:solidFill>
                <a:latin typeface="Arial"/>
                <a:ea typeface="Arial"/>
                <a:cs typeface="Arial"/>
                <a:sym typeface="Arial"/>
              </a:rPr>
              <a:t>Fomentar </a:t>
            </a:r>
            <a:r>
              <a:rPr b="0" i="0" lang="en-US" sz="4400" u="none" cap="none" strike="noStrike">
                <a:solidFill>
                  <a:schemeClr val="dk1"/>
                </a:solidFill>
                <a:latin typeface="Arial"/>
                <a:ea typeface="Arial"/>
                <a:cs typeface="Arial"/>
                <a:sym typeface="Arial"/>
              </a:rPr>
              <a:t>la documentación y la </a:t>
            </a:r>
            <a:r>
              <a:rPr lang="en-US" sz="4400">
                <a:solidFill>
                  <a:schemeClr val="dk1"/>
                </a:solidFill>
              </a:rPr>
              <a:t>transmisión oral </a:t>
            </a:r>
            <a:r>
              <a:rPr b="0" i="0" lang="en-US" sz="4400" u="none" cap="none" strike="noStrike">
                <a:solidFill>
                  <a:schemeClr val="dk1"/>
                </a:solidFill>
                <a:latin typeface="Arial"/>
                <a:ea typeface="Arial"/>
                <a:cs typeface="Arial"/>
                <a:sym typeface="Arial"/>
              </a:rPr>
              <a:t>de los conocimientos tradicionales.</a:t>
            </a:r>
            <a:endParaRPr b="0" i="0" sz="5600" u="none" cap="none" strike="noStrike">
              <a:solidFill>
                <a:schemeClr val="dk1"/>
              </a:solidFill>
              <a:latin typeface="Arial"/>
              <a:ea typeface="Arial"/>
              <a:cs typeface="Arial"/>
              <a:sym typeface="Arial"/>
            </a:endParaRPr>
          </a:p>
          <a:p>
            <a:pPr indent="-571500" lvl="0" marL="800100" marR="0" rtl="0" algn="l">
              <a:lnSpc>
                <a:spcPct val="90000"/>
              </a:lnSpc>
              <a:spcBef>
                <a:spcPts val="2000"/>
              </a:spcBef>
              <a:spcAft>
                <a:spcPts val="0"/>
              </a:spcAft>
              <a:buClr>
                <a:srgbClr val="323232"/>
              </a:buClr>
              <a:buSzPts val="5600"/>
              <a:buFont typeface="Calibri"/>
              <a:buChar char="-"/>
            </a:pPr>
            <a:r>
              <a:rPr b="1" i="0" lang="en-US" sz="4400" u="none" cap="none" strike="noStrike">
                <a:solidFill>
                  <a:schemeClr val="accent1"/>
                </a:solidFill>
                <a:latin typeface="Arial"/>
                <a:ea typeface="Arial"/>
                <a:cs typeface="Arial"/>
                <a:sym typeface="Arial"/>
              </a:rPr>
              <a:t>Colaborar </a:t>
            </a:r>
            <a:r>
              <a:rPr b="0" i="0" lang="en-US" sz="4400" u="none" cap="none" strike="noStrike">
                <a:solidFill>
                  <a:schemeClr val="dk1"/>
                </a:solidFill>
                <a:latin typeface="Arial"/>
                <a:ea typeface="Arial"/>
                <a:cs typeface="Arial"/>
                <a:sym typeface="Arial"/>
              </a:rPr>
              <a:t>con instituciones y comunidades culturales.</a:t>
            </a:r>
            <a:endParaRPr b="0" i="0" sz="5600" u="none" cap="none" strike="noStrike">
              <a:solidFill>
                <a:schemeClr val="dk1"/>
              </a:solidFill>
              <a:latin typeface="Arial"/>
              <a:ea typeface="Arial"/>
              <a:cs typeface="Arial"/>
              <a:sym typeface="Arial"/>
            </a:endParaRPr>
          </a:p>
          <a:p>
            <a:pPr indent="-571500" lvl="0" marL="800100" marR="0" rtl="0" algn="l">
              <a:lnSpc>
                <a:spcPct val="90000"/>
              </a:lnSpc>
              <a:spcBef>
                <a:spcPts val="2000"/>
              </a:spcBef>
              <a:spcAft>
                <a:spcPts val="0"/>
              </a:spcAft>
              <a:buClr>
                <a:srgbClr val="323232"/>
              </a:buClr>
              <a:buSzPts val="5600"/>
              <a:buFont typeface="Calibri"/>
              <a:buChar char="-"/>
            </a:pPr>
            <a:r>
              <a:rPr b="1" i="0" lang="en-US" sz="4400" u="none" cap="none" strike="noStrike">
                <a:solidFill>
                  <a:schemeClr val="accent1"/>
                </a:solidFill>
                <a:latin typeface="Arial"/>
                <a:ea typeface="Arial"/>
                <a:cs typeface="Arial"/>
                <a:sym typeface="Arial"/>
              </a:rPr>
              <a:t>Promover </a:t>
            </a:r>
            <a:r>
              <a:rPr b="0" i="0" lang="en-US" sz="4400" u="none" cap="none" strike="noStrike">
                <a:solidFill>
                  <a:schemeClr val="dk1"/>
                </a:solidFill>
                <a:latin typeface="Arial"/>
                <a:ea typeface="Arial"/>
                <a:cs typeface="Arial"/>
                <a:sym typeface="Arial"/>
              </a:rPr>
              <a:t>las </a:t>
            </a:r>
            <a:r>
              <a:rPr lang="en-US" sz="4400">
                <a:solidFill>
                  <a:schemeClr val="dk1"/>
                </a:solidFill>
              </a:rPr>
              <a:t>competencias profesionales </a:t>
            </a:r>
            <a:r>
              <a:rPr b="0" i="0" lang="en-US" sz="4400" u="none" cap="none" strike="noStrike">
                <a:solidFill>
                  <a:schemeClr val="dk1"/>
                </a:solidFill>
                <a:latin typeface="Arial"/>
                <a:ea typeface="Arial"/>
                <a:cs typeface="Arial"/>
                <a:sym typeface="Arial"/>
              </a:rPr>
              <a:t>vinculadas a las prácticas culturales (por ejemplo, la artesanía</a:t>
            </a:r>
            <a:r>
              <a:rPr lang="en-US" sz="4400">
                <a:solidFill>
                  <a:schemeClr val="dk1"/>
                </a:solidFill>
              </a:rPr>
              <a:t> o el </a:t>
            </a:r>
            <a:r>
              <a:rPr b="0" i="0" lang="en-US" sz="4400" u="none" cap="none" strike="noStrike">
                <a:solidFill>
                  <a:schemeClr val="dk1"/>
                </a:solidFill>
                <a:latin typeface="Arial"/>
                <a:ea typeface="Arial"/>
                <a:cs typeface="Arial"/>
                <a:sym typeface="Arial"/>
              </a:rPr>
              <a:t>patrimonio culinario).</a:t>
            </a:r>
            <a:endParaRPr b="0" i="0" sz="56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4" name="Shape 294"/>
        <p:cNvGrpSpPr/>
        <p:nvPr/>
      </p:nvGrpSpPr>
      <p:grpSpPr>
        <a:xfrm>
          <a:off x="0" y="0"/>
          <a:ext cx="0" cy="0"/>
          <a:chOff x="0" y="0"/>
          <a:chExt cx="0" cy="0"/>
        </a:xfrm>
      </p:grpSpPr>
      <p:sp>
        <p:nvSpPr>
          <p:cNvPr id="295" name="Google Shape;295;p48"/>
          <p:cNvSpPr/>
          <p:nvPr/>
        </p:nvSpPr>
        <p:spPr>
          <a:xfrm>
            <a:off x="0" y="0"/>
            <a:ext cx="24383998" cy="1371473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296" name="Google Shape;296;p48"/>
          <p:cNvGrpSpPr/>
          <p:nvPr/>
        </p:nvGrpSpPr>
        <p:grpSpPr>
          <a:xfrm>
            <a:off x="-2" y="2433194"/>
            <a:ext cx="1463037" cy="1346920"/>
            <a:chOff x="3940602" y="308034"/>
            <a:chExt cx="2116791" cy="3428999"/>
          </a:xfrm>
        </p:grpSpPr>
        <p:sp>
          <p:nvSpPr>
            <p:cNvPr id="297" name="Google Shape;297;p48"/>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8" name="Google Shape;298;p48"/>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9" name="Google Shape;299;p48"/>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00" name="Google Shape;300;p48"/>
          <p:cNvSpPr/>
          <p:nvPr/>
        </p:nvSpPr>
        <p:spPr>
          <a:xfrm>
            <a:off x="1280158" y="1227908"/>
            <a:ext cx="21814974" cy="378823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1" name="Google Shape;301;p48"/>
          <p:cNvSpPr txBox="1"/>
          <p:nvPr>
            <p:ph type="title"/>
          </p:nvPr>
        </p:nvSpPr>
        <p:spPr>
          <a:xfrm>
            <a:off x="2087249" y="1619800"/>
            <a:ext cx="20856600" cy="3108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8000"/>
              <a:buNone/>
            </a:pPr>
            <a:r>
              <a:rPr lang="en-US" sz="8200">
                <a:solidFill>
                  <a:schemeClr val="dk1"/>
                </a:solidFill>
                <a:latin typeface="Arial"/>
                <a:ea typeface="Arial"/>
                <a:cs typeface="Arial"/>
                <a:sym typeface="Arial"/>
              </a:rPr>
              <a:t>El papel del profesorado en la </a:t>
            </a:r>
            <a:r>
              <a:rPr lang="en-US" sz="8200">
                <a:solidFill>
                  <a:schemeClr val="dk1"/>
                </a:solidFill>
              </a:rPr>
              <a:t>con</a:t>
            </a:r>
            <a:r>
              <a:rPr lang="en-US" sz="8200">
                <a:solidFill>
                  <a:schemeClr val="dk1"/>
                </a:solidFill>
                <a:latin typeface="Arial"/>
                <a:ea typeface="Arial"/>
                <a:cs typeface="Arial"/>
                <a:sym typeface="Arial"/>
              </a:rPr>
              <a:t>servación del patrimonio</a:t>
            </a:r>
            <a:endParaRPr sz="6600"/>
          </a:p>
        </p:txBody>
      </p:sp>
      <p:sp>
        <p:nvSpPr>
          <p:cNvPr id="302" name="Google Shape;302;p48"/>
          <p:cNvSpPr txBox="1"/>
          <p:nvPr>
            <p:ph idx="1" type="body"/>
          </p:nvPr>
        </p:nvSpPr>
        <p:spPr>
          <a:xfrm>
            <a:off x="2002900" y="5408025"/>
            <a:ext cx="21815100" cy="6791400"/>
          </a:xfrm>
          <a:prstGeom prst="rect">
            <a:avLst/>
          </a:prstGeom>
          <a:noFill/>
          <a:ln>
            <a:noFill/>
          </a:ln>
        </p:spPr>
        <p:txBody>
          <a:bodyPr anchorCtr="0" anchor="ctr" bIns="45700" lIns="91425" spcFirstLastPara="1" rIns="91425" wrap="square" tIns="45700">
            <a:normAutofit lnSpcReduction="10000"/>
          </a:bodyPr>
          <a:lstStyle/>
          <a:p>
            <a:pPr indent="-714632" lvl="0" marL="914400" rtl="0" algn="l">
              <a:lnSpc>
                <a:spcPct val="90000"/>
              </a:lnSpc>
              <a:spcBef>
                <a:spcPts val="2000"/>
              </a:spcBef>
              <a:spcAft>
                <a:spcPts val="0"/>
              </a:spcAft>
              <a:buSzPts val="6054"/>
              <a:buFont typeface="Calibri"/>
              <a:buChar char="-"/>
            </a:pPr>
            <a:r>
              <a:rPr b="1" lang="en-US" sz="4800">
                <a:solidFill>
                  <a:schemeClr val="accent1"/>
                </a:solidFill>
                <a:latin typeface="Arial"/>
                <a:ea typeface="Arial"/>
                <a:cs typeface="Arial"/>
                <a:sym typeface="Arial"/>
              </a:rPr>
              <a:t>Actuar</a:t>
            </a:r>
            <a:r>
              <a:rPr lang="en-US" sz="4800">
                <a:solidFill>
                  <a:schemeClr val="dk1"/>
                </a:solidFill>
                <a:latin typeface="Arial"/>
                <a:ea typeface="Arial"/>
                <a:cs typeface="Arial"/>
                <a:sym typeface="Arial"/>
              </a:rPr>
              <a:t> como mediadores culturales y facilitadores del aprendizaje intergeneracional.</a:t>
            </a:r>
            <a:endParaRPr>
              <a:solidFill>
                <a:schemeClr val="dk1"/>
              </a:solidFill>
            </a:endParaRPr>
          </a:p>
          <a:p>
            <a:pPr indent="-714632" lvl="0" marL="914400" rtl="0" algn="l">
              <a:lnSpc>
                <a:spcPct val="90000"/>
              </a:lnSpc>
              <a:spcBef>
                <a:spcPts val="2000"/>
              </a:spcBef>
              <a:spcAft>
                <a:spcPts val="0"/>
              </a:spcAft>
              <a:buSzPts val="6054"/>
              <a:buFont typeface="Calibri"/>
              <a:buChar char="-"/>
            </a:pPr>
            <a:r>
              <a:rPr b="1" lang="en-US" sz="4800">
                <a:solidFill>
                  <a:schemeClr val="accent1"/>
                </a:solidFill>
                <a:latin typeface="Arial"/>
                <a:ea typeface="Arial"/>
                <a:cs typeface="Arial"/>
                <a:sym typeface="Arial"/>
              </a:rPr>
              <a:t>Fomentar </a:t>
            </a:r>
            <a:r>
              <a:rPr lang="en-US" sz="4800">
                <a:solidFill>
                  <a:schemeClr val="dk1"/>
                </a:solidFill>
                <a:latin typeface="Arial"/>
                <a:ea typeface="Arial"/>
                <a:cs typeface="Arial"/>
                <a:sym typeface="Arial"/>
              </a:rPr>
              <a:t>el orgullo por la identidad cultural y el respeto por la diversidad.</a:t>
            </a:r>
            <a:endParaRPr>
              <a:solidFill>
                <a:schemeClr val="dk1"/>
              </a:solidFill>
              <a:latin typeface="Arial"/>
              <a:ea typeface="Arial"/>
              <a:cs typeface="Arial"/>
              <a:sym typeface="Arial"/>
            </a:endParaRPr>
          </a:p>
          <a:p>
            <a:pPr indent="-714632" lvl="0" marL="914400" rtl="0" algn="l">
              <a:lnSpc>
                <a:spcPct val="90000"/>
              </a:lnSpc>
              <a:spcBef>
                <a:spcPts val="2000"/>
              </a:spcBef>
              <a:spcAft>
                <a:spcPts val="0"/>
              </a:spcAft>
              <a:buSzPts val="6054"/>
              <a:buFont typeface="Calibri"/>
              <a:buChar char="-"/>
            </a:pPr>
            <a:r>
              <a:rPr b="1" lang="en-US" sz="4800">
                <a:solidFill>
                  <a:schemeClr val="accent1"/>
                </a:solidFill>
                <a:latin typeface="Arial"/>
                <a:ea typeface="Arial"/>
                <a:cs typeface="Arial"/>
                <a:sym typeface="Arial"/>
              </a:rPr>
              <a:t>Fomentar </a:t>
            </a:r>
            <a:r>
              <a:rPr lang="en-US" sz="4800">
                <a:solidFill>
                  <a:schemeClr val="dk1"/>
                </a:solidFill>
                <a:latin typeface="Arial"/>
                <a:ea typeface="Arial"/>
                <a:cs typeface="Arial"/>
                <a:sym typeface="Arial"/>
              </a:rPr>
              <a:t>el pensamiento crítico sobre la protección y la sostenibilidad del patrimonio.</a:t>
            </a:r>
            <a:endParaRPr>
              <a:solidFill>
                <a:schemeClr val="dk1"/>
              </a:solidFill>
              <a:latin typeface="Arial"/>
              <a:ea typeface="Arial"/>
              <a:cs typeface="Arial"/>
              <a:sym typeface="Arial"/>
            </a:endParaRPr>
          </a:p>
          <a:p>
            <a:pPr indent="-714632" lvl="0" marL="914400" rtl="0" algn="l">
              <a:lnSpc>
                <a:spcPct val="90000"/>
              </a:lnSpc>
              <a:spcBef>
                <a:spcPts val="2000"/>
              </a:spcBef>
              <a:spcAft>
                <a:spcPts val="0"/>
              </a:spcAft>
              <a:buSzPts val="6054"/>
              <a:buFont typeface="Calibri"/>
              <a:buChar char="-"/>
            </a:pPr>
            <a:r>
              <a:rPr b="1" lang="en-US" sz="4800">
                <a:solidFill>
                  <a:schemeClr val="accent1"/>
                </a:solidFill>
                <a:latin typeface="Arial"/>
                <a:ea typeface="Arial"/>
                <a:cs typeface="Arial"/>
                <a:sym typeface="Arial"/>
              </a:rPr>
              <a:t>Integrar </a:t>
            </a:r>
            <a:r>
              <a:rPr lang="en-US" sz="4800">
                <a:solidFill>
                  <a:schemeClr val="dk1"/>
                </a:solidFill>
                <a:latin typeface="Arial"/>
                <a:ea typeface="Arial"/>
                <a:cs typeface="Arial"/>
                <a:sym typeface="Arial"/>
              </a:rPr>
              <a:t>enfoques interdisciplinarios y métodos participativos.</a:t>
            </a:r>
            <a:endParaRPr>
              <a:solidFill>
                <a:schemeClr val="dk1"/>
              </a:solidFill>
              <a:latin typeface="Arial"/>
              <a:ea typeface="Arial"/>
              <a:cs typeface="Arial"/>
              <a:sym typeface="Arial"/>
            </a:endParaRPr>
          </a:p>
          <a:p>
            <a:pPr indent="-714632" lvl="0" marL="914400" rtl="0" algn="l">
              <a:lnSpc>
                <a:spcPct val="90000"/>
              </a:lnSpc>
              <a:spcBef>
                <a:spcPts val="2000"/>
              </a:spcBef>
              <a:spcAft>
                <a:spcPts val="0"/>
              </a:spcAft>
              <a:buSzPts val="6054"/>
              <a:buFont typeface="Calibri"/>
              <a:buChar char="-"/>
            </a:pPr>
            <a:r>
              <a:rPr b="1" lang="en-US" sz="4800">
                <a:solidFill>
                  <a:schemeClr val="accent1"/>
                </a:solidFill>
                <a:latin typeface="Arial"/>
                <a:ea typeface="Arial"/>
                <a:cs typeface="Arial"/>
                <a:sym typeface="Arial"/>
              </a:rPr>
              <a:t>Abogar </a:t>
            </a:r>
            <a:r>
              <a:rPr lang="en-US" sz="4800">
                <a:solidFill>
                  <a:schemeClr val="dk1"/>
                </a:solidFill>
                <a:latin typeface="Arial"/>
                <a:ea typeface="Arial"/>
                <a:cs typeface="Arial"/>
                <a:sym typeface="Arial"/>
              </a:rPr>
              <a:t>por la inclusión del patrimonio en los marcos políticos e institucionales.</a:t>
            </a:r>
            <a:endParaRPr>
              <a:solidFill>
                <a:schemeClr val="dk1"/>
              </a:solidFill>
            </a:endParaRPr>
          </a:p>
        </p:txBody>
      </p:sp>
      <p:cxnSp>
        <p:nvCxnSpPr>
          <p:cNvPr id="303" name="Google Shape;303;p48"/>
          <p:cNvCxnSpPr/>
          <p:nvPr/>
        </p:nvCxnSpPr>
        <p:spPr>
          <a:xfrm rot="10800000">
            <a:off x="1676400" y="12970626"/>
            <a:ext cx="21031200" cy="0"/>
          </a:xfrm>
          <a:prstGeom prst="straightConnector1">
            <a:avLst/>
          </a:prstGeom>
          <a:noFill/>
          <a:ln cap="flat" cmpd="sng" w="57150">
            <a:solidFill>
              <a:schemeClr val="accent4"/>
            </a:solidFill>
            <a:prstDash val="solid"/>
            <a:round/>
            <a:headEnd len="sm" w="sm" type="none"/>
            <a:tailEnd len="sm" w="sm" type="none"/>
          </a:ln>
        </p:spPr>
      </p:cxnSp>
      <p:pic>
        <p:nvPicPr>
          <p:cNvPr descr="European flag emblem and multilingual disclaimer - European ..." id="304" name="Google Shape;304;p48"/>
          <p:cNvPicPr preferRelativeResize="0"/>
          <p:nvPr/>
        </p:nvPicPr>
        <p:blipFill rotWithShape="1">
          <a:blip r:embed="rId3">
            <a:alphaModFix/>
          </a:blip>
          <a:srcRect b="0" l="0" r="0" t="0"/>
          <a:stretch/>
        </p:blipFill>
        <p:spPr>
          <a:xfrm>
            <a:off x="722840" y="12199504"/>
            <a:ext cx="3205016" cy="66643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8" name="Shape 308"/>
        <p:cNvGrpSpPr/>
        <p:nvPr/>
      </p:nvGrpSpPr>
      <p:grpSpPr>
        <a:xfrm>
          <a:off x="0" y="0"/>
          <a:ext cx="0" cy="0"/>
          <a:chOff x="0" y="0"/>
          <a:chExt cx="0" cy="0"/>
        </a:xfrm>
      </p:grpSpPr>
      <p:sp>
        <p:nvSpPr>
          <p:cNvPr id="309" name="Google Shape;309;p49"/>
          <p:cNvSpPr/>
          <p:nvPr/>
        </p:nvSpPr>
        <p:spPr>
          <a:xfrm>
            <a:off x="0" y="0"/>
            <a:ext cx="24383998" cy="1371473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310" name="Google Shape;310;p49"/>
          <p:cNvGrpSpPr/>
          <p:nvPr/>
        </p:nvGrpSpPr>
        <p:grpSpPr>
          <a:xfrm>
            <a:off x="-2" y="2433194"/>
            <a:ext cx="1463037" cy="1346920"/>
            <a:chOff x="3940602" y="308034"/>
            <a:chExt cx="2116791" cy="3428999"/>
          </a:xfrm>
        </p:grpSpPr>
        <p:sp>
          <p:nvSpPr>
            <p:cNvPr id="311" name="Google Shape;311;p49"/>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2" name="Google Shape;312;p49"/>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3" name="Google Shape;313;p49"/>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14" name="Google Shape;314;p49"/>
          <p:cNvSpPr/>
          <p:nvPr/>
        </p:nvSpPr>
        <p:spPr>
          <a:xfrm>
            <a:off x="1280158" y="1227908"/>
            <a:ext cx="21814974" cy="378823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5" name="Google Shape;315;p49"/>
          <p:cNvSpPr txBox="1"/>
          <p:nvPr>
            <p:ph type="title"/>
          </p:nvPr>
        </p:nvSpPr>
        <p:spPr>
          <a:xfrm>
            <a:off x="2693992" y="1829346"/>
            <a:ext cx="19690200" cy="2554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8000"/>
              <a:buNone/>
            </a:pPr>
            <a:r>
              <a:rPr lang="en-US" sz="8200">
                <a:solidFill>
                  <a:schemeClr val="dk1"/>
                </a:solidFill>
              </a:rPr>
              <a:t>Reflexión y conclusiones</a:t>
            </a:r>
            <a:endParaRPr sz="8200"/>
          </a:p>
        </p:txBody>
      </p:sp>
      <p:cxnSp>
        <p:nvCxnSpPr>
          <p:cNvPr id="316" name="Google Shape;316;p49"/>
          <p:cNvCxnSpPr/>
          <p:nvPr/>
        </p:nvCxnSpPr>
        <p:spPr>
          <a:xfrm rot="10800000">
            <a:off x="1676400" y="12970626"/>
            <a:ext cx="21031200" cy="0"/>
          </a:xfrm>
          <a:prstGeom prst="straightConnector1">
            <a:avLst/>
          </a:prstGeom>
          <a:noFill/>
          <a:ln cap="flat" cmpd="sng" w="57150">
            <a:solidFill>
              <a:schemeClr val="accent4"/>
            </a:solidFill>
            <a:prstDash val="solid"/>
            <a:round/>
            <a:headEnd len="sm" w="sm" type="none"/>
            <a:tailEnd len="sm" w="sm" type="none"/>
          </a:ln>
        </p:spPr>
      </p:cxnSp>
      <p:grpSp>
        <p:nvGrpSpPr>
          <p:cNvPr id="317" name="Google Shape;317;p49"/>
          <p:cNvGrpSpPr/>
          <p:nvPr/>
        </p:nvGrpSpPr>
        <p:grpSpPr>
          <a:xfrm>
            <a:off x="1999572" y="5421542"/>
            <a:ext cx="19318050" cy="6206333"/>
            <a:chOff x="719414" y="106746"/>
            <a:chExt cx="19318050" cy="6206333"/>
          </a:xfrm>
        </p:grpSpPr>
        <p:sp>
          <p:nvSpPr>
            <p:cNvPr id="318" name="Google Shape;318;p49"/>
            <p:cNvSpPr/>
            <p:nvPr/>
          </p:nvSpPr>
          <p:spPr>
            <a:xfrm>
              <a:off x="719414" y="106746"/>
              <a:ext cx="2557472" cy="2557472"/>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9"/>
            <p:cNvSpPr/>
            <p:nvPr/>
          </p:nvSpPr>
          <p:spPr>
            <a:xfrm>
              <a:off x="1256483" y="643815"/>
              <a:ext cx="1483333" cy="1483333"/>
            </a:xfrm>
            <a:prstGeom prst="rect">
              <a:avLst/>
            </a:prstGeom>
            <a:solidFill>
              <a:srgbClr val="1CCD5D"/>
            </a:solidFill>
            <a:ln cap="flat" cmpd="sng" w="25400">
              <a:solidFill>
                <a:schemeClr val="lt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9"/>
            <p:cNvSpPr/>
            <p:nvPr/>
          </p:nvSpPr>
          <p:spPr>
            <a:xfrm>
              <a:off x="3824916" y="106746"/>
              <a:ext cx="6028327" cy="255747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9"/>
            <p:cNvSpPr txBox="1"/>
            <p:nvPr/>
          </p:nvSpPr>
          <p:spPr>
            <a:xfrm>
              <a:off x="3824916" y="106746"/>
              <a:ext cx="6028327" cy="255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0" i="0" lang="en-US" sz="4000" u="none" cap="none" strike="noStrike">
                  <a:solidFill>
                    <a:srgbClr val="000000"/>
                  </a:solidFill>
                  <a:latin typeface="Arial"/>
                  <a:ea typeface="Arial"/>
                  <a:cs typeface="Arial"/>
                  <a:sym typeface="Arial"/>
                </a:rPr>
                <a:t>¿Qué nueva </a:t>
              </a:r>
              <a:r>
                <a:rPr lang="en-US" sz="4000"/>
                <a:t>idea has aprendido</a:t>
              </a:r>
              <a:r>
                <a:rPr b="0" i="0" lang="en-US" sz="4000" u="none" cap="none" strike="noStrike">
                  <a:solidFill>
                    <a:srgbClr val="000000"/>
                  </a:solidFill>
                  <a:latin typeface="Arial"/>
                  <a:ea typeface="Arial"/>
                  <a:cs typeface="Arial"/>
                  <a:sym typeface="Arial"/>
                </a:rPr>
                <a:t> hoy?</a:t>
              </a:r>
              <a:endParaRPr b="0" i="0" sz="4000" u="none" cap="none" strike="noStrike">
                <a:solidFill>
                  <a:srgbClr val="000000"/>
                </a:solidFill>
                <a:latin typeface="Arial"/>
                <a:ea typeface="Arial"/>
                <a:cs typeface="Arial"/>
                <a:sym typeface="Arial"/>
              </a:endParaRPr>
            </a:p>
          </p:txBody>
        </p:sp>
        <p:sp>
          <p:nvSpPr>
            <p:cNvPr id="322" name="Google Shape;322;p49"/>
            <p:cNvSpPr/>
            <p:nvPr/>
          </p:nvSpPr>
          <p:spPr>
            <a:xfrm>
              <a:off x="10903635" y="106746"/>
              <a:ext cx="2557472" cy="2557472"/>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9"/>
            <p:cNvSpPr/>
            <p:nvPr/>
          </p:nvSpPr>
          <p:spPr>
            <a:xfrm>
              <a:off x="11440704" y="643815"/>
              <a:ext cx="1483333" cy="1483333"/>
            </a:xfrm>
            <a:prstGeom prst="rect">
              <a:avLst/>
            </a:prstGeom>
            <a:solidFill>
              <a:srgbClr val="1CCD5D"/>
            </a:solidFill>
            <a:ln cap="flat" cmpd="sng" w="25400">
              <a:solidFill>
                <a:schemeClr val="lt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9"/>
            <p:cNvSpPr/>
            <p:nvPr/>
          </p:nvSpPr>
          <p:spPr>
            <a:xfrm>
              <a:off x="14009137" y="106746"/>
              <a:ext cx="6028327" cy="255747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9"/>
            <p:cNvSpPr txBox="1"/>
            <p:nvPr/>
          </p:nvSpPr>
          <p:spPr>
            <a:xfrm>
              <a:off x="14009137" y="106746"/>
              <a:ext cx="6028327" cy="255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0" i="0" lang="en-US" sz="4400" u="none" cap="none" strike="noStrike">
                  <a:solidFill>
                    <a:srgbClr val="000000"/>
                  </a:solidFill>
                  <a:latin typeface="Arial"/>
                  <a:ea typeface="Arial"/>
                  <a:cs typeface="Arial"/>
                  <a:sym typeface="Arial"/>
                </a:rPr>
                <a:t>¿Cómo aplicarás estos conceptos en tu </a:t>
              </a:r>
              <a:r>
                <a:rPr lang="en-US" sz="4400"/>
                <a:t>labora docente </a:t>
              </a:r>
              <a:r>
                <a:rPr b="0" i="0" lang="en-US" sz="4400" u="none" cap="none" strike="noStrike">
                  <a:solidFill>
                    <a:srgbClr val="000000"/>
                  </a:solidFill>
                  <a:latin typeface="Arial"/>
                  <a:ea typeface="Arial"/>
                  <a:cs typeface="Arial"/>
                  <a:sym typeface="Arial"/>
                </a:rPr>
                <a:t>o en tu comunidad?</a:t>
              </a:r>
              <a:endParaRPr sz="4400"/>
            </a:p>
          </p:txBody>
        </p:sp>
        <p:sp>
          <p:nvSpPr>
            <p:cNvPr id="326" name="Google Shape;326;p49"/>
            <p:cNvSpPr/>
            <p:nvPr/>
          </p:nvSpPr>
          <p:spPr>
            <a:xfrm>
              <a:off x="719414" y="3755585"/>
              <a:ext cx="2557472" cy="2557472"/>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9"/>
            <p:cNvSpPr/>
            <p:nvPr/>
          </p:nvSpPr>
          <p:spPr>
            <a:xfrm>
              <a:off x="1256483" y="4292654"/>
              <a:ext cx="1483333" cy="1483333"/>
            </a:xfrm>
            <a:prstGeom prst="rect">
              <a:avLst/>
            </a:prstGeom>
            <a:solidFill>
              <a:srgbClr val="1CCD5D"/>
            </a:solidFill>
            <a:ln cap="flat" cmpd="sng" w="25400">
              <a:solidFill>
                <a:schemeClr val="lt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9"/>
            <p:cNvSpPr/>
            <p:nvPr/>
          </p:nvSpPr>
          <p:spPr>
            <a:xfrm>
              <a:off x="3824916" y="3755585"/>
              <a:ext cx="6028327" cy="255747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9"/>
            <p:cNvSpPr txBox="1"/>
            <p:nvPr/>
          </p:nvSpPr>
          <p:spPr>
            <a:xfrm>
              <a:off x="3824917" y="3755579"/>
              <a:ext cx="5949600" cy="25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0" i="0" lang="en-US" sz="4000" u="none" cap="none" strike="noStrike">
                  <a:solidFill>
                    <a:srgbClr val="000000"/>
                  </a:solidFill>
                  <a:latin typeface="Arial"/>
                  <a:ea typeface="Arial"/>
                  <a:cs typeface="Arial"/>
                  <a:sym typeface="Arial"/>
                </a:rPr>
                <a:t>Comparte ejemplos o reflexiones personales relacionadas con el patrimonio cultural.</a:t>
              </a:r>
              <a:endParaRPr sz="4000"/>
            </a:p>
          </p:txBody>
        </p:sp>
        <p:sp>
          <p:nvSpPr>
            <p:cNvPr id="330" name="Google Shape;330;p49"/>
            <p:cNvSpPr/>
            <p:nvPr/>
          </p:nvSpPr>
          <p:spPr>
            <a:xfrm>
              <a:off x="10903635" y="3755585"/>
              <a:ext cx="2557472" cy="2557472"/>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9"/>
            <p:cNvSpPr/>
            <p:nvPr/>
          </p:nvSpPr>
          <p:spPr>
            <a:xfrm>
              <a:off x="11440704" y="4292654"/>
              <a:ext cx="1483333" cy="1483333"/>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9"/>
            <p:cNvSpPr/>
            <p:nvPr/>
          </p:nvSpPr>
          <p:spPr>
            <a:xfrm>
              <a:off x="14009137" y="3755585"/>
              <a:ext cx="6028327" cy="255747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9"/>
            <p:cNvSpPr txBox="1"/>
            <p:nvPr/>
          </p:nvSpPr>
          <p:spPr>
            <a:xfrm>
              <a:off x="14009137" y="3755585"/>
              <a:ext cx="6028327" cy="255747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US" sz="4400"/>
                <a:t> ¿Alguna sugerencia para futuras actividades o actividades de aprendizaje?</a:t>
              </a:r>
              <a:endParaRPr sz="4400"/>
            </a:p>
          </p:txBody>
        </p:sp>
      </p:grpSp>
      <p:pic>
        <p:nvPicPr>
          <p:cNvPr descr="European flag emblem and multilingual disclaimer - European ..." id="334" name="Google Shape;334;p49"/>
          <p:cNvPicPr preferRelativeResize="0"/>
          <p:nvPr/>
        </p:nvPicPr>
        <p:blipFill rotWithShape="1">
          <a:blip r:embed="rId4">
            <a:alphaModFix/>
          </a:blip>
          <a:srcRect b="0" l="0" r="0" t="0"/>
          <a:stretch/>
        </p:blipFill>
        <p:spPr>
          <a:xfrm>
            <a:off x="722840" y="12184111"/>
            <a:ext cx="3081864" cy="66643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8" name="Shape 338"/>
        <p:cNvGrpSpPr/>
        <p:nvPr/>
      </p:nvGrpSpPr>
      <p:grpSpPr>
        <a:xfrm>
          <a:off x="0" y="0"/>
          <a:ext cx="0" cy="0"/>
          <a:chOff x="0" y="0"/>
          <a:chExt cx="0" cy="0"/>
        </a:xfrm>
      </p:grpSpPr>
      <p:sp>
        <p:nvSpPr>
          <p:cNvPr id="339" name="Google Shape;339;p50"/>
          <p:cNvSpPr/>
          <p:nvPr/>
        </p:nvSpPr>
        <p:spPr>
          <a:xfrm>
            <a:off x="0" y="0"/>
            <a:ext cx="24378000" cy="1371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0" name="Google Shape;340;p50"/>
          <p:cNvSpPr txBox="1"/>
          <p:nvPr>
            <p:ph type="title"/>
          </p:nvPr>
        </p:nvSpPr>
        <p:spPr>
          <a:xfrm>
            <a:off x="2562000" y="908825"/>
            <a:ext cx="19254000" cy="2651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8000"/>
              <a:buNone/>
            </a:pPr>
            <a:r>
              <a:rPr lang="en-US">
                <a:solidFill>
                  <a:schemeClr val="dk1"/>
                </a:solidFill>
                <a:latin typeface="Arial"/>
                <a:ea typeface="Arial"/>
                <a:cs typeface="Arial"/>
                <a:sym typeface="Arial"/>
              </a:rPr>
              <a:t>Preguntas y respuestas y debate abierto</a:t>
            </a:r>
            <a:endParaRPr>
              <a:solidFill>
                <a:schemeClr val="dk1"/>
              </a:solidFill>
            </a:endParaRPr>
          </a:p>
        </p:txBody>
      </p:sp>
      <p:sp>
        <p:nvSpPr>
          <p:cNvPr id="341" name="Google Shape;341;p50"/>
          <p:cNvSpPr/>
          <p:nvPr/>
        </p:nvSpPr>
        <p:spPr>
          <a:xfrm>
            <a:off x="1676400" y="3730626"/>
            <a:ext cx="20848320" cy="36576"/>
          </a:xfrm>
          <a:custGeom>
            <a:rect b="b" l="l" r="r" t="t"/>
            <a:pathLst>
              <a:path extrusionOk="0" fill="none" h="36576" w="20848320">
                <a:moveTo>
                  <a:pt x="0" y="0"/>
                </a:moveTo>
                <a:cubicBezTo>
                  <a:pt x="287438" y="22528"/>
                  <a:pt x="359336" y="20369"/>
                  <a:pt x="694944" y="0"/>
                </a:cubicBezTo>
                <a:cubicBezTo>
                  <a:pt x="1030552" y="-20369"/>
                  <a:pt x="729855" y="-1592"/>
                  <a:pt x="764438" y="0"/>
                </a:cubicBezTo>
                <a:cubicBezTo>
                  <a:pt x="799021" y="1592"/>
                  <a:pt x="1137869" y="9784"/>
                  <a:pt x="1250899" y="0"/>
                </a:cubicBezTo>
                <a:cubicBezTo>
                  <a:pt x="1363929" y="-9784"/>
                  <a:pt x="1753246" y="40003"/>
                  <a:pt x="2154326" y="0"/>
                </a:cubicBezTo>
                <a:cubicBezTo>
                  <a:pt x="2555406" y="-40003"/>
                  <a:pt x="2824976" y="54746"/>
                  <a:pt x="3266237" y="0"/>
                </a:cubicBezTo>
                <a:cubicBezTo>
                  <a:pt x="3707498" y="-54746"/>
                  <a:pt x="3309246" y="-1781"/>
                  <a:pt x="3335731" y="0"/>
                </a:cubicBezTo>
                <a:cubicBezTo>
                  <a:pt x="3362216" y="1781"/>
                  <a:pt x="3373528" y="2207"/>
                  <a:pt x="3405226" y="0"/>
                </a:cubicBezTo>
                <a:cubicBezTo>
                  <a:pt x="3436924" y="-2207"/>
                  <a:pt x="4135324" y="25277"/>
                  <a:pt x="4517136" y="0"/>
                </a:cubicBezTo>
                <a:cubicBezTo>
                  <a:pt x="4898948" y="-25277"/>
                  <a:pt x="4557949" y="-2516"/>
                  <a:pt x="4586630" y="0"/>
                </a:cubicBezTo>
                <a:cubicBezTo>
                  <a:pt x="4615311" y="2516"/>
                  <a:pt x="5077409" y="-9891"/>
                  <a:pt x="5281574" y="0"/>
                </a:cubicBezTo>
                <a:cubicBezTo>
                  <a:pt x="5485739" y="9891"/>
                  <a:pt x="5443559" y="-5467"/>
                  <a:pt x="5559552" y="0"/>
                </a:cubicBezTo>
                <a:cubicBezTo>
                  <a:pt x="5675545" y="5467"/>
                  <a:pt x="5778640" y="11290"/>
                  <a:pt x="5837530" y="0"/>
                </a:cubicBezTo>
                <a:cubicBezTo>
                  <a:pt x="5896420" y="-11290"/>
                  <a:pt x="6014807" y="1863"/>
                  <a:pt x="6115507" y="0"/>
                </a:cubicBezTo>
                <a:cubicBezTo>
                  <a:pt x="6216207" y="-1863"/>
                  <a:pt x="6294132" y="-6346"/>
                  <a:pt x="6393485" y="0"/>
                </a:cubicBezTo>
                <a:cubicBezTo>
                  <a:pt x="6492838" y="6346"/>
                  <a:pt x="6763008" y="12750"/>
                  <a:pt x="6879946" y="0"/>
                </a:cubicBezTo>
                <a:cubicBezTo>
                  <a:pt x="6996884" y="-12750"/>
                  <a:pt x="7093159" y="-13719"/>
                  <a:pt x="7157923" y="0"/>
                </a:cubicBezTo>
                <a:cubicBezTo>
                  <a:pt x="7222687" y="13719"/>
                  <a:pt x="7524400" y="8593"/>
                  <a:pt x="7644384" y="0"/>
                </a:cubicBezTo>
                <a:cubicBezTo>
                  <a:pt x="7764368" y="-8593"/>
                  <a:pt x="8145139" y="-44634"/>
                  <a:pt x="8547811" y="0"/>
                </a:cubicBezTo>
                <a:cubicBezTo>
                  <a:pt x="8950483" y="44634"/>
                  <a:pt x="8733982" y="5523"/>
                  <a:pt x="8825789" y="0"/>
                </a:cubicBezTo>
                <a:cubicBezTo>
                  <a:pt x="8917596" y="-5523"/>
                  <a:pt x="8875601" y="-1069"/>
                  <a:pt x="8895283" y="0"/>
                </a:cubicBezTo>
                <a:cubicBezTo>
                  <a:pt x="8914965" y="1069"/>
                  <a:pt x="9567602" y="-51001"/>
                  <a:pt x="10007194" y="0"/>
                </a:cubicBezTo>
                <a:cubicBezTo>
                  <a:pt x="10446786" y="51001"/>
                  <a:pt x="10047890" y="905"/>
                  <a:pt x="10076688" y="0"/>
                </a:cubicBezTo>
                <a:cubicBezTo>
                  <a:pt x="10105486" y="-905"/>
                  <a:pt x="10547141" y="-5260"/>
                  <a:pt x="10771632" y="0"/>
                </a:cubicBezTo>
                <a:cubicBezTo>
                  <a:pt x="10996123" y="5260"/>
                  <a:pt x="10813824" y="1343"/>
                  <a:pt x="10841126" y="0"/>
                </a:cubicBezTo>
                <a:cubicBezTo>
                  <a:pt x="10868428" y="-1343"/>
                  <a:pt x="11294912" y="24686"/>
                  <a:pt x="11744554" y="0"/>
                </a:cubicBezTo>
                <a:cubicBezTo>
                  <a:pt x="12194196" y="-24686"/>
                  <a:pt x="12149708" y="-5490"/>
                  <a:pt x="12439498" y="0"/>
                </a:cubicBezTo>
                <a:cubicBezTo>
                  <a:pt x="12729288" y="5490"/>
                  <a:pt x="13157778" y="-19577"/>
                  <a:pt x="13342925" y="0"/>
                </a:cubicBezTo>
                <a:cubicBezTo>
                  <a:pt x="13528072" y="19577"/>
                  <a:pt x="13765176" y="-27556"/>
                  <a:pt x="14037869" y="0"/>
                </a:cubicBezTo>
                <a:cubicBezTo>
                  <a:pt x="14310562" y="27556"/>
                  <a:pt x="14511995" y="25809"/>
                  <a:pt x="14941296" y="0"/>
                </a:cubicBezTo>
                <a:cubicBezTo>
                  <a:pt x="15370597" y="-25809"/>
                  <a:pt x="15480555" y="104"/>
                  <a:pt x="15844723" y="0"/>
                </a:cubicBezTo>
                <a:cubicBezTo>
                  <a:pt x="16208891" y="-104"/>
                  <a:pt x="16495676" y="4331"/>
                  <a:pt x="16956634" y="0"/>
                </a:cubicBezTo>
                <a:cubicBezTo>
                  <a:pt x="17417592" y="-4331"/>
                  <a:pt x="17003410" y="160"/>
                  <a:pt x="17026128" y="0"/>
                </a:cubicBezTo>
                <a:cubicBezTo>
                  <a:pt x="17048846" y="-160"/>
                  <a:pt x="17079436" y="-3106"/>
                  <a:pt x="17095622" y="0"/>
                </a:cubicBezTo>
                <a:cubicBezTo>
                  <a:pt x="17111808" y="3106"/>
                  <a:pt x="17852289" y="-54323"/>
                  <a:pt x="18207533" y="0"/>
                </a:cubicBezTo>
                <a:cubicBezTo>
                  <a:pt x="18562777" y="54323"/>
                  <a:pt x="18529038" y="-11092"/>
                  <a:pt x="18693994" y="0"/>
                </a:cubicBezTo>
                <a:cubicBezTo>
                  <a:pt x="18858950" y="11092"/>
                  <a:pt x="19256678" y="-9900"/>
                  <a:pt x="19805904" y="0"/>
                </a:cubicBezTo>
                <a:cubicBezTo>
                  <a:pt x="20355130" y="9900"/>
                  <a:pt x="20583523" y="28506"/>
                  <a:pt x="20848320" y="0"/>
                </a:cubicBezTo>
                <a:cubicBezTo>
                  <a:pt x="20847390" y="7512"/>
                  <a:pt x="20848387" y="29063"/>
                  <a:pt x="20848320" y="36576"/>
                </a:cubicBezTo>
                <a:cubicBezTo>
                  <a:pt x="20548606" y="52456"/>
                  <a:pt x="20397513" y="60344"/>
                  <a:pt x="20153376" y="36576"/>
                </a:cubicBezTo>
                <a:cubicBezTo>
                  <a:pt x="19909239" y="12808"/>
                  <a:pt x="19318429" y="-9688"/>
                  <a:pt x="19041466" y="36576"/>
                </a:cubicBezTo>
                <a:cubicBezTo>
                  <a:pt x="18764503" y="82840"/>
                  <a:pt x="18635403" y="61144"/>
                  <a:pt x="18346522" y="36576"/>
                </a:cubicBezTo>
                <a:cubicBezTo>
                  <a:pt x="18057641" y="12008"/>
                  <a:pt x="18311383" y="38905"/>
                  <a:pt x="18277027" y="36576"/>
                </a:cubicBezTo>
                <a:cubicBezTo>
                  <a:pt x="18242671" y="34247"/>
                  <a:pt x="18062820" y="31016"/>
                  <a:pt x="17999050" y="36576"/>
                </a:cubicBezTo>
                <a:cubicBezTo>
                  <a:pt x="17935280" y="42136"/>
                  <a:pt x="17660872" y="54979"/>
                  <a:pt x="17512589" y="36576"/>
                </a:cubicBezTo>
                <a:cubicBezTo>
                  <a:pt x="17364306" y="18173"/>
                  <a:pt x="16937318" y="80009"/>
                  <a:pt x="16609162" y="36576"/>
                </a:cubicBezTo>
                <a:cubicBezTo>
                  <a:pt x="16281006" y="-6857"/>
                  <a:pt x="16026359" y="7033"/>
                  <a:pt x="15705734" y="36576"/>
                </a:cubicBezTo>
                <a:cubicBezTo>
                  <a:pt x="15385109" y="66119"/>
                  <a:pt x="15323052" y="38615"/>
                  <a:pt x="15010790" y="36576"/>
                </a:cubicBezTo>
                <a:cubicBezTo>
                  <a:pt x="14698528" y="34537"/>
                  <a:pt x="14760748" y="28823"/>
                  <a:pt x="14524330" y="36576"/>
                </a:cubicBezTo>
                <a:cubicBezTo>
                  <a:pt x="14287912" y="44329"/>
                  <a:pt x="13893156" y="2492"/>
                  <a:pt x="13412419" y="36576"/>
                </a:cubicBezTo>
                <a:cubicBezTo>
                  <a:pt x="12931682" y="70660"/>
                  <a:pt x="12908816" y="69060"/>
                  <a:pt x="12717475" y="36576"/>
                </a:cubicBezTo>
                <a:cubicBezTo>
                  <a:pt x="12526134" y="4092"/>
                  <a:pt x="12552704" y="35640"/>
                  <a:pt x="12439498" y="36576"/>
                </a:cubicBezTo>
                <a:cubicBezTo>
                  <a:pt x="12326292" y="37512"/>
                  <a:pt x="12226104" y="42247"/>
                  <a:pt x="12161520" y="36576"/>
                </a:cubicBezTo>
                <a:cubicBezTo>
                  <a:pt x="12096936" y="30905"/>
                  <a:pt x="12120700" y="34184"/>
                  <a:pt x="12092026" y="36576"/>
                </a:cubicBezTo>
                <a:cubicBezTo>
                  <a:pt x="12063352" y="38968"/>
                  <a:pt x="11659810" y="42950"/>
                  <a:pt x="11397082" y="36576"/>
                </a:cubicBezTo>
                <a:cubicBezTo>
                  <a:pt x="11134354" y="30202"/>
                  <a:pt x="11178557" y="27400"/>
                  <a:pt x="11119104" y="36576"/>
                </a:cubicBezTo>
                <a:cubicBezTo>
                  <a:pt x="11059651" y="45752"/>
                  <a:pt x="10338964" y="-13151"/>
                  <a:pt x="10007194" y="36576"/>
                </a:cubicBezTo>
                <a:cubicBezTo>
                  <a:pt x="9675424" y="86303"/>
                  <a:pt x="9515634" y="49671"/>
                  <a:pt x="9103766" y="36576"/>
                </a:cubicBezTo>
                <a:cubicBezTo>
                  <a:pt x="8691898" y="23481"/>
                  <a:pt x="8736753" y="21543"/>
                  <a:pt x="8617306" y="36576"/>
                </a:cubicBezTo>
                <a:cubicBezTo>
                  <a:pt x="8497859" y="51609"/>
                  <a:pt x="7826362" y="12350"/>
                  <a:pt x="7505395" y="36576"/>
                </a:cubicBezTo>
                <a:cubicBezTo>
                  <a:pt x="7184428" y="60802"/>
                  <a:pt x="7151500" y="4208"/>
                  <a:pt x="6810451" y="36576"/>
                </a:cubicBezTo>
                <a:cubicBezTo>
                  <a:pt x="6469402" y="68944"/>
                  <a:pt x="6667390" y="30626"/>
                  <a:pt x="6532474" y="36576"/>
                </a:cubicBezTo>
                <a:cubicBezTo>
                  <a:pt x="6397558" y="42526"/>
                  <a:pt x="5876384" y="27570"/>
                  <a:pt x="5420563" y="36576"/>
                </a:cubicBezTo>
                <a:cubicBezTo>
                  <a:pt x="4964742" y="45582"/>
                  <a:pt x="5245997" y="41316"/>
                  <a:pt x="5142586" y="36576"/>
                </a:cubicBezTo>
                <a:cubicBezTo>
                  <a:pt x="5039175" y="31836"/>
                  <a:pt x="4953546" y="29263"/>
                  <a:pt x="4864608" y="36576"/>
                </a:cubicBezTo>
                <a:cubicBezTo>
                  <a:pt x="4775670" y="43889"/>
                  <a:pt x="4493713" y="58274"/>
                  <a:pt x="4169664" y="36576"/>
                </a:cubicBezTo>
                <a:cubicBezTo>
                  <a:pt x="3845615" y="14878"/>
                  <a:pt x="3693028" y="46594"/>
                  <a:pt x="3266237" y="36576"/>
                </a:cubicBezTo>
                <a:cubicBezTo>
                  <a:pt x="2839446" y="26558"/>
                  <a:pt x="2522438" y="36949"/>
                  <a:pt x="2154326" y="36576"/>
                </a:cubicBezTo>
                <a:cubicBezTo>
                  <a:pt x="1786214" y="36203"/>
                  <a:pt x="2005642" y="41214"/>
                  <a:pt x="1876349" y="36576"/>
                </a:cubicBezTo>
                <a:cubicBezTo>
                  <a:pt x="1747056" y="31938"/>
                  <a:pt x="1829385" y="33472"/>
                  <a:pt x="1806854" y="36576"/>
                </a:cubicBezTo>
                <a:cubicBezTo>
                  <a:pt x="1784323" y="39680"/>
                  <a:pt x="1246316" y="63993"/>
                  <a:pt x="694944" y="36576"/>
                </a:cubicBezTo>
                <a:cubicBezTo>
                  <a:pt x="143572" y="9160"/>
                  <a:pt x="163302" y="26979"/>
                  <a:pt x="0" y="36576"/>
                </a:cubicBezTo>
                <a:cubicBezTo>
                  <a:pt x="22" y="27344"/>
                  <a:pt x="1256" y="17926"/>
                  <a:pt x="0" y="0"/>
                </a:cubicBezTo>
                <a:close/>
              </a:path>
              <a:path extrusionOk="0" h="36576" w="20848320">
                <a:moveTo>
                  <a:pt x="0" y="0"/>
                </a:moveTo>
                <a:cubicBezTo>
                  <a:pt x="210862" y="3424"/>
                  <a:pt x="268345" y="21336"/>
                  <a:pt x="486461" y="0"/>
                </a:cubicBezTo>
                <a:cubicBezTo>
                  <a:pt x="704577" y="-21336"/>
                  <a:pt x="532170" y="3179"/>
                  <a:pt x="555955" y="0"/>
                </a:cubicBezTo>
                <a:cubicBezTo>
                  <a:pt x="579740" y="-3179"/>
                  <a:pt x="1388422" y="18160"/>
                  <a:pt x="1667866" y="0"/>
                </a:cubicBezTo>
                <a:cubicBezTo>
                  <a:pt x="1947310" y="-18160"/>
                  <a:pt x="1992154" y="12016"/>
                  <a:pt x="2154326" y="0"/>
                </a:cubicBezTo>
                <a:cubicBezTo>
                  <a:pt x="2316498" y="-12016"/>
                  <a:pt x="2491855" y="1788"/>
                  <a:pt x="2640787" y="0"/>
                </a:cubicBezTo>
                <a:cubicBezTo>
                  <a:pt x="2789719" y="-1788"/>
                  <a:pt x="3311903" y="-50876"/>
                  <a:pt x="3752698" y="0"/>
                </a:cubicBezTo>
                <a:cubicBezTo>
                  <a:pt x="4193493" y="50876"/>
                  <a:pt x="3892684" y="-10250"/>
                  <a:pt x="4030675" y="0"/>
                </a:cubicBezTo>
                <a:cubicBezTo>
                  <a:pt x="4168666" y="10250"/>
                  <a:pt x="4914947" y="-26383"/>
                  <a:pt x="5142586" y="0"/>
                </a:cubicBezTo>
                <a:cubicBezTo>
                  <a:pt x="5370225" y="26383"/>
                  <a:pt x="5961804" y="4454"/>
                  <a:pt x="6254496" y="0"/>
                </a:cubicBezTo>
                <a:cubicBezTo>
                  <a:pt x="6547188" y="-4454"/>
                  <a:pt x="6664731" y="4232"/>
                  <a:pt x="6949440" y="0"/>
                </a:cubicBezTo>
                <a:cubicBezTo>
                  <a:pt x="7234149" y="-4232"/>
                  <a:pt x="7686972" y="32328"/>
                  <a:pt x="8061350" y="0"/>
                </a:cubicBezTo>
                <a:cubicBezTo>
                  <a:pt x="8435728" y="-32328"/>
                  <a:pt x="8401434" y="-5730"/>
                  <a:pt x="8547811" y="0"/>
                </a:cubicBezTo>
                <a:cubicBezTo>
                  <a:pt x="8694188" y="5730"/>
                  <a:pt x="8905594" y="17079"/>
                  <a:pt x="9034272" y="0"/>
                </a:cubicBezTo>
                <a:cubicBezTo>
                  <a:pt x="9162950" y="-17079"/>
                  <a:pt x="9492310" y="19374"/>
                  <a:pt x="9937699" y="0"/>
                </a:cubicBezTo>
                <a:cubicBezTo>
                  <a:pt x="10383088" y="-19374"/>
                  <a:pt x="10267936" y="-467"/>
                  <a:pt x="10424160" y="0"/>
                </a:cubicBezTo>
                <a:cubicBezTo>
                  <a:pt x="10580384" y="467"/>
                  <a:pt x="11238064" y="-50850"/>
                  <a:pt x="11536070" y="0"/>
                </a:cubicBezTo>
                <a:cubicBezTo>
                  <a:pt x="11834076" y="50850"/>
                  <a:pt x="12406192" y="-54079"/>
                  <a:pt x="12647981" y="0"/>
                </a:cubicBezTo>
                <a:cubicBezTo>
                  <a:pt x="12889770" y="54079"/>
                  <a:pt x="13147027" y="10636"/>
                  <a:pt x="13342925" y="0"/>
                </a:cubicBezTo>
                <a:cubicBezTo>
                  <a:pt x="13538823" y="-10636"/>
                  <a:pt x="13694716" y="21561"/>
                  <a:pt x="13829386" y="0"/>
                </a:cubicBezTo>
                <a:cubicBezTo>
                  <a:pt x="13964056" y="-21561"/>
                  <a:pt x="13877769" y="3363"/>
                  <a:pt x="13898880" y="0"/>
                </a:cubicBezTo>
                <a:cubicBezTo>
                  <a:pt x="13919991" y="-3363"/>
                  <a:pt x="14105666" y="4286"/>
                  <a:pt x="14176858" y="0"/>
                </a:cubicBezTo>
                <a:cubicBezTo>
                  <a:pt x="14248050" y="-4286"/>
                  <a:pt x="14394619" y="1636"/>
                  <a:pt x="14454835" y="0"/>
                </a:cubicBezTo>
                <a:cubicBezTo>
                  <a:pt x="14515051" y="-1636"/>
                  <a:pt x="14734528" y="10133"/>
                  <a:pt x="14941296" y="0"/>
                </a:cubicBezTo>
                <a:cubicBezTo>
                  <a:pt x="15148064" y="-10133"/>
                  <a:pt x="15673930" y="-23681"/>
                  <a:pt x="16053206" y="0"/>
                </a:cubicBezTo>
                <a:cubicBezTo>
                  <a:pt x="16432482" y="23681"/>
                  <a:pt x="16554220" y="31170"/>
                  <a:pt x="16748150" y="0"/>
                </a:cubicBezTo>
                <a:cubicBezTo>
                  <a:pt x="16942080" y="-31170"/>
                  <a:pt x="17117211" y="-9455"/>
                  <a:pt x="17234611" y="0"/>
                </a:cubicBezTo>
                <a:cubicBezTo>
                  <a:pt x="17352011" y="9455"/>
                  <a:pt x="17270154" y="-2908"/>
                  <a:pt x="17304106" y="0"/>
                </a:cubicBezTo>
                <a:cubicBezTo>
                  <a:pt x="17338059" y="2908"/>
                  <a:pt x="17357410" y="3270"/>
                  <a:pt x="17373600" y="0"/>
                </a:cubicBezTo>
                <a:cubicBezTo>
                  <a:pt x="17389790" y="-3270"/>
                  <a:pt x="18059337" y="6645"/>
                  <a:pt x="18277027" y="0"/>
                </a:cubicBezTo>
                <a:cubicBezTo>
                  <a:pt x="18494717" y="-6645"/>
                  <a:pt x="18447763" y="13356"/>
                  <a:pt x="18555005" y="0"/>
                </a:cubicBezTo>
                <a:cubicBezTo>
                  <a:pt x="18662247" y="-13356"/>
                  <a:pt x="19400317" y="-26730"/>
                  <a:pt x="19666915" y="0"/>
                </a:cubicBezTo>
                <a:cubicBezTo>
                  <a:pt x="19933513" y="26730"/>
                  <a:pt x="19996181" y="-11524"/>
                  <a:pt x="20153376" y="0"/>
                </a:cubicBezTo>
                <a:cubicBezTo>
                  <a:pt x="20310571" y="11524"/>
                  <a:pt x="20193891" y="1852"/>
                  <a:pt x="20222870" y="0"/>
                </a:cubicBezTo>
                <a:cubicBezTo>
                  <a:pt x="20251849" y="-1852"/>
                  <a:pt x="20588119" y="29099"/>
                  <a:pt x="20848320" y="0"/>
                </a:cubicBezTo>
                <a:cubicBezTo>
                  <a:pt x="20849814" y="10640"/>
                  <a:pt x="20847605" y="26510"/>
                  <a:pt x="20848320" y="36576"/>
                </a:cubicBezTo>
                <a:cubicBezTo>
                  <a:pt x="20654619" y="7063"/>
                  <a:pt x="20479570" y="55250"/>
                  <a:pt x="20153376" y="36576"/>
                </a:cubicBezTo>
                <a:cubicBezTo>
                  <a:pt x="19827182" y="17902"/>
                  <a:pt x="19591000" y="13476"/>
                  <a:pt x="19249949" y="36576"/>
                </a:cubicBezTo>
                <a:cubicBezTo>
                  <a:pt x="18908898" y="59676"/>
                  <a:pt x="19033814" y="40540"/>
                  <a:pt x="18971971" y="36576"/>
                </a:cubicBezTo>
                <a:cubicBezTo>
                  <a:pt x="18910128" y="32612"/>
                  <a:pt x="18923930" y="35558"/>
                  <a:pt x="18902477" y="36576"/>
                </a:cubicBezTo>
                <a:cubicBezTo>
                  <a:pt x="18881024" y="37594"/>
                  <a:pt x="18682960" y="34659"/>
                  <a:pt x="18624499" y="36576"/>
                </a:cubicBezTo>
                <a:cubicBezTo>
                  <a:pt x="18566038" y="38493"/>
                  <a:pt x="18306223" y="50825"/>
                  <a:pt x="18138038" y="36576"/>
                </a:cubicBezTo>
                <a:cubicBezTo>
                  <a:pt x="17969853" y="22327"/>
                  <a:pt x="17668256" y="2323"/>
                  <a:pt x="17443094" y="36576"/>
                </a:cubicBezTo>
                <a:cubicBezTo>
                  <a:pt x="17217932" y="70829"/>
                  <a:pt x="17238053" y="24918"/>
                  <a:pt x="17165117" y="36576"/>
                </a:cubicBezTo>
                <a:cubicBezTo>
                  <a:pt x="17092181" y="48234"/>
                  <a:pt x="16297609" y="-1972"/>
                  <a:pt x="16053206" y="36576"/>
                </a:cubicBezTo>
                <a:cubicBezTo>
                  <a:pt x="15808803" y="75124"/>
                  <a:pt x="15612881" y="12706"/>
                  <a:pt x="15358262" y="36576"/>
                </a:cubicBezTo>
                <a:cubicBezTo>
                  <a:pt x="15103643" y="60446"/>
                  <a:pt x="14771375" y="56936"/>
                  <a:pt x="14246352" y="36576"/>
                </a:cubicBezTo>
                <a:cubicBezTo>
                  <a:pt x="13721329" y="16217"/>
                  <a:pt x="13696581" y="29472"/>
                  <a:pt x="13342925" y="36576"/>
                </a:cubicBezTo>
                <a:cubicBezTo>
                  <a:pt x="12989269" y="43680"/>
                  <a:pt x="12962396" y="49145"/>
                  <a:pt x="12856464" y="36576"/>
                </a:cubicBezTo>
                <a:cubicBezTo>
                  <a:pt x="12750532" y="24007"/>
                  <a:pt x="12154738" y="39012"/>
                  <a:pt x="11953037" y="36576"/>
                </a:cubicBezTo>
                <a:cubicBezTo>
                  <a:pt x="11751336" y="34140"/>
                  <a:pt x="11777343" y="48997"/>
                  <a:pt x="11675059" y="36576"/>
                </a:cubicBezTo>
                <a:cubicBezTo>
                  <a:pt x="11572775" y="24155"/>
                  <a:pt x="11167366" y="14596"/>
                  <a:pt x="10980115" y="36576"/>
                </a:cubicBezTo>
                <a:cubicBezTo>
                  <a:pt x="10792864" y="58556"/>
                  <a:pt x="10943614" y="34966"/>
                  <a:pt x="10910621" y="36576"/>
                </a:cubicBezTo>
                <a:cubicBezTo>
                  <a:pt x="10877628" y="38186"/>
                  <a:pt x="10107106" y="18714"/>
                  <a:pt x="9798710" y="36576"/>
                </a:cubicBezTo>
                <a:cubicBezTo>
                  <a:pt x="9490314" y="54438"/>
                  <a:pt x="9350747" y="39004"/>
                  <a:pt x="9103766" y="36576"/>
                </a:cubicBezTo>
                <a:cubicBezTo>
                  <a:pt x="8856785" y="34148"/>
                  <a:pt x="8364592" y="9380"/>
                  <a:pt x="7991856" y="36576"/>
                </a:cubicBezTo>
                <a:cubicBezTo>
                  <a:pt x="7619120" y="63773"/>
                  <a:pt x="7691866" y="38621"/>
                  <a:pt x="7505395" y="36576"/>
                </a:cubicBezTo>
                <a:cubicBezTo>
                  <a:pt x="7318924" y="34531"/>
                  <a:pt x="7287336" y="42678"/>
                  <a:pt x="7227418" y="36576"/>
                </a:cubicBezTo>
                <a:cubicBezTo>
                  <a:pt x="7167500" y="30474"/>
                  <a:pt x="6785032" y="11529"/>
                  <a:pt x="6532474" y="36576"/>
                </a:cubicBezTo>
                <a:cubicBezTo>
                  <a:pt x="6279916" y="61623"/>
                  <a:pt x="5810454" y="46589"/>
                  <a:pt x="5629046" y="36576"/>
                </a:cubicBezTo>
                <a:cubicBezTo>
                  <a:pt x="5447638" y="26563"/>
                  <a:pt x="4807018" y="53021"/>
                  <a:pt x="4517136" y="36576"/>
                </a:cubicBezTo>
                <a:cubicBezTo>
                  <a:pt x="4227254" y="20132"/>
                  <a:pt x="3851360" y="7139"/>
                  <a:pt x="3613709" y="36576"/>
                </a:cubicBezTo>
                <a:cubicBezTo>
                  <a:pt x="3376058" y="66013"/>
                  <a:pt x="2930322" y="88578"/>
                  <a:pt x="2501798" y="36576"/>
                </a:cubicBezTo>
                <a:cubicBezTo>
                  <a:pt x="2073274" y="-15426"/>
                  <a:pt x="1851991" y="5662"/>
                  <a:pt x="1598371" y="36576"/>
                </a:cubicBezTo>
                <a:cubicBezTo>
                  <a:pt x="1344751" y="67490"/>
                  <a:pt x="1395497" y="28598"/>
                  <a:pt x="1320394" y="36576"/>
                </a:cubicBezTo>
                <a:cubicBezTo>
                  <a:pt x="1245291" y="44554"/>
                  <a:pt x="552167" y="85351"/>
                  <a:pt x="0" y="36576"/>
                </a:cubicBezTo>
                <a:cubicBezTo>
                  <a:pt x="507" y="25656"/>
                  <a:pt x="466" y="9302"/>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342" name="Google Shape;342;p50"/>
          <p:cNvGrpSpPr/>
          <p:nvPr/>
        </p:nvGrpSpPr>
        <p:grpSpPr>
          <a:xfrm>
            <a:off x="1676400" y="5739558"/>
            <a:ext cx="21031200" cy="5330982"/>
            <a:chOff x="0" y="1283384"/>
            <a:chExt cx="21031200" cy="5330982"/>
          </a:xfrm>
        </p:grpSpPr>
        <p:sp>
          <p:nvSpPr>
            <p:cNvPr id="343" name="Google Shape;343;p50"/>
            <p:cNvSpPr/>
            <p:nvPr/>
          </p:nvSpPr>
          <p:spPr>
            <a:xfrm>
              <a:off x="0" y="1283384"/>
              <a:ext cx="21031200" cy="2369325"/>
            </a:xfrm>
            <a:prstGeom prst="roundRect">
              <a:avLst>
                <a:gd fmla="val 10000" name="adj"/>
              </a:avLst>
            </a:prstGeom>
            <a:solidFill>
              <a:srgbClr val="17B0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50"/>
            <p:cNvSpPr/>
            <p:nvPr/>
          </p:nvSpPr>
          <p:spPr>
            <a:xfrm>
              <a:off x="716720" y="1816482"/>
              <a:ext cx="1303129" cy="1303129"/>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50"/>
            <p:cNvSpPr/>
            <p:nvPr/>
          </p:nvSpPr>
          <p:spPr>
            <a:xfrm>
              <a:off x="2736571" y="1283384"/>
              <a:ext cx="18294628" cy="23693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50"/>
            <p:cNvSpPr txBox="1"/>
            <p:nvPr/>
          </p:nvSpPr>
          <p:spPr>
            <a:xfrm>
              <a:off x="2736571" y="1283384"/>
              <a:ext cx="18294628" cy="2369325"/>
            </a:xfrm>
            <a:prstGeom prst="rect">
              <a:avLst/>
            </a:prstGeom>
            <a:noFill/>
            <a:ln>
              <a:noFill/>
            </a:ln>
          </p:spPr>
          <p:txBody>
            <a:bodyPr anchorCtr="0" anchor="ctr" bIns="250750" lIns="250750" spcFirstLastPara="1" rIns="250750" wrap="square" tIns="250750">
              <a:noAutofit/>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¿Qué preguntas tienes sobre el patrimonio cultural o la sesión de hoy?</a:t>
              </a:r>
              <a:endParaRPr b="0" i="0" sz="4000" u="none" cap="none" strike="noStrike">
                <a:solidFill>
                  <a:schemeClr val="lt1"/>
                </a:solidFill>
                <a:latin typeface="Arial"/>
                <a:ea typeface="Arial"/>
                <a:cs typeface="Arial"/>
                <a:sym typeface="Arial"/>
              </a:endParaRPr>
            </a:p>
          </p:txBody>
        </p:sp>
        <p:sp>
          <p:nvSpPr>
            <p:cNvPr id="347" name="Google Shape;347;p50"/>
            <p:cNvSpPr/>
            <p:nvPr/>
          </p:nvSpPr>
          <p:spPr>
            <a:xfrm>
              <a:off x="0" y="4245041"/>
              <a:ext cx="21031200" cy="2369325"/>
            </a:xfrm>
            <a:prstGeom prst="roundRect">
              <a:avLst>
                <a:gd fmla="val 10000" name="adj"/>
              </a:avLst>
            </a:prstGeom>
            <a:solidFill>
              <a:srgbClr val="16A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50"/>
            <p:cNvSpPr/>
            <p:nvPr/>
          </p:nvSpPr>
          <p:spPr>
            <a:xfrm>
              <a:off x="716720" y="4778139"/>
              <a:ext cx="1303129" cy="1303129"/>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50"/>
            <p:cNvSpPr/>
            <p:nvPr/>
          </p:nvSpPr>
          <p:spPr>
            <a:xfrm>
              <a:off x="2736571" y="4245041"/>
              <a:ext cx="18294628" cy="23693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0"/>
            <p:cNvSpPr txBox="1"/>
            <p:nvPr/>
          </p:nvSpPr>
          <p:spPr>
            <a:xfrm>
              <a:off x="2736571" y="4245041"/>
              <a:ext cx="18294628" cy="2369325"/>
            </a:xfrm>
            <a:prstGeom prst="rect">
              <a:avLst/>
            </a:prstGeom>
            <a:noFill/>
            <a:ln>
              <a:noFill/>
            </a:ln>
          </p:spPr>
          <p:txBody>
            <a:bodyPr anchorCtr="0" anchor="ctr" bIns="250750" lIns="250750" spcFirstLastPara="1" rIns="250750" wrap="square" tIns="250750">
              <a:noAutofit/>
            </a:bodyPr>
            <a:lstStyle/>
            <a:p>
              <a:pPr indent="0" lvl="0" marL="0" rtl="0" algn="l">
                <a:lnSpc>
                  <a:spcPct val="90000"/>
                </a:lnSpc>
                <a:spcBef>
                  <a:spcPts val="0"/>
                </a:spcBef>
                <a:spcAft>
                  <a:spcPts val="0"/>
                </a:spcAft>
                <a:buClr>
                  <a:schemeClr val="dk1"/>
                </a:buClr>
                <a:buSzPts val="1100"/>
                <a:buFont typeface="Arial"/>
                <a:buNone/>
              </a:pPr>
              <a:r>
                <a:rPr lang="en-US" sz="4000">
                  <a:solidFill>
                    <a:schemeClr val="lt1"/>
                  </a:solidFill>
                </a:rPr>
                <a:t>¿Hay algún tema que te gustaría profundizar o sobre el que necesites alguna aclaración?</a:t>
              </a:r>
              <a:endParaRPr sz="4000">
                <a:solidFill>
                  <a:schemeClr val="lt1"/>
                </a:solidFill>
              </a:endParaRPr>
            </a:p>
          </p:txBody>
        </p:sp>
      </p:grpSp>
      <p:pic>
        <p:nvPicPr>
          <p:cNvPr descr="European flag emblem and multilingual disclaimer - European ..." id="351" name="Google Shape;351;p50"/>
          <p:cNvPicPr preferRelativeResize="0"/>
          <p:nvPr/>
        </p:nvPicPr>
        <p:blipFill rotWithShape="1">
          <a:blip r:embed="rId5">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1"/>
          <p:cNvSpPr txBox="1"/>
          <p:nvPr>
            <p:ph type="title"/>
          </p:nvPr>
        </p:nvSpPr>
        <p:spPr>
          <a:xfrm>
            <a:off x="768600" y="6293700"/>
            <a:ext cx="19854000" cy="11286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chemeClr val="dk1"/>
              </a:buClr>
              <a:buSzPts val="1100"/>
              <a:buFont typeface="Arial"/>
              <a:buNone/>
            </a:pPr>
            <a:r>
              <a:rPr lang="en-US" sz="7200"/>
              <a:t>Actividad interactiva: Cartografía del patrimonio</a:t>
            </a:r>
            <a:endParaRPr sz="7200"/>
          </a:p>
          <a:p>
            <a:pPr indent="0" lvl="0" marL="0" rtl="0" algn="l">
              <a:lnSpc>
                <a:spcPct val="150000"/>
              </a:lnSpc>
              <a:spcBef>
                <a:spcPts val="0"/>
              </a:spcBef>
              <a:spcAft>
                <a:spcPts val="0"/>
              </a:spcAft>
              <a:buClr>
                <a:schemeClr val="dk1"/>
              </a:buClr>
              <a:buSzPts val="1100"/>
              <a:buFont typeface="Arial"/>
              <a:buNone/>
            </a:pPr>
            <a:r>
              <a:t/>
            </a:r>
            <a:endParaRPr sz="7200"/>
          </a:p>
          <a:p>
            <a:pPr indent="0" lvl="0" marL="0" rtl="0" algn="l">
              <a:lnSpc>
                <a:spcPct val="150000"/>
              </a:lnSpc>
              <a:spcBef>
                <a:spcPts val="0"/>
              </a:spcBef>
              <a:spcAft>
                <a:spcPts val="0"/>
              </a:spcAft>
              <a:buSzPts val="11500"/>
              <a:buNone/>
            </a:pPr>
            <a:r>
              <a:t/>
            </a:r>
            <a:endParaRPr sz="7200"/>
          </a:p>
        </p:txBody>
      </p:sp>
      <p:pic>
        <p:nvPicPr>
          <p:cNvPr descr="European flag emblem and multilingual disclaimer - European ..." id="357" name="Google Shape;357;p51"/>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grpSp>
        <p:nvGrpSpPr>
          <p:cNvPr id="362" name="Google Shape;362;p52"/>
          <p:cNvGrpSpPr/>
          <p:nvPr/>
        </p:nvGrpSpPr>
        <p:grpSpPr>
          <a:xfrm>
            <a:off x="1446363" y="5435410"/>
            <a:ext cx="21491279" cy="2845181"/>
            <a:chOff x="182189" y="2770214"/>
            <a:chExt cx="21491279" cy="2845181"/>
          </a:xfrm>
        </p:grpSpPr>
        <p:sp>
          <p:nvSpPr>
            <p:cNvPr id="363" name="Google Shape;363;p52"/>
            <p:cNvSpPr/>
            <p:nvPr/>
          </p:nvSpPr>
          <p:spPr>
            <a:xfrm>
              <a:off x="182189" y="2770214"/>
              <a:ext cx="2845181" cy="2845181"/>
            </a:xfrm>
            <a:prstGeom prst="ellipse">
              <a:avLst/>
            </a:prstGeom>
            <a:solidFill>
              <a:srgbClr val="17B0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2"/>
            <p:cNvSpPr/>
            <p:nvPr/>
          </p:nvSpPr>
          <p:spPr>
            <a:xfrm>
              <a:off x="779677" y="3367702"/>
              <a:ext cx="1650205" cy="1650205"/>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52"/>
            <p:cNvSpPr/>
            <p:nvPr/>
          </p:nvSpPr>
          <p:spPr>
            <a:xfrm>
              <a:off x="3637052" y="2770214"/>
              <a:ext cx="6706498" cy="28451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52"/>
            <p:cNvSpPr txBox="1"/>
            <p:nvPr/>
          </p:nvSpPr>
          <p:spPr>
            <a:xfrm>
              <a:off x="3637052" y="2770214"/>
              <a:ext cx="6706498" cy="2845181"/>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Objetivo: Identificar y analizar los activos culturales de las comunidades locales.</a:t>
              </a:r>
              <a:endParaRPr b="0" i="0" sz="4000" u="none" cap="none" strike="noStrike">
                <a:solidFill>
                  <a:srgbClr val="000000"/>
                </a:solidFill>
                <a:latin typeface="Arial"/>
                <a:ea typeface="Arial"/>
                <a:cs typeface="Arial"/>
                <a:sym typeface="Arial"/>
              </a:endParaRPr>
            </a:p>
          </p:txBody>
        </p:sp>
        <p:sp>
          <p:nvSpPr>
            <p:cNvPr id="367" name="Google Shape;367;p52"/>
            <p:cNvSpPr/>
            <p:nvPr/>
          </p:nvSpPr>
          <p:spPr>
            <a:xfrm>
              <a:off x="11512107" y="2770214"/>
              <a:ext cx="2845181" cy="2845181"/>
            </a:xfrm>
            <a:prstGeom prst="ellipse">
              <a:avLst/>
            </a:prstGeom>
            <a:solidFill>
              <a:srgbClr val="16A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52"/>
            <p:cNvSpPr/>
            <p:nvPr/>
          </p:nvSpPr>
          <p:spPr>
            <a:xfrm>
              <a:off x="12109595" y="3367702"/>
              <a:ext cx="1650205" cy="1650205"/>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52"/>
            <p:cNvSpPr/>
            <p:nvPr/>
          </p:nvSpPr>
          <p:spPr>
            <a:xfrm>
              <a:off x="14966970" y="2770214"/>
              <a:ext cx="6706498" cy="28451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52"/>
            <p:cNvSpPr txBox="1"/>
            <p:nvPr/>
          </p:nvSpPr>
          <p:spPr>
            <a:xfrm>
              <a:off x="14966970" y="2770214"/>
              <a:ext cx="6706498" cy="2845181"/>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Formato: Mapeo y debate grupal.</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3"/>
          <p:cNvSpPr txBox="1"/>
          <p:nvPr>
            <p:ph type="title"/>
          </p:nvPr>
        </p:nvSpPr>
        <p:spPr>
          <a:xfrm>
            <a:off x="762000" y="1251350"/>
            <a:ext cx="22860000" cy="1139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Instrucciones de la actividad</a:t>
            </a:r>
            <a:endParaRPr/>
          </a:p>
        </p:txBody>
      </p:sp>
      <p:grpSp>
        <p:nvGrpSpPr>
          <p:cNvPr id="376" name="Google Shape;376;p53"/>
          <p:cNvGrpSpPr/>
          <p:nvPr/>
        </p:nvGrpSpPr>
        <p:grpSpPr>
          <a:xfrm>
            <a:off x="1392272" y="2963982"/>
            <a:ext cx="21599453" cy="8424138"/>
            <a:chOff x="0" y="70105"/>
            <a:chExt cx="21599453" cy="8424138"/>
          </a:xfrm>
        </p:grpSpPr>
        <p:sp>
          <p:nvSpPr>
            <p:cNvPr id="377" name="Google Shape;377;p53"/>
            <p:cNvSpPr/>
            <p:nvPr/>
          </p:nvSpPr>
          <p:spPr>
            <a:xfrm flipH="1" rot="10800000">
              <a:off x="0" y="70105"/>
              <a:ext cx="21599453" cy="200714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3"/>
            <p:cNvSpPr/>
            <p:nvPr/>
          </p:nvSpPr>
          <p:spPr>
            <a:xfrm>
              <a:off x="365390" y="741506"/>
              <a:ext cx="664996" cy="66434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53"/>
            <p:cNvSpPr/>
            <p:nvPr/>
          </p:nvSpPr>
          <p:spPr>
            <a:xfrm>
              <a:off x="1395778" y="469728"/>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53"/>
            <p:cNvSpPr txBox="1"/>
            <p:nvPr/>
          </p:nvSpPr>
          <p:spPr>
            <a:xfrm>
              <a:off x="1395778" y="469728"/>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1. Forma</a:t>
              </a:r>
              <a:r>
                <a:rPr lang="en-US" sz="3600"/>
                <a:t>d</a:t>
              </a:r>
              <a:r>
                <a:rPr b="0" i="0" lang="en-US" sz="3600" u="none" cap="none" strike="noStrike">
                  <a:solidFill>
                    <a:srgbClr val="000000"/>
                  </a:solidFill>
                  <a:latin typeface="Arial"/>
                  <a:ea typeface="Arial"/>
                  <a:cs typeface="Arial"/>
                  <a:sym typeface="Arial"/>
                </a:rPr>
                <a:t> grupos pequeños (3-5 personas).</a:t>
              </a:r>
              <a:endParaRPr b="0" i="0" sz="3600" u="none" cap="none" strike="noStrike">
                <a:solidFill>
                  <a:srgbClr val="000000"/>
                </a:solidFill>
                <a:latin typeface="Arial"/>
                <a:ea typeface="Arial"/>
                <a:cs typeface="Arial"/>
                <a:sym typeface="Arial"/>
              </a:endParaRPr>
            </a:p>
          </p:txBody>
        </p:sp>
        <p:sp>
          <p:nvSpPr>
            <p:cNvPr id="381" name="Google Shape;381;p53"/>
            <p:cNvSpPr/>
            <p:nvPr/>
          </p:nvSpPr>
          <p:spPr>
            <a:xfrm>
              <a:off x="0" y="2398104"/>
              <a:ext cx="21599453" cy="12079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53"/>
            <p:cNvSpPr/>
            <p:nvPr/>
          </p:nvSpPr>
          <p:spPr>
            <a:xfrm>
              <a:off x="365390" y="2669882"/>
              <a:ext cx="664996" cy="66434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3"/>
            <p:cNvSpPr/>
            <p:nvPr/>
          </p:nvSpPr>
          <p:spPr>
            <a:xfrm>
              <a:off x="1395778" y="2398104"/>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3"/>
            <p:cNvSpPr txBox="1"/>
            <p:nvPr/>
          </p:nvSpPr>
          <p:spPr>
            <a:xfrm>
              <a:off x="1395778" y="2398104"/>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2. El</a:t>
              </a:r>
              <a:r>
                <a:rPr lang="en-US" sz="3600"/>
                <a:t>egid</a:t>
              </a:r>
              <a:r>
                <a:rPr b="0" i="0" lang="en-US" sz="3600" u="none" cap="none" strike="noStrike">
                  <a:solidFill>
                    <a:srgbClr val="000000"/>
                  </a:solidFill>
                  <a:latin typeface="Arial"/>
                  <a:ea typeface="Arial"/>
                  <a:cs typeface="Arial"/>
                  <a:sym typeface="Arial"/>
                </a:rPr>
                <a:t> una localidad o comunidad específica.</a:t>
              </a:r>
              <a:endParaRPr b="0" i="0" sz="1400" u="none" cap="none" strike="noStrike">
                <a:solidFill>
                  <a:srgbClr val="000000"/>
                </a:solidFill>
                <a:latin typeface="Arial"/>
                <a:ea typeface="Arial"/>
                <a:cs typeface="Arial"/>
                <a:sym typeface="Arial"/>
              </a:endParaRPr>
            </a:p>
          </p:txBody>
        </p:sp>
        <p:sp>
          <p:nvSpPr>
            <p:cNvPr id="385" name="Google Shape;385;p53"/>
            <p:cNvSpPr/>
            <p:nvPr/>
          </p:nvSpPr>
          <p:spPr>
            <a:xfrm>
              <a:off x="0" y="4002351"/>
              <a:ext cx="21599453" cy="12079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3"/>
            <p:cNvSpPr/>
            <p:nvPr/>
          </p:nvSpPr>
          <p:spPr>
            <a:xfrm>
              <a:off x="365390" y="4274129"/>
              <a:ext cx="664996" cy="66434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53"/>
            <p:cNvSpPr/>
            <p:nvPr/>
          </p:nvSpPr>
          <p:spPr>
            <a:xfrm>
              <a:off x="1395778" y="4002351"/>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53"/>
            <p:cNvSpPr txBox="1"/>
            <p:nvPr/>
          </p:nvSpPr>
          <p:spPr>
            <a:xfrm>
              <a:off x="1395778" y="4002351"/>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3. Identificad los bienes culturales (tangibles e intangibles): monumentos, </a:t>
              </a:r>
              <a:r>
                <a:rPr lang="en-US" sz="3600"/>
                <a:t>lugares</a:t>
              </a:r>
              <a:r>
                <a:rPr b="0" i="0" lang="en-US" sz="3600" u="none" cap="none" strike="noStrike">
                  <a:solidFill>
                    <a:srgbClr val="000000"/>
                  </a:solidFill>
                  <a:latin typeface="Arial"/>
                  <a:ea typeface="Arial"/>
                  <a:cs typeface="Arial"/>
                  <a:sym typeface="Arial"/>
                </a:rPr>
                <a:t>, festivales, artesanía, tradiciones orales, etc.</a:t>
              </a:r>
              <a:endParaRPr b="0" i="0" sz="1400" u="none" cap="none" strike="noStrike">
                <a:solidFill>
                  <a:srgbClr val="000000"/>
                </a:solidFill>
                <a:latin typeface="Arial"/>
                <a:ea typeface="Arial"/>
                <a:cs typeface="Arial"/>
                <a:sym typeface="Arial"/>
              </a:endParaRPr>
            </a:p>
          </p:txBody>
        </p:sp>
        <p:sp>
          <p:nvSpPr>
            <p:cNvPr id="389" name="Google Shape;389;p53"/>
            <p:cNvSpPr/>
            <p:nvPr/>
          </p:nvSpPr>
          <p:spPr>
            <a:xfrm>
              <a:off x="0" y="5606598"/>
              <a:ext cx="21599453" cy="12079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3"/>
            <p:cNvSpPr/>
            <p:nvPr/>
          </p:nvSpPr>
          <p:spPr>
            <a:xfrm>
              <a:off x="365390" y="5878377"/>
              <a:ext cx="664996" cy="66434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3"/>
            <p:cNvSpPr/>
            <p:nvPr/>
          </p:nvSpPr>
          <p:spPr>
            <a:xfrm>
              <a:off x="1395778" y="5606598"/>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3"/>
            <p:cNvSpPr txBox="1"/>
            <p:nvPr/>
          </p:nvSpPr>
          <p:spPr>
            <a:xfrm>
              <a:off x="1395778" y="5606598"/>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4. Dibuj</a:t>
              </a:r>
              <a:r>
                <a:rPr lang="en-US" sz="3600"/>
                <a:t>ad</a:t>
              </a:r>
              <a:r>
                <a:rPr b="0" i="0" lang="en-US" sz="3600" u="none" cap="none" strike="noStrike">
                  <a:solidFill>
                    <a:srgbClr val="000000"/>
                  </a:solidFill>
                  <a:latin typeface="Arial"/>
                  <a:ea typeface="Arial"/>
                  <a:cs typeface="Arial"/>
                  <a:sym typeface="Arial"/>
                </a:rPr>
                <a:t> un mapa del patrimonio sencillo en papel o digitalmente.</a:t>
              </a:r>
              <a:endParaRPr b="0" i="0" sz="1400" u="none" cap="none" strike="noStrike">
                <a:solidFill>
                  <a:srgbClr val="000000"/>
                </a:solidFill>
                <a:latin typeface="Arial"/>
                <a:ea typeface="Arial"/>
                <a:cs typeface="Arial"/>
                <a:sym typeface="Arial"/>
              </a:endParaRPr>
            </a:p>
          </p:txBody>
        </p:sp>
        <p:sp>
          <p:nvSpPr>
            <p:cNvPr id="393" name="Google Shape;393;p53"/>
            <p:cNvSpPr/>
            <p:nvPr/>
          </p:nvSpPr>
          <p:spPr>
            <a:xfrm>
              <a:off x="0" y="7210846"/>
              <a:ext cx="21599453" cy="12079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53"/>
            <p:cNvSpPr/>
            <p:nvPr/>
          </p:nvSpPr>
          <p:spPr>
            <a:xfrm>
              <a:off x="365390" y="7482624"/>
              <a:ext cx="664996" cy="664347"/>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53"/>
            <p:cNvSpPr/>
            <p:nvPr/>
          </p:nvSpPr>
          <p:spPr>
            <a:xfrm>
              <a:off x="1395778" y="7210846"/>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3"/>
            <p:cNvSpPr txBox="1"/>
            <p:nvPr/>
          </p:nvSpPr>
          <p:spPr>
            <a:xfrm>
              <a:off x="1395778" y="7210846"/>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5. Resaltad los bienes en riesgo y las necesidades de </a:t>
              </a:r>
              <a:r>
                <a:rPr lang="en-US" sz="3600"/>
                <a:t>conservación</a:t>
              </a:r>
              <a:r>
                <a:rPr b="0" i="0" lang="en-US" sz="36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4"/>
          <p:cNvSpPr txBox="1"/>
          <p:nvPr>
            <p:ph type="title"/>
          </p:nvPr>
        </p:nvSpPr>
        <p:spPr>
          <a:xfrm>
            <a:off x="596900" y="1188425"/>
            <a:ext cx="22860000" cy="1034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n-US"/>
              <a:t>Temas para el debate en grupo</a:t>
            </a:r>
            <a:endParaRPr/>
          </a:p>
        </p:txBody>
      </p:sp>
      <p:grpSp>
        <p:nvGrpSpPr>
          <p:cNvPr id="402" name="Google Shape;402;p54"/>
          <p:cNvGrpSpPr/>
          <p:nvPr/>
        </p:nvGrpSpPr>
        <p:grpSpPr>
          <a:xfrm>
            <a:off x="437322" y="2697613"/>
            <a:ext cx="21958851" cy="9486962"/>
            <a:chOff x="0" y="7423"/>
            <a:chExt cx="21958851" cy="9486962"/>
          </a:xfrm>
        </p:grpSpPr>
        <p:sp>
          <p:nvSpPr>
            <p:cNvPr id="403" name="Google Shape;403;p54"/>
            <p:cNvSpPr/>
            <p:nvPr/>
          </p:nvSpPr>
          <p:spPr>
            <a:xfrm>
              <a:off x="0" y="7423"/>
              <a:ext cx="21958851" cy="1581160"/>
            </a:xfrm>
            <a:prstGeom prst="roundRect">
              <a:avLst>
                <a:gd fmla="val 10000" name="adj"/>
              </a:avLst>
            </a:prstGeom>
            <a:solidFill>
              <a:srgbClr val="17B0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4"/>
            <p:cNvSpPr/>
            <p:nvPr/>
          </p:nvSpPr>
          <p:spPr>
            <a:xfrm>
              <a:off x="478301" y="363184"/>
              <a:ext cx="869638" cy="869638"/>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54"/>
            <p:cNvSpPr/>
            <p:nvPr/>
          </p:nvSpPr>
          <p:spPr>
            <a:xfrm>
              <a:off x="1826240" y="7423"/>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4"/>
            <p:cNvSpPr txBox="1"/>
            <p:nvPr/>
          </p:nvSpPr>
          <p:spPr>
            <a:xfrm>
              <a:off x="1826240" y="7423"/>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¿Qué activos son más significativos para la identidad local?</a:t>
              </a:r>
              <a:endParaRPr b="0" i="0" sz="4000" u="none" cap="none" strike="noStrike">
                <a:solidFill>
                  <a:schemeClr val="lt1"/>
                </a:solidFill>
                <a:latin typeface="Arial"/>
                <a:ea typeface="Arial"/>
                <a:cs typeface="Arial"/>
                <a:sym typeface="Arial"/>
              </a:endParaRPr>
            </a:p>
          </p:txBody>
        </p:sp>
        <p:sp>
          <p:nvSpPr>
            <p:cNvPr id="407" name="Google Shape;407;p54"/>
            <p:cNvSpPr/>
            <p:nvPr/>
          </p:nvSpPr>
          <p:spPr>
            <a:xfrm>
              <a:off x="0" y="1983873"/>
              <a:ext cx="21958851" cy="1581160"/>
            </a:xfrm>
            <a:prstGeom prst="roundRect">
              <a:avLst>
                <a:gd fmla="val 10000" name="adj"/>
              </a:avLst>
            </a:prstGeom>
            <a:solidFill>
              <a:srgbClr val="16A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4"/>
            <p:cNvSpPr/>
            <p:nvPr/>
          </p:nvSpPr>
          <p:spPr>
            <a:xfrm>
              <a:off x="478301" y="2339634"/>
              <a:ext cx="869638" cy="869638"/>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54"/>
            <p:cNvSpPr/>
            <p:nvPr/>
          </p:nvSpPr>
          <p:spPr>
            <a:xfrm>
              <a:off x="1826240" y="1983873"/>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4"/>
            <p:cNvSpPr txBox="1"/>
            <p:nvPr/>
          </p:nvSpPr>
          <p:spPr>
            <a:xfrm>
              <a:off x="1826240" y="1983873"/>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¿Cuáles corren el riesgo de perderse u olvidarse? ¿Por qué?</a:t>
              </a:r>
              <a:endParaRPr b="0" i="0" sz="1400" u="none" cap="none" strike="noStrike">
                <a:solidFill>
                  <a:schemeClr val="lt1"/>
                </a:solidFill>
                <a:latin typeface="Arial"/>
                <a:ea typeface="Arial"/>
                <a:cs typeface="Arial"/>
                <a:sym typeface="Arial"/>
              </a:endParaRPr>
            </a:p>
          </p:txBody>
        </p:sp>
        <p:sp>
          <p:nvSpPr>
            <p:cNvPr id="411" name="Google Shape;411;p54"/>
            <p:cNvSpPr/>
            <p:nvPr/>
          </p:nvSpPr>
          <p:spPr>
            <a:xfrm>
              <a:off x="0" y="3960324"/>
              <a:ext cx="21958851" cy="1581160"/>
            </a:xfrm>
            <a:prstGeom prst="roundRect">
              <a:avLst>
                <a:gd fmla="val 10000" name="adj"/>
              </a:avLst>
            </a:prstGeom>
            <a:solidFill>
              <a:srgbClr val="1185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4"/>
            <p:cNvSpPr/>
            <p:nvPr/>
          </p:nvSpPr>
          <p:spPr>
            <a:xfrm>
              <a:off x="478301" y="4316085"/>
              <a:ext cx="869638" cy="869638"/>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54"/>
            <p:cNvSpPr/>
            <p:nvPr/>
          </p:nvSpPr>
          <p:spPr>
            <a:xfrm>
              <a:off x="1826240" y="3960324"/>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4"/>
            <p:cNvSpPr txBox="1"/>
            <p:nvPr/>
          </p:nvSpPr>
          <p:spPr>
            <a:xfrm>
              <a:off x="1826240" y="3960324"/>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¿Cuáles son los principales desafíos para </a:t>
              </a:r>
              <a:r>
                <a:rPr lang="en-US" sz="4000">
                  <a:solidFill>
                    <a:schemeClr val="lt1"/>
                  </a:solidFill>
                </a:rPr>
                <a:t>conervar </a:t>
              </a:r>
              <a:r>
                <a:rPr b="0" i="0" lang="en-US" sz="4000" u="none" cap="none" strike="noStrike">
                  <a:solidFill>
                    <a:schemeClr val="lt1"/>
                  </a:solidFill>
                  <a:latin typeface="Arial"/>
                  <a:ea typeface="Arial"/>
                  <a:cs typeface="Arial"/>
                  <a:sym typeface="Arial"/>
                </a:rPr>
                <a:t>estos activos?</a:t>
              </a:r>
              <a:endParaRPr b="0" i="0" sz="1400" u="none" cap="none" strike="noStrike">
                <a:solidFill>
                  <a:schemeClr val="lt1"/>
                </a:solidFill>
                <a:latin typeface="Arial"/>
                <a:ea typeface="Arial"/>
                <a:cs typeface="Arial"/>
                <a:sym typeface="Arial"/>
              </a:endParaRPr>
            </a:p>
          </p:txBody>
        </p:sp>
        <p:sp>
          <p:nvSpPr>
            <p:cNvPr id="415" name="Google Shape;415;p54"/>
            <p:cNvSpPr/>
            <p:nvPr/>
          </p:nvSpPr>
          <p:spPr>
            <a:xfrm>
              <a:off x="0" y="5936774"/>
              <a:ext cx="21958851" cy="1581160"/>
            </a:xfrm>
            <a:prstGeom prst="roundRect">
              <a:avLst>
                <a:gd fmla="val 10000" name="adj"/>
              </a:avLst>
            </a:prstGeom>
            <a:solidFill>
              <a:srgbClr val="0D62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4"/>
            <p:cNvSpPr/>
            <p:nvPr/>
          </p:nvSpPr>
          <p:spPr>
            <a:xfrm>
              <a:off x="478301" y="6292535"/>
              <a:ext cx="869638" cy="869638"/>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4"/>
            <p:cNvSpPr/>
            <p:nvPr/>
          </p:nvSpPr>
          <p:spPr>
            <a:xfrm>
              <a:off x="1826240" y="5936774"/>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4"/>
            <p:cNvSpPr txBox="1"/>
            <p:nvPr/>
          </p:nvSpPr>
          <p:spPr>
            <a:xfrm>
              <a:off x="1826240" y="5936774"/>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¿Qué oportunidades existen para la educación, el turismo o la participación comunitaria?</a:t>
              </a:r>
              <a:endParaRPr b="0" i="0" sz="1400" u="none" cap="none" strike="noStrike">
                <a:solidFill>
                  <a:schemeClr val="lt1"/>
                </a:solidFill>
                <a:latin typeface="Arial"/>
                <a:ea typeface="Arial"/>
                <a:cs typeface="Arial"/>
                <a:sym typeface="Arial"/>
              </a:endParaRPr>
            </a:p>
          </p:txBody>
        </p:sp>
        <p:sp>
          <p:nvSpPr>
            <p:cNvPr id="419" name="Google Shape;419;p54"/>
            <p:cNvSpPr/>
            <p:nvPr/>
          </p:nvSpPr>
          <p:spPr>
            <a:xfrm>
              <a:off x="0" y="7913225"/>
              <a:ext cx="21958851" cy="1581160"/>
            </a:xfrm>
            <a:prstGeom prst="roundRect">
              <a:avLst>
                <a:gd fmla="val 10000" name="adj"/>
              </a:avLst>
            </a:prstGeom>
            <a:solidFill>
              <a:srgbClr val="0741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4"/>
            <p:cNvSpPr/>
            <p:nvPr/>
          </p:nvSpPr>
          <p:spPr>
            <a:xfrm>
              <a:off x="478301" y="8268986"/>
              <a:ext cx="869638" cy="869638"/>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4"/>
            <p:cNvSpPr/>
            <p:nvPr/>
          </p:nvSpPr>
          <p:spPr>
            <a:xfrm>
              <a:off x="1826240" y="7913225"/>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4"/>
            <p:cNvSpPr txBox="1"/>
            <p:nvPr/>
          </p:nvSpPr>
          <p:spPr>
            <a:xfrm>
              <a:off x="1826240" y="7913225"/>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¿Cómo puede </a:t>
              </a:r>
              <a:r>
                <a:rPr lang="en-US" sz="4000">
                  <a:solidFill>
                    <a:schemeClr val="lt1"/>
                  </a:solidFill>
                </a:rPr>
                <a:t>tu </a:t>
              </a:r>
              <a:r>
                <a:rPr b="0" i="0" lang="en-US" sz="4000" u="none" cap="none" strike="noStrike">
                  <a:solidFill>
                    <a:schemeClr val="lt1"/>
                  </a:solidFill>
                  <a:latin typeface="Arial"/>
                  <a:ea typeface="Arial"/>
                  <a:cs typeface="Arial"/>
                  <a:sym typeface="Arial"/>
                </a:rPr>
                <a:t>rol como </a:t>
              </a:r>
              <a:r>
                <a:rPr lang="en-US" sz="4000">
                  <a:solidFill>
                    <a:schemeClr val="lt1"/>
                  </a:solidFill>
                </a:rPr>
                <a:t>docente o profesional </a:t>
              </a:r>
              <a:r>
                <a:rPr b="0" i="0" lang="en-US" sz="4000" u="none" cap="none" strike="noStrike">
                  <a:solidFill>
                    <a:schemeClr val="lt1"/>
                  </a:solidFill>
                  <a:latin typeface="Arial"/>
                  <a:ea typeface="Arial"/>
                  <a:cs typeface="Arial"/>
                  <a:sym typeface="Arial"/>
                </a:rPr>
                <a:t>apoyar las iniciativas de </a:t>
              </a:r>
              <a:r>
                <a:rPr lang="en-US" sz="4000">
                  <a:solidFill>
                    <a:schemeClr val="lt1"/>
                  </a:solidFill>
                </a:rPr>
                <a:t>conservación</a:t>
              </a:r>
              <a:r>
                <a:rPr b="0" i="0" lang="en-US" sz="4000" u="none" cap="none" strike="noStrike">
                  <a:solidFill>
                    <a:schemeClr val="lt1"/>
                  </a:solidFill>
                  <a:latin typeface="Arial"/>
                  <a:ea typeface="Arial"/>
                  <a:cs typeface="Arial"/>
                  <a:sym typeface="Arial"/>
                </a:rPr>
                <a:t>?</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5"/>
          <p:cNvSpPr txBox="1"/>
          <p:nvPr>
            <p:ph type="title"/>
          </p:nvPr>
        </p:nvSpPr>
        <p:spPr>
          <a:xfrm>
            <a:off x="762000" y="6325205"/>
            <a:ext cx="15129000" cy="10656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Recursos de autoaprendizaje</a:t>
            </a:r>
            <a:endParaRPr/>
          </a:p>
        </p:txBody>
      </p:sp>
      <p:pic>
        <p:nvPicPr>
          <p:cNvPr descr="European flag emblem and multilingual disclaimer - European ..." id="428" name="Google Shape;428;p55"/>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descr="European flag emblem and multilingual disclaimer - European ..." id="433" name="Google Shape;433;p56"/>
          <p:cNvPicPr preferRelativeResize="0"/>
          <p:nvPr/>
        </p:nvPicPr>
        <p:blipFill rotWithShape="1">
          <a:blip r:embed="rId3">
            <a:alphaModFix/>
          </a:blip>
          <a:srcRect b="0" l="0" r="0" t="0"/>
          <a:stretch/>
        </p:blipFill>
        <p:spPr>
          <a:xfrm>
            <a:off x="722840" y="12199504"/>
            <a:ext cx="3205016" cy="666433"/>
          </a:xfrm>
          <a:prstGeom prst="rect">
            <a:avLst/>
          </a:prstGeom>
          <a:noFill/>
          <a:ln>
            <a:noFill/>
          </a:ln>
        </p:spPr>
      </p:pic>
      <p:sp>
        <p:nvSpPr>
          <p:cNvPr id="434" name="Google Shape;434;p56"/>
          <p:cNvSpPr txBox="1"/>
          <p:nvPr/>
        </p:nvSpPr>
        <p:spPr>
          <a:xfrm>
            <a:off x="566300" y="1300300"/>
            <a:ext cx="10509000" cy="10713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000" u="none" cap="none" strike="noStrike">
                <a:solidFill>
                  <a:schemeClr val="accent1"/>
                </a:solidFill>
              </a:rPr>
              <a:t>Los mejores podcasts sobre preservación cultural y patrimonio</a:t>
            </a:r>
            <a:endParaRPr b="1" i="0" sz="3000" u="none" cap="none" strike="noStrike">
              <a:solidFill>
                <a:schemeClr val="accent1"/>
              </a:solidFil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Todas mis relaciones</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4">
                  <a:extLst>
                    <a:ext uri="{A12FA001-AC4F-418D-AE19-62706E023703}">
                      <ahyp:hlinkClr val="tx"/>
                    </a:ext>
                  </a:extLst>
                </a:hlinkClick>
              </a:rPr>
              <a:t>https://www.allmyrelationspodcast.com</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Podcast Hermana Tostada</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5">
                  <a:extLst>
                    <a:ext uri="{A12FA001-AC4F-418D-AE19-62706E023703}">
                      <ahyp:hlinkClr val="tx"/>
                    </a:ext>
                  </a:extLst>
                </a:hlinkClick>
              </a:rPr>
              <a:t>https://toastedsisterpodcast.com</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PreserveCast</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6">
                  <a:extLst>
                    <a:ext uri="{A12FA001-AC4F-418D-AE19-62706E023703}">
                      <ahyp:hlinkClr val="tx"/>
                    </a:ext>
                  </a:extLst>
                </a:hlinkClick>
              </a:rPr>
              <a:t>https://www.preservecast.org</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Tradición viva: Paisajes sonoros de Polonia</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7">
                  <a:extLst>
                    <a:ext uri="{A12FA001-AC4F-418D-AE19-62706E023703}">
                      <ahyp:hlinkClr val="tx"/>
                    </a:ext>
                  </a:extLst>
                </a:hlinkClick>
              </a:rPr>
              <a:t>https://culture.pl/en/article/living-tradition-soundscapes-of-poland-podcast</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Remanentes tangibles</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8">
                  <a:extLst>
                    <a:ext uri="{A12FA001-AC4F-418D-AE19-62706E023703}">
                      <ahyp:hlinkClr val="tx"/>
                    </a:ext>
                  </a:extLst>
                </a:hlinkClick>
              </a:rPr>
              <a:t>https://www.tangibleremnants.com</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99% invisible</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9">
                  <a:extLst>
                    <a:ext uri="{A12FA001-AC4F-418D-AE19-62706E023703}">
                      <ahyp:hlinkClr val="tx"/>
                    </a:ext>
                  </a:extLst>
                </a:hlinkClick>
              </a:rPr>
              <a:t>https://99percentinvisible.org</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El Palacio de la Memoria</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10">
                  <a:extLst>
                    <a:ext uri="{A12FA001-AC4F-418D-AE19-62706E023703}">
                      <ahyp:hlinkClr val="tx"/>
                    </a:ext>
                  </a:extLst>
                </a:hlinkClick>
              </a:rPr>
              <a:t>https://thememorypalace.us</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Lore</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11">
                  <a:extLst>
                    <a:ext uri="{A12FA001-AC4F-418D-AE19-62706E023703}">
                      <ahyp:hlinkClr val="tx"/>
                    </a:ext>
                  </a:extLst>
                </a:hlinkClick>
              </a:rPr>
              <a:t>https://www.lorepodcast.com</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Frente cultural</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hlinkClick r:id="rId12">
                  <a:extLst>
                    <a:ext uri="{A12FA001-AC4F-418D-AE19-62706E023703}">
                      <ahyp:hlinkClr val="tx"/>
                    </a:ext>
                  </a:extLst>
                </a:hlinkClick>
              </a:rPr>
              <a:t>https://www.bbc.co.uk/programmes/p02nrwpk</a:t>
            </a:r>
            <a:endParaRPr b="0"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3000" u="none" cap="none" strike="noStrike">
                <a:solidFill>
                  <a:schemeClr val="accent1"/>
                </a:solidFill>
                <a:latin typeface="Arial"/>
                <a:ea typeface="Arial"/>
                <a:cs typeface="Arial"/>
                <a:sym typeface="Arial"/>
              </a:rPr>
              <a:t>Voces del Patrimonio</a:t>
            </a:r>
            <a:endParaRPr b="0" i="0" sz="3000" u="none" cap="none" strike="noStrike">
              <a:solidFill>
                <a:schemeClr val="accent1"/>
              </a:solidFill>
              <a:latin typeface="Arial"/>
              <a:ea typeface="Arial"/>
              <a:cs typeface="Arial"/>
              <a:sym typeface="Arial"/>
            </a:endParaRPr>
          </a:p>
          <a:p>
            <a:pPr indent="0" lvl="0" marL="0" marR="0" rtl="0" algn="ctr">
              <a:lnSpc>
                <a:spcPct val="100000"/>
              </a:lnSpc>
              <a:spcBef>
                <a:spcPts val="0"/>
              </a:spcBef>
              <a:spcAft>
                <a:spcPts val="0"/>
              </a:spcAft>
              <a:buNone/>
            </a:pPr>
            <a:r>
              <a:rPr b="0" i="0" lang="en-US" sz="3000" u="sng" cap="none" strike="noStrike">
                <a:solidFill>
                  <a:schemeClr val="accent1"/>
                </a:solidFill>
                <a:latin typeface="Arial"/>
                <a:ea typeface="Arial"/>
                <a:cs typeface="Arial"/>
                <a:sym typeface="Arial"/>
              </a:rPr>
              <a:t>https://www.archaeologypodcastnetwork.com/heritagevoices</a:t>
            </a:r>
            <a:endParaRPr b="0" i="0" sz="3000" u="sng" cap="none" strike="noStrike">
              <a:solidFill>
                <a:schemeClr val="accent1"/>
              </a:solidFill>
              <a:latin typeface="Arial"/>
              <a:ea typeface="Arial"/>
              <a:cs typeface="Arial"/>
              <a:sym typeface="Arial"/>
            </a:endParaRPr>
          </a:p>
        </p:txBody>
      </p:sp>
      <p:graphicFrame>
        <p:nvGraphicFramePr>
          <p:cNvPr id="435" name="Google Shape;435;p56"/>
          <p:cNvGraphicFramePr/>
          <p:nvPr/>
        </p:nvGraphicFramePr>
        <p:xfrm>
          <a:off x="11976715" y="3361010"/>
          <a:ext cx="3000000" cy="3000000"/>
        </p:xfrm>
        <a:graphic>
          <a:graphicData uri="http://schemas.openxmlformats.org/drawingml/2006/table">
            <a:tbl>
              <a:tblPr bandRow="1" firstCol="1" firstRow="1">
                <a:noFill/>
                <a:tableStyleId>{8268FB88-5ED9-410E-9C4D-146243E188CB}</a:tableStyleId>
              </a:tblPr>
              <a:tblGrid>
                <a:gridCol w="2728725"/>
                <a:gridCol w="8916550"/>
              </a:tblGrid>
              <a:tr h="1582250">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latin typeface="Arial"/>
                          <a:ea typeface="Arial"/>
                          <a:cs typeface="Arial"/>
                          <a:sym typeface="Arial"/>
                        </a:rPr>
                        <a:t>La India que vieron: los viajes olvidados de Marco Polo y Niccolò De' Conti</a:t>
                      </a:r>
                      <a:endParaRPr b="1" sz="1400" u="none" cap="none" strike="noStrike"/>
                    </a:p>
                  </a:txBody>
                  <a:tcPr marT="0" marB="0" marR="53375" marL="53375"/>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Sinopsis: Este documental indoitaliano relata los viajes de los exploradores venecianos Marco Polo y Niccolò de' Conti por el sur de la India entre los siglos XIII y XIV, destacando lugares como Hampi y Mylapore. Mediante imágenes generadas por computadora, la película revive la grandeza del Imperio Vijayanagara y busca reavivar el interés por el rico patrimonio de Karnataka.</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Disponibilidad: Disponible próximamente en plataformas OTT y sistemas de entretenimiento a bordo. </a:t>
                      </a:r>
                      <a:r>
                        <a:rPr b="0" i="0" lang="en-US" sz="1400" u="sng" cap="none" strike="noStrike">
                          <a:solidFill>
                            <a:schemeClr val="hlink"/>
                          </a:solidFill>
                          <a:latin typeface="Arial"/>
                          <a:ea typeface="Arial"/>
                          <a:cs typeface="Arial"/>
                          <a:sym typeface="Arial"/>
                          <a:hlinkClick r:id="rId13"/>
                        </a:rPr>
                        <a:t>timesofindia.indiatimes.com</a:t>
                      </a:r>
                      <a:endParaRPr sz="1400" u="none" cap="none" strike="noStrike">
                        <a:solidFill>
                          <a:schemeClr val="lt1"/>
                        </a:solidFill>
                      </a:endParaRPr>
                    </a:p>
                  </a:txBody>
                  <a:tcPr marT="0" marB="0" marR="53375" marL="53375"/>
                </a:tc>
              </a:tr>
              <a:tr h="1778775">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latin typeface="Arial"/>
                          <a:ea typeface="Arial"/>
                          <a:cs typeface="Arial"/>
                          <a:sym typeface="Arial"/>
                        </a:rPr>
                        <a:t>Dahomey por Mati Diop</a:t>
                      </a:r>
                      <a:endParaRPr b="1" sz="1400" u="none" cap="none" strike="noStrike"/>
                    </a:p>
                  </a:txBody>
                  <a:tcPr marT="0" marB="0" marR="53375" marL="53375"/>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Sinopsis: Ganador del Oso de Oro de la Berlinale 2024, este documental explora la repatriación de 26 objetos reales de Francia a Benín. Mediante una combinación de documental y dramatización, explora temas como el colonialismo, la restitución y la identidad cultural.</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Disponibilidad: Estrenada en cines en Francia y seleccionada para festivales internacionales de cine. </a:t>
                      </a:r>
                      <a:r>
                        <a:rPr b="0" i="0" lang="en-US" sz="1400" u="sng" cap="none" strike="noStrike">
                          <a:solidFill>
                            <a:schemeClr val="hlink"/>
                          </a:solidFill>
                          <a:latin typeface="Arial"/>
                          <a:ea typeface="Arial"/>
                          <a:cs typeface="Arial"/>
                          <a:sym typeface="Arial"/>
                          <a:hlinkClick r:id="rId14"/>
                        </a:rPr>
                        <a:t>en.wikipedia.org</a:t>
                      </a:r>
                      <a:endParaRPr sz="1400" u="none" cap="none" strike="noStrike">
                        <a:solidFill>
                          <a:schemeClr val="lt1"/>
                        </a:solidFill>
                      </a:endParaRPr>
                    </a:p>
                  </a:txBody>
                  <a:tcPr marT="0" marB="0" marR="53375" marL="53375"/>
                </a:tc>
              </a:tr>
              <a:tr h="1845625">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IA para la preservación del patrimonio cultural por ReelMind</a:t>
                      </a:r>
                      <a:endParaRPr/>
                    </a:p>
                  </a:txBody>
                  <a:tcPr marT="0" marB="0" marR="53375" marL="53375"/>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Resumen: Este video muestra cómo las tecnologías de IA están revolucionando la conservación del patrimonio cultural, permitiendo la protección y restauración de tesoros históricos. Presenta aplicaciones como reconstrucciones 3D, restauración con atención a los daños y narración adaptativa.</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Ver: </a:t>
                      </a:r>
                      <a:r>
                        <a:rPr lang="en-US" sz="1400" u="sng" cap="none" strike="noStrike">
                          <a:solidFill>
                            <a:schemeClr val="hlink"/>
                          </a:solidFill>
                          <a:hlinkClick r:id="rId15"/>
                        </a:rPr>
                        <a:t>AI for Cultural Heritage Preservationreelmind.ai+1youtube.com+1</a:t>
                      </a:r>
                      <a:endParaRPr sz="1400" u="none" cap="none" strike="noStrike">
                        <a:latin typeface="Times New Roman"/>
                        <a:ea typeface="Times New Roman"/>
                        <a:cs typeface="Times New Roman"/>
                        <a:sym typeface="Times New Roman"/>
                      </a:endParaRPr>
                    </a:p>
                  </a:txBody>
                  <a:tcPr marT="0" marB="0" marR="53375" marL="53375"/>
                </a:tc>
              </a:tr>
              <a:tr h="1845625">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La enseñanza de las manos</a:t>
                      </a:r>
                      <a:endParaRPr b="1" i="0" sz="1400" u="none" cap="none" strike="noStrike">
                        <a:solidFill>
                          <a:srgbClr val="000000"/>
                        </a:solidFill>
                        <a:latin typeface="Arial"/>
                        <a:ea typeface="Arial"/>
                        <a:cs typeface="Arial"/>
                        <a:sym typeface="Arial"/>
                      </a:endParaRPr>
                    </a:p>
                  </a:txBody>
                  <a:tcPr marT="0" marB="0" marR="53375" marL="53375"/>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Sinopsis: Un documental experimental narrado por Juan Mancias, presidente de la tribu Esto'k Gna, que se centra en el patrimonio indígena americano y las amenazas de la desaparición cultural. La película se presentó en el evento de la Fundación River Pierce, donde se enfatizó la importancia de preservar lugares sagrados como el Pastizal García.</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Disponibilidad: Se proyectará en eventos culturales y debates sobre el patrimonio indígena.</a:t>
                      </a:r>
                      <a:r>
                        <a:rPr lang="en-US" sz="1400" u="none" cap="none" strike="noStrike"/>
                        <a:t> </a:t>
                      </a:r>
                      <a:r>
                        <a:rPr lang="en-US" sz="1400" u="sng" cap="none" strike="noStrike">
                          <a:solidFill>
                            <a:schemeClr val="hlink"/>
                          </a:solidFill>
                          <a:hlinkClick r:id="rId16"/>
                        </a:rPr>
                        <a:t>lmtonline.com</a:t>
                      </a:r>
                      <a:endParaRPr sz="1400" u="none" cap="none" strike="noStrike">
                        <a:latin typeface="Times New Roman"/>
                        <a:ea typeface="Times New Roman"/>
                        <a:cs typeface="Times New Roman"/>
                        <a:sym typeface="Times New Roman"/>
                      </a:endParaRPr>
                    </a:p>
                  </a:txBody>
                  <a:tcPr marT="0" marB="0" marR="53375" marL="53375"/>
                </a:tc>
              </a:tr>
              <a:tr h="1778775">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Preservar el patrimonio cultural con tecnología sostenible</a:t>
                      </a:r>
                      <a:endParaRPr sz="1400" u="none" cap="none" strike="noStrike"/>
                    </a:p>
                  </a:txBody>
                  <a:tcPr marT="0" marB="0" marR="53375" marL="53375"/>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Resumen: Este video explora cómo las tecnologías sostenibles, como la realidad virtual y la conservación impulsada por IA, pueden contribuir a la preservación del patrimonio cultural para las generaciones futuras. Destaca las herramientas digitales que hacen que los sitios patrimoniales sean más accesibles y atractivos.</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latin typeface="Arial"/>
                          <a:ea typeface="Arial"/>
                          <a:cs typeface="Arial"/>
                          <a:sym typeface="Arial"/>
                        </a:rPr>
                        <a:t>Ver: </a:t>
                      </a:r>
                      <a:r>
                        <a:rPr lang="en-US" sz="1400" u="sng" cap="none" strike="noStrike">
                          <a:solidFill>
                            <a:schemeClr val="hlink"/>
                          </a:solidFill>
                          <a:hlinkClick r:id="rId17"/>
                        </a:rPr>
                        <a:t>Preserve Cultural Heritage with Sustainable Techyoutube.com</a:t>
                      </a:r>
                      <a:endParaRPr sz="1400" u="none" cap="none" strike="noStrike">
                        <a:latin typeface="Times New Roman"/>
                        <a:ea typeface="Times New Roman"/>
                        <a:cs typeface="Times New Roman"/>
                        <a:sym typeface="Times New Roman"/>
                      </a:endParaRPr>
                    </a:p>
                  </a:txBody>
                  <a:tcPr marT="0" marB="0" marR="53375" marL="53375"/>
                </a:tc>
              </a:tr>
            </a:tbl>
          </a:graphicData>
        </a:graphic>
      </p:graphicFrame>
      <p:sp>
        <p:nvSpPr>
          <p:cNvPr id="436" name="Google Shape;436;p56"/>
          <p:cNvSpPr txBox="1"/>
          <p:nvPr/>
        </p:nvSpPr>
        <p:spPr>
          <a:xfrm>
            <a:off x="13063414" y="2310588"/>
            <a:ext cx="88524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200" u="none" cap="none" strike="noStrike">
                <a:solidFill>
                  <a:schemeClr val="accent1"/>
                </a:solidFill>
              </a:rPr>
              <a:t>Vídeos y películas</a:t>
            </a:r>
            <a:endParaRPr b="1" i="0" sz="1400" u="none" cap="none" strike="noStrike">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coreProperties>
</file>