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38" roundtripDataSignature="AMtx7mjOf+n5n+qen/NygtLMwZbpkoHU7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A7E4947-26B6-47B7-998D-F598C6EC174B}">
  <a:tblStyle styleId="{EA7E4947-26B6-47B7-998D-F598C6EC174B}"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F6E9"/>
          </a:solidFill>
        </a:fill>
      </a:tcStyle>
    </a:wholeTbl>
    <a:band1H>
      <a:tcTxStyle/>
      <a:tcStyle>
        <a:fill>
          <a:solidFill>
            <a:srgbClr val="CBEDD1"/>
          </a:solidFill>
        </a:fill>
      </a:tcStyle>
    </a:band1H>
    <a:band2H>
      <a:tcTxStyle/>
    </a:band2H>
    <a:band1V>
      <a:tcTxStyle/>
      <a:tcStyle>
        <a:fill>
          <a:solidFill>
            <a:srgbClr val="CBEDD1"/>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38" Type="http://customschemas.google.com/relationships/presentationmetadata" Target="meta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6" name="Google Shape;6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1" name="Google Shape;71;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15.png"/><Relationship Id="rId5" Type="http://schemas.openxmlformats.org/officeDocument/2006/relationships/image" Target="../media/image3.png"/><Relationship Id="rId6" Type="http://schemas.openxmlformats.org/officeDocument/2006/relationships/image" Target="../media/image1.png"/><Relationship Id="rId7" Type="http://schemas.openxmlformats.org/officeDocument/2006/relationships/image" Target="../media/image11.png"/><Relationship Id="rId8"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8" name="Shape 8"/>
        <p:cNvGrpSpPr/>
        <p:nvPr/>
      </p:nvGrpSpPr>
      <p:grpSpPr>
        <a:xfrm>
          <a:off x="0" y="0"/>
          <a:ext cx="0" cy="0"/>
          <a:chOff x="0" y="0"/>
          <a:chExt cx="0" cy="0"/>
        </a:xfrm>
      </p:grpSpPr>
      <p:pic>
        <p:nvPicPr>
          <p:cNvPr descr="A black and white logo&#10;&#10;AI-generated content may be incorrect." id="9" name="Google Shape;9;p24"/>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10" name="Google Shape;10;p24"/>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11" name="Google Shape;11;p24"/>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U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12" name="Google Shape;12;p24"/>
          <p:cNvGrpSpPr/>
          <p:nvPr/>
        </p:nvGrpSpPr>
        <p:grpSpPr>
          <a:xfrm>
            <a:off x="1633044" y="9658153"/>
            <a:ext cx="21117911" cy="908071"/>
            <a:chOff x="761999" y="9658153"/>
            <a:chExt cx="21117911" cy="908071"/>
          </a:xfrm>
        </p:grpSpPr>
        <p:pic>
          <p:nvPicPr>
            <p:cNvPr descr="A white text on a black background&#10;&#10;AI-generated content may be incorrect." id="13" name="Google Shape;13;p24"/>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14" name="Google Shape;14;p24"/>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15" name="Google Shape;15;p24"/>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16" name="Google Shape;16;p24"/>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17" name="Google Shape;17;p24"/>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18" name="Google Shape;18;p24"/>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9" name="Shape 19"/>
        <p:cNvGrpSpPr/>
        <p:nvPr/>
      </p:nvGrpSpPr>
      <p:grpSpPr>
        <a:xfrm>
          <a:off x="0" y="0"/>
          <a:ext cx="0" cy="0"/>
          <a:chOff x="0" y="0"/>
          <a:chExt cx="0" cy="0"/>
        </a:xfrm>
      </p:grpSpPr>
      <p:sp>
        <p:nvSpPr>
          <p:cNvPr id="20" name="Google Shape;20;p14"/>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21" name="Google Shape;21;p14"/>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22" name="Google Shape;22;p14"/>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3" name="Shape 23"/>
        <p:cNvGrpSpPr/>
        <p:nvPr/>
      </p:nvGrpSpPr>
      <p:grpSpPr>
        <a:xfrm>
          <a:off x="0" y="0"/>
          <a:ext cx="0" cy="0"/>
          <a:chOff x="0" y="0"/>
          <a:chExt cx="0" cy="0"/>
        </a:xfrm>
      </p:grpSpPr>
      <p:sp>
        <p:nvSpPr>
          <p:cNvPr id="24" name="Google Shape;24;p15"/>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5" name="Google Shape;25;p1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5"/>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7" name="Google Shape;27;p15"/>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8" name="Google Shape;28;p15"/>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29" name="Shape 29"/>
        <p:cNvGrpSpPr/>
        <p:nvPr/>
      </p:nvGrpSpPr>
      <p:grpSpPr>
        <a:xfrm>
          <a:off x="0" y="0"/>
          <a:ext cx="0" cy="0"/>
          <a:chOff x="0" y="0"/>
          <a:chExt cx="0" cy="0"/>
        </a:xfrm>
      </p:grpSpPr>
      <p:sp>
        <p:nvSpPr>
          <p:cNvPr id="30" name="Google Shape;30;p54"/>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4"/>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2" name="Google Shape;32;p54"/>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33" name="Google Shape;33;p5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34" name="Google Shape;34;p5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5" name="Google Shape;35;p5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36" name="Shape 36"/>
        <p:cNvGrpSpPr/>
        <p:nvPr/>
      </p:nvGrpSpPr>
      <p:grpSpPr>
        <a:xfrm>
          <a:off x="0" y="0"/>
          <a:ext cx="0" cy="0"/>
          <a:chOff x="0" y="0"/>
          <a:chExt cx="0" cy="0"/>
        </a:xfrm>
      </p:grpSpPr>
      <p:sp>
        <p:nvSpPr>
          <p:cNvPr id="37" name="Google Shape;37;p55"/>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5"/>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U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9" name="Shape 39"/>
        <p:cNvGrpSpPr/>
        <p:nvPr/>
      </p:nvGrpSpPr>
      <p:grpSpPr>
        <a:xfrm>
          <a:off x="0" y="0"/>
          <a:ext cx="0" cy="0"/>
          <a:chOff x="0" y="0"/>
          <a:chExt cx="0" cy="0"/>
        </a:xfrm>
      </p:grpSpPr>
      <p:sp>
        <p:nvSpPr>
          <p:cNvPr id="40" name="Google Shape;40;p56"/>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1" name="Google Shape;41;p56"/>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2" name="Google Shape;42;p56"/>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3" name="Google Shape;43;p56"/>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56"/>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45" name="Google Shape;45;p56"/>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46" name="Google Shape;46;p56"/>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47" name="Shape 47"/>
        <p:cNvGrpSpPr/>
        <p:nvPr/>
      </p:nvGrpSpPr>
      <p:grpSpPr>
        <a:xfrm>
          <a:off x="0" y="0"/>
          <a:ext cx="0" cy="0"/>
          <a:chOff x="0" y="0"/>
          <a:chExt cx="0" cy="0"/>
        </a:xfrm>
      </p:grpSpPr>
      <p:sp>
        <p:nvSpPr>
          <p:cNvPr id="48" name="Google Shape;48;p57"/>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57"/>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50" name="Google Shape;50;p57"/>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1" name="Google Shape;51;p5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52" name="Google Shape;52;p57"/>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53" name="Google Shape;53;p57"/>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54" name="Google Shape;54;p57"/>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55" name="Google Shape;55;p57"/>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56" name="Google Shape;56;p57"/>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57" name="Shape 57"/>
        <p:cNvGrpSpPr/>
        <p:nvPr/>
      </p:nvGrpSpPr>
      <p:grpSpPr>
        <a:xfrm>
          <a:off x="0" y="0"/>
          <a:ext cx="0" cy="0"/>
          <a:chOff x="0" y="0"/>
          <a:chExt cx="0" cy="0"/>
        </a:xfrm>
      </p:grpSpPr>
      <p:sp>
        <p:nvSpPr>
          <p:cNvPr id="58" name="Google Shape;58;p58"/>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9" name="Google Shape;59;p58"/>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0" name="Google Shape;60;p5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61" name="Google Shape;61;p58"/>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2" name="Google Shape;62;p58"/>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63" name="Google Shape;63;p58"/>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5.png"/><Relationship Id="rId4" Type="http://schemas.openxmlformats.org/officeDocument/2006/relationships/hyperlink" Target="http://hediversitymovement.comumbrex.com" TargetMode="External"/><Relationship Id="rId10" Type="http://schemas.openxmlformats.org/officeDocument/2006/relationships/hyperlink" Target="http://icma.orggoodtravel.de" TargetMode="External"/><Relationship Id="rId9" Type="http://schemas.openxmlformats.org/officeDocument/2006/relationships/hyperlink" Target="http://icma.orggoodtravel.de" TargetMode="External"/><Relationship Id="rId5" Type="http://schemas.openxmlformats.org/officeDocument/2006/relationships/hyperlink" Target="http://thediversitymovement.com" TargetMode="External"/><Relationship Id="rId6" Type="http://schemas.openxmlformats.org/officeDocument/2006/relationships/hyperlink" Target="http://transition-pathways.europa.eu" TargetMode="External"/><Relationship Id="rId7" Type="http://schemas.openxmlformats.org/officeDocument/2006/relationships/hyperlink" Target="http://podcasts.apple.com" TargetMode="External"/><Relationship Id="rId8" Type="http://schemas.openxmlformats.org/officeDocument/2006/relationships/hyperlink" Target="http://podcasts.apple.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
          <p:cNvSpPr txBox="1"/>
          <p:nvPr>
            <p:ph type="title"/>
          </p:nvPr>
        </p:nvSpPr>
        <p:spPr>
          <a:xfrm>
            <a:off x="1032350" y="5502900"/>
            <a:ext cx="21989100" cy="2710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lang="en-US" sz="9600"/>
              <a:t>Módulo 5: Participación comunitaria e inclusión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25"/>
          <p:cNvSpPr txBox="1"/>
          <p:nvPr>
            <p:ph type="title"/>
          </p:nvPr>
        </p:nvSpPr>
        <p:spPr>
          <a:xfrm>
            <a:off x="874200" y="6195001"/>
            <a:ext cx="21989100" cy="1326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lang="en-US" sz="9600"/>
              <a:t>Introducción al módulo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26"/>
          <p:cNvSpPr txBox="1"/>
          <p:nvPr>
            <p:ph idx="1" type="body"/>
          </p:nvPr>
        </p:nvSpPr>
        <p:spPr>
          <a:xfrm>
            <a:off x="923950" y="1210050"/>
            <a:ext cx="22866300" cy="11295900"/>
          </a:xfrm>
          <a:prstGeom prst="rect">
            <a:avLst/>
          </a:prstGeom>
          <a:noFill/>
          <a:ln>
            <a:noFill/>
          </a:ln>
        </p:spPr>
        <p:txBody>
          <a:bodyPr anchorCtr="0" anchor="t" bIns="0" lIns="0" spcFirstLastPara="1" rIns="0" wrap="square" tIns="0">
            <a:noAutofit/>
          </a:bodyPr>
          <a:lstStyle/>
          <a:p>
            <a:pPr indent="-228600" lvl="0" marL="457200" rtl="0" algn="l">
              <a:lnSpc>
                <a:spcPct val="80000"/>
              </a:lnSpc>
              <a:spcBef>
                <a:spcPts val="2000"/>
              </a:spcBef>
              <a:spcAft>
                <a:spcPts val="0"/>
              </a:spcAft>
              <a:buClr>
                <a:srgbClr val="323232"/>
              </a:buClr>
              <a:buSzPts val="6054"/>
              <a:buNone/>
            </a:pPr>
            <a:r>
              <a:rPr lang="en-US" sz="4000"/>
              <a:t>El turismo no solo </a:t>
            </a:r>
            <a:r>
              <a:rPr b="1" lang="en-US" sz="4000"/>
              <a:t>llega </a:t>
            </a:r>
            <a:r>
              <a:rPr lang="en-US" sz="4000"/>
              <a:t>a un destino; es acogido, negociado y reconfigurado por quienes lo consideran su hogar. Partiendo del análisis del módulo anterior sobre la sostenibilidad centrada en el patrimonio, esta unidad se centra en la </a:t>
            </a:r>
            <a:r>
              <a:rPr b="1" lang="en-US" sz="4000"/>
              <a:t>participación comunitaria y la inclusión</a:t>
            </a:r>
            <a:r>
              <a:rPr lang="en-US" sz="4000"/>
              <a:t>: los procesos sociales que determinan qué voces se escuchan, qué historias se cuentan y quiénes comparten los beneficios del turismo.</a:t>
            </a:r>
            <a:endParaRPr sz="6000"/>
          </a:p>
          <a:p>
            <a:pPr indent="-228600" lvl="0" marL="457200" rtl="0" algn="l">
              <a:lnSpc>
                <a:spcPct val="80000"/>
              </a:lnSpc>
              <a:spcBef>
                <a:spcPts val="2000"/>
              </a:spcBef>
              <a:spcAft>
                <a:spcPts val="0"/>
              </a:spcAft>
              <a:buClr>
                <a:srgbClr val="323232"/>
              </a:buClr>
              <a:buSzPts val="6054"/>
              <a:buNone/>
            </a:pPr>
            <a:r>
              <a:rPr lang="en-US" sz="4000">
                <a:latin typeface="Arial"/>
                <a:ea typeface="Arial"/>
                <a:cs typeface="Arial"/>
                <a:sym typeface="Arial"/>
              </a:rPr>
              <a:t>Los primeros marcos de turismo sostenible trataban a los "actores locales" como un grupo único y homogéneo. Ahora reconocemos un entramado mucho más rico de identidades, dinámicas de poder y experiencias vividas: naciones indígenas que defienden sus derechos territoriales, personas trabajadoras migrantes que impulsan el sector servicios, jóvenes que utilizan plataformas digitales para reinventar la tradición y residentes marginados que exigen un espacio público equitativo. Por lo tanto, una participación significativa requiere más que listas de verificación de consulta; </a:t>
            </a:r>
            <a:r>
              <a:rPr lang="en-US" sz="4000"/>
              <a:t>e</a:t>
            </a:r>
            <a:r>
              <a:rPr lang="en-US" sz="4000">
                <a:latin typeface="Arial"/>
                <a:ea typeface="Arial"/>
                <a:cs typeface="Arial"/>
                <a:sym typeface="Arial"/>
              </a:rPr>
              <a:t>xige la cocreación de políticas turísticas, su interpretación y la distribución de beneficios que respeten los diversos sistemas de conocimiento y redistribuyan la autoridad en la toma de decisiones.</a:t>
            </a:r>
            <a:endParaRPr sz="6000"/>
          </a:p>
          <a:p>
            <a:pPr indent="0" lvl="0" marL="228600" rtl="0" algn="l">
              <a:lnSpc>
                <a:spcPct val="80000"/>
              </a:lnSpc>
              <a:spcBef>
                <a:spcPts val="2000"/>
              </a:spcBef>
              <a:spcAft>
                <a:spcPts val="0"/>
              </a:spcAft>
              <a:buSzPts val="6054"/>
              <a:buNone/>
            </a:pPr>
            <a:r>
              <a:rPr lang="en-US" sz="4000">
                <a:latin typeface="Arial"/>
                <a:ea typeface="Arial"/>
                <a:cs typeface="Arial"/>
                <a:sym typeface="Arial"/>
              </a:rPr>
              <a:t>Guiados por l</a:t>
            </a:r>
            <a:r>
              <a:rPr lang="en-US" sz="4000"/>
              <a:t>as normas en constante </a:t>
            </a:r>
            <a:r>
              <a:rPr lang="en-US" sz="4000">
                <a:latin typeface="Arial"/>
                <a:ea typeface="Arial"/>
                <a:cs typeface="Arial"/>
                <a:sym typeface="Arial"/>
              </a:rPr>
              <a:t>evolución de la UNESCO, la OMT, el PNUMA y el Consejo Mundial de Turismo Sostenible, analizaremos herramientas prácticas —mapeo participativo, evaluaciones de impacto basadas en derechos, indicadores de equidad social y modelos de gobernanza inclusiva— que ayudan a los destinos a equilibrar el acceso con la autonomía, la celebración con el consentimiento y el crecimiento con la justicia. Los análisis de caso mostrarán cómo la participación inclusiva puede revitalizar las lenguas amenazadas a través de la narración de historias de los visitantes, canalizar el gasto de </a:t>
            </a:r>
            <a:r>
              <a:rPr lang="en-US" sz="4000"/>
              <a:t>estos</a:t>
            </a:r>
            <a:r>
              <a:rPr lang="en-US" sz="4000">
                <a:latin typeface="Arial"/>
                <a:ea typeface="Arial"/>
                <a:cs typeface="Arial"/>
                <a:sym typeface="Arial"/>
              </a:rPr>
              <a:t> hacia </a:t>
            </a:r>
            <a:r>
              <a:rPr lang="en-US" sz="4000"/>
              <a:t>fondos </a:t>
            </a:r>
            <a:r>
              <a:rPr lang="en-US" sz="4000">
                <a:latin typeface="Arial"/>
                <a:ea typeface="Arial"/>
                <a:cs typeface="Arial"/>
                <a:sym typeface="Arial"/>
              </a:rPr>
              <a:t>comunitarios y fomentar el diálogo intercultural que fortalezca la cohesión social.</a:t>
            </a:r>
            <a:endParaRPr sz="6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27"/>
          <p:cNvSpPr txBox="1"/>
          <p:nvPr>
            <p:ph type="title"/>
          </p:nvPr>
        </p:nvSpPr>
        <p:spPr>
          <a:xfrm>
            <a:off x="1087050" y="5352603"/>
            <a:ext cx="20309100" cy="30108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SzPts val="11500"/>
              <a:buNone/>
            </a:pPr>
            <a:r>
              <a:rPr lang="en-US" sz="9600">
                <a:solidFill>
                  <a:schemeClr val="lt1"/>
                </a:solidFill>
              </a:rPr>
              <a:t>El papel de las comunidades en el</a:t>
            </a:r>
            <a:r>
              <a:rPr lang="en-US" sz="9600"/>
              <a:t> </a:t>
            </a:r>
            <a:r>
              <a:rPr lang="en-US" sz="9600">
                <a:solidFill>
                  <a:schemeClr val="lt1"/>
                </a:solidFill>
              </a:rPr>
              <a:t>turismo ambiental</a:t>
            </a:r>
            <a:endParaRPr/>
          </a:p>
        </p:txBody>
      </p:sp>
      <p:pic>
        <p:nvPicPr>
          <p:cNvPr descr="European flag emblem and multilingual disclaimer - European ..." id="84" name="Google Shape;84;p27"/>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28"/>
          <p:cNvSpPr txBox="1"/>
          <p:nvPr>
            <p:ph idx="1" type="body"/>
          </p:nvPr>
        </p:nvSpPr>
        <p:spPr>
          <a:xfrm>
            <a:off x="1615050" y="3797850"/>
            <a:ext cx="21153900" cy="6120300"/>
          </a:xfrm>
          <a:prstGeom prst="rect">
            <a:avLst/>
          </a:prstGeom>
          <a:noFill/>
          <a:ln>
            <a:noFill/>
          </a:ln>
        </p:spPr>
        <p:txBody>
          <a:bodyPr anchorCtr="0" anchor="t" bIns="0" lIns="0" spcFirstLastPara="1" rIns="0" wrap="square" tIns="0">
            <a:normAutofit fontScale="92500"/>
          </a:bodyPr>
          <a:lstStyle/>
          <a:p>
            <a:pPr indent="-228600" lvl="0" marL="457200" rtl="0" algn="l">
              <a:lnSpc>
                <a:spcPct val="100000"/>
              </a:lnSpc>
              <a:spcBef>
                <a:spcPts val="2000"/>
              </a:spcBef>
              <a:spcAft>
                <a:spcPts val="0"/>
              </a:spcAft>
              <a:buClr>
                <a:srgbClr val="323232"/>
              </a:buClr>
              <a:buSzPct val="93333"/>
              <a:buNone/>
            </a:pPr>
            <a:r>
              <a:rPr b="1" lang="en-US" sz="6000">
                <a:solidFill>
                  <a:schemeClr val="accent1"/>
                </a:solidFill>
              </a:rPr>
              <a:t>Objetivo: </a:t>
            </a:r>
            <a:endParaRPr b="1" sz="6000">
              <a:solidFill>
                <a:schemeClr val="accent1"/>
              </a:solidFill>
            </a:endParaRPr>
          </a:p>
          <a:p>
            <a:pPr indent="-228600" lvl="0" marL="457200" rtl="0" algn="l">
              <a:lnSpc>
                <a:spcPct val="100000"/>
              </a:lnSpc>
              <a:spcBef>
                <a:spcPts val="2000"/>
              </a:spcBef>
              <a:spcAft>
                <a:spcPts val="0"/>
              </a:spcAft>
              <a:buClr>
                <a:srgbClr val="323232"/>
              </a:buClr>
              <a:buSzPct val="93333"/>
              <a:buNone/>
            </a:pPr>
            <a:r>
              <a:rPr lang="en-US" sz="6000"/>
              <a:t>Comprender el valor y el impacto de las comunidades locales.</a:t>
            </a:r>
            <a:endParaRPr sz="6000"/>
          </a:p>
          <a:p>
            <a:pPr indent="-228600" lvl="0" marL="457200" rtl="0" algn="l">
              <a:lnSpc>
                <a:spcPct val="100000"/>
              </a:lnSpc>
              <a:spcBef>
                <a:spcPts val="2000"/>
              </a:spcBef>
              <a:spcAft>
                <a:spcPts val="0"/>
              </a:spcAft>
              <a:buClr>
                <a:srgbClr val="323232"/>
              </a:buClr>
              <a:buSzPct val="93333"/>
              <a:buNone/>
            </a:pPr>
            <a:r>
              <a:rPr lang="en-US" sz="6000"/>
              <a:t>Importancia de involucrar a las comunidades locales.</a:t>
            </a:r>
            <a:endParaRPr sz="6000"/>
          </a:p>
          <a:p>
            <a:pPr indent="-228600" lvl="0" marL="457200" rtl="0" algn="l">
              <a:lnSpc>
                <a:spcPct val="100000"/>
              </a:lnSpc>
              <a:spcBef>
                <a:spcPts val="2000"/>
              </a:spcBef>
              <a:spcAft>
                <a:spcPts val="0"/>
              </a:spcAft>
              <a:buClr>
                <a:srgbClr val="323232"/>
              </a:buClr>
              <a:buSzPct val="93333"/>
              <a:buNone/>
            </a:pPr>
            <a:r>
              <a:rPr lang="en-US" sz="6000"/>
              <a:t>Ejemplos de ecoturismo comunitario (Nepal, Guatemala, Sudáfrica).</a:t>
            </a:r>
            <a:endParaRPr sz="6000"/>
          </a:p>
          <a:p>
            <a:pPr indent="-228600" lvl="0" marL="457200" rtl="0" algn="l">
              <a:lnSpc>
                <a:spcPct val="100000"/>
              </a:lnSpc>
              <a:spcBef>
                <a:spcPts val="2000"/>
              </a:spcBef>
              <a:spcAft>
                <a:spcPts val="0"/>
              </a:spcAft>
              <a:buClr>
                <a:srgbClr val="323232"/>
              </a:buClr>
              <a:buSzPct val="93333"/>
              <a:buNone/>
            </a:pPr>
            <a:r>
              <a:rPr lang="en-US" sz="6000"/>
              <a:t>Debate: Ingredientes para una participación significativa.</a:t>
            </a:r>
            <a:endParaRPr sz="6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9"/>
          <p:cNvSpPr txBox="1"/>
          <p:nvPr>
            <p:ph idx="1" type="body"/>
          </p:nvPr>
        </p:nvSpPr>
        <p:spPr>
          <a:xfrm>
            <a:off x="2260200" y="6044700"/>
            <a:ext cx="19863600" cy="1626600"/>
          </a:xfrm>
          <a:prstGeom prst="rect">
            <a:avLst/>
          </a:prstGeom>
          <a:noFill/>
          <a:ln>
            <a:noFill/>
          </a:ln>
        </p:spPr>
        <p:txBody>
          <a:bodyPr anchorCtr="0" anchor="t" bIns="0" lIns="0" spcFirstLastPara="1" rIns="0" wrap="square" tIns="0">
            <a:noAutofit/>
          </a:bodyPr>
          <a:lstStyle/>
          <a:p>
            <a:pPr indent="-228600" lvl="0" marL="457200" rtl="0" algn="ctr">
              <a:lnSpc>
                <a:spcPct val="70000"/>
              </a:lnSpc>
              <a:spcBef>
                <a:spcPts val="2000"/>
              </a:spcBef>
              <a:spcAft>
                <a:spcPts val="0"/>
              </a:spcAft>
              <a:buClr>
                <a:srgbClr val="323232"/>
              </a:buClr>
              <a:buSzPts val="5600"/>
              <a:buNone/>
            </a:pPr>
            <a:r>
              <a:rPr lang="en-US" sz="5240"/>
              <a:t>💬 </a:t>
            </a:r>
            <a:r>
              <a:rPr i="1" lang="en-US" sz="5240"/>
              <a:t>¿Qué significa para ti la participación comunitaria en un contexto turístico?</a:t>
            </a:r>
            <a:endParaRPr i="1" sz="5240"/>
          </a:p>
          <a:p>
            <a:pPr indent="0" lvl="0" marL="0" rtl="0" algn="ctr">
              <a:lnSpc>
                <a:spcPct val="70000"/>
              </a:lnSpc>
              <a:spcBef>
                <a:spcPts val="2000"/>
              </a:spcBef>
              <a:spcAft>
                <a:spcPts val="0"/>
              </a:spcAft>
              <a:buClr>
                <a:srgbClr val="323232"/>
              </a:buClr>
              <a:buSzPts val="5600"/>
              <a:buNone/>
            </a:pPr>
            <a:r>
              <a:t/>
            </a:r>
            <a:endParaRPr sz="4840"/>
          </a:p>
        </p:txBody>
      </p:sp>
      <p:sp>
        <p:nvSpPr>
          <p:cNvPr id="95" name="Google Shape;95;p29"/>
          <p:cNvSpPr txBox="1"/>
          <p:nvPr>
            <p:ph type="title"/>
          </p:nvPr>
        </p:nvSpPr>
        <p:spPr>
          <a:xfrm>
            <a:off x="927100" y="2477675"/>
            <a:ext cx="22860000" cy="1118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sz="7200"/>
              <a:t>El papel de las comunidades en el turismo ambiental</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0"/>
          <p:cNvSpPr txBox="1"/>
          <p:nvPr>
            <p:ph idx="1" type="body"/>
          </p:nvPr>
        </p:nvSpPr>
        <p:spPr>
          <a:xfrm>
            <a:off x="758825" y="3625225"/>
            <a:ext cx="22866300" cy="7258200"/>
          </a:xfrm>
          <a:prstGeom prst="rect">
            <a:avLst/>
          </a:prstGeom>
          <a:noFill/>
          <a:ln>
            <a:noFill/>
          </a:ln>
        </p:spPr>
        <p:txBody>
          <a:bodyPr anchorCtr="0" anchor="t" bIns="0" lIns="0" spcFirstLastPara="1" rIns="0" wrap="square" tIns="0">
            <a:noAutofit/>
          </a:bodyPr>
          <a:lstStyle/>
          <a:p>
            <a:pPr indent="-228600" lvl="0" marL="457200" rtl="0" algn="l">
              <a:lnSpc>
                <a:spcPct val="90000"/>
              </a:lnSpc>
              <a:spcBef>
                <a:spcPts val="2000"/>
              </a:spcBef>
              <a:spcAft>
                <a:spcPts val="0"/>
              </a:spcAft>
              <a:buClr>
                <a:srgbClr val="323232"/>
              </a:buClr>
              <a:buSzPts val="5600"/>
              <a:buNone/>
            </a:pPr>
            <a:r>
              <a:rPr lang="en-US" sz="6000"/>
              <a:t>"El turismo ambiental, o ecoturismo, no solo prospera gracias a la belleza de los paisajes o a las políticas de sostenibilidad, sino que depende en gran medida de las personas que viven en estos lugares y los cuidan. Las comunidades locales no son meros beneficiarias pasivas del turismo; son cocreadoras, guardianes y embajadoras culturales. Hoy exploraremos por qué involucrarlas no solo es ético, sino también esencial para un desarrollo turístico auténtico y resiliente."</a:t>
            </a:r>
            <a:endParaRPr sz="6000"/>
          </a:p>
        </p:txBody>
      </p:sp>
      <p:sp>
        <p:nvSpPr>
          <p:cNvPr id="101" name="Google Shape;101;p30"/>
          <p:cNvSpPr txBox="1"/>
          <p:nvPr>
            <p:ph type="title"/>
          </p:nvPr>
        </p:nvSpPr>
        <p:spPr>
          <a:xfrm>
            <a:off x="762000" y="1888800"/>
            <a:ext cx="22860000" cy="10068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lang="en-US"/>
              <a:t>Puntos de conversación iniciales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31"/>
          <p:cNvSpPr txBox="1"/>
          <p:nvPr>
            <p:ph type="ctrTitle"/>
          </p:nvPr>
        </p:nvSpPr>
        <p:spPr>
          <a:xfrm>
            <a:off x="822050" y="1408700"/>
            <a:ext cx="22409700" cy="1206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sz="7500"/>
              <a:t>¿Por qué son importantes las comunidades locales?</a:t>
            </a:r>
            <a:endParaRPr sz="7500"/>
          </a:p>
        </p:txBody>
      </p:sp>
      <p:graphicFrame>
        <p:nvGraphicFramePr>
          <p:cNvPr id="107" name="Google Shape;107;p31"/>
          <p:cNvGraphicFramePr/>
          <p:nvPr/>
        </p:nvGraphicFramePr>
        <p:xfrm>
          <a:off x="1514459" y="3399498"/>
          <a:ext cx="3000000" cy="3000000"/>
        </p:xfrm>
        <a:graphic>
          <a:graphicData uri="http://schemas.openxmlformats.org/drawingml/2006/table">
            <a:tbl>
              <a:tblPr bandRow="1" firstCol="1" firstRow="1">
                <a:solidFill>
                  <a:srgbClr val="F2F2F2">
                    <a:alpha val="45098"/>
                  </a:srgbClr>
                </a:solidFill>
                <a:tableStyleId>{EA7E4947-26B6-47B7-998D-F598C6EC174B}</a:tableStyleId>
              </a:tblPr>
              <a:tblGrid>
                <a:gridCol w="6520125"/>
                <a:gridCol w="14834975"/>
              </a:tblGrid>
              <a:tr h="1134850">
                <a:tc>
                  <a:txBody>
                    <a:bodyPr/>
                    <a:lstStyle/>
                    <a:p>
                      <a:pPr indent="0" lvl="0" marL="0" marR="0" rtl="0" algn="ctr">
                        <a:lnSpc>
                          <a:spcPct val="100000"/>
                        </a:lnSpc>
                        <a:spcBef>
                          <a:spcPts val="0"/>
                        </a:spcBef>
                        <a:spcAft>
                          <a:spcPts val="0"/>
                        </a:spcAft>
                        <a:buClr>
                          <a:srgbClr val="000000"/>
                        </a:buClr>
                        <a:buSzPts val="3600"/>
                        <a:buFont typeface="Arial"/>
                        <a:buNone/>
                      </a:pPr>
                      <a:r>
                        <a:rPr b="0" lang="en-US" sz="3600" u="none" cap="none" strike="noStrike">
                          <a:solidFill>
                            <a:schemeClr val="lt1"/>
                          </a:solidFill>
                        </a:rPr>
                        <a:t>💡 </a:t>
                      </a:r>
                      <a:r>
                        <a:rPr b="0" i="0" lang="en-US" sz="3600" u="none" cap="none" strike="noStrike">
                          <a:solidFill>
                            <a:schemeClr val="lt1"/>
                          </a:solidFill>
                          <a:latin typeface="Arial"/>
                          <a:ea typeface="Arial"/>
                          <a:cs typeface="Arial"/>
                          <a:sym typeface="Arial"/>
                        </a:rPr>
                        <a:t>Principio</a:t>
                      </a:r>
                      <a:endParaRPr b="0" sz="3600" u="none" cap="none" strike="noStrike">
                        <a:solidFill>
                          <a:schemeClr val="lt1"/>
                        </a:solidFill>
                      </a:endParaRPr>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dk1"/>
                    </a:solidFill>
                  </a:tcPr>
                </a:tc>
                <a:tc>
                  <a:txBody>
                    <a:bodyPr/>
                    <a:lstStyle/>
                    <a:p>
                      <a:pPr indent="0" lvl="0" marL="0" marR="0" rtl="0" algn="ctr">
                        <a:lnSpc>
                          <a:spcPct val="100000"/>
                        </a:lnSpc>
                        <a:spcBef>
                          <a:spcPts val="0"/>
                        </a:spcBef>
                        <a:spcAft>
                          <a:spcPts val="0"/>
                        </a:spcAft>
                        <a:buClr>
                          <a:srgbClr val="000000"/>
                        </a:buClr>
                        <a:buSzPts val="3600"/>
                        <a:buFont typeface="Arial"/>
                        <a:buNone/>
                      </a:pPr>
                      <a:r>
                        <a:rPr b="0" lang="en-US" sz="3600" u="none" cap="none" strike="noStrike">
                          <a:solidFill>
                            <a:schemeClr val="lt1"/>
                          </a:solidFill>
                        </a:rPr>
                        <a:t>🔍 </a:t>
                      </a:r>
                      <a:r>
                        <a:rPr b="0" i="0" lang="en-US" sz="3600" u="none" cap="none" strike="noStrike">
                          <a:solidFill>
                            <a:schemeClr val="lt1"/>
                          </a:solidFill>
                          <a:latin typeface="Arial"/>
                          <a:ea typeface="Arial"/>
                          <a:cs typeface="Arial"/>
                          <a:sym typeface="Arial"/>
                        </a:rPr>
                        <a:t>Explicación</a:t>
                      </a:r>
                      <a:endParaRPr b="0" sz="3600" u="none" cap="none" strike="noStrike">
                        <a:solidFill>
                          <a:schemeClr val="lt1"/>
                        </a:solidFill>
                      </a:endParaRPr>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dk1"/>
                    </a:solidFill>
                  </a:tcPr>
                </a:tc>
              </a:tr>
              <a:tr h="2244525">
                <a:tc>
                  <a:txBody>
                    <a:bodyPr/>
                    <a:lstStyle/>
                    <a:p>
                      <a:pPr indent="0" lvl="0" marL="0" marR="0" rtl="0" algn="l">
                        <a:lnSpc>
                          <a:spcPct val="100000"/>
                        </a:lnSpc>
                        <a:spcBef>
                          <a:spcPts val="0"/>
                        </a:spcBef>
                        <a:spcAft>
                          <a:spcPts val="0"/>
                        </a:spcAft>
                        <a:buClr>
                          <a:srgbClr val="000000"/>
                        </a:buClr>
                        <a:buSzPts val="3100"/>
                        <a:buFont typeface="Arial"/>
                        <a:buNone/>
                      </a:pPr>
                      <a:r>
                        <a:rPr b="1" i="0" lang="en-US" sz="3100" u="none" cap="none" strike="noStrike">
                          <a:solidFill>
                            <a:schemeClr val="dk1"/>
                          </a:solidFill>
                          <a:latin typeface="Arial"/>
                          <a:ea typeface="Arial"/>
                          <a:cs typeface="Arial"/>
                          <a:sym typeface="Arial"/>
                        </a:rPr>
                        <a:t>Propiedad y </a:t>
                      </a:r>
                      <a:r>
                        <a:rPr lang="en-US" sz="3100">
                          <a:solidFill>
                            <a:schemeClr val="dk1"/>
                          </a:solidFill>
                        </a:rPr>
                        <a:t>e</a:t>
                      </a:r>
                      <a:r>
                        <a:rPr b="1" i="0" lang="en-US" sz="3100" u="none" cap="none" strike="noStrike">
                          <a:solidFill>
                            <a:schemeClr val="dk1"/>
                          </a:solidFill>
                          <a:latin typeface="Arial"/>
                          <a:ea typeface="Arial"/>
                          <a:cs typeface="Arial"/>
                          <a:sym typeface="Arial"/>
                        </a:rPr>
                        <a:t>mpoderamiento</a:t>
                      </a:r>
                      <a:endParaRPr b="1"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b="1" sz="1400" u="none" cap="none" strike="noStrike"/>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alpha val="45098"/>
                      </a:srgbClr>
                    </a:solidFill>
                  </a:tcPr>
                </a:tc>
                <a:tc>
                  <a:txBody>
                    <a:bodyPr/>
                    <a:lstStyle/>
                    <a:p>
                      <a:pPr indent="0" lvl="0" marL="0" marR="0" rtl="0" algn="l">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Arial"/>
                          <a:ea typeface="Arial"/>
                          <a:cs typeface="Arial"/>
                          <a:sym typeface="Arial"/>
                        </a:rPr>
                        <a:t>Cuando la población local participa en la planificación y se beneficia económicamente, el turismo se convierte en una fuente de orgullo y resiliencia.</a:t>
                      </a:r>
                      <a:endParaRPr sz="1400" u="none" cap="none" strike="noStrike"/>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alpha val="45098"/>
                      </a:srgbClr>
                    </a:solidFill>
                  </a:tcPr>
                </a:tc>
              </a:tr>
              <a:tr h="1639275">
                <a:tc>
                  <a:txBody>
                    <a:bodyPr/>
                    <a:lstStyle/>
                    <a:p>
                      <a:pPr indent="0" lvl="0" marL="0" marR="0" rtl="0" algn="l">
                        <a:lnSpc>
                          <a:spcPct val="100000"/>
                        </a:lnSpc>
                        <a:spcBef>
                          <a:spcPts val="0"/>
                        </a:spcBef>
                        <a:spcAft>
                          <a:spcPts val="0"/>
                        </a:spcAft>
                        <a:buClr>
                          <a:srgbClr val="000000"/>
                        </a:buClr>
                        <a:buSzPts val="3100"/>
                        <a:buFont typeface="Arial"/>
                        <a:buNone/>
                      </a:pPr>
                      <a:r>
                        <a:rPr b="1" i="0" lang="en-US" sz="3100" u="none" cap="none" strike="noStrike">
                          <a:solidFill>
                            <a:schemeClr val="dk1"/>
                          </a:solidFill>
                          <a:latin typeface="Arial"/>
                          <a:ea typeface="Arial"/>
                          <a:cs typeface="Arial"/>
                          <a:sym typeface="Arial"/>
                        </a:rPr>
                        <a:t>Preservación </a:t>
                      </a:r>
                      <a:r>
                        <a:rPr lang="en-US" sz="3100">
                          <a:solidFill>
                            <a:schemeClr val="dk1"/>
                          </a:solidFill>
                        </a:rPr>
                        <a:t>c</a:t>
                      </a:r>
                      <a:r>
                        <a:rPr b="1" i="0" lang="en-US" sz="3100" u="none" cap="none" strike="noStrike">
                          <a:solidFill>
                            <a:schemeClr val="dk1"/>
                          </a:solidFill>
                          <a:latin typeface="Arial"/>
                          <a:ea typeface="Arial"/>
                          <a:cs typeface="Arial"/>
                          <a:sym typeface="Arial"/>
                        </a:rPr>
                        <a:t>ultural</a:t>
                      </a:r>
                      <a:endParaRPr b="1" i="0" sz="31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FFFFFF"/>
                        </a:solidFill>
                        <a:latin typeface="Arial"/>
                        <a:ea typeface="Arial"/>
                        <a:cs typeface="Arial"/>
                        <a:sym typeface="Arial"/>
                      </a:endParaRPr>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BFBFBF"/>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FBFBF">
                        <a:alpha val="34901"/>
                      </a:srgbClr>
                    </a:solidFill>
                  </a:tcPr>
                </a:tc>
                <a:tc>
                  <a:txBody>
                    <a:bodyPr/>
                    <a:lstStyle/>
                    <a:p>
                      <a:pPr indent="0" lvl="0" marL="0" marR="0" rtl="0" algn="l">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Arial"/>
                          <a:ea typeface="Arial"/>
                          <a:cs typeface="Arial"/>
                          <a:sym typeface="Arial"/>
                        </a:rPr>
                        <a:t>La participación comunitaria garantiza que el turismo respete las tradiciones,</a:t>
                      </a:r>
                      <a:endParaRPr sz="3100">
                        <a:solidFill>
                          <a:srgbClr val="000000"/>
                        </a:solidFill>
                      </a:endParaRPr>
                    </a:p>
                    <a:p>
                      <a:pPr indent="0" lvl="0" marL="0" marR="0" rtl="0" algn="l">
                        <a:lnSpc>
                          <a:spcPct val="100000"/>
                        </a:lnSpc>
                        <a:spcBef>
                          <a:spcPts val="0"/>
                        </a:spcBef>
                        <a:spcAft>
                          <a:spcPts val="0"/>
                        </a:spcAft>
                        <a:buClr>
                          <a:srgbClr val="000000"/>
                        </a:buClr>
                        <a:buSzPts val="3100"/>
                        <a:buFont typeface="Arial"/>
                        <a:buNone/>
                      </a:pPr>
                      <a:r>
                        <a:rPr lang="en-US" sz="3100">
                          <a:solidFill>
                            <a:srgbClr val="000000"/>
                          </a:solidFill>
                        </a:rPr>
                        <a:t>c</a:t>
                      </a:r>
                      <a:r>
                        <a:rPr b="0" i="0" lang="en-US" sz="3100" u="none" cap="none" strike="noStrike">
                          <a:solidFill>
                            <a:srgbClr val="000000"/>
                          </a:solidFill>
                          <a:latin typeface="Arial"/>
                          <a:ea typeface="Arial"/>
                          <a:cs typeface="Arial"/>
                          <a:sym typeface="Arial"/>
                        </a:rPr>
                        <a:t>reencias y costumbres locales.</a:t>
                      </a:r>
                      <a:endParaRPr/>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BFBFBF"/>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FBFBF">
                        <a:alpha val="34901"/>
                      </a:srgbClr>
                    </a:solidFill>
                  </a:tcPr>
                </a:tc>
              </a:tr>
              <a:tr h="1639275">
                <a:tc>
                  <a:txBody>
                    <a:bodyPr/>
                    <a:lstStyle/>
                    <a:p>
                      <a:pPr indent="0" lvl="0" marL="0" marR="0" rtl="0" algn="l">
                        <a:lnSpc>
                          <a:spcPct val="100000"/>
                        </a:lnSpc>
                        <a:spcBef>
                          <a:spcPts val="0"/>
                        </a:spcBef>
                        <a:spcAft>
                          <a:spcPts val="0"/>
                        </a:spcAft>
                        <a:buClr>
                          <a:srgbClr val="000000"/>
                        </a:buClr>
                        <a:buSzPts val="3100"/>
                        <a:buFont typeface="Arial"/>
                        <a:buNone/>
                      </a:pPr>
                      <a:r>
                        <a:rPr b="1" i="0" lang="en-US" sz="3100" u="none" cap="none" strike="noStrike">
                          <a:solidFill>
                            <a:schemeClr val="dk1"/>
                          </a:solidFill>
                          <a:latin typeface="Arial"/>
                          <a:ea typeface="Arial"/>
                          <a:cs typeface="Arial"/>
                          <a:sym typeface="Arial"/>
                        </a:rPr>
                        <a:t>Cuidado del </a:t>
                      </a:r>
                      <a:r>
                        <a:rPr lang="en-US" sz="3100">
                          <a:solidFill>
                            <a:schemeClr val="dk1"/>
                          </a:solidFill>
                        </a:rPr>
                        <a:t>m</a:t>
                      </a:r>
                      <a:r>
                        <a:rPr b="1" i="0" lang="en-US" sz="3100" u="none" cap="none" strike="noStrike">
                          <a:solidFill>
                            <a:schemeClr val="dk1"/>
                          </a:solidFill>
                          <a:latin typeface="Arial"/>
                          <a:ea typeface="Arial"/>
                          <a:cs typeface="Arial"/>
                          <a:sym typeface="Arial"/>
                        </a:rPr>
                        <a:t>edio </a:t>
                      </a:r>
                      <a:r>
                        <a:rPr lang="en-US" sz="3100">
                          <a:solidFill>
                            <a:schemeClr val="dk1"/>
                          </a:solidFill>
                        </a:rPr>
                        <a:t>a</a:t>
                      </a:r>
                      <a:r>
                        <a:rPr b="1" i="0" lang="en-US" sz="3100" u="none" cap="none" strike="noStrike">
                          <a:solidFill>
                            <a:schemeClr val="dk1"/>
                          </a:solidFill>
                          <a:latin typeface="Arial"/>
                          <a:ea typeface="Arial"/>
                          <a:cs typeface="Arial"/>
                          <a:sym typeface="Arial"/>
                        </a:rPr>
                        <a:t>mbiente</a:t>
                      </a:r>
                      <a:endParaRPr b="1" i="0" sz="31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alpha val="45098"/>
                      </a:srgbClr>
                    </a:solidFill>
                  </a:tcPr>
                </a:tc>
                <a:tc>
                  <a:txBody>
                    <a:bodyPr/>
                    <a:lstStyle/>
                    <a:p>
                      <a:pPr indent="0" lvl="0" marL="0" marR="0" rtl="0" algn="l">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Arial"/>
                          <a:ea typeface="Arial"/>
                          <a:cs typeface="Arial"/>
                          <a:sym typeface="Arial"/>
                        </a:rPr>
                        <a:t>Las comunidades suelen ser las mejores protectoras de los recursos naturales </a:t>
                      </a:r>
                      <a:endParaRPr b="0" i="0" sz="3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Arial"/>
                          <a:ea typeface="Arial"/>
                          <a:cs typeface="Arial"/>
                          <a:sym typeface="Arial"/>
                        </a:rPr>
                        <a:t>cuando se las empodera y se las involucra.</a:t>
                      </a:r>
                      <a:endParaRPr b="0" i="0" sz="3100" u="none" cap="none" strike="noStrike">
                        <a:solidFill>
                          <a:srgbClr val="000000"/>
                        </a:solidFill>
                        <a:latin typeface="Arial"/>
                        <a:ea typeface="Arial"/>
                        <a:cs typeface="Arial"/>
                        <a:sym typeface="Arial"/>
                      </a:endParaRPr>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alpha val="45098"/>
                      </a:srgbClr>
                    </a:solidFill>
                  </a:tcPr>
                </a:tc>
              </a:tr>
              <a:tr h="1639275">
                <a:tc>
                  <a:txBody>
                    <a:bodyPr/>
                    <a:lstStyle/>
                    <a:p>
                      <a:pPr indent="0" lvl="0" marL="0" marR="0" rtl="0" algn="l">
                        <a:lnSpc>
                          <a:spcPct val="100000"/>
                        </a:lnSpc>
                        <a:spcBef>
                          <a:spcPts val="0"/>
                        </a:spcBef>
                        <a:spcAft>
                          <a:spcPts val="0"/>
                        </a:spcAft>
                        <a:buClr>
                          <a:srgbClr val="000000"/>
                        </a:buClr>
                        <a:buSzPts val="3100"/>
                        <a:buFont typeface="Arial"/>
                        <a:buNone/>
                      </a:pPr>
                      <a:r>
                        <a:rPr b="1" i="0" lang="en-US" sz="3100" u="none" cap="none" strike="noStrike">
                          <a:solidFill>
                            <a:schemeClr val="dk1"/>
                          </a:solidFill>
                          <a:latin typeface="Arial"/>
                          <a:ea typeface="Arial"/>
                          <a:cs typeface="Arial"/>
                          <a:sym typeface="Arial"/>
                        </a:rPr>
                        <a:t>Sostenibilidad a </a:t>
                      </a:r>
                      <a:r>
                        <a:rPr lang="en-US" sz="3100">
                          <a:solidFill>
                            <a:schemeClr val="dk1"/>
                          </a:solidFill>
                        </a:rPr>
                        <a:t>l</a:t>
                      </a:r>
                      <a:r>
                        <a:rPr b="1" i="0" lang="en-US" sz="3100" u="none" cap="none" strike="noStrike">
                          <a:solidFill>
                            <a:schemeClr val="dk1"/>
                          </a:solidFill>
                          <a:latin typeface="Arial"/>
                          <a:ea typeface="Arial"/>
                          <a:cs typeface="Arial"/>
                          <a:sym typeface="Arial"/>
                        </a:rPr>
                        <a:t>argo </a:t>
                      </a:r>
                      <a:r>
                        <a:rPr lang="en-US" sz="3100">
                          <a:solidFill>
                            <a:schemeClr val="dk1"/>
                          </a:solidFill>
                        </a:rPr>
                        <a:t>p</a:t>
                      </a:r>
                      <a:r>
                        <a:rPr b="1" i="0" lang="en-US" sz="3100" u="none" cap="none" strike="noStrike">
                          <a:solidFill>
                            <a:schemeClr val="dk1"/>
                          </a:solidFill>
                          <a:latin typeface="Arial"/>
                          <a:ea typeface="Arial"/>
                          <a:cs typeface="Arial"/>
                          <a:sym typeface="Arial"/>
                        </a:rPr>
                        <a:t>lazo</a:t>
                      </a:r>
                      <a:endParaRPr b="1" i="0" sz="3100" u="none" cap="none" strike="noStrike">
                        <a:solidFill>
                          <a:srgbClr val="FFFFFF"/>
                        </a:solidFill>
                        <a:latin typeface="Arial"/>
                        <a:ea typeface="Arial"/>
                        <a:cs typeface="Arial"/>
                        <a:sym typeface="Arial"/>
                      </a:endParaRPr>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BFBFBF"/>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FBFBF">
                        <a:alpha val="34901"/>
                      </a:srgbClr>
                    </a:solidFill>
                  </a:tcPr>
                </a:tc>
                <a:tc>
                  <a:txBody>
                    <a:bodyPr/>
                    <a:lstStyle/>
                    <a:p>
                      <a:pPr indent="0" lvl="0" marL="0" marR="0" rtl="0" algn="l">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Arial"/>
                          <a:ea typeface="Arial"/>
                          <a:cs typeface="Arial"/>
                          <a:sym typeface="Arial"/>
                        </a:rPr>
                        <a:t>Los proyectos con la participación de la comunidad tienen más probabilidades de </a:t>
                      </a:r>
                      <a:endParaRPr b="0" i="0" sz="3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Arial"/>
                          <a:ea typeface="Arial"/>
                          <a:cs typeface="Arial"/>
                          <a:sym typeface="Arial"/>
                        </a:rPr>
                        <a:t>ser sostenibles, adaptarse y escalar a lo largo del tiempo.</a:t>
                      </a:r>
                      <a:endParaRPr sz="1400" u="none" cap="none" strike="noStrike"/>
                    </a:p>
                  </a:txBody>
                  <a:tcPr marT="234000" marB="24375" marR="24375" marL="243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BFBFBF"/>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BFBFBF">
                        <a:alpha val="34901"/>
                      </a:srgbClr>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32"/>
          <p:cNvSpPr txBox="1"/>
          <p:nvPr>
            <p:ph type="title"/>
          </p:nvPr>
        </p:nvSpPr>
        <p:spPr>
          <a:xfrm>
            <a:off x="762000" y="6123905"/>
            <a:ext cx="20600400" cy="14682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lang="en-US" sz="7200">
                <a:solidFill>
                  <a:schemeClr val="lt1"/>
                </a:solidFill>
              </a:rPr>
              <a:t>Inclusión en la práctica: herramientas y estrategias</a:t>
            </a:r>
            <a:endParaRPr>
              <a:solidFill>
                <a:schemeClr val="lt1"/>
              </a:solidFill>
            </a:endParaRPr>
          </a:p>
        </p:txBody>
      </p:sp>
      <p:pic>
        <p:nvPicPr>
          <p:cNvPr descr="European flag emblem and multilingual disclaimer - European ..." id="113" name="Google Shape;113;p32"/>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33"/>
          <p:cNvSpPr txBox="1"/>
          <p:nvPr>
            <p:ph type="ctrTitle"/>
          </p:nvPr>
        </p:nvSpPr>
        <p:spPr>
          <a:xfrm>
            <a:off x="762000" y="1751098"/>
            <a:ext cx="20926500" cy="2289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¿Por qué es importante la inclusión en el turismo ambiental?</a:t>
            </a:r>
            <a:endParaRPr/>
          </a:p>
        </p:txBody>
      </p:sp>
      <p:sp>
        <p:nvSpPr>
          <p:cNvPr id="119" name="Google Shape;119;p33"/>
          <p:cNvSpPr txBox="1"/>
          <p:nvPr>
            <p:ph idx="1" type="body"/>
          </p:nvPr>
        </p:nvSpPr>
        <p:spPr>
          <a:xfrm>
            <a:off x="762000" y="5363595"/>
            <a:ext cx="22275000" cy="485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2000"/>
              </a:spcBef>
              <a:spcAft>
                <a:spcPts val="0"/>
              </a:spcAft>
              <a:buSzPts val="4000"/>
              <a:buNone/>
            </a:pPr>
            <a:r>
              <a:rPr lang="en-US" sz="5000"/>
              <a:t>“La inclusión garantiza que todas las personas, independientemente de sus capacidades, antecedentes o identidad, puedan participar y beneficiarse del turismo ambiental. Como educadores de FP, estamos en una posición privilegiada para modelar y enseñar valores inclusivos a nuestro alumnado. Esta sección analiza el verdadero significado de la inclusividad y cómo podemos incorporarla tanto al ámbito turístico como a nuestras aulas.”</a:t>
            </a:r>
            <a:endParaRPr sz="5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34"/>
          <p:cNvSpPr txBox="1"/>
          <p:nvPr>
            <p:ph type="ctrTitle"/>
          </p:nvPr>
        </p:nvSpPr>
        <p:spPr>
          <a:xfrm>
            <a:off x="2606238" y="906755"/>
            <a:ext cx="19182600" cy="1234500"/>
          </a:xfrm>
          <a:prstGeom prst="rect">
            <a:avLst/>
          </a:prstGeom>
          <a:noFill/>
          <a:ln>
            <a:noFill/>
          </a:ln>
        </p:spPr>
        <p:txBody>
          <a:bodyPr anchorCtr="0" anchor="t" bIns="0" lIns="0" spcFirstLastPara="1" rIns="0" wrap="square" tIns="0">
            <a:normAutofit/>
          </a:bodyPr>
          <a:lstStyle/>
          <a:p>
            <a:pPr indent="0" lvl="0" marL="0" rtl="0" algn="ctr">
              <a:lnSpc>
                <a:spcPct val="90000"/>
              </a:lnSpc>
              <a:spcBef>
                <a:spcPts val="0"/>
              </a:spcBef>
              <a:spcAft>
                <a:spcPts val="0"/>
              </a:spcAft>
              <a:buSzPts val="8000"/>
              <a:buNone/>
            </a:pPr>
            <a:r>
              <a:rPr lang="en-US"/>
              <a:t>Definición de inclusión</a:t>
            </a:r>
            <a:endParaRPr/>
          </a:p>
        </p:txBody>
      </p:sp>
      <p:graphicFrame>
        <p:nvGraphicFramePr>
          <p:cNvPr id="125" name="Google Shape;125;p34"/>
          <p:cNvGraphicFramePr/>
          <p:nvPr/>
        </p:nvGraphicFramePr>
        <p:xfrm>
          <a:off x="850308" y="2675842"/>
          <a:ext cx="3000000" cy="3000000"/>
        </p:xfrm>
        <a:graphic>
          <a:graphicData uri="http://schemas.openxmlformats.org/drawingml/2006/table">
            <a:tbl>
              <a:tblPr bandRow="1" firstCol="1" firstRow="1">
                <a:noFill/>
                <a:tableStyleId>{EA7E4947-26B6-47B7-998D-F598C6EC174B}</a:tableStyleId>
              </a:tblPr>
              <a:tblGrid>
                <a:gridCol w="3745650"/>
                <a:gridCol w="9127625"/>
                <a:gridCol w="9479925"/>
              </a:tblGrid>
              <a:tr h="1334725">
                <a:tc>
                  <a:txBody>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latin typeface="Arial"/>
                          <a:ea typeface="Arial"/>
                          <a:cs typeface="Arial"/>
                          <a:sym typeface="Arial"/>
                        </a:rPr>
                        <a:t>Elemento</a:t>
                      </a:r>
                      <a:endParaRPr b="1" sz="1400" u="none" cap="none" strike="noStrike"/>
                    </a:p>
                  </a:txBody>
                  <a:tcPr marT="19300" marB="19300" marR="19300" marL="19300" anchor="ctr"/>
                </a:tc>
                <a:tc>
                  <a:txBody>
                    <a:bodyPr/>
                    <a:lstStyle/>
                    <a:p>
                      <a:pPr indent="0" lvl="0" marL="0" marR="0" rtl="0" algn="ctr">
                        <a:lnSpc>
                          <a:spcPct val="100000"/>
                        </a:lnSpc>
                        <a:spcBef>
                          <a:spcPts val="0"/>
                        </a:spcBef>
                        <a:spcAft>
                          <a:spcPts val="0"/>
                        </a:spcAft>
                        <a:buClr>
                          <a:srgbClr val="000000"/>
                        </a:buClr>
                        <a:buSzPts val="2400"/>
                        <a:buFont typeface="Arial"/>
                        <a:buNone/>
                      </a:pPr>
                      <a:r>
                        <a:rPr b="1" lang="en-US" sz="2400" u="none" cap="none" strike="noStrike"/>
                        <a:t>Descripción</a:t>
                      </a:r>
                      <a:endParaRPr b="1" sz="2400" u="none" cap="none" strike="noStrike">
                        <a:latin typeface="Times New Roman"/>
                        <a:ea typeface="Times New Roman"/>
                        <a:cs typeface="Times New Roman"/>
                        <a:sym typeface="Times New Roman"/>
                      </a:endParaRPr>
                    </a:p>
                  </a:txBody>
                  <a:tcPr marT="19300" marB="19300" marR="19300" marL="19300" anchor="ctr"/>
                </a:tc>
                <a:tc>
                  <a:txBody>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latin typeface="Arial"/>
                          <a:ea typeface="Arial"/>
                          <a:cs typeface="Arial"/>
                          <a:sym typeface="Arial"/>
                        </a:rPr>
                        <a:t>Relevancia turística</a:t>
                      </a:r>
                      <a:endParaRPr b="1" sz="1400" u="none" cap="none" strike="noStrike"/>
                    </a:p>
                  </a:txBody>
                  <a:tcPr marT="19300" marB="19300" marR="19300" marL="19300" anchor="ctr"/>
                </a:tc>
              </a:tr>
              <a:tr h="2343200">
                <a:tc>
                  <a:txBody>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t>Accesibilidad</a:t>
                      </a:r>
                      <a:endParaRPr b="1" sz="1400" u="none" cap="none" strike="noStrike"/>
                    </a:p>
                  </a:txBody>
                  <a:tcPr marT="19300" marB="19300" marR="19300" marL="1930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t>Acceso físico, digital, sensorial y económico para personas de todas las capacidades.</a:t>
                      </a:r>
                      <a:endParaRPr sz="1400" u="none" cap="none" strike="noStrike"/>
                    </a:p>
                  </a:txBody>
                  <a:tcPr marT="19300" marB="19300" marR="19300" marL="1930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t>Diseño de senderos, señalización, transporte y servicios para todos los visitantes.</a:t>
                      </a:r>
                      <a:endParaRPr sz="1400" u="none" cap="none" strike="noStrike"/>
                    </a:p>
                  </a:txBody>
                  <a:tcPr marT="19300" marB="19300" marR="19300" marL="19300" anchor="ctr"/>
                </a:tc>
              </a:tr>
              <a:tr h="2343200">
                <a:tc>
                  <a:txBody>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latin typeface="Arial"/>
                          <a:ea typeface="Arial"/>
                          <a:cs typeface="Arial"/>
                          <a:sym typeface="Arial"/>
                        </a:rPr>
                        <a:t>Representación</a:t>
                      </a:r>
                      <a:endParaRPr b="1" sz="1400" u="none" cap="none" strike="noStrike"/>
                    </a:p>
                  </a:txBody>
                  <a:tcPr marT="19300" marB="19300" marR="19300" marL="1930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Inclusión de identidades e historias diversas.</a:t>
                      </a:r>
                      <a:endParaRPr sz="1400" u="none" cap="none" strike="noStrike"/>
                    </a:p>
                  </a:txBody>
                  <a:tcPr marT="19300" marB="19300" marR="19300" marL="1930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Visualización de las voces de los grupos marginados en los medios de comunicación y la formación turística.</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19300" marB="19300" marR="19300" marL="19300" anchor="ctr"/>
                </a:tc>
              </a:tr>
              <a:tr h="2343200">
                <a:tc>
                  <a:txBody>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latin typeface="Arial"/>
                          <a:ea typeface="Arial"/>
                          <a:cs typeface="Arial"/>
                          <a:sym typeface="Arial"/>
                        </a:rPr>
                        <a:t>Sensibilidad cultural</a:t>
                      </a:r>
                      <a:endParaRPr b="1" sz="1400" u="none" cap="none" strike="noStrike"/>
                    </a:p>
                  </a:txBody>
                  <a:tcPr marT="19300" marB="19300" marR="19300" marL="1930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Respeto a las creencias, costumbres y valores locales.</a:t>
                      </a:r>
                      <a:endParaRPr sz="1400" u="none" cap="none" strike="noStrike"/>
                    </a:p>
                  </a:txBody>
                  <a:tcPr marT="19300" marB="19300" marR="19300" marL="1930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Evitar la explotación, la mercantilización y los estereotipos culturales.</a:t>
                      </a:r>
                      <a:endParaRPr sz="1400" u="none" cap="none" strike="noStrike"/>
                    </a:p>
                  </a:txBody>
                  <a:tcPr marT="19300" marB="19300" marR="19300" marL="19300" anchor="ct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35"/>
          <p:cNvSpPr txBox="1"/>
          <p:nvPr>
            <p:ph idx="1" type="body"/>
          </p:nvPr>
        </p:nvSpPr>
        <p:spPr>
          <a:xfrm>
            <a:off x="593750" y="3907950"/>
            <a:ext cx="22866300" cy="5900100"/>
          </a:xfrm>
          <a:prstGeom prst="rect">
            <a:avLst/>
          </a:prstGeom>
          <a:noFill/>
          <a:ln>
            <a:noFill/>
          </a:ln>
        </p:spPr>
        <p:txBody>
          <a:bodyPr anchorCtr="0" anchor="t" bIns="0" lIns="0" spcFirstLastPara="1" rIns="0" wrap="square" tIns="0">
            <a:normAutofit/>
          </a:bodyPr>
          <a:lstStyle/>
          <a:p>
            <a:pPr indent="-228600" lvl="0" marL="457200" rtl="0" algn="l">
              <a:lnSpc>
                <a:spcPct val="90000"/>
              </a:lnSpc>
              <a:spcBef>
                <a:spcPts val="2000"/>
              </a:spcBef>
              <a:spcAft>
                <a:spcPts val="0"/>
              </a:spcAft>
              <a:buClr>
                <a:srgbClr val="323232"/>
              </a:buClr>
              <a:buSzPts val="5600"/>
              <a:buNone/>
            </a:pPr>
            <a:r>
              <a:rPr b="1" lang="en-US">
                <a:solidFill>
                  <a:schemeClr val="accent1"/>
                </a:solidFill>
              </a:rPr>
              <a:t>Objetivo:</a:t>
            </a:r>
            <a:r>
              <a:rPr lang="en-US"/>
              <a:t> explorar la educación turística inclusiva.</a:t>
            </a:r>
            <a:endParaRPr/>
          </a:p>
          <a:p>
            <a:pPr indent="-228600" lvl="0" marL="457200" rtl="0" algn="l">
              <a:lnSpc>
                <a:spcPct val="90000"/>
              </a:lnSpc>
              <a:spcBef>
                <a:spcPts val="2000"/>
              </a:spcBef>
              <a:spcAft>
                <a:spcPts val="0"/>
              </a:spcAft>
              <a:buClr>
                <a:srgbClr val="323232"/>
              </a:buClr>
              <a:buSzPts val="5600"/>
              <a:buNone/>
            </a:pPr>
            <a:r>
              <a:rPr b="1" lang="en-US">
                <a:solidFill>
                  <a:schemeClr val="accent1"/>
                </a:solidFill>
              </a:rPr>
              <a:t>Definición de inclusión:</a:t>
            </a:r>
            <a:r>
              <a:rPr lang="en-US"/>
              <a:t> accesibilidad, representación, sensibilidad cultural.</a:t>
            </a:r>
            <a:endParaRPr/>
          </a:p>
          <a:p>
            <a:pPr indent="-228600" lvl="0" marL="457200" rtl="0" algn="l">
              <a:lnSpc>
                <a:spcPct val="90000"/>
              </a:lnSpc>
              <a:spcBef>
                <a:spcPts val="2000"/>
              </a:spcBef>
              <a:spcAft>
                <a:spcPts val="0"/>
              </a:spcAft>
              <a:buClr>
                <a:srgbClr val="323232"/>
              </a:buClr>
              <a:buSzPts val="5600"/>
              <a:buNone/>
            </a:pPr>
            <a:r>
              <a:rPr b="1" lang="en-US">
                <a:solidFill>
                  <a:schemeClr val="accent1"/>
                </a:solidFill>
              </a:rPr>
              <a:t>Herramientas:</a:t>
            </a:r>
            <a:r>
              <a:rPr lang="en-US"/>
              <a:t> diseño universal, planificación participativa, lenguaje inclusivo.</a:t>
            </a:r>
            <a:endParaRPr/>
          </a:p>
          <a:p>
            <a:pPr indent="-228600" lvl="0" marL="457200" rtl="0" algn="l">
              <a:lnSpc>
                <a:spcPct val="90000"/>
              </a:lnSpc>
              <a:spcBef>
                <a:spcPts val="2000"/>
              </a:spcBef>
              <a:spcAft>
                <a:spcPts val="0"/>
              </a:spcAft>
              <a:buClr>
                <a:srgbClr val="323232"/>
              </a:buClr>
              <a:buSzPts val="5600"/>
              <a:buNone/>
            </a:pPr>
            <a:r>
              <a:rPr b="1" lang="en-US" sz="6000">
                <a:solidFill>
                  <a:schemeClr val="accent1"/>
                </a:solidFill>
              </a:rPr>
              <a:t>Lluvia de ideas en grupo:</a:t>
            </a:r>
            <a:r>
              <a:rPr lang="en-US"/>
              <a:t> Estrategias inclusivas en la enseñanza.</a:t>
            </a:r>
            <a:endParaRPr/>
          </a:p>
        </p:txBody>
      </p:sp>
      <p:sp>
        <p:nvSpPr>
          <p:cNvPr id="131" name="Google Shape;131;p35"/>
          <p:cNvSpPr txBox="1"/>
          <p:nvPr>
            <p:ph type="title"/>
          </p:nvPr>
        </p:nvSpPr>
        <p:spPr>
          <a:xfrm>
            <a:off x="762000" y="1523996"/>
            <a:ext cx="22860000" cy="11370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t>Inclusión en la práctica: herramientas y estrategias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36"/>
          <p:cNvSpPr txBox="1"/>
          <p:nvPr>
            <p:ph type="ctrTitle"/>
          </p:nvPr>
        </p:nvSpPr>
        <p:spPr>
          <a:xfrm>
            <a:off x="591618" y="5296813"/>
            <a:ext cx="8775189" cy="310515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b="1" lang="en-US">
                <a:solidFill>
                  <a:schemeClr val="dk1"/>
                </a:solidFill>
              </a:rPr>
              <a:t>Herramientas y estrategias prácticas</a:t>
            </a:r>
            <a:endParaRPr b="1">
              <a:solidFill>
                <a:schemeClr val="dk1"/>
              </a:solidFill>
            </a:endParaRPr>
          </a:p>
        </p:txBody>
      </p:sp>
      <p:sp>
        <p:nvSpPr>
          <p:cNvPr id="137" name="Google Shape;137;p36"/>
          <p:cNvSpPr txBox="1"/>
          <p:nvPr>
            <p:ph idx="1" type="body"/>
          </p:nvPr>
        </p:nvSpPr>
        <p:spPr>
          <a:xfrm>
            <a:off x="9674300" y="1022950"/>
            <a:ext cx="14086500" cy="11652900"/>
          </a:xfrm>
          <a:prstGeom prst="rect">
            <a:avLst/>
          </a:prstGeom>
          <a:noFill/>
          <a:ln>
            <a:noFill/>
          </a:ln>
        </p:spPr>
        <p:txBody>
          <a:bodyPr anchorCtr="0" anchor="t" bIns="0" lIns="0" spcFirstLastPara="1" rIns="0" wrap="square" tIns="0">
            <a:normAutofit fontScale="85000" lnSpcReduction="10000"/>
          </a:bodyPr>
          <a:lstStyle/>
          <a:p>
            <a:pPr indent="-457200" lvl="0" marL="457200" rtl="0" algn="l">
              <a:lnSpc>
                <a:spcPct val="90000"/>
              </a:lnSpc>
              <a:spcBef>
                <a:spcPts val="2000"/>
              </a:spcBef>
              <a:spcAft>
                <a:spcPts val="0"/>
              </a:spcAft>
              <a:buSzPct val="160000"/>
              <a:buNone/>
            </a:pPr>
            <a:r>
              <a:rPr b="1" i="1" lang="en-US">
                <a:solidFill>
                  <a:schemeClr val="dk1"/>
                </a:solidFill>
              </a:rPr>
              <a:t>Herramientas para promover la inclusión en turismo y educación</a:t>
            </a:r>
            <a:endParaRPr b="1" i="1">
              <a:solidFill>
                <a:schemeClr val="dk1"/>
              </a:solidFill>
            </a:endParaRPr>
          </a:p>
          <a:p>
            <a:pPr indent="-457200" lvl="0" marL="457200" rtl="0" algn="l">
              <a:lnSpc>
                <a:spcPct val="90000"/>
              </a:lnSpc>
              <a:spcBef>
                <a:spcPts val="2000"/>
              </a:spcBef>
              <a:spcAft>
                <a:spcPts val="0"/>
              </a:spcAft>
              <a:buSzPct val="160000"/>
              <a:buNone/>
            </a:pPr>
            <a:r>
              <a:rPr b="1" lang="en-US">
                <a:solidFill>
                  <a:schemeClr val="accent1"/>
                </a:solidFill>
              </a:rPr>
              <a:t>Diseño universal para el aprendizaje (DUA):</a:t>
            </a:r>
            <a:endParaRPr b="1">
              <a:solidFill>
                <a:schemeClr val="accent1"/>
              </a:solidFill>
            </a:endParaRPr>
          </a:p>
          <a:p>
            <a:pPr indent="-457200" lvl="0" marL="457200" rtl="0" algn="l">
              <a:lnSpc>
                <a:spcPct val="90000"/>
              </a:lnSpc>
              <a:spcBef>
                <a:spcPts val="2000"/>
              </a:spcBef>
              <a:spcAft>
                <a:spcPts val="0"/>
              </a:spcAft>
              <a:buSzPct val="160000"/>
              <a:buNone/>
            </a:pPr>
            <a:r>
              <a:rPr lang="en-US">
                <a:solidFill>
                  <a:schemeClr val="dk1"/>
                </a:solidFill>
              </a:rPr>
              <a:t>Ofrecer múltiples medios de participación, representación y expresión tanto en actividades turísticas como en entornos de clase.</a:t>
            </a:r>
            <a:endParaRPr/>
          </a:p>
          <a:p>
            <a:pPr indent="-457200" lvl="0" marL="457200" rtl="0" algn="l">
              <a:lnSpc>
                <a:spcPct val="90000"/>
              </a:lnSpc>
              <a:spcBef>
                <a:spcPts val="2000"/>
              </a:spcBef>
              <a:spcAft>
                <a:spcPts val="0"/>
              </a:spcAft>
              <a:buSzPct val="160000"/>
              <a:buNone/>
            </a:pPr>
            <a:r>
              <a:rPr b="1" lang="en-US">
                <a:solidFill>
                  <a:schemeClr val="accent1"/>
                </a:solidFill>
              </a:rPr>
              <a:t>Planificación participativa:</a:t>
            </a:r>
            <a:endParaRPr/>
          </a:p>
          <a:p>
            <a:pPr indent="-457200" lvl="0" marL="457200" rtl="0" algn="l">
              <a:lnSpc>
                <a:spcPct val="90000"/>
              </a:lnSpc>
              <a:spcBef>
                <a:spcPts val="2000"/>
              </a:spcBef>
              <a:spcAft>
                <a:spcPts val="0"/>
              </a:spcAft>
              <a:buSzPct val="160000"/>
              <a:buNone/>
            </a:pPr>
            <a:r>
              <a:rPr lang="en-US">
                <a:solidFill>
                  <a:schemeClr val="dk1"/>
                </a:solidFill>
              </a:rPr>
              <a:t>Involucrar a los actores locales (especialmente a las voces marginadas) en la planificación de experiencias turísticas o programas educativos.</a:t>
            </a:r>
            <a:endParaRPr/>
          </a:p>
          <a:p>
            <a:pPr indent="-457200" lvl="0" marL="457200" rtl="0" algn="l">
              <a:lnSpc>
                <a:spcPct val="90000"/>
              </a:lnSpc>
              <a:spcBef>
                <a:spcPts val="2000"/>
              </a:spcBef>
              <a:spcAft>
                <a:spcPts val="0"/>
              </a:spcAft>
              <a:buSzPct val="160000"/>
              <a:buNone/>
            </a:pPr>
            <a:r>
              <a:rPr b="1" lang="en-US">
                <a:solidFill>
                  <a:schemeClr val="accent1"/>
                </a:solidFill>
              </a:rPr>
              <a:t>Directrices de lenguaje inclusivo:</a:t>
            </a:r>
            <a:endParaRPr/>
          </a:p>
          <a:p>
            <a:pPr indent="-457200" lvl="0" marL="457200" rtl="0" algn="l">
              <a:lnSpc>
                <a:spcPct val="90000"/>
              </a:lnSpc>
              <a:spcBef>
                <a:spcPts val="2000"/>
              </a:spcBef>
              <a:spcAft>
                <a:spcPts val="0"/>
              </a:spcAft>
              <a:buSzPct val="160000"/>
              <a:buNone/>
            </a:pPr>
            <a:r>
              <a:rPr lang="en-US">
                <a:solidFill>
                  <a:schemeClr val="dk1"/>
                </a:solidFill>
              </a:rPr>
              <a:t>Evitar la jerga, utilizar un lenguaje sencillo e incorporar las expresiones locales con respeto.</a:t>
            </a:r>
            <a:endParaRPr/>
          </a:p>
          <a:p>
            <a:pPr indent="-457200" lvl="0" marL="457200" rtl="0" algn="l">
              <a:lnSpc>
                <a:spcPct val="90000"/>
              </a:lnSpc>
              <a:spcBef>
                <a:spcPts val="2000"/>
              </a:spcBef>
              <a:spcAft>
                <a:spcPts val="0"/>
              </a:spcAft>
              <a:buSzPct val="160000"/>
              <a:buNone/>
            </a:pPr>
            <a:r>
              <a:rPr b="1" lang="en-US">
                <a:solidFill>
                  <a:schemeClr val="accent1"/>
                </a:solidFill>
              </a:rPr>
              <a:t>Auditorías de acceso:</a:t>
            </a:r>
            <a:endParaRPr/>
          </a:p>
          <a:p>
            <a:pPr indent="-457200" lvl="0" marL="457200" rtl="0" algn="l">
              <a:lnSpc>
                <a:spcPct val="90000"/>
              </a:lnSpc>
              <a:spcBef>
                <a:spcPts val="2000"/>
              </a:spcBef>
              <a:spcAft>
                <a:spcPts val="0"/>
              </a:spcAft>
              <a:buSzPct val="160000"/>
              <a:buNone/>
            </a:pPr>
            <a:r>
              <a:rPr lang="en-US">
                <a:solidFill>
                  <a:schemeClr val="dk1"/>
                </a:solidFill>
              </a:rPr>
              <a:t>Evaluar la accesibilidad física e informativa de los servicios turísticos (o entornos de aprendizaje).</a:t>
            </a:r>
            <a:endParaRPr/>
          </a:p>
          <a:p>
            <a:pPr indent="-457200" lvl="0" marL="457200" rtl="0" algn="l">
              <a:lnSpc>
                <a:spcPct val="90000"/>
              </a:lnSpc>
              <a:spcBef>
                <a:spcPts val="2000"/>
              </a:spcBef>
              <a:spcAft>
                <a:spcPts val="0"/>
              </a:spcAft>
              <a:buSzPct val="160000"/>
              <a:buNone/>
            </a:pPr>
            <a:r>
              <a:rPr b="1" lang="en-US">
                <a:solidFill>
                  <a:schemeClr val="accent1"/>
                </a:solidFill>
              </a:rPr>
              <a:t>Estudios de caso con diversos modelos a seguir:</a:t>
            </a:r>
            <a:endParaRPr/>
          </a:p>
          <a:p>
            <a:pPr indent="-457200" lvl="0" marL="457200" rtl="0" algn="l">
              <a:lnSpc>
                <a:spcPct val="90000"/>
              </a:lnSpc>
              <a:spcBef>
                <a:spcPts val="2000"/>
              </a:spcBef>
              <a:spcAft>
                <a:spcPts val="0"/>
              </a:spcAft>
              <a:buSzPct val="160000"/>
              <a:buNone/>
            </a:pPr>
            <a:r>
              <a:rPr lang="en-US">
                <a:solidFill>
                  <a:schemeClr val="dk1"/>
                </a:solidFill>
              </a:rPr>
              <a:t>Utilizar ejemplos de comunidades subrepresentadas en los materiales del curso.</a:t>
            </a:r>
            <a:endParaRPr/>
          </a:p>
          <a:p>
            <a:pPr indent="-457200" lvl="0" marL="457200" rtl="0" algn="l">
              <a:lnSpc>
                <a:spcPct val="90000"/>
              </a:lnSpc>
              <a:spcBef>
                <a:spcPts val="2000"/>
              </a:spcBef>
              <a:spcAft>
                <a:spcPts val="0"/>
              </a:spcAft>
              <a:buSzPct val="160000"/>
              <a:buNone/>
            </a:pPr>
            <a:r>
              <a:rPr b="1" lang="en-US">
                <a:solidFill>
                  <a:schemeClr val="accent1"/>
                </a:solidFill>
              </a:rPr>
              <a:t>Enfoques de evaluación flexibles:</a:t>
            </a:r>
            <a:endParaRPr/>
          </a:p>
          <a:p>
            <a:pPr indent="0" lvl="0" marL="0" rtl="0" algn="l">
              <a:lnSpc>
                <a:spcPct val="90000"/>
              </a:lnSpc>
              <a:spcBef>
                <a:spcPts val="2000"/>
              </a:spcBef>
              <a:spcAft>
                <a:spcPts val="0"/>
              </a:spcAft>
              <a:buSzPct val="160000"/>
              <a:buNone/>
            </a:pPr>
            <a:r>
              <a:rPr lang="en-US">
                <a:solidFill>
                  <a:schemeClr val="dk1"/>
                </a:solidFill>
              </a:rPr>
              <a:t>Permitir al estudiantado expresar sus conocimientos de diversas maneras: escrita, visual, oral, etc.</a:t>
            </a:r>
            <a:endParaRPr/>
          </a:p>
        </p:txBody>
      </p:sp>
      <p:cxnSp>
        <p:nvCxnSpPr>
          <p:cNvPr id="138" name="Google Shape;138;p36"/>
          <p:cNvCxnSpPr/>
          <p:nvPr/>
        </p:nvCxnSpPr>
        <p:spPr>
          <a:xfrm flipH="1">
            <a:off x="9175804" y="3042591"/>
            <a:ext cx="650" cy="7034470"/>
          </a:xfrm>
          <a:prstGeom prst="straightConnector1">
            <a:avLst/>
          </a:prstGeom>
          <a:noFill/>
          <a:ln cap="flat" cmpd="sng" w="38100">
            <a:solidFill>
              <a:schemeClr val="accent2"/>
            </a:solidFill>
            <a:prstDash val="solid"/>
            <a:round/>
            <a:headEnd len="sm" w="sm" type="none"/>
            <a:tailEnd len="sm" w="sm" type="none"/>
          </a:ln>
          <a:effectLst>
            <a:outerShdw blurRad="40000" rotWithShape="0" dir="5400000" dist="23000">
              <a:srgbClr val="000000">
                <a:alpha val="34901"/>
              </a:srgbClr>
            </a:outerShdw>
          </a:effectLst>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37"/>
          <p:cNvSpPr txBox="1"/>
          <p:nvPr>
            <p:ph type="title"/>
          </p:nvPr>
        </p:nvSpPr>
        <p:spPr>
          <a:xfrm>
            <a:off x="762000" y="6222150"/>
            <a:ext cx="17725500" cy="12717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b="1" lang="en-US" sz="7200"/>
              <a:t>Políticas públicas y buenas prácticas</a:t>
            </a:r>
            <a:endParaRPr b="1"/>
          </a:p>
        </p:txBody>
      </p:sp>
      <p:pic>
        <p:nvPicPr>
          <p:cNvPr descr="European flag emblem and multilingual disclaimer - European ..." id="144" name="Google Shape;144;p37"/>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38"/>
          <p:cNvSpPr txBox="1"/>
          <p:nvPr>
            <p:ph idx="1" type="body"/>
          </p:nvPr>
        </p:nvSpPr>
        <p:spPr>
          <a:xfrm>
            <a:off x="758850" y="5252075"/>
            <a:ext cx="22866300" cy="5637300"/>
          </a:xfrm>
          <a:prstGeom prst="rect">
            <a:avLst/>
          </a:prstGeom>
          <a:noFill/>
          <a:ln>
            <a:noFill/>
          </a:ln>
        </p:spPr>
        <p:txBody>
          <a:bodyPr anchorCtr="0" anchor="t" bIns="0" lIns="0" spcFirstLastPara="1" rIns="0" wrap="square" tIns="0">
            <a:normAutofit/>
          </a:bodyPr>
          <a:lstStyle/>
          <a:p>
            <a:pPr indent="-711200" lvl="0" marL="914400" rtl="0" algn="l">
              <a:lnSpc>
                <a:spcPct val="90000"/>
              </a:lnSpc>
              <a:spcBef>
                <a:spcPts val="2000"/>
              </a:spcBef>
              <a:spcAft>
                <a:spcPts val="0"/>
              </a:spcAft>
              <a:buSzPts val="6000"/>
              <a:buFont typeface="Calibri"/>
              <a:buChar char="-"/>
            </a:pPr>
            <a:r>
              <a:rPr lang="en-US" sz="6000"/>
              <a:t>Diálogo y cooperación entre las partes interesadas integrados en la gestión del destino.</a:t>
            </a:r>
            <a:endParaRPr sz="6000"/>
          </a:p>
          <a:p>
            <a:pPr indent="-711200" lvl="0" marL="914400" rtl="0" algn="l">
              <a:lnSpc>
                <a:spcPct val="90000"/>
              </a:lnSpc>
              <a:spcBef>
                <a:spcPts val="2000"/>
              </a:spcBef>
              <a:spcAft>
                <a:spcPts val="0"/>
              </a:spcAft>
              <a:buSzPts val="6000"/>
              <a:buFont typeface="Calibri"/>
              <a:buChar char="-"/>
            </a:pPr>
            <a:r>
              <a:rPr lang="en-US" sz="6000"/>
              <a:t>El Kit de Herramientas para la Participación Comunitaria (Guía 4) describe los pasos para escuchar, monitorear y actuar.</a:t>
            </a:r>
            <a:endParaRPr sz="6000"/>
          </a:p>
          <a:p>
            <a:pPr indent="-711200" lvl="0" marL="914400" rtl="0" algn="l">
              <a:lnSpc>
                <a:spcPct val="90000"/>
              </a:lnSpc>
              <a:spcBef>
                <a:spcPts val="2000"/>
              </a:spcBef>
              <a:spcAft>
                <a:spcPts val="0"/>
              </a:spcAft>
              <a:buSzPts val="6000"/>
              <a:buFont typeface="Calibri"/>
              <a:buChar char="-"/>
            </a:pPr>
            <a:r>
              <a:rPr lang="en-US" sz="6000"/>
              <a:t>Las orientaciones políticas requieren estrategias desarrolladas mediante una amplia participación local.</a:t>
            </a:r>
            <a:endParaRPr sz="6000"/>
          </a:p>
        </p:txBody>
      </p:sp>
      <p:sp>
        <p:nvSpPr>
          <p:cNvPr id="150" name="Google Shape;150;p38"/>
          <p:cNvSpPr txBox="1"/>
          <p:nvPr>
            <p:ph type="title"/>
          </p:nvPr>
        </p:nvSpPr>
        <p:spPr>
          <a:xfrm>
            <a:off x="596899" y="1884750"/>
            <a:ext cx="22860000" cy="20217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t>Estándares de turismo sostenible del patrimonio mundial de la UNESCO</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9"/>
          <p:cNvSpPr txBox="1"/>
          <p:nvPr>
            <p:ph idx="1" type="body"/>
          </p:nvPr>
        </p:nvSpPr>
        <p:spPr>
          <a:xfrm>
            <a:off x="593725" y="3484975"/>
            <a:ext cx="22866300" cy="7258200"/>
          </a:xfrm>
          <a:prstGeom prst="rect">
            <a:avLst/>
          </a:prstGeom>
          <a:noFill/>
          <a:ln>
            <a:noFill/>
          </a:ln>
        </p:spPr>
        <p:txBody>
          <a:bodyPr anchorCtr="0" anchor="t" bIns="0" lIns="0" spcFirstLastPara="1" rIns="0" wrap="square" tIns="0">
            <a:noAutofit/>
          </a:bodyPr>
          <a:lstStyle/>
          <a:p>
            <a:pPr indent="-711200" lvl="0" marL="914400" rtl="0" algn="l">
              <a:lnSpc>
                <a:spcPct val="90000"/>
              </a:lnSpc>
              <a:spcBef>
                <a:spcPts val="2000"/>
              </a:spcBef>
              <a:spcAft>
                <a:spcPts val="0"/>
              </a:spcAft>
              <a:buSzPts val="6000"/>
              <a:buFont typeface="Calibri"/>
              <a:buChar char="-"/>
            </a:pPr>
            <a:r>
              <a:rPr lang="en-US" sz="6000"/>
              <a:t>Marco AlUla de la OMT (2020): Empoderar • Salvaguardar • Prosperar • Colaborar.</a:t>
            </a:r>
            <a:endParaRPr sz="6000"/>
          </a:p>
          <a:p>
            <a:pPr indent="-711200" lvl="0" marL="914400" rtl="0" algn="l">
              <a:lnSpc>
                <a:spcPct val="90000"/>
              </a:lnSpc>
              <a:spcBef>
                <a:spcPts val="2000"/>
              </a:spcBef>
              <a:spcAft>
                <a:spcPts val="0"/>
              </a:spcAft>
              <a:buSzPts val="6000"/>
              <a:buFont typeface="Calibri"/>
              <a:buChar char="-"/>
            </a:pPr>
            <a:r>
              <a:rPr lang="en-US" sz="6000"/>
              <a:t>Las Directrices de Accesibilidad de la OMT (2023) se alinean con la norma ISO 21902 de «Turismo para Todos».</a:t>
            </a:r>
            <a:endParaRPr sz="6000"/>
          </a:p>
          <a:p>
            <a:pPr indent="-711200" lvl="0" marL="914400" rtl="0" algn="l">
              <a:lnSpc>
                <a:spcPct val="90000"/>
              </a:lnSpc>
              <a:spcBef>
                <a:spcPts val="2000"/>
              </a:spcBef>
              <a:spcAft>
                <a:spcPts val="0"/>
              </a:spcAft>
              <a:buSzPts val="6000"/>
              <a:buFont typeface="Calibri"/>
              <a:buChar char="-"/>
            </a:pPr>
            <a:r>
              <a:rPr lang="en-US" sz="6000"/>
              <a:t>Programa de Turismo Sostenible Un Planeta del PNUMA: red de CPS de múltiples partes interesadas.</a:t>
            </a:r>
            <a:endParaRPr sz="6000"/>
          </a:p>
          <a:p>
            <a:pPr indent="-711200" lvl="0" marL="914400" rtl="0" algn="l">
              <a:lnSpc>
                <a:spcPct val="90000"/>
              </a:lnSpc>
              <a:spcBef>
                <a:spcPts val="2000"/>
              </a:spcBef>
              <a:spcAft>
                <a:spcPts val="0"/>
              </a:spcAft>
              <a:buSzPts val="6000"/>
              <a:buFont typeface="Calibri"/>
              <a:buChar char="-"/>
            </a:pPr>
            <a:r>
              <a:rPr lang="en-US" sz="6000"/>
              <a:t>Las Directrices para Áreas Protegidas del PNUMA enfatizan la cogestión comunitaria y la distribución de beneficios.</a:t>
            </a:r>
            <a:endParaRPr sz="6000"/>
          </a:p>
          <a:p>
            <a:pPr indent="-228600" lvl="0" marL="457200" rtl="0" algn="l">
              <a:lnSpc>
                <a:spcPct val="90000"/>
              </a:lnSpc>
              <a:spcBef>
                <a:spcPts val="2000"/>
              </a:spcBef>
              <a:spcAft>
                <a:spcPts val="0"/>
              </a:spcAft>
              <a:buClr>
                <a:srgbClr val="323232"/>
              </a:buClr>
              <a:buSzPts val="5600"/>
              <a:buNone/>
            </a:pPr>
            <a:r>
              <a:t/>
            </a:r>
            <a:endParaRPr sz="6000"/>
          </a:p>
        </p:txBody>
      </p:sp>
      <p:sp>
        <p:nvSpPr>
          <p:cNvPr id="156" name="Google Shape;156;p39"/>
          <p:cNvSpPr txBox="1"/>
          <p:nvPr>
            <p:ph type="title"/>
          </p:nvPr>
        </p:nvSpPr>
        <p:spPr>
          <a:xfrm>
            <a:off x="762000" y="1524000"/>
            <a:ext cx="22860000" cy="12591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OMT y PNUMA — Marcos de desarrollo inclusivo</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40"/>
          <p:cNvSpPr txBox="1"/>
          <p:nvPr>
            <p:ph idx="1" type="body"/>
          </p:nvPr>
        </p:nvSpPr>
        <p:spPr>
          <a:xfrm>
            <a:off x="758850" y="4606925"/>
            <a:ext cx="22866300" cy="5637300"/>
          </a:xfrm>
          <a:prstGeom prst="rect">
            <a:avLst/>
          </a:prstGeom>
          <a:noFill/>
          <a:ln>
            <a:noFill/>
          </a:ln>
        </p:spPr>
        <p:txBody>
          <a:bodyPr anchorCtr="0" anchor="t" bIns="0" lIns="0" spcFirstLastPara="1" rIns="0" wrap="square" tIns="0">
            <a:normAutofit/>
          </a:bodyPr>
          <a:lstStyle/>
          <a:p>
            <a:pPr indent="-711200" lvl="0" marL="914400" rtl="0" algn="l">
              <a:lnSpc>
                <a:spcPct val="90000"/>
              </a:lnSpc>
              <a:spcBef>
                <a:spcPts val="2000"/>
              </a:spcBef>
              <a:spcAft>
                <a:spcPts val="0"/>
              </a:spcAft>
              <a:buSzPts val="6000"/>
              <a:buFont typeface="Calibri"/>
              <a:buChar char="-"/>
            </a:pPr>
            <a:r>
              <a:rPr lang="en-US" sz="6000"/>
              <a:t>Sección A: Participación de entidades y empresas de destino, residentes y visitantes (A1–A7).</a:t>
            </a:r>
            <a:endParaRPr sz="6000"/>
          </a:p>
          <a:p>
            <a:pPr indent="-711200" lvl="0" marL="914400" rtl="0" algn="l">
              <a:lnSpc>
                <a:spcPct val="90000"/>
              </a:lnSpc>
              <a:spcBef>
                <a:spcPts val="2000"/>
              </a:spcBef>
              <a:spcAft>
                <a:spcPts val="0"/>
              </a:spcAft>
              <a:buSzPts val="6000"/>
              <a:buFont typeface="Calibri"/>
              <a:buChar char="-"/>
            </a:pPr>
            <a:r>
              <a:rPr lang="en-US" sz="6000"/>
              <a:t>Criterios vinculados a los ODS; utilizados por los sistemas de certificación para la rendición de cuentas.</a:t>
            </a:r>
            <a:endParaRPr sz="6000"/>
          </a:p>
          <a:p>
            <a:pPr indent="-711200" lvl="0" marL="914400" rtl="0" algn="l">
              <a:lnSpc>
                <a:spcPct val="90000"/>
              </a:lnSpc>
              <a:spcBef>
                <a:spcPts val="2000"/>
              </a:spcBef>
              <a:spcAft>
                <a:spcPts val="0"/>
              </a:spcAft>
              <a:buSzPts val="6000"/>
              <a:buFont typeface="Calibri"/>
              <a:buChar char="-"/>
            </a:pPr>
            <a:r>
              <a:rPr lang="en-US" sz="6000"/>
              <a:t>Uso práctico: encuestas de opinión de los residentes, planes de acción consultivos, listas públicas de empresas certificadas.</a:t>
            </a:r>
            <a:endParaRPr sz="6000"/>
          </a:p>
        </p:txBody>
      </p:sp>
      <p:sp>
        <p:nvSpPr>
          <p:cNvPr id="162" name="Google Shape;162;p40"/>
          <p:cNvSpPr txBox="1"/>
          <p:nvPr>
            <p:ph type="title"/>
          </p:nvPr>
        </p:nvSpPr>
        <p:spPr>
          <a:xfrm>
            <a:off x="762000" y="1664400"/>
            <a:ext cx="22860000" cy="12312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t>Criterios GSTC: Puesta en práctica del compromiso</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41"/>
          <p:cNvSpPr txBox="1"/>
          <p:nvPr>
            <p:ph type="title"/>
          </p:nvPr>
        </p:nvSpPr>
        <p:spPr>
          <a:xfrm>
            <a:off x="1042475" y="5548950"/>
            <a:ext cx="19548600" cy="2618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1500"/>
              <a:buNone/>
            </a:pPr>
            <a:r>
              <a:rPr b="1" lang="en-US" sz="7200"/>
              <a:t>Análisis de casos prácticos. </a:t>
            </a:r>
            <a:r>
              <a:rPr b="1" lang="en-US" sz="8000"/>
              <a:t>Iniciativas exitosas.</a:t>
            </a:r>
            <a:endParaRPr b="1" sz="5600">
              <a:solidFill>
                <a:schemeClr val="dk2"/>
              </a:solidFill>
            </a:endParaRPr>
          </a:p>
          <a:p>
            <a:pPr indent="0" lvl="0" marL="0" rtl="0" algn="l">
              <a:lnSpc>
                <a:spcPct val="150000"/>
              </a:lnSpc>
              <a:spcBef>
                <a:spcPts val="0"/>
              </a:spcBef>
              <a:spcAft>
                <a:spcPts val="0"/>
              </a:spcAft>
              <a:buSzPts val="11500"/>
              <a:buNone/>
            </a:pPr>
            <a:r>
              <a:t/>
            </a:r>
            <a:endParaRPr sz="7200"/>
          </a:p>
        </p:txBody>
      </p:sp>
      <p:pic>
        <p:nvPicPr>
          <p:cNvPr descr="European flag emblem and multilingual disclaimer - European ..." id="168" name="Google Shape;168;p41"/>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42"/>
          <p:cNvSpPr txBox="1"/>
          <p:nvPr>
            <p:ph type="ctrTitle"/>
          </p:nvPr>
        </p:nvSpPr>
        <p:spPr>
          <a:xfrm>
            <a:off x="681100" y="1833000"/>
            <a:ext cx="23352000" cy="10626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solidFill>
                  <a:srgbClr val="1FCD5F"/>
                </a:solidFill>
              </a:rPr>
              <a:t>Casos prácticos</a:t>
            </a:r>
            <a:r>
              <a:rPr lang="en-US">
                <a:solidFill>
                  <a:srgbClr val="1FCD5F"/>
                </a:solidFill>
              </a:rPr>
              <a:t>: Ecoturismo liderado por la comunidad</a:t>
            </a:r>
            <a:endParaRPr/>
          </a:p>
        </p:txBody>
      </p:sp>
      <p:sp>
        <p:nvSpPr>
          <p:cNvPr id="174" name="Google Shape;174;p42"/>
          <p:cNvSpPr txBox="1"/>
          <p:nvPr/>
        </p:nvSpPr>
        <p:spPr>
          <a:xfrm>
            <a:off x="556222" y="5140400"/>
            <a:ext cx="6739500" cy="5175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323232"/>
                </a:solidFill>
                <a:latin typeface="Arial"/>
                <a:ea typeface="Arial"/>
                <a:cs typeface="Arial"/>
                <a:sym typeface="Arial"/>
              </a:rPr>
              <a:t>Caso 1: Aldea de Ghandruk, Nepal</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800" u="none" cap="none" strike="noStrike">
                <a:solidFill>
                  <a:schemeClr val="accent1"/>
                </a:solidFill>
                <a:latin typeface="Arial"/>
                <a:ea typeface="Arial"/>
                <a:cs typeface="Arial"/>
                <a:sym typeface="Arial"/>
              </a:rPr>
              <a:t>Qué:</a:t>
            </a:r>
            <a:r>
              <a:rPr b="0" i="0" lang="en-US" sz="2800" u="none" cap="none" strike="noStrike">
                <a:solidFill>
                  <a:srgbClr val="323232"/>
                </a:solidFill>
                <a:latin typeface="Arial"/>
                <a:ea typeface="Arial"/>
                <a:cs typeface="Arial"/>
                <a:sym typeface="Arial"/>
              </a:rPr>
              <a:t> Los </a:t>
            </a:r>
            <a:r>
              <a:rPr lang="en-US" sz="2800">
                <a:solidFill>
                  <a:srgbClr val="323232"/>
                </a:solidFill>
              </a:rPr>
              <a:t>habitantes </a:t>
            </a:r>
            <a:r>
              <a:rPr b="0" i="0" lang="en-US" sz="2800" u="none" cap="none" strike="noStrike">
                <a:solidFill>
                  <a:srgbClr val="323232"/>
                </a:solidFill>
                <a:latin typeface="Arial"/>
                <a:ea typeface="Arial"/>
                <a:cs typeface="Arial"/>
                <a:sym typeface="Arial"/>
              </a:rPr>
              <a:t>locales cogestionan rutas de senderismo y alojamientos ecológicos.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800" u="none" cap="none" strike="noStrike">
                <a:solidFill>
                  <a:schemeClr val="accent1"/>
                </a:solidFill>
                <a:latin typeface="Arial"/>
                <a:ea typeface="Arial"/>
                <a:cs typeface="Arial"/>
                <a:sym typeface="Arial"/>
              </a:rPr>
              <a:t>Cómo:</a:t>
            </a:r>
            <a:r>
              <a:rPr b="0" i="0" lang="en-US" sz="2800" u="none" cap="none" strike="noStrike">
                <a:solidFill>
                  <a:srgbClr val="323232"/>
                </a:solidFill>
                <a:latin typeface="Arial"/>
                <a:ea typeface="Arial"/>
                <a:cs typeface="Arial"/>
                <a:sym typeface="Arial"/>
              </a:rPr>
              <a:t> Cooperativas comunitarias gestionan programas de alojamiento y culturales.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None/>
            </a:pPr>
            <a:r>
              <a:rPr b="1" i="0" lang="en-US" sz="2800" u="none" cap="none" strike="noStrike">
                <a:solidFill>
                  <a:schemeClr val="accent1"/>
                </a:solidFill>
                <a:latin typeface="Arial"/>
                <a:ea typeface="Arial"/>
                <a:cs typeface="Arial"/>
                <a:sym typeface="Arial"/>
              </a:rPr>
              <a:t>Impacto:</a:t>
            </a:r>
            <a:r>
              <a:rPr b="0" i="0" lang="en-US" sz="2800" u="none" cap="none" strike="noStrike">
                <a:solidFill>
                  <a:srgbClr val="323232"/>
                </a:solidFill>
                <a:latin typeface="Arial"/>
                <a:ea typeface="Arial"/>
                <a:cs typeface="Arial"/>
                <a:sym typeface="Arial"/>
              </a:rPr>
              <a:t> Reducción de la emigración, aumento de los ingresos locales y preservación del patrimonio gurung.</a:t>
            </a:r>
            <a:endParaRPr b="0" i="0" sz="1400" u="none" cap="none" strike="noStrike">
              <a:solidFill>
                <a:srgbClr val="000000"/>
              </a:solidFill>
              <a:latin typeface="Arial"/>
              <a:ea typeface="Arial"/>
              <a:cs typeface="Arial"/>
              <a:sym typeface="Arial"/>
            </a:endParaRPr>
          </a:p>
        </p:txBody>
      </p:sp>
      <p:sp>
        <p:nvSpPr>
          <p:cNvPr id="175" name="Google Shape;175;p42"/>
          <p:cNvSpPr txBox="1"/>
          <p:nvPr/>
        </p:nvSpPr>
        <p:spPr>
          <a:xfrm>
            <a:off x="7295688" y="5163658"/>
            <a:ext cx="7450800" cy="5219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323232"/>
                </a:solidFill>
                <a:latin typeface="Arial"/>
                <a:ea typeface="Arial"/>
                <a:cs typeface="Arial"/>
                <a:sym typeface="Arial"/>
              </a:rPr>
              <a:t>Caso 2: Comité Campesino del Altiplano (CCDA), Guatemala</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800" u="none" cap="none" strike="noStrike">
                <a:solidFill>
                  <a:schemeClr val="accent1"/>
                </a:solidFill>
                <a:latin typeface="Arial"/>
                <a:ea typeface="Arial"/>
                <a:cs typeface="Arial"/>
                <a:sym typeface="Arial"/>
              </a:rPr>
              <a:t>Qué:</a:t>
            </a:r>
            <a:r>
              <a:rPr b="0" i="0" lang="en-US" sz="2800" u="none" cap="none" strike="noStrike">
                <a:solidFill>
                  <a:srgbClr val="323232"/>
                </a:solidFill>
                <a:latin typeface="Arial"/>
                <a:ea typeface="Arial"/>
                <a:cs typeface="Arial"/>
                <a:sym typeface="Arial"/>
              </a:rPr>
              <a:t> Comunidades indígenas mayas organizan ecotours de café y caminatas para la conservación forestal.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800" u="none" cap="none" strike="noStrike">
                <a:solidFill>
                  <a:schemeClr val="accent1"/>
                </a:solidFill>
                <a:latin typeface="Arial"/>
                <a:ea typeface="Arial"/>
                <a:cs typeface="Arial"/>
                <a:sym typeface="Arial"/>
              </a:rPr>
              <a:t>Cómo:</a:t>
            </a:r>
            <a:r>
              <a:rPr b="0" i="0" lang="en-US" sz="2800" u="none" cap="none" strike="noStrike">
                <a:solidFill>
                  <a:srgbClr val="323232"/>
                </a:solidFill>
                <a:latin typeface="Arial"/>
                <a:ea typeface="Arial"/>
                <a:cs typeface="Arial"/>
                <a:sym typeface="Arial"/>
              </a:rPr>
              <a:t> Turistas experimentan la vida campesina y apoyan proyectos de reforestación.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None/>
            </a:pPr>
            <a:r>
              <a:rPr b="1" i="0" lang="en-US" sz="2800" u="none" cap="none" strike="noStrike">
                <a:solidFill>
                  <a:schemeClr val="accent1"/>
                </a:solidFill>
                <a:latin typeface="Arial"/>
                <a:ea typeface="Arial"/>
                <a:cs typeface="Arial"/>
                <a:sym typeface="Arial"/>
              </a:rPr>
              <a:t>Impacto:</a:t>
            </a:r>
            <a:r>
              <a:rPr b="0" i="0" lang="en-US" sz="2800" u="none" cap="none" strike="noStrike">
                <a:solidFill>
                  <a:srgbClr val="323232"/>
                </a:solidFill>
                <a:latin typeface="Arial"/>
                <a:ea typeface="Arial"/>
                <a:cs typeface="Arial"/>
                <a:sym typeface="Arial"/>
              </a:rPr>
              <a:t> Ingresos justos para los</a:t>
            </a:r>
            <a:r>
              <a:rPr lang="en-US" sz="2800">
                <a:solidFill>
                  <a:srgbClr val="323232"/>
                </a:solidFill>
              </a:rPr>
              <a:t> </a:t>
            </a:r>
            <a:r>
              <a:rPr b="0" i="0" lang="en-US" sz="2800" u="none" cap="none" strike="noStrike">
                <a:solidFill>
                  <a:srgbClr val="323232"/>
                </a:solidFill>
                <a:latin typeface="Arial"/>
                <a:ea typeface="Arial"/>
                <a:cs typeface="Arial"/>
                <a:sym typeface="Arial"/>
              </a:rPr>
              <a:t>agricultores y gestión sostenible de la tierra.</a:t>
            </a:r>
            <a:endParaRPr b="0" i="0" sz="1400" u="none" cap="none" strike="noStrike">
              <a:solidFill>
                <a:srgbClr val="000000"/>
              </a:solidFill>
              <a:latin typeface="Arial"/>
              <a:ea typeface="Arial"/>
              <a:cs typeface="Arial"/>
              <a:sym typeface="Arial"/>
            </a:endParaRPr>
          </a:p>
        </p:txBody>
      </p:sp>
      <p:sp>
        <p:nvSpPr>
          <p:cNvPr id="176" name="Google Shape;176;p42"/>
          <p:cNvSpPr txBox="1"/>
          <p:nvPr/>
        </p:nvSpPr>
        <p:spPr>
          <a:xfrm>
            <a:off x="14932134" y="5163658"/>
            <a:ext cx="8895644" cy="478695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 </a:t>
            </a:r>
            <a:r>
              <a:rPr b="1" i="0" lang="en-US" sz="2800" u="none" cap="none" strike="noStrike">
                <a:solidFill>
                  <a:srgbClr val="000000"/>
                </a:solidFill>
                <a:latin typeface="Arial"/>
                <a:ea typeface="Arial"/>
                <a:cs typeface="Arial"/>
                <a:sym typeface="Arial"/>
              </a:rPr>
              <a:t>Caso 3: Parque Nacional de la Costa Oeste, Sudáfrica</a:t>
            </a:r>
            <a:endParaRPr b="1" i="0" sz="2800" u="none" cap="none" strike="noStrike">
              <a:solidFill>
                <a:srgbClr val="323232"/>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800" u="none" cap="none" strike="noStrike">
                <a:solidFill>
                  <a:schemeClr val="accent1"/>
                </a:solidFill>
                <a:latin typeface="Arial"/>
                <a:ea typeface="Arial"/>
                <a:cs typeface="Arial"/>
                <a:sym typeface="Arial"/>
              </a:rPr>
              <a:t>Qué:</a:t>
            </a:r>
            <a:r>
              <a:rPr b="0" i="0" lang="en-US" sz="2800" u="none" cap="none" strike="noStrike">
                <a:solidFill>
                  <a:srgbClr val="000000"/>
                </a:solidFill>
                <a:latin typeface="Arial"/>
                <a:ea typeface="Arial"/>
                <a:cs typeface="Arial"/>
                <a:sym typeface="Arial"/>
              </a:rPr>
              <a:t> Mujeres locales capacitadas como guías para la observación de aves y excursiones de fynbos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800" u="none" cap="none" strike="noStrike">
                <a:solidFill>
                  <a:schemeClr val="accent1"/>
                </a:solidFill>
                <a:latin typeface="Arial"/>
                <a:ea typeface="Arial"/>
                <a:cs typeface="Arial"/>
                <a:sym typeface="Arial"/>
              </a:rPr>
              <a:t>Cómo:</a:t>
            </a:r>
            <a:r>
              <a:rPr b="0" i="0" lang="en-US" sz="2800" u="none" cap="none" strike="noStrike">
                <a:solidFill>
                  <a:srgbClr val="000000"/>
                </a:solidFill>
                <a:latin typeface="Arial"/>
                <a:ea typeface="Arial"/>
                <a:cs typeface="Arial"/>
                <a:sym typeface="Arial"/>
              </a:rPr>
              <a:t> Los servicios del parque contrataron y capacitaron a miembros de la comunidad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None/>
            </a:pPr>
            <a:r>
              <a:rPr b="1" i="0" lang="en-US" sz="2800" u="none" cap="none" strike="noStrike">
                <a:solidFill>
                  <a:schemeClr val="accent1"/>
                </a:solidFill>
                <a:latin typeface="Arial"/>
                <a:ea typeface="Arial"/>
                <a:cs typeface="Arial"/>
                <a:sym typeface="Arial"/>
              </a:rPr>
              <a:t>Impacto</a:t>
            </a:r>
            <a:r>
              <a:rPr b="0" i="0" lang="en-US" sz="2800" u="none" cap="none" strike="noStrike">
                <a:solidFill>
                  <a:srgbClr val="000000"/>
                </a:solidFill>
                <a:latin typeface="Arial"/>
                <a:ea typeface="Arial"/>
                <a:cs typeface="Arial"/>
                <a:sym typeface="Arial"/>
              </a:rPr>
              <a:t>: Mayor concienciación sobre la conservación y empoderamiento económico de las mujeres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8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43"/>
          <p:cNvSpPr txBox="1"/>
          <p:nvPr>
            <p:ph type="ctrTitle"/>
          </p:nvPr>
        </p:nvSpPr>
        <p:spPr>
          <a:xfrm>
            <a:off x="926225" y="5934575"/>
            <a:ext cx="7399500" cy="1179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solidFill>
                  <a:schemeClr val="dk1"/>
                </a:solidFill>
              </a:rPr>
              <a:t>Debate</a:t>
            </a:r>
            <a:endParaRPr/>
          </a:p>
        </p:txBody>
      </p:sp>
      <p:sp>
        <p:nvSpPr>
          <p:cNvPr id="182" name="Google Shape;182;p43"/>
          <p:cNvSpPr txBox="1"/>
          <p:nvPr>
            <p:ph idx="1" type="body"/>
          </p:nvPr>
        </p:nvSpPr>
        <p:spPr>
          <a:xfrm>
            <a:off x="10858100" y="5047926"/>
            <a:ext cx="11823000" cy="29529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2000"/>
              </a:spcBef>
              <a:spcAft>
                <a:spcPts val="0"/>
              </a:spcAft>
              <a:buSzPts val="4000"/>
              <a:buNone/>
            </a:pPr>
            <a:r>
              <a:rPr lang="en-US" sz="5000">
                <a:solidFill>
                  <a:schemeClr val="dk1"/>
                </a:solidFill>
              </a:rPr>
              <a:t>Con base en estos ejemplos, ¿cuáles crees que son los ingredientes clave para una participación comunitaria significativa en el turismo?</a:t>
            </a:r>
            <a:endParaRPr sz="5000"/>
          </a:p>
        </p:txBody>
      </p:sp>
      <p:cxnSp>
        <p:nvCxnSpPr>
          <p:cNvPr id="183" name="Google Shape;183;p43"/>
          <p:cNvCxnSpPr/>
          <p:nvPr/>
        </p:nvCxnSpPr>
        <p:spPr>
          <a:xfrm>
            <a:off x="7954162" y="3201873"/>
            <a:ext cx="0" cy="6645000"/>
          </a:xfrm>
          <a:prstGeom prst="straightConnector1">
            <a:avLst/>
          </a:prstGeom>
          <a:noFill/>
          <a:ln cap="flat" cmpd="sng" w="38100">
            <a:solidFill>
              <a:schemeClr val="accent3"/>
            </a:solidFill>
            <a:prstDash val="solid"/>
            <a:round/>
            <a:headEnd len="sm" w="sm" type="none"/>
            <a:tailEnd len="sm" w="sm" type="none"/>
          </a:ln>
          <a:effectLst>
            <a:outerShdw blurRad="40000" rotWithShape="0" dir="5400000" dist="23000">
              <a:srgbClr val="000000">
                <a:alpha val="34901"/>
              </a:srgbClr>
            </a:outerShdw>
          </a:effectLst>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44"/>
          <p:cNvSpPr txBox="1"/>
          <p:nvPr>
            <p:ph type="title"/>
          </p:nvPr>
        </p:nvSpPr>
        <p:spPr>
          <a:xfrm>
            <a:off x="762000" y="6025803"/>
            <a:ext cx="17128500" cy="16644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1500"/>
              <a:buNone/>
            </a:pPr>
            <a:r>
              <a:rPr lang="en-US" sz="9600">
                <a:solidFill>
                  <a:schemeClr val="lt1"/>
                </a:solidFill>
              </a:rPr>
              <a:t>Integración en la</a:t>
            </a:r>
            <a:r>
              <a:rPr lang="en-US" sz="9600"/>
              <a:t> </a:t>
            </a:r>
            <a:r>
              <a:rPr lang="en-US" sz="9600">
                <a:solidFill>
                  <a:schemeClr val="lt1"/>
                </a:solidFill>
              </a:rPr>
              <a:t>FP</a:t>
            </a:r>
            <a:endParaRPr>
              <a:solidFill>
                <a:schemeClr val="lt1"/>
              </a:solidFill>
            </a:endParaRPr>
          </a:p>
        </p:txBody>
      </p:sp>
      <p:pic>
        <p:nvPicPr>
          <p:cNvPr descr="European flag emblem and multilingual disclaimer - European ..." id="189" name="Google Shape;189;p44"/>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4"/>
          <p:cNvSpPr txBox="1"/>
          <p:nvPr>
            <p:ph idx="1" type="body"/>
          </p:nvPr>
        </p:nvSpPr>
        <p:spPr>
          <a:xfrm>
            <a:off x="1374800" y="3228900"/>
            <a:ext cx="21304200" cy="7258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rPr lang="en-US">
                <a:solidFill>
                  <a:schemeClr val="dk1"/>
                </a:solidFill>
              </a:rPr>
              <a:t>Como educadores, tenemos una oportunidad única no sóolo de enseñar sobre turismo sostenible, sino también de ser un modelo a seguir. Una de las maneras más efectivas de lograrlo es integrar la participación comunitaria real en el proceso de aprendizaje, para que el estudiantado no solo aprenda sobre inclusión, sino que la practique. En esta sesión, exploraremos cómo incorporar experiencias comunitarias significativas en el currículo y cómo evaluar las competencias del estudiantado en contextos reales.</a:t>
            </a:r>
            <a:endParaRPr>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8"/>
          <p:cNvSpPr txBox="1"/>
          <p:nvPr>
            <p:ph type="ctrTitle"/>
          </p:nvPr>
        </p:nvSpPr>
        <p:spPr>
          <a:xfrm>
            <a:off x="613497" y="1524006"/>
            <a:ext cx="23157000" cy="13983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t>Integración de proyectos comunitarios en la enseñanza</a:t>
            </a:r>
            <a:endParaRPr/>
          </a:p>
        </p:txBody>
      </p:sp>
      <p:graphicFrame>
        <p:nvGraphicFramePr>
          <p:cNvPr id="200" name="Google Shape;200;p8"/>
          <p:cNvGraphicFramePr/>
          <p:nvPr/>
        </p:nvGraphicFramePr>
        <p:xfrm>
          <a:off x="6816" y="3614309"/>
          <a:ext cx="3000000" cy="3000000"/>
        </p:xfrm>
        <a:graphic>
          <a:graphicData uri="http://schemas.openxmlformats.org/drawingml/2006/table">
            <a:tbl>
              <a:tblPr bandRow="1" firstCol="1" firstRow="1">
                <a:noFill/>
                <a:tableStyleId>{EA7E4947-26B6-47B7-998D-F598C6EC174B}</a:tableStyleId>
              </a:tblPr>
              <a:tblGrid>
                <a:gridCol w="6685325"/>
                <a:gridCol w="8293075"/>
                <a:gridCol w="9168350"/>
              </a:tblGrid>
              <a:tr h="692125">
                <a:tc>
                  <a:txBody>
                    <a:bodyPr/>
                    <a:lstStyle/>
                    <a:p>
                      <a:pPr indent="0" lvl="0" marL="0" marR="0" rtl="0" algn="ctr">
                        <a:lnSpc>
                          <a:spcPct val="100000"/>
                        </a:lnSpc>
                        <a:spcBef>
                          <a:spcPts val="0"/>
                        </a:spcBef>
                        <a:spcAft>
                          <a:spcPts val="0"/>
                        </a:spcAft>
                        <a:buClr>
                          <a:srgbClr val="000000"/>
                        </a:buClr>
                        <a:buSzPts val="3500"/>
                        <a:buFont typeface="Arial"/>
                        <a:buNone/>
                      </a:pPr>
                      <a:r>
                        <a:rPr b="1" i="0" lang="en-US" sz="3500" u="none" cap="none" strike="noStrike"/>
                        <a:t>Estrategia</a:t>
                      </a:r>
                      <a:endParaRPr b="1" sz="1400" u="none" cap="none" strike="noStrike"/>
                    </a:p>
                  </a:txBody>
                  <a:tcPr marT="27650" marB="27650" marR="27650" marL="27650" anchor="ctr"/>
                </a:tc>
                <a:tc>
                  <a:txBody>
                    <a:bodyPr/>
                    <a:lstStyle/>
                    <a:p>
                      <a:pPr indent="0" lvl="0" marL="0" marR="0" rtl="0" algn="ctr">
                        <a:lnSpc>
                          <a:spcPct val="100000"/>
                        </a:lnSpc>
                        <a:spcBef>
                          <a:spcPts val="0"/>
                        </a:spcBef>
                        <a:spcAft>
                          <a:spcPts val="0"/>
                        </a:spcAft>
                        <a:buClr>
                          <a:srgbClr val="000000"/>
                        </a:buClr>
                        <a:buSzPts val="3500"/>
                        <a:buFont typeface="Arial"/>
                        <a:buNone/>
                      </a:pPr>
                      <a:r>
                        <a:rPr lang="en-US" sz="3500" u="none" cap="none" strike="noStrike"/>
                        <a:t>💡 Descripción</a:t>
                      </a:r>
                      <a:endParaRPr sz="3500" u="none" cap="none" strike="noStrike">
                        <a:latin typeface="Times New Roman"/>
                        <a:ea typeface="Times New Roman"/>
                        <a:cs typeface="Times New Roman"/>
                        <a:sym typeface="Times New Roman"/>
                      </a:endParaRPr>
                    </a:p>
                  </a:txBody>
                  <a:tcPr marT="27650" marB="27650" marR="27650" marL="27650" anchor="ctr"/>
                </a:tc>
                <a:tc>
                  <a:txBody>
                    <a:bodyPr/>
                    <a:lstStyle/>
                    <a:p>
                      <a:pPr indent="0" lvl="0" marL="0" marR="0" rtl="0" algn="ctr">
                        <a:lnSpc>
                          <a:spcPct val="100000"/>
                        </a:lnSpc>
                        <a:spcBef>
                          <a:spcPts val="0"/>
                        </a:spcBef>
                        <a:spcAft>
                          <a:spcPts val="0"/>
                        </a:spcAft>
                        <a:buClr>
                          <a:srgbClr val="000000"/>
                        </a:buClr>
                        <a:buSzPts val="3500"/>
                        <a:buFont typeface="Arial"/>
                        <a:buNone/>
                      </a:pPr>
                      <a:r>
                        <a:rPr lang="en-US" sz="3500" u="none" cap="none" strike="noStrike"/>
                        <a:t>🌍 Ejemplo</a:t>
                      </a:r>
                      <a:endParaRPr sz="3500" u="none" cap="none" strike="noStrike">
                        <a:latin typeface="Times New Roman"/>
                        <a:ea typeface="Times New Roman"/>
                        <a:cs typeface="Times New Roman"/>
                        <a:sym typeface="Times New Roman"/>
                      </a:endParaRPr>
                    </a:p>
                  </a:txBody>
                  <a:tcPr marT="27650" marB="27650" marR="27650" marL="27650" anchor="ctr"/>
                </a:tc>
              </a:tr>
              <a:tr h="1222825">
                <a:tc>
                  <a:txBody>
                    <a:bodyPr/>
                    <a:lstStyle/>
                    <a:p>
                      <a:pPr indent="0" lvl="0" marL="0" marR="0" rtl="0" algn="l">
                        <a:lnSpc>
                          <a:spcPct val="100000"/>
                        </a:lnSpc>
                        <a:spcBef>
                          <a:spcPts val="0"/>
                        </a:spcBef>
                        <a:spcAft>
                          <a:spcPts val="0"/>
                        </a:spcAft>
                        <a:buClr>
                          <a:srgbClr val="000000"/>
                        </a:buClr>
                        <a:buSzPts val="3500"/>
                        <a:buFont typeface="Arial"/>
                        <a:buNone/>
                      </a:pPr>
                      <a:r>
                        <a:rPr b="1" i="0" lang="en-US" sz="3500" u="none" cap="none" strike="noStrike">
                          <a:latin typeface="Arial"/>
                          <a:ea typeface="Arial"/>
                          <a:cs typeface="Arial"/>
                          <a:sym typeface="Arial"/>
                        </a:rPr>
                        <a:t>Proyectos de </a:t>
                      </a:r>
                      <a:r>
                        <a:rPr lang="en-US" sz="3500"/>
                        <a:t>a</a:t>
                      </a:r>
                      <a:r>
                        <a:rPr b="1" i="0" lang="en-US" sz="3500" u="none" cap="none" strike="noStrike">
                          <a:latin typeface="Arial"/>
                          <a:ea typeface="Arial"/>
                          <a:cs typeface="Arial"/>
                          <a:sym typeface="Arial"/>
                        </a:rPr>
                        <a:t>prendizaje-</a:t>
                      </a:r>
                      <a:r>
                        <a:rPr lang="en-US" sz="3500"/>
                        <a:t>a</a:t>
                      </a:r>
                      <a:r>
                        <a:rPr b="1" i="0" lang="en-US" sz="3500" u="none" cap="none" strike="noStrike">
                          <a:latin typeface="Arial"/>
                          <a:ea typeface="Arial"/>
                          <a:cs typeface="Arial"/>
                          <a:sym typeface="Arial"/>
                        </a:rPr>
                        <a:t>ervicio</a:t>
                      </a:r>
                      <a:endParaRPr b="1" sz="14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500"/>
                        <a:buFont typeface="Arial"/>
                        <a:buNone/>
                      </a:pPr>
                      <a:r>
                        <a:rPr lang="en-US" sz="3500"/>
                        <a:t>El estudiantado</a:t>
                      </a:r>
                      <a:r>
                        <a:rPr b="0" i="0" lang="en-US" sz="3500" u="none" cap="none" strike="noStrike">
                          <a:latin typeface="Arial"/>
                          <a:ea typeface="Arial"/>
                          <a:cs typeface="Arial"/>
                          <a:sym typeface="Arial"/>
                        </a:rPr>
                        <a:t> colabora con grupos locales para resolver desafíos turísticos reales.</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latin typeface="Arial"/>
                          <a:ea typeface="Arial"/>
                          <a:cs typeface="Arial"/>
                          <a:sym typeface="Arial"/>
                        </a:rPr>
                        <a:t>Estudiantado un sendero ecológico con una comunidad local.</a:t>
                      </a:r>
                      <a:endParaRPr sz="1400" u="none" cap="none" strike="noStrike"/>
                    </a:p>
                  </a:txBody>
                  <a:tcPr marT="27650" marB="27650" marR="27650" marL="27650" anchor="ctr"/>
                </a:tc>
              </a:tr>
              <a:tr h="1222825">
                <a:tc>
                  <a:txBody>
                    <a:bodyPr/>
                    <a:lstStyle/>
                    <a:p>
                      <a:pPr indent="0" lvl="0" marL="0" marR="0" rtl="0" algn="l">
                        <a:lnSpc>
                          <a:spcPct val="100000"/>
                        </a:lnSpc>
                        <a:spcBef>
                          <a:spcPts val="0"/>
                        </a:spcBef>
                        <a:spcAft>
                          <a:spcPts val="0"/>
                        </a:spcAft>
                        <a:buClr>
                          <a:srgbClr val="000000"/>
                        </a:buClr>
                        <a:buSzPts val="3500"/>
                        <a:buFont typeface="Arial"/>
                        <a:buNone/>
                      </a:pPr>
                      <a:r>
                        <a:rPr b="1" i="0" lang="en-US" sz="3500" u="none" cap="none" strike="noStrike">
                          <a:latin typeface="Arial"/>
                          <a:ea typeface="Arial"/>
                          <a:cs typeface="Arial"/>
                          <a:sym typeface="Arial"/>
                        </a:rPr>
                        <a:t>Tareas de </a:t>
                      </a:r>
                      <a:r>
                        <a:rPr lang="en-US" sz="3500"/>
                        <a:t>c</a:t>
                      </a:r>
                      <a:r>
                        <a:rPr b="1" i="0" lang="en-US" sz="3500" u="none" cap="none" strike="noStrike">
                          <a:latin typeface="Arial"/>
                          <a:ea typeface="Arial"/>
                          <a:cs typeface="Arial"/>
                          <a:sym typeface="Arial"/>
                        </a:rPr>
                        <a:t>ampo</a:t>
                      </a:r>
                      <a:endParaRPr b="1" sz="14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00"/>
                          </a:solidFill>
                          <a:latin typeface="Arial"/>
                          <a:ea typeface="Arial"/>
                          <a:cs typeface="Arial"/>
                          <a:sym typeface="Arial"/>
                        </a:rPr>
                        <a:t>El trabajo del curso incluye interacción </a:t>
                      </a:r>
                      <a:endParaRPr sz="1400" u="none" cap="none" strike="noStrike"/>
                    </a:p>
                    <a:p>
                      <a:pPr indent="0" lvl="0" marL="0" marR="0" rtl="0" algn="l">
                        <a:lnSpc>
                          <a:spcPct val="100000"/>
                        </a:lnSpc>
                        <a:spcBef>
                          <a:spcPts val="0"/>
                        </a:spcBef>
                        <a:spcAft>
                          <a:spcPts val="0"/>
                        </a:spcAft>
                        <a:buClr>
                          <a:srgbClr val="000000"/>
                        </a:buClr>
                        <a:buSzPts val="3500"/>
                        <a:buFont typeface="Arial"/>
                        <a:buNone/>
                      </a:pPr>
                      <a:r>
                        <a:rPr lang="en-US" sz="3500">
                          <a:solidFill>
                            <a:srgbClr val="000000"/>
                          </a:solidFill>
                        </a:rPr>
                        <a:t>lugares turísticos</a:t>
                      </a:r>
                      <a:r>
                        <a:rPr b="0" i="0" lang="en-US" sz="3500" u="none" cap="none" strike="noStrike">
                          <a:solidFill>
                            <a:srgbClr val="000000"/>
                          </a:solidFill>
                          <a:latin typeface="Arial"/>
                          <a:ea typeface="Arial"/>
                          <a:cs typeface="Arial"/>
                          <a:sym typeface="Arial"/>
                        </a:rPr>
                        <a:t>, representantes </a:t>
                      </a:r>
                      <a:endParaRPr/>
                    </a:p>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00"/>
                          </a:solidFill>
                          <a:latin typeface="Arial"/>
                          <a:ea typeface="Arial"/>
                          <a:cs typeface="Arial"/>
                          <a:sym typeface="Arial"/>
                        </a:rPr>
                        <a:t>comunitarios o eventos.</a:t>
                      </a:r>
                      <a:endParaRPr sz="14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00"/>
                          </a:solidFill>
                          <a:latin typeface="Arial"/>
                          <a:ea typeface="Arial"/>
                          <a:cs typeface="Arial"/>
                          <a:sym typeface="Arial"/>
                        </a:rPr>
                        <a:t>Estudiantado evalúa la accesibilidad de una</a:t>
                      </a:r>
                      <a:endParaRPr b="0" i="0" sz="3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00"/>
                          </a:solidFill>
                          <a:latin typeface="Arial"/>
                          <a:ea typeface="Arial"/>
                          <a:cs typeface="Arial"/>
                          <a:sym typeface="Arial"/>
                        </a:rPr>
                        <a:t>atracción turística local.</a:t>
                      </a:r>
                      <a:endParaRPr/>
                    </a:p>
                  </a:txBody>
                  <a:tcPr marT="27650" marB="27650" marR="27650" marL="27650" anchor="ctr"/>
                </a:tc>
              </a:tr>
              <a:tr h="1222825">
                <a:tc>
                  <a:txBody>
                    <a:bodyPr/>
                    <a:lstStyle/>
                    <a:p>
                      <a:pPr indent="0" lvl="0" marL="0" marR="0" rtl="0" algn="l">
                        <a:lnSpc>
                          <a:spcPct val="100000"/>
                        </a:lnSpc>
                        <a:spcBef>
                          <a:spcPts val="0"/>
                        </a:spcBef>
                        <a:spcAft>
                          <a:spcPts val="0"/>
                        </a:spcAft>
                        <a:buClr>
                          <a:srgbClr val="000000"/>
                        </a:buClr>
                        <a:buSzPts val="3500"/>
                        <a:buFont typeface="Arial"/>
                        <a:buNone/>
                      </a:pPr>
                      <a:r>
                        <a:rPr b="1" i="0" lang="en-US" sz="3500" u="none" cap="none" strike="noStrike">
                          <a:latin typeface="Arial"/>
                          <a:ea typeface="Arial"/>
                          <a:cs typeface="Arial"/>
                          <a:sym typeface="Arial"/>
                        </a:rPr>
                        <a:t>Ponente Invitado y </a:t>
                      </a:r>
                      <a:r>
                        <a:rPr lang="en-US" sz="3500"/>
                        <a:t>c</a:t>
                      </a:r>
                      <a:r>
                        <a:rPr b="1" i="0" lang="en-US" sz="3500" u="none" cap="none" strike="noStrike">
                          <a:latin typeface="Arial"/>
                          <a:ea typeface="Arial"/>
                          <a:cs typeface="Arial"/>
                          <a:sym typeface="Arial"/>
                        </a:rPr>
                        <a:t>o-enseñanza</a:t>
                      </a:r>
                      <a:endParaRPr b="1" sz="1400" u="none" cap="none" strike="noStrike"/>
                    </a:p>
                    <a:p>
                      <a:pPr indent="0" lvl="0" marL="0" marR="0" rtl="0" algn="l">
                        <a:lnSpc>
                          <a:spcPct val="100000"/>
                        </a:lnSpc>
                        <a:spcBef>
                          <a:spcPts val="0"/>
                        </a:spcBef>
                        <a:spcAft>
                          <a:spcPts val="0"/>
                        </a:spcAft>
                        <a:buClr>
                          <a:srgbClr val="000000"/>
                        </a:buClr>
                        <a:buSzPts val="3500"/>
                        <a:buFont typeface="Arial"/>
                        <a:buNone/>
                      </a:pPr>
                      <a:r>
                        <a:t/>
                      </a:r>
                      <a:endParaRPr b="1" i="0" sz="3500" u="none" cap="none" strike="noStrike">
                        <a:latin typeface="Arial"/>
                        <a:ea typeface="Arial"/>
                        <a:cs typeface="Arial"/>
                        <a:sym typeface="Arial"/>
                      </a:endParaRPr>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00"/>
                          </a:solidFill>
                          <a:latin typeface="Arial"/>
                          <a:ea typeface="Arial"/>
                          <a:cs typeface="Arial"/>
                          <a:sym typeface="Arial"/>
                        </a:rPr>
                        <a:t>Los miembros de la comunidad participan como coeducadores.</a:t>
                      </a:r>
                      <a:endParaRPr b="0" i="0" sz="3500" u="none" cap="none" strike="noStrike">
                        <a:solidFill>
                          <a:srgbClr val="000000"/>
                        </a:solidFill>
                        <a:latin typeface="Arial"/>
                        <a:ea typeface="Arial"/>
                        <a:cs typeface="Arial"/>
                        <a:sym typeface="Arial"/>
                      </a:endParaRPr>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00"/>
                          </a:solidFill>
                          <a:latin typeface="Arial"/>
                          <a:ea typeface="Arial"/>
                          <a:cs typeface="Arial"/>
                          <a:sym typeface="Arial"/>
                        </a:rPr>
                        <a:t>Líder indígena enseña patrimonio cultural en un módulo de ecoturismo.</a:t>
                      </a:r>
                      <a:endParaRPr b="0" i="0" sz="3500" u="none" cap="none" strike="noStrike">
                        <a:solidFill>
                          <a:srgbClr val="000000"/>
                        </a:solidFill>
                        <a:latin typeface="Arial"/>
                        <a:ea typeface="Arial"/>
                        <a:cs typeface="Arial"/>
                        <a:sym typeface="Arial"/>
                      </a:endParaRPr>
                    </a:p>
                  </a:txBody>
                  <a:tcPr marT="27650" marB="27650" marR="27650" marL="27650" anchor="ctr"/>
                </a:tc>
              </a:tr>
              <a:tr h="1222825">
                <a:tc>
                  <a:txBody>
                    <a:bodyPr/>
                    <a:lstStyle/>
                    <a:p>
                      <a:pPr indent="0" lvl="0" marL="0" marR="0" rtl="0" algn="l">
                        <a:lnSpc>
                          <a:spcPct val="100000"/>
                        </a:lnSpc>
                        <a:spcBef>
                          <a:spcPts val="0"/>
                        </a:spcBef>
                        <a:spcAft>
                          <a:spcPts val="0"/>
                        </a:spcAft>
                        <a:buClr>
                          <a:srgbClr val="000000"/>
                        </a:buClr>
                        <a:buSzPts val="3500"/>
                        <a:buFont typeface="Arial"/>
                        <a:buNone/>
                      </a:pPr>
                      <a:r>
                        <a:rPr b="1" i="0" lang="en-US" sz="3500" u="none" cap="none" strike="noStrike">
                          <a:latin typeface="Arial"/>
                          <a:ea typeface="Arial"/>
                          <a:cs typeface="Arial"/>
                          <a:sym typeface="Arial"/>
                        </a:rPr>
                        <a:t>Resúmenes o </a:t>
                      </a:r>
                      <a:r>
                        <a:rPr lang="en-US" sz="3500"/>
                        <a:t>d</a:t>
                      </a:r>
                      <a:r>
                        <a:rPr b="1" i="0" lang="en-US" sz="3500" u="none" cap="none" strike="noStrike">
                          <a:latin typeface="Arial"/>
                          <a:ea typeface="Arial"/>
                          <a:cs typeface="Arial"/>
                          <a:sym typeface="Arial"/>
                        </a:rPr>
                        <a:t>esafíos </a:t>
                      </a:r>
                      <a:r>
                        <a:rPr lang="en-US" sz="3500"/>
                        <a:t>c</a:t>
                      </a:r>
                      <a:r>
                        <a:rPr b="1" i="0" lang="en-US" sz="3500" u="none" cap="none" strike="noStrike">
                          <a:latin typeface="Arial"/>
                          <a:ea typeface="Arial"/>
                          <a:cs typeface="Arial"/>
                          <a:sym typeface="Arial"/>
                        </a:rPr>
                        <a:t>omunitarios</a:t>
                      </a:r>
                      <a:endParaRPr b="1" sz="14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500"/>
                        <a:buFont typeface="Arial"/>
                        <a:buNone/>
                      </a:pPr>
                      <a:r>
                        <a:rPr lang="en-US" sz="3500">
                          <a:solidFill>
                            <a:srgbClr val="000000"/>
                          </a:solidFill>
                        </a:rPr>
                        <a:t>El estudiantado</a:t>
                      </a:r>
                      <a:r>
                        <a:rPr b="0" i="0" lang="en-US" sz="3500" u="none" cap="none" strike="noStrike">
                          <a:solidFill>
                            <a:srgbClr val="000000"/>
                          </a:solidFill>
                          <a:latin typeface="Arial"/>
                          <a:ea typeface="Arial"/>
                          <a:cs typeface="Arial"/>
                          <a:sym typeface="Arial"/>
                        </a:rPr>
                        <a:t> responde a solicitudes o </a:t>
                      </a:r>
                      <a:endParaRPr b="0" i="0" sz="3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00"/>
                          </a:solidFill>
                          <a:latin typeface="Arial"/>
                          <a:ea typeface="Arial"/>
                          <a:cs typeface="Arial"/>
                          <a:sym typeface="Arial"/>
                        </a:rPr>
                        <a:t>necesidades reales de las comunidades.</a:t>
                      </a:r>
                      <a:endParaRPr b="0" i="0" sz="3500" u="none" cap="none" strike="noStrike">
                        <a:solidFill>
                          <a:srgbClr val="000000"/>
                        </a:solidFill>
                        <a:latin typeface="Arial"/>
                        <a:ea typeface="Arial"/>
                        <a:cs typeface="Arial"/>
                        <a:sym typeface="Arial"/>
                      </a:endParaRPr>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00"/>
                          </a:solidFill>
                          <a:latin typeface="Arial"/>
                          <a:ea typeface="Arial"/>
                          <a:cs typeface="Arial"/>
                          <a:sym typeface="Arial"/>
                        </a:rPr>
                        <a:t>Una ONG local solicita al estudiantado que cree una campaña de</a:t>
                      </a:r>
                      <a:endParaRPr b="0" i="0" sz="3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00"/>
                          </a:solidFill>
                          <a:latin typeface="Arial"/>
                          <a:ea typeface="Arial"/>
                          <a:cs typeface="Arial"/>
                          <a:sym typeface="Arial"/>
                        </a:rPr>
                        <a:t>concienciación sobre el impacto del turismo.</a:t>
                      </a:r>
                      <a:endParaRPr b="0" i="0" sz="3500" u="none" cap="none" strike="noStrike">
                        <a:solidFill>
                          <a:srgbClr val="000000"/>
                        </a:solidFill>
                        <a:latin typeface="Arial"/>
                        <a:ea typeface="Arial"/>
                        <a:cs typeface="Arial"/>
                        <a:sym typeface="Arial"/>
                      </a:endParaRPr>
                    </a:p>
                  </a:txBody>
                  <a:tcPr marT="27650" marB="27650" marR="27650" marL="27650" anchor="ctr"/>
                </a:tc>
              </a:tr>
              <a:tr h="1222825">
                <a:tc>
                  <a:txBody>
                    <a:bodyPr/>
                    <a:lstStyle/>
                    <a:p>
                      <a:pPr indent="0" lvl="0" marL="0" marR="0" rtl="0" algn="l">
                        <a:lnSpc>
                          <a:spcPct val="100000"/>
                        </a:lnSpc>
                        <a:spcBef>
                          <a:spcPts val="0"/>
                        </a:spcBef>
                        <a:spcAft>
                          <a:spcPts val="0"/>
                        </a:spcAft>
                        <a:buClr>
                          <a:srgbClr val="000000"/>
                        </a:buClr>
                        <a:buSzPts val="3500"/>
                        <a:buFont typeface="Arial"/>
                        <a:buNone/>
                      </a:pPr>
                      <a:r>
                        <a:rPr i="0" lang="en-US" sz="3500" u="none" cap="none" strike="noStrike"/>
                        <a:t>Simulación o </a:t>
                      </a:r>
                      <a:r>
                        <a:rPr lang="en-US" sz="3500"/>
                        <a:t>a</a:t>
                      </a:r>
                      <a:r>
                        <a:rPr i="0" lang="en-US" sz="3500" u="none" cap="none" strike="noStrike"/>
                        <a:t>prendizaje </a:t>
                      </a:r>
                      <a:r>
                        <a:rPr lang="en-US" sz="3500"/>
                        <a:t>b</a:t>
                      </a:r>
                      <a:r>
                        <a:rPr i="0" lang="en-US" sz="3500" u="none" cap="none" strike="noStrike"/>
                        <a:t>asado en </a:t>
                      </a:r>
                      <a:r>
                        <a:rPr lang="en-US" sz="3500"/>
                        <a:t>e</a:t>
                      </a:r>
                      <a:r>
                        <a:rPr i="0" lang="en-US" sz="3500" u="none" cap="none" strike="noStrike"/>
                        <a:t>scenarios</a:t>
                      </a:r>
                      <a:endParaRPr sz="14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00"/>
                          </a:solidFill>
                          <a:latin typeface="Arial"/>
                          <a:ea typeface="Arial"/>
                          <a:cs typeface="Arial"/>
                          <a:sym typeface="Arial"/>
                        </a:rPr>
                        <a:t>Diseñan juegos de rol o estudios de caso basados en contextos locales.</a:t>
                      </a:r>
                      <a:endParaRPr sz="1400" u="none" cap="none" strike="noStrike"/>
                    </a:p>
                  </a:txBody>
                  <a:tcPr marT="27650" marB="27650" marR="27650" marL="27650" anchor="ctr"/>
                </a:tc>
                <a:tc>
                  <a:txBody>
                    <a:bodyPr/>
                    <a:lstStyle/>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00"/>
                          </a:solidFill>
                          <a:latin typeface="Arial"/>
                          <a:ea typeface="Arial"/>
                          <a:cs typeface="Arial"/>
                          <a:sym typeface="Arial"/>
                        </a:rPr>
                        <a:t>Utilizar escenarios de conflicto turístico local</a:t>
                      </a:r>
                      <a:endParaRPr b="0" i="0" sz="3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500"/>
                        <a:buFont typeface="Arial"/>
                        <a:buNone/>
                      </a:pPr>
                      <a:r>
                        <a:rPr b="0" i="0" lang="en-US" sz="3500" u="none" cap="none" strike="noStrike">
                          <a:solidFill>
                            <a:srgbClr val="000000"/>
                          </a:solidFill>
                          <a:latin typeface="Arial"/>
                          <a:ea typeface="Arial"/>
                          <a:cs typeface="Arial"/>
                          <a:sym typeface="Arial"/>
                        </a:rPr>
                        <a:t>para simulaciones en el aula.</a:t>
                      </a:r>
                      <a:endParaRPr sz="1400" u="none" cap="none" strike="noStrike"/>
                    </a:p>
                  </a:txBody>
                  <a:tcPr marT="27650" marB="27650" marR="27650" marL="27650" anchor="ct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45"/>
          <p:cNvSpPr txBox="1"/>
          <p:nvPr>
            <p:ph type="ctrTitle"/>
          </p:nvPr>
        </p:nvSpPr>
        <p:spPr>
          <a:xfrm>
            <a:off x="762010" y="5305338"/>
            <a:ext cx="8136600" cy="31053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solidFill>
                  <a:schemeClr val="dk1"/>
                </a:solidFill>
              </a:rPr>
              <a:t>Ideas para la evaluación basada en competencias</a:t>
            </a:r>
            <a:endParaRPr/>
          </a:p>
        </p:txBody>
      </p:sp>
      <p:sp>
        <p:nvSpPr>
          <p:cNvPr id="206" name="Google Shape;206;p45"/>
          <p:cNvSpPr txBox="1"/>
          <p:nvPr>
            <p:ph idx="1" type="body"/>
          </p:nvPr>
        </p:nvSpPr>
        <p:spPr>
          <a:xfrm>
            <a:off x="12371350" y="3025200"/>
            <a:ext cx="10906200" cy="7665600"/>
          </a:xfrm>
          <a:prstGeom prst="rect">
            <a:avLst/>
          </a:prstGeom>
          <a:noFill/>
          <a:ln>
            <a:noFill/>
          </a:ln>
        </p:spPr>
        <p:txBody>
          <a:bodyPr anchorCtr="0" anchor="t" bIns="0" lIns="0" spcFirstLastPara="1" rIns="0" wrap="square" tIns="0">
            <a:noAutofit/>
          </a:bodyPr>
          <a:lstStyle/>
          <a:p>
            <a:pPr indent="0" lvl="0" marL="0" rtl="0" algn="l">
              <a:lnSpc>
                <a:spcPct val="80000"/>
              </a:lnSpc>
              <a:spcBef>
                <a:spcPts val="2000"/>
              </a:spcBef>
              <a:spcAft>
                <a:spcPts val="0"/>
              </a:spcAft>
              <a:buSzPts val="4000"/>
              <a:buNone/>
            </a:pPr>
            <a:r>
              <a:rPr b="1" lang="en-US" sz="5000">
                <a:solidFill>
                  <a:schemeClr val="accent1"/>
                </a:solidFill>
              </a:rPr>
              <a:t>Competencias clave a desarrollar:</a:t>
            </a:r>
            <a:endParaRPr sz="5000"/>
          </a:p>
          <a:p>
            <a:pPr indent="-635000" lvl="0" marL="571500" rtl="0" algn="l">
              <a:lnSpc>
                <a:spcPct val="80000"/>
              </a:lnSpc>
              <a:spcBef>
                <a:spcPts val="2000"/>
              </a:spcBef>
              <a:spcAft>
                <a:spcPts val="0"/>
              </a:spcAft>
              <a:buSzPts val="5000"/>
              <a:buFont typeface="Calibri"/>
              <a:buChar char="-"/>
            </a:pPr>
            <a:r>
              <a:rPr lang="en-US" sz="5000"/>
              <a:t>Comunicación y colaboración.</a:t>
            </a:r>
            <a:endParaRPr sz="5000"/>
          </a:p>
          <a:p>
            <a:pPr indent="-635000" lvl="0" marL="571500" rtl="0" algn="l">
              <a:lnSpc>
                <a:spcPct val="80000"/>
              </a:lnSpc>
              <a:spcBef>
                <a:spcPts val="2000"/>
              </a:spcBef>
              <a:spcAft>
                <a:spcPts val="0"/>
              </a:spcAft>
              <a:buSzPts val="5000"/>
              <a:buFont typeface="Calibri"/>
              <a:buChar char="-"/>
            </a:pPr>
            <a:r>
              <a:rPr lang="en-US" sz="5000"/>
              <a:t>Conciencia y sensibilidad cultural.</a:t>
            </a:r>
            <a:endParaRPr sz="5000"/>
          </a:p>
          <a:p>
            <a:pPr indent="-635000" lvl="0" marL="571500" rtl="0" algn="l">
              <a:lnSpc>
                <a:spcPct val="80000"/>
              </a:lnSpc>
              <a:spcBef>
                <a:spcPts val="2000"/>
              </a:spcBef>
              <a:spcAft>
                <a:spcPts val="0"/>
              </a:spcAft>
              <a:buSzPts val="5000"/>
              <a:buFont typeface="Calibri"/>
              <a:buChar char="-"/>
            </a:pPr>
            <a:r>
              <a:rPr lang="en-US" sz="5000"/>
              <a:t>Resolución de problemas en contextos reales.</a:t>
            </a:r>
            <a:endParaRPr sz="5000"/>
          </a:p>
          <a:p>
            <a:pPr indent="-635000" lvl="0" marL="571500" rtl="0" algn="l">
              <a:lnSpc>
                <a:spcPct val="80000"/>
              </a:lnSpc>
              <a:spcBef>
                <a:spcPts val="2000"/>
              </a:spcBef>
              <a:spcAft>
                <a:spcPts val="0"/>
              </a:spcAft>
              <a:buSzPts val="5000"/>
              <a:buFont typeface="Calibri"/>
              <a:buChar char="-"/>
            </a:pPr>
            <a:r>
              <a:rPr lang="en-US" sz="5000"/>
              <a:t>Pensamiento reflexivo y adaptabilidad.</a:t>
            </a:r>
            <a:endParaRPr sz="5000"/>
          </a:p>
          <a:p>
            <a:pPr indent="-635000" lvl="0" marL="571500" rtl="0" algn="l">
              <a:lnSpc>
                <a:spcPct val="80000"/>
              </a:lnSpc>
              <a:spcBef>
                <a:spcPts val="2000"/>
              </a:spcBef>
              <a:spcAft>
                <a:spcPts val="0"/>
              </a:spcAft>
              <a:buSzPts val="5000"/>
              <a:buFont typeface="Calibri"/>
              <a:buChar char="-"/>
            </a:pPr>
            <a:r>
              <a:rPr lang="en-US" sz="5000"/>
              <a:t>Análisis y participación de las partes interesadas.</a:t>
            </a:r>
            <a:endParaRPr sz="5000"/>
          </a:p>
        </p:txBody>
      </p:sp>
      <p:cxnSp>
        <p:nvCxnSpPr>
          <p:cNvPr id="207" name="Google Shape;207;p45"/>
          <p:cNvCxnSpPr/>
          <p:nvPr/>
        </p:nvCxnSpPr>
        <p:spPr>
          <a:xfrm flipH="1">
            <a:off x="10945117" y="3742279"/>
            <a:ext cx="4500" cy="6231300"/>
          </a:xfrm>
          <a:prstGeom prst="straightConnector1">
            <a:avLst/>
          </a:prstGeom>
          <a:noFill/>
          <a:ln cap="flat" cmpd="sng" w="38100">
            <a:solidFill>
              <a:schemeClr val="accent1"/>
            </a:solidFill>
            <a:prstDash val="solid"/>
            <a:round/>
            <a:headEnd len="sm" w="sm" type="none"/>
            <a:tailEnd len="sm" w="sm" type="none"/>
          </a:ln>
          <a:effectLst>
            <a:outerShdw blurRad="40000" rotWithShape="0" dir="5400000" dist="23000">
              <a:srgbClr val="000000">
                <a:alpha val="34901"/>
              </a:srgbClr>
            </a:outerShdw>
          </a:effectLst>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46"/>
          <p:cNvSpPr txBox="1"/>
          <p:nvPr>
            <p:ph type="ctrTitle"/>
          </p:nvPr>
        </p:nvSpPr>
        <p:spPr>
          <a:xfrm>
            <a:off x="619316" y="1643629"/>
            <a:ext cx="23145300" cy="1251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solidFill>
                  <a:srgbClr val="1FCD5F"/>
                </a:solidFill>
              </a:rPr>
              <a:t>Ideas para la evaluación basada en competencias</a:t>
            </a:r>
            <a:endParaRPr/>
          </a:p>
        </p:txBody>
      </p:sp>
      <p:graphicFrame>
        <p:nvGraphicFramePr>
          <p:cNvPr id="213" name="Google Shape;213;p46"/>
          <p:cNvGraphicFramePr/>
          <p:nvPr/>
        </p:nvGraphicFramePr>
        <p:xfrm>
          <a:off x="983181" y="3778810"/>
          <a:ext cx="3000000" cy="3000000"/>
        </p:xfrm>
        <a:graphic>
          <a:graphicData uri="http://schemas.openxmlformats.org/drawingml/2006/table">
            <a:tbl>
              <a:tblPr bandRow="1" firstCol="1" firstRow="1">
                <a:noFill/>
                <a:tableStyleId>{EA7E4947-26B6-47B7-998D-F598C6EC174B}</a:tableStyleId>
              </a:tblPr>
              <a:tblGrid>
                <a:gridCol w="5053900"/>
                <a:gridCol w="8831025"/>
                <a:gridCol w="8532700"/>
              </a:tblGrid>
              <a:tr h="753950">
                <a:tc>
                  <a:txBody>
                    <a:bodyPr/>
                    <a:lstStyle/>
                    <a:p>
                      <a:pPr indent="0" lvl="0" marL="0" marR="0" rtl="0" algn="ctr">
                        <a:lnSpc>
                          <a:spcPct val="100000"/>
                        </a:lnSpc>
                        <a:spcBef>
                          <a:spcPts val="0"/>
                        </a:spcBef>
                        <a:spcAft>
                          <a:spcPts val="0"/>
                        </a:spcAft>
                        <a:buClr>
                          <a:srgbClr val="000000"/>
                        </a:buClr>
                        <a:buSzPts val="3400"/>
                        <a:buFont typeface="Arial"/>
                        <a:buNone/>
                      </a:pPr>
                      <a:r>
                        <a:rPr lang="en-US" sz="3400" u="none" cap="none" strike="noStrike"/>
                        <a:t>📋 </a:t>
                      </a:r>
                      <a:r>
                        <a:rPr b="1" i="0" lang="en-US" sz="3400" u="none" cap="none" strike="noStrike">
                          <a:latin typeface="Arial"/>
                          <a:ea typeface="Arial"/>
                          <a:cs typeface="Arial"/>
                          <a:sym typeface="Arial"/>
                        </a:rPr>
                        <a:t>Método</a:t>
                      </a:r>
                      <a:endParaRPr b="1" sz="3400" u="none" cap="none" strike="noStrike">
                        <a:latin typeface="Times New Roman"/>
                        <a:ea typeface="Times New Roman"/>
                        <a:cs typeface="Times New Roman"/>
                        <a:sym typeface="Times New Roman"/>
                      </a:endParaRPr>
                    </a:p>
                  </a:txBody>
                  <a:tcPr marT="26650" marB="26650" marR="26650" marL="26650" anchor="ctr"/>
                </a:tc>
                <a:tc>
                  <a:txBody>
                    <a:bodyPr/>
                    <a:lstStyle/>
                    <a:p>
                      <a:pPr indent="0" lvl="0" marL="0" marR="0" rtl="0" algn="ctr">
                        <a:lnSpc>
                          <a:spcPct val="100000"/>
                        </a:lnSpc>
                        <a:spcBef>
                          <a:spcPts val="0"/>
                        </a:spcBef>
                        <a:spcAft>
                          <a:spcPts val="0"/>
                        </a:spcAft>
                        <a:buClr>
                          <a:srgbClr val="000000"/>
                        </a:buClr>
                        <a:buSzPts val="3400"/>
                        <a:buFont typeface="Arial"/>
                        <a:buNone/>
                      </a:pPr>
                      <a:r>
                        <a:rPr lang="en-US" sz="3400" u="none" cap="none" strike="noStrike"/>
                        <a:t>💡 Descripción</a:t>
                      </a:r>
                      <a:endParaRPr sz="3400" u="none" cap="none" strike="noStrike">
                        <a:latin typeface="Times New Roman"/>
                        <a:ea typeface="Times New Roman"/>
                        <a:cs typeface="Times New Roman"/>
                        <a:sym typeface="Times New Roman"/>
                      </a:endParaRPr>
                    </a:p>
                  </a:txBody>
                  <a:tcPr marT="26650" marB="26650" marR="26650" marL="26650" anchor="ctr"/>
                </a:tc>
                <a:tc>
                  <a:txBody>
                    <a:bodyPr/>
                    <a:lstStyle/>
                    <a:p>
                      <a:pPr indent="0" lvl="0" marL="0" marR="0" rtl="0" algn="ctr">
                        <a:lnSpc>
                          <a:spcPct val="100000"/>
                        </a:lnSpc>
                        <a:spcBef>
                          <a:spcPts val="0"/>
                        </a:spcBef>
                        <a:spcAft>
                          <a:spcPts val="0"/>
                        </a:spcAft>
                        <a:buClr>
                          <a:srgbClr val="000000"/>
                        </a:buClr>
                        <a:buSzPts val="3400"/>
                        <a:buFont typeface="Arial"/>
                        <a:buNone/>
                      </a:pPr>
                      <a:r>
                        <a:rPr lang="en-US" sz="3400" u="none" cap="none" strike="noStrike"/>
                        <a:t>✍️ Ejemplo</a:t>
                      </a:r>
                      <a:endParaRPr sz="3400" u="none" cap="none" strike="noStrike">
                        <a:latin typeface="Times New Roman"/>
                        <a:ea typeface="Times New Roman"/>
                        <a:cs typeface="Times New Roman"/>
                        <a:sym typeface="Times New Roman"/>
                      </a:endParaRPr>
                    </a:p>
                  </a:txBody>
                  <a:tcPr marT="26650" marB="26650" marR="26650" marL="26650" anchor="ctr"/>
                </a:tc>
              </a:tr>
              <a:tr h="1332025">
                <a:tc>
                  <a:txBody>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latin typeface="Arial"/>
                          <a:ea typeface="Arial"/>
                          <a:cs typeface="Arial"/>
                          <a:sym typeface="Arial"/>
                        </a:rPr>
                        <a:t>Diarios de reflexión</a:t>
                      </a:r>
                      <a:endParaRPr b="1" sz="1400" u="none" cap="none" strike="noStrike"/>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latin typeface="Arial"/>
                          <a:ea typeface="Arial"/>
                          <a:cs typeface="Arial"/>
                          <a:sym typeface="Arial"/>
                        </a:rPr>
                        <a:t>Monitorear la comprensión, la empatía y el crecimiento del alumnado.</a:t>
                      </a:r>
                      <a:endParaRPr sz="1400" u="none" cap="none" strike="noStrike"/>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latin typeface="Arial"/>
                          <a:ea typeface="Arial"/>
                          <a:cs typeface="Arial"/>
                          <a:sym typeface="Arial"/>
                        </a:rPr>
                        <a:t>¿Qué aprendí sobre las voces locales en el turismo?</a:t>
                      </a:r>
                      <a:endParaRPr sz="1400" u="none" cap="none" strike="noStrike"/>
                    </a:p>
                  </a:txBody>
                  <a:tcPr marT="26650" marB="26650" marR="26650" marL="26650" anchor="ctr"/>
                </a:tc>
              </a:tr>
              <a:tr h="1472500">
                <a:tc>
                  <a:txBody>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rgbClr val="FFFFFF"/>
                          </a:solidFill>
                          <a:latin typeface="Arial"/>
                          <a:ea typeface="Arial"/>
                          <a:cs typeface="Arial"/>
                          <a:sym typeface="Arial"/>
                        </a:rPr>
                        <a:t>Portafolios de proyectos</a:t>
                      </a:r>
                      <a:endParaRPr/>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Recopilación de trabajos que </a:t>
                      </a:r>
                      <a:r>
                        <a:rPr lang="en-US" sz="3400">
                          <a:solidFill>
                            <a:srgbClr val="000000"/>
                          </a:solidFill>
                        </a:rPr>
                        <a:t>demuestran</a:t>
                      </a:r>
                      <a:r>
                        <a:rPr b="0" i="0" lang="en-US" sz="3400" u="none" cap="none" strike="noStrike">
                          <a:solidFill>
                            <a:srgbClr val="000000"/>
                          </a:solidFill>
                          <a:latin typeface="Arial"/>
                          <a:ea typeface="Arial"/>
                          <a:cs typeface="Arial"/>
                          <a:sym typeface="Arial"/>
                        </a:rPr>
                        <a:t> </a:t>
                      </a:r>
                      <a:endParaRPr b="0" i="0" sz="3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planificación, colaboración e impacto.</a:t>
                      </a:r>
                      <a:endParaRPr/>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Documentos de diseño visual y planificación para ecoturismo.</a:t>
                      </a:r>
                      <a:endParaRPr/>
                    </a:p>
                  </a:txBody>
                  <a:tcPr marT="26650" marB="26650" marR="26650" marL="26650" anchor="ctr"/>
                </a:tc>
              </a:tr>
              <a:tr h="1332025">
                <a:tc>
                  <a:txBody>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rgbClr val="FFFFFF"/>
                          </a:solidFill>
                          <a:latin typeface="Arial"/>
                          <a:ea typeface="Arial"/>
                          <a:cs typeface="Arial"/>
                          <a:sym typeface="Arial"/>
                        </a:rPr>
                        <a:t>Comentarios de la comunidad</a:t>
                      </a:r>
                      <a:endParaRPr b="1" i="0" sz="3400" u="none" cap="none" strike="noStrike">
                        <a:solidFill>
                          <a:srgbClr val="FFFFFF"/>
                        </a:solidFill>
                        <a:latin typeface="Arial"/>
                        <a:ea typeface="Arial"/>
                        <a:cs typeface="Arial"/>
                        <a:sym typeface="Arial"/>
                      </a:endParaRPr>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Solicitar a los socios comunitarios su opinión sobre la participación del alumnado.</a:t>
                      </a:r>
                      <a:endParaRPr b="0" i="0" sz="3400" u="none" cap="none" strike="noStrike">
                        <a:solidFill>
                          <a:srgbClr val="000000"/>
                        </a:solidFill>
                        <a:latin typeface="Arial"/>
                        <a:ea typeface="Arial"/>
                        <a:cs typeface="Arial"/>
                        <a:sym typeface="Arial"/>
                      </a:endParaRPr>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Participantes locales evalúan las </a:t>
                      </a:r>
                      <a:endParaRPr b="0" i="0" sz="3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presentaciones.</a:t>
                      </a:r>
                      <a:endParaRPr b="0" i="0" sz="3400" u="none" cap="none" strike="noStrike">
                        <a:solidFill>
                          <a:srgbClr val="000000"/>
                        </a:solidFill>
                        <a:latin typeface="Arial"/>
                        <a:ea typeface="Arial"/>
                        <a:cs typeface="Arial"/>
                        <a:sym typeface="Arial"/>
                      </a:endParaRPr>
                    </a:p>
                  </a:txBody>
                  <a:tcPr marT="26650" marB="26650" marR="26650" marL="26650" anchor="ctr"/>
                </a:tc>
              </a:tr>
              <a:tr h="1332025">
                <a:tc>
                  <a:txBody>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rgbClr val="FFFFFF"/>
                          </a:solidFill>
                          <a:latin typeface="Arial"/>
                          <a:ea typeface="Arial"/>
                          <a:cs typeface="Arial"/>
                          <a:sym typeface="Arial"/>
                        </a:rPr>
                        <a:t>Evaluaciones simuladas</a:t>
                      </a:r>
                      <a:endParaRPr b="1" i="0" sz="3400" u="none" cap="none" strike="noStrike">
                        <a:solidFill>
                          <a:srgbClr val="FFFFFF"/>
                        </a:solidFill>
                        <a:latin typeface="Arial"/>
                        <a:ea typeface="Arial"/>
                        <a:cs typeface="Arial"/>
                        <a:sym typeface="Arial"/>
                      </a:endParaRPr>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El alumnado responde a dilemas turísticos en escenarios simulados.</a:t>
                      </a:r>
                      <a:endParaRPr b="0" i="0" sz="3400" u="none" cap="none" strike="noStrike">
                        <a:solidFill>
                          <a:srgbClr val="000000"/>
                        </a:solidFill>
                        <a:latin typeface="Arial"/>
                        <a:ea typeface="Arial"/>
                        <a:cs typeface="Arial"/>
                        <a:sym typeface="Arial"/>
                      </a:endParaRPr>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Responder al reto del turismo inclusivo en</a:t>
                      </a:r>
                      <a:endParaRPr b="0" i="0" sz="3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una asamblea municipal.</a:t>
                      </a:r>
                      <a:endParaRPr b="0" i="0" sz="3400" u="none" cap="none" strike="noStrike">
                        <a:solidFill>
                          <a:srgbClr val="000000"/>
                        </a:solidFill>
                        <a:latin typeface="Arial"/>
                        <a:ea typeface="Arial"/>
                        <a:cs typeface="Arial"/>
                        <a:sym typeface="Arial"/>
                      </a:endParaRPr>
                    </a:p>
                  </a:txBody>
                  <a:tcPr marT="26650" marB="26650" marR="26650" marL="26650" anchor="ctr"/>
                </a:tc>
              </a:tr>
              <a:tr h="1816975">
                <a:tc>
                  <a:txBody>
                    <a:bodyPr/>
                    <a:lstStyle/>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rgbClr val="FFFFFF"/>
                          </a:solidFill>
                          <a:latin typeface="Arial"/>
                          <a:ea typeface="Arial"/>
                          <a:cs typeface="Arial"/>
                          <a:sym typeface="Arial"/>
                        </a:rPr>
                        <a:t>Rúbricas para la </a:t>
                      </a:r>
                      <a:endParaRPr b="1" i="0" sz="3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rgbClr val="FFFFFF"/>
                          </a:solidFill>
                          <a:latin typeface="Arial"/>
                          <a:ea typeface="Arial"/>
                          <a:cs typeface="Arial"/>
                          <a:sym typeface="Arial"/>
                        </a:rPr>
                        <a:t>inclusión y la </a:t>
                      </a:r>
                      <a:endParaRPr b="1" i="0" sz="3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1" i="0" lang="en-US" sz="3400" u="none" cap="none" strike="noStrike">
                          <a:solidFill>
                            <a:srgbClr val="FFFFFF"/>
                          </a:solidFill>
                          <a:latin typeface="Arial"/>
                          <a:ea typeface="Arial"/>
                          <a:cs typeface="Arial"/>
                          <a:sym typeface="Arial"/>
                        </a:rPr>
                        <a:t>participación</a:t>
                      </a:r>
                      <a:endParaRPr sz="1400" u="none" cap="none" strike="noStrike"/>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Incluir indicadores como "considera las </a:t>
                      </a:r>
                      <a:endParaRPr b="0" i="0" sz="3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diversas necesidades" o "invita a las voces </a:t>
                      </a:r>
                      <a:endParaRPr b="0" i="0" sz="3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locales".</a:t>
                      </a:r>
                      <a:endParaRPr sz="1400" u="none" cap="none" strike="noStrike"/>
                    </a:p>
                  </a:txBody>
                  <a:tcPr marT="26650" marB="26650" marR="26650" marL="26650" anchor="ctr"/>
                </a:tc>
                <a:tc>
                  <a:txBody>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Utilizar una rúbrica que evalúe la </a:t>
                      </a:r>
                      <a:endParaRPr b="0" i="0" sz="3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000000"/>
                          </a:solidFill>
                          <a:latin typeface="Arial"/>
                          <a:ea typeface="Arial"/>
                          <a:cs typeface="Arial"/>
                          <a:sym typeface="Arial"/>
                        </a:rPr>
                        <a:t>colaboración con grupos subrepresentados.</a:t>
                      </a:r>
                      <a:endParaRPr sz="1400" u="none" cap="none" strike="noStrike"/>
                    </a:p>
                  </a:txBody>
                  <a:tcPr marT="26650" marB="26650" marR="26650" marL="26650" anchor="ct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8"/>
          <p:cNvSpPr txBox="1"/>
          <p:nvPr>
            <p:ph type="title"/>
          </p:nvPr>
        </p:nvSpPr>
        <p:spPr>
          <a:xfrm>
            <a:off x="927050" y="6278255"/>
            <a:ext cx="15129000" cy="11595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b="1" lang="en-US" sz="7200"/>
              <a:t>Actividades interactivas</a:t>
            </a:r>
            <a:endParaRPr b="1"/>
          </a:p>
        </p:txBody>
      </p:sp>
      <p:pic>
        <p:nvPicPr>
          <p:cNvPr descr="European flag emblem and multilingual disclaimer - European ..." id="219" name="Google Shape;219;p48"/>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9"/>
          <p:cNvSpPr txBox="1"/>
          <p:nvPr>
            <p:ph idx="1" type="body"/>
          </p:nvPr>
        </p:nvSpPr>
        <p:spPr>
          <a:xfrm>
            <a:off x="758825" y="4530300"/>
            <a:ext cx="20340300" cy="4655400"/>
          </a:xfrm>
          <a:prstGeom prst="rect">
            <a:avLst/>
          </a:prstGeom>
          <a:noFill/>
          <a:ln>
            <a:noFill/>
          </a:ln>
        </p:spPr>
        <p:txBody>
          <a:bodyPr anchorCtr="0" anchor="t" bIns="0" lIns="0" spcFirstLastPara="1" rIns="0" wrap="square" tIns="0">
            <a:noAutofit/>
          </a:bodyPr>
          <a:lstStyle/>
          <a:p>
            <a:pPr indent="-228600" lvl="0" marL="457200" rtl="0" algn="l">
              <a:lnSpc>
                <a:spcPct val="130000"/>
              </a:lnSpc>
              <a:spcBef>
                <a:spcPts val="2000"/>
              </a:spcBef>
              <a:spcAft>
                <a:spcPts val="0"/>
              </a:spcAft>
              <a:buClr>
                <a:srgbClr val="323232"/>
              </a:buClr>
              <a:buSzPts val="4760"/>
              <a:buNone/>
            </a:pPr>
            <a:r>
              <a:rPr b="1" lang="en-US" sz="5260">
                <a:solidFill>
                  <a:schemeClr val="accent1"/>
                </a:solidFill>
              </a:rPr>
              <a:t>Objetivo:</a:t>
            </a:r>
            <a:r>
              <a:rPr lang="en-US" sz="5260"/>
              <a:t> Identificar las partes interesadas y las oportunidades</a:t>
            </a:r>
            <a:endParaRPr sz="5260"/>
          </a:p>
          <a:p>
            <a:pPr indent="-664210" lvl="0" marL="914400" rtl="0" algn="l">
              <a:lnSpc>
                <a:spcPct val="130000"/>
              </a:lnSpc>
              <a:spcBef>
                <a:spcPts val="2000"/>
              </a:spcBef>
              <a:spcAft>
                <a:spcPts val="0"/>
              </a:spcAft>
              <a:buSzPts val="5260"/>
              <a:buFont typeface="Calibri"/>
              <a:buChar char="-"/>
            </a:pPr>
            <a:r>
              <a:rPr lang="en-US" sz="5260"/>
              <a:t>Identificar a los agentes comunitarios y los grupos subrepresentados.</a:t>
            </a:r>
            <a:endParaRPr sz="5260"/>
          </a:p>
          <a:p>
            <a:pPr indent="-664210" lvl="0" marL="914400" rtl="0" algn="l">
              <a:lnSpc>
                <a:spcPct val="130000"/>
              </a:lnSpc>
              <a:spcBef>
                <a:spcPts val="2000"/>
              </a:spcBef>
              <a:spcAft>
                <a:spcPts val="0"/>
              </a:spcAft>
              <a:buSzPts val="5260"/>
              <a:buFont typeface="Calibri"/>
              <a:buChar char="-"/>
            </a:pPr>
            <a:r>
              <a:rPr lang="en-US" sz="5260"/>
              <a:t>Actividad práctica y puesta en común.</a:t>
            </a:r>
            <a:endParaRPr sz="5260"/>
          </a:p>
        </p:txBody>
      </p:sp>
      <p:sp>
        <p:nvSpPr>
          <p:cNvPr id="225" name="Google Shape;225;p49"/>
          <p:cNvSpPr txBox="1"/>
          <p:nvPr>
            <p:ph type="title"/>
          </p:nvPr>
        </p:nvSpPr>
        <p:spPr>
          <a:xfrm>
            <a:off x="758825" y="2288851"/>
            <a:ext cx="22860000" cy="12135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Ejercicio de mapeo comunitario</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50"/>
          <p:cNvSpPr txBox="1"/>
          <p:nvPr>
            <p:ph type="ctrTitle"/>
          </p:nvPr>
        </p:nvSpPr>
        <p:spPr>
          <a:xfrm>
            <a:off x="665250" y="2290640"/>
            <a:ext cx="11128200" cy="9134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accent1"/>
              </a:buClr>
              <a:buSzPts val="8000"/>
              <a:buFont typeface="Arial"/>
              <a:buNone/>
            </a:pPr>
            <a:r>
              <a:rPr lang="en-US" sz="5400"/>
              <a:t>El turismo ambiental inclusivo comienza por conocer quién forma parte de la comunidad y, lo que es igual de importante, quiénes no suelen estar incluidos. Mapear una comunidad nos ayuda a visualizar diferentes grupos, recursos, estructuras de poder y relaciones. Es una herramienta práctica para diseñar proyectos turísticos que beneficien a todas las personas, no solo a las más influyentes.</a:t>
            </a:r>
            <a:br>
              <a:rPr lang="en-US" sz="5400"/>
            </a:br>
            <a:endParaRPr sz="5400"/>
          </a:p>
        </p:txBody>
      </p:sp>
      <p:sp>
        <p:nvSpPr>
          <p:cNvPr id="231" name="Google Shape;231;p50"/>
          <p:cNvSpPr txBox="1"/>
          <p:nvPr>
            <p:ph idx="1" type="body"/>
          </p:nvPr>
        </p:nvSpPr>
        <p:spPr>
          <a:xfrm>
            <a:off x="12890850" y="2936400"/>
            <a:ext cx="10527600" cy="7843200"/>
          </a:xfrm>
          <a:prstGeom prst="rect">
            <a:avLst/>
          </a:prstGeom>
          <a:noFill/>
          <a:ln>
            <a:noFill/>
          </a:ln>
        </p:spPr>
        <p:txBody>
          <a:bodyPr anchorCtr="0" anchor="t" bIns="0" lIns="0" spcFirstLastPara="1" rIns="0" wrap="square" tIns="0">
            <a:noAutofit/>
          </a:bodyPr>
          <a:lstStyle/>
          <a:p>
            <a:pPr indent="-457200" lvl="0" marL="457200" rtl="0" algn="l">
              <a:lnSpc>
                <a:spcPct val="90000"/>
              </a:lnSpc>
              <a:spcBef>
                <a:spcPts val="2000"/>
              </a:spcBef>
              <a:spcAft>
                <a:spcPts val="0"/>
              </a:spcAft>
              <a:buSzPts val="4000"/>
              <a:buNone/>
            </a:pPr>
            <a:r>
              <a:rPr b="1" lang="en-US" sz="5000"/>
              <a:t>En grupos, crear un mapa de una comunidad real o hipotética e identificar:</a:t>
            </a:r>
            <a:endParaRPr b="1" sz="5000"/>
          </a:p>
          <a:p>
            <a:pPr indent="-520700" lvl="0" marL="457200" rtl="0" algn="l">
              <a:lnSpc>
                <a:spcPct val="90000"/>
              </a:lnSpc>
              <a:spcBef>
                <a:spcPts val="2000"/>
              </a:spcBef>
              <a:spcAft>
                <a:spcPts val="0"/>
              </a:spcAft>
              <a:buSzPts val="5000"/>
              <a:buFont typeface="Calibri"/>
              <a:buChar char="-"/>
            </a:pPr>
            <a:r>
              <a:rPr lang="en-US" sz="5000"/>
              <a:t>Grupos clave involucrados o afectados por el turismo.</a:t>
            </a:r>
            <a:endParaRPr sz="5000"/>
          </a:p>
          <a:p>
            <a:pPr indent="-520700" lvl="0" marL="457200" rtl="0" algn="l">
              <a:lnSpc>
                <a:spcPct val="90000"/>
              </a:lnSpc>
              <a:spcBef>
                <a:spcPts val="2000"/>
              </a:spcBef>
              <a:spcAft>
                <a:spcPts val="0"/>
              </a:spcAft>
              <a:buSzPts val="5000"/>
              <a:buFont typeface="Calibri"/>
              <a:buChar char="-"/>
            </a:pPr>
            <a:r>
              <a:rPr lang="en-US" sz="5000"/>
              <a:t>Grupos que suelen estar subrepresentados o excluidos.</a:t>
            </a:r>
            <a:endParaRPr sz="5000"/>
          </a:p>
          <a:p>
            <a:pPr indent="-635000" lvl="0" marL="571500" rtl="0" algn="l">
              <a:lnSpc>
                <a:spcPct val="90000"/>
              </a:lnSpc>
              <a:spcBef>
                <a:spcPts val="2000"/>
              </a:spcBef>
              <a:spcAft>
                <a:spcPts val="0"/>
              </a:spcAft>
              <a:buSzPts val="5000"/>
              <a:buFont typeface="Calibri"/>
              <a:buChar char="-"/>
            </a:pPr>
            <a:r>
              <a:rPr lang="en-US" sz="5000"/>
              <a:t>Oportunidades para involucrarlos significativamente en actividades turísticas.</a:t>
            </a:r>
            <a:endParaRPr sz="50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51"/>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solidFill>
                  <a:schemeClr val="dk1"/>
                </a:solidFill>
              </a:rPr>
              <a:t>Actividad de mapeo</a:t>
            </a:r>
            <a:endParaRPr/>
          </a:p>
        </p:txBody>
      </p:sp>
      <p:sp>
        <p:nvSpPr>
          <p:cNvPr id="237" name="Google Shape;237;p51"/>
          <p:cNvSpPr txBox="1"/>
          <p:nvPr>
            <p:ph idx="1" type="body"/>
          </p:nvPr>
        </p:nvSpPr>
        <p:spPr>
          <a:xfrm>
            <a:off x="11569450" y="226800"/>
            <a:ext cx="12510000" cy="12077400"/>
          </a:xfrm>
          <a:prstGeom prst="rect">
            <a:avLst/>
          </a:prstGeom>
          <a:noFill/>
          <a:ln>
            <a:noFill/>
          </a:ln>
        </p:spPr>
        <p:txBody>
          <a:bodyPr anchorCtr="0" anchor="t" bIns="0" lIns="0" spcFirstLastPara="1" rIns="0" wrap="square" tIns="0">
            <a:noAutofit/>
          </a:bodyPr>
          <a:lstStyle/>
          <a:p>
            <a:pPr indent="-444500" lvl="0" marL="457200" rtl="0" algn="l">
              <a:lnSpc>
                <a:spcPct val="80000"/>
              </a:lnSpc>
              <a:spcBef>
                <a:spcPts val="2000"/>
              </a:spcBef>
              <a:spcAft>
                <a:spcPts val="0"/>
              </a:spcAft>
              <a:buSzPts val="3800"/>
              <a:buChar char="-"/>
            </a:pPr>
            <a:r>
              <a:rPr lang="en-US" sz="4700"/>
              <a:t>Dibuja un mapa básico de la comunidad (no geográfico, sino basado en las partes interesadas).</a:t>
            </a:r>
            <a:endParaRPr sz="4700"/>
          </a:p>
          <a:p>
            <a:pPr indent="-444500" lvl="0" marL="457200" rtl="0" algn="l">
              <a:lnSpc>
                <a:spcPct val="80000"/>
              </a:lnSpc>
              <a:spcBef>
                <a:spcPts val="0"/>
              </a:spcBef>
              <a:spcAft>
                <a:spcPts val="0"/>
              </a:spcAft>
              <a:buSzPts val="3800"/>
              <a:buChar char="-"/>
            </a:pPr>
            <a:r>
              <a:rPr lang="en-US" sz="4700"/>
              <a:t>Identifica a las partes clave, como:</a:t>
            </a:r>
            <a:endParaRPr sz="4700"/>
          </a:p>
          <a:p>
            <a:pPr indent="-527050" lvl="3" marL="1828800" rtl="0" algn="l">
              <a:lnSpc>
                <a:spcPct val="80000"/>
              </a:lnSpc>
              <a:spcBef>
                <a:spcPts val="0"/>
              </a:spcBef>
              <a:spcAft>
                <a:spcPts val="0"/>
              </a:spcAft>
              <a:buSzPts val="4700"/>
              <a:buChar char="•"/>
            </a:pPr>
            <a:r>
              <a:rPr lang="en-US" sz="4700"/>
              <a:t>Gobierno local.</a:t>
            </a:r>
            <a:endParaRPr sz="4700"/>
          </a:p>
          <a:p>
            <a:pPr indent="-527050" lvl="3" marL="1828800" rtl="0" algn="l">
              <a:lnSpc>
                <a:spcPct val="80000"/>
              </a:lnSpc>
              <a:spcBef>
                <a:spcPts val="0"/>
              </a:spcBef>
              <a:spcAft>
                <a:spcPts val="0"/>
              </a:spcAft>
              <a:buSzPts val="4700"/>
              <a:buChar char="•"/>
            </a:pPr>
            <a:r>
              <a:rPr lang="en-US" sz="4700"/>
              <a:t>Empresas turísticas.</a:t>
            </a:r>
            <a:endParaRPr sz="4700"/>
          </a:p>
          <a:p>
            <a:pPr indent="-527050" lvl="3" marL="1828800" rtl="0" algn="l">
              <a:lnSpc>
                <a:spcPct val="80000"/>
              </a:lnSpc>
              <a:spcBef>
                <a:spcPts val="0"/>
              </a:spcBef>
              <a:spcAft>
                <a:spcPts val="0"/>
              </a:spcAft>
              <a:buSzPts val="4700"/>
              <a:buChar char="•"/>
            </a:pPr>
            <a:r>
              <a:rPr lang="en-US" sz="4700"/>
              <a:t>Escuelas y centros de formación.</a:t>
            </a:r>
            <a:endParaRPr sz="4700"/>
          </a:p>
          <a:p>
            <a:pPr indent="-527050" lvl="3" marL="1828800" rtl="0" algn="l">
              <a:lnSpc>
                <a:spcPct val="80000"/>
              </a:lnSpc>
              <a:spcBef>
                <a:spcPts val="0"/>
              </a:spcBef>
              <a:spcAft>
                <a:spcPts val="0"/>
              </a:spcAft>
              <a:buSzPts val="4700"/>
              <a:buChar char="•"/>
            </a:pPr>
            <a:r>
              <a:rPr lang="en-US" sz="4700"/>
              <a:t>Grupos indígenas o culturales.</a:t>
            </a:r>
            <a:endParaRPr sz="4700"/>
          </a:p>
          <a:p>
            <a:pPr indent="-527050" lvl="3" marL="1828800" rtl="0" algn="l">
              <a:lnSpc>
                <a:spcPct val="80000"/>
              </a:lnSpc>
              <a:spcBef>
                <a:spcPts val="0"/>
              </a:spcBef>
              <a:spcAft>
                <a:spcPts val="0"/>
              </a:spcAft>
              <a:buSzPts val="4700"/>
              <a:buChar char="•"/>
            </a:pPr>
            <a:r>
              <a:rPr lang="en-US" sz="4700"/>
              <a:t>Agricultores, pescadores, usuarios del bosque.</a:t>
            </a:r>
            <a:endParaRPr sz="4700"/>
          </a:p>
          <a:p>
            <a:pPr indent="-527050" lvl="3" marL="1828800" rtl="0" algn="l">
              <a:lnSpc>
                <a:spcPct val="80000"/>
              </a:lnSpc>
              <a:spcBef>
                <a:spcPts val="0"/>
              </a:spcBef>
              <a:spcAft>
                <a:spcPts val="0"/>
              </a:spcAft>
              <a:buSzPts val="4700"/>
              <a:buChar char="•"/>
            </a:pPr>
            <a:r>
              <a:rPr lang="en-US" sz="4700"/>
              <a:t>Jóvenes, gente mayor, personas con discapacidad, grupos de mujeres.</a:t>
            </a:r>
            <a:endParaRPr sz="4700"/>
          </a:p>
          <a:p>
            <a:pPr indent="-444500" lvl="0" marL="457200" rtl="0" algn="l">
              <a:lnSpc>
                <a:spcPct val="80000"/>
              </a:lnSpc>
              <a:spcBef>
                <a:spcPts val="0"/>
              </a:spcBef>
              <a:spcAft>
                <a:spcPts val="0"/>
              </a:spcAft>
              <a:buSzPts val="3800"/>
              <a:buChar char="-"/>
            </a:pPr>
            <a:r>
              <a:rPr lang="en-US" sz="4700"/>
              <a:t>Marca los grupos subrepresentados (por ejemplo, personas con discapacidad, migrantes, minorías étnicas, personas trabajadoras informales).</a:t>
            </a:r>
            <a:endParaRPr sz="4700"/>
          </a:p>
          <a:p>
            <a:pPr indent="-444500" lvl="0" marL="457200" rtl="0" algn="l">
              <a:lnSpc>
                <a:spcPct val="80000"/>
              </a:lnSpc>
              <a:spcBef>
                <a:spcPts val="0"/>
              </a:spcBef>
              <a:spcAft>
                <a:spcPts val="0"/>
              </a:spcAft>
              <a:buSzPts val="3800"/>
              <a:buChar char="-"/>
            </a:pPr>
            <a:r>
              <a:rPr lang="en-US" sz="4700"/>
              <a:t>Busca maneras de involucrarlas, como:</a:t>
            </a:r>
            <a:endParaRPr sz="4700"/>
          </a:p>
          <a:p>
            <a:pPr indent="-469900" lvl="2" marL="1371600" rtl="0" algn="l">
              <a:lnSpc>
                <a:spcPct val="80000"/>
              </a:lnSpc>
              <a:spcBef>
                <a:spcPts val="0"/>
              </a:spcBef>
              <a:spcAft>
                <a:spcPts val="0"/>
              </a:spcAft>
              <a:buSzPts val="3800"/>
              <a:buChar char="•"/>
            </a:pPr>
            <a:r>
              <a:rPr lang="en-US" sz="4700"/>
              <a:t>Codiseño de servicios turísticos.</a:t>
            </a:r>
            <a:endParaRPr sz="4700"/>
          </a:p>
          <a:p>
            <a:pPr indent="-469900" lvl="2" marL="1371600" rtl="0" algn="l">
              <a:lnSpc>
                <a:spcPct val="80000"/>
              </a:lnSpc>
              <a:spcBef>
                <a:spcPts val="0"/>
              </a:spcBef>
              <a:spcAft>
                <a:spcPts val="0"/>
              </a:spcAft>
              <a:buSzPts val="3800"/>
              <a:buChar char="•"/>
            </a:pPr>
            <a:r>
              <a:rPr lang="en-US" sz="4700"/>
              <a:t>Reuniones comunitarias.</a:t>
            </a:r>
            <a:endParaRPr sz="4700"/>
          </a:p>
          <a:p>
            <a:pPr indent="-469900" lvl="2" marL="1371600" rtl="0" algn="l">
              <a:lnSpc>
                <a:spcPct val="80000"/>
              </a:lnSpc>
              <a:spcBef>
                <a:spcPts val="0"/>
              </a:spcBef>
              <a:spcAft>
                <a:spcPts val="0"/>
              </a:spcAft>
              <a:buSzPts val="3800"/>
              <a:buChar char="•"/>
            </a:pPr>
            <a:r>
              <a:rPr lang="en-US" sz="4700"/>
              <a:t>Programas de formación inclusivos.</a:t>
            </a:r>
            <a:endParaRPr sz="4700"/>
          </a:p>
          <a:p>
            <a:pPr indent="-469900" lvl="2" marL="1371600" rtl="0" algn="l">
              <a:lnSpc>
                <a:spcPct val="80000"/>
              </a:lnSpc>
              <a:spcBef>
                <a:spcPts val="0"/>
              </a:spcBef>
              <a:spcAft>
                <a:spcPts val="0"/>
              </a:spcAft>
              <a:buSzPts val="3800"/>
              <a:buChar char="•"/>
            </a:pPr>
            <a:r>
              <a:rPr lang="en-US" sz="4700"/>
              <a:t>Representación en la toma de decisiones.</a:t>
            </a:r>
            <a:endParaRPr sz="4700"/>
          </a:p>
        </p:txBody>
      </p:sp>
      <p:pic>
        <p:nvPicPr>
          <p:cNvPr descr="Map with pin with solid fill" id="238" name="Google Shape;238;p51"/>
          <p:cNvPicPr preferRelativeResize="0"/>
          <p:nvPr/>
        </p:nvPicPr>
        <p:blipFill rotWithShape="1">
          <a:blip r:embed="rId3">
            <a:alphaModFix/>
          </a:blip>
          <a:srcRect b="0" l="0" r="0" t="0"/>
          <a:stretch/>
        </p:blipFill>
        <p:spPr>
          <a:xfrm>
            <a:off x="782521" y="2895589"/>
            <a:ext cx="9290304" cy="925372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52"/>
          <p:cNvSpPr txBox="1"/>
          <p:nvPr>
            <p:ph type="title"/>
          </p:nvPr>
        </p:nvSpPr>
        <p:spPr>
          <a:xfrm>
            <a:off x="927050" y="6250205"/>
            <a:ext cx="15129000" cy="12156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b="1" lang="en-US" sz="7200"/>
              <a:t>Recursos de autoaprendizaje</a:t>
            </a:r>
            <a:endParaRPr b="1"/>
          </a:p>
        </p:txBody>
      </p:sp>
      <p:pic>
        <p:nvPicPr>
          <p:cNvPr descr="European flag emblem and multilingual disclaimer - European ..." id="244" name="Google Shape;244;p52"/>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pic>
        <p:nvPicPr>
          <p:cNvPr descr="European flag emblem and multilingual disclaimer - European ..." id="249" name="Google Shape;249;p53"/>
          <p:cNvPicPr preferRelativeResize="0"/>
          <p:nvPr/>
        </p:nvPicPr>
        <p:blipFill rotWithShape="1">
          <a:blip r:embed="rId3">
            <a:alphaModFix/>
          </a:blip>
          <a:srcRect b="0" l="0" r="0" t="0"/>
          <a:stretch/>
        </p:blipFill>
        <p:spPr>
          <a:xfrm>
            <a:off x="722840" y="12199504"/>
            <a:ext cx="3205016" cy="666433"/>
          </a:xfrm>
          <a:prstGeom prst="rect">
            <a:avLst/>
          </a:prstGeom>
          <a:noFill/>
          <a:ln>
            <a:noFill/>
          </a:ln>
        </p:spPr>
      </p:pic>
      <p:sp>
        <p:nvSpPr>
          <p:cNvPr id="250" name="Google Shape;250;p53"/>
          <p:cNvSpPr txBox="1"/>
          <p:nvPr/>
        </p:nvSpPr>
        <p:spPr>
          <a:xfrm>
            <a:off x="556650" y="1455300"/>
            <a:ext cx="23270700" cy="10805400"/>
          </a:xfrm>
          <a:prstGeom prst="rect">
            <a:avLst/>
          </a:prstGeom>
          <a:noFill/>
          <a:ln>
            <a:noFill/>
          </a:ln>
        </p:spPr>
        <p:txBody>
          <a:bodyPr anchorCtr="0" anchor="t" bIns="45700" lIns="91425" spcFirstLastPara="1" rIns="91425" wrap="square" tIns="45700">
            <a:spAutoFit/>
          </a:bodyPr>
          <a:lstStyle/>
          <a:p>
            <a:pPr indent="-412750" lvl="0" marL="457200" marR="0" rtl="0" algn="l">
              <a:lnSpc>
                <a:spcPct val="100000"/>
              </a:lnSpc>
              <a:spcBef>
                <a:spcPts val="0"/>
              </a:spcBef>
              <a:spcAft>
                <a:spcPts val="0"/>
              </a:spcAft>
              <a:buClr>
                <a:schemeClr val="dk1"/>
              </a:buClr>
              <a:buSzPts val="2900"/>
              <a:buFont typeface="Arial"/>
              <a:buAutoNum type="arabicPeriod"/>
            </a:pPr>
            <a:r>
              <a:rPr b="0" i="0" lang="en-US" sz="2900" u="none" cap="none" strike="noStrike">
                <a:solidFill>
                  <a:schemeClr val="dk1"/>
                </a:solidFill>
                <a:latin typeface="Arial"/>
                <a:ea typeface="Arial"/>
                <a:cs typeface="Arial"/>
                <a:sym typeface="Arial"/>
              </a:rPr>
              <a:t>Presentado por Bethaney Wilkinson, este podcast examina la brecha entre las buenas intenciones y los resultados reales en las iniciativas de diversidad. Incluye entrevistas sinceras con líderes que se esfuerzan por construir organizaciones más equitativas. </a:t>
            </a:r>
            <a:r>
              <a:rPr b="0" i="0" lang="en-US" sz="2900" u="none" cap="none" strike="noStrike">
                <a:solidFill>
                  <a:schemeClr val="accent1"/>
                </a:solidFill>
                <a:latin typeface="Arial"/>
                <a:ea typeface="Arial"/>
                <a:cs typeface="Arial"/>
                <a:sym typeface="Arial"/>
              </a:rPr>
              <a:t>t</a:t>
            </a:r>
            <a:r>
              <a:rPr b="0" i="0" lang="en-US" sz="2900" u="sng" cap="none" strike="noStrike">
                <a:solidFill>
                  <a:schemeClr val="accent1"/>
                </a:solidFill>
                <a:latin typeface="Arial"/>
                <a:ea typeface="Arial"/>
                <a:cs typeface="Arial"/>
                <a:sym typeface="Arial"/>
                <a:hlinkClick r:id="rId4">
                  <a:extLst>
                    <a:ext uri="{A12FA001-AC4F-418D-AE19-62706E023703}">
                      <ahyp:hlinkClr val="tx"/>
                    </a:ext>
                  </a:extLst>
                </a:hlinkClick>
              </a:rPr>
              <a:t>hediversitymovement.comumbrex.com</a:t>
            </a:r>
            <a:r>
              <a:rPr b="0" i="0" lang="en-US" sz="2900" u="none" cap="none" strike="noStrike">
                <a:solidFill>
                  <a:schemeClr val="accent1"/>
                </a:solidFill>
                <a:latin typeface="Arial"/>
                <a:ea typeface="Arial"/>
                <a:cs typeface="Arial"/>
                <a:sym typeface="Arial"/>
              </a:rPr>
              <a:t>.</a:t>
            </a:r>
            <a:endParaRPr b="0" i="0" sz="1900" u="none" cap="none" strike="noStrike">
              <a:solidFill>
                <a:schemeClr val="accent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2900"/>
              <a:buFont typeface="Arial"/>
              <a:buAutoNum type="arabicPeriod"/>
            </a:pPr>
            <a:r>
              <a:rPr b="0" i="0" lang="en-US" sz="2900" u="none" cap="none" strike="noStrike">
                <a:solidFill>
                  <a:schemeClr val="dk1"/>
                </a:solidFill>
                <a:latin typeface="Arial"/>
                <a:ea typeface="Arial"/>
                <a:cs typeface="Arial"/>
                <a:sym typeface="Arial"/>
              </a:rPr>
              <a:t>Un podcast de historia oral que da vida a las voces de pioneros LGBTQ+. El presentador Eric Marcus comparte entrevistas de archivo que arrojan luz sobre las luchas y los triunfos del movimiento por los derechos LGBTQ+. </a:t>
            </a:r>
            <a:r>
              <a:rPr b="0" i="0" lang="en-US" sz="2900" u="sng" cap="none" strike="noStrike">
                <a:solidFill>
                  <a:schemeClr val="accent1"/>
                </a:solidFill>
                <a:latin typeface="Arial"/>
                <a:ea typeface="Arial"/>
                <a:cs typeface="Arial"/>
                <a:sym typeface="Arial"/>
                <a:hlinkClick r:id="rId5">
                  <a:extLst>
                    <a:ext uri="{A12FA001-AC4F-418D-AE19-62706E023703}">
                      <ahyp:hlinkClr val="tx"/>
                    </a:ext>
                  </a:extLst>
                </a:hlinkClick>
              </a:rPr>
              <a:t>thediversitymovement.com+2en.wikipedia.org+2vanityfair.com+2</a:t>
            </a:r>
            <a:endParaRPr b="0" i="0" sz="1900" u="none" cap="none" strike="noStrike">
              <a:solidFill>
                <a:schemeClr val="accent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2900"/>
              <a:buFont typeface="Arial"/>
              <a:buAutoNum type="arabicPeriod"/>
            </a:pPr>
            <a:r>
              <a:rPr b="0" i="0" lang="en-US" sz="2900" u="none" cap="none" strike="noStrike">
                <a:solidFill>
                  <a:schemeClr val="dk1"/>
                </a:solidFill>
                <a:latin typeface="Arial"/>
                <a:ea typeface="Arial"/>
                <a:cs typeface="Arial"/>
                <a:sym typeface="Arial"/>
              </a:rPr>
              <a:t>Emily Yates analiza un conjunto de herramientas desarrollado para mejorar la accesibilidad y la inclusión en viajes y turismo. </a:t>
            </a:r>
            <a:r>
              <a:rPr b="0" i="0" lang="en-US" sz="2900" u="sng" cap="none" strike="noStrike">
                <a:solidFill>
                  <a:schemeClr val="accent1"/>
                </a:solidFill>
                <a:latin typeface="Arial"/>
                <a:ea typeface="Arial"/>
                <a:cs typeface="Arial"/>
                <a:sym typeface="Arial"/>
                <a:hlinkClick r:id="rId6">
                  <a:extLst>
                    <a:ext uri="{A12FA001-AC4F-418D-AE19-62706E023703}">
                      <ahyp:hlinkClr val="tx"/>
                    </a:ext>
                  </a:extLst>
                </a:hlinkClick>
              </a:rPr>
              <a:t>transition-pathways.europa.eu</a:t>
            </a:r>
            <a:endParaRPr b="0" i="0" sz="1900" u="none" cap="none" strike="noStrike">
              <a:solidFill>
                <a:schemeClr val="accent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2900"/>
              <a:buFont typeface="Arial"/>
              <a:buAutoNum type="arabicPeriod"/>
            </a:pPr>
            <a:r>
              <a:rPr b="0" i="0" lang="en-US" sz="2900" u="none" cap="none" strike="noStrike">
                <a:solidFill>
                  <a:schemeClr val="dk1"/>
                </a:solidFill>
                <a:latin typeface="Arial"/>
                <a:ea typeface="Arial"/>
                <a:cs typeface="Arial"/>
                <a:sym typeface="Arial"/>
              </a:rPr>
              <a:t>Este episodio profundiza en la creciente representación de las mujeres en puestos de liderazgo en el sector turístico y la importancia de la colaboración.</a:t>
            </a:r>
            <a:r>
              <a:rPr b="0" i="0" lang="en-US" sz="2900" u="sng" cap="none" strike="noStrike">
                <a:solidFill>
                  <a:schemeClr val="hlink"/>
                </a:solidFill>
                <a:latin typeface="Arial"/>
                <a:ea typeface="Arial"/>
                <a:cs typeface="Arial"/>
                <a:sym typeface="Arial"/>
                <a:hlinkClick r:id="rId7"/>
              </a:rPr>
              <a:t> </a:t>
            </a:r>
            <a:r>
              <a:rPr b="0" i="0" lang="en-US" sz="2900" u="sng" cap="none" strike="noStrike">
                <a:solidFill>
                  <a:schemeClr val="accent1"/>
                </a:solidFill>
                <a:latin typeface="Arial"/>
                <a:ea typeface="Arial"/>
                <a:cs typeface="Arial"/>
                <a:sym typeface="Arial"/>
                <a:hlinkClick r:id="rId8">
                  <a:extLst>
                    <a:ext uri="{A12FA001-AC4F-418D-AE19-62706E023703}">
                      <ahyp:hlinkClr val="tx"/>
                    </a:ext>
                  </a:extLst>
                </a:hlinkClick>
              </a:rPr>
              <a:t>podcasts.apple.com</a:t>
            </a:r>
            <a:endParaRPr b="0" i="0" sz="1900" u="none" cap="none" strike="noStrike">
              <a:solidFill>
                <a:schemeClr val="accent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2900"/>
              <a:buFont typeface="Arial"/>
              <a:buAutoNum type="arabicPeriod"/>
            </a:pPr>
            <a:r>
              <a:rPr b="0" i="0" lang="en-US" sz="2900" u="none" cap="none" strike="noStrike">
                <a:solidFill>
                  <a:schemeClr val="dk1"/>
                </a:solidFill>
                <a:latin typeface="Arial"/>
                <a:ea typeface="Arial"/>
                <a:cs typeface="Arial"/>
                <a:sym typeface="Arial"/>
              </a:rPr>
              <a:t>Se centra en diversas perspectivas en los medios de comunicación especializados en viajes, abogando por la inclusión y la representación.</a:t>
            </a:r>
            <a:endParaRPr b="0" i="0" sz="19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2900"/>
              <a:buFont typeface="Arial"/>
              <a:buAutoNum type="arabicPeriod"/>
            </a:pPr>
            <a:r>
              <a:rPr b="0" i="0" lang="en-US" sz="2900" u="none" cap="none" strike="noStrike">
                <a:solidFill>
                  <a:schemeClr val="dk1"/>
                </a:solidFill>
                <a:latin typeface="Arial"/>
                <a:ea typeface="Arial"/>
                <a:cs typeface="Arial"/>
                <a:sym typeface="Arial"/>
              </a:rPr>
              <a:t>1. Una guía completa para ciudades que buscan integrar la equidad en la acción climática y la planificación urbana. Incluye herramientas de diversa complejidad y estudios de caso globales para apoyar la participación inclusiva en diferentes capacidades. c40knowledgehub.org</a:t>
            </a:r>
            <a:endParaRPr b="0" i="0" sz="19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2900"/>
              <a:buFont typeface="Arial"/>
              <a:buAutoNum type="arabicPeriod"/>
            </a:pPr>
            <a:r>
              <a:rPr b="0" i="0" lang="en-US" sz="2900" u="none" cap="none" strike="noStrike">
                <a:solidFill>
                  <a:schemeClr val="dk1"/>
                </a:solidFill>
                <a:latin typeface="Arial"/>
                <a:ea typeface="Arial"/>
                <a:cs typeface="Arial"/>
                <a:sym typeface="Arial"/>
              </a:rPr>
              <a:t>Este PDF describe pasos prácticos para que los gobiernos locales y las organizaciones fomenten la participación inclusiva. Hace hincapié en la participación temprana, la superación de barreras y la integración de la participación pública en los procesos de toma de decisiones. cwi.ie+4govocal.com+4maptionnaire.com+4board.danecounty.gov</a:t>
            </a:r>
            <a:endParaRPr b="0" i="0" sz="19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2900"/>
              <a:buFont typeface="Arial"/>
              <a:buAutoNum type="arabicPeriod"/>
            </a:pPr>
            <a:r>
              <a:rPr b="0" i="0" lang="en-US" sz="2900" u="none" cap="none" strike="noStrike">
                <a:solidFill>
                  <a:schemeClr val="dk1"/>
                </a:solidFill>
                <a:latin typeface="Arial"/>
                <a:ea typeface="Arial"/>
                <a:cs typeface="Arial"/>
                <a:sym typeface="Arial"/>
              </a:rPr>
              <a:t>Un manual paso a paso diseñado para ayudar a las comunidades a desarrollar procesos de participación más inclusivos. Abarca la revisión de las mejores prácticas, la definición de objetivos, el descubrimiento de nuevos públicos y la exploración de nuevas estrategias. mainstreet.org</a:t>
            </a:r>
            <a:endParaRPr b="0" i="0" sz="19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2900"/>
              <a:buFont typeface="Arial"/>
              <a:buAutoNum type="arabicPeriod"/>
            </a:pPr>
            <a:r>
              <a:rPr b="0" i="0" lang="en-US" sz="2900" u="none" cap="none" strike="noStrike">
                <a:solidFill>
                  <a:schemeClr val="dk1"/>
                </a:solidFill>
                <a:latin typeface="Arial"/>
                <a:ea typeface="Arial"/>
                <a:cs typeface="Arial"/>
                <a:sym typeface="Arial"/>
              </a:rPr>
              <a:t>Este artículo analiza la importancia de ir más allá de la información para pasar a la consulta, la colaboración y el empoderamiento de las comunidades. Destaca la facilitación como una herramienta para la inclusión, haciendo hincapié en la escucha activa y la toma de decisiones compartida.</a:t>
            </a:r>
            <a:r>
              <a:rPr b="0" i="0" lang="en-US" sz="2900" u="sng" cap="none" strike="noStrike">
                <a:solidFill>
                  <a:schemeClr val="accent1"/>
                </a:solidFill>
                <a:latin typeface="Arial"/>
                <a:ea typeface="Arial"/>
                <a:cs typeface="Arial"/>
                <a:sym typeface="Arial"/>
                <a:hlinkClick r:id="rId9">
                  <a:extLst>
                    <a:ext uri="{A12FA001-AC4F-418D-AE19-62706E023703}">
                      <ahyp:hlinkClr val="tx"/>
                    </a:ext>
                  </a:extLst>
                </a:hlinkClick>
              </a:rPr>
              <a:t> icma.orggoodtravel.de+5cntraveler.com+5cntraveler.com+</a:t>
            </a:r>
            <a:r>
              <a:rPr b="0" i="0" lang="en-US" sz="2900" u="sng" cap="none" strike="noStrike">
                <a:solidFill>
                  <a:schemeClr val="hlink"/>
                </a:solidFill>
                <a:latin typeface="Arial"/>
                <a:ea typeface="Arial"/>
                <a:cs typeface="Arial"/>
                <a:sym typeface="Arial"/>
                <a:hlinkClick r:id="rId10"/>
              </a:rPr>
              <a:t>5</a:t>
            </a:r>
            <a:endParaRPr b="0" i="0" sz="29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Nowy Użytkownik</dc:creator>
</cp:coreProperties>
</file>