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6"/>
  </p:notesMasterIdLst>
  <p:sldIdLst>
    <p:sldId id="267" r:id="rId2"/>
    <p:sldId id="256" r:id="rId3"/>
    <p:sldId id="308" r:id="rId4"/>
    <p:sldId id="309" r:id="rId5"/>
    <p:sldId id="268" r:id="rId6"/>
    <p:sldId id="270" r:id="rId7"/>
    <p:sldId id="277" r:id="rId8"/>
    <p:sldId id="321" r:id="rId9"/>
    <p:sldId id="282" r:id="rId10"/>
    <p:sldId id="306" r:id="rId11"/>
    <p:sldId id="285" r:id="rId12"/>
    <p:sldId id="286" r:id="rId13"/>
    <p:sldId id="271" r:id="rId14"/>
    <p:sldId id="322" r:id="rId15"/>
    <p:sldId id="310" r:id="rId16"/>
    <p:sldId id="325" r:id="rId17"/>
    <p:sldId id="326" r:id="rId18"/>
    <p:sldId id="327" r:id="rId19"/>
    <p:sldId id="311" r:id="rId20"/>
    <p:sldId id="283" r:id="rId21"/>
    <p:sldId id="284" r:id="rId22"/>
    <p:sldId id="312" r:id="rId23"/>
    <p:sldId id="259" r:id="rId24"/>
    <p:sldId id="263" r:id="rId25"/>
    <p:sldId id="290" r:id="rId26"/>
    <p:sldId id="291" r:id="rId27"/>
    <p:sldId id="275" r:id="rId28"/>
    <p:sldId id="307" r:id="rId29"/>
    <p:sldId id="272" r:id="rId30"/>
    <p:sldId id="323" r:id="rId31"/>
    <p:sldId id="324" r:id="rId32"/>
    <p:sldId id="320" r:id="rId33"/>
    <p:sldId id="319" r:id="rId34"/>
    <p:sldId id="331" r:id="rId35"/>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3"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DDC0A-CAC9-44C8-A483-659640090C6F}" v="1" dt="2026-03-04T21:03:02.515"/>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p:scale>
          <a:sx n="24" d="100"/>
          <a:sy n="24" d="100"/>
        </p:scale>
        <p:origin x="14" y="950"/>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13" Type="http://customschemas.google.com/relationships/presentationmetadata" Target="metadata"/><Relationship Id="rId21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22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21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215" Type="http://schemas.openxmlformats.org/officeDocument/2006/relationships/viewProps" Target="viewProps.xml"/><Relationship Id="rId8" Type="http://schemas.openxmlformats.org/officeDocument/2006/relationships/slide" Target="slides/slide7.xml"/><Relationship Id="rId219" Type="http://schemas.microsoft.com/office/2015/10/relationships/revisionInfo" Target="revisionInfo.xml"/><Relationship Id="rId3" Type="http://schemas.openxmlformats.org/officeDocument/2006/relationships/slide" Target="slides/slide2.xml"/><Relationship Id="rId214"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wona Majewska" userId="5f13b075a62d4a59" providerId="LiveId" clId="{662DDC0A-CAC9-44C8-A483-659640090C6F}"/>
    <pc:docChg chg="undo custSel addSld delSld modSld">
      <pc:chgData name="Iwona Majewska" userId="5f13b075a62d4a59" providerId="LiveId" clId="{662DDC0A-CAC9-44C8-A483-659640090C6F}" dt="2026-03-04T21:03:58.454" v="453"/>
      <pc:docMkLst>
        <pc:docMk/>
      </pc:docMkLst>
      <pc:sldChg chg="modSp mod">
        <pc:chgData name="Iwona Majewska" userId="5f13b075a62d4a59" providerId="LiveId" clId="{662DDC0A-CAC9-44C8-A483-659640090C6F}" dt="2026-03-04T20:15:26.007" v="10" actId="27636"/>
        <pc:sldMkLst>
          <pc:docMk/>
          <pc:sldMk cId="0" sldId="256"/>
        </pc:sldMkLst>
        <pc:spChg chg="mod">
          <ac:chgData name="Iwona Majewska" userId="5f13b075a62d4a59" providerId="LiveId" clId="{662DDC0A-CAC9-44C8-A483-659640090C6F}" dt="2026-03-04T20:15:26.007" v="10" actId="27636"/>
          <ac:spMkLst>
            <pc:docMk/>
            <pc:sldMk cId="0" sldId="256"/>
            <ac:spMk id="85" creationId="{00000000-0000-0000-0000-000000000000}"/>
          </ac:spMkLst>
        </pc:spChg>
      </pc:sldChg>
      <pc:sldChg chg="modSp mod">
        <pc:chgData name="Iwona Majewska" userId="5f13b075a62d4a59" providerId="LiveId" clId="{662DDC0A-CAC9-44C8-A483-659640090C6F}" dt="2026-03-04T20:50:56.312" v="282" actId="20577"/>
        <pc:sldMkLst>
          <pc:docMk/>
          <pc:sldMk cId="657192203" sldId="259"/>
        </pc:sldMkLst>
        <pc:spChg chg="mod">
          <ac:chgData name="Iwona Majewska" userId="5f13b075a62d4a59" providerId="LiveId" clId="{662DDC0A-CAC9-44C8-A483-659640090C6F}" dt="2026-03-04T20:50:56.312" v="282" actId="20577"/>
          <ac:spMkLst>
            <pc:docMk/>
            <pc:sldMk cId="657192203" sldId="259"/>
            <ac:spMk id="101" creationId="{00000000-0000-0000-0000-000000000000}"/>
          </ac:spMkLst>
        </pc:spChg>
      </pc:sldChg>
      <pc:sldChg chg="modSp mod">
        <pc:chgData name="Iwona Majewska" userId="5f13b075a62d4a59" providerId="LiveId" clId="{662DDC0A-CAC9-44C8-A483-659640090C6F}" dt="2026-03-04T21:03:02.606" v="444" actId="27636"/>
        <pc:sldMkLst>
          <pc:docMk/>
          <pc:sldMk cId="2075308444" sldId="263"/>
        </pc:sldMkLst>
        <pc:spChg chg="mod">
          <ac:chgData name="Iwona Majewska" userId="5f13b075a62d4a59" providerId="LiveId" clId="{662DDC0A-CAC9-44C8-A483-659640090C6F}" dt="2026-03-04T21:03:02.606" v="444" actId="27636"/>
          <ac:spMkLst>
            <pc:docMk/>
            <pc:sldMk cId="2075308444" sldId="263"/>
            <ac:spMk id="127" creationId="{00000000-0000-0000-0000-000000000000}"/>
          </ac:spMkLst>
        </pc:spChg>
        <pc:graphicFrameChg chg="modGraphic">
          <ac:chgData name="Iwona Majewska" userId="5f13b075a62d4a59" providerId="LiveId" clId="{662DDC0A-CAC9-44C8-A483-659640090C6F}" dt="2026-03-04T20:52:38.786" v="317" actId="20577"/>
          <ac:graphicFrameMkLst>
            <pc:docMk/>
            <pc:sldMk cId="2075308444" sldId="263"/>
            <ac:graphicFrameMk id="3" creationId="{0C704720-EC92-9F2F-BA79-C110CC22C0C0}"/>
          </ac:graphicFrameMkLst>
        </pc:graphicFrameChg>
      </pc:sldChg>
      <pc:sldChg chg="modSp mod">
        <pc:chgData name="Iwona Majewska" userId="5f13b075a62d4a59" providerId="LiveId" clId="{662DDC0A-CAC9-44C8-A483-659640090C6F}" dt="2026-03-04T20:32:05.908" v="49" actId="20577"/>
        <pc:sldMkLst>
          <pc:docMk/>
          <pc:sldMk cId="0" sldId="268"/>
        </pc:sldMkLst>
        <pc:spChg chg="mod">
          <ac:chgData name="Iwona Majewska" userId="5f13b075a62d4a59" providerId="LiveId" clId="{662DDC0A-CAC9-44C8-A483-659640090C6F}" dt="2026-03-04T20:32:05.908" v="49" actId="20577"/>
          <ac:spMkLst>
            <pc:docMk/>
            <pc:sldMk cId="0" sldId="268"/>
            <ac:spMk id="2" creationId="{00000000-0000-0000-0000-000000000000}"/>
          </ac:spMkLst>
        </pc:spChg>
      </pc:sldChg>
      <pc:sldChg chg="modSp mod">
        <pc:chgData name="Iwona Majewska" userId="5f13b075a62d4a59" providerId="LiveId" clId="{662DDC0A-CAC9-44C8-A483-659640090C6F}" dt="2026-03-04T20:32:42.588" v="77" actId="20577"/>
        <pc:sldMkLst>
          <pc:docMk/>
          <pc:sldMk cId="0" sldId="270"/>
        </pc:sldMkLst>
        <pc:spChg chg="mod">
          <ac:chgData name="Iwona Majewska" userId="5f13b075a62d4a59" providerId="LiveId" clId="{662DDC0A-CAC9-44C8-A483-659640090C6F}" dt="2026-03-04T20:32:42.588" v="77" actId="20577"/>
          <ac:spMkLst>
            <pc:docMk/>
            <pc:sldMk cId="0" sldId="270"/>
            <ac:spMk id="2" creationId="{00000000-0000-0000-0000-000000000000}"/>
          </ac:spMkLst>
        </pc:spChg>
        <pc:spChg chg="mod">
          <ac:chgData name="Iwona Majewska" userId="5f13b075a62d4a59" providerId="LiveId" clId="{662DDC0A-CAC9-44C8-A483-659640090C6F}" dt="2026-03-04T20:32:33.134" v="75" actId="20577"/>
          <ac:spMkLst>
            <pc:docMk/>
            <pc:sldMk cId="0" sldId="270"/>
            <ac:spMk id="3" creationId="{00000000-0000-0000-0000-000000000000}"/>
          </ac:spMkLst>
        </pc:spChg>
      </pc:sldChg>
      <pc:sldChg chg="modSp mod">
        <pc:chgData name="Iwona Majewska" userId="5f13b075a62d4a59" providerId="LiveId" clId="{662DDC0A-CAC9-44C8-A483-659640090C6F}" dt="2026-03-04T21:03:02.617" v="446" actId="27636"/>
        <pc:sldMkLst>
          <pc:docMk/>
          <pc:sldMk cId="402123253" sldId="272"/>
        </pc:sldMkLst>
        <pc:spChg chg="mod">
          <ac:chgData name="Iwona Majewska" userId="5f13b075a62d4a59" providerId="LiveId" clId="{662DDC0A-CAC9-44C8-A483-659640090C6F}" dt="2026-03-04T21:03:02.617" v="446" actId="27636"/>
          <ac:spMkLst>
            <pc:docMk/>
            <pc:sldMk cId="402123253" sldId="272"/>
            <ac:spMk id="3" creationId="{00000000-0000-0000-0000-000000000000}"/>
          </ac:spMkLst>
        </pc:spChg>
      </pc:sldChg>
      <pc:sldChg chg="modSp mod">
        <pc:chgData name="Iwona Majewska" userId="5f13b075a62d4a59" providerId="LiveId" clId="{662DDC0A-CAC9-44C8-A483-659640090C6F}" dt="2026-03-04T20:57:53.527" v="358" actId="20577"/>
        <pc:sldMkLst>
          <pc:docMk/>
          <pc:sldMk cId="0" sldId="275"/>
        </pc:sldMkLst>
        <pc:spChg chg="mod">
          <ac:chgData name="Iwona Majewska" userId="5f13b075a62d4a59" providerId="LiveId" clId="{662DDC0A-CAC9-44C8-A483-659640090C6F}" dt="2026-03-04T20:57:53.527" v="358" actId="20577"/>
          <ac:spMkLst>
            <pc:docMk/>
            <pc:sldMk cId="0" sldId="275"/>
            <ac:spMk id="2" creationId="{00000000-0000-0000-0000-000000000000}"/>
          </ac:spMkLst>
        </pc:spChg>
      </pc:sldChg>
      <pc:sldChg chg="modSp mod">
        <pc:chgData name="Iwona Majewska" userId="5f13b075a62d4a59" providerId="LiveId" clId="{662DDC0A-CAC9-44C8-A483-659640090C6F}" dt="2026-03-04T20:34:45.599" v="140" actId="20577"/>
        <pc:sldMkLst>
          <pc:docMk/>
          <pc:sldMk cId="2484000496" sldId="277"/>
        </pc:sldMkLst>
        <pc:spChg chg="mod">
          <ac:chgData name="Iwona Majewska" userId="5f13b075a62d4a59" providerId="LiveId" clId="{662DDC0A-CAC9-44C8-A483-659640090C6F}" dt="2026-03-04T20:34:45.599" v="140" actId="20577"/>
          <ac:spMkLst>
            <pc:docMk/>
            <pc:sldMk cId="2484000496" sldId="277"/>
            <ac:spMk id="2" creationId="{50D0A114-C5CB-179C-398E-BE28EC6550D0}"/>
          </ac:spMkLst>
        </pc:spChg>
        <pc:spChg chg="mod">
          <ac:chgData name="Iwona Majewska" userId="5f13b075a62d4a59" providerId="LiveId" clId="{662DDC0A-CAC9-44C8-A483-659640090C6F}" dt="2026-03-04T20:33:33.571" v="102" actId="20577"/>
          <ac:spMkLst>
            <pc:docMk/>
            <pc:sldMk cId="2484000496" sldId="277"/>
            <ac:spMk id="3" creationId="{6A074A02-354A-E524-0C3F-BB81458A590D}"/>
          </ac:spMkLst>
        </pc:spChg>
      </pc:sldChg>
      <pc:sldChg chg="modSp mod">
        <pc:chgData name="Iwona Majewska" userId="5f13b075a62d4a59" providerId="LiveId" clId="{662DDC0A-CAC9-44C8-A483-659640090C6F}" dt="2026-03-04T20:36:22.929" v="159" actId="20577"/>
        <pc:sldMkLst>
          <pc:docMk/>
          <pc:sldMk cId="4238816264" sldId="282"/>
        </pc:sldMkLst>
        <pc:spChg chg="mod">
          <ac:chgData name="Iwona Majewska" userId="5f13b075a62d4a59" providerId="LiveId" clId="{662DDC0A-CAC9-44C8-A483-659640090C6F}" dt="2026-03-04T20:36:22.929" v="159" actId="20577"/>
          <ac:spMkLst>
            <pc:docMk/>
            <pc:sldMk cId="4238816264" sldId="282"/>
            <ac:spMk id="2" creationId="{1B41309C-4359-59F0-F820-AC747366E823}"/>
          </ac:spMkLst>
        </pc:spChg>
      </pc:sldChg>
      <pc:sldChg chg="modSp mod">
        <pc:chgData name="Iwona Majewska" userId="5f13b075a62d4a59" providerId="LiveId" clId="{662DDC0A-CAC9-44C8-A483-659640090C6F}" dt="2026-03-04T21:03:02.602" v="443" actId="27636"/>
        <pc:sldMkLst>
          <pc:docMk/>
          <pc:sldMk cId="389075838" sldId="283"/>
        </pc:sldMkLst>
        <pc:spChg chg="mod">
          <ac:chgData name="Iwona Majewska" userId="5f13b075a62d4a59" providerId="LiveId" clId="{662DDC0A-CAC9-44C8-A483-659640090C6F}" dt="2026-03-04T21:03:02.602" v="443" actId="27636"/>
          <ac:spMkLst>
            <pc:docMk/>
            <pc:sldMk cId="389075838" sldId="283"/>
            <ac:spMk id="2" creationId="{380DEA8E-68CF-AF7F-99F7-544109F2BFBA}"/>
          </ac:spMkLst>
        </pc:spChg>
        <pc:spChg chg="mod">
          <ac:chgData name="Iwona Majewska" userId="5f13b075a62d4a59" providerId="LiveId" clId="{662DDC0A-CAC9-44C8-A483-659640090C6F}" dt="2026-03-04T20:46:17.032" v="224" actId="1076"/>
          <ac:spMkLst>
            <pc:docMk/>
            <pc:sldMk cId="389075838" sldId="283"/>
            <ac:spMk id="5" creationId="{2656799B-B434-339B-39E3-8FB1E1883D64}"/>
          </ac:spMkLst>
        </pc:spChg>
        <pc:spChg chg="mod">
          <ac:chgData name="Iwona Majewska" userId="5f13b075a62d4a59" providerId="LiveId" clId="{662DDC0A-CAC9-44C8-A483-659640090C6F}" dt="2026-03-04T20:46:35.346" v="226" actId="1076"/>
          <ac:spMkLst>
            <pc:docMk/>
            <pc:sldMk cId="389075838" sldId="283"/>
            <ac:spMk id="6" creationId="{E7606BC6-D80A-69DC-86D3-DE48752CF07E}"/>
          </ac:spMkLst>
        </pc:spChg>
        <pc:spChg chg="mod">
          <ac:chgData name="Iwona Majewska" userId="5f13b075a62d4a59" providerId="LiveId" clId="{662DDC0A-CAC9-44C8-A483-659640090C6F}" dt="2026-03-04T20:47:04.041" v="228" actId="1076"/>
          <ac:spMkLst>
            <pc:docMk/>
            <pc:sldMk cId="389075838" sldId="283"/>
            <ac:spMk id="7" creationId="{EFE18576-7A77-2AE5-7B54-DFCD5C42D8E7}"/>
          </ac:spMkLst>
        </pc:spChg>
      </pc:sldChg>
      <pc:sldChg chg="modSp mod">
        <pc:chgData name="Iwona Majewska" userId="5f13b075a62d4a59" providerId="LiveId" clId="{662DDC0A-CAC9-44C8-A483-659640090C6F}" dt="2026-03-04T20:38:19.663" v="215" actId="27636"/>
        <pc:sldMkLst>
          <pc:docMk/>
          <pc:sldMk cId="2124469183" sldId="285"/>
        </pc:sldMkLst>
        <pc:spChg chg="mod">
          <ac:chgData name="Iwona Majewska" userId="5f13b075a62d4a59" providerId="LiveId" clId="{662DDC0A-CAC9-44C8-A483-659640090C6F}" dt="2026-03-04T20:37:49.293" v="185" actId="20577"/>
          <ac:spMkLst>
            <pc:docMk/>
            <pc:sldMk cId="2124469183" sldId="285"/>
            <ac:spMk id="2" creationId="{025FBE9E-EF3A-C53B-66E9-A0C13F06F10F}"/>
          </ac:spMkLst>
        </pc:spChg>
        <pc:spChg chg="mod">
          <ac:chgData name="Iwona Majewska" userId="5f13b075a62d4a59" providerId="LiveId" clId="{662DDC0A-CAC9-44C8-A483-659640090C6F}" dt="2026-03-04T20:38:19.663" v="215" actId="27636"/>
          <ac:spMkLst>
            <pc:docMk/>
            <pc:sldMk cId="2124469183" sldId="285"/>
            <ac:spMk id="3" creationId="{EA49DE89-C858-8A76-B749-4C67A53C92EA}"/>
          </ac:spMkLst>
        </pc:spChg>
      </pc:sldChg>
      <pc:sldChg chg="modSp mod">
        <pc:chgData name="Iwona Majewska" userId="5f13b075a62d4a59" providerId="LiveId" clId="{662DDC0A-CAC9-44C8-A483-659640090C6F}" dt="2026-03-04T20:38:53.272" v="216" actId="255"/>
        <pc:sldMkLst>
          <pc:docMk/>
          <pc:sldMk cId="1823491255" sldId="286"/>
        </pc:sldMkLst>
        <pc:graphicFrameChg chg="modGraphic">
          <ac:chgData name="Iwona Majewska" userId="5f13b075a62d4a59" providerId="LiveId" clId="{662DDC0A-CAC9-44C8-A483-659640090C6F}" dt="2026-03-04T20:38:53.272" v="216" actId="255"/>
          <ac:graphicFrameMkLst>
            <pc:docMk/>
            <pc:sldMk cId="1823491255" sldId="286"/>
            <ac:graphicFrameMk id="5" creationId="{55C34A7E-4459-0360-8190-3972B0D62CEF}"/>
          </ac:graphicFrameMkLst>
        </pc:graphicFrameChg>
      </pc:sldChg>
      <pc:sldChg chg="modSp mod">
        <pc:chgData name="Iwona Majewska" userId="5f13b075a62d4a59" providerId="LiveId" clId="{662DDC0A-CAC9-44C8-A483-659640090C6F}" dt="2026-03-04T21:03:02.613" v="445" actId="27636"/>
        <pc:sldMkLst>
          <pc:docMk/>
          <pc:sldMk cId="2925257532" sldId="290"/>
        </pc:sldMkLst>
        <pc:spChg chg="mod">
          <ac:chgData name="Iwona Majewska" userId="5f13b075a62d4a59" providerId="LiveId" clId="{662DDC0A-CAC9-44C8-A483-659640090C6F}" dt="2026-03-04T21:03:02.613" v="445" actId="27636"/>
          <ac:spMkLst>
            <pc:docMk/>
            <pc:sldMk cId="2925257532" sldId="290"/>
            <ac:spMk id="3" creationId="{B63332A4-FE8E-4FF8-0E79-403E2050F5B4}"/>
          </ac:spMkLst>
        </pc:spChg>
      </pc:sldChg>
      <pc:sldChg chg="modSp mod">
        <pc:chgData name="Iwona Majewska" userId="5f13b075a62d4a59" providerId="LiveId" clId="{662DDC0A-CAC9-44C8-A483-659640090C6F}" dt="2026-03-04T20:31:02.198" v="21"/>
        <pc:sldMkLst>
          <pc:docMk/>
          <pc:sldMk cId="3440109320" sldId="309"/>
        </pc:sldMkLst>
        <pc:spChg chg="mod">
          <ac:chgData name="Iwona Majewska" userId="5f13b075a62d4a59" providerId="LiveId" clId="{662DDC0A-CAC9-44C8-A483-659640090C6F}" dt="2026-03-04T20:31:02.198" v="21"/>
          <ac:spMkLst>
            <pc:docMk/>
            <pc:sldMk cId="3440109320" sldId="309"/>
            <ac:spMk id="2" creationId="{FB0DD2F1-4E26-E809-319D-EBD99D3C7187}"/>
          </ac:spMkLst>
        </pc:spChg>
      </pc:sldChg>
      <pc:sldChg chg="add del">
        <pc:chgData name="Iwona Majewska" userId="5f13b075a62d4a59" providerId="LiveId" clId="{662DDC0A-CAC9-44C8-A483-659640090C6F}" dt="2026-03-04T21:03:04.575" v="447" actId="47"/>
        <pc:sldMkLst>
          <pc:docMk/>
          <pc:sldMk cId="1555739116" sldId="314"/>
        </pc:sldMkLst>
      </pc:sldChg>
      <pc:sldChg chg="modSp mod addCm delCm modCm">
        <pc:chgData name="Iwona Majewska" userId="5f13b075a62d4a59" providerId="LiveId" clId="{662DDC0A-CAC9-44C8-A483-659640090C6F}" dt="2026-03-04T21:03:58.454" v="453"/>
        <pc:sldMkLst>
          <pc:docMk/>
          <pc:sldMk cId="1532977003" sldId="319"/>
        </pc:sldMkLst>
        <pc:spChg chg="mod">
          <ac:chgData name="Iwona Majewska" userId="5f13b075a62d4a59" providerId="LiveId" clId="{662DDC0A-CAC9-44C8-A483-659640090C6F}" dt="2026-03-04T21:03:41.695" v="451" actId="1076"/>
          <ac:spMkLst>
            <pc:docMk/>
            <pc:sldMk cId="1532977003" sldId="319"/>
            <ac:spMk id="3" creationId="{AAF4FA02-19CC-01BA-4E36-266FDF6FBEAE}"/>
          </ac:spMkLst>
        </pc:spChg>
        <pc:spChg chg="mod">
          <ac:chgData name="Iwona Majewska" userId="5f13b075a62d4a59" providerId="LiveId" clId="{662DDC0A-CAC9-44C8-A483-659640090C6F}" dt="2026-03-04T21:03:47.205" v="452" actId="1076"/>
          <ac:spMkLst>
            <pc:docMk/>
            <pc:sldMk cId="1532977003" sldId="319"/>
            <ac:spMk id="4" creationId="{AAE06E46-BC2E-D9D0-B17B-6BF3E165C335}"/>
          </ac:spMkLst>
        </pc:spChg>
        <pc:extLst>
          <p:ext xmlns:p="http://schemas.openxmlformats.org/presentationml/2006/main" uri="{D6D511B9-2390-475A-947B-AFAB55BFBCF1}">
            <pc226:cmChg xmlns:pc226="http://schemas.microsoft.com/office/powerpoint/2022/06/main/command" chg="add del mod">
              <pc226:chgData name="Iwona Majewska" userId="5f13b075a62d4a59" providerId="LiveId" clId="{662DDC0A-CAC9-44C8-A483-659640090C6F}" dt="2026-03-04T21:03:58.454" v="453"/>
              <pc2:cmMkLst xmlns:pc2="http://schemas.microsoft.com/office/powerpoint/2019/9/main/command">
                <pc:docMk/>
                <pc:sldMk cId="1532977003" sldId="319"/>
                <pc2:cmMk id="{71FF2BB5-AC06-4A92-88B6-197CCFD2B85C}"/>
              </pc2:cmMkLst>
            </pc226:cmChg>
          </p:ext>
        </pc:extLst>
      </pc:sldChg>
      <pc:sldChg chg="add">
        <pc:chgData name="Iwona Majewska" userId="5f13b075a62d4a59" providerId="LiveId" clId="{662DDC0A-CAC9-44C8-A483-659640090C6F}" dt="2026-03-04T21:03:02.511" v="440"/>
        <pc:sldMkLst>
          <pc:docMk/>
          <pc:sldMk cId="0" sldId="320"/>
        </pc:sldMkLst>
      </pc:sldChg>
      <pc:sldChg chg="modSp mod">
        <pc:chgData name="Iwona Majewska" userId="5f13b075a62d4a59" providerId="LiveId" clId="{662DDC0A-CAC9-44C8-A483-659640090C6F}" dt="2026-03-04T20:35:25.215" v="156" actId="20577"/>
        <pc:sldMkLst>
          <pc:docMk/>
          <pc:sldMk cId="441804555" sldId="321"/>
        </pc:sldMkLst>
        <pc:spChg chg="mod">
          <ac:chgData name="Iwona Majewska" userId="5f13b075a62d4a59" providerId="LiveId" clId="{662DDC0A-CAC9-44C8-A483-659640090C6F}" dt="2026-03-04T20:35:25.215" v="156" actId="20577"/>
          <ac:spMkLst>
            <pc:docMk/>
            <pc:sldMk cId="441804555" sldId="321"/>
            <ac:spMk id="2" creationId="{395C1897-A422-FA49-6C00-6DB15AE617E5}"/>
          </ac:spMkLst>
        </pc:spChg>
      </pc:sldChg>
      <pc:sldChg chg="modSp mod">
        <pc:chgData name="Iwona Majewska" userId="5f13b075a62d4a59" providerId="LiveId" clId="{662DDC0A-CAC9-44C8-A483-659640090C6F}" dt="2026-03-04T21:03:02.593" v="441" actId="27636"/>
        <pc:sldMkLst>
          <pc:docMk/>
          <pc:sldMk cId="2134873228" sldId="322"/>
        </pc:sldMkLst>
        <pc:spChg chg="mod">
          <ac:chgData name="Iwona Majewska" userId="5f13b075a62d4a59" providerId="LiveId" clId="{662DDC0A-CAC9-44C8-A483-659640090C6F}" dt="2026-03-04T21:03:02.593" v="441" actId="27636"/>
          <ac:spMkLst>
            <pc:docMk/>
            <pc:sldMk cId="2134873228" sldId="322"/>
            <ac:spMk id="2" creationId="{C9907B22-3728-4538-F584-DCF7ABABDDA8}"/>
          </ac:spMkLst>
        </pc:spChg>
        <pc:spChg chg="mod">
          <ac:chgData name="Iwona Majewska" userId="5f13b075a62d4a59" providerId="LiveId" clId="{662DDC0A-CAC9-44C8-A483-659640090C6F}" dt="2026-03-04T20:40:14.485" v="221" actId="27636"/>
          <ac:spMkLst>
            <pc:docMk/>
            <pc:sldMk cId="2134873228" sldId="322"/>
            <ac:spMk id="3" creationId="{BFCF18F2-0FF6-B15C-3C23-64749E46862B}"/>
          </ac:spMkLst>
        </pc:spChg>
      </pc:sldChg>
      <pc:sldChg chg="modSp add del mod">
        <pc:chgData name="Iwona Majewska" userId="5f13b075a62d4a59" providerId="LiveId" clId="{662DDC0A-CAC9-44C8-A483-659640090C6F}" dt="2026-03-04T21:01:31.755" v="439" actId="27636"/>
        <pc:sldMkLst>
          <pc:docMk/>
          <pc:sldMk cId="3201207335" sldId="323"/>
        </pc:sldMkLst>
        <pc:spChg chg="mod">
          <ac:chgData name="Iwona Majewska" userId="5f13b075a62d4a59" providerId="LiveId" clId="{662DDC0A-CAC9-44C8-A483-659640090C6F}" dt="2026-03-04T21:00:30.714" v="433" actId="1076"/>
          <ac:spMkLst>
            <pc:docMk/>
            <pc:sldMk cId="3201207335" sldId="323"/>
            <ac:spMk id="2" creationId="{2B679194-BB46-6D99-7A9E-F113A35904FB}"/>
          </ac:spMkLst>
        </pc:spChg>
        <pc:spChg chg="mod">
          <ac:chgData name="Iwona Majewska" userId="5f13b075a62d4a59" providerId="LiveId" clId="{662DDC0A-CAC9-44C8-A483-659640090C6F}" dt="2026-03-04T21:01:31.755" v="439" actId="27636"/>
          <ac:spMkLst>
            <pc:docMk/>
            <pc:sldMk cId="3201207335" sldId="323"/>
            <ac:spMk id="3" creationId="{1732CE0F-97F7-1578-3DD9-D9238345F08A}"/>
          </ac:spMkLst>
        </pc:spChg>
      </pc:sldChg>
      <pc:sldChg chg="add del">
        <pc:chgData name="Iwona Majewska" userId="5f13b075a62d4a59" providerId="LiveId" clId="{662DDC0A-CAC9-44C8-A483-659640090C6F}" dt="2026-03-04T20:59:25.083" v="365" actId="47"/>
        <pc:sldMkLst>
          <pc:docMk/>
          <pc:sldMk cId="4094317978" sldId="324"/>
        </pc:sldMkLst>
      </pc:sldChg>
      <pc:sldChg chg="modSp mod">
        <pc:chgData name="Iwona Majewska" userId="5f13b075a62d4a59" providerId="LiveId" clId="{662DDC0A-CAC9-44C8-A483-659640090C6F}" dt="2026-03-04T20:41:52.062" v="222" actId="1076"/>
        <pc:sldMkLst>
          <pc:docMk/>
          <pc:sldMk cId="1626747496" sldId="325"/>
        </pc:sldMkLst>
        <pc:spChg chg="mod">
          <ac:chgData name="Iwona Majewska" userId="5f13b075a62d4a59" providerId="LiveId" clId="{662DDC0A-CAC9-44C8-A483-659640090C6F}" dt="2026-03-04T20:41:52.062" v="222" actId="1076"/>
          <ac:spMkLst>
            <pc:docMk/>
            <pc:sldMk cId="1626747496" sldId="325"/>
            <ac:spMk id="3" creationId="{422155CA-9C5D-AF6D-7B0D-1D5879A6E185}"/>
          </ac:spMkLst>
        </pc:spChg>
      </pc:sldChg>
      <pc:sldChg chg="modSp mod">
        <pc:chgData name="Iwona Majewska" userId="5f13b075a62d4a59" providerId="LiveId" clId="{662DDC0A-CAC9-44C8-A483-659640090C6F}" dt="2026-03-04T21:03:02.598" v="442" actId="27636"/>
        <pc:sldMkLst>
          <pc:docMk/>
          <pc:sldMk cId="1548265972" sldId="326"/>
        </pc:sldMkLst>
        <pc:spChg chg="mod">
          <ac:chgData name="Iwona Majewska" userId="5f13b075a62d4a59" providerId="LiveId" clId="{662DDC0A-CAC9-44C8-A483-659640090C6F}" dt="2026-03-04T21:03:02.598" v="442" actId="27636"/>
          <ac:spMkLst>
            <pc:docMk/>
            <pc:sldMk cId="1548265972" sldId="326"/>
            <ac:spMk id="2" creationId="{2535DE4A-000B-81BF-064F-00F54F685A7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1D94B659-978C-B31F-4844-B8E6CE431A62}"/>
            </a:ext>
          </a:extLst>
        </p:cNvPr>
        <p:cNvGrpSpPr/>
        <p:nvPr/>
      </p:nvGrpSpPr>
      <p:grpSpPr>
        <a:xfrm>
          <a:off x="0" y="0"/>
          <a:ext cx="0" cy="0"/>
          <a:chOff x="0" y="0"/>
          <a:chExt cx="0" cy="0"/>
        </a:xfrm>
      </p:grpSpPr>
      <p:sp>
        <p:nvSpPr>
          <p:cNvPr id="82" name="Google Shape;82;p1:notes">
            <a:extLst>
              <a:ext uri="{FF2B5EF4-FFF2-40B4-BE49-F238E27FC236}">
                <a16:creationId xmlns:a16="http://schemas.microsoft.com/office/drawing/2014/main" id="{E9D7286F-11BF-DB21-208C-FD5EF1BEEF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a:extLst>
              <a:ext uri="{FF2B5EF4-FFF2-40B4-BE49-F238E27FC236}">
                <a16:creationId xmlns:a16="http://schemas.microsoft.com/office/drawing/2014/main" id="{7FB6A1EB-2317-7DA1-C8C0-44D43B4D93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6815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3864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4729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
        <p:nvSpPr>
          <p:cNvPr id="13" name="Google Shape;13;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4" name="Google Shape;14;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6" name="Google Shape;16;p1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17" name="Google Shape;17;p1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31"/>
        <p:cNvGrpSpPr/>
        <p:nvPr/>
      </p:nvGrpSpPr>
      <p:grpSpPr>
        <a:xfrm>
          <a:off x="0" y="0"/>
          <a:ext cx="0" cy="0"/>
          <a:chOff x="0" y="0"/>
          <a:chExt cx="0" cy="0"/>
        </a:xfrm>
      </p:grpSpPr>
      <p:sp>
        <p:nvSpPr>
          <p:cNvPr id="32" name="Google Shape;32;p19"/>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19"/>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35" name="Google Shape;35;p1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6" name="Google Shape;36;p1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7" name="Google Shape;37;p1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643441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28"/>
        <p:cNvGrpSpPr/>
        <p:nvPr/>
      </p:nvGrpSpPr>
      <p:grpSpPr>
        <a:xfrm>
          <a:off x="0" y="0"/>
          <a:ext cx="0" cy="0"/>
          <a:chOff x="0" y="0"/>
          <a:chExt cx="0" cy="0"/>
        </a:xfrm>
      </p:grpSpPr>
      <p:sp>
        <p:nvSpPr>
          <p:cNvPr id="29" name="Google Shape;29;p4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extLst>
      <p:ext uri="{BB962C8B-B14F-4D97-AF65-F5344CB8AC3E}">
        <p14:creationId xmlns:p14="http://schemas.microsoft.com/office/powerpoint/2010/main" val="36144052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9" r:id="rId3"/>
    <p:sldLayoutId id="2147483664" r:id="rId4"/>
    <p:sldLayoutId id="2147483666" r:id="rId5"/>
    <p:sldLayoutId id="214748366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hyperlink" Target="https://www.cntraveler.com/story/women-who-travel-podcast-best-places-to-go-2024?utm_source=chatgpt.com" TargetMode="External"/><Relationship Id="rId3" Type="http://schemas.openxmlformats.org/officeDocument/2006/relationships/hyperlink" Target="https://thediversitymovement.com/top-10-diversity-podcasts/?utm_source=chatgpt.com" TargetMode="External"/><Relationship Id="rId7" Type="http://schemas.openxmlformats.org/officeDocument/2006/relationships/hyperlink" Target="https://podcasts.apple.com/us/podcast/allyship-inclusivity-and-women-in-tourism-leadership/id1552279594?i=1000676762819&amp;utm_source=chatgpt.com"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transition-pathways.europa.eu/learning-resources/inclusive-travel-toolbox-improving-tourism-accessibility-podcast?utm_source=chatgpt.com" TargetMode="External"/><Relationship Id="rId5" Type="http://schemas.openxmlformats.org/officeDocument/2006/relationships/hyperlink" Target="https://en.wikipedia.org/wiki/Making_Gay_History?utm_source=chatgpt.com" TargetMode="External"/><Relationship Id="rId4" Type="http://schemas.openxmlformats.org/officeDocument/2006/relationships/hyperlink" Target="https://umbrex.com/resources/recommended-podcasts/best-diversity-inclusion-podcasts/?utm_source=chatgpt.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pl-PL" b="1" dirty="0"/>
              <a:t>5. </a:t>
            </a:r>
            <a:r>
              <a:rPr lang="en" b="1" dirty="0"/>
              <a:t> </a:t>
            </a:r>
            <a:r>
              <a:rPr lang="pl-PL" sz="9800" b="1" dirty="0"/>
              <a:t>Zaangażowanie społeczności i integracja</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6FF41FF8-8BC5-7893-B14F-874FB94BFC89}"/>
            </a:ext>
          </a:extLst>
        </p:cNvPr>
        <p:cNvGrpSpPr/>
        <p:nvPr/>
      </p:nvGrpSpPr>
      <p:grpSpPr>
        <a:xfrm>
          <a:off x="0" y="0"/>
          <a:ext cx="0" cy="0"/>
          <a:chOff x="0" y="0"/>
          <a:chExt cx="0" cy="0"/>
        </a:xfrm>
      </p:grpSpPr>
      <p:sp>
        <p:nvSpPr>
          <p:cNvPr id="85" name="Google Shape;85;p1">
            <a:extLst>
              <a:ext uri="{FF2B5EF4-FFF2-40B4-BE49-F238E27FC236}">
                <a16:creationId xmlns:a16="http://schemas.microsoft.com/office/drawing/2014/main" id="{4F21E224-C6F3-6072-3950-E457C3AC7420}"/>
              </a:ext>
            </a:extLst>
          </p:cNvPr>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en" b="1" err="1"/>
              <a:t>Wprowadzenie do modułu</a:t>
            </a:r>
            <a:endParaRPr/>
          </a:p>
        </p:txBody>
      </p:sp>
    </p:spTree>
    <p:extLst>
      <p:ext uri="{BB962C8B-B14F-4D97-AF65-F5344CB8AC3E}">
        <p14:creationId xmlns:p14="http://schemas.microsoft.com/office/powerpoint/2010/main" val="425388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FB0DD2F1-4E26-E809-319D-EBD99D3C7187}"/>
              </a:ext>
            </a:extLst>
          </p:cNvPr>
          <p:cNvSpPr>
            <a:spLocks noGrp="1"/>
          </p:cNvSpPr>
          <p:nvPr>
            <p:ph type="body" idx="1"/>
          </p:nvPr>
        </p:nvSpPr>
        <p:spPr>
          <a:xfrm>
            <a:off x="755650" y="2716305"/>
            <a:ext cx="22866350" cy="9758723"/>
          </a:xfrm>
        </p:spPr>
        <p:txBody>
          <a:bodyPr>
            <a:normAutofit lnSpcReduction="10000"/>
          </a:bodyPr>
          <a:lstStyle/>
          <a:p>
            <a:pPr marL="228600" indent="0"/>
            <a:r>
              <a:rPr lang="en-US" sz="3600" dirty="0"/>
              <a:t>Turystyka nie </a:t>
            </a:r>
            <a:r>
              <a:rPr lang="en-US" sz="3600" b="1" dirty="0"/>
              <a:t>pojawia </a:t>
            </a:r>
            <a:r>
              <a:rPr lang="en-US" sz="3600" dirty="0"/>
              <a:t>się po prostu w miejscu docelowym; jest przyjmowana, negocjowana i przekształcana przez ludzi, którzy nazywają to miejsce swoim domem. </a:t>
            </a:r>
            <a:r>
              <a:rPr lang="pl-PL" sz="3600" dirty="0"/>
              <a:t>jest ona odbierana, negocjowana i na nowo kształtowana przez ludzi, którzy nazywają to miejsce swoim domem. Nawiązując do poprzedniego modułu poświęconego zrównoważonemu rozwojowi opartemu na dziedzictwie, ta część kieruje uwagę na </a:t>
            </a:r>
            <a:r>
              <a:rPr lang="pl-PL" sz="3600" b="1" dirty="0"/>
              <a:t>zaangażowanie społeczności i </a:t>
            </a:r>
            <a:r>
              <a:rPr lang="pl-PL" sz="3600" b="1" dirty="0" err="1"/>
              <a:t>inkluzywność</a:t>
            </a:r>
            <a:r>
              <a:rPr lang="pl-PL" sz="3600" b="1" dirty="0"/>
              <a:t> </a:t>
            </a:r>
            <a:r>
              <a:rPr lang="pl-PL" sz="3600" dirty="0"/>
              <a:t>— społeczne procesy, które decydują o tym, czyje głosy są słyszane, czyje historie są opowiadane oraz kto uczestniczy w korzyściach płynących z turystyki. </a:t>
            </a:r>
          </a:p>
          <a:p>
            <a:pPr marL="228600" indent="0"/>
            <a:r>
              <a:rPr lang="en-US" sz="3600" kern="1200" dirty="0" err="1">
                <a:solidFill>
                  <a:schemeClr val="tx1"/>
                </a:solidFill>
                <a:latin typeface="+mn-lt"/>
                <a:ea typeface="+mn-ea"/>
                <a:cs typeface="+mn-cs"/>
              </a:rPr>
              <a:t>Wczesne</a:t>
            </a:r>
            <a:r>
              <a:rPr lang="en-US" sz="3600" kern="1200" dirty="0">
                <a:solidFill>
                  <a:schemeClr val="tx1"/>
                </a:solidFill>
                <a:latin typeface="+mn-lt"/>
                <a:ea typeface="+mn-ea"/>
                <a:cs typeface="+mn-cs"/>
              </a:rPr>
              <a:t> ramy zrównoważonej turystyki traktowały „lokalnych interesariuszy” jako jedną, jednorodną grupę. Obecnie dostrzegamy znacznie bogatszą mozaikę tożsamości, dynamiki władzy i doświadczeń życiowych: rdzenne narody broniące praw do ziemi, pracownicy migrujący napędzający branżę usługową, młodzież wykorzystująca platformy cyfrowe do odkrywania na nowo tradycji oraz marginalizowani mieszkańcy domagający się sprawiedliwego dostępu do przestrzeni publicznej. Znaczące zaangażowanie wymaga zatem czegoś więcej niż tylko listy kontrolnych konsultacji; wymaga współtworzenia polityki turystycznej, interpretacji i podziału korzyści, które szanują różnorodne systemy wiedzy i redystrybuują uprawnienia decyzyjne.</a:t>
            </a:r>
            <a:endParaRPr lang="pl-PL" sz="3600" kern="1200" dirty="0">
              <a:solidFill>
                <a:schemeClr val="tx1"/>
              </a:solidFill>
              <a:latin typeface="+mn-lt"/>
              <a:ea typeface="+mn-ea"/>
              <a:cs typeface="+mn-cs"/>
            </a:endParaRPr>
          </a:p>
          <a:p>
            <a:pPr marL="228600" indent="0" algn="just"/>
            <a:r>
              <a:rPr lang="pl-PL" sz="3600" kern="1200" dirty="0">
                <a:solidFill>
                  <a:schemeClr val="tx1"/>
                </a:solidFill>
                <a:latin typeface="+mn-lt"/>
                <a:ea typeface="+mn-ea"/>
                <a:cs typeface="+mn-cs"/>
              </a:rPr>
              <a:t>Kierując się ewoluującymi standardami UNESCO, UNWTO, UNEP oraz Global </a:t>
            </a:r>
            <a:r>
              <a:rPr lang="pl-PL" sz="3600" kern="1200" dirty="0" err="1">
                <a:solidFill>
                  <a:schemeClr val="tx1"/>
                </a:solidFill>
                <a:latin typeface="+mn-lt"/>
                <a:ea typeface="+mn-ea"/>
                <a:cs typeface="+mn-cs"/>
              </a:rPr>
              <a:t>Sustainable</a:t>
            </a:r>
            <a:r>
              <a:rPr lang="pl-PL" sz="3600" kern="1200" dirty="0">
                <a:solidFill>
                  <a:schemeClr val="tx1"/>
                </a:solidFill>
                <a:latin typeface="+mn-lt"/>
                <a:ea typeface="+mn-ea"/>
                <a:cs typeface="+mn-cs"/>
              </a:rPr>
              <a:t> </a:t>
            </a:r>
            <a:r>
              <a:rPr lang="pl-PL" sz="3600" kern="1200" dirty="0" err="1">
                <a:solidFill>
                  <a:schemeClr val="tx1"/>
                </a:solidFill>
                <a:latin typeface="+mn-lt"/>
                <a:ea typeface="+mn-ea"/>
                <a:cs typeface="+mn-cs"/>
              </a:rPr>
              <a:t>Tourism</a:t>
            </a:r>
            <a:r>
              <a:rPr lang="pl-PL" sz="3600" kern="1200" dirty="0">
                <a:solidFill>
                  <a:schemeClr val="tx1"/>
                </a:solidFill>
                <a:latin typeface="+mn-lt"/>
                <a:ea typeface="+mn-ea"/>
                <a:cs typeface="+mn-cs"/>
              </a:rPr>
              <a:t> </a:t>
            </a:r>
            <a:r>
              <a:rPr lang="pl-PL" sz="3600" kern="1200" dirty="0" err="1">
                <a:solidFill>
                  <a:schemeClr val="tx1"/>
                </a:solidFill>
                <a:latin typeface="+mn-lt"/>
                <a:ea typeface="+mn-ea"/>
                <a:cs typeface="+mn-cs"/>
              </a:rPr>
              <a:t>Council</a:t>
            </a:r>
            <a:r>
              <a:rPr lang="pl-PL" sz="3600" kern="1200" dirty="0">
                <a:solidFill>
                  <a:schemeClr val="tx1"/>
                </a:solidFill>
                <a:latin typeface="+mn-lt"/>
                <a:ea typeface="+mn-ea"/>
                <a:cs typeface="+mn-cs"/>
              </a:rPr>
              <a:t>, omówimy praktyczne narzędzia — mapowanie partycypacyjne, oparte na prawach człowieka oceny oddziaływania, wskaźniki równości społecznej oraz </a:t>
            </a:r>
            <a:r>
              <a:rPr lang="pl-PL" sz="3600" kern="1200" dirty="0" err="1">
                <a:solidFill>
                  <a:schemeClr val="tx1"/>
                </a:solidFill>
                <a:latin typeface="+mn-lt"/>
                <a:ea typeface="+mn-ea"/>
                <a:cs typeface="+mn-cs"/>
              </a:rPr>
              <a:t>inkluzywne</a:t>
            </a:r>
            <a:r>
              <a:rPr lang="pl-PL" sz="3600" kern="1200" dirty="0">
                <a:solidFill>
                  <a:schemeClr val="tx1"/>
                </a:solidFill>
                <a:latin typeface="+mn-lt"/>
                <a:ea typeface="+mn-ea"/>
                <a:cs typeface="+mn-cs"/>
              </a:rPr>
              <a:t> modele zarządzania — które pomagają destynacjom równoważyć dostęp z podmiotowością, świętowanie ze zgodą oraz wzrost ze sprawiedliwością. Studia przypadków pokażą, jak </a:t>
            </a:r>
            <a:r>
              <a:rPr lang="pl-PL" sz="3600" kern="1200" dirty="0" err="1">
                <a:solidFill>
                  <a:schemeClr val="tx1"/>
                </a:solidFill>
                <a:latin typeface="+mn-lt"/>
                <a:ea typeface="+mn-ea"/>
                <a:cs typeface="+mn-cs"/>
              </a:rPr>
              <a:t>inkluzywne</a:t>
            </a:r>
            <a:r>
              <a:rPr lang="pl-PL" sz="3600" kern="1200" dirty="0">
                <a:solidFill>
                  <a:schemeClr val="tx1"/>
                </a:solidFill>
                <a:latin typeface="+mn-lt"/>
                <a:ea typeface="+mn-ea"/>
                <a:cs typeface="+mn-cs"/>
              </a:rPr>
              <a:t> zaangażowanie może ożywiać zagrożone języki poprzez opowieści tworzone przez odwiedzających, kierować wydatki turystów do funduszy powierniczych społeczności oraz sprzyjać dialogowi międzykulturowemu, który wzmacnia spójność społeczną.</a:t>
            </a:r>
          </a:p>
        </p:txBody>
      </p:sp>
      <p:sp>
        <p:nvSpPr>
          <p:cNvPr id="3" name="Tytuł 2">
            <a:extLst>
              <a:ext uri="{FF2B5EF4-FFF2-40B4-BE49-F238E27FC236}">
                <a16:creationId xmlns:a16="http://schemas.microsoft.com/office/drawing/2014/main" id="{F72A60B7-9F60-B6CB-9D2D-172F68E61D1E}"/>
              </a:ext>
            </a:extLst>
          </p:cNvPr>
          <p:cNvSpPr>
            <a:spLocks noGrp="1"/>
          </p:cNvSpPr>
          <p:nvPr>
            <p:ph type="title"/>
          </p:nvPr>
        </p:nvSpPr>
        <p:spPr/>
        <p:txBody>
          <a:bodyPr/>
          <a:lstStyle/>
          <a:p>
            <a:r>
              <a:rPr lang="en" dirty="0"/>
              <a:t>Wprowadzenie do modułu</a:t>
            </a:r>
          </a:p>
        </p:txBody>
      </p:sp>
    </p:spTree>
    <p:extLst>
      <p:ext uri="{BB962C8B-B14F-4D97-AF65-F5344CB8AC3E}">
        <p14:creationId xmlns:p14="http://schemas.microsoft.com/office/powerpoint/2010/main" val="344010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680857"/>
            <a:ext cx="20308956" cy="4748893"/>
          </a:xfrm>
        </p:spPr>
        <p:txBody>
          <a:bodyPr>
            <a:normAutofit/>
          </a:bodyPr>
          <a:lstStyle/>
          <a:p>
            <a:pPr>
              <a:lnSpc>
                <a:spcPct val="150000"/>
              </a:lnSpc>
            </a:pPr>
            <a:r>
              <a:rPr lang="en-US" sz="9600" kern="1200" dirty="0">
                <a:solidFill>
                  <a:schemeClr val="bg1"/>
                </a:solidFill>
              </a:rPr>
              <a:t>Rola społeczności w </a:t>
            </a:r>
            <a:r>
              <a:rPr lang="en-US" sz="9600" kern="1200" dirty="0" err="1">
                <a:solidFill>
                  <a:schemeClr val="bg1"/>
                </a:solidFill>
              </a:rPr>
              <a:t>turystyce</a:t>
            </a:r>
            <a:r>
              <a:rPr lang="en-US" sz="9600" kern="1200" dirty="0">
                <a:solidFill>
                  <a:schemeClr val="bg1"/>
                </a:solidFill>
              </a:rPr>
              <a:t> </a:t>
            </a:r>
            <a:r>
              <a:rPr lang="pl-PL" sz="9600" kern="1200" dirty="0">
                <a:solidFill>
                  <a:schemeClr val="bg1"/>
                </a:solidFill>
              </a:rPr>
              <a:t>środowiskowej </a:t>
            </a:r>
            <a:endParaRPr lang="en" dirty="0">
              <a:solidFill>
                <a:schemeClr val="bg1"/>
              </a:solidFill>
            </a:endParaRPr>
          </a:p>
        </p:txBody>
      </p:sp>
      <p:pic>
        <p:nvPicPr>
          <p:cNvPr id="4" name="Picture 3" descr="European flag emblem and multilingual disclaimer - European ...">
            <a:extLst>
              <a:ext uri="{FF2B5EF4-FFF2-40B4-BE49-F238E27FC236}">
                <a16:creationId xmlns:a16="http://schemas.microsoft.com/office/drawing/2014/main" id="{55C9296E-1DA9-2AD3-2734-90E83C5D6641}"/>
              </a:ext>
            </a:extLst>
          </p:cNvPr>
          <p:cNvPicPr>
            <a:picLocks noChangeAspect="1"/>
          </p:cNvPicPr>
          <p:nvPr/>
        </p:nvPicPr>
        <p:blipFill>
          <a:blip r:embed="rId2"/>
          <a:stretch>
            <a:fillRect/>
          </a:stretch>
        </p:blipFill>
        <p:spPr>
          <a:xfrm>
            <a:off x="768599" y="11940061"/>
            <a:ext cx="3482106" cy="7280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5650" y="4572524"/>
            <a:ext cx="22866350" cy="7258050"/>
          </a:xfrm>
        </p:spPr>
        <p:txBody>
          <a:bodyPr/>
          <a:lstStyle/>
          <a:p>
            <a:r>
              <a:rPr b="1" dirty="0">
                <a:solidFill>
                  <a:schemeClr val="accent1"/>
                </a:solidFill>
              </a:rPr>
              <a:t>Cel: </a:t>
            </a:r>
            <a:r>
              <a:rPr dirty="0"/>
              <a:t>Zrozumienie wartości i wpływu lokalnych społeczności</a:t>
            </a:r>
          </a:p>
          <a:p>
            <a:endParaRPr lang="en-US" dirty="0"/>
          </a:p>
          <a:p>
            <a:r>
              <a:rPr dirty="0"/>
              <a:t>Znaczenie zaangażowania społeczności lokalnych</a:t>
            </a:r>
          </a:p>
          <a:p>
            <a:r>
              <a:rPr dirty="0"/>
              <a:t>Przykłady ekoturystyki prowadzonej przez społeczności lokalne (Nepal,</a:t>
            </a:r>
            <a:r>
              <a:rPr lang="pl-PL" dirty="0"/>
              <a:t> </a:t>
            </a:r>
            <a:r>
              <a:rPr dirty="0" err="1"/>
              <a:t>Gwatemala</a:t>
            </a:r>
            <a:r>
              <a:rPr dirty="0"/>
              <a:t>, Republika Południowej </a:t>
            </a:r>
            <a:r>
              <a:rPr lang="en-US" dirty="0"/>
              <a:t>Afryki</a:t>
            </a:r>
            <a:r>
              <a:rPr lang="pl-PL" dirty="0"/>
              <a:t>)</a:t>
            </a:r>
            <a:endParaRPr lang="en-US" dirty="0"/>
          </a:p>
          <a:p>
            <a:r>
              <a:rPr lang="en-US" dirty="0"/>
              <a:t>Dyskusja</a:t>
            </a:r>
            <a:r>
              <a:rPr dirty="0"/>
              <a:t>: Elementy znaczącego zaangażowania</a:t>
            </a:r>
          </a:p>
        </p:txBody>
      </p:sp>
      <p:sp>
        <p:nvSpPr>
          <p:cNvPr id="3" name="Title 2"/>
          <p:cNvSpPr>
            <a:spLocks noGrp="1"/>
          </p:cNvSpPr>
          <p:nvPr>
            <p:ph type="title"/>
          </p:nvPr>
        </p:nvSpPr>
        <p:spPr>
          <a:xfrm>
            <a:off x="749829" y="2181200"/>
            <a:ext cx="22860001" cy="2021633"/>
          </a:xfrm>
        </p:spPr>
        <p:txBody>
          <a:bodyPr>
            <a:normAutofit/>
          </a:bodyPr>
          <a:lstStyle/>
          <a:p>
            <a:r>
              <a:rPr dirty="0"/>
              <a:t>Rola społeczności w </a:t>
            </a:r>
            <a:r>
              <a:rPr dirty="0" err="1"/>
              <a:t>turystyce</a:t>
            </a:r>
            <a:r>
              <a:rPr dirty="0"/>
              <a:t> </a:t>
            </a:r>
            <a:r>
              <a:rPr lang="pl-PL" dirty="0"/>
              <a:t>środowiskowej</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B838-0F5F-6FB9-9FAF-955EDC6618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D0A114-C5CB-179C-398E-BE28EC6550D0}"/>
              </a:ext>
            </a:extLst>
          </p:cNvPr>
          <p:cNvSpPr>
            <a:spLocks noGrp="1"/>
          </p:cNvSpPr>
          <p:nvPr>
            <p:ph type="body" idx="1"/>
          </p:nvPr>
        </p:nvSpPr>
        <p:spPr>
          <a:xfrm>
            <a:off x="755650" y="3976176"/>
            <a:ext cx="22866350" cy="7258050"/>
          </a:xfrm>
        </p:spPr>
        <p:txBody>
          <a:bodyPr>
            <a:normAutofit fontScale="92500" lnSpcReduction="20000"/>
          </a:bodyPr>
          <a:lstStyle/>
          <a:p>
            <a:r>
              <a:rPr lang="pl-PL" dirty="0"/>
              <a:t>💬 </a:t>
            </a:r>
            <a:r>
              <a:rPr lang="en-GB" i="1" dirty="0"/>
              <a:t>„Co oznacza dla Ciebie zaangażowanie społeczności w kontekście turystyki?”</a:t>
            </a:r>
            <a:endParaRPr lang="pl-PL" dirty="0"/>
          </a:p>
          <a:p>
            <a:endParaRPr lang="en-GB" i="1" dirty="0"/>
          </a:p>
          <a:p>
            <a:r>
              <a:rPr lang="pl-PL" sz="5800" b="1" dirty="0">
                <a:solidFill>
                  <a:schemeClr val="accent1"/>
                </a:solidFill>
              </a:rPr>
              <a:t>Warianty moderowania:</a:t>
            </a:r>
            <a:endParaRPr lang="pl-PL" sz="5800" dirty="0">
              <a:solidFill>
                <a:schemeClr val="accent1"/>
              </a:solidFill>
            </a:endParaRPr>
          </a:p>
          <a:p>
            <a:pPr lvl="0"/>
            <a:r>
              <a:rPr lang="en-GB" sz="5800" dirty="0">
                <a:solidFill>
                  <a:schemeClr val="accent1"/>
                </a:solidFill>
              </a:rPr>
              <a:t>Poproś</a:t>
            </a:r>
            <a:r>
              <a:rPr lang="en-GB" sz="5800" dirty="0"/>
              <a:t> 2–3 ochotników o podzielenie się swoimi opiniami na głos.</a:t>
            </a:r>
            <a:endParaRPr lang="pl-PL" sz="5800" dirty="0"/>
          </a:p>
          <a:p>
            <a:pPr lvl="0"/>
            <a:r>
              <a:rPr lang="en-GB" sz="5800" dirty="0">
                <a:solidFill>
                  <a:schemeClr val="accent1"/>
                </a:solidFill>
              </a:rPr>
              <a:t>Użyj </a:t>
            </a:r>
            <a:r>
              <a:rPr lang="en-GB" sz="5800" dirty="0"/>
              <a:t>karteczek samoprzylepnych, </a:t>
            </a:r>
            <a:r>
              <a:rPr lang="en-GB" sz="5800" dirty="0" err="1"/>
              <a:t>tablicy Jamboard </a:t>
            </a:r>
            <a:r>
              <a:rPr lang="en-GB" sz="5800" dirty="0"/>
              <a:t>lub </a:t>
            </a:r>
            <a:r>
              <a:rPr lang="en-GB" sz="5800" dirty="0" err="1"/>
              <a:t>Mentimeter </a:t>
            </a:r>
            <a:r>
              <a:rPr lang="en-GB" sz="5800" dirty="0"/>
              <a:t>(w przypadku wersji cyfrowej), aby zebrać odpowiedzi</a:t>
            </a:r>
            <a:endParaRPr lang="pl-PL" sz="5800" dirty="0"/>
          </a:p>
          <a:p>
            <a:pPr lvl="0"/>
            <a:r>
              <a:rPr lang="en-GB" sz="5800" dirty="0">
                <a:solidFill>
                  <a:schemeClr val="accent1"/>
                </a:solidFill>
              </a:rPr>
              <a:t>Zwróć uwagę na </a:t>
            </a:r>
            <a:r>
              <a:rPr lang="en-GB" sz="5800" dirty="0"/>
              <a:t>powtarzające się wzorce lub słowa kluczowe (np. uczestnictwo, odpowiedzialność, wzmocnienie pozycji)</a:t>
            </a:r>
            <a:endParaRPr lang="pl-PL" sz="6500" dirty="0"/>
          </a:p>
          <a:p>
            <a:endParaRPr dirty="0"/>
          </a:p>
        </p:txBody>
      </p:sp>
      <p:sp>
        <p:nvSpPr>
          <p:cNvPr id="3" name="Title 2">
            <a:extLst>
              <a:ext uri="{FF2B5EF4-FFF2-40B4-BE49-F238E27FC236}">
                <a16:creationId xmlns:a16="http://schemas.microsoft.com/office/drawing/2014/main" id="{6A074A02-354A-E524-0C3F-BB81458A590D}"/>
              </a:ext>
            </a:extLst>
          </p:cNvPr>
          <p:cNvSpPr>
            <a:spLocks noGrp="1"/>
          </p:cNvSpPr>
          <p:nvPr>
            <p:ph type="title"/>
          </p:nvPr>
        </p:nvSpPr>
        <p:spPr/>
        <p:txBody>
          <a:bodyPr>
            <a:normAutofit/>
          </a:bodyPr>
          <a:lstStyle/>
          <a:p>
            <a:r>
              <a:rPr sz="7200" dirty="0"/>
              <a:t>Rola społeczności w </a:t>
            </a:r>
            <a:r>
              <a:rPr sz="7200" dirty="0" err="1"/>
              <a:t>turystyce</a:t>
            </a:r>
            <a:r>
              <a:rPr sz="7200" dirty="0"/>
              <a:t> </a:t>
            </a:r>
            <a:r>
              <a:rPr lang="pl-PL" sz="7200" dirty="0"/>
              <a:t>środowiskowej </a:t>
            </a:r>
          </a:p>
        </p:txBody>
      </p:sp>
    </p:spTree>
    <p:extLst>
      <p:ext uri="{BB962C8B-B14F-4D97-AF65-F5344CB8AC3E}">
        <p14:creationId xmlns:p14="http://schemas.microsoft.com/office/powerpoint/2010/main" val="2484000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395C1897-A422-FA49-6C00-6DB15AE617E5}"/>
              </a:ext>
            </a:extLst>
          </p:cNvPr>
          <p:cNvSpPr>
            <a:spLocks noGrp="1"/>
          </p:cNvSpPr>
          <p:nvPr>
            <p:ph type="body" idx="1"/>
          </p:nvPr>
        </p:nvSpPr>
        <p:spPr>
          <a:xfrm>
            <a:off x="755650" y="3545633"/>
            <a:ext cx="22866350" cy="7258050"/>
          </a:xfrm>
        </p:spPr>
        <p:txBody>
          <a:bodyPr/>
          <a:lstStyle/>
          <a:p>
            <a:br>
              <a:rPr lang="en-GB" dirty="0"/>
            </a:br>
            <a:r>
              <a:rPr lang="en-GB" dirty="0"/>
              <a:t>„</a:t>
            </a:r>
            <a:r>
              <a:rPr lang="en-GB" dirty="0" err="1"/>
              <a:t>Turystyka</a:t>
            </a:r>
            <a:r>
              <a:rPr lang="en-GB" dirty="0"/>
              <a:t> </a:t>
            </a:r>
            <a:r>
              <a:rPr lang="pl-PL" dirty="0"/>
              <a:t>środowiskowa (</a:t>
            </a:r>
            <a:r>
              <a:rPr lang="en-GB" dirty="0" err="1"/>
              <a:t>ekologiczna</a:t>
            </a:r>
            <a:r>
              <a:rPr lang="pl-PL" dirty="0"/>
              <a:t>)</a:t>
            </a:r>
            <a:r>
              <a:rPr lang="en-GB" dirty="0"/>
              <a:t>, czyli ekoturystyka, rozwija się nie tylko dzięki pięknym krajobrazom lub polityce zrównoważonego rozwoju – w dużym stopniu zależy ona od ludzi, którzy mieszkają w tych miejscach i dbają o nie. Lokalne społeczności nie są tylko biernymi beneficjentami turystyki; są one współtwórcami, zarządcami i ambasadorami kultury. Dzisiaj zastanowimy się, dlaczego angażowanie ich jest nie tylko etyczne, ale także niezbędne dla autentycznego i odpornego rozwoju turystyki”.</a:t>
            </a:r>
            <a:endParaRPr lang="pl-PL" dirty="0"/>
          </a:p>
          <a:p>
            <a:endParaRPr lang="pl-PL" dirty="0"/>
          </a:p>
        </p:txBody>
      </p:sp>
      <p:sp>
        <p:nvSpPr>
          <p:cNvPr id="3" name="Tytuł 2">
            <a:extLst>
              <a:ext uri="{FF2B5EF4-FFF2-40B4-BE49-F238E27FC236}">
                <a16:creationId xmlns:a16="http://schemas.microsoft.com/office/drawing/2014/main" id="{3B60665A-D904-3D6E-D4DB-B5DB1F969953}"/>
              </a:ext>
            </a:extLst>
          </p:cNvPr>
          <p:cNvSpPr>
            <a:spLocks noGrp="1"/>
          </p:cNvSpPr>
          <p:nvPr>
            <p:ph type="title"/>
          </p:nvPr>
        </p:nvSpPr>
        <p:spPr/>
        <p:txBody>
          <a:bodyPr/>
          <a:lstStyle/>
          <a:p>
            <a:r>
              <a:rPr lang="pl-PL" dirty="0" err="1"/>
              <a:t>Punkty do omówienia na początku spotkania</a:t>
            </a:r>
            <a:endParaRPr lang="pl-PL" dirty="0"/>
          </a:p>
        </p:txBody>
      </p:sp>
    </p:spTree>
    <p:extLst>
      <p:ext uri="{BB962C8B-B14F-4D97-AF65-F5344CB8AC3E}">
        <p14:creationId xmlns:p14="http://schemas.microsoft.com/office/powerpoint/2010/main" val="441804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41309C-4359-59F0-F820-AC747366E823}"/>
              </a:ext>
            </a:extLst>
          </p:cNvPr>
          <p:cNvSpPr>
            <a:spLocks noGrp="1"/>
          </p:cNvSpPr>
          <p:nvPr>
            <p:ph type="ctrTitle"/>
          </p:nvPr>
        </p:nvSpPr>
        <p:spPr>
          <a:xfrm>
            <a:off x="1469574" y="1491343"/>
            <a:ext cx="22914426" cy="3105150"/>
          </a:xfrm>
        </p:spPr>
        <p:txBody>
          <a:bodyPr wrap="square" anchor="t">
            <a:normAutofit/>
          </a:bodyPr>
          <a:lstStyle/>
          <a:p>
            <a:r>
              <a:rPr lang="en-GB" dirty="0"/>
              <a:t>Dlaczego lokalne społeczności </a:t>
            </a:r>
            <a:r>
              <a:rPr lang="en-GB" dirty="0" err="1"/>
              <a:t>mają</a:t>
            </a:r>
            <a:r>
              <a:rPr lang="en-GB" dirty="0"/>
              <a:t> </a:t>
            </a:r>
            <a:r>
              <a:rPr lang="en-GB" dirty="0" err="1"/>
              <a:t>znaczenie</a:t>
            </a:r>
            <a:r>
              <a:rPr lang="pl-PL" dirty="0"/>
              <a:t>?</a:t>
            </a:r>
          </a:p>
        </p:txBody>
      </p:sp>
      <p:graphicFrame>
        <p:nvGraphicFramePr>
          <p:cNvPr id="5" name="Tabela 4">
            <a:extLst>
              <a:ext uri="{FF2B5EF4-FFF2-40B4-BE49-F238E27FC236}">
                <a16:creationId xmlns:a16="http://schemas.microsoft.com/office/drawing/2014/main" id="{CF0A592D-9133-537C-F2DD-B43973814E12}"/>
              </a:ext>
            </a:extLst>
          </p:cNvPr>
          <p:cNvGraphicFramePr>
            <a:graphicFrameLocks noGrp="1"/>
          </p:cNvGraphicFramePr>
          <p:nvPr/>
        </p:nvGraphicFramePr>
        <p:xfrm>
          <a:off x="1876659" y="3719123"/>
          <a:ext cx="20629890" cy="7595926"/>
        </p:xfrm>
        <a:graphic>
          <a:graphicData uri="http://schemas.openxmlformats.org/drawingml/2006/table">
            <a:tbl>
              <a:tblPr firstRow="1" firstCol="1" bandRow="1">
                <a:solidFill>
                  <a:srgbClr val="F2F2F2">
                    <a:alpha val="45098"/>
                  </a:srgbClr>
                </a:solidFill>
                <a:tableStyleId>{5C22544A-7EE6-4342-B048-85BDC9FD1C3A}</a:tableStyleId>
              </a:tblPr>
              <a:tblGrid>
                <a:gridCol w="6298708">
                  <a:extLst>
                    <a:ext uri="{9D8B030D-6E8A-4147-A177-3AD203B41FA5}">
                      <a16:colId xmlns:a16="http://schemas.microsoft.com/office/drawing/2014/main" val="3120624280"/>
                    </a:ext>
                  </a:extLst>
                </a:gridCol>
                <a:gridCol w="14331182">
                  <a:extLst>
                    <a:ext uri="{9D8B030D-6E8A-4147-A177-3AD203B41FA5}">
                      <a16:colId xmlns:a16="http://schemas.microsoft.com/office/drawing/2014/main" val="337799745"/>
                    </a:ext>
                  </a:extLst>
                </a:gridCol>
              </a:tblGrid>
              <a:tr h="1038957">
                <a:tc>
                  <a:txBody>
                    <a:bodyPr/>
                    <a:lstStyle/>
                    <a:p>
                      <a:pPr algn="ctr">
                        <a:buNone/>
                      </a:pPr>
                      <a:r>
                        <a:rPr lang="pl-PL" sz="3600" b="0" kern="100" cap="none" spc="0" dirty="0">
                          <a:solidFill>
                            <a:schemeClr val="bg1"/>
                          </a:solidFill>
                          <a:effectLst/>
                        </a:rPr>
                        <a:t>💡 </a:t>
                      </a:r>
                      <a:r>
                        <a:rPr lang="pl-PL" sz="3600" b="0" kern="100" cap="none" spc="0" dirty="0" err="1">
                          <a:solidFill>
                            <a:schemeClr val="bg1"/>
                          </a:solidFill>
                          <a:effectLst/>
                        </a:rPr>
                        <a:t>Zasada</a:t>
                      </a:r>
                    </a:p>
                  </a:txBody>
                  <a:tcPr marL="24375" marR="24375" marT="234002" marB="24375" anchor="ctr">
                    <a:lnL w="12700" cmpd="sng">
                      <a:noFill/>
                    </a:lnL>
                    <a:lnR w="12700" cmpd="sng">
                      <a:noFill/>
                    </a:lnR>
                    <a:lnT w="19050" cap="flat" cmpd="sng" algn="ctr">
                      <a:noFill/>
                      <a:prstDash val="solid"/>
                    </a:lnT>
                    <a:lnB w="38100" cmpd="sng">
                      <a:noFill/>
                    </a:lnB>
                    <a:solidFill>
                      <a:schemeClr val="tx1"/>
                    </a:solidFill>
                  </a:tcPr>
                </a:tc>
                <a:tc>
                  <a:txBody>
                    <a:bodyPr/>
                    <a:lstStyle/>
                    <a:p>
                      <a:pPr algn="ctr">
                        <a:buNone/>
                      </a:pPr>
                      <a:r>
                        <a:rPr lang="pl-PL" sz="3600" b="0" kern="100" cap="none" spc="0" dirty="0">
                          <a:solidFill>
                            <a:schemeClr val="bg1"/>
                          </a:solidFill>
                          <a:effectLst/>
                        </a:rPr>
                        <a:t>🔍 </a:t>
                      </a:r>
                      <a:r>
                        <a:rPr lang="pl-PL" sz="3600" b="0" kern="100" cap="none" spc="0" dirty="0" err="1">
                          <a:solidFill>
                            <a:schemeClr val="bg1"/>
                          </a:solidFill>
                          <a:effectLst/>
                        </a:rPr>
                        <a:t>Wyjaśnienie</a:t>
                      </a:r>
                    </a:p>
                  </a:txBody>
                  <a:tcPr marL="24375" marR="24375" marT="234002" marB="24375"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4144278683"/>
                  </a:ext>
                </a:extLst>
              </a:tr>
              <a:tr h="2054824">
                <a:tc>
                  <a:txBody>
                    <a:bodyPr/>
                    <a:lstStyle/>
                    <a:p>
                      <a:pPr>
                        <a:buNone/>
                      </a:pPr>
                      <a:r>
                        <a:rPr lang="pl-PL" sz="3100" b="1" kern="100" cap="none" spc="0" dirty="0" err="1">
                          <a:solidFill>
                            <a:schemeClr val="tx1"/>
                          </a:solidFill>
                          <a:effectLst/>
                        </a:rPr>
                        <a:t>Własność </a:t>
                      </a:r>
                      <a:r>
                        <a:rPr lang="pl-PL" sz="3100" b="1" kern="100" cap="none" spc="0" dirty="0">
                          <a:solidFill>
                            <a:schemeClr val="tx1"/>
                          </a:solidFill>
                          <a:effectLst/>
                        </a:rPr>
                        <a:t>i wzmocnienie pozycji</a:t>
                      </a:r>
                    </a:p>
                  </a:txBody>
                  <a:tcPr marL="24375" marR="24375" marT="234002" marB="24375"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tc>
                  <a:txBody>
                    <a:bodyPr/>
                    <a:lstStyle/>
                    <a:p>
                      <a:pPr>
                        <a:buNone/>
                      </a:pPr>
                      <a:r>
                        <a:rPr lang="en-GB" sz="3100" kern="100" cap="none" spc="0" dirty="0">
                          <a:solidFill>
                            <a:srgbClr val="000000"/>
                          </a:solidFill>
                          <a:effectLst/>
                        </a:rPr>
                        <a:t>Kiedy lokalni mieszkańcy mają wpływ na planowanie i czerpią korzyści ekonomiczne, turystyka staje się źródłem dumy i odporności.</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2490520728"/>
                  </a:ext>
                </a:extLst>
              </a:tr>
              <a:tr h="1500715">
                <a:tc>
                  <a:txBody>
                    <a:bodyPr/>
                    <a:lstStyle/>
                    <a:p>
                      <a:pPr>
                        <a:buNone/>
                      </a:pPr>
                      <a:r>
                        <a:rPr lang="pl-PL" sz="3100" b="1" kern="100" cap="none" spc="0" dirty="0" err="1">
                          <a:solidFill>
                            <a:schemeClr val="tx1"/>
                          </a:solidFill>
                          <a:effectLst/>
                        </a:rPr>
                        <a:t>Ochrona kultury</a:t>
                      </a: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a:buNone/>
                      </a:pPr>
                      <a:r>
                        <a:rPr lang="en-GB" sz="3100" kern="100" cap="none" spc="0" dirty="0">
                          <a:solidFill>
                            <a:srgbClr val="000000"/>
                          </a:solidFill>
                          <a:effectLst/>
                        </a:rPr>
                        <a:t>Zaangażowanie społeczności gwarantuje, że turystyka szanuje lokalne tradycje, wierzenia i zwyczaje.</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3592743639"/>
                  </a:ext>
                </a:extLst>
              </a:tr>
              <a:tr h="1500715">
                <a:tc>
                  <a:txBody>
                    <a:bodyPr/>
                    <a:lstStyle/>
                    <a:p>
                      <a:pPr>
                        <a:buNone/>
                      </a:pPr>
                      <a:r>
                        <a:rPr lang="pl-PL" sz="3100" b="1" kern="100" cap="none" spc="0" dirty="0" err="1">
                          <a:solidFill>
                            <a:schemeClr val="tx1"/>
                          </a:solidFill>
                          <a:effectLst/>
                        </a:rPr>
                        <a:t>Ochrona środowiska</a:t>
                      </a:r>
                    </a:p>
                  </a:txBody>
                  <a:tcPr marL="24375" marR="24375" marT="234002" marB="24375"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tc>
                  <a:txBody>
                    <a:bodyPr/>
                    <a:lstStyle/>
                    <a:p>
                      <a:pPr>
                        <a:buNone/>
                      </a:pPr>
                      <a:r>
                        <a:rPr lang="en-GB" sz="3100" kern="100" cap="none" spc="0" dirty="0">
                          <a:solidFill>
                            <a:srgbClr val="000000"/>
                          </a:solidFill>
                          <a:effectLst/>
                        </a:rPr>
                        <a:t>Społeczności są często najlepszymi strażnikami zasobów naturalnych, gdy mają odpowiednie uprawnienia i są zaangażowane.</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3711233491"/>
                  </a:ext>
                </a:extLst>
              </a:tr>
              <a:tr h="1500715">
                <a:tc>
                  <a:txBody>
                    <a:bodyPr/>
                    <a:lstStyle/>
                    <a:p>
                      <a:pPr>
                        <a:buNone/>
                      </a:pPr>
                      <a:r>
                        <a:rPr lang="pl-PL" sz="3100" b="1" kern="100" cap="none" spc="0" dirty="0">
                          <a:solidFill>
                            <a:schemeClr val="tx1"/>
                          </a:solidFill>
                          <a:effectLst/>
                        </a:rPr>
                        <a:t>Długoterminowa </a:t>
                      </a:r>
                      <a:r>
                        <a:rPr lang="pl-PL" sz="3100" b="1" kern="100" cap="none" spc="0" dirty="0" err="1">
                          <a:solidFill>
                            <a:schemeClr val="tx1"/>
                          </a:solidFill>
                          <a:effectLst/>
                        </a:rPr>
                        <a:t>zrównoważoność</a:t>
                      </a: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a:buNone/>
                      </a:pPr>
                      <a:r>
                        <a:rPr lang="en-GB" sz="3100" kern="100" cap="none" spc="0" dirty="0">
                          <a:solidFill>
                            <a:srgbClr val="000000"/>
                          </a:solidFill>
                          <a:effectLst/>
                        </a:rPr>
                        <a:t>Projekty, które cieszą się poparciem społeczności, mają większe szanse na utrzymanie się, dostosowanie i rozszerzenie w miarę upływu czasu.</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2344902312"/>
                  </a:ext>
                </a:extLst>
              </a:tr>
            </a:tbl>
          </a:graphicData>
        </a:graphic>
      </p:graphicFrame>
    </p:spTree>
    <p:extLst>
      <p:ext uri="{BB962C8B-B14F-4D97-AF65-F5344CB8AC3E}">
        <p14:creationId xmlns:p14="http://schemas.microsoft.com/office/powerpoint/2010/main" val="4238816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4E21-79A1-765B-40EA-13454BC70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6BD-41E9-5E10-B559-48D91B84662E}"/>
              </a:ext>
            </a:extLst>
          </p:cNvPr>
          <p:cNvSpPr>
            <a:spLocks noGrp="1"/>
          </p:cNvSpPr>
          <p:nvPr>
            <p:ph type="title"/>
          </p:nvPr>
        </p:nvSpPr>
        <p:spPr>
          <a:xfrm>
            <a:off x="762000" y="4680857"/>
            <a:ext cx="20600503" cy="4748893"/>
          </a:xfrm>
        </p:spPr>
        <p:txBody>
          <a:bodyPr>
            <a:noAutofit/>
          </a:bodyPr>
          <a:lstStyle/>
          <a:p>
            <a:pPr>
              <a:lnSpc>
                <a:spcPct val="150000"/>
              </a:lnSpc>
            </a:pPr>
            <a:r>
              <a:rPr lang="pl-PL" sz="7200" kern="1200" dirty="0" err="1">
                <a:solidFill>
                  <a:schemeClr val="bg1"/>
                </a:solidFill>
              </a:rPr>
              <a:t>Inkluzywność </a:t>
            </a:r>
            <a:r>
              <a:rPr lang="en-US" sz="7200" kern="1200" dirty="0">
                <a:solidFill>
                  <a:schemeClr val="bg1"/>
                </a:solidFill>
              </a:rPr>
              <a:t>w praktyce: narzędzia i strategie</a:t>
            </a:r>
            <a:endParaRPr lang="en-US" sz="7200" dirty="0">
              <a:solidFill>
                <a:schemeClr val="bg1"/>
              </a:solidFill>
            </a:endParaRPr>
          </a:p>
        </p:txBody>
      </p:sp>
      <p:pic>
        <p:nvPicPr>
          <p:cNvPr id="4" name="Picture 3" descr="European flag emblem and multilingual disclaimer - European ...">
            <a:extLst>
              <a:ext uri="{FF2B5EF4-FFF2-40B4-BE49-F238E27FC236}">
                <a16:creationId xmlns:a16="http://schemas.microsoft.com/office/drawing/2014/main" id="{DEB42F4C-3652-7E7F-13FF-997B1D3C92D0}"/>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422395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25FBE9E-EF3A-C53B-66E9-A0C13F06F10F}"/>
              </a:ext>
            </a:extLst>
          </p:cNvPr>
          <p:cNvSpPr>
            <a:spLocks noGrp="1"/>
          </p:cNvSpPr>
          <p:nvPr>
            <p:ph type="ctrTitle"/>
          </p:nvPr>
        </p:nvSpPr>
        <p:spPr>
          <a:xfrm>
            <a:off x="761999" y="1531844"/>
            <a:ext cx="20926422" cy="3105150"/>
          </a:xfrm>
        </p:spPr>
        <p:txBody>
          <a:bodyPr>
            <a:normAutofit/>
          </a:bodyPr>
          <a:lstStyle/>
          <a:p>
            <a:r>
              <a:rPr lang="en-GB" dirty="0"/>
              <a:t>Dlaczego inkluzywność ma znaczenie w </a:t>
            </a:r>
            <a:r>
              <a:rPr lang="en-GB" dirty="0" err="1"/>
              <a:t>turystyce</a:t>
            </a:r>
            <a:r>
              <a:rPr lang="en-GB" dirty="0"/>
              <a:t> </a:t>
            </a:r>
            <a:r>
              <a:rPr lang="pl-PL" dirty="0"/>
              <a:t>środowiskowej?</a:t>
            </a:r>
          </a:p>
        </p:txBody>
      </p:sp>
      <p:sp>
        <p:nvSpPr>
          <p:cNvPr id="3" name="Symbol zastępczy tekstu 2">
            <a:extLst>
              <a:ext uri="{FF2B5EF4-FFF2-40B4-BE49-F238E27FC236}">
                <a16:creationId xmlns:a16="http://schemas.microsoft.com/office/drawing/2014/main" id="{EA49DE89-C858-8A76-B749-4C67A53C92EA}"/>
              </a:ext>
            </a:extLst>
          </p:cNvPr>
          <p:cNvSpPr>
            <a:spLocks noGrp="1"/>
          </p:cNvSpPr>
          <p:nvPr>
            <p:ph type="body" idx="1"/>
          </p:nvPr>
        </p:nvSpPr>
        <p:spPr>
          <a:xfrm>
            <a:off x="761999" y="5890657"/>
            <a:ext cx="22275103" cy="5571999"/>
          </a:xfrm>
        </p:spPr>
        <p:txBody>
          <a:bodyPr>
            <a:normAutofit/>
          </a:bodyPr>
          <a:lstStyle/>
          <a:p>
            <a:pPr marL="0" indent="0">
              <a:buNone/>
            </a:pPr>
            <a:r>
              <a:rPr lang="en-GB" b="1" dirty="0">
                <a:solidFill>
                  <a:schemeClr val="accent1"/>
                </a:solidFill>
              </a:rPr>
              <a:t>Kluczowe kwestie:</a:t>
            </a:r>
            <a:br>
              <a:rPr lang="en-GB" dirty="0"/>
            </a:br>
            <a:r>
              <a:rPr lang="en-GB" dirty="0"/>
              <a:t>„Integracja gwarantuje, że każdy – niezależnie od swoich umiejętności, pochodzenia czy tożsamości – może uczestniczyć w </a:t>
            </a:r>
            <a:r>
              <a:rPr lang="en-GB" dirty="0" err="1"/>
              <a:t>turystyce</a:t>
            </a:r>
            <a:r>
              <a:rPr lang="en-GB" dirty="0"/>
              <a:t> </a:t>
            </a:r>
            <a:r>
              <a:rPr lang="pl-PL" dirty="0"/>
              <a:t>środowiskowej</a:t>
            </a:r>
            <a:r>
              <a:rPr lang="en-GB" dirty="0"/>
              <a:t> i czerpać z niej korzyści. Jako nauczyciele kształcenia i szkolenia zawodowego mamy ogromną możliwość kształtowania i przekazywania naszym uczniom wartości związanych z integracją. W tej sekcji przyjrzymy się, czym naprawdę jest integracja i jak możemy ją wprowadzić zarówno w branży turystycznej, jak i w naszych salach lekcyjnych”.</a:t>
            </a:r>
            <a:endParaRPr lang="pl-PL" dirty="0"/>
          </a:p>
          <a:p>
            <a:endParaRPr lang="pl-PL" dirty="0"/>
          </a:p>
        </p:txBody>
      </p:sp>
    </p:spTree>
    <p:extLst>
      <p:ext uri="{BB962C8B-B14F-4D97-AF65-F5344CB8AC3E}">
        <p14:creationId xmlns:p14="http://schemas.microsoft.com/office/powerpoint/2010/main" val="2124469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8E1BF5-38FF-9ED9-DF91-543DD78CB7B9}"/>
              </a:ext>
            </a:extLst>
          </p:cNvPr>
          <p:cNvSpPr>
            <a:spLocks noGrp="1"/>
          </p:cNvSpPr>
          <p:nvPr>
            <p:ph type="ctrTitle"/>
          </p:nvPr>
        </p:nvSpPr>
        <p:spPr>
          <a:xfrm>
            <a:off x="2600771" y="903483"/>
            <a:ext cx="19182457" cy="3105150"/>
          </a:xfrm>
        </p:spPr>
        <p:txBody>
          <a:bodyPr wrap="square" anchor="t">
            <a:normAutofit/>
          </a:bodyPr>
          <a:lstStyle/>
          <a:p>
            <a:pPr algn="ctr"/>
            <a:r>
              <a:rPr lang="en-GB" dirty="0"/>
              <a:t>Definicja inkluzywności</a:t>
            </a:r>
            <a:endParaRPr lang="en-US" dirty="0"/>
          </a:p>
        </p:txBody>
      </p:sp>
      <p:graphicFrame>
        <p:nvGraphicFramePr>
          <p:cNvPr id="5" name="Tabela 4">
            <a:extLst>
              <a:ext uri="{FF2B5EF4-FFF2-40B4-BE49-F238E27FC236}">
                <a16:creationId xmlns:a16="http://schemas.microsoft.com/office/drawing/2014/main" id="{55C34A7E-4459-0360-8190-3972B0D62CEF}"/>
              </a:ext>
            </a:extLst>
          </p:cNvPr>
          <p:cNvGraphicFramePr>
            <a:graphicFrameLocks noGrp="1"/>
          </p:cNvGraphicFramePr>
          <p:nvPr>
            <p:extLst>
              <p:ext uri="{D42A27DB-BD31-4B8C-83A1-F6EECF244321}">
                <p14:modId xmlns:p14="http://schemas.microsoft.com/office/powerpoint/2010/main" val="1660809946"/>
              </p:ext>
            </p:extLst>
          </p:nvPr>
        </p:nvGraphicFramePr>
        <p:xfrm>
          <a:off x="1511808" y="3426904"/>
          <a:ext cx="21371485" cy="7833038"/>
        </p:xfrm>
        <a:graphic>
          <a:graphicData uri="http://schemas.openxmlformats.org/drawingml/2006/table">
            <a:tbl>
              <a:tblPr firstRow="1" firstCol="1" bandRow="1">
                <a:tableStyleId>{5C22544A-7EE6-4342-B048-85BDC9FD1C3A}</a:tableStyleId>
              </a:tblPr>
              <a:tblGrid>
                <a:gridCol w="3581153">
                  <a:extLst>
                    <a:ext uri="{9D8B030D-6E8A-4147-A177-3AD203B41FA5}">
                      <a16:colId xmlns:a16="http://schemas.microsoft.com/office/drawing/2014/main" val="306845234"/>
                    </a:ext>
                  </a:extLst>
                </a:gridCol>
                <a:gridCol w="8726745">
                  <a:extLst>
                    <a:ext uri="{9D8B030D-6E8A-4147-A177-3AD203B41FA5}">
                      <a16:colId xmlns:a16="http://schemas.microsoft.com/office/drawing/2014/main" val="688174320"/>
                    </a:ext>
                  </a:extLst>
                </a:gridCol>
                <a:gridCol w="9063587">
                  <a:extLst>
                    <a:ext uri="{9D8B030D-6E8A-4147-A177-3AD203B41FA5}">
                      <a16:colId xmlns:a16="http://schemas.microsoft.com/office/drawing/2014/main" val="3923936808"/>
                    </a:ext>
                  </a:extLst>
                </a:gridCol>
              </a:tblGrid>
              <a:tr h="1249952">
                <a:tc>
                  <a:txBody>
                    <a:bodyPr/>
                    <a:lstStyle/>
                    <a:p>
                      <a:pPr algn="ctr">
                        <a:buNone/>
                      </a:pPr>
                      <a:r>
                        <a:rPr lang="pl-PL" sz="3600" kern="100" dirty="0">
                          <a:effectLst/>
                        </a:rPr>
                        <a:t>🧩 Element</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lgn="ctr">
                        <a:buNone/>
                      </a:pPr>
                      <a:r>
                        <a:rPr lang="pl-PL" sz="3600" kern="100" dirty="0">
                          <a:effectLst/>
                        </a:rPr>
                        <a:t>📘 </a:t>
                      </a:r>
                      <a:r>
                        <a:rPr lang="pl-PL" sz="3600" kern="100" dirty="0" err="1">
                          <a:effectLst/>
                        </a:rPr>
                        <a:t>Opis</a:t>
                      </a:r>
                      <a:endParaRPr lang="pl-PL" sz="3600" kern="100" dirty="0" err="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lgn="ctr">
                        <a:buNone/>
                      </a:pPr>
                      <a:r>
                        <a:rPr lang="pl-PL" sz="3600" kern="100" dirty="0">
                          <a:effectLst/>
                        </a:rPr>
                        <a:t>🌍 </a:t>
                      </a:r>
                      <a:r>
                        <a:rPr lang="pl-PL" sz="3600" kern="100" dirty="0" err="1">
                          <a:effectLst/>
                        </a:rPr>
                        <a:t>Znaczenie dla turystyki</a:t>
                      </a:r>
                      <a:endParaRPr lang="pl-PL" sz="3600" kern="100" dirty="0" err="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extLst>
                  <a:ext uri="{0D108BD9-81ED-4DB2-BD59-A6C34878D82A}">
                    <a16:rowId xmlns:a16="http://schemas.microsoft.com/office/drawing/2014/main" val="3807588000"/>
                  </a:ext>
                </a:extLst>
              </a:tr>
              <a:tr h="2194362">
                <a:tc>
                  <a:txBody>
                    <a:bodyPr/>
                    <a:lstStyle/>
                    <a:p>
                      <a:pPr>
                        <a:buNone/>
                      </a:pPr>
                      <a:r>
                        <a:rPr lang="pl-PL" sz="3600" kern="100" dirty="0">
                          <a:effectLst/>
                        </a:rPr>
                        <a:t>Dostępność</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buNone/>
                      </a:pPr>
                      <a:r>
                        <a:rPr lang="en-GB" sz="3600" kern="100" dirty="0">
                          <a:effectLst/>
                        </a:rPr>
                        <a:t>Fizyczny, cyfrowy, sensoryczny i ekonomiczny dostęp dla osób o różnych możliwościach</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buNone/>
                      </a:pPr>
                      <a:r>
                        <a:rPr lang="en-GB" sz="3600" kern="100" dirty="0">
                          <a:effectLst/>
                        </a:rPr>
                        <a:t>Projektowanie szlaków, oznakowania, transportu i usług dla wszystkich odwiedzających</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extLst>
                  <a:ext uri="{0D108BD9-81ED-4DB2-BD59-A6C34878D82A}">
                    <a16:rowId xmlns:a16="http://schemas.microsoft.com/office/drawing/2014/main" val="3995296710"/>
                  </a:ext>
                </a:extLst>
              </a:tr>
              <a:tr h="2194362">
                <a:tc>
                  <a:txBody>
                    <a:bodyPr/>
                    <a:lstStyle/>
                    <a:p>
                      <a:pPr>
                        <a:buNone/>
                      </a:pPr>
                      <a:r>
                        <a:rPr lang="pl-PL" sz="3600" kern="100" dirty="0" err="1">
                          <a:effectLst/>
                        </a:rPr>
                        <a:t>Reprezentacja</a:t>
                      </a:r>
                      <a:endParaRPr lang="pl-PL" sz="3600" kern="100" dirty="0" err="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buNone/>
                      </a:pPr>
                      <a:r>
                        <a:rPr lang="en-GB" sz="3600" kern="100" dirty="0">
                          <a:effectLst/>
                        </a:rPr>
                        <a:t>Uwzględnienie różnorodnych tożsamości i historii</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buNone/>
                      </a:pPr>
                      <a:r>
                        <a:rPr lang="en-GB" sz="3600" kern="100" dirty="0">
                          <a:effectLst/>
                        </a:rPr>
                        <a:t>Prezentowanie głosów grup marginalizowanych w mediach turystycznych i szkoleniach</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extLst>
                  <a:ext uri="{0D108BD9-81ED-4DB2-BD59-A6C34878D82A}">
                    <a16:rowId xmlns:a16="http://schemas.microsoft.com/office/drawing/2014/main" val="1134395644"/>
                  </a:ext>
                </a:extLst>
              </a:tr>
              <a:tr h="2194362">
                <a:tc>
                  <a:txBody>
                    <a:bodyPr/>
                    <a:lstStyle/>
                    <a:p>
                      <a:pPr>
                        <a:buNone/>
                      </a:pPr>
                      <a:r>
                        <a:rPr lang="pl-PL" sz="3600" kern="100" dirty="0" err="1">
                          <a:effectLst/>
                        </a:rPr>
                        <a:t>Wrażliwość kulturowa</a:t>
                      </a:r>
                      <a:endParaRPr lang="pl-PL" sz="3600" kern="100" dirty="0" err="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buNone/>
                      </a:pPr>
                      <a:r>
                        <a:rPr lang="en-GB" sz="3600" kern="100" dirty="0">
                          <a:effectLst/>
                        </a:rPr>
                        <a:t>Poszanowanie lokalnych wierzeń, zwyczajów i wartości</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buNone/>
                      </a:pPr>
                      <a:r>
                        <a:rPr lang="en-GB" sz="3600" kern="100" dirty="0">
                          <a:effectLst/>
                        </a:rPr>
                        <a:t>Unikanie wyzysku, komercjalizacji lub stereotypizacji kultur</a:t>
                      </a:r>
                      <a:endParaRPr lang="pl-PL" sz="3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extLst>
                  <a:ext uri="{0D108BD9-81ED-4DB2-BD59-A6C34878D82A}">
                    <a16:rowId xmlns:a16="http://schemas.microsoft.com/office/drawing/2014/main" val="2290755444"/>
                  </a:ext>
                </a:extLst>
              </a:tr>
            </a:tbl>
          </a:graphicData>
        </a:graphic>
      </p:graphicFrame>
    </p:spTree>
    <p:extLst>
      <p:ext uri="{BB962C8B-B14F-4D97-AF65-F5344CB8AC3E}">
        <p14:creationId xmlns:p14="http://schemas.microsoft.com/office/powerpoint/2010/main" val="1823491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87902" y="3586725"/>
            <a:ext cx="22866350" cy="7258050"/>
          </a:xfrm>
        </p:spPr>
        <p:txBody>
          <a:bodyPr/>
          <a:lstStyle/>
          <a:p>
            <a:r>
              <a:rPr b="1" dirty="0">
                <a:solidFill>
                  <a:schemeClr val="accent1"/>
                </a:solidFill>
              </a:rPr>
              <a:t>Cel: </a:t>
            </a:r>
            <a:r>
              <a:rPr dirty="0"/>
              <a:t>Zbadanie edukacji w zakresie turystyki integracyjnej</a:t>
            </a:r>
          </a:p>
          <a:p>
            <a:endParaRPr lang="en-US" dirty="0"/>
          </a:p>
          <a:p>
            <a:r>
              <a:rPr b="1" dirty="0">
                <a:solidFill>
                  <a:schemeClr val="accent1"/>
                </a:solidFill>
              </a:rPr>
              <a:t>Definicja inkluzywności: </a:t>
            </a:r>
            <a:r>
              <a:rPr dirty="0"/>
              <a:t>dostępność, reprezentacja, wrażliwość kulturowa</a:t>
            </a:r>
          </a:p>
          <a:p>
            <a:r>
              <a:rPr b="1" dirty="0">
                <a:solidFill>
                  <a:schemeClr val="accent1"/>
                </a:solidFill>
              </a:rPr>
              <a:t>Narzędzia: </a:t>
            </a:r>
            <a:r>
              <a:rPr dirty="0"/>
              <a:t>projektowanie uniwersalne, planowanie partycypacyjne, język integracyjny</a:t>
            </a:r>
          </a:p>
          <a:p>
            <a:r>
              <a:rPr b="1" dirty="0">
                <a:solidFill>
                  <a:schemeClr val="accent1"/>
                </a:solidFill>
              </a:rPr>
              <a:t>Burza mózgów w grupie: </a:t>
            </a:r>
            <a:r>
              <a:rPr dirty="0"/>
              <a:t>Strategie integracyjne w nauczaniu</a:t>
            </a:r>
          </a:p>
        </p:txBody>
      </p:sp>
      <p:sp>
        <p:nvSpPr>
          <p:cNvPr id="3" name="Title 2"/>
          <p:cNvSpPr>
            <a:spLocks noGrp="1"/>
          </p:cNvSpPr>
          <p:nvPr>
            <p:ph type="title"/>
          </p:nvPr>
        </p:nvSpPr>
        <p:spPr>
          <a:xfrm>
            <a:off x="761999" y="1365515"/>
            <a:ext cx="22860001" cy="2021633"/>
          </a:xfrm>
        </p:spPr>
        <p:txBody>
          <a:bodyPr/>
          <a:lstStyle/>
          <a:p>
            <a:r>
              <a:rPr dirty="0"/>
              <a:t>Inkluzywność w praktyce: narzędzia i strategie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9907B22-3728-4538-F584-DCF7ABABDDA8}"/>
              </a:ext>
            </a:extLst>
          </p:cNvPr>
          <p:cNvSpPr>
            <a:spLocks noGrp="1"/>
          </p:cNvSpPr>
          <p:nvPr>
            <p:ph type="ctrTitle"/>
          </p:nvPr>
        </p:nvSpPr>
        <p:spPr>
          <a:xfrm>
            <a:off x="591618" y="5296813"/>
            <a:ext cx="8775189" cy="3105150"/>
          </a:xfrm>
        </p:spPr>
        <p:txBody>
          <a:bodyPr>
            <a:normAutofit fontScale="90000"/>
          </a:bodyPr>
          <a:lstStyle/>
          <a:p>
            <a:r>
              <a:rPr lang="en-GB" b="1" dirty="0">
                <a:solidFill>
                  <a:schemeClr val="tx1"/>
                </a:solidFill>
              </a:rPr>
              <a:t>Praktyczne narzędzia i strategie</a:t>
            </a:r>
            <a:endParaRPr lang="pl-PL" dirty="0">
              <a:solidFill>
                <a:schemeClr val="tx1"/>
              </a:solidFill>
            </a:endParaRPr>
          </a:p>
        </p:txBody>
      </p:sp>
      <p:sp>
        <p:nvSpPr>
          <p:cNvPr id="3" name="Symbol zastępczy tekstu 2">
            <a:extLst>
              <a:ext uri="{FF2B5EF4-FFF2-40B4-BE49-F238E27FC236}">
                <a16:creationId xmlns:a16="http://schemas.microsoft.com/office/drawing/2014/main" id="{BFCF18F2-0FF6-B15C-3C23-64749E46862B}"/>
              </a:ext>
            </a:extLst>
          </p:cNvPr>
          <p:cNvSpPr>
            <a:spLocks noGrp="1"/>
          </p:cNvSpPr>
          <p:nvPr>
            <p:ph type="body" idx="1"/>
          </p:nvPr>
        </p:nvSpPr>
        <p:spPr>
          <a:xfrm>
            <a:off x="11067680" y="1304946"/>
            <a:ext cx="11320273" cy="11268054"/>
          </a:xfrm>
        </p:spPr>
        <p:txBody>
          <a:bodyPr>
            <a:normAutofit fontScale="85000" lnSpcReduction="20000"/>
          </a:bodyPr>
          <a:lstStyle/>
          <a:p>
            <a:pPr marL="0" indent="0">
              <a:buNone/>
            </a:pPr>
            <a:r>
              <a:rPr lang="en-GB" b="1" i="1" dirty="0">
                <a:solidFill>
                  <a:schemeClr val="tx1"/>
                </a:solidFill>
              </a:rPr>
              <a:t>Narzędzia promujące integrację w turystyce i edukacji</a:t>
            </a:r>
            <a:endParaRPr lang="pl-PL" b="1" dirty="0">
              <a:solidFill>
                <a:schemeClr val="tx1"/>
              </a:solidFill>
            </a:endParaRPr>
          </a:p>
          <a:p>
            <a:pPr marL="0" lvl="0" indent="0">
              <a:buNone/>
            </a:pPr>
            <a:r>
              <a:rPr lang="en-GB" b="1" dirty="0">
                <a:solidFill>
                  <a:schemeClr val="accent1"/>
                </a:solidFill>
              </a:rPr>
              <a:t>Uniwersalny projekt nauczania (UDL):</a:t>
            </a:r>
            <a:br>
              <a:rPr lang="en-GB" dirty="0"/>
            </a:br>
            <a:r>
              <a:rPr lang="en-GB" dirty="0"/>
              <a:t>Zapewnij wiele sposobów zaangażowania, reprezentacji i wyrażania siebie zarówno w działaniach turystycznych, jak i w klasie.</a:t>
            </a:r>
            <a:endParaRPr lang="pl-PL" dirty="0"/>
          </a:p>
          <a:p>
            <a:pPr marL="0" lvl="0" indent="0">
              <a:buNone/>
            </a:pPr>
            <a:r>
              <a:rPr lang="en-GB" b="1" dirty="0">
                <a:solidFill>
                  <a:schemeClr val="accent1"/>
                </a:solidFill>
              </a:rPr>
              <a:t>Planowanie partycypacyjne:</a:t>
            </a:r>
            <a:br>
              <a:rPr lang="en-GB" dirty="0"/>
            </a:br>
            <a:r>
              <a:rPr lang="en-GB" dirty="0"/>
              <a:t>Zaangażuj lokalnych interesariuszy (zwłaszcza osoby marginalizowane) w planowanie doświadczeń turystycznych lub programów edukacyjnych.</a:t>
            </a:r>
            <a:endParaRPr lang="pl-PL" dirty="0"/>
          </a:p>
          <a:p>
            <a:pPr marL="0" lvl="0" indent="0">
              <a:buNone/>
            </a:pPr>
            <a:r>
              <a:rPr lang="en-GB" b="1" dirty="0">
                <a:solidFill>
                  <a:schemeClr val="accent1"/>
                </a:solidFill>
              </a:rPr>
              <a:t>Wytyczne dotyczące języka integracyjnego:</a:t>
            </a:r>
            <a:br>
              <a:rPr lang="en-GB" dirty="0"/>
            </a:br>
            <a:r>
              <a:rPr lang="en-GB" dirty="0"/>
              <a:t>Unikaj żargonu, używaj prostego języka i z szacunkiem wykorzystuj lokalne wyrażenia.</a:t>
            </a:r>
            <a:endParaRPr lang="pl-PL" dirty="0"/>
          </a:p>
          <a:p>
            <a:pPr marL="0" lvl="0" indent="0">
              <a:buNone/>
            </a:pPr>
            <a:r>
              <a:rPr lang="en-GB" b="1" dirty="0">
                <a:solidFill>
                  <a:schemeClr val="accent1"/>
                </a:solidFill>
              </a:rPr>
              <a:t>Audyty dostępności:</a:t>
            </a:r>
            <a:br>
              <a:rPr lang="en-GB" dirty="0"/>
            </a:br>
            <a:r>
              <a:rPr lang="en-GB" dirty="0"/>
              <a:t>Oceń usługi turystyczne (lub środowiska edukacyjne) pod kątem dostępności fizycznej i informacyjnej.</a:t>
            </a:r>
            <a:endParaRPr lang="pl-PL" dirty="0"/>
          </a:p>
          <a:p>
            <a:pPr marL="0" lvl="0" indent="0">
              <a:buNone/>
            </a:pPr>
            <a:r>
              <a:rPr lang="en-GB" b="1" dirty="0">
                <a:solidFill>
                  <a:schemeClr val="accent1"/>
                </a:solidFill>
              </a:rPr>
              <a:t>Studia przypadków przedstawiające różnorodne wzorce do naśladowania:</a:t>
            </a:r>
            <a:br>
              <a:rPr lang="en-GB" dirty="0"/>
            </a:br>
            <a:r>
              <a:rPr lang="en-GB" dirty="0"/>
              <a:t>W materiałach szkoleniowych wykorzystuj przykłady pochodzące ze społeczności niedostatecznie reprezentowanych.</a:t>
            </a:r>
            <a:endParaRPr lang="pl-PL" dirty="0"/>
          </a:p>
          <a:p>
            <a:pPr marL="0" lvl="0" indent="0">
              <a:buNone/>
            </a:pPr>
            <a:r>
              <a:rPr lang="en-GB" b="1" dirty="0">
                <a:solidFill>
                  <a:schemeClr val="accent1"/>
                </a:solidFill>
              </a:rPr>
              <a:t>Elastyczne podejście do oceny:</a:t>
            </a:r>
            <a:br>
              <a:rPr lang="en-GB" dirty="0"/>
            </a:br>
            <a:r>
              <a:rPr lang="en-GB" dirty="0"/>
              <a:t>Pozwól studentom wyrażać swoją wiedzę na różne sposoby: pisemnie, wizualnie, ustnie itp.</a:t>
            </a:r>
            <a:endParaRPr lang="pl-PL" dirty="0"/>
          </a:p>
          <a:p>
            <a:endParaRPr lang="pl-PL" dirty="0"/>
          </a:p>
        </p:txBody>
      </p:sp>
      <p:cxnSp>
        <p:nvCxnSpPr>
          <p:cNvPr id="5" name="Straight Arrow Connector 4">
            <a:extLst>
              <a:ext uri="{FF2B5EF4-FFF2-40B4-BE49-F238E27FC236}">
                <a16:creationId xmlns:a16="http://schemas.microsoft.com/office/drawing/2014/main" id="{A0326D0B-8355-1527-8038-4F5894B95C30}"/>
              </a:ext>
            </a:extLst>
          </p:cNvPr>
          <p:cNvCxnSpPr/>
          <p:nvPr/>
        </p:nvCxnSpPr>
        <p:spPr>
          <a:xfrm flipH="1">
            <a:off x="9175804" y="3042591"/>
            <a:ext cx="650" cy="7034470"/>
          </a:xfrm>
          <a:prstGeom prst="straightConnector1">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134873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43C6-7DDD-B7C4-CE13-4D8E37B09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47142-71E5-CF66-807A-610A5AE03C23}"/>
              </a:ext>
            </a:extLst>
          </p:cNvPr>
          <p:cNvSpPr>
            <a:spLocks noGrp="1"/>
          </p:cNvSpPr>
          <p:nvPr>
            <p:ph type="title"/>
          </p:nvPr>
        </p:nvSpPr>
        <p:spPr>
          <a:xfrm>
            <a:off x="762001" y="4680857"/>
            <a:ext cx="15128874" cy="4748893"/>
          </a:xfrm>
        </p:spPr>
        <p:txBody>
          <a:bodyPr>
            <a:noAutofit/>
          </a:bodyPr>
          <a:lstStyle/>
          <a:p>
            <a:pPr>
              <a:lnSpc>
                <a:spcPct val="150000"/>
              </a:lnSpc>
            </a:pPr>
            <a:r>
              <a:rPr lang="en" sz="7200" dirty="0"/>
              <a:t>Polityka publiczna i dobre praktyki</a:t>
            </a:r>
            <a:endParaRPr lang="en-US" sz="7200" dirty="0"/>
          </a:p>
        </p:txBody>
      </p:sp>
      <p:pic>
        <p:nvPicPr>
          <p:cNvPr id="4" name="Picture 3" descr="European flag emblem and multilingual disclaimer - European ...">
            <a:extLst>
              <a:ext uri="{FF2B5EF4-FFF2-40B4-BE49-F238E27FC236}">
                <a16:creationId xmlns:a16="http://schemas.microsoft.com/office/drawing/2014/main" id="{AA8D9975-0E8E-42C0-32F7-A216B7A956D8}"/>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2223099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E842EBF0-A270-400A-A9F1-161048896493}"/>
              </a:ext>
            </a:extLst>
          </p:cNvPr>
          <p:cNvSpPr>
            <a:spLocks noGrp="1"/>
          </p:cNvSpPr>
          <p:nvPr>
            <p:ph type="body" idx="1"/>
          </p:nvPr>
        </p:nvSpPr>
        <p:spPr/>
        <p:txBody>
          <a:bodyPr/>
          <a:lstStyle/>
          <a:p>
            <a:pPr marL="914400" indent="-685800">
              <a:buFont typeface="Arial" panose="020B0604020202020204" pitchFamily="34" charset="0"/>
              <a:buChar char="•"/>
            </a:pPr>
            <a:r>
              <a:rPr lang="en-US" dirty="0"/>
              <a:t>Dialog i współpraca z interesariuszami zintegrowane z zarządzaniem destynacją.</a:t>
            </a:r>
          </a:p>
          <a:p>
            <a:pPr marL="914400" indent="-685800">
              <a:buFont typeface="Arial" panose="020B0604020202020204" pitchFamily="34" charset="0"/>
              <a:buChar char="•"/>
            </a:pPr>
            <a:r>
              <a:rPr lang="en-US" dirty="0"/>
              <a:t>Zestaw narzędzi do angażowania społeczności (przewodnik 4) przedstawia kroki, które należy podjąć, aby słuchać, monitorować i działać.</a:t>
            </a:r>
          </a:p>
          <a:p>
            <a:pPr marL="914400" indent="-685800">
              <a:buFont typeface="Arial" panose="020B0604020202020204" pitchFamily="34" charset="0"/>
              <a:buChar char="•"/>
            </a:pPr>
            <a:r>
              <a:rPr lang="en-US" dirty="0"/>
              <a:t>Kierunki polityki wymagają strategii opracowanych przy szerokim udziale społeczności lokalnej.</a:t>
            </a:r>
          </a:p>
          <a:p>
            <a:endParaRPr lang="pl-PL" dirty="0"/>
          </a:p>
        </p:txBody>
      </p:sp>
      <p:sp>
        <p:nvSpPr>
          <p:cNvPr id="3" name="Tytuł 2">
            <a:extLst>
              <a:ext uri="{FF2B5EF4-FFF2-40B4-BE49-F238E27FC236}">
                <a16:creationId xmlns:a16="http://schemas.microsoft.com/office/drawing/2014/main" id="{422155CA-9C5D-AF6D-7B0D-1D5879A6E185}"/>
              </a:ext>
            </a:extLst>
          </p:cNvPr>
          <p:cNvSpPr>
            <a:spLocks noGrp="1"/>
          </p:cNvSpPr>
          <p:nvPr>
            <p:ph type="title"/>
          </p:nvPr>
        </p:nvSpPr>
        <p:spPr>
          <a:xfrm>
            <a:off x="1523999" y="1556657"/>
            <a:ext cx="22860001" cy="2021633"/>
          </a:xfrm>
        </p:spPr>
        <p:txBody>
          <a:bodyPr>
            <a:normAutofit fontScale="90000"/>
          </a:bodyPr>
          <a:lstStyle/>
          <a:p>
            <a:r>
              <a:rPr lang="en-US" dirty="0"/>
              <a:t>UNESCO — Standardy zrównoważonej turystyki w zakresie światowego dziedzictwa</a:t>
            </a:r>
            <a:endParaRPr lang="pl-PL" dirty="0"/>
          </a:p>
        </p:txBody>
      </p:sp>
    </p:spTree>
    <p:extLst>
      <p:ext uri="{BB962C8B-B14F-4D97-AF65-F5344CB8AC3E}">
        <p14:creationId xmlns:p14="http://schemas.microsoft.com/office/powerpoint/2010/main" val="1626747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535DE4A-000B-81BF-064F-00F54F685A7D}"/>
              </a:ext>
            </a:extLst>
          </p:cNvPr>
          <p:cNvSpPr>
            <a:spLocks noGrp="1"/>
          </p:cNvSpPr>
          <p:nvPr>
            <p:ph type="body" idx="1"/>
          </p:nvPr>
        </p:nvSpPr>
        <p:spPr/>
        <p:txBody>
          <a:bodyPr>
            <a:normAutofit lnSpcReduction="10000"/>
          </a:bodyPr>
          <a:lstStyle/>
          <a:p>
            <a:pPr marL="914400" indent="-685800">
              <a:buFont typeface="Arial" panose="020B0604020202020204" pitchFamily="34" charset="0"/>
              <a:buChar char="•"/>
            </a:pPr>
            <a:r>
              <a:rPr lang="pl-PL" dirty="0"/>
              <a:t>Ramy UNWTO </a:t>
            </a:r>
            <a:r>
              <a:rPr lang="pl-PL" dirty="0" err="1"/>
              <a:t>AlUla </a:t>
            </a:r>
            <a:r>
              <a:rPr lang="pl-PL" dirty="0"/>
              <a:t>(2020): </a:t>
            </a:r>
            <a:r>
              <a:rPr lang="pl-PL" dirty="0" err="1"/>
              <a:t>Wzmacniać </a:t>
            </a:r>
            <a:r>
              <a:rPr lang="pl-PL" dirty="0"/>
              <a:t>• </a:t>
            </a:r>
            <a:r>
              <a:rPr lang="pl-PL" dirty="0" err="1"/>
              <a:t>Chronić </a:t>
            </a:r>
            <a:r>
              <a:rPr lang="pl-PL" dirty="0"/>
              <a:t>• Prosperować • </a:t>
            </a:r>
            <a:r>
              <a:rPr lang="pl-PL" dirty="0" err="1"/>
              <a:t>Współpracować</a:t>
            </a:r>
            <a:r>
              <a:rPr lang="pl-PL" dirty="0"/>
              <a:t>.</a:t>
            </a:r>
          </a:p>
          <a:p>
            <a:pPr marL="914400" indent="-685800">
              <a:buFont typeface="Arial" panose="020B0604020202020204" pitchFamily="34" charset="0"/>
              <a:buChar char="•"/>
            </a:pPr>
            <a:r>
              <a:rPr lang="pl-PL" dirty="0" err="1"/>
              <a:t>Wytyczne</a:t>
            </a:r>
            <a:r>
              <a:rPr lang="pl-PL" dirty="0"/>
              <a:t> UNWTO dotyczące dostępności (2023) </a:t>
            </a:r>
            <a:r>
              <a:rPr lang="pl-PL" dirty="0" err="1"/>
              <a:t>są zgodne </a:t>
            </a:r>
            <a:r>
              <a:rPr lang="pl-PL" dirty="0"/>
              <a:t>z normą ISO 21902 dotyczącą </a:t>
            </a:r>
            <a:r>
              <a:rPr lang="pl-PL" dirty="0" err="1"/>
              <a:t>„Turystyki </a:t>
            </a:r>
            <a:r>
              <a:rPr lang="pl-PL" dirty="0"/>
              <a:t>dla </a:t>
            </a:r>
            <a:r>
              <a:rPr lang="pl-PL" dirty="0" err="1"/>
              <a:t>wszystkich</a:t>
            </a:r>
            <a:r>
              <a:rPr lang="pl-PL" dirty="0"/>
              <a:t>”.</a:t>
            </a:r>
          </a:p>
          <a:p>
            <a:pPr marL="914400" indent="-685800">
              <a:buFont typeface="Arial" panose="020B0604020202020204" pitchFamily="34" charset="0"/>
              <a:buChar char="•"/>
            </a:pPr>
            <a:r>
              <a:rPr lang="pl-PL" dirty="0" err="1"/>
              <a:t>Program zrównoważonej turystyki </a:t>
            </a:r>
            <a:r>
              <a:rPr lang="pl-PL" dirty="0"/>
              <a:t>One Planet Programu Narodów Zjednoczonych ds. Ochrony Środowiska (UNEP): </a:t>
            </a:r>
            <a:r>
              <a:rPr lang="pl-PL" dirty="0" err="1"/>
              <a:t>wielopodmiotowa </a:t>
            </a:r>
            <a:r>
              <a:rPr lang="pl-PL" dirty="0"/>
              <a:t>sieć SCP.</a:t>
            </a:r>
          </a:p>
          <a:p>
            <a:pPr marL="914400" indent="-685800">
              <a:buFont typeface="Arial" panose="020B0604020202020204" pitchFamily="34" charset="0"/>
              <a:buChar char="•"/>
            </a:pPr>
            <a:r>
              <a:rPr lang="pl-PL" dirty="0" err="1"/>
              <a:t>Wytyczne </a:t>
            </a:r>
            <a:r>
              <a:rPr lang="pl-PL" dirty="0"/>
              <a:t>UNEP </a:t>
            </a:r>
            <a:r>
              <a:rPr lang="pl-PL" dirty="0" err="1"/>
              <a:t>dotyczące obszarów chronionych kładą nacisk na </a:t>
            </a:r>
            <a:r>
              <a:rPr lang="pl-PL" dirty="0"/>
              <a:t>współzarządzanie </a:t>
            </a:r>
            <a:r>
              <a:rPr lang="pl-PL" dirty="0" err="1"/>
              <a:t>przez społeczność </a:t>
            </a:r>
            <a:r>
              <a:rPr lang="pl-PL" dirty="0"/>
              <a:t>i </a:t>
            </a:r>
            <a:r>
              <a:rPr lang="pl-PL" dirty="0" err="1"/>
              <a:t>dzielenie się</a:t>
            </a:r>
            <a:r>
              <a:rPr lang="pl-PL" dirty="0"/>
              <a:t> korzyściami.</a:t>
            </a:r>
          </a:p>
          <a:p>
            <a:endParaRPr lang="pl-PL" dirty="0"/>
          </a:p>
        </p:txBody>
      </p:sp>
      <p:sp>
        <p:nvSpPr>
          <p:cNvPr id="3" name="Tytuł 2">
            <a:extLst>
              <a:ext uri="{FF2B5EF4-FFF2-40B4-BE49-F238E27FC236}">
                <a16:creationId xmlns:a16="http://schemas.microsoft.com/office/drawing/2014/main" id="{B3686A17-FBAB-F3F8-1EB8-73DDACCD7064}"/>
              </a:ext>
            </a:extLst>
          </p:cNvPr>
          <p:cNvSpPr>
            <a:spLocks noGrp="1"/>
          </p:cNvSpPr>
          <p:nvPr>
            <p:ph type="title"/>
          </p:nvPr>
        </p:nvSpPr>
        <p:spPr/>
        <p:txBody>
          <a:bodyPr>
            <a:normAutofit fontScale="90000"/>
          </a:bodyPr>
          <a:lstStyle/>
          <a:p>
            <a:r>
              <a:rPr lang="en-US" dirty="0"/>
              <a:t>UNWTO i UNEP — Ramy rozwoju sprzyjającego włączeniu społecznemu</a:t>
            </a:r>
            <a:endParaRPr lang="pl-PL" dirty="0"/>
          </a:p>
        </p:txBody>
      </p:sp>
    </p:spTree>
    <p:extLst>
      <p:ext uri="{BB962C8B-B14F-4D97-AF65-F5344CB8AC3E}">
        <p14:creationId xmlns:p14="http://schemas.microsoft.com/office/powerpoint/2010/main" val="1548265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105FFBA-D63C-E038-4D42-AE09626AECE1}"/>
              </a:ext>
            </a:extLst>
          </p:cNvPr>
          <p:cNvSpPr>
            <a:spLocks noGrp="1"/>
          </p:cNvSpPr>
          <p:nvPr>
            <p:ph type="body" idx="1"/>
          </p:nvPr>
        </p:nvSpPr>
        <p:spPr/>
        <p:txBody>
          <a:bodyPr/>
          <a:lstStyle/>
          <a:p>
            <a:pPr marL="914400" indent="-685800">
              <a:buFont typeface="Arial" panose="020B0604020202020204" pitchFamily="34" charset="0"/>
              <a:buChar char="•"/>
            </a:pPr>
            <a:r>
              <a:rPr lang="en-US" dirty="0"/>
              <a:t>Sekcja A: Organ docelowy + zaangażowanie przedsiębiorstw, mieszkańców i odwiedzających (A1–A7).</a:t>
            </a:r>
          </a:p>
          <a:p>
            <a:pPr marL="914400" indent="-685800">
              <a:buFont typeface="Arial" panose="020B0604020202020204" pitchFamily="34" charset="0"/>
              <a:buChar char="•"/>
            </a:pPr>
            <a:r>
              <a:rPr lang="en-US" dirty="0"/>
              <a:t>Kryteria powiązane z celami zrównoważonego rozwoju; stosowane przez systemy certyfikacji w celu zapewnienia odpowiedzialności.</a:t>
            </a:r>
          </a:p>
          <a:p>
            <a:pPr marL="914400" indent="-685800">
              <a:buFont typeface="Arial" panose="020B0604020202020204" pitchFamily="34" charset="0"/>
              <a:buChar char="•"/>
            </a:pPr>
            <a:r>
              <a:rPr lang="en-US" dirty="0"/>
              <a:t>Praktyczne zastosowanie: badania opinii mieszkańców, konsultacyjne plany działania, publiczne wykazy certyfikowanych przedsiębiorstw.</a:t>
            </a:r>
          </a:p>
          <a:p>
            <a:endParaRPr lang="pl-PL" dirty="0"/>
          </a:p>
        </p:txBody>
      </p:sp>
      <p:sp>
        <p:nvSpPr>
          <p:cNvPr id="3" name="Tytuł 2">
            <a:extLst>
              <a:ext uri="{FF2B5EF4-FFF2-40B4-BE49-F238E27FC236}">
                <a16:creationId xmlns:a16="http://schemas.microsoft.com/office/drawing/2014/main" id="{00FEAF08-B93E-D16C-07C1-189F3ADB54FA}"/>
              </a:ext>
            </a:extLst>
          </p:cNvPr>
          <p:cNvSpPr>
            <a:spLocks noGrp="1"/>
          </p:cNvSpPr>
          <p:nvPr>
            <p:ph type="title"/>
          </p:nvPr>
        </p:nvSpPr>
        <p:spPr/>
        <p:txBody>
          <a:bodyPr/>
          <a:lstStyle/>
          <a:p>
            <a:r>
              <a:rPr lang="pl-PL" dirty="0" err="1"/>
              <a:t>Kryteria</a:t>
            </a:r>
            <a:r>
              <a:rPr lang="pl-PL" dirty="0"/>
              <a:t> GSTC — </a:t>
            </a:r>
            <a:r>
              <a:rPr lang="pl-PL" dirty="0" err="1"/>
              <a:t>operacyjne </a:t>
            </a:r>
            <a:r>
              <a:rPr lang="pl-PL" dirty="0"/>
              <a:t>zaangażowanie</a:t>
            </a:r>
          </a:p>
        </p:txBody>
      </p:sp>
    </p:spTree>
    <p:extLst>
      <p:ext uri="{BB962C8B-B14F-4D97-AF65-F5344CB8AC3E}">
        <p14:creationId xmlns:p14="http://schemas.microsoft.com/office/powerpoint/2010/main" val="3617073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F0F4-C327-F68F-FD0C-1843D070A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BC657B-8C63-B754-DF6B-2AD742063170}"/>
              </a:ext>
            </a:extLst>
          </p:cNvPr>
          <p:cNvSpPr>
            <a:spLocks noGrp="1"/>
          </p:cNvSpPr>
          <p:nvPr>
            <p:ph type="title"/>
          </p:nvPr>
        </p:nvSpPr>
        <p:spPr>
          <a:xfrm>
            <a:off x="762001" y="4680857"/>
            <a:ext cx="15128874" cy="4748893"/>
          </a:xfrm>
        </p:spPr>
        <p:txBody>
          <a:bodyPr>
            <a:noAutofit/>
          </a:bodyPr>
          <a:lstStyle/>
          <a:p>
            <a:pPr>
              <a:lnSpc>
                <a:spcPct val="150000"/>
              </a:lnSpc>
            </a:pPr>
            <a:r>
              <a:rPr lang="en" sz="7200" dirty="0"/>
              <a:t>Studia przypadków Eksploracja</a:t>
            </a:r>
          </a:p>
        </p:txBody>
      </p:sp>
      <p:pic>
        <p:nvPicPr>
          <p:cNvPr id="4" name="Picture 3" descr="European flag emblem and multilingual disclaimer - European ...">
            <a:extLst>
              <a:ext uri="{FF2B5EF4-FFF2-40B4-BE49-F238E27FC236}">
                <a16:creationId xmlns:a16="http://schemas.microsoft.com/office/drawing/2014/main" id="{39C16E95-2057-BEBA-7164-0052D9060FCF}"/>
              </a:ext>
            </a:extLst>
          </p:cNvPr>
          <p:cNvPicPr>
            <a:picLocks noChangeAspect="1"/>
          </p:cNvPicPr>
          <p:nvPr/>
        </p:nvPicPr>
        <p:blipFill>
          <a:blip r:embed="rId2"/>
          <a:stretch>
            <a:fillRect/>
          </a:stretch>
        </p:blipFill>
        <p:spPr>
          <a:xfrm>
            <a:off x="768599" y="11940061"/>
            <a:ext cx="3482106" cy="728007"/>
          </a:xfrm>
          <a:prstGeom prst="rect">
            <a:avLst/>
          </a:prstGeom>
        </p:spPr>
      </p:pic>
      <p:sp>
        <p:nvSpPr>
          <p:cNvPr id="5" name="Text Placeholder 1">
            <a:extLst>
              <a:ext uri="{FF2B5EF4-FFF2-40B4-BE49-F238E27FC236}">
                <a16:creationId xmlns:a16="http://schemas.microsoft.com/office/drawing/2014/main" id="{E6CA13ED-7320-FF7C-85CB-1712B1A35ACD}"/>
              </a:ext>
            </a:extLst>
          </p:cNvPr>
          <p:cNvSpPr txBox="1">
            <a:spLocks/>
          </p:cNvSpPr>
          <p:nvPr/>
        </p:nvSpPr>
        <p:spPr>
          <a:xfrm>
            <a:off x="482463" y="7765774"/>
            <a:ext cx="14116050" cy="1162050"/>
          </a:xfrm>
          <a:prstGeom prst="rect">
            <a:avLst/>
          </a:prstGeom>
          <a:noFill/>
          <a:ln>
            <a:noFill/>
          </a:ln>
        </p:spPr>
        <p:txBody>
          <a:bodyPr spcFirstLastPara="1" vert="horz" wrap="square" lIns="91440" tIns="45720" rIns="91440" bIns="45720" rtlCol="0" anchor="ctr" anchorCtr="0">
            <a:normAutofit fontScale="92500" lnSpcReduction="1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0" indent="0">
              <a:spcBef>
                <a:spcPts val="1000"/>
              </a:spcBef>
            </a:pPr>
            <a:r>
              <a:rPr lang="en" sz="8000" dirty="0">
                <a:solidFill>
                  <a:schemeClr val="bg1"/>
                </a:solidFill>
              </a:rPr>
              <a:t>Udane inicjatywy</a:t>
            </a:r>
          </a:p>
        </p:txBody>
      </p:sp>
    </p:spTree>
    <p:extLst>
      <p:ext uri="{BB962C8B-B14F-4D97-AF65-F5344CB8AC3E}">
        <p14:creationId xmlns:p14="http://schemas.microsoft.com/office/powerpoint/2010/main" val="2337183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0DEA8E-68CF-AF7F-99F7-544109F2BFBA}"/>
              </a:ext>
            </a:extLst>
          </p:cNvPr>
          <p:cNvSpPr>
            <a:spLocks noGrp="1"/>
          </p:cNvSpPr>
          <p:nvPr>
            <p:ph type="ctrTitle"/>
          </p:nvPr>
        </p:nvSpPr>
        <p:spPr>
          <a:xfrm>
            <a:off x="762003" y="1524000"/>
            <a:ext cx="23352120" cy="1895061"/>
          </a:xfrm>
        </p:spPr>
        <p:txBody>
          <a:bodyPr>
            <a:normAutofit fontScale="90000"/>
          </a:bodyPr>
          <a:lstStyle/>
          <a:p>
            <a:r>
              <a:rPr lang="en-GB" dirty="0"/>
              <a:t>Przykłady: Ekoturystyka prowadzona przez społeczność lokalną</a:t>
            </a:r>
            <a:endParaRPr lang="pl-PL" b="1" dirty="0">
              <a:solidFill>
                <a:schemeClr val="tx1"/>
              </a:solidFill>
            </a:endParaRPr>
          </a:p>
        </p:txBody>
      </p:sp>
      <p:sp>
        <p:nvSpPr>
          <p:cNvPr id="5" name="TextBox 4">
            <a:extLst>
              <a:ext uri="{FF2B5EF4-FFF2-40B4-BE49-F238E27FC236}">
                <a16:creationId xmlns:a16="http://schemas.microsoft.com/office/drawing/2014/main" id="{2656799B-B434-339B-39E3-8FB1E1883D64}"/>
              </a:ext>
            </a:extLst>
          </p:cNvPr>
          <p:cNvSpPr txBox="1"/>
          <p:nvPr/>
        </p:nvSpPr>
        <p:spPr>
          <a:xfrm>
            <a:off x="556222" y="4519914"/>
            <a:ext cx="6739466" cy="734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pl-PL" sz="3600" b="1" dirty="0">
                <a:solidFill>
                  <a:srgbClr val="323232"/>
                </a:solidFill>
              </a:rPr>
              <a:t>🏞️ Przykład 1: </a:t>
            </a:r>
            <a:r>
              <a:rPr lang="pl-PL" sz="3600" b="1" dirty="0" err="1">
                <a:solidFill>
                  <a:srgbClr val="323232"/>
                </a:solidFill>
              </a:rPr>
              <a:t>Wioska Ghandruk </a:t>
            </a:r>
            <a:r>
              <a:rPr lang="pl-PL" sz="3600" b="1" dirty="0">
                <a:solidFill>
                  <a:srgbClr val="323232"/>
                </a:solidFill>
              </a:rPr>
              <a:t>w Nepalu</a:t>
            </a:r>
            <a:endParaRPr lang="pl-PL" sz="3600" dirty="0"/>
          </a:p>
          <a:p>
            <a:pPr>
              <a:lnSpc>
                <a:spcPct val="90000"/>
              </a:lnSpc>
              <a:spcBef>
                <a:spcPts val="2000"/>
              </a:spcBef>
            </a:pPr>
            <a:r>
              <a:rPr lang="en-GB" sz="3600" b="1" dirty="0">
                <a:solidFill>
                  <a:schemeClr val="accent1"/>
                </a:solidFill>
              </a:rPr>
              <a:t>Co: </a:t>
            </a:r>
            <a:r>
              <a:rPr lang="en-GB" sz="3600" dirty="0">
                <a:solidFill>
                  <a:srgbClr val="323232"/>
                </a:solidFill>
              </a:rPr>
              <a:t>Miejscowi mieszkańcy wspólnie zarządzają szlakami trekkingowymi i ekologicznymi schroniskami</a:t>
            </a:r>
            <a:endParaRPr lang="pl-PL" sz="3600" dirty="0"/>
          </a:p>
          <a:p>
            <a:pPr>
              <a:lnSpc>
                <a:spcPct val="90000"/>
              </a:lnSpc>
              <a:spcBef>
                <a:spcPts val="2000"/>
              </a:spcBef>
            </a:pPr>
            <a:r>
              <a:rPr lang="en-GB" sz="3600" b="1" dirty="0">
                <a:solidFill>
                  <a:schemeClr val="accent1"/>
                </a:solidFill>
              </a:rPr>
              <a:t>Jak: </a:t>
            </a:r>
            <a:r>
              <a:rPr lang="en-GB" sz="3600" dirty="0">
                <a:solidFill>
                  <a:srgbClr val="323232"/>
                </a:solidFill>
              </a:rPr>
              <a:t>Spółdzielnie kierowane przez społeczność lokalną prowadzą zakwaterowanie i programy kulturalne</a:t>
            </a:r>
            <a:endParaRPr lang="pl-PL" sz="3600" dirty="0"/>
          </a:p>
          <a:p>
            <a:pPr>
              <a:lnSpc>
                <a:spcPct val="90000"/>
              </a:lnSpc>
              <a:spcBef>
                <a:spcPts val="2000"/>
              </a:spcBef>
            </a:pPr>
            <a:r>
              <a:rPr lang="en-GB" sz="3600" b="1" dirty="0">
                <a:solidFill>
                  <a:schemeClr val="accent1"/>
                </a:solidFill>
              </a:rPr>
              <a:t>Wpływ: </a:t>
            </a:r>
            <a:r>
              <a:rPr lang="en-GB" sz="3600" dirty="0">
                <a:solidFill>
                  <a:srgbClr val="323232"/>
                </a:solidFill>
              </a:rPr>
              <a:t>zmniejszenie migracji, wzrost lokalnych dochodów i zachowanie dziedzictwa Gurung</a:t>
            </a:r>
            <a:endParaRPr lang="en-US" sz="3600" dirty="0"/>
          </a:p>
        </p:txBody>
      </p:sp>
      <p:sp>
        <p:nvSpPr>
          <p:cNvPr id="6" name="TextBox 5">
            <a:extLst>
              <a:ext uri="{FF2B5EF4-FFF2-40B4-BE49-F238E27FC236}">
                <a16:creationId xmlns:a16="http://schemas.microsoft.com/office/drawing/2014/main" id="{E7606BC6-D80A-69DC-86D3-DE48752CF07E}"/>
              </a:ext>
            </a:extLst>
          </p:cNvPr>
          <p:cNvSpPr txBox="1"/>
          <p:nvPr/>
        </p:nvSpPr>
        <p:spPr>
          <a:xfrm>
            <a:off x="7388578" y="4621715"/>
            <a:ext cx="7450666" cy="734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pl-PL" sz="3600" b="1" dirty="0">
                <a:solidFill>
                  <a:srgbClr val="323232"/>
                </a:solidFill>
              </a:rPr>
              <a:t>🌿 </a:t>
            </a:r>
            <a:r>
              <a:rPr lang="en-GB" sz="3600" b="1" dirty="0">
                <a:solidFill>
                  <a:srgbClr val="323232"/>
                </a:solidFill>
              </a:rPr>
              <a:t>Przypadek 2: Komitet Campesino z Wyżyn (CCDA), Gwatemala</a:t>
            </a:r>
            <a:endParaRPr lang="pl-PL" sz="3600" dirty="0"/>
          </a:p>
          <a:p>
            <a:pPr>
              <a:lnSpc>
                <a:spcPct val="90000"/>
              </a:lnSpc>
              <a:spcBef>
                <a:spcPts val="2000"/>
              </a:spcBef>
            </a:pPr>
            <a:r>
              <a:rPr lang="en-GB" sz="3600" b="1" dirty="0">
                <a:solidFill>
                  <a:schemeClr val="accent1"/>
                </a:solidFill>
              </a:rPr>
              <a:t>Co: </a:t>
            </a:r>
            <a:r>
              <a:rPr lang="en-GB" sz="3600" dirty="0">
                <a:solidFill>
                  <a:srgbClr val="323232"/>
                </a:solidFill>
              </a:rPr>
              <a:t>Rdzenne społeczności Majów organizują ekologiczne wycieczki związane z uprawą kawy i spacery związane z ochroną lasów</a:t>
            </a:r>
            <a:endParaRPr lang="pl-PL" sz="3600" dirty="0"/>
          </a:p>
          <a:p>
            <a:pPr>
              <a:lnSpc>
                <a:spcPct val="90000"/>
              </a:lnSpc>
              <a:spcBef>
                <a:spcPts val="2000"/>
              </a:spcBef>
            </a:pPr>
            <a:r>
              <a:rPr lang="en-GB" sz="3600" b="1" dirty="0">
                <a:solidFill>
                  <a:schemeClr val="accent1"/>
                </a:solidFill>
              </a:rPr>
              <a:t>Jak: </a:t>
            </a:r>
            <a:r>
              <a:rPr lang="en-GB" sz="3600" dirty="0">
                <a:solidFill>
                  <a:srgbClr val="323232"/>
                </a:solidFill>
              </a:rPr>
              <a:t>Turyści poznają życie rolnicze i wspierają projekty ponownego zalesiania</a:t>
            </a:r>
            <a:endParaRPr lang="pl-PL" sz="3600" dirty="0"/>
          </a:p>
          <a:p>
            <a:pPr>
              <a:lnSpc>
                <a:spcPct val="90000"/>
              </a:lnSpc>
              <a:spcBef>
                <a:spcPts val="2000"/>
              </a:spcBef>
            </a:pPr>
            <a:r>
              <a:rPr lang="en-GB" sz="3600" b="1" dirty="0">
                <a:solidFill>
                  <a:schemeClr val="accent1"/>
                </a:solidFill>
              </a:rPr>
              <a:t>Wpływ: </a:t>
            </a:r>
            <a:r>
              <a:rPr lang="en-GB" sz="3600" dirty="0">
                <a:solidFill>
                  <a:srgbClr val="323232"/>
                </a:solidFill>
              </a:rPr>
              <a:t>Sprawiedliwe dochody dla rolników i zrównoważone zarządzanie gruntami</a:t>
            </a:r>
            <a:endParaRPr lang="en-US" sz="3600" dirty="0"/>
          </a:p>
        </p:txBody>
      </p:sp>
      <p:sp>
        <p:nvSpPr>
          <p:cNvPr id="7" name="TextBox 6">
            <a:extLst>
              <a:ext uri="{FF2B5EF4-FFF2-40B4-BE49-F238E27FC236}">
                <a16:creationId xmlns:a16="http://schemas.microsoft.com/office/drawing/2014/main" id="{EFE18576-7A77-2AE5-7B54-DFCD5C42D8E7}"/>
              </a:ext>
            </a:extLst>
          </p:cNvPr>
          <p:cNvSpPr txBox="1"/>
          <p:nvPr/>
        </p:nvSpPr>
        <p:spPr>
          <a:xfrm>
            <a:off x="14839244" y="4621715"/>
            <a:ext cx="8895644" cy="7033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en-US" sz="2800" dirty="0"/>
              <a:t>  </a:t>
            </a:r>
            <a:r>
              <a:rPr lang="pl-PL" sz="3600" b="1" dirty="0">
                <a:solidFill>
                  <a:srgbClr val="323232"/>
                </a:solidFill>
              </a:rPr>
              <a:t>🌊 </a:t>
            </a:r>
            <a:r>
              <a:rPr lang="en-GB" sz="3600" b="1" dirty="0">
                <a:solidFill>
                  <a:srgbClr val="323232"/>
                </a:solidFill>
              </a:rPr>
              <a:t>Przypadek 3: Park Narodowy West Coast, Republika Południowej Afryki</a:t>
            </a:r>
            <a:endParaRPr lang="pl-PL" sz="3600" dirty="0"/>
          </a:p>
          <a:p>
            <a:pPr>
              <a:lnSpc>
                <a:spcPct val="90000"/>
              </a:lnSpc>
              <a:spcBef>
                <a:spcPts val="2000"/>
              </a:spcBef>
            </a:pPr>
            <a:r>
              <a:rPr lang="en-GB" sz="3600" b="1" dirty="0">
                <a:solidFill>
                  <a:schemeClr val="accent1"/>
                </a:solidFill>
              </a:rPr>
              <a:t>Co: </a:t>
            </a:r>
            <a:r>
              <a:rPr lang="en-GB" sz="3600" dirty="0">
                <a:solidFill>
                  <a:srgbClr val="323232"/>
                </a:solidFill>
              </a:rPr>
              <a:t>Lokalne kobiety przeszkolone jako przewodniczki wycieczek ornitologicznych i wycieczek po fynbosie</a:t>
            </a:r>
            <a:endParaRPr lang="pl-PL" sz="3600" dirty="0"/>
          </a:p>
          <a:p>
            <a:pPr>
              <a:lnSpc>
                <a:spcPct val="90000"/>
              </a:lnSpc>
              <a:spcBef>
                <a:spcPts val="2000"/>
              </a:spcBef>
            </a:pPr>
            <a:r>
              <a:rPr lang="en-GB" sz="3600" b="1" dirty="0">
                <a:solidFill>
                  <a:schemeClr val="accent1"/>
                </a:solidFill>
              </a:rPr>
              <a:t>Jak: </a:t>
            </a:r>
            <a:r>
              <a:rPr lang="en-GB" sz="3600" dirty="0">
                <a:solidFill>
                  <a:srgbClr val="323232"/>
                </a:solidFill>
              </a:rPr>
              <a:t>Służby parku zatrudniły i przeszkoliły członków społeczności</a:t>
            </a:r>
            <a:endParaRPr lang="pl-PL" sz="3600" dirty="0"/>
          </a:p>
          <a:p>
            <a:pPr>
              <a:lnSpc>
                <a:spcPct val="90000"/>
              </a:lnSpc>
              <a:spcBef>
                <a:spcPts val="2000"/>
              </a:spcBef>
            </a:pPr>
            <a:r>
              <a:rPr lang="en-GB" sz="3600" b="1" dirty="0">
                <a:solidFill>
                  <a:schemeClr val="accent1"/>
                </a:solidFill>
              </a:rPr>
              <a:t>Wpływ: </a:t>
            </a:r>
            <a:r>
              <a:rPr lang="en-GB" sz="3600" dirty="0">
                <a:solidFill>
                  <a:srgbClr val="323232"/>
                </a:solidFill>
              </a:rPr>
              <a:t>Zwiększona świadomość ekologiczna i wzmocnienie pozycji ekonomicznej kobiet</a:t>
            </a:r>
            <a:endParaRPr lang="pl-PL" sz="3600" dirty="0"/>
          </a:p>
          <a:p>
            <a:pPr marL="285750" indent="-285750">
              <a:lnSpc>
                <a:spcPct val="90000"/>
              </a:lnSpc>
              <a:spcBef>
                <a:spcPts val="2000"/>
              </a:spcBef>
              <a:buChar char="•"/>
            </a:pPr>
            <a:endParaRPr lang="pl-PL" sz="3600" dirty="0"/>
          </a:p>
          <a:p>
            <a:endParaRPr lang="en-US" sz="2800" dirty="0"/>
          </a:p>
        </p:txBody>
      </p:sp>
    </p:spTree>
    <p:extLst>
      <p:ext uri="{BB962C8B-B14F-4D97-AF65-F5344CB8AC3E}">
        <p14:creationId xmlns:p14="http://schemas.microsoft.com/office/powerpoint/2010/main" val="389075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5E8C30C-181D-373B-3E38-0239A78562DD}"/>
              </a:ext>
            </a:extLst>
          </p:cNvPr>
          <p:cNvSpPr>
            <a:spLocks noGrp="1"/>
          </p:cNvSpPr>
          <p:nvPr>
            <p:ph type="ctrTitle"/>
          </p:nvPr>
        </p:nvSpPr>
        <p:spPr>
          <a:xfrm>
            <a:off x="762003" y="5053406"/>
            <a:ext cx="9331321" cy="3105150"/>
          </a:xfrm>
        </p:spPr>
        <p:txBody>
          <a:bodyPr/>
          <a:lstStyle/>
          <a:p>
            <a:r>
              <a:rPr lang="en-GB" b="1" dirty="0">
                <a:solidFill>
                  <a:schemeClr val="tx1"/>
                </a:solidFill>
              </a:rPr>
              <a:t>Krótka dyskusja</a:t>
            </a:r>
            <a:endParaRPr lang="pl-PL" dirty="0"/>
          </a:p>
        </p:txBody>
      </p:sp>
      <p:sp>
        <p:nvSpPr>
          <p:cNvPr id="3" name="Symbol zastępczy tekstu 2">
            <a:extLst>
              <a:ext uri="{FF2B5EF4-FFF2-40B4-BE49-F238E27FC236}">
                <a16:creationId xmlns:a16="http://schemas.microsoft.com/office/drawing/2014/main" id="{D51CDEA8-52E8-F456-D1D1-CA3AB0ACB97F}"/>
              </a:ext>
            </a:extLst>
          </p:cNvPr>
          <p:cNvSpPr>
            <a:spLocks noGrp="1"/>
          </p:cNvSpPr>
          <p:nvPr>
            <p:ph type="body" idx="1"/>
          </p:nvPr>
        </p:nvSpPr>
        <p:spPr>
          <a:xfrm>
            <a:off x="13321815" y="4430215"/>
            <a:ext cx="9331321" cy="3537204"/>
          </a:xfrm>
        </p:spPr>
        <p:txBody>
          <a:bodyPr/>
          <a:lstStyle/>
          <a:p>
            <a:pPr marL="0" indent="0">
              <a:buNone/>
            </a:pPr>
            <a:r>
              <a:rPr lang="en-GB" b="1" dirty="0">
                <a:solidFill>
                  <a:schemeClr val="accent1"/>
                </a:solidFill>
              </a:rPr>
              <a:t>Pytanie do dyskusji:</a:t>
            </a:r>
            <a:endParaRPr lang="pl-PL" dirty="0">
              <a:solidFill>
                <a:schemeClr val="accent1"/>
              </a:solidFill>
            </a:endParaRPr>
          </a:p>
          <a:p>
            <a:pPr marL="0" indent="0">
              <a:buNone/>
            </a:pPr>
            <a:r>
              <a:rPr lang="en-GB" dirty="0"/>
              <a:t>„Na podstawie tych przykładów, jakie są Twoim zdaniem kluczowe elementy znaczącego zaangażowania społeczności w turystykę?”</a:t>
            </a:r>
            <a:endParaRPr lang="pl-PL" dirty="0"/>
          </a:p>
          <a:p>
            <a:endParaRPr lang="pl-PL" dirty="0"/>
          </a:p>
        </p:txBody>
      </p:sp>
      <p:cxnSp>
        <p:nvCxnSpPr>
          <p:cNvPr id="5" name="Straight Arrow Connector 4">
            <a:extLst>
              <a:ext uri="{FF2B5EF4-FFF2-40B4-BE49-F238E27FC236}">
                <a16:creationId xmlns:a16="http://schemas.microsoft.com/office/drawing/2014/main" id="{43FB3E8E-8D86-41CC-913F-55DB234F7750}"/>
              </a:ext>
            </a:extLst>
          </p:cNvPr>
          <p:cNvCxnSpPr/>
          <p:nvPr/>
        </p:nvCxnSpPr>
        <p:spPr>
          <a:xfrm flipH="1">
            <a:off x="11123668" y="3285998"/>
            <a:ext cx="44" cy="6645018"/>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439691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4B46-7EEF-CE10-2688-9C31F23F0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CC800-C54D-9E0F-3235-1A4AD1F236C0}"/>
              </a:ext>
            </a:extLst>
          </p:cNvPr>
          <p:cNvSpPr>
            <a:spLocks noGrp="1"/>
          </p:cNvSpPr>
          <p:nvPr>
            <p:ph type="title"/>
          </p:nvPr>
        </p:nvSpPr>
        <p:spPr>
          <a:xfrm>
            <a:off x="762001" y="4680858"/>
            <a:ext cx="17128434" cy="2581334"/>
          </a:xfrm>
        </p:spPr>
        <p:txBody>
          <a:bodyPr>
            <a:noAutofit/>
          </a:bodyPr>
          <a:lstStyle/>
          <a:p>
            <a:pPr>
              <a:spcBef>
                <a:spcPct val="0"/>
              </a:spcBef>
            </a:pPr>
            <a:r>
              <a:rPr lang="pl-PL" sz="9600" kern="1200" dirty="0" err="1">
                <a:solidFill>
                  <a:schemeClr val="bg1"/>
                </a:solidFill>
              </a:rPr>
              <a:t>Włączenie </a:t>
            </a:r>
            <a:r>
              <a:rPr lang="en" sz="9600" kern="1200" dirty="0">
                <a:solidFill>
                  <a:schemeClr val="bg1"/>
                </a:solidFill>
              </a:rPr>
              <a:t>do kształcenia i szkolenia zawodowego</a:t>
            </a:r>
          </a:p>
        </p:txBody>
      </p:sp>
      <p:pic>
        <p:nvPicPr>
          <p:cNvPr id="4" name="Picture 3" descr="European flag emblem and multilingual disclaimer - European ...">
            <a:extLst>
              <a:ext uri="{FF2B5EF4-FFF2-40B4-BE49-F238E27FC236}">
                <a16:creationId xmlns:a16="http://schemas.microsoft.com/office/drawing/2014/main" id="{9CA26DA7-2CEB-F815-9757-F4EDFA173744}"/>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609653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4"/>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en-GB" dirty="0" err="1">
                <a:solidFill>
                  <a:schemeClr val="tx1"/>
                </a:solidFill>
              </a:rPr>
              <a:t>Jako</a:t>
            </a:r>
            <a:r>
              <a:rPr lang="en-GB" dirty="0">
                <a:solidFill>
                  <a:schemeClr val="tx1"/>
                </a:solidFill>
              </a:rPr>
              <a:t> nauczyciele mamy wyjątkową okazję nie tylko uczyć o zrównoważonej turystyce, ale </a:t>
            </a:r>
            <a:r>
              <a:rPr lang="en-GB" dirty="0" err="1">
                <a:solidFill>
                  <a:schemeClr val="tx1"/>
                </a:solidFill>
              </a:rPr>
              <a:t>także</a:t>
            </a:r>
            <a:r>
              <a:rPr lang="en-GB" dirty="0">
                <a:solidFill>
                  <a:schemeClr val="tx1"/>
                </a:solidFill>
              </a:rPr>
              <a:t> </a:t>
            </a:r>
            <a:r>
              <a:rPr lang="pl-PL" i="1" dirty="0">
                <a:solidFill>
                  <a:schemeClr val="tx1"/>
                </a:solidFill>
              </a:rPr>
              <a:t>ją modelować</a:t>
            </a:r>
            <a:r>
              <a:rPr lang="en-GB" dirty="0">
                <a:solidFill>
                  <a:schemeClr val="tx1"/>
                </a:solidFill>
              </a:rPr>
              <a:t>. Jednym z najskuteczniejszych sposobów jest włączenie prawdziwego zaangażowania społeczności w proces uczenia się – dzięki temu uczniowie nie tylko uczą się o integracji, ale także ją </a:t>
            </a:r>
            <a:r>
              <a:rPr lang="en-GB" i="1" dirty="0">
                <a:solidFill>
                  <a:schemeClr val="tx1"/>
                </a:solidFill>
              </a:rPr>
              <a:t>praktykują</a:t>
            </a:r>
            <a:r>
              <a:rPr lang="en-GB" dirty="0">
                <a:solidFill>
                  <a:schemeClr val="tx1"/>
                </a:solidFill>
              </a:rPr>
              <a:t>. Podczas tej sesji zastanowimy się, jak włączyć do programu nauczania wartościowe doświadczenia społecznościowe i jak oceniać kompetencje uczniów w </a:t>
            </a:r>
            <a:r>
              <a:rPr lang="en-GB" dirty="0" err="1">
                <a:solidFill>
                  <a:schemeClr val="tx1"/>
                </a:solidFill>
              </a:rPr>
              <a:t>rzeczywistych</a:t>
            </a:r>
            <a:r>
              <a:rPr lang="en-GB" dirty="0">
                <a:solidFill>
                  <a:schemeClr val="tx1"/>
                </a:solidFill>
              </a:rPr>
              <a:t> </a:t>
            </a:r>
            <a:r>
              <a:rPr lang="en-GB" dirty="0" err="1">
                <a:solidFill>
                  <a:schemeClr val="tx1"/>
                </a:solidFill>
              </a:rPr>
              <a:t>sytuacjach</a:t>
            </a:r>
            <a:r>
              <a:rPr lang="en-GB" dirty="0">
                <a:solidFill>
                  <a:schemeClr val="tx1"/>
                </a:solidFill>
              </a:rPr>
              <a:t>.</a:t>
            </a:r>
            <a:r>
              <a:rPr lang="pl-PL" dirty="0">
                <a:solidFill>
                  <a:schemeClr val="tx1"/>
                </a:solidFill>
              </a:rPr>
              <a:t> </a:t>
            </a:r>
            <a:endParaRPr lang="en-US" dirty="0">
              <a:solidFill>
                <a:schemeClr val="tx1"/>
              </a:solidFill>
            </a:endParaRPr>
          </a:p>
        </p:txBody>
      </p:sp>
      <p:sp>
        <p:nvSpPr>
          <p:cNvPr id="102" name="Google Shape;102;p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pl-PL" dirty="0" err="1"/>
              <a:t>Opracowanie sesji</a:t>
            </a:r>
            <a:endParaRPr lang="en-US" dirty="0"/>
          </a:p>
        </p:txBody>
      </p:sp>
    </p:spTree>
    <p:extLst>
      <p:ext uri="{BB962C8B-B14F-4D97-AF65-F5344CB8AC3E}">
        <p14:creationId xmlns:p14="http://schemas.microsoft.com/office/powerpoint/2010/main" val="657192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7" name="Google Shape;127;p8"/>
          <p:cNvSpPr txBox="1">
            <a:spLocks noGrp="1"/>
          </p:cNvSpPr>
          <p:nvPr>
            <p:ph type="ctrTitle"/>
          </p:nvPr>
        </p:nvSpPr>
        <p:spPr>
          <a:xfrm>
            <a:off x="713322" y="2229881"/>
            <a:ext cx="23157049" cy="1398270"/>
          </a:xfrm>
        </p:spPr>
        <p:txBody>
          <a:bodyPr spcFirstLastPara="1" wrap="square" lIns="0" tIns="0" rIns="0" bIns="0" anchor="t" anchorCtr="0">
            <a:normAutofit fontScale="90000"/>
          </a:bodyPr>
          <a:lstStyle/>
          <a:p>
            <a:r>
              <a:rPr lang="en-GB" dirty="0"/>
              <a:t>Włączanie projektów społecznościowych do nauczania</a:t>
            </a:r>
          </a:p>
        </p:txBody>
      </p:sp>
      <p:graphicFrame>
        <p:nvGraphicFramePr>
          <p:cNvPr id="3" name="Tabela 2">
            <a:extLst>
              <a:ext uri="{FF2B5EF4-FFF2-40B4-BE49-F238E27FC236}">
                <a16:creationId xmlns:a16="http://schemas.microsoft.com/office/drawing/2014/main" id="{0C704720-EC92-9F2F-BA79-C110CC22C0C0}"/>
              </a:ext>
            </a:extLst>
          </p:cNvPr>
          <p:cNvGraphicFramePr>
            <a:graphicFrameLocks noGrp="1"/>
          </p:cNvGraphicFramePr>
          <p:nvPr>
            <p:extLst>
              <p:ext uri="{D42A27DB-BD31-4B8C-83A1-F6EECF244321}">
                <p14:modId xmlns:p14="http://schemas.microsoft.com/office/powerpoint/2010/main" val="2258161595"/>
              </p:ext>
            </p:extLst>
          </p:nvPr>
        </p:nvGraphicFramePr>
        <p:xfrm>
          <a:off x="237238" y="4890494"/>
          <a:ext cx="24146763" cy="8969520"/>
        </p:xfrm>
        <a:graphic>
          <a:graphicData uri="http://schemas.openxmlformats.org/drawingml/2006/table">
            <a:tbl>
              <a:tblPr firstRow="1" firstCol="1" bandRow="1">
                <a:tableStyleId>{5C22544A-7EE6-4342-B048-85BDC9FD1C3A}</a:tableStyleId>
              </a:tblPr>
              <a:tblGrid>
                <a:gridCol w="6685321">
                  <a:extLst>
                    <a:ext uri="{9D8B030D-6E8A-4147-A177-3AD203B41FA5}">
                      <a16:colId xmlns:a16="http://schemas.microsoft.com/office/drawing/2014/main" val="680978562"/>
                    </a:ext>
                  </a:extLst>
                </a:gridCol>
                <a:gridCol w="8293080">
                  <a:extLst>
                    <a:ext uri="{9D8B030D-6E8A-4147-A177-3AD203B41FA5}">
                      <a16:colId xmlns:a16="http://schemas.microsoft.com/office/drawing/2014/main" val="1641850722"/>
                    </a:ext>
                  </a:extLst>
                </a:gridCol>
                <a:gridCol w="9168362">
                  <a:extLst>
                    <a:ext uri="{9D8B030D-6E8A-4147-A177-3AD203B41FA5}">
                      <a16:colId xmlns:a16="http://schemas.microsoft.com/office/drawing/2014/main" val="3889306672"/>
                    </a:ext>
                  </a:extLst>
                </a:gridCol>
              </a:tblGrid>
              <a:tr h="692120">
                <a:tc>
                  <a:txBody>
                    <a:bodyPr/>
                    <a:lstStyle/>
                    <a:p>
                      <a:pPr algn="ctr">
                        <a:buNone/>
                      </a:pPr>
                      <a:r>
                        <a:rPr lang="pl-PL" sz="3500" kern="100">
                          <a:effectLst/>
                        </a:rPr>
                        <a:t>🛠️ Strategia</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lgn="ctr">
                        <a:buNone/>
                      </a:pPr>
                      <a:r>
                        <a:rPr lang="pl-PL" sz="3500" kern="100">
                          <a:effectLst/>
                        </a:rPr>
                        <a:t>💡 Opis</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lgn="ctr">
                        <a:buNone/>
                      </a:pPr>
                      <a:r>
                        <a:rPr lang="pl-PL" sz="3500" kern="100">
                          <a:effectLst/>
                        </a:rPr>
                        <a:t>🌍 Przykład</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1701656623"/>
                  </a:ext>
                </a:extLst>
              </a:tr>
              <a:tr h="1222817">
                <a:tc>
                  <a:txBody>
                    <a:bodyPr/>
                    <a:lstStyle/>
                    <a:p>
                      <a:pPr>
                        <a:buNone/>
                      </a:pPr>
                      <a:r>
                        <a:rPr lang="pl-PL" sz="3500" kern="100">
                          <a:effectLst/>
                        </a:rPr>
                        <a:t>Projekty edukacyjne oparte na służbie społecznej</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Studenci współpracują z lokalnymi grupami, aby rozwiązać rzeczywiste wyzwania związane z turystyką</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Studenci wspólnie projektują szlak ekologiczny z lokalną wsią</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2164224381"/>
                  </a:ext>
                </a:extLst>
              </a:tr>
              <a:tr h="1222817">
                <a:tc>
                  <a:txBody>
                    <a:bodyPr/>
                    <a:lstStyle/>
                    <a:p>
                      <a:pPr>
                        <a:buNone/>
                      </a:pPr>
                      <a:r>
                        <a:rPr lang="pl-PL" sz="3500" kern="100">
                          <a:effectLst/>
                        </a:rPr>
                        <a:t>Zadania terenowe</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dirty="0" err="1">
                          <a:effectLst/>
                        </a:rPr>
                        <a:t>Zajęcia</a:t>
                      </a:r>
                      <a:r>
                        <a:rPr lang="en-GB" sz="3500" kern="100" dirty="0">
                          <a:effectLst/>
                        </a:rPr>
                        <a:t> </a:t>
                      </a:r>
                      <a:r>
                        <a:rPr lang="en-GB" sz="3500" kern="100" dirty="0" err="1">
                          <a:effectLst/>
                        </a:rPr>
                        <a:t>obejmują</a:t>
                      </a:r>
                      <a:r>
                        <a:rPr lang="en-GB" sz="3500" kern="100" dirty="0">
                          <a:effectLst/>
                        </a:rPr>
                        <a:t> </a:t>
                      </a:r>
                      <a:r>
                        <a:rPr lang="en-GB" sz="3500" kern="100" dirty="0" err="1">
                          <a:effectLst/>
                        </a:rPr>
                        <a:t>interakcję</a:t>
                      </a:r>
                      <a:r>
                        <a:rPr lang="en-GB" sz="3500" kern="100" dirty="0">
                          <a:effectLst/>
                        </a:rPr>
                        <a:t> z </a:t>
                      </a:r>
                      <a:r>
                        <a:rPr lang="pl-PL" sz="3500" kern="100" dirty="0">
                          <a:effectLst/>
                        </a:rPr>
                        <a:t>miejscami</a:t>
                      </a:r>
                      <a:r>
                        <a:rPr lang="en-GB" sz="3500" kern="100" dirty="0">
                          <a:effectLst/>
                        </a:rPr>
                        <a:t> </a:t>
                      </a:r>
                      <a:r>
                        <a:rPr lang="en-GB" sz="3500" kern="100" dirty="0" err="1">
                          <a:effectLst/>
                        </a:rPr>
                        <a:t>turystycznymi</a:t>
                      </a:r>
                      <a:r>
                        <a:rPr lang="en-GB" sz="3500" kern="100" dirty="0">
                          <a:effectLst/>
                        </a:rPr>
                        <a:t>, </a:t>
                      </a:r>
                      <a:r>
                        <a:rPr lang="en-GB" sz="3500" kern="100" dirty="0" err="1">
                          <a:effectLst/>
                        </a:rPr>
                        <a:t>przedstawicielami</a:t>
                      </a:r>
                      <a:r>
                        <a:rPr lang="en-GB" sz="3500" kern="100" dirty="0">
                          <a:effectLst/>
                        </a:rPr>
                        <a:t> </a:t>
                      </a:r>
                      <a:r>
                        <a:rPr lang="en-GB" sz="3500" kern="100" dirty="0" err="1">
                          <a:effectLst/>
                        </a:rPr>
                        <a:t>społeczności</a:t>
                      </a:r>
                      <a:r>
                        <a:rPr lang="en-GB" sz="3500" kern="100" dirty="0">
                          <a:effectLst/>
                        </a:rPr>
                        <a:t> </a:t>
                      </a:r>
                      <a:r>
                        <a:rPr lang="en-GB" sz="3500" kern="100" dirty="0" err="1">
                          <a:effectLst/>
                        </a:rPr>
                        <a:t>lub</a:t>
                      </a:r>
                      <a:r>
                        <a:rPr lang="en-GB" sz="3500" kern="100" dirty="0">
                          <a:effectLst/>
                        </a:rPr>
                        <a:t> </a:t>
                      </a:r>
                      <a:r>
                        <a:rPr lang="en-GB" sz="3500" kern="100" dirty="0" err="1">
                          <a:effectLst/>
                        </a:rPr>
                        <a:t>wydarzeniami</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Studenci oceniają dostępność lokalnych atrakcji turystycznych</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3147375296"/>
                  </a:ext>
                </a:extLst>
              </a:tr>
              <a:tr h="1222817">
                <a:tc>
                  <a:txBody>
                    <a:bodyPr/>
                    <a:lstStyle/>
                    <a:p>
                      <a:pPr>
                        <a:buNone/>
                      </a:pPr>
                      <a:r>
                        <a:rPr lang="pl-PL" sz="3500" kern="100">
                          <a:effectLst/>
                        </a:rPr>
                        <a:t>Gościnni prelegenci i wspólne nauczanie</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Członkowie społeczności uczestniczą w zajęciach jako współprowadzący</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dirty="0" err="1">
                          <a:effectLst/>
                        </a:rPr>
                        <a:t>Lider</a:t>
                      </a:r>
                      <a:r>
                        <a:rPr lang="en-GB" sz="3500" kern="100" dirty="0">
                          <a:effectLst/>
                        </a:rPr>
                        <a:t> </a:t>
                      </a:r>
                      <a:r>
                        <a:rPr lang="en-GB" sz="3500" kern="100" dirty="0" err="1">
                          <a:effectLst/>
                        </a:rPr>
                        <a:t>społeczności</a:t>
                      </a:r>
                      <a:r>
                        <a:rPr lang="en-GB" sz="3500" kern="100" dirty="0">
                          <a:effectLst/>
                        </a:rPr>
                        <a:t> </a:t>
                      </a:r>
                      <a:r>
                        <a:rPr lang="pl-PL" sz="3500" kern="100" dirty="0">
                          <a:effectLst/>
                        </a:rPr>
                        <a:t>lokalnej</a:t>
                      </a:r>
                      <a:r>
                        <a:rPr lang="en-GB" sz="3500" kern="100" dirty="0">
                          <a:effectLst/>
                        </a:rPr>
                        <a:t> </a:t>
                      </a:r>
                      <a:r>
                        <a:rPr lang="en-GB" sz="3500" kern="100" dirty="0" err="1">
                          <a:effectLst/>
                        </a:rPr>
                        <a:t>uczy</a:t>
                      </a:r>
                      <a:r>
                        <a:rPr lang="en-GB" sz="3500" kern="100" dirty="0">
                          <a:effectLst/>
                        </a:rPr>
                        <a:t> o </a:t>
                      </a:r>
                      <a:r>
                        <a:rPr lang="en-GB" sz="3500" kern="100" dirty="0" err="1">
                          <a:effectLst/>
                        </a:rPr>
                        <a:t>dziedzictwie</a:t>
                      </a:r>
                      <a:r>
                        <a:rPr lang="en-GB" sz="3500" kern="100" dirty="0">
                          <a:effectLst/>
                        </a:rPr>
                        <a:t> </a:t>
                      </a:r>
                      <a:r>
                        <a:rPr lang="en-GB" sz="3500" kern="100" dirty="0" err="1">
                          <a:effectLst/>
                        </a:rPr>
                        <a:t>kulturowym</a:t>
                      </a:r>
                      <a:r>
                        <a:rPr lang="en-GB" sz="3500" kern="100" dirty="0">
                          <a:effectLst/>
                        </a:rPr>
                        <a:t> w module </a:t>
                      </a:r>
                      <a:r>
                        <a:rPr lang="en-GB" sz="3500" kern="100" dirty="0" err="1">
                          <a:effectLst/>
                        </a:rPr>
                        <a:t>poświęconym</a:t>
                      </a:r>
                      <a:r>
                        <a:rPr lang="en-GB" sz="3500" kern="100" dirty="0">
                          <a:effectLst/>
                        </a:rPr>
                        <a:t> </a:t>
                      </a:r>
                      <a:r>
                        <a:rPr lang="en-GB" sz="3500" kern="100" dirty="0" err="1">
                          <a:effectLst/>
                        </a:rPr>
                        <a:t>ekoturystyce</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676116404"/>
                  </a:ext>
                </a:extLst>
              </a:tr>
              <a:tr h="1222817">
                <a:tc>
                  <a:txBody>
                    <a:bodyPr/>
                    <a:lstStyle/>
                    <a:p>
                      <a:pPr>
                        <a:buNone/>
                      </a:pPr>
                      <a:r>
                        <a:rPr lang="pl-PL" sz="3500" kern="100">
                          <a:effectLst/>
                        </a:rPr>
                        <a:t>Informacje lub wyzwania dotyczące społeczności</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Studenci odpowiadają na rzeczywiste prośby lub potrzeby społeczności</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Lokalna organizacja pozarządowa prosi uczniów o stworzenie kampanii uświadamiającej wpływ turystyki</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2096507379"/>
                  </a:ext>
                </a:extLst>
              </a:tr>
              <a:tr h="1222817">
                <a:tc>
                  <a:txBody>
                    <a:bodyPr/>
                    <a:lstStyle/>
                    <a:p>
                      <a:pPr>
                        <a:buNone/>
                      </a:pPr>
                      <a:r>
                        <a:rPr lang="en-GB" sz="3500" kern="100">
                          <a:effectLst/>
                        </a:rPr>
                        <a:t>Nauka oparta na symulacjach lub scenariuszach</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a:effectLst/>
                        </a:rPr>
                        <a:t>Opracowanie scenariuszy lub studiów przypadków opartych na lokalnym kontekście</a:t>
                      </a:r>
                      <a:endParaRPr lang="pl-PL" sz="35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en-GB" sz="3500" kern="100" dirty="0">
                          <a:effectLst/>
                        </a:rPr>
                        <a:t>Wykorzystanie lokalnych scenariuszy konfliktów związanych z turystyką do symulacji w klasie</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2478555522"/>
                  </a:ext>
                </a:extLst>
              </a:tr>
            </a:tbl>
          </a:graphicData>
        </a:graphic>
      </p:graphicFrame>
    </p:spTree>
    <p:extLst>
      <p:ext uri="{BB962C8B-B14F-4D97-AF65-F5344CB8AC3E}">
        <p14:creationId xmlns:p14="http://schemas.microsoft.com/office/powerpoint/2010/main" val="2075308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CC799A-2EE9-DC3B-8125-795D61F59728}"/>
              </a:ext>
            </a:extLst>
          </p:cNvPr>
          <p:cNvSpPr>
            <a:spLocks noGrp="1"/>
          </p:cNvSpPr>
          <p:nvPr>
            <p:ph type="ctrTitle"/>
          </p:nvPr>
        </p:nvSpPr>
        <p:spPr>
          <a:xfrm>
            <a:off x="810685" y="3422576"/>
            <a:ext cx="8136505" cy="3105150"/>
          </a:xfrm>
        </p:spPr>
        <p:txBody>
          <a:bodyPr>
            <a:normAutofit fontScale="90000"/>
          </a:bodyPr>
          <a:lstStyle/>
          <a:p>
            <a:r>
              <a:rPr lang="en-GB" b="1" dirty="0">
                <a:solidFill>
                  <a:schemeClr val="tx1"/>
                </a:solidFill>
              </a:rPr>
              <a:t>Pomysły na ocenę opartą na kompetencjach</a:t>
            </a:r>
            <a:endParaRPr lang="pl-PL" dirty="0">
              <a:solidFill>
                <a:schemeClr val="tx1"/>
              </a:solidFill>
            </a:endParaRPr>
          </a:p>
        </p:txBody>
      </p:sp>
      <p:sp>
        <p:nvSpPr>
          <p:cNvPr id="3" name="Symbol zastępczy tekstu 2">
            <a:extLst>
              <a:ext uri="{FF2B5EF4-FFF2-40B4-BE49-F238E27FC236}">
                <a16:creationId xmlns:a16="http://schemas.microsoft.com/office/drawing/2014/main" id="{B63332A4-FE8E-4FF8-0E79-403E2050F5B4}"/>
              </a:ext>
            </a:extLst>
          </p:cNvPr>
          <p:cNvSpPr>
            <a:spLocks noGrp="1"/>
          </p:cNvSpPr>
          <p:nvPr>
            <p:ph type="body" idx="1"/>
          </p:nvPr>
        </p:nvSpPr>
        <p:spPr>
          <a:xfrm>
            <a:off x="13127089" y="3419967"/>
            <a:ext cx="10135993" cy="5012436"/>
          </a:xfrm>
        </p:spPr>
        <p:txBody>
          <a:bodyPr>
            <a:normAutofit fontScale="92500" lnSpcReduction="20000"/>
          </a:bodyPr>
          <a:lstStyle/>
          <a:p>
            <a:pPr marL="0" indent="0">
              <a:buNone/>
            </a:pPr>
            <a:r>
              <a:rPr lang="pl-PL" b="1" dirty="0" err="1">
                <a:solidFill>
                  <a:schemeClr val="accent1"/>
                </a:solidFill>
              </a:rPr>
              <a:t>Kluczowe kompetencje, </a:t>
            </a:r>
            <a:r>
              <a:rPr lang="pl-PL" b="1" dirty="0">
                <a:solidFill>
                  <a:schemeClr val="accent1"/>
                </a:solidFill>
              </a:rPr>
              <a:t>na których należy się skupić:</a:t>
            </a:r>
            <a:endParaRPr lang="pl-PL" dirty="0">
              <a:solidFill>
                <a:schemeClr val="accent1"/>
              </a:solidFill>
            </a:endParaRPr>
          </a:p>
          <a:p>
            <a:pPr lvl="0"/>
            <a:r>
              <a:rPr lang="pl-PL" dirty="0" err="1"/>
              <a:t>Komunikacja </a:t>
            </a:r>
            <a:r>
              <a:rPr lang="pl-PL" dirty="0"/>
              <a:t>i </a:t>
            </a:r>
            <a:r>
              <a:rPr lang="pl-PL" dirty="0" err="1"/>
              <a:t>współpraca</a:t>
            </a:r>
            <a:endParaRPr lang="pl-PL" dirty="0"/>
          </a:p>
          <a:p>
            <a:pPr lvl="0"/>
            <a:r>
              <a:rPr lang="pl-PL" dirty="0" err="1"/>
              <a:t>Świadomość </a:t>
            </a:r>
            <a:r>
              <a:rPr lang="pl-PL" dirty="0"/>
              <a:t>i </a:t>
            </a:r>
            <a:r>
              <a:rPr lang="pl-PL" dirty="0" err="1"/>
              <a:t>wrażliwość kulturowa</a:t>
            </a:r>
            <a:endParaRPr lang="pl-PL" dirty="0"/>
          </a:p>
          <a:p>
            <a:pPr lvl="0"/>
            <a:r>
              <a:rPr lang="en-GB" dirty="0"/>
              <a:t>Rozwiązywanie problemów w rzeczywistych sytuacjach</a:t>
            </a:r>
            <a:endParaRPr lang="pl-PL" dirty="0"/>
          </a:p>
          <a:p>
            <a:pPr lvl="0"/>
            <a:r>
              <a:rPr lang="pl-PL" dirty="0" err="1"/>
              <a:t>Myślenie refleksyjne </a:t>
            </a:r>
            <a:r>
              <a:rPr lang="pl-PL" dirty="0"/>
              <a:t>i </a:t>
            </a:r>
            <a:r>
              <a:rPr lang="pl-PL" dirty="0" err="1"/>
              <a:t>zdolność adaptacji</a:t>
            </a:r>
            <a:endParaRPr lang="pl-PL" dirty="0"/>
          </a:p>
          <a:p>
            <a:pPr lvl="0"/>
            <a:r>
              <a:rPr lang="pl-PL" dirty="0" err="1"/>
              <a:t>Analiza interesariuszy </a:t>
            </a:r>
            <a:r>
              <a:rPr lang="pl-PL" dirty="0"/>
              <a:t>i zaangażowanie</a:t>
            </a:r>
          </a:p>
          <a:p>
            <a:endParaRPr lang="pl-PL" dirty="0"/>
          </a:p>
        </p:txBody>
      </p:sp>
      <p:cxnSp>
        <p:nvCxnSpPr>
          <p:cNvPr id="5" name="Straight Arrow Connector 4">
            <a:extLst>
              <a:ext uri="{FF2B5EF4-FFF2-40B4-BE49-F238E27FC236}">
                <a16:creationId xmlns:a16="http://schemas.microsoft.com/office/drawing/2014/main" id="{ABFA776D-EE9F-DF6E-3F9E-E2FA34D9B961}"/>
              </a:ext>
            </a:extLst>
          </p:cNvPr>
          <p:cNvCxnSpPr/>
          <p:nvPr/>
        </p:nvCxnSpPr>
        <p:spPr>
          <a:xfrm flipH="1">
            <a:off x="10973143" y="3042591"/>
            <a:ext cx="4524" cy="6231442"/>
          </a:xfrm>
          <a:prstGeom prst="straightConnector1">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25257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6A1BD-5B74-632D-9CEE-7DCC0AB499B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CDD49B3-3093-C61A-8389-321F47B55B16}"/>
              </a:ext>
            </a:extLst>
          </p:cNvPr>
          <p:cNvSpPr>
            <a:spLocks noGrp="1"/>
          </p:cNvSpPr>
          <p:nvPr>
            <p:ph type="ctrTitle"/>
          </p:nvPr>
        </p:nvSpPr>
        <p:spPr>
          <a:xfrm>
            <a:off x="956729" y="2169029"/>
            <a:ext cx="23145366" cy="1251966"/>
          </a:xfrm>
        </p:spPr>
        <p:txBody>
          <a:bodyPr wrap="square" anchor="t">
            <a:normAutofit/>
          </a:bodyPr>
          <a:lstStyle/>
          <a:p>
            <a:r>
              <a:rPr lang="en-GB" dirty="0"/>
              <a:t>Pomysły na ocenę opartą na kompetencjach</a:t>
            </a:r>
            <a:endParaRPr lang="pl-PL" sz="7400" b="1" dirty="0">
              <a:solidFill>
                <a:schemeClr val="tx1"/>
              </a:solidFill>
            </a:endParaRPr>
          </a:p>
        </p:txBody>
      </p:sp>
      <p:graphicFrame>
        <p:nvGraphicFramePr>
          <p:cNvPr id="7" name="Tabela 6">
            <a:extLst>
              <a:ext uri="{FF2B5EF4-FFF2-40B4-BE49-F238E27FC236}">
                <a16:creationId xmlns:a16="http://schemas.microsoft.com/office/drawing/2014/main" id="{729669A7-C39E-3915-87EF-1ABAC9103AC1}"/>
              </a:ext>
            </a:extLst>
          </p:cNvPr>
          <p:cNvGraphicFramePr>
            <a:graphicFrameLocks noGrp="1"/>
          </p:cNvGraphicFramePr>
          <p:nvPr/>
        </p:nvGraphicFramePr>
        <p:xfrm>
          <a:off x="1346993" y="4620235"/>
          <a:ext cx="21690013" cy="7418723"/>
        </p:xfrm>
        <a:graphic>
          <a:graphicData uri="http://schemas.openxmlformats.org/drawingml/2006/table">
            <a:tbl>
              <a:tblPr firstRow="1" firstCol="1" bandRow="1">
                <a:tableStyleId>{5C22544A-7EE6-4342-B048-85BDC9FD1C3A}</a:tableStyleId>
              </a:tblPr>
              <a:tblGrid>
                <a:gridCol w="4889867">
                  <a:extLst>
                    <a:ext uri="{9D8B030D-6E8A-4147-A177-3AD203B41FA5}">
                      <a16:colId xmlns:a16="http://schemas.microsoft.com/office/drawing/2014/main" val="2827358894"/>
                    </a:ext>
                  </a:extLst>
                </a:gridCol>
                <a:gridCol w="8544390">
                  <a:extLst>
                    <a:ext uri="{9D8B030D-6E8A-4147-A177-3AD203B41FA5}">
                      <a16:colId xmlns:a16="http://schemas.microsoft.com/office/drawing/2014/main" val="1883710052"/>
                    </a:ext>
                  </a:extLst>
                </a:gridCol>
                <a:gridCol w="8255756">
                  <a:extLst>
                    <a:ext uri="{9D8B030D-6E8A-4147-A177-3AD203B41FA5}">
                      <a16:colId xmlns:a16="http://schemas.microsoft.com/office/drawing/2014/main" val="2610343553"/>
                    </a:ext>
                  </a:extLst>
                </a:gridCol>
              </a:tblGrid>
              <a:tr h="667140">
                <a:tc>
                  <a:txBody>
                    <a:bodyPr/>
                    <a:lstStyle/>
                    <a:p>
                      <a:pPr algn="ctr">
                        <a:buNone/>
                      </a:pPr>
                      <a:r>
                        <a:rPr lang="pl-PL" sz="3400" kern="100">
                          <a:effectLst/>
                        </a:rPr>
                        <a:t>📋 Metoda</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lgn="ctr">
                        <a:buNone/>
                      </a:pPr>
                      <a:r>
                        <a:rPr lang="pl-PL" sz="3400" kern="100">
                          <a:effectLst/>
                        </a:rPr>
                        <a:t>💡 Opis</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lgn="ctr">
                        <a:buNone/>
                      </a:pPr>
                      <a:r>
                        <a:rPr lang="pl-PL" sz="3400" kern="100">
                          <a:effectLst/>
                        </a:rPr>
                        <a:t>✍️ Przykład</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4177604323"/>
                  </a:ext>
                </a:extLst>
              </a:tr>
              <a:tr h="1178685">
                <a:tc>
                  <a:txBody>
                    <a:bodyPr/>
                    <a:lstStyle/>
                    <a:p>
                      <a:pPr>
                        <a:buNone/>
                      </a:pPr>
                      <a:r>
                        <a:rPr lang="pl-PL" sz="3400" kern="100">
                          <a:effectLst/>
                        </a:rPr>
                        <a:t>Dzienniki refleksyjne</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Śledź zrozumienie, empatię i rozwój uczniów</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„Czego dowiedziałem się o lokalnych głosach w turystyce?”</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2894168714"/>
                  </a:ext>
                </a:extLst>
              </a:tr>
              <a:tr h="1178685">
                <a:tc>
                  <a:txBody>
                    <a:bodyPr/>
                    <a:lstStyle/>
                    <a:p>
                      <a:pPr>
                        <a:buNone/>
                      </a:pPr>
                      <a:r>
                        <a:rPr lang="pl-PL" sz="3400" kern="100">
                          <a:effectLst/>
                        </a:rPr>
                        <a:t>Portfolio projektów</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Zbiór prac pokazujących planowanie, współpracę i wpływ</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Projekt wizualny + dokumenty planistyczne dotyczące ekoturystyki</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3928689131"/>
                  </a:ext>
                </a:extLst>
              </a:tr>
              <a:tr h="1178685">
                <a:tc>
                  <a:txBody>
                    <a:bodyPr/>
                    <a:lstStyle/>
                    <a:p>
                      <a:pPr>
                        <a:buNone/>
                      </a:pPr>
                      <a:r>
                        <a:rPr lang="pl-PL" sz="3400" kern="100">
                          <a:effectLst/>
                        </a:rPr>
                        <a:t>Opinie społeczności</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Poproś partnerów społecznych o opinię na temat zaangażowania studentów</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pl-PL" sz="3400" kern="100">
                          <a:effectLst/>
                        </a:rPr>
                        <a:t>Lokalni interesariusze oceniają prezentacje</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2425320334"/>
                  </a:ext>
                </a:extLst>
              </a:tr>
              <a:tr h="1178685">
                <a:tc>
                  <a:txBody>
                    <a:bodyPr/>
                    <a:lstStyle/>
                    <a:p>
                      <a:pPr>
                        <a:buNone/>
                      </a:pPr>
                      <a:r>
                        <a:rPr lang="pl-PL" sz="3400" kern="100">
                          <a:effectLst/>
                        </a:rPr>
                        <a:t>Symulowane oceny</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Studenci reagują na dylematy związane z turystyką w symulowanych scenariuszach</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Reagują na wyzwania związane z turystyką integracyjną podczas zebrania miejskiego</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3621942069"/>
                  </a:ext>
                </a:extLst>
              </a:tr>
              <a:tr h="1178685">
                <a:tc>
                  <a:txBody>
                    <a:bodyPr/>
                    <a:lstStyle/>
                    <a:p>
                      <a:pPr>
                        <a:buNone/>
                      </a:pPr>
                      <a:r>
                        <a:rPr lang="pl-PL" sz="3400" kern="100">
                          <a:effectLst/>
                        </a:rPr>
                        <a:t>Rubryki dotyczące inkluzywności i zaangażowania</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a:effectLst/>
                        </a:rPr>
                        <a:t>Uwzględnij wskaźniki takie jak „uwzględnia różnorodne potrzeby” lub „zaprasza lokalnych mieszkańców do wyrażenia opinii”</a:t>
                      </a:r>
                      <a:endParaRPr lang="pl-PL" sz="34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buNone/>
                      </a:pPr>
                      <a:r>
                        <a:rPr lang="en-GB" sz="3400" kern="100" dirty="0">
                          <a:effectLst/>
                        </a:rPr>
                        <a:t>Użyj rubryki, która ocenia współpracę z grupami niedostatecznie reprezentowanymi</a:t>
                      </a:r>
                      <a:endParaRPr lang="pl-PL" sz="3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2826144142"/>
                  </a:ext>
                </a:extLst>
              </a:tr>
            </a:tbl>
          </a:graphicData>
        </a:graphic>
      </p:graphicFrame>
    </p:spTree>
    <p:extLst>
      <p:ext uri="{BB962C8B-B14F-4D97-AF65-F5344CB8AC3E}">
        <p14:creationId xmlns:p14="http://schemas.microsoft.com/office/powerpoint/2010/main" val="2774903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5650" y="4974146"/>
            <a:ext cx="22866350" cy="7258050"/>
          </a:xfrm>
        </p:spPr>
        <p:txBody>
          <a:bodyPr/>
          <a:lstStyle/>
          <a:p>
            <a:r>
              <a:rPr dirty="0"/>
              <a:t>• Podsumowanie najważniejszych wniosków</a:t>
            </a:r>
          </a:p>
          <a:p>
            <a:r>
              <a:rPr dirty="0"/>
              <a:t>• Opinie i oceny uczestników</a:t>
            </a:r>
          </a:p>
          <a:p>
            <a:r>
              <a:rPr dirty="0"/>
              <a:t>• Zasoby i </a:t>
            </a:r>
            <a:r>
              <a:rPr lang="pl-PL" dirty="0" err="1"/>
              <a:t>follow</a:t>
            </a:r>
            <a:r>
              <a:rPr lang="pl-PL" dirty="0"/>
              <a:t> </a:t>
            </a:r>
            <a:r>
              <a:rPr lang="pl-PL" dirty="0" err="1"/>
              <a:t>up</a:t>
            </a:r>
            <a:r>
              <a:rPr lang="pl-PL" dirty="0"/>
              <a:t> </a:t>
            </a:r>
            <a:endParaRPr dirty="0"/>
          </a:p>
        </p:txBody>
      </p:sp>
      <p:sp>
        <p:nvSpPr>
          <p:cNvPr id="3" name="Title 2"/>
          <p:cNvSpPr>
            <a:spLocks noGrp="1"/>
          </p:cNvSpPr>
          <p:nvPr>
            <p:ph type="title"/>
          </p:nvPr>
        </p:nvSpPr>
        <p:spPr>
          <a:xfrm>
            <a:off x="749829" y="2132518"/>
            <a:ext cx="22860001" cy="2021633"/>
          </a:xfrm>
        </p:spPr>
        <p:txBody>
          <a:bodyPr>
            <a:normAutofit/>
          </a:bodyPr>
          <a:lstStyle/>
          <a:p>
            <a:r>
              <a:rPr sz="9600" dirty="0"/>
              <a:t>Podsumowanie i kolejne kroki</a:t>
            </a:r>
            <a:endParaRPr lang="en-US" sz="9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F24D-A4C0-F303-1DE9-A73FDEC08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45BD8-A33F-C739-8A17-32A9CF6E48EC}"/>
              </a:ext>
            </a:extLst>
          </p:cNvPr>
          <p:cNvSpPr>
            <a:spLocks noGrp="1"/>
          </p:cNvSpPr>
          <p:nvPr>
            <p:ph type="title"/>
          </p:nvPr>
        </p:nvSpPr>
        <p:spPr>
          <a:xfrm>
            <a:off x="762001" y="4680857"/>
            <a:ext cx="15128874" cy="4748893"/>
          </a:xfrm>
        </p:spPr>
        <p:txBody>
          <a:bodyPr>
            <a:noAutofit/>
          </a:bodyPr>
          <a:lstStyle/>
          <a:p>
            <a:pPr>
              <a:lnSpc>
                <a:spcPct val="150000"/>
              </a:lnSpc>
            </a:pPr>
            <a:r>
              <a:rPr lang="pl-PL" sz="7200" dirty="0" err="1"/>
              <a:t>Zajęcia</a:t>
            </a:r>
            <a:r>
              <a:rPr lang="en" sz="7200" dirty="0"/>
              <a:t> interaktywne</a:t>
            </a:r>
            <a:endParaRPr lang="en-US" sz="7200" dirty="0"/>
          </a:p>
        </p:txBody>
      </p:sp>
      <p:pic>
        <p:nvPicPr>
          <p:cNvPr id="4" name="Picture 3" descr="European flag emblem and multilingual disclaimer - European ...">
            <a:extLst>
              <a:ext uri="{FF2B5EF4-FFF2-40B4-BE49-F238E27FC236}">
                <a16:creationId xmlns:a16="http://schemas.microsoft.com/office/drawing/2014/main" id="{37076B0C-6EAD-FE6E-E5E3-970545EE7BBC}"/>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585175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b="1" dirty="0">
                <a:solidFill>
                  <a:schemeClr val="accent1"/>
                </a:solidFill>
              </a:rPr>
              <a:t>Cel: </a:t>
            </a:r>
            <a:r>
              <a:rPr dirty="0"/>
              <a:t>Zidentyfikowanie interesariuszy i możliwości</a:t>
            </a:r>
          </a:p>
          <a:p>
            <a:endParaRPr lang="en-US" dirty="0"/>
          </a:p>
          <a:p>
            <a:r>
              <a:rPr dirty="0"/>
              <a:t>• Sporządzenie mapy podmiotów społecznych i grup niedostatecznie reprezentowanych</a:t>
            </a:r>
          </a:p>
          <a:p>
            <a:r>
              <a:rPr dirty="0"/>
              <a:t>• Praktyczne ćwiczenia i dzielenie się doświadczeniami podczas sesji plenarnej</a:t>
            </a:r>
          </a:p>
        </p:txBody>
      </p:sp>
      <p:sp>
        <p:nvSpPr>
          <p:cNvPr id="3" name="Title 2"/>
          <p:cNvSpPr>
            <a:spLocks noGrp="1"/>
          </p:cNvSpPr>
          <p:nvPr>
            <p:ph type="title"/>
          </p:nvPr>
        </p:nvSpPr>
        <p:spPr>
          <a:xfrm>
            <a:off x="761999" y="1288977"/>
            <a:ext cx="22860001" cy="2021633"/>
          </a:xfrm>
        </p:spPr>
        <p:txBody>
          <a:bodyPr>
            <a:normAutofit fontScale="90000"/>
          </a:bodyPr>
          <a:lstStyle/>
          <a:p>
            <a:r>
              <a:rPr dirty="0"/>
              <a:t>Ćwiczenie polegające na sporządzeniu mapy społeczności</a:t>
            </a:r>
            <a:endParaRPr lang="en-US" dirty="0"/>
          </a:p>
        </p:txBody>
      </p:sp>
    </p:spTree>
    <p:extLst>
      <p:ext uri="{BB962C8B-B14F-4D97-AF65-F5344CB8AC3E}">
        <p14:creationId xmlns:p14="http://schemas.microsoft.com/office/powerpoint/2010/main" val="402123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679194-BB46-6D99-7A9E-F113A35904FB}"/>
              </a:ext>
            </a:extLst>
          </p:cNvPr>
          <p:cNvSpPr>
            <a:spLocks noGrp="1"/>
          </p:cNvSpPr>
          <p:nvPr>
            <p:ph type="ctrTitle"/>
          </p:nvPr>
        </p:nvSpPr>
        <p:spPr>
          <a:xfrm>
            <a:off x="1063755" y="1100767"/>
            <a:ext cx="11128245" cy="3105150"/>
          </a:xfrm>
        </p:spPr>
        <p:txBody>
          <a:bodyPr spcFirstLastPara="1" wrap="square" lIns="0" tIns="0" rIns="0" bIns="0" anchor="t" anchorCtr="0">
            <a:noAutofit/>
          </a:bodyPr>
          <a:lstStyle/>
          <a:p>
            <a:r>
              <a:rPr lang="en-GB" sz="5400" b="1" dirty="0"/>
              <a:t>Tematy do dyskusji:</a:t>
            </a:r>
            <a:br>
              <a:rPr lang="en-GB" sz="5400" dirty="0"/>
            </a:br>
            <a:r>
              <a:rPr lang="en-GB" sz="5400" dirty="0"/>
              <a:t>„</a:t>
            </a:r>
            <a:r>
              <a:rPr lang="pl-PL" sz="5400" dirty="0" err="1"/>
              <a:t>Inkluzywna</a:t>
            </a:r>
            <a:r>
              <a:rPr lang="pl-PL" sz="5400" dirty="0"/>
              <a:t> t</a:t>
            </a:r>
            <a:r>
              <a:rPr lang="en-GB" sz="5400" dirty="0" err="1"/>
              <a:t>urystyka</a:t>
            </a:r>
            <a:r>
              <a:rPr lang="en-GB" sz="5400" dirty="0"/>
              <a:t> </a:t>
            </a:r>
            <a:r>
              <a:rPr lang="pl-PL" sz="5400" dirty="0"/>
              <a:t> środowiskowa </a:t>
            </a:r>
            <a:r>
              <a:rPr lang="en-GB" sz="5400" dirty="0" err="1"/>
              <a:t>zaczyna</a:t>
            </a:r>
            <a:r>
              <a:rPr lang="en-GB" sz="5400" dirty="0"/>
              <a:t> się od poznania członków społeczności – i, co równie ważne, </a:t>
            </a:r>
            <a:r>
              <a:rPr lang="en-GB" sz="5400" i="1" dirty="0"/>
              <a:t>osób</a:t>
            </a:r>
            <a:r>
              <a:rPr lang="en-GB" sz="5400" dirty="0"/>
              <a:t>, </a:t>
            </a:r>
            <a:r>
              <a:rPr lang="en-GB" sz="5400" i="1" dirty="0"/>
              <a:t>które zazwyczaj nie są w niej uwzględniane</a:t>
            </a:r>
            <a:r>
              <a:rPr lang="en-GB" sz="5400" dirty="0"/>
              <a:t>. Tworzenie mapy społeczności pomaga nam wizualizować różne grupy, zasoby, struktury władzy i relacje. Jest to praktyczne narzędzie do projektowania przedsięwzięć turystycznych, które przynoszą korzyści wszystkim, a nie tylko tym, którzy najgłośniej się wypowiadają”.</a:t>
            </a:r>
            <a:br>
              <a:rPr lang="pl-PL" sz="5400" dirty="0"/>
            </a:br>
            <a:endParaRPr lang="pl-PL" sz="5400" dirty="0"/>
          </a:p>
        </p:txBody>
      </p:sp>
      <p:sp>
        <p:nvSpPr>
          <p:cNvPr id="3" name="Symbol zastępczy tekstu 2">
            <a:extLst>
              <a:ext uri="{FF2B5EF4-FFF2-40B4-BE49-F238E27FC236}">
                <a16:creationId xmlns:a16="http://schemas.microsoft.com/office/drawing/2014/main" id="{1732CE0F-97F7-1578-3DD9-D9238345F08A}"/>
              </a:ext>
            </a:extLst>
          </p:cNvPr>
          <p:cNvSpPr>
            <a:spLocks noGrp="1"/>
          </p:cNvSpPr>
          <p:nvPr>
            <p:ph type="body" idx="1"/>
          </p:nvPr>
        </p:nvSpPr>
        <p:spPr>
          <a:xfrm>
            <a:off x="12683482" y="2653342"/>
            <a:ext cx="10527539" cy="9005258"/>
          </a:xfrm>
        </p:spPr>
        <p:txBody>
          <a:bodyPr>
            <a:normAutofit lnSpcReduction="10000"/>
          </a:bodyPr>
          <a:lstStyle/>
          <a:p>
            <a:endParaRPr lang="pl-PL" dirty="0"/>
          </a:p>
          <a:p>
            <a:pPr marL="0" indent="0">
              <a:buNone/>
            </a:pPr>
            <a:r>
              <a:rPr lang="en-GB" sz="4800" b="1" dirty="0"/>
              <a:t>W swoich grupach stworzycie mapę rzeczywistej lub hipotetycznej społeczności i </a:t>
            </a:r>
            <a:r>
              <a:rPr lang="en-GB" sz="4800" b="1" dirty="0" err="1"/>
              <a:t>zidentyfikujcie</a:t>
            </a:r>
            <a:r>
              <a:rPr lang="en-GB" sz="4800" b="1" dirty="0"/>
              <a:t>:</a:t>
            </a:r>
            <a:endParaRPr lang="pl-PL" sz="4800" b="1" dirty="0"/>
          </a:p>
          <a:p>
            <a:pPr lvl="0"/>
            <a:r>
              <a:rPr lang="en-GB" sz="4800" dirty="0"/>
              <a:t>Kluczowe grupy zaangażowane w turystykę lub nią dotknięte</a:t>
            </a:r>
            <a:endParaRPr lang="pl-PL" sz="4800" dirty="0"/>
          </a:p>
          <a:p>
            <a:pPr lvl="0"/>
            <a:r>
              <a:rPr lang="en-GB" sz="4800" dirty="0"/>
              <a:t>Grupy, które są często niedostatecznie reprezentowane lub wykluczone</a:t>
            </a:r>
            <a:endParaRPr lang="pl-PL" sz="4800" dirty="0"/>
          </a:p>
          <a:p>
            <a:pPr lvl="0"/>
            <a:r>
              <a:rPr lang="en-GB" sz="4800" dirty="0"/>
              <a:t>Możliwości znaczącego zaangażowania ich w </a:t>
            </a:r>
            <a:r>
              <a:rPr lang="en-GB" sz="4800" dirty="0" err="1"/>
              <a:t>działania</a:t>
            </a:r>
            <a:r>
              <a:rPr lang="en-GB" sz="4800" dirty="0"/>
              <a:t> </a:t>
            </a:r>
            <a:r>
              <a:rPr lang="en-GB" sz="4800" dirty="0" err="1"/>
              <a:t>turystyczne</a:t>
            </a:r>
            <a:r>
              <a:rPr lang="en-GB" sz="4800" dirty="0"/>
              <a:t>.</a:t>
            </a:r>
            <a:endParaRPr lang="pl-PL" sz="4800" dirty="0"/>
          </a:p>
          <a:p>
            <a:endParaRPr lang="pl-PL" dirty="0"/>
          </a:p>
        </p:txBody>
      </p:sp>
    </p:spTree>
    <p:extLst>
      <p:ext uri="{BB962C8B-B14F-4D97-AF65-F5344CB8AC3E}">
        <p14:creationId xmlns:p14="http://schemas.microsoft.com/office/powerpoint/2010/main" val="3201207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6AE2C7-E5A8-EF48-B713-E5CE8A3147D1}"/>
              </a:ext>
            </a:extLst>
          </p:cNvPr>
          <p:cNvSpPr>
            <a:spLocks noGrp="1"/>
          </p:cNvSpPr>
          <p:nvPr>
            <p:ph type="ctrTitle"/>
          </p:nvPr>
        </p:nvSpPr>
        <p:spPr/>
        <p:txBody>
          <a:bodyPr/>
          <a:lstStyle/>
          <a:p>
            <a:r>
              <a:rPr lang="en-GB" b="1" dirty="0">
                <a:solidFill>
                  <a:schemeClr val="tx1"/>
                </a:solidFill>
              </a:rPr>
              <a:t>Mapowanie działań</a:t>
            </a:r>
            <a:endParaRPr lang="pl-PL" b="1" dirty="0">
              <a:solidFill>
                <a:schemeClr val="tx1"/>
              </a:solidFill>
            </a:endParaRPr>
          </a:p>
        </p:txBody>
      </p:sp>
      <p:sp>
        <p:nvSpPr>
          <p:cNvPr id="3" name="Symbol zastępczy tekstu 2">
            <a:extLst>
              <a:ext uri="{FF2B5EF4-FFF2-40B4-BE49-F238E27FC236}">
                <a16:creationId xmlns:a16="http://schemas.microsoft.com/office/drawing/2014/main" id="{41949E2C-0374-8F6D-8BA6-D556A926A621}"/>
              </a:ext>
            </a:extLst>
          </p:cNvPr>
          <p:cNvSpPr>
            <a:spLocks noGrp="1"/>
          </p:cNvSpPr>
          <p:nvPr>
            <p:ph type="body" idx="1"/>
          </p:nvPr>
        </p:nvSpPr>
        <p:spPr>
          <a:xfrm>
            <a:off x="12026900" y="1672590"/>
            <a:ext cx="10473690" cy="9730740"/>
          </a:xfrm>
        </p:spPr>
        <p:txBody>
          <a:bodyPr>
            <a:normAutofit fontScale="92500" lnSpcReduction="20000"/>
          </a:bodyPr>
          <a:lstStyle/>
          <a:p>
            <a:pPr lvl="0"/>
            <a:r>
              <a:rPr lang="en-GB" b="1" dirty="0">
                <a:solidFill>
                  <a:schemeClr val="accent1"/>
                </a:solidFill>
              </a:rPr>
              <a:t>Narysuj podstawową mapę </a:t>
            </a:r>
            <a:r>
              <a:rPr lang="en-GB" dirty="0"/>
              <a:t>społeczności (nie geograficzną, ale opartą na interesariuszach).</a:t>
            </a:r>
            <a:endParaRPr lang="pl-PL" dirty="0"/>
          </a:p>
          <a:p>
            <a:pPr lvl="0"/>
            <a:r>
              <a:rPr lang="en-GB" b="1" dirty="0">
                <a:solidFill>
                  <a:schemeClr val="accent1"/>
                </a:solidFill>
              </a:rPr>
              <a:t>Zidentyfikuj kluczowych graczy</a:t>
            </a:r>
            <a:r>
              <a:rPr lang="en-GB" dirty="0">
                <a:solidFill>
                  <a:schemeClr val="accent1"/>
                </a:solidFill>
              </a:rPr>
              <a:t>, </a:t>
            </a:r>
            <a:r>
              <a:rPr lang="en-GB" dirty="0"/>
              <a:t>takich jak:</a:t>
            </a:r>
            <a:endParaRPr lang="pl-PL" dirty="0"/>
          </a:p>
          <a:p>
            <a:pPr lvl="1"/>
            <a:r>
              <a:rPr lang="pl-PL" dirty="0" err="1"/>
              <a:t>Władze lokalne</a:t>
            </a:r>
            <a:endParaRPr lang="pl-PL" dirty="0"/>
          </a:p>
          <a:p>
            <a:pPr lvl="1"/>
            <a:r>
              <a:rPr lang="pl-PL" dirty="0" err="1"/>
              <a:t>Przedsiębiorstwa turystyczne</a:t>
            </a:r>
            <a:endParaRPr lang="pl-PL" dirty="0"/>
          </a:p>
          <a:p>
            <a:pPr lvl="1"/>
            <a:r>
              <a:rPr lang="pl-PL" dirty="0"/>
              <a:t>Szkoły i </a:t>
            </a:r>
            <a:r>
              <a:rPr lang="pl-PL" dirty="0" err="1"/>
              <a:t>ośrodki szkoleniowe</a:t>
            </a:r>
            <a:endParaRPr lang="pl-PL" dirty="0"/>
          </a:p>
          <a:p>
            <a:pPr lvl="1"/>
            <a:r>
              <a:rPr lang="pl-PL" dirty="0" err="1"/>
              <a:t>Grupy rdzennej ludności lub grupy kulturowe</a:t>
            </a:r>
            <a:endParaRPr lang="pl-PL" dirty="0"/>
          </a:p>
          <a:p>
            <a:pPr lvl="1"/>
            <a:r>
              <a:rPr lang="pl-PL" dirty="0" err="1"/>
              <a:t>Rolnicy</a:t>
            </a:r>
            <a:r>
              <a:rPr lang="pl-PL" dirty="0"/>
              <a:t>, </a:t>
            </a:r>
            <a:r>
              <a:rPr lang="pl-PL" dirty="0" err="1"/>
              <a:t>rybacy</a:t>
            </a:r>
            <a:r>
              <a:rPr lang="pl-PL" dirty="0"/>
              <a:t>, </a:t>
            </a:r>
            <a:r>
              <a:rPr lang="pl-PL" dirty="0" err="1"/>
              <a:t>użytkownicy lasów</a:t>
            </a:r>
            <a:endParaRPr lang="pl-PL" dirty="0"/>
          </a:p>
          <a:p>
            <a:pPr lvl="1"/>
            <a:r>
              <a:rPr lang="en-GB" dirty="0"/>
              <a:t>Młodzież, osoby starsze, osoby niepełnosprawne, grupy kobiet</a:t>
            </a:r>
            <a:endParaRPr lang="pl-PL" dirty="0"/>
          </a:p>
          <a:p>
            <a:pPr lvl="0"/>
            <a:r>
              <a:rPr lang="en-GB" b="1" dirty="0">
                <a:solidFill>
                  <a:schemeClr val="accent1"/>
                </a:solidFill>
              </a:rPr>
              <a:t>Oznacz grupy niedostatecznie reprezentowane </a:t>
            </a:r>
            <a:r>
              <a:rPr lang="en-GB" dirty="0"/>
              <a:t>(np. osoby niepełnosprawne, migranci, mniejszości etniczne, pracownicy nieformalni)</a:t>
            </a:r>
            <a:endParaRPr lang="pl-PL" dirty="0"/>
          </a:p>
          <a:p>
            <a:pPr lvl="0"/>
            <a:r>
              <a:rPr lang="en-GB" b="1" dirty="0">
                <a:solidFill>
                  <a:schemeClr val="accent1"/>
                </a:solidFill>
              </a:rPr>
              <a:t>Zastanów się, jak można ich zaangażować</a:t>
            </a:r>
            <a:r>
              <a:rPr lang="en-GB" dirty="0">
                <a:solidFill>
                  <a:schemeClr val="accent1"/>
                </a:solidFill>
              </a:rPr>
              <a:t>, </a:t>
            </a:r>
            <a:r>
              <a:rPr lang="en-GB" dirty="0"/>
              <a:t>np.</a:t>
            </a:r>
            <a:endParaRPr lang="pl-PL" dirty="0"/>
          </a:p>
          <a:p>
            <a:pPr lvl="1"/>
            <a:r>
              <a:rPr lang="pl-PL" dirty="0" err="1"/>
              <a:t>Wspólne projektowanie </a:t>
            </a:r>
            <a:r>
              <a:rPr lang="pl-PL" dirty="0"/>
              <a:t>usług </a:t>
            </a:r>
            <a:r>
              <a:rPr lang="pl-PL" dirty="0" err="1"/>
              <a:t>turystycznych</a:t>
            </a:r>
          </a:p>
          <a:p>
            <a:pPr lvl="1"/>
            <a:r>
              <a:rPr lang="pl-PL" dirty="0" err="1"/>
              <a:t>Spotkania społeczności</a:t>
            </a:r>
            <a:endParaRPr lang="pl-PL" dirty="0"/>
          </a:p>
          <a:p>
            <a:pPr lvl="1"/>
            <a:r>
              <a:rPr lang="pl-PL" dirty="0" err="1"/>
              <a:t>Programy szkoleniowe</a:t>
            </a:r>
            <a:r>
              <a:rPr lang="pl-PL" dirty="0"/>
              <a:t> sprzyjające integracji</a:t>
            </a:r>
          </a:p>
          <a:p>
            <a:pPr lvl="1"/>
            <a:r>
              <a:rPr lang="pl-PL" dirty="0" err="1"/>
              <a:t>Reprezentacja </a:t>
            </a:r>
            <a:r>
              <a:rPr lang="pl-PL" dirty="0"/>
              <a:t>w </a:t>
            </a:r>
            <a:r>
              <a:rPr lang="pl-PL" dirty="0" err="1"/>
              <a:t>procesie podejmowania decyzji</a:t>
            </a:r>
            <a:endParaRPr lang="pl-PL" dirty="0"/>
          </a:p>
          <a:p>
            <a:endParaRPr lang="pl-PL" dirty="0"/>
          </a:p>
        </p:txBody>
      </p:sp>
      <p:pic>
        <p:nvPicPr>
          <p:cNvPr id="5" name="Graphic 4" descr="Map with pin with solid fill">
            <a:extLst>
              <a:ext uri="{FF2B5EF4-FFF2-40B4-BE49-F238E27FC236}">
                <a16:creationId xmlns:a16="http://schemas.microsoft.com/office/drawing/2014/main" id="{5E4BFFAD-9E18-3B4D-CDF4-01C650EF1B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8358" y="2150714"/>
            <a:ext cx="9290304" cy="9253728"/>
          </a:xfrm>
          <a:prstGeom prst="rect">
            <a:avLst/>
          </a:prstGeom>
        </p:spPr>
      </p:pic>
    </p:spTree>
    <p:extLst>
      <p:ext uri="{BB962C8B-B14F-4D97-AF65-F5344CB8AC3E}">
        <p14:creationId xmlns:p14="http://schemas.microsoft.com/office/powerpoint/2010/main" val="4094317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762001" y="5657851"/>
            <a:ext cx="152399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00000"/>
              <a:buFont typeface="Arial"/>
              <a:buNone/>
            </a:pPr>
            <a:r>
              <a:rPr lang="es-ES"/>
              <a:t>SAMOKSZTAŁCENIE</a:t>
            </a:r>
            <a:endParaRPr/>
          </a:p>
        </p:txBody>
      </p:sp>
      <p:sp>
        <p:nvSpPr>
          <p:cNvPr id="286" name="Google Shape;286;p33"/>
          <p:cNvSpPr/>
          <p:nvPr/>
        </p:nvSpPr>
        <p:spPr>
          <a:xfrm>
            <a:off x="587829" y="9339943"/>
            <a:ext cx="10907485" cy="1175657"/>
          </a:xfrm>
          <a:prstGeom prst="rect">
            <a:avLst/>
          </a:prstGeom>
          <a:solidFill>
            <a:srgbClr val="3232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5B63D-5754-18BC-5B84-9716C69867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F4FA02-19CC-01BA-4E36-266FDF6FBEAE}"/>
              </a:ext>
            </a:extLst>
          </p:cNvPr>
          <p:cNvSpPr>
            <a:spLocks noGrp="1"/>
          </p:cNvSpPr>
          <p:nvPr>
            <p:ph type="title"/>
          </p:nvPr>
        </p:nvSpPr>
        <p:spPr>
          <a:xfrm>
            <a:off x="2325348" y="574767"/>
            <a:ext cx="19885432" cy="1057143"/>
          </a:xfrm>
        </p:spPr>
        <p:txBody>
          <a:bodyPr vert="horz" lIns="91440" tIns="45720" rIns="91440" bIns="45720" rtlCol="0" anchor="ctr">
            <a:normAutofit fontScale="90000"/>
          </a:bodyPr>
          <a:lstStyle/>
          <a:p>
            <a:pPr>
              <a:spcBef>
                <a:spcPct val="0"/>
              </a:spcBef>
            </a:pPr>
            <a:r>
              <a:rPr lang="pl-PL" sz="9600" kern="1200" dirty="0" err="1">
                <a:solidFill>
                  <a:schemeClr val="tx1"/>
                </a:solidFill>
                <a:latin typeface="+mj-lt"/>
                <a:ea typeface="+mj-ea"/>
                <a:cs typeface="+mj-cs"/>
              </a:rPr>
              <a:t>Zasoby</a:t>
            </a:r>
            <a:endParaRPr lang="en" sz="9600" kern="1200" dirty="0">
              <a:solidFill>
                <a:schemeClr val="tx1"/>
              </a:solidFill>
              <a:latin typeface="+mj-lt"/>
              <a:ea typeface="+mj-ea"/>
              <a:cs typeface="+mj-cs"/>
            </a:endParaRPr>
          </a:p>
        </p:txBody>
      </p:sp>
      <p:pic>
        <p:nvPicPr>
          <p:cNvPr id="5" name="Picture 4" descr="European flag emblem and multilingual disclaimer - European ...">
            <a:extLst>
              <a:ext uri="{FF2B5EF4-FFF2-40B4-BE49-F238E27FC236}">
                <a16:creationId xmlns:a16="http://schemas.microsoft.com/office/drawing/2014/main" id="{497C8C00-55D5-3A38-DEB7-CF838DD17C9E}"/>
              </a:ext>
            </a:extLst>
          </p:cNvPr>
          <p:cNvPicPr>
            <a:picLocks noChangeAspect="1"/>
          </p:cNvPicPr>
          <p:nvPr/>
        </p:nvPicPr>
        <p:blipFill>
          <a:blip r:embed="rId2"/>
          <a:stretch>
            <a:fillRect/>
          </a:stretch>
        </p:blipFill>
        <p:spPr>
          <a:xfrm>
            <a:off x="722840" y="12199504"/>
            <a:ext cx="3205016" cy="666433"/>
          </a:xfrm>
          <a:prstGeom prst="rect">
            <a:avLst/>
          </a:prstGeom>
        </p:spPr>
      </p:pic>
      <p:sp>
        <p:nvSpPr>
          <p:cNvPr id="4" name="pole tekstowe 3">
            <a:extLst>
              <a:ext uri="{FF2B5EF4-FFF2-40B4-BE49-F238E27FC236}">
                <a16:creationId xmlns:a16="http://schemas.microsoft.com/office/drawing/2014/main" id="{AAE06E46-BC2E-D9D0-B17B-6BF3E165C335}"/>
              </a:ext>
            </a:extLst>
          </p:cNvPr>
          <p:cNvSpPr txBox="1"/>
          <p:nvPr/>
        </p:nvSpPr>
        <p:spPr>
          <a:xfrm>
            <a:off x="1767745" y="2196766"/>
            <a:ext cx="19885432" cy="10002738"/>
          </a:xfrm>
          <a:prstGeom prst="rect">
            <a:avLst/>
          </a:prstGeom>
          <a:noFill/>
        </p:spPr>
        <p:txBody>
          <a:bodyPr wrap="square">
            <a:spAutoFit/>
          </a:bodyPr>
          <a:lstStyle/>
          <a:p>
            <a:pPr marL="342900" lvl="0" indent="-342900">
              <a:buFont typeface="+mj-lt"/>
              <a:buAutoNum type="arabicPeriod"/>
            </a:pPr>
            <a:r>
              <a:rPr lang="en-GB" sz="2800" dirty="0">
                <a:solidFill>
                  <a:schemeClr val="tx1"/>
                </a:solidFill>
                <a:effectLst/>
                <a:latin typeface="+mj-lt"/>
                <a:ea typeface="Arial" panose="020B0604020202020204" pitchFamily="34" charset="0"/>
              </a:rPr>
              <a:t>W tym podcaście, prowadzonym przez Bethaney Wilkinson, analizowana jest rozbieżność między dobrymi intencjami a rzeczywistymi wynikami działań na rzecz różnorodności. Zawiera szczere wywiady z liderami dążącymi do budowania bardziej sprawiedliwych organizacji</a:t>
            </a:r>
            <a:r>
              <a:rPr lang="en-GB" sz="2800" dirty="0">
                <a:solidFill>
                  <a:schemeClr val="accent3"/>
                </a:solidFill>
                <a:effectLst/>
                <a:latin typeface="+mj-lt"/>
                <a:ea typeface="Arial" panose="020B0604020202020204" pitchFamily="34" charset="0"/>
              </a:rPr>
              <a:t>. </a:t>
            </a:r>
            <a:r>
              <a:rPr lang="en-GB" sz="2800" dirty="0">
                <a:solidFill>
                  <a:schemeClr val="accent3"/>
                </a:solidFill>
                <a:effectLst/>
                <a:latin typeface="+mj-lt"/>
                <a:ea typeface="Arial" panose="020B0604020202020204" pitchFamily="34" charset="0"/>
                <a:hlinkClick r:id="rId3">
                  <a:extLst>
                    <a:ext uri="{A12FA001-AC4F-418D-AE19-62706E023703}">
                      <ahyp:hlinkClr xmlns:ahyp="http://schemas.microsoft.com/office/drawing/2018/hyperlinkcolor" val="tx"/>
                    </a:ext>
                  </a:extLst>
                </a:hlinkClick>
              </a:rPr>
              <a:t>thediversitymovement.</a:t>
            </a:r>
            <a:r>
              <a:rPr lang="en-GB" sz="2800" dirty="0">
                <a:solidFill>
                  <a:schemeClr val="accent3"/>
                </a:solidFill>
                <a:effectLst/>
                <a:latin typeface="+mj-lt"/>
                <a:ea typeface="Arial" panose="020B0604020202020204" pitchFamily="34" charset="0"/>
                <a:hlinkClick r:id="rId4">
                  <a:extLst>
                    <a:ext uri="{A12FA001-AC4F-418D-AE19-62706E023703}">
                      <ahyp:hlinkClr xmlns:ahyp="http://schemas.microsoft.com/office/drawing/2018/hyperlinkcolor" val="tx"/>
                    </a:ext>
                  </a:extLst>
                </a:hlinkClick>
              </a:rPr>
              <a:t>comumbrex.com</a:t>
            </a:r>
            <a:endParaRPr lang="pl-PL" sz="2800" dirty="0">
              <a:solidFill>
                <a:schemeClr val="accent3"/>
              </a:solidFill>
              <a:effectLst/>
              <a:latin typeface="+mj-lt"/>
              <a:ea typeface="Times New Roman" panose="02020603050405020304" pitchFamily="18" charset="0"/>
            </a:endParaRPr>
          </a:p>
          <a:p>
            <a:pPr marL="342900" lvl="0" indent="-342900">
              <a:buFont typeface="+mj-lt"/>
              <a:buAutoNum type="arabicPeriod"/>
            </a:pPr>
            <a:r>
              <a:rPr lang="en-GB" sz="2800" dirty="0">
                <a:solidFill>
                  <a:schemeClr val="tx1"/>
                </a:solidFill>
                <a:effectLst/>
                <a:latin typeface="+mj-lt"/>
                <a:ea typeface="Arial" panose="020B0604020202020204" pitchFamily="34" charset="0"/>
              </a:rPr>
              <a:t>Podcast poświęcony historii mówionej, który ożywia głosy pionierów LGBTQ+. Prowadzący Eric Marcus dzieli się archiwalnymi wywiadami, rzucając światło na zmagania i triumfy ruchu na rzecz praw LGBTQ+. </a:t>
            </a:r>
            <a:r>
              <a:rPr lang="en-GB" sz="2800" dirty="0">
                <a:solidFill>
                  <a:schemeClr val="accent3"/>
                </a:solidFill>
                <a:effectLst/>
                <a:latin typeface="+mj-lt"/>
                <a:ea typeface="Arial" panose="020B0604020202020204" pitchFamily="34" charset="0"/>
                <a:hlinkClick r:id="rId5">
                  <a:extLst>
                    <a:ext uri="{A12FA001-AC4F-418D-AE19-62706E023703}">
                      <ahyp:hlinkClr xmlns:ahyp="http://schemas.microsoft.com/office/drawing/2018/hyperlinkcolor" val="tx"/>
                    </a:ext>
                  </a:extLst>
                </a:hlinkClick>
              </a:rPr>
              <a:t>thediversitymovement.com+2en.wikipedia.org+2vanityfair.com+2</a:t>
            </a:r>
            <a:endParaRPr lang="pl-PL" sz="2800" dirty="0">
              <a:solidFill>
                <a:schemeClr val="accent3"/>
              </a:solidFill>
              <a:effectLst/>
              <a:latin typeface="+mj-lt"/>
              <a:ea typeface="Times New Roman" panose="02020603050405020304" pitchFamily="18" charset="0"/>
            </a:endParaRPr>
          </a:p>
          <a:p>
            <a:pPr marL="342900" lvl="0" indent="-342900">
              <a:buFont typeface="+mj-lt"/>
              <a:buAutoNum type="arabicPeriod"/>
            </a:pPr>
            <a:r>
              <a:rPr lang="en-GB" sz="2800" dirty="0">
                <a:solidFill>
                  <a:schemeClr val="tx1"/>
                </a:solidFill>
                <a:effectLst/>
                <a:latin typeface="+mj-lt"/>
                <a:ea typeface="Arial" panose="020B0604020202020204" pitchFamily="34" charset="0"/>
              </a:rPr>
              <a:t>Emily Yates omawia zestaw narzędzi opracowany w celu zwiększenia dostępności i integracji w turystyce i podróżach. </a:t>
            </a:r>
            <a:r>
              <a:rPr lang="pl-PL" sz="2800" dirty="0">
                <a:solidFill>
                  <a:schemeClr val="accent3"/>
                </a:solidFill>
                <a:effectLst/>
                <a:latin typeface="+mj-lt"/>
                <a:ea typeface="Arial" panose="020B0604020202020204" pitchFamily="34" charset="0"/>
                <a:hlinkClick r:id="rId6">
                  <a:extLst>
                    <a:ext uri="{A12FA001-AC4F-418D-AE19-62706E023703}">
                      <ahyp:hlinkClr xmlns:ahyp="http://schemas.microsoft.com/office/drawing/2018/hyperlinkcolor" val="tx"/>
                    </a:ext>
                  </a:extLst>
                </a:hlinkClick>
              </a:rPr>
              <a:t>transition-pathways.europa.eu</a:t>
            </a:r>
            <a:endParaRPr lang="pl-PL" sz="2800" dirty="0">
              <a:solidFill>
                <a:schemeClr val="accent3"/>
              </a:solidFill>
              <a:effectLst/>
              <a:latin typeface="+mj-lt"/>
              <a:ea typeface="Times New Roman" panose="02020603050405020304" pitchFamily="18" charset="0"/>
            </a:endParaRPr>
          </a:p>
          <a:p>
            <a:pPr marL="342900" lvl="0" indent="-342900">
              <a:buFont typeface="+mj-lt"/>
              <a:buAutoNum type="arabicPeriod"/>
            </a:pPr>
            <a:r>
              <a:rPr lang="en-GB" sz="2800" dirty="0">
                <a:solidFill>
                  <a:schemeClr val="tx1"/>
                </a:solidFill>
                <a:effectLst/>
                <a:latin typeface="+mj-lt"/>
                <a:ea typeface="Arial" panose="020B0604020202020204" pitchFamily="34" charset="0"/>
              </a:rPr>
              <a:t>W tym odcinku poruszono temat rosnącej reprezentacji kobiet na stanowiskach kierowniczych w branży turystycznej oraz znaczenia sojuszników. </a:t>
            </a:r>
            <a:r>
              <a:rPr lang="pl-PL" sz="2800" dirty="0">
                <a:solidFill>
                  <a:schemeClr val="accent3"/>
                </a:solidFill>
                <a:effectLst/>
                <a:latin typeface="+mj-lt"/>
                <a:ea typeface="Arial" panose="020B0604020202020204" pitchFamily="34" charset="0"/>
                <a:hlinkClick r:id="rId7">
                  <a:extLst>
                    <a:ext uri="{A12FA001-AC4F-418D-AE19-62706E023703}">
                      <ahyp:hlinkClr xmlns:ahyp="http://schemas.microsoft.com/office/drawing/2018/hyperlinkcolor" val="tx"/>
                    </a:ext>
                  </a:extLst>
                </a:hlinkClick>
              </a:rPr>
              <a:t>podcasts.apple.com</a:t>
            </a:r>
            <a:endParaRPr lang="pl-PL" sz="2800" dirty="0">
              <a:solidFill>
                <a:schemeClr val="accent3"/>
              </a:solidFill>
              <a:effectLst/>
              <a:latin typeface="+mj-lt"/>
              <a:ea typeface="Times New Roman" panose="02020603050405020304" pitchFamily="18" charset="0"/>
            </a:endParaRPr>
          </a:p>
          <a:p>
            <a:pPr marL="342900" lvl="0" indent="-342900">
              <a:buFont typeface="+mj-lt"/>
              <a:buAutoNum type="arabicPeriod"/>
            </a:pPr>
            <a:r>
              <a:rPr lang="en-GB" sz="2800" dirty="0">
                <a:solidFill>
                  <a:schemeClr val="tx1"/>
                </a:solidFill>
                <a:effectLst/>
                <a:latin typeface="+mj-lt"/>
                <a:ea typeface="Arial" panose="020B0604020202020204" pitchFamily="34" charset="0"/>
              </a:rPr>
              <a:t>Skupia się na różnorodnych perspektywach w mediach turystycznych, promując inkluzywność i reprezentację.</a:t>
            </a:r>
            <a:endParaRPr lang="pl-PL" sz="2800" dirty="0">
              <a:solidFill>
                <a:schemeClr val="tx1"/>
              </a:solidFill>
              <a:effectLst/>
              <a:latin typeface="+mj-lt"/>
              <a:ea typeface="Arial" panose="020B0604020202020204" pitchFamily="34" charset="0"/>
            </a:endParaRPr>
          </a:p>
          <a:p>
            <a:pPr marL="342900" lvl="0" indent="-342900">
              <a:buFont typeface="+mj-lt"/>
              <a:buAutoNum type="arabicPeriod"/>
            </a:pPr>
            <a:r>
              <a:rPr lang="en-US" sz="2800" dirty="0">
                <a:solidFill>
                  <a:schemeClr val="tx1"/>
                </a:solidFill>
                <a:effectLst/>
                <a:latin typeface="+mj-lt"/>
                <a:ea typeface="Times New Roman" panose="02020603050405020304" pitchFamily="18" charset="0"/>
              </a:rPr>
              <a:t>1Kompleksowy przewodnik dla miast, które chcą włączyć równość do działań na rzecz klimatu i planowania urbanistycznego. Zawiera narzędzia o różnym stopniu złożoności oraz globalne studia przypadków, które wspierają integracyjne zaangażowanie w różnych obszarach. </a:t>
            </a:r>
            <a:r>
              <a:rPr lang="en-US" sz="2800" dirty="0">
                <a:solidFill>
                  <a:schemeClr val="accent3"/>
                </a:solidFill>
                <a:effectLst/>
                <a:latin typeface="+mj-lt"/>
                <a:ea typeface="Times New Roman" panose="02020603050405020304" pitchFamily="18" charset="0"/>
              </a:rPr>
              <a:t>c40knowledgehub.org</a:t>
            </a:r>
          </a:p>
          <a:p>
            <a:pPr marL="342900" lvl="0" indent="-342900">
              <a:buFont typeface="+mj-lt"/>
              <a:buAutoNum type="arabicPeriod"/>
            </a:pPr>
            <a:r>
              <a:rPr lang="en-US" sz="2800" dirty="0">
                <a:solidFill>
                  <a:schemeClr val="tx1"/>
                </a:solidFill>
                <a:effectLst/>
                <a:latin typeface="+mj-lt"/>
                <a:ea typeface="Times New Roman" panose="02020603050405020304" pitchFamily="18" charset="0"/>
              </a:rPr>
              <a:t>Ten plik PDF przedstawia praktyczne kroki, które samorządy lokalne i organizacje mogą podjąć w celu wspierania integracyjnego zaangażowania. Kładzie nacisk na wczesne zaangażowanie, pokonywanie barier i włączanie udziału społeczeństwa w procesy decyzyjne. </a:t>
            </a:r>
            <a:r>
              <a:rPr lang="en-US" sz="2800" dirty="0">
                <a:solidFill>
                  <a:schemeClr val="accent3"/>
                </a:solidFill>
                <a:effectLst/>
                <a:latin typeface="+mj-lt"/>
                <a:ea typeface="Times New Roman" panose="02020603050405020304" pitchFamily="18" charset="0"/>
              </a:rPr>
              <a:t>cwi.ie+4govocal.com+4maptionnaire.com+4board.danecounty.gov</a:t>
            </a:r>
          </a:p>
          <a:p>
            <a:pPr marL="342900" lvl="0" indent="-342900">
              <a:buFont typeface="+mj-lt"/>
              <a:buAutoNum type="arabicPeriod"/>
            </a:pPr>
            <a:r>
              <a:rPr lang="en-US" sz="2800" dirty="0">
                <a:solidFill>
                  <a:schemeClr val="tx1"/>
                </a:solidFill>
                <a:effectLst/>
                <a:latin typeface="+mj-lt"/>
                <a:ea typeface="Times New Roman" panose="02020603050405020304" pitchFamily="18" charset="0"/>
              </a:rPr>
              <a:t>Podręcznik krok po kroku, który ma pomóc społecznościom w tworzeniu bardziej integracyjnych procesów zaangażowania. Obejmuje przegląd najlepszych praktyk, definiowanie celów, odkrywanie nowych odbiorców i badanie nowych strategii. </a:t>
            </a:r>
            <a:r>
              <a:rPr lang="en-US" sz="2800" dirty="0">
                <a:solidFill>
                  <a:schemeClr val="accent3"/>
                </a:solidFill>
                <a:effectLst/>
                <a:latin typeface="+mj-lt"/>
                <a:ea typeface="Times New Roman" panose="02020603050405020304" pitchFamily="18" charset="0"/>
              </a:rPr>
              <a:t>mainstreet.org</a:t>
            </a:r>
          </a:p>
          <a:p>
            <a:pPr marL="342900" lvl="0" indent="-342900">
              <a:buFont typeface="+mj-lt"/>
              <a:buAutoNum type="arabicPeriod"/>
            </a:pPr>
            <a:r>
              <a:rPr lang="en-US" sz="2800" dirty="0">
                <a:solidFill>
                  <a:schemeClr val="tx1"/>
                </a:solidFill>
                <a:effectLst/>
                <a:latin typeface="+mj-lt"/>
                <a:ea typeface="Times New Roman" panose="02020603050405020304" pitchFamily="18" charset="0"/>
              </a:rPr>
              <a:t>Artykuł ten omawia znaczenie przejścia od informowania do konsultacji, współpracy i wzmacniania pozycji społeczności. Podkreśla on znaczenie facylitacji jako narzędzia sprzyjającego integracji, kładąc nacisk na aktywne słuchanie i wspólne podejmowanie decyzji. </a:t>
            </a:r>
            <a:r>
              <a:rPr lang="en-US" sz="2800" dirty="0">
                <a:solidFill>
                  <a:schemeClr val="accent3"/>
                </a:solidFill>
                <a:effectLst/>
                <a:latin typeface="+mj-lt"/>
                <a:ea typeface="Times New Roman" panose="02020603050405020304" pitchFamily="18" charset="0"/>
              </a:rPr>
              <a:t>icma.</a:t>
            </a:r>
            <a:r>
              <a:rPr lang="en-GB" sz="2800" dirty="0">
                <a:solidFill>
                  <a:schemeClr val="accent3"/>
                </a:solidFill>
                <a:effectLst/>
                <a:latin typeface="Times New Roman" panose="02020603050405020304" pitchFamily="18" charset="0"/>
                <a:ea typeface="Arial" panose="020B0604020202020204" pitchFamily="34" charset="0"/>
                <a:hlinkClick r:id="rId8">
                  <a:extLst>
                    <a:ext uri="{A12FA001-AC4F-418D-AE19-62706E023703}">
                      <ahyp:hlinkClr xmlns:ahyp="http://schemas.microsoft.com/office/drawing/2018/hyperlinkcolor" val="tx"/>
                    </a:ext>
                  </a:extLst>
                </a:hlinkClick>
              </a:rPr>
              <a:t>orggoodtravel.de+5cntraveler.com+5cntraveler</a:t>
            </a:r>
            <a:r>
              <a:rPr lang="en-GB" sz="2800" dirty="0">
                <a:solidFill>
                  <a:srgbClr val="FFFFFF"/>
                </a:solidFill>
                <a:effectLst/>
                <a:latin typeface="Times New Roman" panose="02020603050405020304" pitchFamily="18" charset="0"/>
                <a:ea typeface="Arial" panose="020B0604020202020204" pitchFamily="34" charset="0"/>
                <a:hlinkClick r:id="rId8">
                  <a:extLst>
                    <a:ext uri="{A12FA001-AC4F-418D-AE19-62706E023703}">
                      <ahyp:hlinkClr xmlns:ahyp="http://schemas.microsoft.com/office/drawing/2018/hyperlinkcolor" val="tx"/>
                    </a:ext>
                  </a:extLst>
                </a:hlinkClick>
              </a:rPr>
              <a:t>.com+5</a:t>
            </a:r>
            <a:endParaRPr lang="pl-PL"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32977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6698645"/>
      </p:ext>
    </p:extLst>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2472</TotalTime>
  <Words>2218</Words>
  <Application>Microsoft Office PowerPoint</Application>
  <PresentationFormat>Niestandardowy</PresentationFormat>
  <Paragraphs>185</Paragraphs>
  <Slides>34</Slides>
  <Notes>6</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34</vt:i4>
      </vt:variant>
    </vt:vector>
  </HeadingPairs>
  <TitlesOfParts>
    <vt:vector size="37" baseType="lpstr">
      <vt:lpstr>Arial</vt:lpstr>
      <vt:lpstr>Times New Roman</vt:lpstr>
      <vt:lpstr>Office Theme</vt:lpstr>
      <vt:lpstr>Prezentacja programu PowerPoint</vt:lpstr>
      <vt:lpstr>5.  Zaangażowanie społeczności i integracja</vt:lpstr>
      <vt:lpstr>Wprowadzenie do modułu</vt:lpstr>
      <vt:lpstr>Wprowadzenie do modułu</vt:lpstr>
      <vt:lpstr>Rola społeczności w turystyce środowiskowej </vt:lpstr>
      <vt:lpstr>Rola społeczności w turystyce środowiskowej</vt:lpstr>
      <vt:lpstr>Rola społeczności w turystyce środowiskowej </vt:lpstr>
      <vt:lpstr>Punkty do omówienia na początku spotkania</vt:lpstr>
      <vt:lpstr>Dlaczego lokalne społeczności mają znaczenie?</vt:lpstr>
      <vt:lpstr>Inkluzywność w praktyce: narzędzia i strategie</vt:lpstr>
      <vt:lpstr>Dlaczego inkluzywność ma znaczenie w turystyce środowiskowej?</vt:lpstr>
      <vt:lpstr>Definicja inkluzywności</vt:lpstr>
      <vt:lpstr>Inkluzywność w praktyce: narzędzia i strategie</vt:lpstr>
      <vt:lpstr>Praktyczne narzędzia i strategie</vt:lpstr>
      <vt:lpstr>Polityka publiczna i dobre praktyki</vt:lpstr>
      <vt:lpstr>UNESCO — Standardy zrównoważonej turystyki w zakresie światowego dziedzictwa</vt:lpstr>
      <vt:lpstr>UNWTO i UNEP — Ramy rozwoju sprzyjającego włączeniu społecznemu</vt:lpstr>
      <vt:lpstr>Kryteria GSTC — operacyjne zaangażowanie</vt:lpstr>
      <vt:lpstr>Studia przypadków Eksploracja</vt:lpstr>
      <vt:lpstr>Przykłady: Ekoturystyka prowadzona przez społeczność lokalną</vt:lpstr>
      <vt:lpstr>Krótka dyskusja</vt:lpstr>
      <vt:lpstr>Włączenie do kształcenia i szkolenia zawodowego</vt:lpstr>
      <vt:lpstr>Opracowanie sesji</vt:lpstr>
      <vt:lpstr>Włączanie projektów społecznościowych do nauczania</vt:lpstr>
      <vt:lpstr>Pomysły na ocenę opartą na kompetencjach</vt:lpstr>
      <vt:lpstr>Pomysły na ocenę opartą na kompetencjach</vt:lpstr>
      <vt:lpstr>Podsumowanie i kolejne kroki</vt:lpstr>
      <vt:lpstr>Zajęcia interaktywne</vt:lpstr>
      <vt:lpstr>Ćwiczenie polegające na sporządzeniu mapy społeczności</vt:lpstr>
      <vt:lpstr>Tematy do dyskusji: „Inkluzywna turystyka  środowiskowa zaczyna się od poznania członków społeczności – i, co równie ważne, osób, które zazwyczaj nie są w niej uwzględniane. Tworzenie mapy społeczności pomaga nam wizualizować różne grupy, zasoby, struktury władzy i relacje. Jest to praktyczne narzędzie do projektowania przedsięwzięć turystycznych, które przynoszą korzyści wszystkim, a nie tylko tym, którzy najgłośniej się wypowiadają”. </vt:lpstr>
      <vt:lpstr>Mapowanie działań</vt:lpstr>
      <vt:lpstr>SAMOKSZTAŁCENIE</vt:lpstr>
      <vt:lpstr>Zasoby</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docId:CBACCC604DC50C7CE8283CE4DF54CA03</cp:keywords>
  <cp:lastModifiedBy>Iwona Majewska</cp:lastModifiedBy>
  <cp:revision>16</cp:revision>
  <dcterms:modified xsi:type="dcterms:W3CDTF">2026-03-04T21:04:00Z</dcterms:modified>
</cp:coreProperties>
</file>