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1"/>
  </p:notesMasterIdLst>
  <p:sldIdLst>
    <p:sldId id="480" r:id="rId2"/>
    <p:sldId id="332" r:id="rId3"/>
    <p:sldId id="257" r:id="rId4"/>
    <p:sldId id="258" r:id="rId5"/>
    <p:sldId id="333" r:id="rId6"/>
    <p:sldId id="260" r:id="rId7"/>
    <p:sldId id="261" r:id="rId8"/>
    <p:sldId id="262" r:id="rId9"/>
    <p:sldId id="334" r:id="rId10"/>
    <p:sldId id="264" r:id="rId11"/>
    <p:sldId id="265" r:id="rId12"/>
    <p:sldId id="266" r:id="rId13"/>
    <p:sldId id="335" r:id="rId14"/>
    <p:sldId id="336" r:id="rId15"/>
    <p:sldId id="269" r:id="rId16"/>
    <p:sldId id="337" r:id="rId17"/>
    <p:sldId id="338" r:id="rId18"/>
    <p:sldId id="339" r:id="rId19"/>
    <p:sldId id="273" r:id="rId20"/>
    <p:sldId id="274" r:id="rId21"/>
    <p:sldId id="340" r:id="rId22"/>
    <p:sldId id="276" r:id="rId23"/>
    <p:sldId id="341" r:id="rId24"/>
    <p:sldId id="278" r:id="rId25"/>
    <p:sldId id="279" r:id="rId26"/>
    <p:sldId id="280" r:id="rId27"/>
    <p:sldId id="281" r:id="rId28"/>
    <p:sldId id="342" r:id="rId29"/>
    <p:sldId id="343" r:id="rId30"/>
    <p:sldId id="344" r:id="rId31"/>
    <p:sldId id="345" r:id="rId32"/>
    <p:sldId id="346" r:id="rId33"/>
    <p:sldId id="287" r:id="rId34"/>
    <p:sldId id="288" r:id="rId35"/>
    <p:sldId id="289" r:id="rId36"/>
    <p:sldId id="347" r:id="rId37"/>
    <p:sldId id="348" r:id="rId38"/>
    <p:sldId id="292" r:id="rId39"/>
    <p:sldId id="293" r:id="rId40"/>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13" roundtripDataSignature="AMtx7mh4wXSB6omIi0F0ZegO/GkCvayQJ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94626C-E225-68F9-93EA-27E4AA87EDF6}" name="Lukasz Wielec" initials="LW" userId="c8ac72ad144021b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775DCB02-9BB8-47FD-8907-85C794F793BA}" styleName="Styl z motywem 1 — Ak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 pośredni 2 — Ak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60"/>
  </p:normalViewPr>
  <p:slideViewPr>
    <p:cSldViewPr snapToGrid="0">
      <p:cViewPr>
        <p:scale>
          <a:sx n="30" d="100"/>
          <a:sy n="30" d="100"/>
        </p:scale>
        <p:origin x="149" y="658"/>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13" Type="http://customschemas.google.com/relationships/presentationmetadata" Target="metadata"/><Relationship Id="rId218"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21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21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214"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 Id="rId21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7" name="Google Shape;8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8" name="Google Shape;98;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https://www.ipcc.ch/sr15/graphics/</a:t>
            </a:r>
            <a:endParaRPr/>
          </a:p>
        </p:txBody>
      </p:sp>
      <p:sp>
        <p:nvSpPr>
          <p:cNvPr id="105" name="Google Shape;10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5</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3" name="Google Shape;12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5" name="Google Shape;13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7" name="Google Shape;14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2" name="Google Shape;16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2" name="Google Shape;18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6" name="Google Shape;20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8" name="Google Shape;21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6" name="Google Shape;226;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3" name="Google Shape;24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a:t>https://www.forbes.com/sites/ceciliarodriguez/2020/10/11/europe-winter-travel-the-10-best-covid-safest-ski-resorts-for-2020-2021/</a:t>
            </a:r>
            <a:endParaRPr/>
          </a:p>
          <a:p>
            <a:pPr marL="0" marR="0" lvl="0" indent="0" algn="l" rtl="0">
              <a:lnSpc>
                <a:spcPct val="100000"/>
              </a:lnSpc>
              <a:spcBef>
                <a:spcPts val="0"/>
              </a:spcBef>
              <a:spcAft>
                <a:spcPts val="0"/>
              </a:spcAft>
              <a:buClr>
                <a:schemeClr val="dk1"/>
              </a:buClr>
              <a:buSzPts val="1200"/>
              <a:buFont typeface="Arial"/>
              <a:buNone/>
            </a:pPr>
            <a:r>
              <a:rPr lang="en-GB"/>
              <a:t>https://www.roteirododouro.com/alojamentos/turismo-rural</a:t>
            </a:r>
            <a:endParaRPr/>
          </a:p>
          <a:p>
            <a:pPr marL="0" marR="0" lvl="0" indent="0" algn="l" rtl="0">
              <a:lnSpc>
                <a:spcPct val="100000"/>
              </a:lnSpc>
              <a:spcBef>
                <a:spcPts val="0"/>
              </a:spcBef>
              <a:spcAft>
                <a:spcPts val="0"/>
              </a:spcAft>
              <a:buClr>
                <a:schemeClr val="dk1"/>
              </a:buClr>
              <a:buSzPts val="1200"/>
              <a:buFont typeface="Arial"/>
              <a:buNone/>
            </a:pPr>
            <a:r>
              <a:rPr lang="en-GB"/>
              <a:t>https://www.timeout.pt/lisboa/pt/hoteis/eco-resorts-em-portugal-para-umas-ferias-mais-verdes</a:t>
            </a:r>
            <a:endParaRPr/>
          </a:p>
          <a:p>
            <a:pPr marL="0" lvl="0" indent="0" algn="l" rtl="0">
              <a:spcBef>
                <a:spcPts val="0"/>
              </a:spcBef>
              <a:spcAft>
                <a:spcPts val="0"/>
              </a:spcAft>
              <a:buNone/>
            </a:pPr>
            <a:endParaRPr/>
          </a:p>
        </p:txBody>
      </p:sp>
      <p:sp>
        <p:nvSpPr>
          <p:cNvPr id="244" name="Google Shape;244;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5" name="Google Shape;26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https://ionline.sapo.pt/2017/01/04/lisboa-terreiro-do-paco-nem-sempre-foi-amarelo/</a:t>
            </a:r>
            <a:endParaRPr/>
          </a:p>
          <a:p>
            <a:pPr marL="0" lvl="0" indent="0" algn="l" rtl="0">
              <a:spcBef>
                <a:spcPts val="0"/>
              </a:spcBef>
              <a:spcAft>
                <a:spcPts val="0"/>
              </a:spcAft>
              <a:buNone/>
            </a:pPr>
            <a:r>
              <a:rPr lang="en-GB"/>
              <a:t>https://www.siestacampers.com/pt/blog/ria-formosa-natural-park</a:t>
            </a:r>
            <a:endParaRPr/>
          </a:p>
          <a:p>
            <a:pPr marL="0" lvl="0" indent="0" algn="l" rtl="0">
              <a:spcBef>
                <a:spcPts val="0"/>
              </a:spcBef>
              <a:spcAft>
                <a:spcPts val="0"/>
              </a:spcAft>
              <a:buNone/>
            </a:pPr>
            <a:r>
              <a:rPr lang="en-GB"/>
              <a:t>https://letsdivetulamben.com/how-divers-can-protect-coral-reefs/</a:t>
            </a:r>
            <a:endParaRPr/>
          </a:p>
        </p:txBody>
      </p:sp>
      <p:sp>
        <p:nvSpPr>
          <p:cNvPr id="266" name="Google Shape;26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21</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 name="Google Shape;287;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https://ionline.sapo.pt/2017/01/04/lisboa-terreiro-do-paco-nem-sempre-foi-amarelo/</a:t>
            </a:r>
            <a:endParaRPr/>
          </a:p>
          <a:p>
            <a:pPr marL="0" lvl="0" indent="0" algn="l" rtl="0">
              <a:spcBef>
                <a:spcPts val="0"/>
              </a:spcBef>
              <a:spcAft>
                <a:spcPts val="0"/>
              </a:spcAft>
              <a:buNone/>
            </a:pPr>
            <a:r>
              <a:rPr lang="en-GB"/>
              <a:t>https://www.siestacampers.com/pt/blog/ria-formosa-natural-park</a:t>
            </a:r>
            <a:endParaRPr/>
          </a:p>
          <a:p>
            <a:pPr marL="0" lvl="0" indent="0" algn="l" rtl="0">
              <a:spcBef>
                <a:spcPts val="0"/>
              </a:spcBef>
              <a:spcAft>
                <a:spcPts val="0"/>
              </a:spcAft>
              <a:buNone/>
            </a:pPr>
            <a:r>
              <a:rPr lang="en-GB"/>
              <a:t>https://letsdivetulamben.com/how-divers-can-protect-coral-reefs/</a:t>
            </a:r>
            <a:endParaRPr/>
          </a:p>
        </p:txBody>
      </p:sp>
      <p:sp>
        <p:nvSpPr>
          <p:cNvPr id="288" name="Google Shape;288;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a:t>https://ionline.sapo.pt/2017/01/04/lisboa-terreiro-do-paco-nem-sempre-foi-amarelo/</a:t>
            </a:r>
            <a:endParaRPr/>
          </a:p>
          <a:p>
            <a:pPr marL="0" lvl="0" indent="0" algn="l" rtl="0">
              <a:spcBef>
                <a:spcPts val="0"/>
              </a:spcBef>
              <a:spcAft>
                <a:spcPts val="0"/>
              </a:spcAft>
              <a:buNone/>
            </a:pPr>
            <a:r>
              <a:rPr lang="en-GB"/>
              <a:t>https://www.siestacampers.com/pt/blog/ria-formosa-natural-park</a:t>
            </a:r>
            <a:endParaRPr/>
          </a:p>
          <a:p>
            <a:pPr marL="0" lvl="0" indent="0" algn="l" rtl="0">
              <a:spcBef>
                <a:spcPts val="0"/>
              </a:spcBef>
              <a:spcAft>
                <a:spcPts val="0"/>
              </a:spcAft>
              <a:buNone/>
            </a:pPr>
            <a:r>
              <a:rPr lang="en-GB"/>
              <a:t>https://letsdivetulamben.com/how-divers-can-protect-coral-reefs/</a:t>
            </a:r>
            <a:endParaRPr/>
          </a:p>
        </p:txBody>
      </p:sp>
      <p:sp>
        <p:nvSpPr>
          <p:cNvPr id="295" name="Google Shape;295;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23</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6" name="Google Shape;336;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3" name="Google Shape;363;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2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4" name="Google Shape;404;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2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5" name="Google Shape;435;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2" name="Google Shape;442;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8" name="Google Shape;44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5" name="Google Shape;45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3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3" name="Google Shape;463;p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0" name="Google Shape;470;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8" name="Google Shape;478;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1" name="Google Shape;49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4"/>
        <p:cNvGrpSpPr/>
        <p:nvPr/>
      </p:nvGrpSpPr>
      <p:grpSpPr>
        <a:xfrm>
          <a:off x="0" y="0"/>
          <a:ext cx="0" cy="0"/>
          <a:chOff x="0" y="0"/>
          <a:chExt cx="0" cy="0"/>
        </a:xfrm>
      </p:grpSpPr>
      <p:sp>
        <p:nvSpPr>
          <p:cNvPr id="495" name="Google Shape;495;p3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6" name="Google Shape;496;p3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2" name="Google Shape;502;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8"/>
        <p:cNvGrpSpPr/>
        <p:nvPr/>
      </p:nvGrpSpPr>
      <p:grpSpPr>
        <a:xfrm>
          <a:off x="0" y="0"/>
          <a:ext cx="0" cy="0"/>
          <a:chOff x="0" y="0"/>
          <a:chExt cx="0" cy="0"/>
        </a:xfrm>
      </p:grpSpPr>
      <p:sp>
        <p:nvSpPr>
          <p:cNvPr id="9" name="Google Shape;9;p14"/>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 name="Google Shape;10;p14"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1" name="Google Shape;11;p14"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70"/>
        <p:cNvGrpSpPr/>
        <p:nvPr/>
      </p:nvGrpSpPr>
      <p:grpSpPr>
        <a:xfrm>
          <a:off x="0" y="0"/>
          <a:ext cx="0" cy="0"/>
          <a:chOff x="0" y="0"/>
          <a:chExt cx="0" cy="0"/>
        </a:xfrm>
      </p:grpSpPr>
      <p:pic>
        <p:nvPicPr>
          <p:cNvPr id="71" name="Google Shape;71;p24"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72" name="Google Shape;72;p24"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73" name="Google Shape;73;p24"/>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n"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74" name="Google Shape;74;p24"/>
          <p:cNvGrpSpPr/>
          <p:nvPr/>
        </p:nvGrpSpPr>
        <p:grpSpPr>
          <a:xfrm>
            <a:off x="1633044" y="9658153"/>
            <a:ext cx="21117911" cy="908071"/>
            <a:chOff x="761999" y="9658153"/>
            <a:chExt cx="21117911" cy="908071"/>
          </a:xfrm>
        </p:grpSpPr>
        <p:pic>
          <p:nvPicPr>
            <p:cNvPr id="75" name="Google Shape;75;p24"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76" name="Google Shape;76;p24"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77" name="Google Shape;77;p24"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78" name="Google Shape;78;p24"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79" name="Google Shape;79;p24"/>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80" name="Google Shape;80;p24"/>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18"/>
        <p:cNvGrpSpPr/>
        <p:nvPr/>
      </p:nvGrpSpPr>
      <p:grpSpPr>
        <a:xfrm>
          <a:off x="0" y="0"/>
          <a:ext cx="0" cy="0"/>
          <a:chOff x="0" y="0"/>
          <a:chExt cx="0" cy="0"/>
        </a:xfrm>
      </p:grpSpPr>
      <p:sp>
        <p:nvSpPr>
          <p:cNvPr id="19" name="Google Shape;19;p16"/>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6"/>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5400"/>
              <a:buFont typeface="Arial"/>
              <a:buNone/>
            </a:pPr>
            <a:r>
              <a:rPr lang="en" sz="5400">
                <a:solidFill>
                  <a:schemeClr val="lt1"/>
                </a:solidFill>
                <a:latin typeface="Arial"/>
                <a:ea typeface="Arial"/>
                <a:cs typeface="Arial"/>
                <a:sym typeface="Arial"/>
              </a:rPr>
              <a:t>Click to edit Section Subtitle</a:t>
            </a:r>
            <a:endParaRPr sz="5400">
              <a:solidFill>
                <a:schemeClr val="lt1"/>
              </a:solidFill>
              <a:latin typeface="Arial"/>
              <a:ea typeface="Arial"/>
              <a:cs typeface="Arial"/>
              <a:sym typeface="Arial"/>
            </a:endParaRPr>
          </a:p>
        </p:txBody>
      </p:sp>
    </p:spTree>
    <p:extLst>
      <p:ext uri="{BB962C8B-B14F-4D97-AF65-F5344CB8AC3E}">
        <p14:creationId xmlns:p14="http://schemas.microsoft.com/office/powerpoint/2010/main" val="434235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loured Bar, Content">
  <p:cSld name="Coloured Bar, Content">
    <p:spTree>
      <p:nvGrpSpPr>
        <p:cNvPr id="1" name="Shape 38"/>
        <p:cNvGrpSpPr/>
        <p:nvPr/>
      </p:nvGrpSpPr>
      <p:grpSpPr>
        <a:xfrm>
          <a:off x="0" y="0"/>
          <a:ext cx="0" cy="0"/>
          <a:chOff x="0" y="0"/>
          <a:chExt cx="0" cy="0"/>
        </a:xfrm>
      </p:grpSpPr>
      <p:sp>
        <p:nvSpPr>
          <p:cNvPr id="39" name="Google Shape;39;p20"/>
          <p:cNvSpPr/>
          <p:nvPr/>
        </p:nvSpPr>
        <p:spPr>
          <a:xfrm>
            <a:off x="0" y="1524001"/>
            <a:ext cx="24384000" cy="248756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40" name="Google Shape;40;p20"/>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1" name="Google Shape;41;p20"/>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2" name="Google Shape;42;p20"/>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20"/>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44" name="Google Shape;44;p20"/>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45" name="Google Shape;45;p20"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27931298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46"/>
        <p:cNvGrpSpPr/>
        <p:nvPr/>
      </p:nvGrpSpPr>
      <p:grpSpPr>
        <a:xfrm>
          <a:off x="0" y="0"/>
          <a:ext cx="0" cy="0"/>
          <a:chOff x="0" y="0"/>
          <a:chExt cx="0" cy="0"/>
        </a:xfrm>
      </p:grpSpPr>
      <p:sp>
        <p:nvSpPr>
          <p:cNvPr id="47" name="Google Shape;47;p21"/>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21"/>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49" name="Google Shape;49;p21"/>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0" name="Google Shape;50;p2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51" name="Google Shape;51;p21"/>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52" name="Google Shape;52;p21"/>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53" name="Google Shape;53;p21"/>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54" name="Google Shape;54;p21"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55" name="Google Shape;55;p21"/>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26015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sp>
        <p:nvSpPr>
          <p:cNvPr id="25" name="Google Shape;25;p18"/>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26" name="Google Shape;26;p18"/>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7" name="Google Shape;27;p18"/>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28" name="Google Shape;28;p18"/>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9" name="Google Shape;29;p18"/>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0" name="Google Shape;30;p18"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3843080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ítulo e Objeto">
  <p:cSld name="Título e Objeto">
    <p:spTree>
      <p:nvGrpSpPr>
        <p:cNvPr id="1" name="Shape 16"/>
        <p:cNvGrpSpPr/>
        <p:nvPr/>
      </p:nvGrpSpPr>
      <p:grpSpPr>
        <a:xfrm>
          <a:off x="0" y="0"/>
          <a:ext cx="0" cy="0"/>
          <a:chOff x="0" y="0"/>
          <a:chExt cx="0" cy="0"/>
        </a:xfrm>
      </p:grpSpPr>
      <p:sp>
        <p:nvSpPr>
          <p:cNvPr id="17" name="Google Shape;17;p41"/>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8" name="Google Shape;18;p41"/>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b="0" i="0" u="none" strike="noStrike" cap="none">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20" name="Google Shape;20;p41"/>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1" name="Google Shape;21;p41"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42119579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arge Coloured Content">
  <p:cSld name="Large Coloured Content">
    <p:spTree>
      <p:nvGrpSpPr>
        <p:cNvPr id="1" name="Shape 32"/>
        <p:cNvGrpSpPr/>
        <p:nvPr/>
      </p:nvGrpSpPr>
      <p:grpSpPr>
        <a:xfrm>
          <a:off x="0" y="0"/>
          <a:ext cx="0" cy="0"/>
          <a:chOff x="0" y="0"/>
          <a:chExt cx="0" cy="0"/>
        </a:xfrm>
      </p:grpSpPr>
      <p:sp>
        <p:nvSpPr>
          <p:cNvPr id="33" name="Google Shape;33;p44"/>
          <p:cNvSpPr/>
          <p:nvPr/>
        </p:nvSpPr>
        <p:spPr>
          <a:xfrm>
            <a:off x="8491538" y="0"/>
            <a:ext cx="15892462"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34" name="Google Shape;34;p44"/>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4"/>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GB"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36" name="Google Shape;36;p44"/>
          <p:cNvSpPr txBox="1">
            <a:spLocks noGrp="1"/>
          </p:cNvSpPr>
          <p:nvPr>
            <p:ph type="body" idx="1"/>
          </p:nvPr>
        </p:nvSpPr>
        <p:spPr>
          <a:xfrm>
            <a:off x="10423525" y="1524000"/>
            <a:ext cx="13198475" cy="106680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37" name="Google Shape;37;p44" descr="Blue text on a black background&#10;&#10;AI-generated content may be incorrect."/>
          <p:cNvPicPr preferRelativeResize="0"/>
          <p:nvPr/>
        </p:nvPicPr>
        <p:blipFill rotWithShape="1">
          <a:blip r:embed="rId2">
            <a:alphaModFix/>
          </a:blip>
          <a:srcRect/>
          <a:stretch/>
        </p:blipFill>
        <p:spPr>
          <a:xfrm>
            <a:off x="762000" y="12469466"/>
            <a:ext cx="2171700" cy="484534"/>
          </a:xfrm>
          <a:prstGeom prst="rect">
            <a:avLst/>
          </a:prstGeom>
          <a:noFill/>
          <a:ln>
            <a:noFill/>
          </a:ln>
        </p:spPr>
      </p:pic>
      <p:pic>
        <p:nvPicPr>
          <p:cNvPr id="38" name="Google Shape;38;p44" descr="A black and white logo&#10;&#10;AI-generated content may be incorrect."/>
          <p:cNvPicPr preferRelativeResize="0"/>
          <p:nvPr/>
        </p:nvPicPr>
        <p:blipFill rotWithShape="1">
          <a:blip r:embed="rId3">
            <a:alphaModFix/>
          </a:blip>
          <a:srcRect/>
          <a:stretch/>
        </p:blipFill>
        <p:spPr>
          <a:xfrm>
            <a:off x="21606569" y="12481199"/>
            <a:ext cx="2015431" cy="484632"/>
          </a:xfrm>
          <a:prstGeom prst="rect">
            <a:avLst/>
          </a:prstGeom>
          <a:noFill/>
          <a:ln>
            <a:noFill/>
          </a:ln>
        </p:spPr>
      </p:pic>
    </p:spTree>
    <p:extLst>
      <p:ext uri="{BB962C8B-B14F-4D97-AF65-F5344CB8AC3E}">
        <p14:creationId xmlns:p14="http://schemas.microsoft.com/office/powerpoint/2010/main" val="41917518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9" r:id="rId2"/>
    <p:sldLayoutId id="2147483660" r:id="rId3"/>
    <p:sldLayoutId id="2147483663" r:id="rId4"/>
    <p:sldLayoutId id="2147483664" r:id="rId5"/>
    <p:sldLayoutId id="2147483665" r:id="rId6"/>
    <p:sldLayoutId id="2147483667" r:id="rId7"/>
    <p:sldLayoutId id="214748366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21.jp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8" Type="http://schemas.openxmlformats.org/officeDocument/2006/relationships/hyperlink" Target="https://www.youtube.com/watch?v=VvKf1A-Mpb0" TargetMode="External"/><Relationship Id="rId3" Type="http://schemas.openxmlformats.org/officeDocument/2006/relationships/hyperlink" Target="https://business.turismodeportugal.pt/pt/Gerir/Boas_Praticas/Paginas/boas-praticas-sustentabilidade-animacao-turistica.aspx" TargetMode="External"/><Relationship Id="rId7" Type="http://schemas.openxmlformats.org/officeDocument/2006/relationships/hyperlink" Target="https://open.spotify.com/episode/2UF3HkUbNkxXbVNaN0uKWQ?si=Xm-ZOPJYSjqbz54pR9BmEg&amp;nd=1&amp;dlsi=109739c5882d4ea9" TargetMode="Externa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hyperlink" Target="https://business.turismodeportugal.pt/pt/Gerir/Boas_Praticas/Paginas/boas-praticas-sustentabilidade-termas.aspx" TargetMode="External"/><Relationship Id="rId5" Type="http://schemas.openxmlformats.org/officeDocument/2006/relationships/hyperlink" Target="https://business.turismodeportugal.pt/pt/Gerir/Boas_Praticas/Paginas/boas-praticas-sustentabilidade-infraestruturas-apoio-turismo-nautico-litoral-rios-albufeiras.aspx" TargetMode="External"/><Relationship Id="rId10" Type="http://schemas.openxmlformats.org/officeDocument/2006/relationships/hyperlink" Target="https://www.unwto.org/sustainable-development/climate-action" TargetMode="External"/><Relationship Id="rId4" Type="http://schemas.openxmlformats.org/officeDocument/2006/relationships/hyperlink" Target="https://business.turismodeportugal.pt/pt/Gerir/Boas_Praticas/Paginas/boas-praticas-sustentabilidade-gestao-praias-surfing.aspx" TargetMode="External"/><Relationship Id="rId9" Type="http://schemas.openxmlformats.org/officeDocument/2006/relationships/hyperlink" Target="https://www.youtube.com/watch?v=SjS_vFvRmsQ" TargetMode="Externa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hyperlink" Target="https://doi.org/10.1017/9781009157940.001"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EDDE8-5B76-3BD8-9A66-24AFD70A2B4F}"/>
            </a:ext>
          </a:extLst>
        </p:cNvPr>
        <p:cNvGrpSpPr/>
        <p:nvPr/>
      </p:nvGrpSpPr>
      <p:grpSpPr>
        <a:xfrm>
          <a:off x="0" y="0"/>
          <a:ext cx="0" cy="0"/>
          <a:chOff x="0" y="0"/>
          <a:chExt cx="0" cy="0"/>
        </a:xfrm>
      </p:grpSpPr>
    </p:spTree>
    <p:extLst>
      <p:ext uri="{BB962C8B-B14F-4D97-AF65-F5344CB8AC3E}">
        <p14:creationId xmlns:p14="http://schemas.microsoft.com/office/powerpoint/2010/main" val="265759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GB" b="1"/>
              <a:t>6. Odporność na zmiany klimatu</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2"/>
          <p:cNvSpPr txBox="1">
            <a:spLocks noGrp="1"/>
          </p:cNvSpPr>
          <p:nvPr>
            <p:ph type="body" idx="1"/>
          </p:nvPr>
        </p:nvSpPr>
        <p:spPr>
          <a:xfrm>
            <a:off x="957809" y="3317033"/>
            <a:ext cx="22859999" cy="8733600"/>
          </a:xfrm>
          <a:prstGeom prst="rect">
            <a:avLst/>
          </a:prstGeom>
          <a:noFill/>
          <a:ln>
            <a:noFill/>
          </a:ln>
        </p:spPr>
        <p:txBody>
          <a:bodyPr spcFirstLastPara="1" wrap="square" lIns="0" tIns="118850" rIns="0" bIns="0" anchor="t" anchorCtr="0">
            <a:normAutofit/>
          </a:bodyPr>
          <a:lstStyle/>
          <a:p>
            <a:pPr marL="0" lvl="0" indent="0" algn="l" rtl="0">
              <a:lnSpc>
                <a:spcPct val="130000"/>
              </a:lnSpc>
              <a:spcBef>
                <a:spcPts val="0"/>
              </a:spcBef>
              <a:spcAft>
                <a:spcPts val="0"/>
              </a:spcAft>
              <a:buClr>
                <a:srgbClr val="323232"/>
              </a:buClr>
              <a:buSzPts val="5400"/>
              <a:buNone/>
            </a:pPr>
            <a:r>
              <a:rPr lang="en-GB" sz="5400" b="0" i="0" u="none" strike="noStrike" baseline="30000" dirty="0" err="1">
                <a:solidFill>
                  <a:srgbClr val="323232"/>
                </a:solidFill>
              </a:rPr>
              <a:t>Główne</a:t>
            </a:r>
            <a:r>
              <a:rPr lang="en-GB" sz="5400" b="0" i="0" u="none" strike="noStrike" baseline="30000" dirty="0">
                <a:solidFill>
                  <a:srgbClr val="323232"/>
                </a:solidFill>
              </a:rPr>
              <a:t> </a:t>
            </a:r>
            <a:r>
              <a:rPr lang="en-GB" sz="5400" b="0" i="0" u="none" strike="noStrike" baseline="30000" dirty="0" err="1">
                <a:solidFill>
                  <a:srgbClr val="323232"/>
                </a:solidFill>
              </a:rPr>
              <a:t>znaczenie</a:t>
            </a:r>
            <a:r>
              <a:rPr lang="en-GB" sz="5400" b="0" i="0" u="none" strike="noStrike" baseline="30000" dirty="0">
                <a:solidFill>
                  <a:srgbClr val="323232"/>
                </a:solidFill>
              </a:rPr>
              <a:t> i </a:t>
            </a:r>
            <a:r>
              <a:rPr lang="en-GB" sz="5400" b="0" i="0" u="none" strike="noStrike" baseline="30000" dirty="0" err="1">
                <a:solidFill>
                  <a:srgbClr val="323232"/>
                </a:solidFill>
              </a:rPr>
              <a:t>zakres</a:t>
            </a:r>
            <a:r>
              <a:rPr lang="en-GB" sz="5400" b="0" i="0" u="none" strike="noStrike" baseline="30000" dirty="0">
                <a:solidFill>
                  <a:srgbClr val="323232"/>
                </a:solidFill>
              </a:rPr>
              <a:t> </a:t>
            </a:r>
            <a:r>
              <a:rPr lang="en-GB" sz="5400" b="0" i="0" u="none" strike="noStrike" baseline="30000" dirty="0" err="1">
                <a:solidFill>
                  <a:srgbClr val="323232"/>
                </a:solidFill>
              </a:rPr>
              <a:t>tego</a:t>
            </a:r>
            <a:r>
              <a:rPr lang="en-GB" sz="5400" b="0" i="0" u="none" strike="noStrike" baseline="30000" dirty="0">
                <a:solidFill>
                  <a:srgbClr val="323232"/>
                </a:solidFill>
              </a:rPr>
              <a:t> </a:t>
            </a:r>
            <a:r>
              <a:rPr lang="en-GB" sz="5400" b="0" i="0" u="none" strike="noStrike" baseline="30000" dirty="0" err="1">
                <a:solidFill>
                  <a:srgbClr val="323232"/>
                </a:solidFill>
              </a:rPr>
              <a:t>modułu</a:t>
            </a:r>
            <a:r>
              <a:rPr lang="en-GB" sz="5400" b="0" i="0" u="none" strike="noStrike" baseline="30000" dirty="0">
                <a:solidFill>
                  <a:srgbClr val="323232"/>
                </a:solidFill>
              </a:rPr>
              <a:t> to:</a:t>
            </a:r>
            <a:endParaRPr dirty="0"/>
          </a:p>
          <a:p>
            <a:pPr marL="0" lvl="0" indent="0" algn="l" rtl="0">
              <a:lnSpc>
                <a:spcPct val="130000"/>
              </a:lnSpc>
              <a:spcBef>
                <a:spcPts val="2000"/>
              </a:spcBef>
              <a:spcAft>
                <a:spcPts val="0"/>
              </a:spcAft>
              <a:buClr>
                <a:srgbClr val="323232"/>
              </a:buClr>
              <a:buSzPts val="5400"/>
              <a:buNone/>
            </a:pPr>
            <a:r>
              <a:rPr lang="en-GB" sz="5400" b="0" i="0" u="none" strike="noStrike" baseline="30000" dirty="0">
                <a:solidFill>
                  <a:srgbClr val="323232"/>
                </a:solidFill>
              </a:rPr>
              <a:t> </a:t>
            </a:r>
            <a:endParaRPr dirty="0"/>
          </a:p>
          <a:p>
            <a:pPr marL="0" lvl="0" indent="0" algn="l" rtl="0">
              <a:lnSpc>
                <a:spcPct val="130000"/>
              </a:lnSpc>
              <a:spcBef>
                <a:spcPts val="2000"/>
              </a:spcBef>
              <a:spcAft>
                <a:spcPts val="0"/>
              </a:spcAft>
              <a:buClr>
                <a:srgbClr val="323232"/>
              </a:buClr>
              <a:buSzPts val="5400"/>
              <a:buNone/>
            </a:pPr>
            <a:r>
              <a:rPr lang="en-GB" sz="5400" baseline="30000" dirty="0"/>
              <a:t>1. </a:t>
            </a:r>
            <a:r>
              <a:rPr lang="en-GB" sz="5400" b="1" baseline="30000" dirty="0" err="1"/>
              <a:t>Zrozumienie</a:t>
            </a:r>
            <a:r>
              <a:rPr lang="en-GB" sz="5400" b="1" baseline="30000" dirty="0"/>
              <a:t> </a:t>
            </a:r>
            <a:r>
              <a:rPr lang="en-GB" sz="5400" b="1" baseline="30000" dirty="0" err="1"/>
              <a:t>podstawowych</a:t>
            </a:r>
            <a:r>
              <a:rPr lang="en-GB" sz="5400" b="1" baseline="30000" dirty="0"/>
              <a:t> </a:t>
            </a:r>
            <a:r>
              <a:rPr lang="en-GB" sz="5400" b="1" baseline="30000" dirty="0" err="1"/>
              <a:t>pojęć</a:t>
            </a:r>
            <a:r>
              <a:rPr lang="en-GB" sz="5400" b="1" baseline="30000" dirty="0"/>
              <a:t> </a:t>
            </a:r>
            <a:r>
              <a:rPr lang="en-GB" sz="5400" b="1" baseline="30000" dirty="0" err="1"/>
              <a:t>dotyczących</a:t>
            </a:r>
            <a:r>
              <a:rPr lang="en-GB" sz="5400" b="1" baseline="30000" dirty="0"/>
              <a:t> </a:t>
            </a:r>
            <a:r>
              <a:rPr lang="en-GB" sz="5400" b="1" baseline="30000" dirty="0" err="1"/>
              <a:t>wpływu</a:t>
            </a:r>
            <a:r>
              <a:rPr lang="en-GB" sz="5400" b="1" baseline="30000" dirty="0"/>
              <a:t> </a:t>
            </a:r>
            <a:r>
              <a:rPr lang="en-GB" sz="5400" b="1" baseline="30000" dirty="0" err="1"/>
              <a:t>zmian</a:t>
            </a:r>
            <a:r>
              <a:rPr lang="en-GB" sz="5400" b="1" baseline="30000" dirty="0"/>
              <a:t> </a:t>
            </a:r>
            <a:r>
              <a:rPr lang="en-GB" sz="5400" b="1" baseline="30000" dirty="0" err="1"/>
              <a:t>klimatycznych</a:t>
            </a:r>
            <a:r>
              <a:rPr lang="en-GB" sz="5400" b="1" baseline="30000" dirty="0"/>
              <a:t> </a:t>
            </a:r>
            <a:r>
              <a:rPr lang="en-GB" sz="5400" baseline="30000" dirty="0" err="1"/>
              <a:t>oraz</a:t>
            </a:r>
            <a:r>
              <a:rPr lang="en-GB" sz="5400" baseline="30000" dirty="0"/>
              <a:t> </a:t>
            </a:r>
            <a:r>
              <a:rPr lang="en-GB" sz="5400" baseline="30000" dirty="0" err="1"/>
              <a:t>możliwości</a:t>
            </a:r>
            <a:r>
              <a:rPr lang="en-GB" sz="5400" baseline="30000" dirty="0"/>
              <a:t> </a:t>
            </a:r>
            <a:r>
              <a:rPr lang="en-GB" sz="5400" baseline="30000" dirty="0" err="1"/>
              <a:t>adaptacji</a:t>
            </a:r>
            <a:r>
              <a:rPr lang="en-GB" sz="5400" baseline="30000" dirty="0"/>
              <a:t> i </a:t>
            </a:r>
            <a:r>
              <a:rPr lang="en-GB" sz="5400" baseline="30000" dirty="0" err="1"/>
              <a:t>łagodzenia</a:t>
            </a:r>
            <a:r>
              <a:rPr lang="en-GB" sz="5400" baseline="30000" dirty="0"/>
              <a:t> </a:t>
            </a:r>
            <a:r>
              <a:rPr lang="en-GB" sz="5400" baseline="30000" dirty="0" err="1"/>
              <a:t>skutków</a:t>
            </a:r>
            <a:r>
              <a:rPr lang="en-GB" sz="5400" b="1" baseline="30000" dirty="0"/>
              <a:t> </a:t>
            </a:r>
            <a:r>
              <a:rPr lang="en-GB" sz="5400" b="1" baseline="30000" dirty="0" err="1"/>
              <a:t>tych</a:t>
            </a:r>
            <a:r>
              <a:rPr lang="en-GB" sz="5400" b="1" baseline="30000" dirty="0"/>
              <a:t> </a:t>
            </a:r>
            <a:r>
              <a:rPr lang="en-GB" sz="5400" b="1" baseline="30000" dirty="0" err="1"/>
              <a:t>zmian</a:t>
            </a:r>
            <a:r>
              <a:rPr lang="en-GB" sz="5400" b="1" baseline="30000" dirty="0"/>
              <a:t> </a:t>
            </a:r>
            <a:r>
              <a:rPr lang="en-GB" sz="5400" baseline="30000" dirty="0"/>
              <a:t>w </a:t>
            </a:r>
            <a:r>
              <a:rPr lang="en-GB" sz="5400" baseline="30000" dirty="0" err="1"/>
              <a:t>sektorze</a:t>
            </a:r>
            <a:r>
              <a:rPr lang="en-GB" sz="5400" baseline="30000" dirty="0"/>
              <a:t> </a:t>
            </a:r>
            <a:r>
              <a:rPr lang="en-GB" sz="5400" baseline="30000" dirty="0" err="1"/>
              <a:t>turystyki</a:t>
            </a:r>
            <a:r>
              <a:rPr lang="en-GB" sz="5400" baseline="30000" dirty="0"/>
              <a:t> i </a:t>
            </a:r>
            <a:r>
              <a:rPr lang="en-GB" sz="5400" baseline="30000" dirty="0" err="1"/>
              <a:t>hotelarstwa</a:t>
            </a:r>
            <a:r>
              <a:rPr lang="en-GB" sz="5400" baseline="30000" dirty="0"/>
              <a:t>.</a:t>
            </a:r>
            <a:endParaRPr dirty="0"/>
          </a:p>
          <a:p>
            <a:pPr marL="0" lvl="0" indent="0" algn="l" rtl="0">
              <a:lnSpc>
                <a:spcPct val="130000"/>
              </a:lnSpc>
              <a:spcBef>
                <a:spcPts val="2000"/>
              </a:spcBef>
              <a:spcAft>
                <a:spcPts val="0"/>
              </a:spcAft>
              <a:buClr>
                <a:srgbClr val="323232"/>
              </a:buClr>
              <a:buSzPts val="5400"/>
              <a:buNone/>
            </a:pPr>
            <a:r>
              <a:rPr lang="en-GB" sz="5400" baseline="30000" dirty="0"/>
              <a:t>2. </a:t>
            </a:r>
            <a:r>
              <a:rPr lang="en-GB" sz="5400" b="1" baseline="30000" dirty="0" err="1"/>
              <a:t>Określenie</a:t>
            </a:r>
            <a:r>
              <a:rPr lang="en-GB" sz="5400" b="1" baseline="30000" dirty="0"/>
              <a:t> </a:t>
            </a:r>
            <a:r>
              <a:rPr lang="en-GB" sz="5400" b="1" baseline="30000" dirty="0" err="1"/>
              <a:t>odpornych</a:t>
            </a:r>
            <a:r>
              <a:rPr lang="en-GB" sz="5400" b="1" baseline="30000" dirty="0"/>
              <a:t> </a:t>
            </a:r>
            <a:r>
              <a:rPr lang="en-GB" sz="5400" b="1" baseline="30000" dirty="0" err="1"/>
              <a:t>praktyk</a:t>
            </a:r>
            <a:r>
              <a:rPr lang="en-GB" sz="5400" b="1" baseline="30000" dirty="0"/>
              <a:t> i </a:t>
            </a:r>
            <a:r>
              <a:rPr lang="en-GB" sz="5400" b="1" baseline="30000" dirty="0" err="1"/>
              <a:t>strategii</a:t>
            </a:r>
            <a:r>
              <a:rPr lang="en-GB" sz="5400" b="1" baseline="30000" dirty="0"/>
              <a:t> </a:t>
            </a:r>
            <a:r>
              <a:rPr lang="en-GB" sz="5400" b="1" baseline="30000" dirty="0" err="1"/>
              <a:t>działania</a:t>
            </a:r>
            <a:r>
              <a:rPr lang="en-GB" sz="5400" b="1" baseline="30000" dirty="0"/>
              <a:t>, </a:t>
            </a:r>
            <a:r>
              <a:rPr lang="en-GB" sz="5400" baseline="30000" dirty="0" err="1"/>
              <a:t>które</a:t>
            </a:r>
            <a:r>
              <a:rPr lang="en-GB" sz="5400" baseline="30000" dirty="0"/>
              <a:t> </a:t>
            </a:r>
            <a:r>
              <a:rPr lang="en-GB" sz="5400" baseline="30000" dirty="0" err="1"/>
              <a:t>mogą</a:t>
            </a:r>
            <a:r>
              <a:rPr lang="en-GB" sz="5400" baseline="30000" dirty="0"/>
              <a:t> </a:t>
            </a:r>
            <a:r>
              <a:rPr lang="en-GB" sz="5400" baseline="30000" dirty="0" err="1"/>
              <a:t>być</a:t>
            </a:r>
            <a:r>
              <a:rPr lang="en-GB" sz="5400" baseline="30000" dirty="0"/>
              <a:t> </a:t>
            </a:r>
            <a:r>
              <a:rPr lang="en-GB" sz="5400" baseline="30000" dirty="0" err="1"/>
              <a:t>wdrażane</a:t>
            </a:r>
            <a:r>
              <a:rPr lang="en-GB" sz="5400" baseline="30000" dirty="0"/>
              <a:t> </a:t>
            </a:r>
            <a:r>
              <a:rPr lang="en-GB" sz="5400" baseline="30000" dirty="0" err="1"/>
              <a:t>przez</a:t>
            </a:r>
            <a:r>
              <a:rPr lang="en-GB" sz="5400" baseline="30000" dirty="0"/>
              <a:t> </a:t>
            </a:r>
            <a:r>
              <a:rPr lang="en-GB" sz="5400" baseline="30000" dirty="0" err="1"/>
              <a:t>przedsiębiorstwa</a:t>
            </a:r>
            <a:r>
              <a:rPr lang="en-GB" sz="5400" baseline="30000" dirty="0"/>
              <a:t> w </a:t>
            </a:r>
            <a:r>
              <a:rPr lang="en-GB" sz="5400" baseline="30000" dirty="0" err="1"/>
              <a:t>celu</a:t>
            </a:r>
            <a:r>
              <a:rPr lang="en-GB" sz="5400" baseline="30000" dirty="0"/>
              <a:t> </a:t>
            </a:r>
            <a:r>
              <a:rPr lang="en-GB" sz="5400" baseline="30000" dirty="0" err="1"/>
              <a:t>sprostania</a:t>
            </a:r>
            <a:r>
              <a:rPr lang="en-GB" sz="5400" baseline="30000" dirty="0"/>
              <a:t> </a:t>
            </a:r>
            <a:r>
              <a:rPr lang="en-GB" sz="5400" baseline="30000" dirty="0" err="1"/>
              <a:t>wyzwaniom</a:t>
            </a:r>
            <a:r>
              <a:rPr lang="en-GB" sz="5400" baseline="30000" dirty="0"/>
              <a:t> </a:t>
            </a:r>
            <a:r>
              <a:rPr lang="en-GB" sz="5400" baseline="30000" dirty="0" err="1"/>
              <a:t>środowiskowym</a:t>
            </a:r>
            <a:r>
              <a:rPr lang="en-GB" sz="5400" baseline="30000" dirty="0"/>
              <a:t>.</a:t>
            </a:r>
            <a:endParaRPr dirty="0"/>
          </a:p>
          <a:p>
            <a:pPr marL="0" lvl="0" indent="0" algn="l" rtl="0">
              <a:lnSpc>
                <a:spcPct val="130000"/>
              </a:lnSpc>
              <a:spcBef>
                <a:spcPts val="2000"/>
              </a:spcBef>
              <a:spcAft>
                <a:spcPts val="0"/>
              </a:spcAft>
              <a:buClr>
                <a:srgbClr val="323232"/>
              </a:buClr>
              <a:buSzPts val="5400"/>
              <a:buNone/>
            </a:pPr>
            <a:r>
              <a:rPr lang="en-GB" sz="5400" baseline="30000" dirty="0"/>
              <a:t>3. </a:t>
            </a:r>
            <a:r>
              <a:rPr lang="en-GB" sz="5400" b="1" baseline="30000" dirty="0" err="1"/>
              <a:t>Umożliwienie</a:t>
            </a:r>
            <a:r>
              <a:rPr lang="en-GB" sz="5400" b="1" baseline="30000" dirty="0"/>
              <a:t> </a:t>
            </a:r>
            <a:r>
              <a:rPr lang="en-GB" sz="5400" b="1" baseline="30000" dirty="0" err="1"/>
              <a:t>trenerom</a:t>
            </a:r>
            <a:r>
              <a:rPr lang="en-GB" sz="5400" b="1" baseline="30000" dirty="0"/>
              <a:t> </a:t>
            </a:r>
            <a:r>
              <a:rPr lang="en-GB" sz="5400" baseline="30000" dirty="0" err="1"/>
              <a:t>przekazywania</a:t>
            </a:r>
            <a:r>
              <a:rPr lang="en-GB" sz="5400" baseline="30000" dirty="0"/>
              <a:t> </a:t>
            </a:r>
            <a:r>
              <a:rPr lang="en-GB" sz="5400" baseline="30000" dirty="0" err="1"/>
              <a:t>tych</a:t>
            </a:r>
            <a:r>
              <a:rPr lang="en-GB" sz="5400" baseline="30000" dirty="0"/>
              <a:t> </a:t>
            </a:r>
            <a:r>
              <a:rPr lang="en-GB" sz="5400" baseline="30000" dirty="0" err="1"/>
              <a:t>koncepcji</a:t>
            </a:r>
            <a:r>
              <a:rPr lang="en-GB" sz="5400" baseline="30000" dirty="0"/>
              <a:t> </a:t>
            </a:r>
            <a:r>
              <a:rPr lang="pl-PL" sz="5400" baseline="30000" dirty="0"/>
              <a:t>oraz wspieranie</a:t>
            </a:r>
            <a:r>
              <a:rPr lang="en-GB" sz="5400" baseline="30000" dirty="0"/>
              <a:t> </a:t>
            </a:r>
            <a:r>
              <a:rPr lang="en-GB" sz="5400" baseline="30000" dirty="0" err="1"/>
              <a:t>przedsiębiorstw</a:t>
            </a:r>
            <a:r>
              <a:rPr lang="en-GB" sz="5400" baseline="30000" dirty="0"/>
              <a:t> w </a:t>
            </a:r>
            <a:r>
              <a:rPr lang="en-GB" sz="5400" baseline="30000" dirty="0" err="1"/>
              <a:t>procesie</a:t>
            </a:r>
            <a:r>
              <a:rPr lang="en-GB" sz="5400" baseline="30000" dirty="0"/>
              <a:t> </a:t>
            </a:r>
            <a:r>
              <a:rPr lang="en-GB" sz="5400" baseline="30000" dirty="0" err="1"/>
              <a:t>przechodzenia</a:t>
            </a:r>
            <a:r>
              <a:rPr lang="en-GB" sz="5400" baseline="30000" dirty="0"/>
              <a:t> </a:t>
            </a:r>
            <a:r>
              <a:rPr lang="en-GB" sz="5400" baseline="30000" dirty="0" err="1"/>
              <a:t>na</a:t>
            </a:r>
            <a:r>
              <a:rPr lang="en-GB" sz="5400" baseline="30000" dirty="0"/>
              <a:t> </a:t>
            </a:r>
            <a:r>
              <a:rPr lang="en-GB" sz="5400" baseline="30000" dirty="0" err="1"/>
              <a:t>bardziej</a:t>
            </a:r>
            <a:r>
              <a:rPr lang="en-GB" sz="5400" baseline="30000" dirty="0"/>
              <a:t> </a:t>
            </a:r>
            <a:r>
              <a:rPr lang="en-GB" sz="5400" baseline="30000" dirty="0" err="1"/>
              <a:t>zrównoważone</a:t>
            </a:r>
            <a:r>
              <a:rPr lang="en-GB" sz="5400" baseline="30000" dirty="0"/>
              <a:t> i </a:t>
            </a:r>
            <a:r>
              <a:rPr lang="en-GB" sz="5400" baseline="30000" dirty="0" err="1"/>
              <a:t>adaptacyjne</a:t>
            </a:r>
            <a:r>
              <a:rPr lang="en-GB" sz="5400" baseline="30000" dirty="0"/>
              <a:t> </a:t>
            </a:r>
            <a:r>
              <a:rPr lang="en-GB" sz="5400" baseline="30000" dirty="0" err="1"/>
              <a:t>modele</a:t>
            </a:r>
            <a:r>
              <a:rPr lang="en-GB" sz="5400" baseline="30000" dirty="0"/>
              <a:t>.</a:t>
            </a:r>
            <a:endParaRPr sz="5400" baseline="30000" dirty="0"/>
          </a:p>
        </p:txBody>
      </p:sp>
      <p:sp>
        <p:nvSpPr>
          <p:cNvPr id="95" name="Google Shape;95;p2"/>
          <p:cNvSpPr txBox="1">
            <a:spLocks noGrp="1"/>
          </p:cNvSpPr>
          <p:nvPr>
            <p:ph type="title"/>
          </p:nvPr>
        </p:nvSpPr>
        <p:spPr>
          <a:xfrm>
            <a:off x="761999" y="1524000"/>
            <a:ext cx="22860000" cy="20217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a:t>Wprowadzenie</a:t>
            </a:r>
            <a:endParaRPr b="1"/>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3"/>
          <p:cNvSpPr txBox="1">
            <a:spLocks noGrp="1"/>
          </p:cNvSpPr>
          <p:nvPr>
            <p:ph type="title"/>
          </p:nvPr>
        </p:nvSpPr>
        <p:spPr>
          <a:xfrm>
            <a:off x="762001" y="5657851"/>
            <a:ext cx="13466063"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GB" b="1"/>
              <a:t>A. Zmiany klimatu</a:t>
            </a:r>
            <a:endParaRPr/>
          </a:p>
        </p:txBody>
      </p:sp>
      <p:sp>
        <p:nvSpPr>
          <p:cNvPr id="101" name="Google Shape;101;p3"/>
          <p:cNvSpPr/>
          <p:nvPr/>
        </p:nvSpPr>
        <p:spPr>
          <a:xfrm>
            <a:off x="597580" y="9437650"/>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6600">
                <a:solidFill>
                  <a:schemeClr val="lt1"/>
                </a:solidFill>
                <a:latin typeface="Arial"/>
                <a:ea typeface="Arial"/>
                <a:cs typeface="Arial"/>
                <a:sym typeface="Arial"/>
              </a:rPr>
              <a:t>Definicje, przyczyny, konsekwencje i podstawowe pojęcia  </a:t>
            </a:r>
            <a:endParaRPr sz="6600" b="1">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4"/>
          <p:cNvSpPr txBox="1">
            <a:spLocks noGrp="1"/>
          </p:cNvSpPr>
          <p:nvPr>
            <p:ph type="body" idx="1"/>
          </p:nvPr>
        </p:nvSpPr>
        <p:spPr>
          <a:xfrm>
            <a:off x="370114" y="3092824"/>
            <a:ext cx="9650964" cy="9447520"/>
          </a:xfrm>
          <a:prstGeom prst="rect">
            <a:avLst/>
          </a:prstGeom>
          <a:noFill/>
          <a:ln>
            <a:noFill/>
          </a:ln>
        </p:spPr>
        <p:txBody>
          <a:bodyPr spcFirstLastPara="1" wrap="square" lIns="0" tIns="0" rIns="0" bIns="0" anchor="t" anchorCtr="0">
            <a:normAutofit fontScale="77500" lnSpcReduction="20000"/>
          </a:bodyPr>
          <a:lstStyle/>
          <a:p>
            <a:pPr marL="0" lvl="0" indent="0" algn="l" rtl="0">
              <a:lnSpc>
                <a:spcPct val="110000"/>
              </a:lnSpc>
              <a:spcBef>
                <a:spcPts val="0"/>
              </a:spcBef>
              <a:spcAft>
                <a:spcPts val="0"/>
              </a:spcAft>
              <a:buClr>
                <a:srgbClr val="323232"/>
              </a:buClr>
              <a:buSzPct val="100000"/>
              <a:buNone/>
            </a:pPr>
            <a:r>
              <a:rPr lang="en-GB"/>
              <a:t>Jest to zjawisko charakteryzujące się zmianami stanu klimatu, które przejawiają się zmianami średnich i ponadprzeciętnych wahań temperatury na naszej planecie w dłuższym okresie, czyli w ciągu dziesięcioleci lub dłużej.</a:t>
            </a:r>
            <a:endParaRPr/>
          </a:p>
          <a:p>
            <a:pPr marL="0" lvl="0" indent="0" algn="l" rtl="0">
              <a:lnSpc>
                <a:spcPct val="110000"/>
              </a:lnSpc>
              <a:spcBef>
                <a:spcPts val="2000"/>
              </a:spcBef>
              <a:spcAft>
                <a:spcPts val="0"/>
              </a:spcAft>
              <a:buClr>
                <a:srgbClr val="323232"/>
              </a:buClr>
              <a:buSzPct val="100000"/>
              <a:buNone/>
            </a:pPr>
            <a:endParaRPr/>
          </a:p>
          <a:p>
            <a:pPr marL="0" lvl="0" indent="0" algn="l" rtl="0">
              <a:lnSpc>
                <a:spcPct val="110000"/>
              </a:lnSpc>
              <a:spcBef>
                <a:spcPts val="2000"/>
              </a:spcBef>
              <a:spcAft>
                <a:spcPts val="0"/>
              </a:spcAft>
              <a:buClr>
                <a:srgbClr val="323232"/>
              </a:buClr>
              <a:buSzPct val="100000"/>
              <a:buNone/>
            </a:pPr>
            <a:r>
              <a:rPr lang="en-GB"/>
              <a:t>Intensywność odnotowanych zmian klimatu wynika głównie z </a:t>
            </a:r>
            <a:r>
              <a:rPr lang="en-GB" b="1"/>
              <a:t>działalności człowieka, </a:t>
            </a:r>
            <a:r>
              <a:rPr lang="en-GB"/>
              <a:t>która zmienia skład globalnej atmosfery i potęguje naturalną zmienność klimatu obserwowaną w porównywalnych okresach czasu.</a:t>
            </a:r>
            <a:endParaRPr/>
          </a:p>
        </p:txBody>
      </p:sp>
      <p:sp>
        <p:nvSpPr>
          <p:cNvPr id="108" name="Google Shape;108;p4"/>
          <p:cNvSpPr txBox="1">
            <a:spLocks noGrp="1"/>
          </p:cNvSpPr>
          <p:nvPr>
            <p:ph type="title"/>
          </p:nvPr>
        </p:nvSpPr>
        <p:spPr>
          <a:xfrm>
            <a:off x="761999" y="1524001"/>
            <a:ext cx="22860001" cy="1168714"/>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a:t>1. Zmiany klimatu – definicje</a:t>
            </a:r>
            <a:endParaRPr b="1">
              <a:highlight>
                <a:srgbClr val="FFFF00"/>
              </a:highlight>
            </a:endParaRPr>
          </a:p>
        </p:txBody>
      </p:sp>
      <p:pic>
        <p:nvPicPr>
          <p:cNvPr id="109" name="Google Shape;109;p4" descr="Uma imagem com texto, Gráfico, captura de ecrã, diagrama&#10;&#10;Os conteúdos gerados por IA podem estar incorretos."/>
          <p:cNvPicPr preferRelativeResize="0"/>
          <p:nvPr/>
        </p:nvPicPr>
        <p:blipFill rotWithShape="1">
          <a:blip r:embed="rId3">
            <a:alphaModFix/>
          </a:blip>
          <a:srcRect l="3653" t="10684" r="2681"/>
          <a:stretch/>
        </p:blipFill>
        <p:spPr>
          <a:xfrm>
            <a:off x="10580344" y="3092824"/>
            <a:ext cx="13832166" cy="8066588"/>
          </a:xfrm>
          <a:prstGeom prst="rect">
            <a:avLst/>
          </a:prstGeom>
          <a:noFill/>
          <a:ln>
            <a:noFill/>
          </a:ln>
        </p:spPr>
      </p:pic>
      <p:sp>
        <p:nvSpPr>
          <p:cNvPr id="110" name="Google Shape;110;p4"/>
          <p:cNvSpPr txBox="1"/>
          <p:nvPr/>
        </p:nvSpPr>
        <p:spPr>
          <a:xfrm>
            <a:off x="11344866" y="11159412"/>
            <a:ext cx="12303122"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000">
                <a:solidFill>
                  <a:schemeClr val="dk1"/>
                </a:solidFill>
                <a:latin typeface="Arial"/>
                <a:ea typeface="Arial"/>
                <a:cs typeface="Arial"/>
                <a:sym typeface="Arial"/>
              </a:rPr>
              <a:t>Ewolucja średniej globalnej temperatury powierzchni (GMST) w okresie obserwacji instrumentalnych (IPCC)</a:t>
            </a:r>
            <a:endParaRPr sz="20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a:t>2. Zmiany klimatyczne – przyczyny</a:t>
            </a:r>
            <a:endParaRPr/>
          </a:p>
        </p:txBody>
      </p:sp>
      <p:sp>
        <p:nvSpPr>
          <p:cNvPr id="116" name="Google Shape;116;p5"/>
          <p:cNvSpPr/>
          <p:nvPr/>
        </p:nvSpPr>
        <p:spPr>
          <a:xfrm>
            <a:off x="1447801" y="3334869"/>
            <a:ext cx="6190129" cy="4110315"/>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a:solidFill>
                  <a:schemeClr val="lt1"/>
                </a:solidFill>
                <a:latin typeface="Arial"/>
                <a:ea typeface="Arial"/>
                <a:cs typeface="Arial"/>
                <a:sym typeface="Arial"/>
              </a:rPr>
              <a:t>Produkcja i zużycie energii</a:t>
            </a:r>
            <a:r>
              <a:rPr lang="en-GB" sz="3600">
                <a:solidFill>
                  <a:schemeClr val="lt1"/>
                </a:solidFill>
                <a:latin typeface="Arial"/>
                <a:ea typeface="Arial"/>
                <a:cs typeface="Arial"/>
                <a:sym typeface="Arial"/>
              </a:rPr>
              <a:t>, której znaczna część pochodzi ze spalania paliw kopalnych.</a:t>
            </a:r>
            <a:endParaRPr sz="3600">
              <a:solidFill>
                <a:schemeClr val="lt1"/>
              </a:solidFill>
              <a:latin typeface="Arial"/>
              <a:ea typeface="Arial"/>
              <a:cs typeface="Arial"/>
              <a:sym typeface="Arial"/>
            </a:endParaRPr>
          </a:p>
        </p:txBody>
      </p:sp>
      <p:sp>
        <p:nvSpPr>
          <p:cNvPr id="117" name="Google Shape;117;p5"/>
          <p:cNvSpPr/>
          <p:nvPr/>
        </p:nvSpPr>
        <p:spPr>
          <a:xfrm>
            <a:off x="8973672" y="3334869"/>
            <a:ext cx="6190129" cy="4110315"/>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a:solidFill>
                  <a:schemeClr val="lt1"/>
                </a:solidFill>
                <a:latin typeface="Arial"/>
                <a:ea typeface="Arial"/>
                <a:cs typeface="Arial"/>
                <a:sym typeface="Arial"/>
              </a:rPr>
              <a:t>Przemysł i produkty przemysłowe</a:t>
            </a:r>
            <a:r>
              <a:rPr lang="en-GB" sz="3600">
                <a:solidFill>
                  <a:schemeClr val="lt1"/>
                </a:solidFill>
                <a:latin typeface="Arial"/>
                <a:ea typeface="Arial"/>
                <a:cs typeface="Arial"/>
                <a:sym typeface="Arial"/>
              </a:rPr>
              <a:t>, które zużywają dużo energii podczas produkcji cementu, stali, elektroniki i tworzyw sztucznych.</a:t>
            </a:r>
            <a:endParaRPr sz="3600">
              <a:solidFill>
                <a:schemeClr val="lt1"/>
              </a:solidFill>
              <a:latin typeface="Arial"/>
              <a:ea typeface="Arial"/>
              <a:cs typeface="Arial"/>
              <a:sym typeface="Arial"/>
            </a:endParaRPr>
          </a:p>
        </p:txBody>
      </p:sp>
      <p:sp>
        <p:nvSpPr>
          <p:cNvPr id="118" name="Google Shape;118;p5"/>
          <p:cNvSpPr/>
          <p:nvPr/>
        </p:nvSpPr>
        <p:spPr>
          <a:xfrm>
            <a:off x="16499543" y="3334869"/>
            <a:ext cx="6190129" cy="4110315"/>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a:solidFill>
                  <a:schemeClr val="lt1"/>
                </a:solidFill>
                <a:latin typeface="Arial"/>
                <a:ea typeface="Arial"/>
                <a:cs typeface="Arial"/>
                <a:sym typeface="Arial"/>
              </a:rPr>
              <a:t>Wylesianie</a:t>
            </a:r>
            <a:r>
              <a:rPr lang="en-GB" sz="3600">
                <a:solidFill>
                  <a:schemeClr val="lt1"/>
                </a:solidFill>
                <a:latin typeface="Arial"/>
                <a:ea typeface="Arial"/>
                <a:cs typeface="Arial"/>
                <a:sym typeface="Arial"/>
              </a:rPr>
              <a:t>, ponieważ wycinanie lasów powoduje uwalnianie do atmosfery węgla zgromadzonego w drzewach i zmniejsza zdolność przyrody do pochłaniania CO₂.</a:t>
            </a:r>
            <a:endParaRPr sz="3600">
              <a:solidFill>
                <a:schemeClr val="lt1"/>
              </a:solidFill>
              <a:latin typeface="Arial"/>
              <a:ea typeface="Arial"/>
              <a:cs typeface="Arial"/>
              <a:sym typeface="Arial"/>
            </a:endParaRPr>
          </a:p>
        </p:txBody>
      </p:sp>
      <p:sp>
        <p:nvSpPr>
          <p:cNvPr id="119" name="Google Shape;119;p5"/>
          <p:cNvSpPr/>
          <p:nvPr/>
        </p:nvSpPr>
        <p:spPr>
          <a:xfrm>
            <a:off x="5190564" y="8583708"/>
            <a:ext cx="6190129" cy="4110315"/>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a:solidFill>
                  <a:schemeClr val="lt1"/>
                </a:solidFill>
                <a:latin typeface="Arial"/>
                <a:ea typeface="Arial"/>
                <a:cs typeface="Arial"/>
                <a:sym typeface="Arial"/>
              </a:rPr>
              <a:t>Transport</a:t>
            </a:r>
            <a:r>
              <a:rPr lang="en-GB" sz="3600">
                <a:solidFill>
                  <a:schemeClr val="lt1"/>
                </a:solidFill>
                <a:latin typeface="Arial"/>
                <a:ea typeface="Arial"/>
                <a:cs typeface="Arial"/>
                <a:sym typeface="Arial"/>
              </a:rPr>
              <a:t>, ze względu na masowe wykorzystanie paliw kopalnych, który jest jednym z największych sektorów emitujących gazy cieplarniane na naszej planecie.</a:t>
            </a:r>
            <a:endParaRPr sz="3600">
              <a:solidFill>
                <a:schemeClr val="lt1"/>
              </a:solidFill>
              <a:latin typeface="Arial"/>
              <a:ea typeface="Arial"/>
              <a:cs typeface="Arial"/>
              <a:sym typeface="Arial"/>
            </a:endParaRPr>
          </a:p>
        </p:txBody>
      </p:sp>
      <p:sp>
        <p:nvSpPr>
          <p:cNvPr id="120" name="Google Shape;120;p5"/>
          <p:cNvSpPr/>
          <p:nvPr/>
        </p:nvSpPr>
        <p:spPr>
          <a:xfrm>
            <a:off x="12806085" y="8583708"/>
            <a:ext cx="6190129" cy="4110315"/>
          </a:xfrm>
          <a:prstGeom prst="roundRect">
            <a:avLst>
              <a:gd name="adj" fmla="val 16667"/>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a:solidFill>
                  <a:schemeClr val="lt1"/>
                </a:solidFill>
                <a:latin typeface="Arial"/>
                <a:ea typeface="Arial"/>
                <a:cs typeface="Arial"/>
                <a:sym typeface="Arial"/>
              </a:rPr>
              <a:t>Produkcja żywności</a:t>
            </a:r>
            <a:r>
              <a:rPr lang="en-GB" sz="3600">
                <a:solidFill>
                  <a:schemeClr val="lt1"/>
                </a:solidFill>
                <a:latin typeface="Arial"/>
                <a:ea typeface="Arial"/>
                <a:cs typeface="Arial"/>
                <a:sym typeface="Arial"/>
              </a:rPr>
              <a:t>, wynikająca z działalności rolniczej i rozwoju hodowli zwierząt, związana z hodowlą zwierząt i stosowaniem nawozów.</a:t>
            </a:r>
            <a:endParaRPr sz="3600">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6"/>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a:t>2. Zmiany klimatu – przyczyny</a:t>
            </a:r>
            <a:endParaRPr/>
          </a:p>
        </p:txBody>
      </p:sp>
      <p:sp>
        <p:nvSpPr>
          <p:cNvPr id="126" name="Google Shape;126;p6"/>
          <p:cNvSpPr txBox="1">
            <a:spLocks noGrp="1"/>
          </p:cNvSpPr>
          <p:nvPr>
            <p:ph type="body" idx="1"/>
          </p:nvPr>
        </p:nvSpPr>
        <p:spPr>
          <a:xfrm>
            <a:off x="761998" y="3092824"/>
            <a:ext cx="17068801" cy="9762564"/>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6000"/>
              <a:buNone/>
            </a:pPr>
            <a:r>
              <a:rPr lang="en-GB" sz="6000" b="1"/>
              <a:t>Ćwiczenie</a:t>
            </a:r>
            <a:endParaRPr/>
          </a:p>
          <a:p>
            <a:pPr marL="0" lvl="0" indent="0" algn="l" rtl="0">
              <a:lnSpc>
                <a:spcPct val="90000"/>
              </a:lnSpc>
              <a:spcBef>
                <a:spcPts val="2000"/>
              </a:spcBef>
              <a:spcAft>
                <a:spcPts val="0"/>
              </a:spcAft>
              <a:buClr>
                <a:srgbClr val="323232"/>
              </a:buClr>
              <a:buSzPts val="6000"/>
              <a:buNone/>
            </a:pPr>
            <a:r>
              <a:rPr lang="en-GB" sz="6000"/>
              <a:t>Pytania typu prawda/fałsz:</a:t>
            </a:r>
            <a:endParaRPr/>
          </a:p>
          <a:p>
            <a:pPr marL="0" lvl="0" indent="0" algn="l" rtl="0">
              <a:lnSpc>
                <a:spcPct val="90000"/>
              </a:lnSpc>
              <a:spcBef>
                <a:spcPts val="2000"/>
              </a:spcBef>
              <a:spcAft>
                <a:spcPts val="0"/>
              </a:spcAft>
              <a:buClr>
                <a:srgbClr val="323232"/>
              </a:buClr>
              <a:buSzPts val="5400"/>
              <a:buNone/>
            </a:pPr>
            <a:endParaRPr sz="5400"/>
          </a:p>
          <a:p>
            <a:pPr marL="1371600" lvl="1" indent="-457200" algn="l" rtl="0">
              <a:lnSpc>
                <a:spcPct val="90000"/>
              </a:lnSpc>
              <a:spcBef>
                <a:spcPts val="1000"/>
              </a:spcBef>
              <a:spcAft>
                <a:spcPts val="0"/>
              </a:spcAft>
              <a:buClr>
                <a:srgbClr val="323232"/>
              </a:buClr>
              <a:buSzPts val="4800"/>
              <a:buChar char="•"/>
            </a:pPr>
            <a:r>
              <a:rPr lang="en-GB"/>
              <a:t>„Termin »zmiany klimatu« odnosi się wyłącznie do naturalnych zmian klimatu zachodzących na przestrzeni dziesięcioleci”. </a:t>
            </a:r>
            <a:endParaRPr/>
          </a:p>
          <a:p>
            <a:pPr marL="1371600" lvl="1" indent="-152400" algn="l" rtl="0">
              <a:lnSpc>
                <a:spcPct val="90000"/>
              </a:lnSpc>
              <a:spcBef>
                <a:spcPts val="1000"/>
              </a:spcBef>
              <a:spcAft>
                <a:spcPts val="0"/>
              </a:spcAft>
              <a:buClr>
                <a:srgbClr val="323232"/>
              </a:buClr>
              <a:buSzPts val="4800"/>
              <a:buNone/>
            </a:pPr>
            <a:endParaRPr/>
          </a:p>
          <a:p>
            <a:pPr marL="1371600" lvl="1" indent="-457200" algn="l" rtl="0">
              <a:lnSpc>
                <a:spcPct val="90000"/>
              </a:lnSpc>
              <a:spcBef>
                <a:spcPts val="1000"/>
              </a:spcBef>
              <a:spcAft>
                <a:spcPts val="0"/>
              </a:spcAft>
              <a:buClr>
                <a:srgbClr val="323232"/>
              </a:buClr>
              <a:buSzPts val="4800"/>
              <a:buChar char="•"/>
            </a:pPr>
            <a:r>
              <a:rPr lang="en-GB"/>
              <a:t>„Spalanie paliw kopalnych jest jedną z głównych przyczyn obecnych zmian klimatu”.</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7"/>
          <p:cNvSpPr txBox="1">
            <a:spLocks noGrp="1"/>
          </p:cNvSpPr>
          <p:nvPr>
            <p:ph type="body" idx="1"/>
          </p:nvPr>
        </p:nvSpPr>
        <p:spPr>
          <a:xfrm>
            <a:off x="8491539" y="1524000"/>
            <a:ext cx="15130462" cy="10605247"/>
          </a:xfrm>
          <a:prstGeom prst="rect">
            <a:avLst/>
          </a:prstGeom>
          <a:noFill/>
          <a:ln>
            <a:noFill/>
          </a:ln>
        </p:spPr>
        <p:txBody>
          <a:bodyPr spcFirstLastPara="1" wrap="square" lIns="0" tIns="0" rIns="0" bIns="0" anchor="t" anchorCtr="0">
            <a:normAutofit lnSpcReduction="10000"/>
          </a:bodyPr>
          <a:lstStyle/>
          <a:p>
            <a:pPr marL="571500" lvl="0" indent="-571500" algn="l" rtl="0">
              <a:lnSpc>
                <a:spcPct val="150000"/>
              </a:lnSpc>
              <a:spcBef>
                <a:spcPts val="0"/>
              </a:spcBef>
              <a:spcAft>
                <a:spcPts val="0"/>
              </a:spcAft>
              <a:buClr>
                <a:srgbClr val="323232"/>
              </a:buClr>
              <a:buSzPts val="4400"/>
              <a:buFont typeface="Noto Sans Symbols"/>
              <a:buChar char="▪"/>
            </a:pPr>
            <a:r>
              <a:rPr lang="en-GB" sz="4400" b="1"/>
              <a:t>Wzrost temperatur</a:t>
            </a:r>
            <a:endParaRPr sz="4400" b="1"/>
          </a:p>
          <a:p>
            <a:pPr marL="571500" lvl="0" indent="-571500" algn="l" rtl="0">
              <a:lnSpc>
                <a:spcPct val="150000"/>
              </a:lnSpc>
              <a:spcBef>
                <a:spcPts val="2000"/>
              </a:spcBef>
              <a:spcAft>
                <a:spcPts val="0"/>
              </a:spcAft>
              <a:buClr>
                <a:srgbClr val="323232"/>
              </a:buClr>
              <a:buSzPts val="4400"/>
              <a:buFont typeface="Noto Sans Symbols"/>
              <a:buChar char="▪"/>
            </a:pPr>
            <a:r>
              <a:rPr lang="en-GB" sz="4400"/>
              <a:t>Susze i </a:t>
            </a:r>
            <a:r>
              <a:rPr lang="en-GB" sz="4400" b="1"/>
              <a:t>pożary</a:t>
            </a:r>
            <a:endParaRPr sz="4400" b="1"/>
          </a:p>
          <a:p>
            <a:pPr marL="571500" lvl="0" indent="-571500" algn="l" rtl="0">
              <a:lnSpc>
                <a:spcPct val="150000"/>
              </a:lnSpc>
              <a:spcBef>
                <a:spcPts val="2000"/>
              </a:spcBef>
              <a:spcAft>
                <a:spcPts val="0"/>
              </a:spcAft>
              <a:buClr>
                <a:srgbClr val="323232"/>
              </a:buClr>
              <a:buSzPts val="4400"/>
              <a:buFont typeface="Noto Sans Symbols"/>
              <a:buChar char="▪"/>
            </a:pPr>
            <a:r>
              <a:rPr lang="en-GB" sz="4400"/>
              <a:t>Dostępność </a:t>
            </a:r>
            <a:r>
              <a:rPr lang="en-GB" sz="4400" b="1"/>
              <a:t>wody pitnej</a:t>
            </a:r>
            <a:endParaRPr sz="4400" b="1"/>
          </a:p>
          <a:p>
            <a:pPr marL="571500" lvl="0" indent="-571500" algn="l" rtl="0">
              <a:lnSpc>
                <a:spcPct val="150000"/>
              </a:lnSpc>
              <a:spcBef>
                <a:spcPts val="2000"/>
              </a:spcBef>
              <a:spcAft>
                <a:spcPts val="0"/>
              </a:spcAft>
              <a:buClr>
                <a:srgbClr val="323232"/>
              </a:buClr>
              <a:buSzPts val="4400"/>
              <a:buFont typeface="Noto Sans Symbols"/>
              <a:buChar char="▪"/>
            </a:pPr>
            <a:r>
              <a:rPr lang="en-GB" sz="4400" b="1"/>
              <a:t>Powodzie </a:t>
            </a:r>
            <a:r>
              <a:rPr lang="en-GB" sz="4400"/>
              <a:t>i zalania</a:t>
            </a:r>
            <a:endParaRPr sz="4400"/>
          </a:p>
          <a:p>
            <a:pPr marL="571500" lvl="0" indent="-571500" algn="l" rtl="0">
              <a:lnSpc>
                <a:spcPct val="150000"/>
              </a:lnSpc>
              <a:spcBef>
                <a:spcPts val="2000"/>
              </a:spcBef>
              <a:spcAft>
                <a:spcPts val="0"/>
              </a:spcAft>
              <a:buClr>
                <a:srgbClr val="323232"/>
              </a:buClr>
              <a:buSzPts val="4400"/>
              <a:buFont typeface="Noto Sans Symbols"/>
              <a:buChar char="▪"/>
            </a:pPr>
            <a:r>
              <a:rPr lang="en-GB" sz="4400" b="1"/>
              <a:t>Podnoszący się poziom mórz </a:t>
            </a:r>
            <a:r>
              <a:rPr lang="en-GB" sz="4400"/>
              <a:t>i strefy przybrzeżne</a:t>
            </a:r>
            <a:endParaRPr sz="4400"/>
          </a:p>
          <a:p>
            <a:pPr marL="571500" lvl="0" indent="-571500" algn="l" rtl="0">
              <a:lnSpc>
                <a:spcPct val="150000"/>
              </a:lnSpc>
              <a:spcBef>
                <a:spcPts val="2000"/>
              </a:spcBef>
              <a:spcAft>
                <a:spcPts val="0"/>
              </a:spcAft>
              <a:buClr>
                <a:srgbClr val="323232"/>
              </a:buClr>
              <a:buSzPts val="4400"/>
              <a:buFont typeface="Noto Sans Symbols"/>
              <a:buChar char="▪"/>
            </a:pPr>
            <a:r>
              <a:rPr lang="en-GB" sz="4400" b="1"/>
              <a:t>Utrata różnorodności biologicznej</a:t>
            </a:r>
            <a:endParaRPr sz="4400" b="1"/>
          </a:p>
          <a:p>
            <a:pPr marL="571500" lvl="0" indent="-571500" algn="l" rtl="0">
              <a:lnSpc>
                <a:spcPct val="150000"/>
              </a:lnSpc>
              <a:spcBef>
                <a:spcPts val="2000"/>
              </a:spcBef>
              <a:spcAft>
                <a:spcPts val="0"/>
              </a:spcAft>
              <a:buClr>
                <a:srgbClr val="323232"/>
              </a:buClr>
              <a:buSzPts val="4400"/>
              <a:buFont typeface="Noto Sans Symbols"/>
              <a:buChar char="▪"/>
            </a:pPr>
            <a:r>
              <a:rPr lang="en-GB" sz="4400" b="1"/>
              <a:t>Pogorszenie jakości gleby</a:t>
            </a:r>
            <a:endParaRPr sz="4400" b="1"/>
          </a:p>
          <a:p>
            <a:pPr marL="571500" lvl="0" indent="-571500" algn="l" rtl="0">
              <a:lnSpc>
                <a:spcPct val="150000"/>
              </a:lnSpc>
              <a:spcBef>
                <a:spcPts val="2000"/>
              </a:spcBef>
              <a:spcAft>
                <a:spcPts val="0"/>
              </a:spcAft>
              <a:buClr>
                <a:srgbClr val="323232"/>
              </a:buClr>
              <a:buSzPts val="4400"/>
              <a:buFont typeface="Noto Sans Symbols"/>
              <a:buChar char="▪"/>
            </a:pPr>
            <a:r>
              <a:rPr lang="en-GB" sz="4400"/>
              <a:t>Jakość wód gruntowych</a:t>
            </a:r>
            <a:endParaRPr/>
          </a:p>
          <a:p>
            <a:pPr marL="571500" lvl="0" indent="-571500" algn="l" rtl="0">
              <a:lnSpc>
                <a:spcPct val="150000"/>
              </a:lnSpc>
              <a:spcBef>
                <a:spcPts val="2000"/>
              </a:spcBef>
              <a:spcAft>
                <a:spcPts val="0"/>
              </a:spcAft>
              <a:buClr>
                <a:srgbClr val="323232"/>
              </a:buClr>
              <a:buSzPts val="4400"/>
              <a:buFont typeface="Noto Sans Symbols"/>
              <a:buChar char="▪"/>
            </a:pPr>
            <a:r>
              <a:rPr lang="en-GB" sz="4400" b="1"/>
              <a:t>Zmiany w środowisku morskim</a:t>
            </a:r>
            <a:endParaRPr/>
          </a:p>
        </p:txBody>
      </p:sp>
      <p:sp>
        <p:nvSpPr>
          <p:cNvPr id="132" name="Google Shape;132;p7"/>
          <p:cNvSpPr txBox="1">
            <a:spLocks noGrp="1"/>
          </p:cNvSpPr>
          <p:nvPr>
            <p:ph type="title"/>
          </p:nvPr>
        </p:nvSpPr>
        <p:spPr>
          <a:xfrm>
            <a:off x="761999" y="1524000"/>
            <a:ext cx="6526307" cy="53340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GB" b="1"/>
              <a:t>3. Zmiany klimatu – naturalne konsekwencje</a:t>
            </a:r>
            <a:endParaRPr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8"/>
          <p:cNvSpPr txBox="1">
            <a:spLocks noGrp="1"/>
          </p:cNvSpPr>
          <p:nvPr>
            <p:ph type="body" idx="1"/>
          </p:nvPr>
        </p:nvSpPr>
        <p:spPr>
          <a:xfrm>
            <a:off x="8491539" y="1524000"/>
            <a:ext cx="12727920" cy="11250706"/>
          </a:xfrm>
          <a:prstGeom prst="rect">
            <a:avLst/>
          </a:prstGeom>
          <a:noFill/>
          <a:ln>
            <a:noFill/>
          </a:ln>
        </p:spPr>
        <p:txBody>
          <a:bodyPr spcFirstLastPara="1" wrap="square" lIns="0" tIns="0" rIns="0" bIns="0" anchor="t" anchorCtr="0">
            <a:normAutofit/>
          </a:bodyPr>
          <a:lstStyle/>
          <a:p>
            <a:pPr marL="571500" lvl="0" indent="-571500" algn="l" rtl="0">
              <a:lnSpc>
                <a:spcPct val="150000"/>
              </a:lnSpc>
              <a:spcBef>
                <a:spcPts val="0"/>
              </a:spcBef>
              <a:spcAft>
                <a:spcPts val="0"/>
              </a:spcAft>
              <a:buClr>
                <a:srgbClr val="323232"/>
              </a:buClr>
              <a:buSzPts val="4400"/>
              <a:buFont typeface="Noto Sans Symbols"/>
              <a:buChar char="▪"/>
            </a:pPr>
            <a:r>
              <a:rPr lang="en-GB" sz="4400" b="1"/>
              <a:t>Pogorszenie stanu zdrowia</a:t>
            </a:r>
            <a:r>
              <a:rPr lang="en-GB" sz="4400"/>
              <a:t>, zwłaszcza wśród najbardziej wrażliwych grup społecznych.</a:t>
            </a:r>
            <a:endParaRPr/>
          </a:p>
          <a:p>
            <a:pPr marL="571500" lvl="0" indent="-571500" algn="l" rtl="0">
              <a:lnSpc>
                <a:spcPct val="150000"/>
              </a:lnSpc>
              <a:spcBef>
                <a:spcPts val="2000"/>
              </a:spcBef>
              <a:spcAft>
                <a:spcPts val="0"/>
              </a:spcAft>
              <a:buClr>
                <a:srgbClr val="323232"/>
              </a:buClr>
              <a:buSzPts val="4400"/>
              <a:buFont typeface="Noto Sans Symbols"/>
              <a:buChar char="▪"/>
            </a:pPr>
            <a:r>
              <a:rPr lang="en-GB" sz="4400"/>
              <a:t>Wzrost liczby </a:t>
            </a:r>
            <a:r>
              <a:rPr lang="en-GB" sz="4400" b="1"/>
              <a:t>osób znajdujących się w trudnej sytuacji</a:t>
            </a:r>
            <a:r>
              <a:rPr lang="en-GB" sz="4400"/>
              <a:t>.</a:t>
            </a:r>
            <a:endParaRPr/>
          </a:p>
          <a:p>
            <a:pPr marL="571500" lvl="0" indent="-571500" algn="l" rtl="0">
              <a:lnSpc>
                <a:spcPct val="150000"/>
              </a:lnSpc>
              <a:spcBef>
                <a:spcPts val="2000"/>
              </a:spcBef>
              <a:spcAft>
                <a:spcPts val="0"/>
              </a:spcAft>
              <a:buClr>
                <a:srgbClr val="323232"/>
              </a:buClr>
              <a:buSzPts val="4400"/>
              <a:buFont typeface="Noto Sans Symbols"/>
              <a:buChar char="▪"/>
            </a:pPr>
            <a:r>
              <a:rPr lang="en-GB" sz="4400"/>
              <a:t>Rynek pracy, mający bezpośredni lub pośredni wpływ na </a:t>
            </a:r>
            <a:r>
              <a:rPr lang="en-GB" sz="4400" b="1"/>
              <a:t>wydajność </a:t>
            </a:r>
            <a:r>
              <a:rPr lang="en-GB" sz="4400"/>
              <a:t>i </a:t>
            </a:r>
            <a:r>
              <a:rPr lang="en-GB" sz="4400" b="1"/>
              <a:t>rentowność </a:t>
            </a:r>
            <a:r>
              <a:rPr lang="en-GB" sz="4400"/>
              <a:t>niektórych sektorów gospodarki.</a:t>
            </a:r>
            <a:endParaRPr/>
          </a:p>
          <a:p>
            <a:pPr marL="571500" lvl="0" indent="-571500" algn="l" rtl="0">
              <a:lnSpc>
                <a:spcPct val="150000"/>
              </a:lnSpc>
              <a:spcBef>
                <a:spcPts val="2000"/>
              </a:spcBef>
              <a:spcAft>
                <a:spcPts val="0"/>
              </a:spcAft>
              <a:buClr>
                <a:srgbClr val="323232"/>
              </a:buClr>
              <a:buSzPts val="4400"/>
              <a:buFont typeface="Noto Sans Symbols"/>
              <a:buChar char="▪"/>
            </a:pPr>
            <a:r>
              <a:rPr lang="en-GB" sz="4400" b="1"/>
              <a:t>Edukacja </a:t>
            </a:r>
            <a:r>
              <a:rPr lang="en-GB" sz="4400"/>
              <a:t>jako sprzymierzeniec w podnoszeniu świadomości na temat znaczenia adaptacji w celu zmniejszenia podatności na zagrożenia.</a:t>
            </a:r>
            <a:endParaRPr sz="4400"/>
          </a:p>
        </p:txBody>
      </p:sp>
      <p:sp>
        <p:nvSpPr>
          <p:cNvPr id="138" name="Google Shape;138;p8"/>
          <p:cNvSpPr txBox="1">
            <a:spLocks noGrp="1"/>
          </p:cNvSpPr>
          <p:nvPr>
            <p:ph type="title"/>
          </p:nvPr>
        </p:nvSpPr>
        <p:spPr>
          <a:xfrm>
            <a:off x="761999" y="1524000"/>
            <a:ext cx="6526307" cy="53340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GB" b="1"/>
              <a:t>3. Zmiany klimatu – </a:t>
            </a:r>
            <a:br>
              <a:rPr lang="en-GB" b="1"/>
            </a:br>
            <a:r>
              <a:rPr lang="en-GB" b="1"/>
              <a:t>konsekwencje społeczne</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9"/>
          <p:cNvSpPr txBox="1">
            <a:spLocks noGrp="1"/>
          </p:cNvSpPr>
          <p:nvPr>
            <p:ph type="body" idx="1"/>
          </p:nvPr>
        </p:nvSpPr>
        <p:spPr>
          <a:xfrm>
            <a:off x="8491538" y="0"/>
            <a:ext cx="15892462" cy="12936070"/>
          </a:xfrm>
          <a:prstGeom prst="rect">
            <a:avLst/>
          </a:prstGeom>
          <a:noFill/>
          <a:ln>
            <a:noFill/>
          </a:ln>
        </p:spPr>
        <p:txBody>
          <a:bodyPr spcFirstLastPara="1" wrap="square" lIns="0" tIns="0" rIns="0" bIns="0" anchor="t" anchorCtr="0">
            <a:normAutofit lnSpcReduction="10000"/>
          </a:bodyPr>
          <a:lstStyle/>
          <a:p>
            <a:pPr marL="571500" lvl="0" indent="-571500" algn="l" rtl="0">
              <a:lnSpc>
                <a:spcPct val="150000"/>
              </a:lnSpc>
              <a:spcBef>
                <a:spcPts val="0"/>
              </a:spcBef>
              <a:spcAft>
                <a:spcPts val="0"/>
              </a:spcAft>
              <a:buClr>
                <a:srgbClr val="323232"/>
              </a:buClr>
              <a:buSzPts val="4400"/>
              <a:buFont typeface="Noto Sans Symbols"/>
              <a:buChar char="▪"/>
            </a:pPr>
            <a:r>
              <a:rPr lang="en-GB" sz="4400" dirty="0" err="1"/>
              <a:t>Najbardziej</a:t>
            </a:r>
            <a:r>
              <a:rPr lang="en-GB" sz="4400" dirty="0"/>
              <a:t> </a:t>
            </a:r>
            <a:r>
              <a:rPr lang="en-GB" sz="4400" dirty="0" err="1"/>
              <a:t>ucierpią</a:t>
            </a:r>
            <a:r>
              <a:rPr lang="en-GB" sz="4400" b="1" dirty="0"/>
              <a:t> </a:t>
            </a:r>
            <a:r>
              <a:rPr lang="en-GB" sz="4400" b="1" dirty="0" err="1"/>
              <a:t>małe</a:t>
            </a:r>
            <a:r>
              <a:rPr lang="en-GB" sz="4400" b="1" dirty="0"/>
              <a:t> i </a:t>
            </a:r>
            <a:r>
              <a:rPr lang="en-GB" sz="4400" b="1" dirty="0" err="1"/>
              <a:t>średnie</a:t>
            </a:r>
            <a:r>
              <a:rPr lang="en-GB" sz="4400" b="1" dirty="0"/>
              <a:t> </a:t>
            </a:r>
            <a:r>
              <a:rPr lang="en-GB" sz="4400" b="1" dirty="0" err="1"/>
              <a:t>przedsiębiorstwa</a:t>
            </a:r>
            <a:r>
              <a:rPr lang="en-GB" sz="4400" dirty="0"/>
              <a:t>, </a:t>
            </a:r>
            <a:r>
              <a:rPr lang="en-GB" sz="4400" dirty="0" err="1"/>
              <a:t>zwłaszcza</a:t>
            </a:r>
            <a:r>
              <a:rPr lang="en-GB" sz="4400" dirty="0"/>
              <a:t> w </a:t>
            </a:r>
            <a:r>
              <a:rPr lang="en-GB" sz="4400" dirty="0" err="1"/>
              <a:t>zakresie</a:t>
            </a:r>
            <a:r>
              <a:rPr lang="en-GB" sz="4400" dirty="0"/>
              <a:t>:</a:t>
            </a:r>
            <a:endParaRPr dirty="0"/>
          </a:p>
          <a:p>
            <a:pPr marL="1260000" lvl="0" indent="-684000" algn="l" rtl="0">
              <a:lnSpc>
                <a:spcPct val="150000"/>
              </a:lnSpc>
              <a:spcBef>
                <a:spcPts val="2000"/>
              </a:spcBef>
              <a:spcAft>
                <a:spcPts val="0"/>
              </a:spcAft>
              <a:buClr>
                <a:srgbClr val="323232"/>
              </a:buClr>
              <a:buSzPts val="4400"/>
              <a:buFont typeface="Arial"/>
              <a:buAutoNum type="arabicPeriod"/>
            </a:pPr>
            <a:r>
              <a:rPr lang="en-GB" sz="4400" dirty="0" err="1"/>
              <a:t>działalności</a:t>
            </a:r>
            <a:r>
              <a:rPr lang="en-GB" sz="4400" dirty="0"/>
              <a:t> </a:t>
            </a:r>
            <a:r>
              <a:rPr lang="en-GB" sz="4400" dirty="0" err="1"/>
              <a:t>biznesowej</a:t>
            </a:r>
            <a:r>
              <a:rPr lang="en-GB" sz="4400" dirty="0"/>
              <a:t>,</a:t>
            </a:r>
            <a:endParaRPr dirty="0"/>
          </a:p>
          <a:p>
            <a:pPr marL="1260000" lvl="0" indent="-684000" algn="l" rtl="0">
              <a:lnSpc>
                <a:spcPct val="150000"/>
              </a:lnSpc>
              <a:spcBef>
                <a:spcPts val="2000"/>
              </a:spcBef>
              <a:spcAft>
                <a:spcPts val="0"/>
              </a:spcAft>
              <a:buClr>
                <a:srgbClr val="323232"/>
              </a:buClr>
              <a:buSzPts val="4400"/>
              <a:buFont typeface="Arial"/>
              <a:buAutoNum type="arabicPeriod"/>
            </a:pPr>
            <a:r>
              <a:rPr lang="en-GB" sz="4400" dirty="0" err="1"/>
              <a:t>szkód</a:t>
            </a:r>
            <a:r>
              <a:rPr lang="en-GB" sz="4400" dirty="0"/>
              <a:t> </a:t>
            </a:r>
            <a:r>
              <a:rPr lang="en-GB" sz="4400" dirty="0" err="1"/>
              <a:t>materialnych</a:t>
            </a:r>
            <a:r>
              <a:rPr lang="en-GB" sz="4400" dirty="0"/>
              <a:t>,</a:t>
            </a:r>
            <a:endParaRPr dirty="0"/>
          </a:p>
          <a:p>
            <a:pPr marL="1260000" lvl="0" indent="-684000" algn="l" rtl="0">
              <a:lnSpc>
                <a:spcPct val="150000"/>
              </a:lnSpc>
              <a:spcBef>
                <a:spcPts val="2000"/>
              </a:spcBef>
              <a:spcAft>
                <a:spcPts val="0"/>
              </a:spcAft>
              <a:buClr>
                <a:srgbClr val="323232"/>
              </a:buClr>
              <a:buSzPts val="4400"/>
              <a:buFont typeface="Arial"/>
              <a:buAutoNum type="arabicPeriod"/>
            </a:pPr>
            <a:r>
              <a:rPr lang="en-GB" sz="4400" dirty="0" err="1"/>
              <a:t>zakłóceń</a:t>
            </a:r>
            <a:r>
              <a:rPr lang="en-GB" sz="4400" dirty="0"/>
              <a:t> w </a:t>
            </a:r>
            <a:r>
              <a:rPr lang="en-GB" sz="4400" dirty="0" err="1"/>
              <a:t>łańcuchach</a:t>
            </a:r>
            <a:r>
              <a:rPr lang="en-GB" sz="4400" dirty="0"/>
              <a:t> </a:t>
            </a:r>
            <a:r>
              <a:rPr lang="en-GB" sz="4400" dirty="0" err="1"/>
              <a:t>dostaw</a:t>
            </a:r>
            <a:r>
              <a:rPr lang="en-GB" sz="4400" dirty="0"/>
              <a:t> i </a:t>
            </a:r>
            <a:r>
              <a:rPr lang="en-GB" sz="4400" dirty="0" err="1"/>
              <a:t>infrastrukturze</a:t>
            </a:r>
            <a:r>
              <a:rPr lang="en-GB" sz="4400" dirty="0"/>
              <a:t>.</a:t>
            </a:r>
            <a:endParaRPr dirty="0"/>
          </a:p>
          <a:p>
            <a:pPr marL="571500" lvl="0" indent="-571500" algn="l" rtl="0">
              <a:lnSpc>
                <a:spcPct val="150000"/>
              </a:lnSpc>
              <a:spcBef>
                <a:spcPts val="2000"/>
              </a:spcBef>
              <a:spcAft>
                <a:spcPts val="0"/>
              </a:spcAft>
              <a:buClr>
                <a:srgbClr val="323232"/>
              </a:buClr>
              <a:buSzPts val="4400"/>
              <a:buFont typeface="Noto Sans Symbols"/>
              <a:buChar char="▪"/>
            </a:pPr>
            <a:r>
              <a:rPr lang="en-GB" sz="4400" dirty="0" err="1"/>
              <a:t>Prowadzi</a:t>
            </a:r>
            <a:r>
              <a:rPr lang="en-GB" sz="4400" dirty="0"/>
              <a:t> to do </a:t>
            </a:r>
            <a:r>
              <a:rPr lang="en-GB" sz="4400" b="1" dirty="0" err="1"/>
              <a:t>wzrostu</a:t>
            </a:r>
            <a:r>
              <a:rPr lang="en-GB" sz="4400" b="1" dirty="0"/>
              <a:t> </a:t>
            </a:r>
            <a:r>
              <a:rPr lang="en-GB" sz="4400" b="1" dirty="0" err="1"/>
              <a:t>kosztów</a:t>
            </a:r>
            <a:r>
              <a:rPr lang="en-GB" sz="4400" b="1" dirty="0"/>
              <a:t> </a:t>
            </a:r>
            <a:r>
              <a:rPr lang="en-GB" sz="4400" b="1" dirty="0" err="1"/>
              <a:t>utrzymania</a:t>
            </a:r>
            <a:r>
              <a:rPr lang="en-GB" sz="4400" dirty="0"/>
              <a:t>, </a:t>
            </a:r>
            <a:r>
              <a:rPr lang="en-GB" sz="4400" b="1" dirty="0" err="1"/>
              <a:t>kosztów</a:t>
            </a:r>
            <a:r>
              <a:rPr lang="en-GB" sz="4400" b="1" dirty="0"/>
              <a:t> </a:t>
            </a:r>
            <a:r>
              <a:rPr lang="en-GB" sz="4400" b="1" dirty="0" err="1"/>
              <a:t>materiałów</a:t>
            </a:r>
            <a:r>
              <a:rPr lang="en-GB" sz="4400" b="1" dirty="0"/>
              <a:t> </a:t>
            </a:r>
            <a:r>
              <a:rPr lang="en-GB" sz="4400" dirty="0"/>
              <a:t>i </a:t>
            </a:r>
            <a:r>
              <a:rPr lang="en-GB" sz="4400" b="1" dirty="0" err="1"/>
              <a:t>wyższych</a:t>
            </a:r>
            <a:r>
              <a:rPr lang="en-GB" sz="4400" b="1" dirty="0"/>
              <a:t> cen</a:t>
            </a:r>
            <a:r>
              <a:rPr lang="en-GB" sz="4400" dirty="0"/>
              <a:t>.</a:t>
            </a:r>
            <a:endParaRPr dirty="0"/>
          </a:p>
          <a:p>
            <a:pPr marL="571500" lvl="0" indent="-571500" algn="l" rtl="0">
              <a:lnSpc>
                <a:spcPct val="150000"/>
              </a:lnSpc>
              <a:spcBef>
                <a:spcPts val="2000"/>
              </a:spcBef>
              <a:spcAft>
                <a:spcPts val="0"/>
              </a:spcAft>
              <a:buClr>
                <a:srgbClr val="323232"/>
              </a:buClr>
              <a:buSzPts val="4400"/>
              <a:buFont typeface="Noto Sans Symbols"/>
              <a:buChar char="▪"/>
            </a:pPr>
            <a:r>
              <a:rPr lang="en-GB" sz="4400" dirty="0"/>
              <a:t>Sektor </a:t>
            </a:r>
            <a:r>
              <a:rPr lang="en-GB" sz="4400" dirty="0" err="1"/>
              <a:t>turystyczny</a:t>
            </a:r>
            <a:r>
              <a:rPr lang="en-GB" sz="4400" dirty="0"/>
              <a:t> jest </a:t>
            </a:r>
            <a:r>
              <a:rPr lang="en-GB" sz="4400" dirty="0" err="1"/>
              <a:t>szczególnie</a:t>
            </a:r>
            <a:r>
              <a:rPr lang="en-GB" sz="4400" dirty="0"/>
              <a:t> </a:t>
            </a:r>
            <a:r>
              <a:rPr lang="en-GB" sz="4400" dirty="0" err="1"/>
              <a:t>dotknięty</a:t>
            </a:r>
            <a:r>
              <a:rPr lang="en-GB" sz="4400" dirty="0"/>
              <a:t> </a:t>
            </a:r>
            <a:r>
              <a:rPr lang="en-GB" sz="4400" dirty="0" err="1"/>
              <a:t>tym</a:t>
            </a:r>
            <a:r>
              <a:rPr lang="en-GB" sz="4400" dirty="0"/>
              <a:t> </a:t>
            </a:r>
            <a:r>
              <a:rPr lang="en-GB" sz="4400" dirty="0" err="1"/>
              <a:t>problemem</a:t>
            </a:r>
            <a:r>
              <a:rPr lang="en-GB" sz="4400" dirty="0"/>
              <a:t>, a </a:t>
            </a:r>
            <a:r>
              <a:rPr lang="en-GB" sz="4400" dirty="0" err="1"/>
              <a:t>konsekwencje</a:t>
            </a:r>
            <a:r>
              <a:rPr lang="en-GB" sz="4400" dirty="0"/>
              <a:t> </a:t>
            </a:r>
            <a:r>
              <a:rPr lang="pl-PL" sz="4400" dirty="0"/>
              <a:t>ekonomiczne</a:t>
            </a:r>
            <a:r>
              <a:rPr lang="en-GB" sz="4400" dirty="0"/>
              <a:t> </a:t>
            </a:r>
            <a:r>
              <a:rPr lang="en-GB" sz="4400" dirty="0" err="1"/>
              <a:t>będą</a:t>
            </a:r>
            <a:r>
              <a:rPr lang="en-GB" sz="4400" dirty="0"/>
              <a:t> </a:t>
            </a:r>
            <a:r>
              <a:rPr lang="en-GB" sz="4400" dirty="0" err="1"/>
              <a:t>najbardziej</a:t>
            </a:r>
            <a:r>
              <a:rPr lang="en-GB" sz="4400" dirty="0"/>
              <a:t> </a:t>
            </a:r>
            <a:r>
              <a:rPr lang="en-GB" sz="4400" dirty="0" err="1"/>
              <a:t>odczuwalne</a:t>
            </a:r>
            <a:r>
              <a:rPr lang="en-GB" sz="4400" dirty="0"/>
              <a:t> w </a:t>
            </a:r>
            <a:r>
              <a:rPr lang="en-GB" sz="4400" dirty="0" err="1"/>
              <a:t>regionach</a:t>
            </a:r>
            <a:r>
              <a:rPr lang="en-GB" sz="4400" dirty="0"/>
              <a:t>, w </a:t>
            </a:r>
            <a:r>
              <a:rPr lang="en-GB" sz="4400" dirty="0" err="1"/>
              <a:t>których</a:t>
            </a:r>
            <a:r>
              <a:rPr lang="en-GB" sz="4400" dirty="0"/>
              <a:t> </a:t>
            </a:r>
            <a:r>
              <a:rPr lang="en-GB" sz="4400" dirty="0" err="1"/>
              <a:t>turystyka</a:t>
            </a:r>
            <a:r>
              <a:rPr lang="en-GB" sz="4400" dirty="0"/>
              <a:t> </a:t>
            </a:r>
            <a:r>
              <a:rPr lang="en-GB" sz="4400" dirty="0" err="1"/>
              <a:t>odgrywa</a:t>
            </a:r>
            <a:r>
              <a:rPr lang="en-GB" sz="4400" dirty="0"/>
              <a:t> </a:t>
            </a:r>
            <a:r>
              <a:rPr lang="en-GB" sz="4400" dirty="0" err="1"/>
              <a:t>kluczową</a:t>
            </a:r>
            <a:r>
              <a:rPr lang="en-GB" sz="4400" dirty="0"/>
              <a:t> </a:t>
            </a:r>
            <a:r>
              <a:rPr lang="en-GB" sz="4400" dirty="0" err="1"/>
              <a:t>rolę</a:t>
            </a:r>
            <a:r>
              <a:rPr lang="en-GB" sz="4400" dirty="0"/>
              <a:t> w </a:t>
            </a:r>
            <a:r>
              <a:rPr lang="en-GB" sz="4400" dirty="0" err="1"/>
              <a:t>gospodarce</a:t>
            </a:r>
            <a:r>
              <a:rPr lang="en-GB" sz="4400" dirty="0"/>
              <a:t> i </a:t>
            </a:r>
            <a:r>
              <a:rPr lang="en-GB" sz="4400" dirty="0" err="1"/>
              <a:t>gdzie</a:t>
            </a:r>
            <a:r>
              <a:rPr lang="en-GB" sz="4400" dirty="0"/>
              <a:t> </a:t>
            </a:r>
            <a:r>
              <a:rPr lang="en-GB" sz="4400" dirty="0" err="1"/>
              <a:t>ekstremalne</a:t>
            </a:r>
            <a:r>
              <a:rPr lang="en-GB" sz="4400" dirty="0"/>
              <a:t> </a:t>
            </a:r>
            <a:r>
              <a:rPr lang="en-GB" sz="4400" dirty="0" err="1"/>
              <a:t>zjawiska</a:t>
            </a:r>
            <a:r>
              <a:rPr lang="en-GB" sz="4400" dirty="0"/>
              <a:t> </a:t>
            </a:r>
            <a:r>
              <a:rPr lang="en-GB" sz="4400" dirty="0" err="1"/>
              <a:t>pogodowe</a:t>
            </a:r>
            <a:r>
              <a:rPr lang="en-GB" sz="4400" dirty="0"/>
              <a:t> </a:t>
            </a:r>
            <a:r>
              <a:rPr lang="en-GB" sz="4400" dirty="0" err="1"/>
              <a:t>będą</a:t>
            </a:r>
            <a:r>
              <a:rPr lang="en-GB" sz="4400" dirty="0"/>
              <a:t> </a:t>
            </a:r>
            <a:r>
              <a:rPr lang="en-GB" sz="4400" dirty="0" err="1"/>
              <a:t>się</a:t>
            </a:r>
            <a:r>
              <a:rPr lang="en-GB" sz="4400" dirty="0"/>
              <a:t> </a:t>
            </a:r>
            <a:r>
              <a:rPr lang="en-GB" sz="4400" dirty="0" err="1"/>
              <a:t>nasilać</a:t>
            </a:r>
            <a:r>
              <a:rPr lang="en-GB" sz="4400" dirty="0"/>
              <a:t>.</a:t>
            </a:r>
            <a:endParaRPr sz="4400" dirty="0"/>
          </a:p>
          <a:p>
            <a:pPr marL="0" lvl="0" indent="0" algn="l" rtl="0">
              <a:lnSpc>
                <a:spcPct val="150000"/>
              </a:lnSpc>
              <a:spcBef>
                <a:spcPts val="2000"/>
              </a:spcBef>
              <a:spcAft>
                <a:spcPts val="0"/>
              </a:spcAft>
              <a:buClr>
                <a:srgbClr val="323232"/>
              </a:buClr>
              <a:buSzPts val="4400"/>
              <a:buNone/>
            </a:pPr>
            <a:endParaRPr sz="4400" dirty="0"/>
          </a:p>
        </p:txBody>
      </p:sp>
      <p:sp>
        <p:nvSpPr>
          <p:cNvPr id="144" name="Google Shape;144;p9"/>
          <p:cNvSpPr txBox="1">
            <a:spLocks noGrp="1"/>
          </p:cNvSpPr>
          <p:nvPr>
            <p:ph type="title"/>
          </p:nvPr>
        </p:nvSpPr>
        <p:spPr>
          <a:xfrm>
            <a:off x="761999" y="1524000"/>
            <a:ext cx="6526307" cy="53340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GB" b="1"/>
              <a:t>3. Zmiany klimatu – konsekwencje gospodarcze</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0"/>
          <p:cNvSpPr txBox="1">
            <a:spLocks noGrp="1"/>
          </p:cNvSpPr>
          <p:nvPr>
            <p:ph type="title"/>
          </p:nvPr>
        </p:nvSpPr>
        <p:spPr>
          <a:xfrm>
            <a:off x="761999" y="1524000"/>
            <a:ext cx="6526307" cy="53340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GB" b="1"/>
              <a:t>3. Zmiany klimatyczne – konsekwencje gospodarcze</a:t>
            </a:r>
            <a:endParaRPr b="1"/>
          </a:p>
        </p:txBody>
      </p:sp>
      <p:grpSp>
        <p:nvGrpSpPr>
          <p:cNvPr id="150" name="Google Shape;150;p10"/>
          <p:cNvGrpSpPr/>
          <p:nvPr/>
        </p:nvGrpSpPr>
        <p:grpSpPr>
          <a:xfrm>
            <a:off x="9121695" y="1526992"/>
            <a:ext cx="13331378" cy="10166715"/>
            <a:chOff x="1930925" y="2992"/>
            <a:chExt cx="13331378" cy="10166715"/>
          </a:xfrm>
        </p:grpSpPr>
        <p:sp>
          <p:nvSpPr>
            <p:cNvPr id="151" name="Google Shape;151;p10"/>
            <p:cNvSpPr/>
            <p:nvPr/>
          </p:nvSpPr>
          <p:spPr>
            <a:xfrm rot="10800000">
              <a:off x="2859474" y="2992"/>
              <a:ext cx="12402829" cy="2826431"/>
            </a:xfrm>
            <a:prstGeom prst="homePlate">
              <a:avLst>
                <a:gd name="adj" fmla="val 50000"/>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10"/>
            <p:cNvSpPr txBox="1"/>
            <p:nvPr/>
          </p:nvSpPr>
          <p:spPr>
            <a:xfrm>
              <a:off x="3566082" y="2992"/>
              <a:ext cx="11696221" cy="2826431"/>
            </a:xfrm>
            <a:prstGeom prst="rect">
              <a:avLst/>
            </a:prstGeom>
            <a:noFill/>
            <a:ln>
              <a:noFill/>
            </a:ln>
          </p:spPr>
          <p:txBody>
            <a:bodyPr spcFirstLastPara="1" wrap="square" lIns="1246375" tIns="175250" rIns="327150" bIns="175250" anchor="ctr" anchorCtr="0">
              <a:noAutofit/>
            </a:bodyPr>
            <a:lstStyle/>
            <a:p>
              <a:pPr marL="0" marR="0" lvl="0" indent="0" algn="ctr" rtl="0">
                <a:lnSpc>
                  <a:spcPct val="90000"/>
                </a:lnSpc>
                <a:spcBef>
                  <a:spcPts val="0"/>
                </a:spcBef>
                <a:spcAft>
                  <a:spcPts val="0"/>
                </a:spcAft>
                <a:buClr>
                  <a:schemeClr val="lt1"/>
                </a:buClr>
                <a:buSzPts val="4600"/>
                <a:buFont typeface="Arial"/>
                <a:buNone/>
              </a:pPr>
              <a:r>
                <a:rPr lang="en-GB" sz="4600" b="1">
                  <a:solidFill>
                    <a:schemeClr val="lt1"/>
                  </a:solidFill>
                  <a:latin typeface="Arial"/>
                  <a:ea typeface="Arial"/>
                  <a:cs typeface="Arial"/>
                  <a:sym typeface="Arial"/>
                </a:rPr>
                <a:t>Europa Południowa – </a:t>
              </a:r>
              <a:r>
                <a:rPr lang="en-GB" sz="4600">
                  <a:solidFill>
                    <a:schemeClr val="lt1"/>
                  </a:solidFill>
                  <a:latin typeface="Arial"/>
                  <a:ea typeface="Arial"/>
                  <a:cs typeface="Arial"/>
                  <a:sym typeface="Arial"/>
                </a:rPr>
                <a:t>ruch turystyczny zmniejszy się w cieplejszych miesiącach letnich, ale wzrośnie w pozostałych miesiącach</a:t>
              </a:r>
              <a:endParaRPr sz="4600">
                <a:solidFill>
                  <a:schemeClr val="lt1"/>
                </a:solidFill>
                <a:latin typeface="Arial"/>
                <a:ea typeface="Arial"/>
                <a:cs typeface="Arial"/>
                <a:sym typeface="Arial"/>
              </a:endParaRPr>
            </a:p>
          </p:txBody>
        </p:sp>
        <p:sp>
          <p:nvSpPr>
            <p:cNvPr id="153" name="Google Shape;153;p10"/>
            <p:cNvSpPr/>
            <p:nvPr/>
          </p:nvSpPr>
          <p:spPr>
            <a:xfrm>
              <a:off x="1930925" y="2992"/>
              <a:ext cx="2826431" cy="2826431"/>
            </a:xfrm>
            <a:prstGeom prst="ellipse">
              <a:avLst/>
            </a:prstGeom>
            <a:blipFill rotWithShape="1">
              <a:blip r:embed="rId3">
                <a:alphaModFix/>
              </a:blip>
              <a:stretch>
                <a:fillRect l="-20998" r="-20998"/>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10"/>
            <p:cNvSpPr/>
            <p:nvPr/>
          </p:nvSpPr>
          <p:spPr>
            <a:xfrm rot="10800000">
              <a:off x="3133793" y="3673134"/>
              <a:ext cx="12037072" cy="2826431"/>
            </a:xfrm>
            <a:prstGeom prst="homePlate">
              <a:avLst>
                <a:gd name="adj" fmla="val 50000"/>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0"/>
            <p:cNvSpPr txBox="1"/>
            <p:nvPr/>
          </p:nvSpPr>
          <p:spPr>
            <a:xfrm>
              <a:off x="3840401" y="3673134"/>
              <a:ext cx="11330464" cy="2826431"/>
            </a:xfrm>
            <a:prstGeom prst="rect">
              <a:avLst/>
            </a:prstGeom>
            <a:noFill/>
            <a:ln>
              <a:noFill/>
            </a:ln>
          </p:spPr>
          <p:txBody>
            <a:bodyPr spcFirstLastPara="1" wrap="square" lIns="1246375" tIns="175250" rIns="327150" bIns="175250" anchor="ctr" anchorCtr="0">
              <a:noAutofit/>
            </a:bodyPr>
            <a:lstStyle/>
            <a:p>
              <a:pPr marL="0" marR="0" lvl="0" indent="0" algn="ctr" rtl="0">
                <a:lnSpc>
                  <a:spcPct val="90000"/>
                </a:lnSpc>
                <a:spcBef>
                  <a:spcPts val="0"/>
                </a:spcBef>
                <a:spcAft>
                  <a:spcPts val="0"/>
                </a:spcAft>
                <a:buClr>
                  <a:schemeClr val="lt1"/>
                </a:buClr>
                <a:buSzPts val="4600"/>
                <a:buFont typeface="Arial"/>
                <a:buNone/>
              </a:pPr>
              <a:r>
                <a:rPr lang="en-GB" sz="4600" b="1">
                  <a:solidFill>
                    <a:schemeClr val="lt1"/>
                  </a:solidFill>
                  <a:latin typeface="Arial"/>
                  <a:ea typeface="Arial"/>
                  <a:cs typeface="Arial"/>
                  <a:sym typeface="Arial"/>
                </a:rPr>
                <a:t>Europa Środkowa </a:t>
              </a:r>
              <a:r>
                <a:rPr lang="en-GB" sz="4600">
                  <a:solidFill>
                    <a:schemeClr val="lt1"/>
                  </a:solidFill>
                  <a:latin typeface="Arial"/>
                  <a:ea typeface="Arial"/>
                  <a:cs typeface="Arial"/>
                  <a:sym typeface="Arial"/>
                </a:rPr>
                <a:t>– szacuje się, że aktywność turystyczna będzie trwała przez cały rok</a:t>
              </a:r>
              <a:endParaRPr sz="4600">
                <a:solidFill>
                  <a:schemeClr val="lt1"/>
                </a:solidFill>
                <a:latin typeface="Arial"/>
                <a:ea typeface="Arial"/>
                <a:cs typeface="Arial"/>
                <a:sym typeface="Arial"/>
              </a:endParaRPr>
            </a:p>
          </p:txBody>
        </p:sp>
        <p:sp>
          <p:nvSpPr>
            <p:cNvPr id="156" name="Google Shape;156;p10"/>
            <p:cNvSpPr/>
            <p:nvPr/>
          </p:nvSpPr>
          <p:spPr>
            <a:xfrm>
              <a:off x="2022364" y="3673134"/>
              <a:ext cx="2826431" cy="2826431"/>
            </a:xfrm>
            <a:prstGeom prst="ellipse">
              <a:avLst/>
            </a:prstGeom>
            <a:blipFill rotWithShape="1">
              <a:blip r:embed="rId4">
                <a:alphaModFix/>
              </a:blip>
              <a:stretch>
                <a:fillRect l="-51998" r="-51996"/>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0"/>
            <p:cNvSpPr/>
            <p:nvPr/>
          </p:nvSpPr>
          <p:spPr>
            <a:xfrm rot="10800000">
              <a:off x="3188673" y="7343276"/>
              <a:ext cx="11963897" cy="2826431"/>
            </a:xfrm>
            <a:prstGeom prst="homePlate">
              <a:avLst>
                <a:gd name="adj" fmla="val 50000"/>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10"/>
            <p:cNvSpPr txBox="1"/>
            <p:nvPr/>
          </p:nvSpPr>
          <p:spPr>
            <a:xfrm>
              <a:off x="3895281" y="7343276"/>
              <a:ext cx="11257289" cy="2826431"/>
            </a:xfrm>
            <a:prstGeom prst="rect">
              <a:avLst/>
            </a:prstGeom>
            <a:noFill/>
            <a:ln>
              <a:noFill/>
            </a:ln>
          </p:spPr>
          <p:txBody>
            <a:bodyPr spcFirstLastPara="1" wrap="square" lIns="1246375" tIns="175250" rIns="327150" bIns="175250" anchor="ctr" anchorCtr="0">
              <a:noAutofit/>
            </a:bodyPr>
            <a:lstStyle/>
            <a:p>
              <a:pPr marL="0" marR="0" lvl="0" indent="0" algn="ctr" rtl="0">
                <a:lnSpc>
                  <a:spcPct val="90000"/>
                </a:lnSpc>
                <a:spcBef>
                  <a:spcPts val="0"/>
                </a:spcBef>
                <a:spcAft>
                  <a:spcPts val="0"/>
                </a:spcAft>
                <a:buClr>
                  <a:schemeClr val="lt1"/>
                </a:buClr>
                <a:buSzPts val="4600"/>
                <a:buFont typeface="Arial"/>
                <a:buNone/>
              </a:pPr>
              <a:r>
                <a:rPr lang="en-GB" sz="4400" b="1" dirty="0" err="1">
                  <a:solidFill>
                    <a:schemeClr val="lt1"/>
                  </a:solidFill>
                  <a:latin typeface="Arial"/>
                  <a:ea typeface="Arial"/>
                  <a:cs typeface="Arial"/>
                  <a:sym typeface="Arial"/>
                </a:rPr>
                <a:t>Regiony</a:t>
              </a:r>
              <a:r>
                <a:rPr lang="en-GB" sz="4400" b="1" dirty="0">
                  <a:solidFill>
                    <a:schemeClr val="lt1"/>
                  </a:solidFill>
                  <a:latin typeface="Arial"/>
                  <a:ea typeface="Arial"/>
                  <a:cs typeface="Arial"/>
                  <a:sym typeface="Arial"/>
                </a:rPr>
                <a:t> </a:t>
              </a:r>
              <a:r>
                <a:rPr lang="en-GB" sz="4400" b="1" dirty="0" err="1">
                  <a:solidFill>
                    <a:schemeClr val="lt1"/>
                  </a:solidFill>
                  <a:latin typeface="Arial"/>
                  <a:ea typeface="Arial"/>
                  <a:cs typeface="Arial"/>
                  <a:sym typeface="Arial"/>
                </a:rPr>
                <a:t>górskie</a:t>
              </a:r>
              <a:r>
                <a:rPr lang="en-GB" sz="4400" b="1" dirty="0">
                  <a:solidFill>
                    <a:schemeClr val="lt1"/>
                  </a:solidFill>
                  <a:latin typeface="Arial"/>
                  <a:ea typeface="Arial"/>
                  <a:cs typeface="Arial"/>
                  <a:sym typeface="Arial"/>
                </a:rPr>
                <a:t> i </a:t>
              </a:r>
              <a:r>
                <a:rPr lang="en-GB" sz="4400" b="1" dirty="0" err="1">
                  <a:solidFill>
                    <a:schemeClr val="lt1"/>
                  </a:solidFill>
                  <a:latin typeface="Arial"/>
                  <a:ea typeface="Arial"/>
                  <a:cs typeface="Arial"/>
                  <a:sym typeface="Arial"/>
                </a:rPr>
                <a:t>śnieżne</a:t>
              </a:r>
              <a:r>
                <a:rPr lang="en-GB" sz="4400" b="1" dirty="0">
                  <a:solidFill>
                    <a:schemeClr val="lt1"/>
                  </a:solidFill>
                  <a:latin typeface="Arial"/>
                  <a:ea typeface="Arial"/>
                  <a:cs typeface="Arial"/>
                  <a:sym typeface="Arial"/>
                </a:rPr>
                <a:t> </a:t>
              </a:r>
              <a:r>
                <a:rPr lang="en-GB" sz="4400" dirty="0">
                  <a:solidFill>
                    <a:schemeClr val="lt1"/>
                  </a:solidFill>
                  <a:latin typeface="Arial"/>
                  <a:ea typeface="Arial"/>
                  <a:cs typeface="Arial"/>
                  <a:sym typeface="Arial"/>
                </a:rPr>
                <a:t>– </a:t>
              </a:r>
              <a:r>
                <a:rPr lang="en-GB" sz="4400" dirty="0" err="1">
                  <a:solidFill>
                    <a:schemeClr val="lt1"/>
                  </a:solidFill>
                  <a:latin typeface="Arial"/>
                  <a:ea typeface="Arial"/>
                  <a:cs typeface="Arial"/>
                  <a:sym typeface="Arial"/>
                </a:rPr>
                <a:t>oczekuje</a:t>
              </a:r>
              <a:r>
                <a:rPr lang="en-GB" sz="4400" dirty="0">
                  <a:solidFill>
                    <a:schemeClr val="lt1"/>
                  </a:solidFill>
                  <a:latin typeface="Arial"/>
                  <a:ea typeface="Arial"/>
                  <a:cs typeface="Arial"/>
                  <a:sym typeface="Arial"/>
                </a:rPr>
                <a:t> </a:t>
              </a:r>
              <a:r>
                <a:rPr lang="en-GB" sz="4400" dirty="0" err="1">
                  <a:solidFill>
                    <a:schemeClr val="lt1"/>
                  </a:solidFill>
                  <a:latin typeface="Arial"/>
                  <a:ea typeface="Arial"/>
                  <a:cs typeface="Arial"/>
                  <a:sym typeface="Arial"/>
                </a:rPr>
                <a:t>się</a:t>
              </a:r>
              <a:r>
                <a:rPr lang="en-GB" sz="4400" dirty="0">
                  <a:solidFill>
                    <a:schemeClr val="lt1"/>
                  </a:solidFill>
                  <a:latin typeface="Arial"/>
                  <a:ea typeface="Arial"/>
                  <a:cs typeface="Arial"/>
                  <a:sym typeface="Arial"/>
                </a:rPr>
                <a:t> </a:t>
              </a:r>
              <a:r>
                <a:rPr lang="en-GB" sz="4400" dirty="0" err="1">
                  <a:solidFill>
                    <a:schemeClr val="lt1"/>
                  </a:solidFill>
                  <a:latin typeface="Arial"/>
                  <a:ea typeface="Arial"/>
                  <a:cs typeface="Arial"/>
                  <a:sym typeface="Arial"/>
                </a:rPr>
                <a:t>spadku</a:t>
              </a:r>
              <a:r>
                <a:rPr lang="en-GB" sz="4400" dirty="0">
                  <a:solidFill>
                    <a:schemeClr val="lt1"/>
                  </a:solidFill>
                  <a:latin typeface="Arial"/>
                  <a:ea typeface="Arial"/>
                  <a:cs typeface="Arial"/>
                  <a:sym typeface="Arial"/>
                </a:rPr>
                <a:t> </a:t>
              </a:r>
              <a:r>
                <a:rPr lang="en-GB" sz="4400" dirty="0" err="1">
                  <a:solidFill>
                    <a:schemeClr val="lt1"/>
                  </a:solidFill>
                  <a:latin typeface="Arial"/>
                  <a:ea typeface="Arial"/>
                  <a:cs typeface="Arial"/>
                  <a:sym typeface="Arial"/>
                </a:rPr>
                <a:t>ruchu</a:t>
              </a:r>
              <a:r>
                <a:rPr lang="en-GB" sz="4400" dirty="0">
                  <a:solidFill>
                    <a:schemeClr val="lt1"/>
                  </a:solidFill>
                  <a:latin typeface="Arial"/>
                  <a:ea typeface="Arial"/>
                  <a:cs typeface="Arial"/>
                  <a:sym typeface="Arial"/>
                </a:rPr>
                <a:t> </a:t>
              </a:r>
              <a:r>
                <a:rPr lang="en-GB" sz="4400" dirty="0" err="1">
                  <a:solidFill>
                    <a:schemeClr val="lt1"/>
                  </a:solidFill>
                  <a:latin typeface="Arial"/>
                  <a:ea typeface="Arial"/>
                  <a:cs typeface="Arial"/>
                  <a:sym typeface="Arial"/>
                </a:rPr>
                <a:t>turystycznego</a:t>
              </a:r>
              <a:r>
                <a:rPr lang="en-GB" sz="4400" dirty="0">
                  <a:solidFill>
                    <a:schemeClr val="lt1"/>
                  </a:solidFill>
                  <a:latin typeface="Arial"/>
                  <a:ea typeface="Arial"/>
                  <a:cs typeface="Arial"/>
                  <a:sym typeface="Arial"/>
                </a:rPr>
                <a:t> i </a:t>
              </a:r>
              <a:r>
                <a:rPr lang="en-GB" sz="4400" dirty="0" err="1">
                  <a:solidFill>
                    <a:schemeClr val="lt1"/>
                  </a:solidFill>
                  <a:latin typeface="Arial"/>
                  <a:ea typeface="Arial"/>
                  <a:cs typeface="Arial"/>
                  <a:sym typeface="Arial"/>
                </a:rPr>
                <a:t>atrakcyjności</a:t>
              </a:r>
              <a:r>
                <a:rPr lang="en-GB" sz="4400" dirty="0">
                  <a:solidFill>
                    <a:schemeClr val="lt1"/>
                  </a:solidFill>
                  <a:latin typeface="Arial"/>
                  <a:ea typeface="Arial"/>
                  <a:cs typeface="Arial"/>
                  <a:sym typeface="Arial"/>
                </a:rPr>
                <a:t> </a:t>
              </a:r>
              <a:r>
                <a:rPr lang="en-GB" sz="4400" dirty="0" err="1">
                  <a:solidFill>
                    <a:schemeClr val="lt1"/>
                  </a:solidFill>
                  <a:latin typeface="Arial"/>
                  <a:ea typeface="Arial"/>
                  <a:cs typeface="Arial"/>
                  <a:sym typeface="Arial"/>
                </a:rPr>
                <a:t>turystycznej</a:t>
              </a:r>
              <a:r>
                <a:rPr lang="en-GB" sz="4400" dirty="0">
                  <a:solidFill>
                    <a:schemeClr val="lt1"/>
                  </a:solidFill>
                  <a:latin typeface="Arial"/>
                  <a:ea typeface="Arial"/>
                  <a:cs typeface="Arial"/>
                  <a:sym typeface="Arial"/>
                </a:rPr>
                <a:t> </a:t>
              </a:r>
              <a:r>
                <a:rPr lang="en-GB" sz="4400" dirty="0" err="1">
                  <a:solidFill>
                    <a:schemeClr val="lt1"/>
                  </a:solidFill>
                  <a:latin typeface="Arial"/>
                  <a:ea typeface="Arial"/>
                  <a:cs typeface="Arial"/>
                  <a:sym typeface="Arial"/>
                </a:rPr>
                <a:t>branży</a:t>
              </a:r>
              <a:r>
                <a:rPr lang="en-GB" sz="4400" dirty="0">
                  <a:solidFill>
                    <a:schemeClr val="lt1"/>
                  </a:solidFill>
                  <a:latin typeface="Arial"/>
                  <a:ea typeface="Arial"/>
                  <a:cs typeface="Arial"/>
                  <a:sym typeface="Arial"/>
                </a:rPr>
                <a:t> </a:t>
              </a:r>
              <a:r>
                <a:rPr lang="en-GB" sz="4400" dirty="0" err="1">
                  <a:solidFill>
                    <a:schemeClr val="lt1"/>
                  </a:solidFill>
                  <a:latin typeface="Arial"/>
                  <a:ea typeface="Arial"/>
                  <a:cs typeface="Arial"/>
                  <a:sym typeface="Arial"/>
                </a:rPr>
                <a:t>sportów</a:t>
              </a:r>
              <a:r>
                <a:rPr lang="en-GB" sz="4400" dirty="0">
                  <a:solidFill>
                    <a:schemeClr val="lt1"/>
                  </a:solidFill>
                  <a:latin typeface="Arial"/>
                  <a:ea typeface="Arial"/>
                  <a:cs typeface="Arial"/>
                  <a:sym typeface="Arial"/>
                </a:rPr>
                <a:t> </a:t>
              </a:r>
              <a:r>
                <a:rPr lang="en-GB" sz="4400" dirty="0" err="1">
                  <a:solidFill>
                    <a:schemeClr val="lt1"/>
                  </a:solidFill>
                  <a:latin typeface="Arial"/>
                  <a:ea typeface="Arial"/>
                  <a:cs typeface="Arial"/>
                  <a:sym typeface="Arial"/>
                </a:rPr>
                <a:t>zimowych</a:t>
              </a:r>
              <a:endParaRPr sz="4400" dirty="0">
                <a:solidFill>
                  <a:schemeClr val="lt1"/>
                </a:solidFill>
                <a:latin typeface="Arial"/>
                <a:ea typeface="Arial"/>
                <a:cs typeface="Arial"/>
                <a:sym typeface="Arial"/>
              </a:endParaRPr>
            </a:p>
          </p:txBody>
        </p:sp>
        <p:sp>
          <p:nvSpPr>
            <p:cNvPr id="159" name="Google Shape;159;p10"/>
            <p:cNvSpPr/>
            <p:nvPr/>
          </p:nvSpPr>
          <p:spPr>
            <a:xfrm>
              <a:off x="2040658" y="7343276"/>
              <a:ext cx="2826431" cy="2826431"/>
            </a:xfrm>
            <a:prstGeom prst="ellipse">
              <a:avLst/>
            </a:prstGeom>
            <a:blipFill rotWithShape="1">
              <a:blip r:embed="rId5">
                <a:alphaModFix/>
              </a:blip>
              <a:stretch>
                <a:fillRect l="-25997" r="-25998"/>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1"/>
          <p:cNvSpPr txBox="1">
            <a:spLocks noGrp="1"/>
          </p:cNvSpPr>
          <p:nvPr>
            <p:ph type="title"/>
          </p:nvPr>
        </p:nvSpPr>
        <p:spPr>
          <a:xfrm>
            <a:off x="761999" y="1524000"/>
            <a:ext cx="6526307" cy="53340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GB" b="1"/>
              <a:t>3. Zmiany klimatu – działania</a:t>
            </a:r>
            <a:endParaRPr b="1"/>
          </a:p>
        </p:txBody>
      </p:sp>
      <p:sp>
        <p:nvSpPr>
          <p:cNvPr id="165" name="Google Shape;165;p11"/>
          <p:cNvSpPr txBox="1">
            <a:spLocks noGrp="1"/>
          </p:cNvSpPr>
          <p:nvPr>
            <p:ph type="body" idx="1"/>
          </p:nvPr>
        </p:nvSpPr>
        <p:spPr>
          <a:xfrm>
            <a:off x="8491539" y="2612572"/>
            <a:ext cx="15130462" cy="75819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n-GB"/>
              <a:t>Jakie są trzy główne źródła emisji gazów cieplarnianych?</a:t>
            </a:r>
            <a:endParaRPr/>
          </a:p>
          <a:p>
            <a:pPr marL="0" lvl="0" indent="0" algn="l" rtl="0">
              <a:lnSpc>
                <a:spcPct val="90000"/>
              </a:lnSpc>
              <a:spcBef>
                <a:spcPts val="2000"/>
              </a:spcBef>
              <a:spcAft>
                <a:spcPts val="0"/>
              </a:spcAft>
              <a:buClr>
                <a:srgbClr val="323232"/>
              </a:buClr>
              <a:buSzPts val="5600"/>
              <a:buNone/>
            </a:pPr>
            <a:endParaRPr/>
          </a:p>
          <a:p>
            <a:pPr marL="0" lvl="0" indent="0" algn="l" rtl="0">
              <a:lnSpc>
                <a:spcPct val="90000"/>
              </a:lnSpc>
              <a:spcBef>
                <a:spcPts val="2000"/>
              </a:spcBef>
              <a:spcAft>
                <a:spcPts val="0"/>
              </a:spcAft>
              <a:buClr>
                <a:srgbClr val="323232"/>
              </a:buClr>
              <a:buSzPts val="5600"/>
              <a:buNone/>
            </a:pPr>
            <a:endParaRPr/>
          </a:p>
          <a:p>
            <a:pPr marL="0" lvl="0" indent="0" algn="l" rtl="0">
              <a:lnSpc>
                <a:spcPct val="90000"/>
              </a:lnSpc>
              <a:spcBef>
                <a:spcPts val="2000"/>
              </a:spcBef>
              <a:spcAft>
                <a:spcPts val="0"/>
              </a:spcAft>
              <a:buClr>
                <a:srgbClr val="323232"/>
              </a:buClr>
              <a:buSzPts val="5600"/>
              <a:buNone/>
            </a:pPr>
            <a:r>
              <a:rPr lang="en-GB"/>
              <a:t>Proszę wskazać działanie w Państwa firmie, które przyczynia się do emisji CO₂.</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2"/>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a:t>4. Zmiany klimatu – podstawowe pojęcia </a:t>
            </a:r>
            <a:endParaRPr/>
          </a:p>
        </p:txBody>
      </p:sp>
      <p:grpSp>
        <p:nvGrpSpPr>
          <p:cNvPr id="171" name="Google Shape;171;p12"/>
          <p:cNvGrpSpPr/>
          <p:nvPr/>
        </p:nvGrpSpPr>
        <p:grpSpPr>
          <a:xfrm>
            <a:off x="3337859" y="3545734"/>
            <a:ext cx="18285011" cy="8349921"/>
            <a:chOff x="0" y="101"/>
            <a:chExt cx="18285011" cy="8349921"/>
          </a:xfrm>
        </p:grpSpPr>
        <p:sp>
          <p:nvSpPr>
            <p:cNvPr id="172" name="Google Shape;172;p12"/>
            <p:cNvSpPr/>
            <p:nvPr/>
          </p:nvSpPr>
          <p:spPr>
            <a:xfrm rot="5400000">
              <a:off x="10804555" y="-3814535"/>
              <a:ext cx="3258505" cy="11702407"/>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2"/>
            <p:cNvSpPr txBox="1"/>
            <p:nvPr/>
          </p:nvSpPr>
          <p:spPr>
            <a:xfrm>
              <a:off x="6582605" y="566482"/>
              <a:ext cx="11543340" cy="2940371"/>
            </a:xfrm>
            <a:prstGeom prst="rect">
              <a:avLst/>
            </a:prstGeom>
            <a:noFill/>
            <a:ln>
              <a:noFill/>
            </a:ln>
          </p:spPr>
          <p:txBody>
            <a:bodyPr spcFirstLastPara="1" wrap="square" lIns="133350" tIns="66675" rIns="133350" bIns="66675" anchor="ctr" anchorCtr="0">
              <a:noAutofit/>
            </a:bodyPr>
            <a:lstStyle/>
            <a:p>
              <a:pPr marL="285750" marR="0" lvl="1" indent="-285750" algn="l" rtl="0">
                <a:lnSpc>
                  <a:spcPct val="90000"/>
                </a:lnSpc>
                <a:spcBef>
                  <a:spcPts val="0"/>
                </a:spcBef>
                <a:spcAft>
                  <a:spcPts val="0"/>
                </a:spcAft>
                <a:buClr>
                  <a:schemeClr val="dk1"/>
                </a:buClr>
                <a:buSzPts val="3500"/>
                <a:buFont typeface="Arial"/>
                <a:buChar char="•"/>
              </a:pPr>
              <a:r>
                <a:rPr lang="en-GB" sz="3500" b="0" i="0" u="none" strike="noStrike" cap="none">
                  <a:solidFill>
                    <a:schemeClr val="dk1"/>
                  </a:solidFill>
                  <a:latin typeface="Arial"/>
                  <a:ea typeface="Arial"/>
                  <a:cs typeface="Arial"/>
                  <a:sym typeface="Arial"/>
                </a:rPr>
                <a:t>Zdolność powiązanych ze sobą systemów społecznych, gospodarczych i ekologicznych do radzenia sobie ze skutkami zmian klimatu, takimi jak niebezpieczne zjawiska, trendy lub zakłócenia, poprzez reagowanie lub reorganizację w sposób pozwalający zachować ich podstawowe funkcje, tożsamość i strukturę (IPCC, 2018).</a:t>
              </a:r>
              <a:endParaRPr sz="3500" b="0" i="0" u="none" strike="noStrike" cap="none">
                <a:solidFill>
                  <a:schemeClr val="dk1"/>
                </a:solidFill>
                <a:latin typeface="Arial"/>
                <a:ea typeface="Arial"/>
                <a:cs typeface="Arial"/>
                <a:sym typeface="Arial"/>
              </a:endParaRPr>
            </a:p>
          </p:txBody>
        </p:sp>
        <p:sp>
          <p:nvSpPr>
            <p:cNvPr id="174" name="Google Shape;174;p12"/>
            <p:cNvSpPr/>
            <p:nvPr/>
          </p:nvSpPr>
          <p:spPr>
            <a:xfrm>
              <a:off x="0" y="101"/>
              <a:ext cx="6582604" cy="4073132"/>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2"/>
            <p:cNvSpPr txBox="1"/>
            <p:nvPr/>
          </p:nvSpPr>
          <p:spPr>
            <a:xfrm>
              <a:off x="198834" y="198935"/>
              <a:ext cx="6184936" cy="3675464"/>
            </a:xfrm>
            <a:prstGeom prst="rect">
              <a:avLst/>
            </a:prstGeom>
            <a:noFill/>
            <a:ln>
              <a:noFill/>
            </a:ln>
          </p:spPr>
          <p:txBody>
            <a:bodyPr spcFirstLastPara="1" wrap="square" lIns="228600" tIns="114300" rIns="228600" bIns="114300" anchor="ctr" anchorCtr="0">
              <a:noAutofit/>
            </a:bodyPr>
            <a:lstStyle/>
            <a:p>
              <a:pPr marL="0" marR="0" lvl="0" indent="0" algn="ctr" rtl="0">
                <a:lnSpc>
                  <a:spcPct val="90000"/>
                </a:lnSpc>
                <a:spcBef>
                  <a:spcPts val="0"/>
                </a:spcBef>
                <a:spcAft>
                  <a:spcPts val="0"/>
                </a:spcAft>
                <a:buClr>
                  <a:srgbClr val="FFFFFF"/>
                </a:buClr>
                <a:buSzPts val="6000"/>
                <a:buFont typeface="Arial"/>
                <a:buNone/>
              </a:pPr>
              <a:r>
                <a:rPr lang="en-GB" sz="6000" b="1">
                  <a:solidFill>
                    <a:srgbClr val="FFFFFF"/>
                  </a:solidFill>
                  <a:latin typeface="Arial"/>
                  <a:ea typeface="Arial"/>
                  <a:cs typeface="Arial"/>
                  <a:sym typeface="Arial"/>
                </a:rPr>
                <a:t>Odporność na zmiany klimatu </a:t>
              </a:r>
              <a:endParaRPr/>
            </a:p>
          </p:txBody>
        </p:sp>
        <p:sp>
          <p:nvSpPr>
            <p:cNvPr id="176" name="Google Shape;176;p12"/>
            <p:cNvSpPr/>
            <p:nvPr/>
          </p:nvSpPr>
          <p:spPr>
            <a:xfrm rot="5400000">
              <a:off x="10804555" y="462253"/>
              <a:ext cx="3258505" cy="11702407"/>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2"/>
            <p:cNvSpPr txBox="1"/>
            <p:nvPr/>
          </p:nvSpPr>
          <p:spPr>
            <a:xfrm>
              <a:off x="6582605" y="4843271"/>
              <a:ext cx="11543340" cy="2940371"/>
            </a:xfrm>
            <a:prstGeom prst="rect">
              <a:avLst/>
            </a:prstGeom>
            <a:noFill/>
            <a:ln>
              <a:noFill/>
            </a:ln>
          </p:spPr>
          <p:txBody>
            <a:bodyPr spcFirstLastPara="1" wrap="square" lIns="133350" tIns="66675" rIns="133350" bIns="66675" anchor="ctr" anchorCtr="0">
              <a:noAutofit/>
            </a:bodyPr>
            <a:lstStyle/>
            <a:p>
              <a:pPr marL="285750" marR="0" lvl="1" indent="-285750" algn="l" rtl="0">
                <a:lnSpc>
                  <a:spcPct val="90000"/>
                </a:lnSpc>
                <a:spcBef>
                  <a:spcPts val="0"/>
                </a:spcBef>
                <a:spcAft>
                  <a:spcPts val="0"/>
                </a:spcAft>
                <a:buClr>
                  <a:schemeClr val="dk1"/>
                </a:buClr>
                <a:buSzPts val="3500"/>
                <a:buFont typeface="Arial"/>
                <a:buChar char="•"/>
              </a:pPr>
              <a:r>
                <a:rPr lang="en-GB" sz="3500" b="0" i="0" u="none" strike="noStrike" cap="none">
                  <a:solidFill>
                    <a:schemeClr val="dk1"/>
                  </a:solidFill>
                  <a:latin typeface="Arial"/>
                  <a:ea typeface="Arial"/>
                  <a:cs typeface="Arial"/>
                  <a:sym typeface="Arial"/>
                </a:rPr>
                <a:t>Skłonność lub predyspozycja do ponoszenia negatywnych skutków.</a:t>
              </a:r>
              <a:endParaRPr sz="3500" b="0" i="0" u="none" strike="noStrike" cap="none">
                <a:solidFill>
                  <a:schemeClr val="dk1"/>
                </a:solidFill>
                <a:latin typeface="Arial"/>
                <a:ea typeface="Arial"/>
                <a:cs typeface="Arial"/>
                <a:sym typeface="Arial"/>
              </a:endParaRPr>
            </a:p>
            <a:p>
              <a:pPr marL="285750" marR="0" lvl="1" indent="-285750" algn="l" rtl="0">
                <a:lnSpc>
                  <a:spcPct val="90000"/>
                </a:lnSpc>
                <a:spcBef>
                  <a:spcPts val="525"/>
                </a:spcBef>
                <a:spcAft>
                  <a:spcPts val="0"/>
                </a:spcAft>
                <a:buClr>
                  <a:schemeClr val="dk1"/>
                </a:buClr>
                <a:buSzPts val="3500"/>
                <a:buFont typeface="Arial"/>
                <a:buChar char="•"/>
              </a:pPr>
              <a:r>
                <a:rPr lang="en-GB" sz="3500" b="0" i="0" u="none" strike="noStrike" cap="none">
                  <a:solidFill>
                    <a:schemeClr val="dk1"/>
                  </a:solidFill>
                  <a:latin typeface="Arial"/>
                  <a:ea typeface="Arial"/>
                  <a:cs typeface="Arial"/>
                  <a:sym typeface="Arial"/>
                </a:rPr>
                <a:t>Podatność obejmuje szereg pojęć i elementów, w tym wrażliwość lub podatność na szkody oraz brak zdolności do radzenia sobie i dostosowywania się (IPCC, 2018).</a:t>
              </a:r>
              <a:endParaRPr sz="3500" b="0" i="0" u="none" strike="noStrike" cap="none">
                <a:solidFill>
                  <a:schemeClr val="dk1"/>
                </a:solidFill>
                <a:latin typeface="Arial"/>
                <a:ea typeface="Arial"/>
                <a:cs typeface="Arial"/>
                <a:sym typeface="Arial"/>
              </a:endParaRPr>
            </a:p>
          </p:txBody>
        </p:sp>
        <p:sp>
          <p:nvSpPr>
            <p:cNvPr id="178" name="Google Shape;178;p12"/>
            <p:cNvSpPr/>
            <p:nvPr/>
          </p:nvSpPr>
          <p:spPr>
            <a:xfrm>
              <a:off x="0" y="4276890"/>
              <a:ext cx="6582604" cy="4073132"/>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12"/>
            <p:cNvSpPr txBox="1"/>
            <p:nvPr/>
          </p:nvSpPr>
          <p:spPr>
            <a:xfrm>
              <a:off x="198834" y="4475724"/>
              <a:ext cx="6184936" cy="3675464"/>
            </a:xfrm>
            <a:prstGeom prst="rect">
              <a:avLst/>
            </a:prstGeom>
            <a:noFill/>
            <a:ln>
              <a:noFill/>
            </a:ln>
          </p:spPr>
          <p:txBody>
            <a:bodyPr spcFirstLastPara="1" wrap="square" lIns="247650" tIns="123825" rIns="247650" bIns="123825" anchor="ctr" anchorCtr="0">
              <a:noAutofit/>
            </a:bodyPr>
            <a:lstStyle/>
            <a:p>
              <a:pPr marL="0" marR="0" lvl="0" indent="0" algn="ctr" rtl="0">
                <a:lnSpc>
                  <a:spcPct val="90000"/>
                </a:lnSpc>
                <a:spcBef>
                  <a:spcPts val="0"/>
                </a:spcBef>
                <a:spcAft>
                  <a:spcPts val="0"/>
                </a:spcAft>
                <a:buClr>
                  <a:schemeClr val="lt1"/>
                </a:buClr>
                <a:buSzPts val="6500"/>
                <a:buFont typeface="Arial"/>
                <a:buNone/>
              </a:pPr>
              <a:r>
                <a:rPr lang="en-GB" sz="6500" b="1">
                  <a:solidFill>
                    <a:schemeClr val="lt1"/>
                  </a:solidFill>
                  <a:latin typeface="Arial"/>
                  <a:ea typeface="Arial"/>
                  <a:cs typeface="Arial"/>
                  <a:sym typeface="Arial"/>
                </a:rPr>
                <a:t>Podatność</a:t>
              </a:r>
              <a:r>
                <a:rPr lang="en-GB" sz="6500">
                  <a:solidFill>
                    <a:schemeClr val="lt1"/>
                  </a:solidFill>
                  <a:latin typeface="Arial"/>
                  <a:ea typeface="Arial"/>
                  <a:cs typeface="Arial"/>
                  <a:sym typeface="Arial"/>
                </a:rPr>
                <a:t> </a:t>
              </a:r>
              <a:endParaRPr sz="6500">
                <a:solidFill>
                  <a:schemeClr val="lt1"/>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3"/>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a:t>4. Zmiany klimatu – podstawowe pojęcia </a:t>
            </a:r>
            <a:endParaRPr/>
          </a:p>
        </p:txBody>
      </p:sp>
      <p:grpSp>
        <p:nvGrpSpPr>
          <p:cNvPr id="185" name="Google Shape;185;p13"/>
          <p:cNvGrpSpPr/>
          <p:nvPr/>
        </p:nvGrpSpPr>
        <p:grpSpPr>
          <a:xfrm>
            <a:off x="2551952" y="3128719"/>
            <a:ext cx="19280093" cy="9058852"/>
            <a:chOff x="0" y="4427"/>
            <a:chExt cx="19280093" cy="9058852"/>
          </a:xfrm>
        </p:grpSpPr>
        <p:sp>
          <p:nvSpPr>
            <p:cNvPr id="186" name="Google Shape;186;p13"/>
            <p:cNvSpPr/>
            <p:nvPr/>
          </p:nvSpPr>
          <p:spPr>
            <a:xfrm rot="5400000">
              <a:off x="11941579" y="-4704097"/>
              <a:ext cx="2337768" cy="12339260"/>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13"/>
            <p:cNvSpPr txBox="1"/>
            <p:nvPr/>
          </p:nvSpPr>
          <p:spPr>
            <a:xfrm>
              <a:off x="6940833" y="410769"/>
              <a:ext cx="12225140" cy="2109528"/>
            </a:xfrm>
            <a:prstGeom prst="rect">
              <a:avLst/>
            </a:prstGeom>
            <a:noFill/>
            <a:ln>
              <a:noFill/>
            </a:ln>
          </p:spPr>
          <p:txBody>
            <a:bodyPr spcFirstLastPara="1" wrap="square" lIns="125725" tIns="62850" rIns="125725" bIns="62850" anchor="ctr" anchorCtr="0">
              <a:noAutofit/>
            </a:bodyPr>
            <a:lstStyle/>
            <a:p>
              <a:pPr marL="285750" marR="0" lvl="1" indent="-285750" algn="l" rtl="0">
                <a:lnSpc>
                  <a:spcPct val="90000"/>
                </a:lnSpc>
                <a:spcBef>
                  <a:spcPts val="0"/>
                </a:spcBef>
                <a:spcAft>
                  <a:spcPts val="0"/>
                </a:spcAft>
                <a:buClr>
                  <a:schemeClr val="dk1"/>
                </a:buClr>
                <a:buSzPts val="3300"/>
                <a:buFont typeface="Arial"/>
                <a:buChar char="•"/>
              </a:pPr>
              <a:r>
                <a:rPr lang="en-GB" sz="3300" b="0" i="0" u="none" strike="noStrike" cap="none">
                  <a:solidFill>
                    <a:schemeClr val="dk1"/>
                  </a:solidFill>
                  <a:latin typeface="Arial"/>
                  <a:ea typeface="Arial"/>
                  <a:cs typeface="Arial"/>
                  <a:sym typeface="Arial"/>
                </a:rPr>
                <a:t>Proces dostosowywania się do rzeczywistego lub przewidywanego klimatu i jego skutków w celu złagodzenia szkód lub wykorzystania korzystnych możliwości. </a:t>
              </a:r>
              <a:endParaRPr sz="3300" b="0" i="0" u="none" strike="noStrike" cap="none">
                <a:solidFill>
                  <a:schemeClr val="dk1"/>
                </a:solidFill>
                <a:latin typeface="Arial"/>
                <a:ea typeface="Arial"/>
                <a:cs typeface="Arial"/>
                <a:sym typeface="Arial"/>
              </a:endParaRPr>
            </a:p>
            <a:p>
              <a:pPr marL="285750" marR="0" lvl="1" indent="-285750" algn="l" rtl="0">
                <a:lnSpc>
                  <a:spcPct val="90000"/>
                </a:lnSpc>
                <a:spcBef>
                  <a:spcPts val="495"/>
                </a:spcBef>
                <a:spcAft>
                  <a:spcPts val="0"/>
                </a:spcAft>
                <a:buClr>
                  <a:schemeClr val="dk1"/>
                </a:buClr>
                <a:buSzPts val="3300"/>
                <a:buFont typeface="Arial"/>
                <a:buChar char="•"/>
              </a:pPr>
              <a:r>
                <a:rPr lang="en-GB" sz="3300" b="0" i="0" u="none" strike="noStrike" cap="none">
                  <a:solidFill>
                    <a:schemeClr val="dk1"/>
                  </a:solidFill>
                  <a:latin typeface="Arial"/>
                  <a:ea typeface="Arial"/>
                  <a:cs typeface="Arial"/>
                  <a:sym typeface="Arial"/>
                </a:rPr>
                <a:t>Interwencja człowieka może ułatwić dostosowanie się do przewidywanego klimatu i jego skutków (IPCC, 2018).</a:t>
              </a:r>
              <a:endParaRPr sz="3300" b="0" i="0" u="none" strike="noStrike" cap="none">
                <a:solidFill>
                  <a:schemeClr val="dk1"/>
                </a:solidFill>
                <a:latin typeface="Arial"/>
                <a:ea typeface="Arial"/>
                <a:cs typeface="Arial"/>
                <a:sym typeface="Arial"/>
              </a:endParaRPr>
            </a:p>
          </p:txBody>
        </p:sp>
        <p:sp>
          <p:nvSpPr>
            <p:cNvPr id="188" name="Google Shape;188;p13"/>
            <p:cNvSpPr/>
            <p:nvPr/>
          </p:nvSpPr>
          <p:spPr>
            <a:xfrm>
              <a:off x="0" y="4427"/>
              <a:ext cx="6940833" cy="2922210"/>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13"/>
            <p:cNvSpPr txBox="1"/>
            <p:nvPr/>
          </p:nvSpPr>
          <p:spPr>
            <a:xfrm>
              <a:off x="142651" y="147078"/>
              <a:ext cx="6655531" cy="2636908"/>
            </a:xfrm>
            <a:prstGeom prst="rect">
              <a:avLst/>
            </a:prstGeom>
            <a:noFill/>
            <a:ln>
              <a:noFill/>
            </a:ln>
          </p:spPr>
          <p:txBody>
            <a:bodyPr spcFirstLastPara="1" wrap="square" lIns="247650" tIns="123825" rIns="247650" bIns="123825" anchor="ctr" anchorCtr="0">
              <a:noAutofit/>
            </a:bodyPr>
            <a:lstStyle/>
            <a:p>
              <a:pPr marL="0" marR="0" lvl="0" indent="0" algn="ctr" rtl="0">
                <a:lnSpc>
                  <a:spcPct val="90000"/>
                </a:lnSpc>
                <a:spcBef>
                  <a:spcPts val="0"/>
                </a:spcBef>
                <a:spcAft>
                  <a:spcPts val="0"/>
                </a:spcAft>
                <a:buClr>
                  <a:schemeClr val="lt1"/>
                </a:buClr>
                <a:buSzPts val="6500"/>
                <a:buFont typeface="Arial"/>
                <a:buNone/>
              </a:pPr>
              <a:r>
                <a:rPr lang="en-GB" sz="6500" b="1">
                  <a:solidFill>
                    <a:schemeClr val="lt1"/>
                  </a:solidFill>
                  <a:latin typeface="Arial"/>
                  <a:ea typeface="Arial"/>
                  <a:cs typeface="Arial"/>
                  <a:sym typeface="Arial"/>
                </a:rPr>
                <a:t>Adaptacja</a:t>
              </a:r>
              <a:endParaRPr sz="6500" b="1">
                <a:solidFill>
                  <a:schemeClr val="lt1"/>
                </a:solidFill>
                <a:latin typeface="Arial"/>
                <a:ea typeface="Arial"/>
                <a:cs typeface="Arial"/>
                <a:sym typeface="Arial"/>
              </a:endParaRPr>
            </a:p>
          </p:txBody>
        </p:sp>
        <p:sp>
          <p:nvSpPr>
            <p:cNvPr id="190" name="Google Shape;190;p13"/>
            <p:cNvSpPr/>
            <p:nvPr/>
          </p:nvSpPr>
          <p:spPr>
            <a:xfrm rot="5400000">
              <a:off x="11941579" y="-1635776"/>
              <a:ext cx="2337768" cy="12339260"/>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13"/>
            <p:cNvSpPr txBox="1"/>
            <p:nvPr/>
          </p:nvSpPr>
          <p:spPr>
            <a:xfrm>
              <a:off x="6940833" y="3479090"/>
              <a:ext cx="12225140" cy="2109528"/>
            </a:xfrm>
            <a:prstGeom prst="rect">
              <a:avLst/>
            </a:prstGeom>
            <a:noFill/>
            <a:ln>
              <a:noFill/>
            </a:ln>
          </p:spPr>
          <p:txBody>
            <a:bodyPr spcFirstLastPara="1" wrap="square" lIns="125725" tIns="62850" rIns="125725" bIns="62850" anchor="ctr" anchorCtr="0">
              <a:noAutofit/>
            </a:bodyPr>
            <a:lstStyle/>
            <a:p>
              <a:pPr marL="285750" marR="0" lvl="1" indent="-285750" algn="l" rtl="0">
                <a:lnSpc>
                  <a:spcPct val="90000"/>
                </a:lnSpc>
                <a:spcBef>
                  <a:spcPts val="0"/>
                </a:spcBef>
                <a:spcAft>
                  <a:spcPts val="0"/>
                </a:spcAft>
                <a:buClr>
                  <a:schemeClr val="dk1"/>
                </a:buClr>
                <a:buSzPts val="3300"/>
                <a:buFont typeface="Arial"/>
                <a:buChar char="•"/>
              </a:pPr>
              <a:r>
                <a:rPr lang="en-GB" sz="3300" b="0" i="0" u="none" strike="noStrike" cap="none">
                  <a:solidFill>
                    <a:schemeClr val="dk1"/>
                  </a:solidFill>
                  <a:latin typeface="Arial"/>
                  <a:ea typeface="Arial"/>
                  <a:cs typeface="Arial"/>
                  <a:sym typeface="Arial"/>
                </a:rPr>
                <a:t>Zdolność systemów, instytucji, ludzi i innych organizmów do dostosowania się do potencjalnych szkód, wykorzystania możliwości lub reagowania na konsekwencje (IPCC, 2018).</a:t>
              </a:r>
              <a:endParaRPr sz="3300" b="0" i="0" u="none" strike="noStrike" cap="none">
                <a:solidFill>
                  <a:schemeClr val="dk1"/>
                </a:solidFill>
                <a:latin typeface="Arial"/>
                <a:ea typeface="Arial"/>
                <a:cs typeface="Arial"/>
                <a:sym typeface="Arial"/>
              </a:endParaRPr>
            </a:p>
          </p:txBody>
        </p:sp>
        <p:sp>
          <p:nvSpPr>
            <p:cNvPr id="192" name="Google Shape;192;p13"/>
            <p:cNvSpPr/>
            <p:nvPr/>
          </p:nvSpPr>
          <p:spPr>
            <a:xfrm>
              <a:off x="0" y="3072748"/>
              <a:ext cx="6940833" cy="2922210"/>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13"/>
            <p:cNvSpPr txBox="1"/>
            <p:nvPr/>
          </p:nvSpPr>
          <p:spPr>
            <a:xfrm>
              <a:off x="142651" y="3215399"/>
              <a:ext cx="6655531" cy="2636908"/>
            </a:xfrm>
            <a:prstGeom prst="rect">
              <a:avLst/>
            </a:prstGeom>
            <a:noFill/>
            <a:ln>
              <a:noFill/>
            </a:ln>
          </p:spPr>
          <p:txBody>
            <a:bodyPr spcFirstLastPara="1" wrap="square" lIns="247650" tIns="123825" rIns="247650" bIns="123825" anchor="ctr" anchorCtr="0">
              <a:noAutofit/>
            </a:bodyPr>
            <a:lstStyle/>
            <a:p>
              <a:pPr marL="0" marR="0" lvl="0" indent="0" algn="ctr" rtl="0">
                <a:lnSpc>
                  <a:spcPct val="90000"/>
                </a:lnSpc>
                <a:spcBef>
                  <a:spcPts val="0"/>
                </a:spcBef>
                <a:spcAft>
                  <a:spcPts val="0"/>
                </a:spcAft>
                <a:buClr>
                  <a:schemeClr val="lt1"/>
                </a:buClr>
                <a:buSzPts val="6500"/>
                <a:buFont typeface="Arial"/>
                <a:buNone/>
              </a:pPr>
              <a:r>
                <a:rPr lang="en-GB" sz="6500" b="1">
                  <a:solidFill>
                    <a:schemeClr val="lt1"/>
                  </a:solidFill>
                  <a:latin typeface="Arial"/>
                  <a:ea typeface="Arial"/>
                  <a:cs typeface="Arial"/>
                  <a:sym typeface="Arial"/>
                </a:rPr>
                <a:t>Zdolność adaptacyjna </a:t>
              </a:r>
              <a:endParaRPr sz="6500" b="1">
                <a:solidFill>
                  <a:schemeClr val="lt1"/>
                </a:solidFill>
                <a:latin typeface="Arial"/>
                <a:ea typeface="Arial"/>
                <a:cs typeface="Arial"/>
                <a:sym typeface="Arial"/>
              </a:endParaRPr>
            </a:p>
          </p:txBody>
        </p:sp>
        <p:sp>
          <p:nvSpPr>
            <p:cNvPr id="194" name="Google Shape;194;p13"/>
            <p:cNvSpPr/>
            <p:nvPr/>
          </p:nvSpPr>
          <p:spPr>
            <a:xfrm rot="5400000">
              <a:off x="11941579" y="1432545"/>
              <a:ext cx="2337768" cy="12339260"/>
            </a:xfrm>
            <a:prstGeom prst="round2SameRect">
              <a:avLst>
                <a:gd name="adj1" fmla="val 16667"/>
                <a:gd name="adj2" fmla="val 0"/>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3"/>
            <p:cNvSpPr txBox="1"/>
            <p:nvPr/>
          </p:nvSpPr>
          <p:spPr>
            <a:xfrm>
              <a:off x="6940833" y="6547411"/>
              <a:ext cx="12225140" cy="2109528"/>
            </a:xfrm>
            <a:prstGeom prst="rect">
              <a:avLst/>
            </a:prstGeom>
            <a:noFill/>
            <a:ln>
              <a:noFill/>
            </a:ln>
          </p:spPr>
          <p:txBody>
            <a:bodyPr spcFirstLastPara="1" wrap="square" lIns="125725" tIns="62850" rIns="125725" bIns="62850" anchor="ctr" anchorCtr="0">
              <a:noAutofit/>
            </a:bodyPr>
            <a:lstStyle/>
            <a:p>
              <a:pPr marL="228600" marR="0" lvl="1" indent="-228600" algn="l" rtl="0">
                <a:lnSpc>
                  <a:spcPct val="90000"/>
                </a:lnSpc>
                <a:spcBef>
                  <a:spcPts val="0"/>
                </a:spcBef>
                <a:spcAft>
                  <a:spcPts val="0"/>
                </a:spcAft>
                <a:buClr>
                  <a:srgbClr val="000000"/>
                </a:buClr>
                <a:buSzPts val="3300"/>
                <a:buFont typeface="Arial"/>
                <a:buChar char="•"/>
              </a:pPr>
              <a:r>
                <a:rPr lang="en-GB" sz="3300" b="0" i="0" u="none" strike="noStrike" cap="none" dirty="0">
                  <a:solidFill>
                    <a:srgbClr val="000000"/>
                  </a:solidFill>
                  <a:latin typeface="Arial"/>
                  <a:ea typeface="Arial"/>
                  <a:cs typeface="Arial"/>
                  <a:sym typeface="Arial"/>
                </a:rPr>
                <a:t>Działania </a:t>
              </a:r>
              <a:r>
                <a:rPr lang="en-GB" sz="3300" b="0" i="0" u="none" strike="noStrike" cap="none" dirty="0" err="1">
                  <a:solidFill>
                    <a:srgbClr val="000000"/>
                  </a:solidFill>
                  <a:latin typeface="Arial"/>
                  <a:ea typeface="Arial"/>
                  <a:cs typeface="Arial"/>
                  <a:sym typeface="Arial"/>
                </a:rPr>
                <a:t>człowieka</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mające</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na</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celu</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zmniejszenie</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emisji</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gazów</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cieplarnianych</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lub</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zwiększenie</a:t>
              </a:r>
              <a:r>
                <a:rPr lang="en-GB" sz="3300" b="0" i="0" u="none" strike="noStrike" cap="none" dirty="0">
                  <a:solidFill>
                    <a:srgbClr val="000000"/>
                  </a:solidFill>
                  <a:latin typeface="Arial"/>
                  <a:ea typeface="Arial"/>
                  <a:cs typeface="Arial"/>
                  <a:sym typeface="Arial"/>
                </a:rPr>
                <a:t> ich </a:t>
              </a:r>
              <a:r>
                <a:rPr lang="en-GB" sz="3300" b="0" i="0" u="none" strike="noStrike" cap="none" dirty="0" err="1">
                  <a:solidFill>
                    <a:srgbClr val="000000"/>
                  </a:solidFill>
                  <a:latin typeface="Arial"/>
                  <a:ea typeface="Arial"/>
                  <a:cs typeface="Arial"/>
                  <a:sym typeface="Arial"/>
                </a:rPr>
                <a:t>absorpcji</a:t>
              </a:r>
              <a:r>
                <a:rPr lang="en-GB" sz="3300" b="0" i="0" u="none" strike="noStrike" cap="none" dirty="0">
                  <a:solidFill>
                    <a:srgbClr val="000000"/>
                  </a:solidFill>
                  <a:latin typeface="Arial"/>
                  <a:ea typeface="Arial"/>
                  <a:cs typeface="Arial"/>
                  <a:sym typeface="Arial"/>
                </a:rPr>
                <a:t> z </a:t>
              </a:r>
              <a:r>
                <a:rPr lang="en-GB" sz="3300" b="0" i="0" u="none" strike="noStrike" cap="none" dirty="0" err="1">
                  <a:solidFill>
                    <a:srgbClr val="000000"/>
                  </a:solidFill>
                  <a:latin typeface="Arial"/>
                  <a:ea typeface="Arial"/>
                  <a:cs typeface="Arial"/>
                  <a:sym typeface="Arial"/>
                </a:rPr>
                <a:t>atmosfery</a:t>
              </a:r>
              <a:r>
                <a:rPr lang="en-GB" sz="3300" b="0" i="0" u="none" strike="noStrike" cap="none" dirty="0">
                  <a:solidFill>
                    <a:srgbClr val="000000"/>
                  </a:solidFill>
                  <a:latin typeface="Arial"/>
                  <a:ea typeface="Arial"/>
                  <a:cs typeface="Arial"/>
                  <a:sym typeface="Arial"/>
                </a:rPr>
                <a:t>.</a:t>
              </a:r>
              <a:endParaRPr sz="33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495"/>
                </a:spcBef>
                <a:spcAft>
                  <a:spcPts val="0"/>
                </a:spcAft>
                <a:buClr>
                  <a:srgbClr val="000000"/>
                </a:buClr>
                <a:buSzPts val="3300"/>
                <a:buFont typeface="Arial"/>
                <a:buChar char="•"/>
              </a:pPr>
              <a:r>
                <a:rPr lang="en-GB" sz="3300" b="0" i="0" u="none" strike="noStrike" cap="none" dirty="0" err="1">
                  <a:solidFill>
                    <a:srgbClr val="000000"/>
                  </a:solidFill>
                  <a:latin typeface="Arial"/>
                  <a:ea typeface="Arial"/>
                  <a:cs typeface="Arial"/>
                  <a:sym typeface="Arial"/>
                </a:rPr>
                <a:t>Środki</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łagodzące</a:t>
              </a:r>
              <a:r>
                <a:rPr lang="en-GB" sz="3300" b="0" i="0" u="none" strike="noStrike" cap="none" dirty="0">
                  <a:solidFill>
                    <a:srgbClr val="000000"/>
                  </a:solidFill>
                  <a:latin typeface="Arial"/>
                  <a:ea typeface="Arial"/>
                  <a:cs typeface="Arial"/>
                  <a:sym typeface="Arial"/>
                </a:rPr>
                <a:t> to </a:t>
              </a:r>
              <a:r>
                <a:rPr lang="en-GB" sz="3300" b="0" i="0" u="none" strike="noStrike" cap="none" dirty="0" err="1">
                  <a:solidFill>
                    <a:srgbClr val="000000"/>
                  </a:solidFill>
                  <a:latin typeface="Arial"/>
                  <a:ea typeface="Arial"/>
                  <a:cs typeface="Arial"/>
                  <a:sym typeface="Arial"/>
                </a:rPr>
                <a:t>konkretne</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technologie</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praktyki</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lub</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strategie</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które</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pomagają</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obniżyć</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emisje</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lub</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zwiększyć</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naturalne</a:t>
              </a:r>
              <a:r>
                <a:rPr lang="en-GB" sz="3300" b="0" i="0" u="none" strike="noStrike" cap="none" dirty="0">
                  <a:solidFill>
                    <a:srgbClr val="000000"/>
                  </a:solidFill>
                  <a:latin typeface="Arial"/>
                  <a:ea typeface="Arial"/>
                  <a:cs typeface="Arial"/>
                  <a:sym typeface="Arial"/>
                </a:rPr>
                <a:t> </a:t>
              </a:r>
              <a:r>
                <a:rPr lang="en-GB" sz="3300" b="0" i="0" u="none" strike="noStrike" cap="none" dirty="0" err="1">
                  <a:solidFill>
                    <a:srgbClr val="000000"/>
                  </a:solidFill>
                  <a:latin typeface="Arial"/>
                  <a:ea typeface="Arial"/>
                  <a:cs typeface="Arial"/>
                  <a:sym typeface="Arial"/>
                </a:rPr>
                <a:t>pochłaniacze</a:t>
              </a:r>
              <a:r>
                <a:rPr lang="en-GB" sz="3300" b="0" i="0" u="none" strike="noStrike" cap="none" dirty="0">
                  <a:solidFill>
                    <a:srgbClr val="000000"/>
                  </a:solidFill>
                  <a:latin typeface="Arial"/>
                  <a:ea typeface="Arial"/>
                  <a:cs typeface="Arial"/>
                  <a:sym typeface="Arial"/>
                </a:rPr>
                <a:t>.</a:t>
              </a:r>
              <a:endParaRPr sz="3300" b="0" i="0" u="none" strike="noStrike" cap="none" dirty="0">
                <a:solidFill>
                  <a:srgbClr val="000000"/>
                </a:solidFill>
                <a:latin typeface="Arial"/>
                <a:ea typeface="Arial"/>
                <a:cs typeface="Arial"/>
                <a:sym typeface="Arial"/>
              </a:endParaRPr>
            </a:p>
          </p:txBody>
        </p:sp>
        <p:sp>
          <p:nvSpPr>
            <p:cNvPr id="196" name="Google Shape;196;p13"/>
            <p:cNvSpPr/>
            <p:nvPr/>
          </p:nvSpPr>
          <p:spPr>
            <a:xfrm>
              <a:off x="0" y="6141069"/>
              <a:ext cx="6940833" cy="2922210"/>
            </a:xfrm>
            <a:prstGeom prst="roundRect">
              <a:avLst>
                <a:gd name="adj" fmla="val 16667"/>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13"/>
            <p:cNvSpPr txBox="1"/>
            <p:nvPr/>
          </p:nvSpPr>
          <p:spPr>
            <a:xfrm>
              <a:off x="142651" y="6283720"/>
              <a:ext cx="6655531" cy="2636908"/>
            </a:xfrm>
            <a:prstGeom prst="rect">
              <a:avLst/>
            </a:prstGeom>
            <a:noFill/>
            <a:ln>
              <a:noFill/>
            </a:ln>
          </p:spPr>
          <p:txBody>
            <a:bodyPr spcFirstLastPara="1" wrap="square" lIns="247650" tIns="123825" rIns="247650" bIns="123825" anchor="ctr" anchorCtr="0">
              <a:noAutofit/>
            </a:bodyPr>
            <a:lstStyle/>
            <a:p>
              <a:pPr marL="0" marR="0" lvl="0" indent="0" algn="ctr" rtl="0">
                <a:lnSpc>
                  <a:spcPct val="90000"/>
                </a:lnSpc>
                <a:spcBef>
                  <a:spcPts val="0"/>
                </a:spcBef>
                <a:spcAft>
                  <a:spcPts val="0"/>
                </a:spcAft>
                <a:buClr>
                  <a:schemeClr val="lt1"/>
                </a:buClr>
                <a:buSzPts val="6500"/>
                <a:buFont typeface="Arial"/>
                <a:buNone/>
              </a:pPr>
              <a:r>
                <a:rPr lang="en-GB" sz="6500" b="1">
                  <a:solidFill>
                    <a:schemeClr val="lt1"/>
                  </a:solidFill>
                  <a:latin typeface="Arial"/>
                  <a:ea typeface="Arial"/>
                  <a:cs typeface="Arial"/>
                  <a:sym typeface="Arial"/>
                </a:rPr>
                <a:t>Łagodzenie</a:t>
              </a:r>
              <a:endParaRPr sz="6500" b="1">
                <a:solidFill>
                  <a:schemeClr val="lt1"/>
                </a:solidFill>
                <a:latin typeface="Arial"/>
                <a:ea typeface="Arial"/>
                <a:cs typeface="Arial"/>
                <a:sym typeface="Arial"/>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4"/>
          <p:cNvSpPr txBox="1">
            <a:spLocks noGrp="1"/>
          </p:cNvSpPr>
          <p:nvPr>
            <p:ph type="title"/>
          </p:nvPr>
        </p:nvSpPr>
        <p:spPr>
          <a:xfrm>
            <a:off x="959709" y="2988792"/>
            <a:ext cx="13466063"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GB" b="1" dirty="0"/>
              <a:t>B. </a:t>
            </a:r>
            <a:r>
              <a:rPr lang="en-GB" b="1" dirty="0" err="1"/>
              <a:t>Zagrożenia</a:t>
            </a:r>
            <a:r>
              <a:rPr lang="en-GB" b="1" dirty="0"/>
              <a:t> </a:t>
            </a:r>
            <a:r>
              <a:rPr lang="en-GB" b="1" dirty="0" err="1"/>
              <a:t>klimatyczne</a:t>
            </a:r>
            <a:r>
              <a:rPr lang="en-GB" b="1" dirty="0"/>
              <a:t> w </a:t>
            </a:r>
            <a:r>
              <a:rPr lang="en-GB" b="1" dirty="0" err="1"/>
              <a:t>sektorze</a:t>
            </a:r>
            <a:r>
              <a:rPr lang="en-GB" b="1" dirty="0"/>
              <a:t> </a:t>
            </a:r>
            <a:r>
              <a:rPr lang="en-GB" b="1" dirty="0" err="1"/>
              <a:t>turystycznym</a:t>
            </a:r>
            <a:endParaRPr dirty="0"/>
          </a:p>
        </p:txBody>
      </p:sp>
      <p:sp>
        <p:nvSpPr>
          <p:cNvPr id="203" name="Google Shape;203;p14"/>
          <p:cNvSpPr/>
          <p:nvPr/>
        </p:nvSpPr>
        <p:spPr>
          <a:xfrm>
            <a:off x="603848" y="9661585"/>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en-GB" sz="6600">
                <a:solidFill>
                  <a:schemeClr val="lt1"/>
                </a:solidFill>
                <a:latin typeface="Arial"/>
                <a:ea typeface="Arial"/>
                <a:cs typeface="Arial"/>
                <a:sym typeface="Arial"/>
              </a:rPr>
              <a:t>Ryzyko i rodzaje turystyki, na które ma to wpływ</a:t>
            </a:r>
            <a:endParaRPr sz="6600" b="1">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5"/>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a:t>1. Zagrożenia fizyczne i środowiskowe </a:t>
            </a:r>
            <a:endParaRPr/>
          </a:p>
        </p:txBody>
      </p:sp>
      <p:sp>
        <p:nvSpPr>
          <p:cNvPr id="209" name="Google Shape;209;p15"/>
          <p:cNvSpPr/>
          <p:nvPr/>
        </p:nvSpPr>
        <p:spPr>
          <a:xfrm>
            <a:off x="9078687" y="428384"/>
            <a:ext cx="7347857" cy="2835886"/>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200" b="1" dirty="0" err="1">
                <a:solidFill>
                  <a:schemeClr val="dk1"/>
                </a:solidFill>
                <a:latin typeface="Arial"/>
                <a:ea typeface="Arial"/>
                <a:cs typeface="Arial"/>
                <a:sym typeface="Arial"/>
              </a:rPr>
              <a:t>Wzrost</a:t>
            </a:r>
            <a:r>
              <a:rPr lang="en-GB" sz="3200" b="1" dirty="0">
                <a:solidFill>
                  <a:schemeClr val="dk1"/>
                </a:solidFill>
                <a:latin typeface="Arial"/>
                <a:ea typeface="Arial"/>
                <a:cs typeface="Arial"/>
                <a:sym typeface="Arial"/>
              </a:rPr>
              <a:t> </a:t>
            </a:r>
            <a:r>
              <a:rPr lang="en-GB" sz="3200" b="1" dirty="0" err="1">
                <a:solidFill>
                  <a:schemeClr val="dk1"/>
                </a:solidFill>
                <a:latin typeface="Arial"/>
                <a:ea typeface="Arial"/>
                <a:cs typeface="Arial"/>
                <a:sym typeface="Arial"/>
              </a:rPr>
              <a:t>temperatury</a:t>
            </a:r>
            <a:r>
              <a:rPr lang="en-GB" sz="3200" b="1"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zmniejsza</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pewność</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występowania</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śniegu</a:t>
            </a:r>
            <a:r>
              <a:rPr lang="en-GB" sz="3200" dirty="0">
                <a:solidFill>
                  <a:schemeClr val="dk1"/>
                </a:solidFill>
                <a:latin typeface="Arial"/>
                <a:ea typeface="Arial"/>
                <a:cs typeface="Arial"/>
                <a:sym typeface="Arial"/>
              </a:rPr>
              <a:t> w </a:t>
            </a:r>
            <a:r>
              <a:rPr lang="en-GB" sz="3200" dirty="0" err="1">
                <a:solidFill>
                  <a:schemeClr val="dk1"/>
                </a:solidFill>
                <a:latin typeface="Arial"/>
                <a:ea typeface="Arial"/>
                <a:cs typeface="Arial"/>
                <a:sym typeface="Arial"/>
              </a:rPr>
              <a:t>ośrodkach</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górskich</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skraca</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sezon</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sportów</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zimowych</a:t>
            </a:r>
            <a:r>
              <a:rPr lang="en-GB" sz="3200" dirty="0">
                <a:solidFill>
                  <a:schemeClr val="dk1"/>
                </a:solidFill>
                <a:latin typeface="Arial"/>
                <a:ea typeface="Arial"/>
                <a:cs typeface="Arial"/>
                <a:sym typeface="Arial"/>
              </a:rPr>
              <a:t> i </a:t>
            </a:r>
            <a:r>
              <a:rPr lang="en-GB" sz="3200" dirty="0" err="1">
                <a:solidFill>
                  <a:schemeClr val="dk1"/>
                </a:solidFill>
                <a:latin typeface="Arial"/>
                <a:ea typeface="Arial"/>
                <a:cs typeface="Arial"/>
                <a:sym typeface="Arial"/>
              </a:rPr>
              <a:t>powoduje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zmiany</a:t>
            </a:r>
            <a:r>
              <a:rPr lang="en-GB" sz="3200" dirty="0">
                <a:solidFill>
                  <a:schemeClr val="dk1"/>
                </a:solidFill>
                <a:latin typeface="Arial"/>
                <a:ea typeface="Arial"/>
                <a:cs typeface="Arial"/>
                <a:sym typeface="Arial"/>
              </a:rPr>
              <a:t> w </a:t>
            </a:r>
            <a:r>
              <a:rPr lang="en-GB" sz="3200" dirty="0" err="1">
                <a:solidFill>
                  <a:schemeClr val="dk1"/>
                </a:solidFill>
                <a:latin typeface="Arial"/>
                <a:ea typeface="Arial"/>
                <a:cs typeface="Arial"/>
                <a:sym typeface="Arial"/>
              </a:rPr>
              <a:t>różnorodności</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biologicznej</a:t>
            </a:r>
            <a:endParaRPr sz="3200" dirty="0">
              <a:solidFill>
                <a:schemeClr val="dk1"/>
              </a:solidFill>
              <a:latin typeface="Arial"/>
              <a:ea typeface="Arial"/>
              <a:cs typeface="Arial"/>
              <a:sym typeface="Arial"/>
            </a:endParaRPr>
          </a:p>
        </p:txBody>
      </p:sp>
      <p:sp>
        <p:nvSpPr>
          <p:cNvPr id="210" name="Google Shape;210;p15"/>
          <p:cNvSpPr/>
          <p:nvPr/>
        </p:nvSpPr>
        <p:spPr>
          <a:xfrm>
            <a:off x="16731344" y="428384"/>
            <a:ext cx="7347858" cy="2835886"/>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200" b="1" dirty="0" err="1">
                <a:solidFill>
                  <a:schemeClr val="dk1"/>
                </a:solidFill>
                <a:latin typeface="Arial"/>
                <a:ea typeface="Arial"/>
                <a:cs typeface="Arial"/>
                <a:sym typeface="Arial"/>
              </a:rPr>
              <a:t>Podnoszący</a:t>
            </a:r>
            <a:r>
              <a:rPr lang="en-GB" sz="3200" b="1" dirty="0">
                <a:solidFill>
                  <a:schemeClr val="dk1"/>
                </a:solidFill>
                <a:latin typeface="Arial"/>
                <a:ea typeface="Arial"/>
                <a:cs typeface="Arial"/>
                <a:sym typeface="Arial"/>
              </a:rPr>
              <a:t> </a:t>
            </a:r>
            <a:r>
              <a:rPr lang="en-GB" sz="3200" b="1" dirty="0" err="1">
                <a:solidFill>
                  <a:schemeClr val="dk1"/>
                </a:solidFill>
                <a:latin typeface="Arial"/>
                <a:ea typeface="Arial"/>
                <a:cs typeface="Arial"/>
                <a:sym typeface="Arial"/>
              </a:rPr>
              <a:t>się</a:t>
            </a:r>
            <a:r>
              <a:rPr lang="en-GB" sz="3200" b="1" dirty="0">
                <a:solidFill>
                  <a:schemeClr val="dk1"/>
                </a:solidFill>
                <a:latin typeface="Arial"/>
                <a:ea typeface="Arial"/>
                <a:cs typeface="Arial"/>
                <a:sym typeface="Arial"/>
              </a:rPr>
              <a:t> </a:t>
            </a:r>
            <a:r>
              <a:rPr lang="en-GB" sz="3200" b="1" dirty="0" err="1">
                <a:solidFill>
                  <a:schemeClr val="dk1"/>
                </a:solidFill>
                <a:latin typeface="Arial"/>
                <a:ea typeface="Arial"/>
                <a:cs typeface="Arial"/>
                <a:sym typeface="Arial"/>
              </a:rPr>
              <a:t>poziom</a:t>
            </a:r>
            <a:r>
              <a:rPr lang="en-GB" sz="3200" b="1" dirty="0">
                <a:solidFill>
                  <a:schemeClr val="dk1"/>
                </a:solidFill>
                <a:latin typeface="Arial"/>
                <a:ea typeface="Arial"/>
                <a:cs typeface="Arial"/>
                <a:sym typeface="Arial"/>
              </a:rPr>
              <a:t> </a:t>
            </a:r>
            <a:r>
              <a:rPr lang="en-GB" sz="3200" b="1" dirty="0" err="1">
                <a:solidFill>
                  <a:schemeClr val="dk1"/>
                </a:solidFill>
                <a:latin typeface="Arial"/>
                <a:ea typeface="Arial"/>
                <a:cs typeface="Arial"/>
                <a:sym typeface="Arial"/>
              </a:rPr>
              <a:t>morza</a:t>
            </a:r>
            <a:r>
              <a:rPr lang="en-GB" sz="3200" b="1"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powoduje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erozję</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plaż</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zalewanie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infrastruktury</a:t>
            </a:r>
            <a:r>
              <a:rPr lang="en-GB" sz="3200" dirty="0">
                <a:solidFill>
                  <a:schemeClr val="dk1"/>
                </a:solidFill>
                <a:latin typeface="Arial"/>
                <a:ea typeface="Arial"/>
                <a:cs typeface="Arial"/>
                <a:sym typeface="Arial"/>
              </a:rPr>
              <a:t> i </a:t>
            </a:r>
            <a:r>
              <a:rPr lang="en-GB" sz="3200" dirty="0" err="1">
                <a:solidFill>
                  <a:schemeClr val="dk1"/>
                </a:solidFill>
                <a:latin typeface="Arial"/>
                <a:ea typeface="Arial"/>
                <a:cs typeface="Arial"/>
                <a:sym typeface="Arial"/>
              </a:rPr>
              <a:t>zalewanie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nisko</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położonych</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kurortów</a:t>
            </a:r>
            <a:r>
              <a:rPr lang="en-GB" sz="3200" dirty="0">
                <a:solidFill>
                  <a:schemeClr val="dk1"/>
                </a:solidFill>
                <a:latin typeface="Arial"/>
                <a:ea typeface="Arial"/>
                <a:cs typeface="Arial"/>
                <a:sym typeface="Arial"/>
              </a:rPr>
              <a:t>.</a:t>
            </a:r>
            <a:endParaRPr sz="3200" dirty="0">
              <a:solidFill>
                <a:schemeClr val="dk1"/>
              </a:solidFill>
              <a:latin typeface="Arial"/>
              <a:ea typeface="Arial"/>
              <a:cs typeface="Arial"/>
              <a:sym typeface="Arial"/>
            </a:endParaRPr>
          </a:p>
        </p:txBody>
      </p:sp>
      <p:sp>
        <p:nvSpPr>
          <p:cNvPr id="211" name="Google Shape;211;p15"/>
          <p:cNvSpPr/>
          <p:nvPr/>
        </p:nvSpPr>
        <p:spPr>
          <a:xfrm>
            <a:off x="9078687" y="3809701"/>
            <a:ext cx="7347858" cy="2835887"/>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200" b="1" dirty="0" err="1">
                <a:solidFill>
                  <a:schemeClr val="dk1"/>
                </a:solidFill>
                <a:latin typeface="Arial"/>
                <a:ea typeface="Arial"/>
                <a:cs typeface="Arial"/>
                <a:sym typeface="Arial"/>
              </a:rPr>
              <a:t>Ekstremalne</a:t>
            </a:r>
            <a:r>
              <a:rPr lang="en-GB" sz="3200" b="1" dirty="0">
                <a:solidFill>
                  <a:schemeClr val="dk1"/>
                </a:solidFill>
                <a:latin typeface="Arial"/>
                <a:ea typeface="Arial"/>
                <a:cs typeface="Arial"/>
                <a:sym typeface="Arial"/>
              </a:rPr>
              <a:t> </a:t>
            </a:r>
            <a:r>
              <a:rPr lang="en-GB" sz="3200" b="1" dirty="0" err="1">
                <a:solidFill>
                  <a:schemeClr val="dk1"/>
                </a:solidFill>
                <a:latin typeface="Arial"/>
                <a:ea typeface="Arial"/>
                <a:cs typeface="Arial"/>
                <a:sym typeface="Arial"/>
              </a:rPr>
              <a:t>zjawiska</a:t>
            </a:r>
            <a:r>
              <a:rPr lang="en-GB" sz="3200" b="1" dirty="0">
                <a:solidFill>
                  <a:schemeClr val="dk1"/>
                </a:solidFill>
                <a:latin typeface="Arial"/>
                <a:ea typeface="Arial"/>
                <a:cs typeface="Arial"/>
                <a:sym typeface="Arial"/>
              </a:rPr>
              <a:t> </a:t>
            </a:r>
            <a:r>
              <a:rPr lang="en-GB" sz="3200" b="1" dirty="0" err="1">
                <a:solidFill>
                  <a:schemeClr val="dk1"/>
                </a:solidFill>
                <a:latin typeface="Arial"/>
                <a:ea typeface="Arial"/>
                <a:cs typeface="Arial"/>
                <a:sym typeface="Arial"/>
              </a:rPr>
              <a:t>pogodowe</a:t>
            </a:r>
            <a:r>
              <a:rPr lang="en-GB" sz="3200" b="1" dirty="0">
                <a:solidFill>
                  <a:schemeClr val="dk1"/>
                </a:solidFill>
                <a:latin typeface="Arial"/>
                <a:ea typeface="Arial"/>
                <a:cs typeface="Arial"/>
                <a:sym typeface="Arial"/>
              </a:rPr>
              <a:t> </a:t>
            </a:r>
            <a:r>
              <a:rPr lang="en-GB" sz="3200" dirty="0">
                <a:solidFill>
                  <a:schemeClr val="dk1"/>
                </a:solidFill>
                <a:latin typeface="Arial"/>
                <a:ea typeface="Arial"/>
                <a:cs typeface="Arial"/>
                <a:sym typeface="Arial"/>
              </a:rPr>
              <a:t>(</a:t>
            </a:r>
            <a:r>
              <a:rPr lang="en-GB" sz="3200" dirty="0" err="1">
                <a:solidFill>
                  <a:schemeClr val="dk1"/>
                </a:solidFill>
                <a:latin typeface="Arial"/>
                <a:ea typeface="Arial"/>
                <a:cs typeface="Arial"/>
                <a:sym typeface="Arial"/>
              </a:rPr>
              <a:t>burze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powodzie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pożary</a:t>
            </a:r>
            <a:r>
              <a:rPr lang="en-GB" sz="3200" dirty="0">
                <a:solidFill>
                  <a:schemeClr val="dk1"/>
                </a:solidFill>
                <a:latin typeface="Arial"/>
                <a:ea typeface="Arial"/>
                <a:cs typeface="Arial"/>
                <a:sym typeface="Arial"/>
              </a:rPr>
              <a:t> i </a:t>
            </a:r>
            <a:r>
              <a:rPr lang="en-GB" sz="3200" dirty="0" err="1">
                <a:solidFill>
                  <a:schemeClr val="dk1"/>
                </a:solidFill>
                <a:latin typeface="Arial"/>
                <a:ea typeface="Arial"/>
                <a:cs typeface="Arial"/>
                <a:sym typeface="Arial"/>
              </a:rPr>
              <a:t>fale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upałów</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Uszkodzenia</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infrastruktury</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zakłócenia</a:t>
            </a:r>
            <a:r>
              <a:rPr lang="en-GB" sz="3200" dirty="0">
                <a:solidFill>
                  <a:schemeClr val="dk1"/>
                </a:solidFill>
                <a:latin typeface="Arial"/>
                <a:ea typeface="Arial"/>
                <a:cs typeface="Arial"/>
                <a:sym typeface="Arial"/>
              </a:rPr>
              <a:t> w </a:t>
            </a:r>
            <a:r>
              <a:rPr lang="en-GB" sz="3200" dirty="0" err="1">
                <a:solidFill>
                  <a:schemeClr val="dk1"/>
                </a:solidFill>
                <a:latin typeface="Arial"/>
                <a:ea typeface="Arial"/>
                <a:cs typeface="Arial"/>
                <a:sym typeface="Arial"/>
              </a:rPr>
              <a:t>ruchu</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turystycznym</a:t>
            </a:r>
            <a:r>
              <a:rPr lang="en-GB" sz="3200" dirty="0">
                <a:solidFill>
                  <a:schemeClr val="dk1"/>
                </a:solidFill>
                <a:latin typeface="Arial"/>
                <a:ea typeface="Arial"/>
                <a:cs typeface="Arial"/>
                <a:sym typeface="Arial"/>
              </a:rPr>
              <a:t> i </a:t>
            </a:r>
            <a:r>
              <a:rPr lang="en-GB" sz="3200" dirty="0" err="1">
                <a:solidFill>
                  <a:schemeClr val="dk1"/>
                </a:solidFill>
                <a:latin typeface="Arial"/>
                <a:ea typeface="Arial"/>
                <a:cs typeface="Arial"/>
                <a:sym typeface="Arial"/>
              </a:rPr>
              <a:t>koszty</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ubezpieczenia</a:t>
            </a:r>
            <a:endParaRPr sz="3200" dirty="0">
              <a:solidFill>
                <a:schemeClr val="dk1"/>
              </a:solidFill>
              <a:latin typeface="Arial"/>
              <a:ea typeface="Arial"/>
              <a:cs typeface="Arial"/>
              <a:sym typeface="Arial"/>
            </a:endParaRPr>
          </a:p>
        </p:txBody>
      </p:sp>
      <p:sp>
        <p:nvSpPr>
          <p:cNvPr id="212" name="Google Shape;212;p15"/>
          <p:cNvSpPr/>
          <p:nvPr/>
        </p:nvSpPr>
        <p:spPr>
          <a:xfrm>
            <a:off x="16731346" y="3809702"/>
            <a:ext cx="7347858" cy="2835887"/>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200" b="1" dirty="0" err="1">
                <a:solidFill>
                  <a:schemeClr val="dk1"/>
                </a:solidFill>
                <a:latin typeface="Arial"/>
                <a:ea typeface="Arial"/>
                <a:cs typeface="Arial"/>
                <a:sym typeface="Arial"/>
              </a:rPr>
              <a:t>Niedobór</a:t>
            </a:r>
            <a:r>
              <a:rPr lang="en-GB" sz="3200" b="1" dirty="0">
                <a:solidFill>
                  <a:schemeClr val="dk1"/>
                </a:solidFill>
                <a:latin typeface="Arial"/>
                <a:ea typeface="Arial"/>
                <a:cs typeface="Arial"/>
                <a:sym typeface="Arial"/>
              </a:rPr>
              <a:t> </a:t>
            </a:r>
            <a:r>
              <a:rPr lang="en-GB" sz="3200" b="1" dirty="0" err="1">
                <a:solidFill>
                  <a:schemeClr val="dk1"/>
                </a:solidFill>
                <a:latin typeface="Arial"/>
                <a:ea typeface="Arial"/>
                <a:cs typeface="Arial"/>
                <a:sym typeface="Arial"/>
              </a:rPr>
              <a:t>wody</a:t>
            </a:r>
            <a:r>
              <a:rPr lang="en-GB" sz="3200" b="1"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zmniejsza</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dostępność</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słodkiej</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wody</a:t>
            </a:r>
            <a:r>
              <a:rPr lang="en-GB" sz="3200" dirty="0">
                <a:solidFill>
                  <a:schemeClr val="dk1"/>
                </a:solidFill>
                <a:latin typeface="Arial"/>
                <a:ea typeface="Arial"/>
                <a:cs typeface="Arial"/>
                <a:sym typeface="Arial"/>
              </a:rPr>
              <a:t> z </a:t>
            </a:r>
            <a:r>
              <a:rPr lang="en-GB" sz="3200" dirty="0" err="1">
                <a:solidFill>
                  <a:schemeClr val="dk1"/>
                </a:solidFill>
                <a:latin typeface="Arial"/>
                <a:ea typeface="Arial"/>
                <a:cs typeface="Arial"/>
                <a:sym typeface="Arial"/>
              </a:rPr>
              <a:t>powodu</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susz</a:t>
            </a:r>
            <a:r>
              <a:rPr lang="en-GB" sz="3200" dirty="0">
                <a:solidFill>
                  <a:schemeClr val="dk1"/>
                </a:solidFill>
                <a:latin typeface="Arial"/>
                <a:ea typeface="Arial"/>
                <a:cs typeface="Arial"/>
                <a:sym typeface="Arial"/>
              </a:rPr>
              <a:t> i </a:t>
            </a:r>
            <a:r>
              <a:rPr lang="en-GB" sz="3200" dirty="0" err="1">
                <a:solidFill>
                  <a:schemeClr val="dk1"/>
                </a:solidFill>
                <a:latin typeface="Arial"/>
                <a:ea typeface="Arial"/>
                <a:cs typeface="Arial"/>
                <a:sym typeface="Arial"/>
              </a:rPr>
              <a:t>zasolenia</a:t>
            </a:r>
            <a:r>
              <a:rPr lang="en-GB" sz="3200" dirty="0">
                <a:solidFill>
                  <a:schemeClr val="dk1"/>
                </a:solidFill>
                <a:latin typeface="Arial"/>
                <a:ea typeface="Arial"/>
                <a:cs typeface="Arial"/>
                <a:sym typeface="Arial"/>
              </a:rPr>
              <a:t>.</a:t>
            </a:r>
            <a:endParaRPr sz="3200" dirty="0">
              <a:solidFill>
                <a:schemeClr val="dk1"/>
              </a:solidFill>
              <a:latin typeface="Arial"/>
              <a:ea typeface="Arial"/>
              <a:cs typeface="Arial"/>
              <a:sym typeface="Arial"/>
            </a:endParaRPr>
          </a:p>
        </p:txBody>
      </p:sp>
      <p:sp>
        <p:nvSpPr>
          <p:cNvPr id="213" name="Google Shape;213;p15"/>
          <p:cNvSpPr/>
          <p:nvPr/>
        </p:nvSpPr>
        <p:spPr>
          <a:xfrm>
            <a:off x="9078688" y="7295921"/>
            <a:ext cx="7347857" cy="2835887"/>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200" b="1" dirty="0" err="1">
                <a:solidFill>
                  <a:schemeClr val="dk1"/>
                </a:solidFill>
                <a:latin typeface="Arial"/>
                <a:ea typeface="Arial"/>
                <a:cs typeface="Arial"/>
                <a:sym typeface="Arial"/>
              </a:rPr>
              <a:t>Zakwaszenie</a:t>
            </a:r>
            <a:r>
              <a:rPr lang="en-GB" sz="3200" b="1" dirty="0">
                <a:solidFill>
                  <a:schemeClr val="dk1"/>
                </a:solidFill>
                <a:latin typeface="Arial"/>
                <a:ea typeface="Arial"/>
                <a:cs typeface="Arial"/>
                <a:sym typeface="Arial"/>
              </a:rPr>
              <a:t> i </a:t>
            </a:r>
            <a:r>
              <a:rPr lang="en-GB" sz="3200" b="1" dirty="0" err="1">
                <a:solidFill>
                  <a:schemeClr val="dk1"/>
                </a:solidFill>
                <a:latin typeface="Arial"/>
                <a:ea typeface="Arial"/>
                <a:cs typeface="Arial"/>
                <a:sym typeface="Arial"/>
              </a:rPr>
              <a:t>ocieplenie</a:t>
            </a:r>
            <a:r>
              <a:rPr lang="en-GB" sz="3200" b="1" dirty="0">
                <a:solidFill>
                  <a:schemeClr val="dk1"/>
                </a:solidFill>
                <a:latin typeface="Arial"/>
                <a:ea typeface="Arial"/>
                <a:cs typeface="Arial"/>
                <a:sym typeface="Arial"/>
              </a:rPr>
              <a:t> </a:t>
            </a:r>
            <a:r>
              <a:rPr lang="en-GB" sz="3200" b="1" dirty="0" err="1">
                <a:solidFill>
                  <a:schemeClr val="dk1"/>
                </a:solidFill>
                <a:latin typeface="Arial"/>
                <a:ea typeface="Arial"/>
                <a:cs typeface="Arial"/>
                <a:sym typeface="Arial"/>
              </a:rPr>
              <a:t>oceanów</a:t>
            </a:r>
            <a:r>
              <a:rPr lang="en-GB" sz="3200" b="1"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powoduje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degradację</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raf</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koralowych</a:t>
            </a:r>
            <a:r>
              <a:rPr lang="en-GB" sz="3200" dirty="0">
                <a:solidFill>
                  <a:schemeClr val="dk1"/>
                </a:solidFill>
                <a:latin typeface="Arial"/>
                <a:ea typeface="Arial"/>
                <a:cs typeface="Arial"/>
                <a:sym typeface="Arial"/>
              </a:rPr>
              <a:t> i </a:t>
            </a:r>
            <a:r>
              <a:rPr lang="en-GB" sz="3200" dirty="0" err="1">
                <a:solidFill>
                  <a:schemeClr val="dk1"/>
                </a:solidFill>
                <a:latin typeface="Arial"/>
                <a:ea typeface="Arial"/>
                <a:cs typeface="Arial"/>
                <a:sym typeface="Arial"/>
              </a:rPr>
              <a:t>zmiany</a:t>
            </a:r>
            <a:r>
              <a:rPr lang="en-GB" sz="3200" dirty="0">
                <a:solidFill>
                  <a:schemeClr val="dk1"/>
                </a:solidFill>
                <a:latin typeface="Arial"/>
                <a:ea typeface="Arial"/>
                <a:cs typeface="Arial"/>
                <a:sym typeface="Arial"/>
              </a:rPr>
              <a:t> w </a:t>
            </a:r>
            <a:r>
              <a:rPr lang="en-GB" sz="3200" dirty="0" err="1">
                <a:solidFill>
                  <a:schemeClr val="dk1"/>
                </a:solidFill>
                <a:latin typeface="Arial"/>
                <a:ea typeface="Arial"/>
                <a:cs typeface="Arial"/>
                <a:sym typeface="Arial"/>
              </a:rPr>
              <a:t>ekosystemach</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morskich</a:t>
            </a:r>
            <a:r>
              <a:rPr lang="en-GB" sz="3200" dirty="0">
                <a:solidFill>
                  <a:schemeClr val="dk1"/>
                </a:solidFill>
                <a:latin typeface="Arial"/>
                <a:ea typeface="Arial"/>
                <a:cs typeface="Arial"/>
                <a:sym typeface="Arial"/>
              </a:rPr>
              <a:t>.</a:t>
            </a:r>
            <a:endParaRPr sz="3200" dirty="0">
              <a:solidFill>
                <a:schemeClr val="dk1"/>
              </a:solidFill>
              <a:latin typeface="Arial"/>
              <a:ea typeface="Arial"/>
              <a:cs typeface="Arial"/>
              <a:sym typeface="Arial"/>
            </a:endParaRPr>
          </a:p>
        </p:txBody>
      </p:sp>
      <p:sp>
        <p:nvSpPr>
          <p:cNvPr id="214" name="Google Shape;214;p15"/>
          <p:cNvSpPr/>
          <p:nvPr/>
        </p:nvSpPr>
        <p:spPr>
          <a:xfrm>
            <a:off x="12752615" y="10451729"/>
            <a:ext cx="7347857" cy="2835887"/>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200" b="1" dirty="0" err="1">
                <a:solidFill>
                  <a:schemeClr val="dk1"/>
                </a:solidFill>
                <a:latin typeface="Arial"/>
                <a:ea typeface="Arial"/>
                <a:cs typeface="Arial"/>
                <a:sym typeface="Arial"/>
              </a:rPr>
              <a:t>Stres</a:t>
            </a:r>
            <a:r>
              <a:rPr lang="en-GB" sz="3200" b="1" dirty="0">
                <a:solidFill>
                  <a:schemeClr val="dk1"/>
                </a:solidFill>
                <a:latin typeface="Arial"/>
                <a:ea typeface="Arial"/>
                <a:cs typeface="Arial"/>
                <a:sym typeface="Arial"/>
              </a:rPr>
              <a:t> </a:t>
            </a:r>
            <a:r>
              <a:rPr lang="en-GB" sz="3200" b="1" dirty="0" err="1">
                <a:solidFill>
                  <a:schemeClr val="dk1"/>
                </a:solidFill>
                <a:latin typeface="Arial"/>
                <a:ea typeface="Arial"/>
                <a:cs typeface="Arial"/>
                <a:sym typeface="Arial"/>
              </a:rPr>
              <a:t>klimatyczny</a:t>
            </a:r>
            <a:r>
              <a:rPr lang="en-GB" sz="3200" b="1" dirty="0">
                <a:solidFill>
                  <a:schemeClr val="dk1"/>
                </a:solidFill>
                <a:latin typeface="Arial"/>
                <a:ea typeface="Arial"/>
                <a:cs typeface="Arial"/>
                <a:sym typeface="Arial"/>
              </a:rPr>
              <a:t> w </a:t>
            </a:r>
            <a:r>
              <a:rPr lang="en-GB" sz="3200" b="1" dirty="0" err="1">
                <a:solidFill>
                  <a:schemeClr val="dk1"/>
                </a:solidFill>
                <a:latin typeface="Arial"/>
                <a:ea typeface="Arial"/>
                <a:cs typeface="Arial"/>
                <a:sym typeface="Arial"/>
              </a:rPr>
              <a:t>miastach</a:t>
            </a:r>
            <a:r>
              <a:rPr lang="en-GB" sz="3200" b="1" dirty="0">
                <a:solidFill>
                  <a:schemeClr val="dk1"/>
                </a:solidFill>
                <a:latin typeface="Arial"/>
                <a:ea typeface="Arial"/>
                <a:cs typeface="Arial"/>
                <a:sym typeface="Arial"/>
              </a:rPr>
              <a:t> </a:t>
            </a:r>
            <a:r>
              <a:rPr lang="en-GB" sz="3200" dirty="0">
                <a:solidFill>
                  <a:schemeClr val="dk1"/>
                </a:solidFill>
                <a:latin typeface="Arial"/>
                <a:ea typeface="Arial"/>
                <a:cs typeface="Arial"/>
                <a:sym typeface="Arial"/>
              </a:rPr>
              <a:t>(</a:t>
            </a:r>
            <a:r>
              <a:rPr lang="en-GB" sz="3200" dirty="0" err="1">
                <a:solidFill>
                  <a:schemeClr val="dk1"/>
                </a:solidFill>
                <a:latin typeface="Arial"/>
                <a:ea typeface="Arial"/>
                <a:cs typeface="Arial"/>
                <a:sym typeface="Arial"/>
              </a:rPr>
              <a:t>fale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upałów</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powodzie</a:t>
            </a:r>
            <a:r>
              <a:rPr lang="en-GB" sz="3200" dirty="0">
                <a:solidFill>
                  <a:schemeClr val="dk1"/>
                </a:solidFill>
                <a:latin typeface="Arial"/>
                <a:ea typeface="Arial"/>
                <a:cs typeface="Arial"/>
                <a:sym typeface="Arial"/>
              </a:rPr>
              <a:t> i </a:t>
            </a:r>
            <a:r>
              <a:rPr lang="en-GB" sz="3200" dirty="0" err="1">
                <a:solidFill>
                  <a:schemeClr val="dk1"/>
                </a:solidFill>
                <a:latin typeface="Arial"/>
                <a:ea typeface="Arial"/>
                <a:cs typeface="Arial"/>
                <a:sym typeface="Arial"/>
              </a:rPr>
              <a:t>niedobory</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wody</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Obciążenie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infrastruktury</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zmniejszenie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komfortu</a:t>
            </a:r>
            <a:r>
              <a:rPr lang="en-GB" sz="3200" dirty="0">
                <a:solidFill>
                  <a:schemeClr val="dk1"/>
                </a:solidFill>
                <a:latin typeface="Arial"/>
                <a:ea typeface="Arial"/>
                <a:cs typeface="Arial"/>
                <a:sym typeface="Arial"/>
              </a:rPr>
              <a:t> i </a:t>
            </a:r>
            <a:r>
              <a:rPr lang="en-GB" sz="3200" dirty="0" err="1">
                <a:solidFill>
                  <a:schemeClr val="dk1"/>
                </a:solidFill>
                <a:latin typeface="Arial"/>
                <a:ea typeface="Arial"/>
                <a:cs typeface="Arial"/>
                <a:sym typeface="Arial"/>
              </a:rPr>
              <a:t>wyższe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koszty</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operacyjne</a:t>
            </a:r>
            <a:r>
              <a:rPr lang="en-GB" sz="3200" dirty="0">
                <a:solidFill>
                  <a:schemeClr val="dk1"/>
                </a:solidFill>
                <a:latin typeface="Arial"/>
                <a:ea typeface="Arial"/>
                <a:cs typeface="Arial"/>
                <a:sym typeface="Arial"/>
              </a:rPr>
              <a:t>.</a:t>
            </a:r>
            <a:endParaRPr sz="3200" dirty="0">
              <a:solidFill>
                <a:schemeClr val="dk1"/>
              </a:solidFill>
              <a:latin typeface="Arial"/>
              <a:ea typeface="Arial"/>
              <a:cs typeface="Arial"/>
              <a:sym typeface="Arial"/>
            </a:endParaRPr>
          </a:p>
        </p:txBody>
      </p:sp>
      <p:sp>
        <p:nvSpPr>
          <p:cNvPr id="215" name="Google Shape;215;p15"/>
          <p:cNvSpPr/>
          <p:nvPr/>
        </p:nvSpPr>
        <p:spPr>
          <a:xfrm>
            <a:off x="16731346" y="7295922"/>
            <a:ext cx="7347858" cy="2835887"/>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200" b="1" dirty="0" err="1">
                <a:solidFill>
                  <a:schemeClr val="dk1"/>
                </a:solidFill>
                <a:latin typeface="Arial"/>
                <a:ea typeface="Arial"/>
                <a:cs typeface="Arial"/>
                <a:sym typeface="Arial"/>
              </a:rPr>
              <a:t>Utrata</a:t>
            </a:r>
            <a:r>
              <a:rPr lang="en-GB" sz="3200" b="1" dirty="0">
                <a:solidFill>
                  <a:schemeClr val="dk1"/>
                </a:solidFill>
                <a:latin typeface="Arial"/>
                <a:ea typeface="Arial"/>
                <a:cs typeface="Arial"/>
                <a:sym typeface="Arial"/>
              </a:rPr>
              <a:t> </a:t>
            </a:r>
            <a:r>
              <a:rPr lang="en-GB" sz="3200" b="1" dirty="0" err="1">
                <a:solidFill>
                  <a:schemeClr val="dk1"/>
                </a:solidFill>
                <a:latin typeface="Arial"/>
                <a:ea typeface="Arial"/>
                <a:cs typeface="Arial"/>
                <a:sym typeface="Arial"/>
              </a:rPr>
              <a:t>bioróżnorodności</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wymieranie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gatunków</a:t>
            </a:r>
            <a:r>
              <a:rPr lang="en-GB" sz="3200" dirty="0">
                <a:solidFill>
                  <a:schemeClr val="dk1"/>
                </a:solidFill>
                <a:latin typeface="Arial"/>
                <a:ea typeface="Arial"/>
                <a:cs typeface="Arial"/>
                <a:sym typeface="Arial"/>
              </a:rPr>
              <a:t> i </a:t>
            </a:r>
            <a:r>
              <a:rPr lang="en-GB" sz="3200" dirty="0" err="1">
                <a:solidFill>
                  <a:schemeClr val="dk1"/>
                </a:solidFill>
                <a:latin typeface="Arial"/>
                <a:ea typeface="Arial"/>
                <a:cs typeface="Arial"/>
                <a:sym typeface="Arial"/>
              </a:rPr>
              <a:t>degradacja</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siedlisk</a:t>
            </a:r>
            <a:r>
              <a:rPr lang="en-GB" sz="3200" dirty="0">
                <a:solidFill>
                  <a:schemeClr val="dk1"/>
                </a:solidFill>
                <a:latin typeface="Arial"/>
                <a:ea typeface="Arial"/>
                <a:cs typeface="Arial"/>
                <a:sym typeface="Arial"/>
              </a:rPr>
              <a:t>.</a:t>
            </a:r>
            <a:endParaRPr sz="3200" dirty="0">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16"/>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a:t>2. Ryzyko gospodarcze </a:t>
            </a:r>
            <a:endParaRPr/>
          </a:p>
        </p:txBody>
      </p:sp>
      <p:sp>
        <p:nvSpPr>
          <p:cNvPr id="221" name="Google Shape;221;p16"/>
          <p:cNvSpPr/>
          <p:nvPr/>
        </p:nvSpPr>
        <p:spPr>
          <a:xfrm>
            <a:off x="9644743" y="2348400"/>
            <a:ext cx="6193971" cy="4509600"/>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400" b="1" dirty="0" err="1">
                <a:solidFill>
                  <a:schemeClr val="dk1"/>
                </a:solidFill>
                <a:latin typeface="Arial"/>
                <a:ea typeface="Arial"/>
                <a:cs typeface="Arial"/>
                <a:sym typeface="Arial"/>
              </a:rPr>
              <a:t>Uszkodzenia</a:t>
            </a:r>
            <a:r>
              <a:rPr lang="en-GB" sz="3400" b="1" dirty="0">
                <a:solidFill>
                  <a:schemeClr val="dk1"/>
                </a:solidFill>
                <a:latin typeface="Arial"/>
                <a:ea typeface="Arial"/>
                <a:cs typeface="Arial"/>
                <a:sym typeface="Arial"/>
              </a:rPr>
              <a:t> </a:t>
            </a:r>
            <a:r>
              <a:rPr lang="en-GB" sz="3400" b="1" dirty="0" err="1">
                <a:solidFill>
                  <a:schemeClr val="dk1"/>
                </a:solidFill>
                <a:latin typeface="Arial"/>
                <a:ea typeface="Arial"/>
                <a:cs typeface="Arial"/>
                <a:sym typeface="Arial"/>
              </a:rPr>
              <a:t>infrastruktury</a:t>
            </a:r>
            <a:r>
              <a:rPr lang="en-GB" sz="3400" b="1"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spowodowane</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ekstremalnymi</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zjawiskami</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pogodowymi</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takimi</a:t>
            </a:r>
            <a:r>
              <a:rPr lang="en-GB" sz="3400" dirty="0">
                <a:solidFill>
                  <a:schemeClr val="dk1"/>
                </a:solidFill>
                <a:latin typeface="Arial"/>
                <a:ea typeface="Arial"/>
                <a:cs typeface="Arial"/>
                <a:sym typeface="Arial"/>
              </a:rPr>
              <a:t> jak </a:t>
            </a:r>
            <a:r>
              <a:rPr lang="en-GB" sz="3400" dirty="0" err="1">
                <a:solidFill>
                  <a:schemeClr val="dk1"/>
                </a:solidFill>
                <a:latin typeface="Arial"/>
                <a:ea typeface="Arial"/>
                <a:cs typeface="Arial"/>
                <a:sym typeface="Arial"/>
              </a:rPr>
              <a:t>huragany</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lub</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powodzie</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mogą</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zakłócić</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działalność</a:t>
            </a:r>
            <a:r>
              <a:rPr lang="en-GB" sz="3400" dirty="0">
                <a:solidFill>
                  <a:schemeClr val="dk1"/>
                </a:solidFill>
                <a:latin typeface="Arial"/>
                <a:ea typeface="Arial"/>
                <a:cs typeface="Arial"/>
                <a:sym typeface="Arial"/>
              </a:rPr>
              <a:t> i </a:t>
            </a:r>
            <a:r>
              <a:rPr lang="en-GB" sz="3400" dirty="0" err="1">
                <a:solidFill>
                  <a:schemeClr val="dk1"/>
                </a:solidFill>
                <a:latin typeface="Arial"/>
                <a:ea typeface="Arial"/>
                <a:cs typeface="Arial"/>
                <a:sym typeface="Arial"/>
              </a:rPr>
              <a:t>zwiększyć</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koszty</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ubezpieczenia</a:t>
            </a:r>
            <a:r>
              <a:rPr lang="en-GB" sz="3400" dirty="0">
                <a:solidFill>
                  <a:schemeClr val="dk1"/>
                </a:solidFill>
                <a:latin typeface="Arial"/>
                <a:ea typeface="Arial"/>
                <a:cs typeface="Arial"/>
                <a:sym typeface="Arial"/>
              </a:rPr>
              <a:t>.</a:t>
            </a:r>
            <a:endParaRPr sz="3400" dirty="0"/>
          </a:p>
        </p:txBody>
      </p:sp>
      <p:sp>
        <p:nvSpPr>
          <p:cNvPr id="222" name="Google Shape;222;p16"/>
          <p:cNvSpPr/>
          <p:nvPr/>
        </p:nvSpPr>
        <p:spPr>
          <a:xfrm>
            <a:off x="17322119" y="2348400"/>
            <a:ext cx="6193972" cy="4509600"/>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400" b="1" dirty="0" err="1">
                <a:solidFill>
                  <a:schemeClr val="dk1"/>
                </a:solidFill>
                <a:latin typeface="Arial"/>
                <a:ea typeface="Arial"/>
                <a:cs typeface="Arial"/>
                <a:sym typeface="Arial"/>
              </a:rPr>
              <a:t>Zmiany</a:t>
            </a:r>
            <a:r>
              <a:rPr lang="en-GB" sz="3400" b="1" dirty="0">
                <a:solidFill>
                  <a:schemeClr val="dk1"/>
                </a:solidFill>
                <a:latin typeface="Arial"/>
                <a:ea typeface="Arial"/>
                <a:cs typeface="Arial"/>
                <a:sym typeface="Arial"/>
              </a:rPr>
              <a:t> w </a:t>
            </a:r>
            <a:r>
              <a:rPr lang="en-GB" sz="3400" b="1" dirty="0" err="1">
                <a:solidFill>
                  <a:schemeClr val="dk1"/>
                </a:solidFill>
                <a:latin typeface="Arial"/>
                <a:ea typeface="Arial"/>
                <a:cs typeface="Arial"/>
                <a:sym typeface="Arial"/>
              </a:rPr>
              <a:t>zachowaniach</a:t>
            </a:r>
            <a:r>
              <a:rPr lang="en-GB" sz="3400" b="1" dirty="0">
                <a:solidFill>
                  <a:schemeClr val="dk1"/>
                </a:solidFill>
                <a:latin typeface="Arial"/>
                <a:ea typeface="Arial"/>
                <a:cs typeface="Arial"/>
                <a:sym typeface="Arial"/>
              </a:rPr>
              <a:t> </a:t>
            </a:r>
            <a:r>
              <a:rPr lang="en-GB" sz="3400" b="1" dirty="0" err="1">
                <a:solidFill>
                  <a:schemeClr val="dk1"/>
                </a:solidFill>
                <a:latin typeface="Arial"/>
                <a:ea typeface="Arial"/>
                <a:cs typeface="Arial"/>
                <a:sym typeface="Arial"/>
              </a:rPr>
              <a:t>turystów</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takie</a:t>
            </a:r>
            <a:r>
              <a:rPr lang="en-GB" sz="3400" dirty="0">
                <a:solidFill>
                  <a:schemeClr val="dk1"/>
                </a:solidFill>
                <a:latin typeface="Arial"/>
                <a:ea typeface="Arial"/>
                <a:cs typeface="Arial"/>
                <a:sym typeface="Arial"/>
              </a:rPr>
              <a:t> jak </a:t>
            </a:r>
            <a:r>
              <a:rPr lang="en-GB" sz="3400" dirty="0" err="1">
                <a:solidFill>
                  <a:schemeClr val="dk1"/>
                </a:solidFill>
                <a:latin typeface="Arial"/>
                <a:ea typeface="Arial"/>
                <a:cs typeface="Arial"/>
                <a:sym typeface="Arial"/>
              </a:rPr>
              <a:t>unikanie</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gorących</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miejsc</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lub</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podróżowanie</a:t>
            </a:r>
            <a:r>
              <a:rPr lang="en-GB" sz="3400" dirty="0">
                <a:solidFill>
                  <a:schemeClr val="dk1"/>
                </a:solidFill>
                <a:latin typeface="Arial"/>
                <a:ea typeface="Arial"/>
                <a:cs typeface="Arial"/>
                <a:sym typeface="Arial"/>
              </a:rPr>
              <a:t> w </a:t>
            </a:r>
            <a:r>
              <a:rPr lang="en-GB" sz="3400" dirty="0" err="1">
                <a:solidFill>
                  <a:schemeClr val="dk1"/>
                </a:solidFill>
                <a:latin typeface="Arial"/>
                <a:ea typeface="Arial"/>
                <a:cs typeface="Arial"/>
                <a:sym typeface="Arial"/>
              </a:rPr>
              <a:t>chłodniejszych</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porach</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roku</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mogą</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wpływać</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na</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struktury</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przychodów</a:t>
            </a:r>
            <a:r>
              <a:rPr lang="en-GB" sz="3400" dirty="0">
                <a:solidFill>
                  <a:schemeClr val="dk1"/>
                </a:solidFill>
                <a:latin typeface="Arial"/>
                <a:ea typeface="Arial"/>
                <a:cs typeface="Arial"/>
                <a:sym typeface="Arial"/>
              </a:rPr>
              <a:t> i </a:t>
            </a:r>
            <a:r>
              <a:rPr lang="en-GB" sz="3400" dirty="0" err="1">
                <a:solidFill>
                  <a:schemeClr val="dk1"/>
                </a:solidFill>
                <a:latin typeface="Arial"/>
                <a:ea typeface="Arial"/>
                <a:cs typeface="Arial"/>
                <a:sym typeface="Arial"/>
              </a:rPr>
              <a:t>prognozowanie</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popytu</a:t>
            </a:r>
            <a:r>
              <a:rPr lang="en-GB" sz="3400" dirty="0">
                <a:solidFill>
                  <a:schemeClr val="dk1"/>
                </a:solidFill>
                <a:latin typeface="Arial"/>
                <a:ea typeface="Arial"/>
                <a:cs typeface="Arial"/>
                <a:sym typeface="Arial"/>
              </a:rPr>
              <a:t>.</a:t>
            </a:r>
            <a:endParaRPr sz="3400" dirty="0">
              <a:solidFill>
                <a:schemeClr val="dk1"/>
              </a:solidFill>
              <a:latin typeface="Arial"/>
              <a:ea typeface="Arial"/>
              <a:cs typeface="Arial"/>
              <a:sym typeface="Arial"/>
            </a:endParaRPr>
          </a:p>
        </p:txBody>
      </p:sp>
      <p:sp>
        <p:nvSpPr>
          <p:cNvPr id="223" name="Google Shape;223;p16"/>
          <p:cNvSpPr/>
          <p:nvPr/>
        </p:nvSpPr>
        <p:spPr>
          <a:xfrm>
            <a:off x="13465629" y="7728558"/>
            <a:ext cx="6193972" cy="4509602"/>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400" b="1" dirty="0" err="1">
                <a:solidFill>
                  <a:schemeClr val="dk1"/>
                </a:solidFill>
                <a:latin typeface="Arial"/>
                <a:ea typeface="Arial"/>
                <a:cs typeface="Arial"/>
                <a:sym typeface="Arial"/>
              </a:rPr>
              <a:t>Niedobór</a:t>
            </a:r>
            <a:r>
              <a:rPr lang="en-GB" sz="3400" b="1" dirty="0">
                <a:solidFill>
                  <a:schemeClr val="dk1"/>
                </a:solidFill>
                <a:latin typeface="Arial"/>
                <a:ea typeface="Arial"/>
                <a:cs typeface="Arial"/>
                <a:sym typeface="Arial"/>
              </a:rPr>
              <a:t> </a:t>
            </a:r>
            <a:r>
              <a:rPr lang="en-GB" sz="3400" b="1" dirty="0" err="1">
                <a:solidFill>
                  <a:schemeClr val="dk1"/>
                </a:solidFill>
                <a:latin typeface="Arial"/>
                <a:ea typeface="Arial"/>
                <a:cs typeface="Arial"/>
                <a:sym typeface="Arial"/>
              </a:rPr>
              <a:t>wody</a:t>
            </a:r>
            <a:r>
              <a:rPr lang="en-GB" sz="3400" b="1" dirty="0">
                <a:solidFill>
                  <a:schemeClr val="dk1"/>
                </a:solidFill>
                <a:latin typeface="Arial"/>
                <a:ea typeface="Arial"/>
                <a:cs typeface="Arial"/>
                <a:sym typeface="Arial"/>
              </a:rPr>
              <a:t> </a:t>
            </a:r>
            <a:r>
              <a:rPr lang="en-GB" sz="3400" dirty="0">
                <a:solidFill>
                  <a:schemeClr val="dk1"/>
                </a:solidFill>
                <a:latin typeface="Arial"/>
                <a:ea typeface="Arial"/>
                <a:cs typeface="Arial"/>
                <a:sym typeface="Arial"/>
              </a:rPr>
              <a:t>w </a:t>
            </a:r>
            <a:r>
              <a:rPr lang="en-GB" sz="3400" dirty="0" err="1">
                <a:solidFill>
                  <a:schemeClr val="dk1"/>
                </a:solidFill>
                <a:latin typeface="Arial"/>
                <a:ea typeface="Arial"/>
                <a:cs typeface="Arial"/>
                <a:sym typeface="Arial"/>
              </a:rPr>
              <a:t>południowej</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Europie</a:t>
            </a:r>
            <a:r>
              <a:rPr lang="en-GB" sz="3400" dirty="0">
                <a:solidFill>
                  <a:schemeClr val="dk1"/>
                </a:solidFill>
                <a:latin typeface="Arial"/>
                <a:ea typeface="Arial"/>
                <a:cs typeface="Arial"/>
                <a:sym typeface="Arial"/>
              </a:rPr>
              <a:t> i </a:t>
            </a:r>
            <a:r>
              <a:rPr lang="en-GB" sz="3400" dirty="0" err="1">
                <a:solidFill>
                  <a:schemeClr val="dk1"/>
                </a:solidFill>
                <a:latin typeface="Arial"/>
                <a:ea typeface="Arial"/>
                <a:cs typeface="Arial"/>
                <a:sym typeface="Arial"/>
              </a:rPr>
              <a:t>innych</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regionach</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może</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prowadzić</a:t>
            </a:r>
            <a:r>
              <a:rPr lang="en-GB" sz="3400" dirty="0">
                <a:solidFill>
                  <a:schemeClr val="dk1"/>
                </a:solidFill>
                <a:latin typeface="Arial"/>
                <a:ea typeface="Arial"/>
                <a:cs typeface="Arial"/>
                <a:sym typeface="Arial"/>
              </a:rPr>
              <a:t> do </a:t>
            </a:r>
            <a:r>
              <a:rPr lang="en-GB" sz="3400" dirty="0" err="1">
                <a:solidFill>
                  <a:schemeClr val="dk1"/>
                </a:solidFill>
                <a:latin typeface="Arial"/>
                <a:ea typeface="Arial"/>
                <a:cs typeface="Arial"/>
                <a:sym typeface="Arial"/>
              </a:rPr>
              <a:t>konkurencji</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między</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turystyką</a:t>
            </a:r>
            <a:r>
              <a:rPr lang="en-GB" sz="3400" dirty="0">
                <a:solidFill>
                  <a:schemeClr val="dk1"/>
                </a:solidFill>
                <a:latin typeface="Arial"/>
                <a:ea typeface="Arial"/>
                <a:cs typeface="Arial"/>
                <a:sym typeface="Arial"/>
              </a:rPr>
              <a:t> a </a:t>
            </a:r>
            <a:r>
              <a:rPr lang="en-GB" sz="3400" dirty="0" err="1">
                <a:solidFill>
                  <a:schemeClr val="dk1"/>
                </a:solidFill>
                <a:latin typeface="Arial"/>
                <a:ea typeface="Arial"/>
                <a:cs typeface="Arial"/>
                <a:sym typeface="Arial"/>
              </a:rPr>
              <a:t>lokalnymi</a:t>
            </a:r>
            <a:r>
              <a:rPr lang="en-GB" sz="3400" dirty="0">
                <a:solidFill>
                  <a:schemeClr val="dk1"/>
                </a:solidFill>
                <a:latin typeface="Arial"/>
                <a:ea typeface="Arial"/>
                <a:cs typeface="Arial"/>
                <a:sym typeface="Arial"/>
              </a:rPr>
              <a:t> </a:t>
            </a:r>
            <a:r>
              <a:rPr lang="en-GB" sz="3400" dirty="0" err="1">
                <a:solidFill>
                  <a:schemeClr val="dk1"/>
                </a:solidFill>
                <a:latin typeface="Arial"/>
                <a:ea typeface="Arial"/>
                <a:cs typeface="Arial"/>
                <a:sym typeface="Arial"/>
              </a:rPr>
              <a:t>społecznościami</a:t>
            </a:r>
            <a:r>
              <a:rPr lang="en-GB" sz="3400" dirty="0">
                <a:solidFill>
                  <a:schemeClr val="dk1"/>
                </a:solidFill>
                <a:latin typeface="Arial"/>
                <a:ea typeface="Arial"/>
                <a:cs typeface="Arial"/>
                <a:sym typeface="Arial"/>
              </a:rPr>
              <a:t>.</a:t>
            </a:r>
            <a:endParaRPr sz="3400" dirty="0">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7"/>
          <p:cNvSpPr txBox="1">
            <a:spLocks noGrp="1"/>
          </p:cNvSpPr>
          <p:nvPr>
            <p:ph type="title"/>
          </p:nvPr>
        </p:nvSpPr>
        <p:spPr>
          <a:xfrm>
            <a:off x="762000" y="1524000"/>
            <a:ext cx="6291944" cy="4484687"/>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a:t>3. Ryzyko społeczne </a:t>
            </a:r>
            <a:endParaRPr/>
          </a:p>
        </p:txBody>
      </p:sp>
      <p:sp>
        <p:nvSpPr>
          <p:cNvPr id="229" name="Google Shape;229;p17"/>
          <p:cNvSpPr/>
          <p:nvPr/>
        </p:nvSpPr>
        <p:spPr>
          <a:xfrm>
            <a:off x="9078687" y="852927"/>
            <a:ext cx="7347857" cy="2835886"/>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200" b="1" dirty="0" err="1">
                <a:solidFill>
                  <a:schemeClr val="dk1"/>
                </a:solidFill>
                <a:latin typeface="Arial"/>
                <a:ea typeface="Arial"/>
                <a:cs typeface="Arial"/>
                <a:sym typeface="Arial"/>
              </a:rPr>
              <a:t>Niedobór</a:t>
            </a:r>
            <a:r>
              <a:rPr lang="en-GB" sz="3200" b="1" dirty="0">
                <a:solidFill>
                  <a:schemeClr val="dk1"/>
                </a:solidFill>
                <a:latin typeface="Arial"/>
                <a:ea typeface="Arial"/>
                <a:cs typeface="Arial"/>
                <a:sym typeface="Arial"/>
              </a:rPr>
              <a:t> </a:t>
            </a:r>
            <a:r>
              <a:rPr lang="en-GB" sz="3200" b="1" dirty="0" err="1">
                <a:solidFill>
                  <a:schemeClr val="dk1"/>
                </a:solidFill>
                <a:latin typeface="Arial"/>
                <a:ea typeface="Arial"/>
                <a:cs typeface="Arial"/>
                <a:sym typeface="Arial"/>
              </a:rPr>
              <a:t>wody</a:t>
            </a:r>
            <a:r>
              <a:rPr lang="en-GB" sz="3200" b="1"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ponieważ</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turystyka</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konkuruje</a:t>
            </a:r>
            <a:r>
              <a:rPr lang="en-GB" sz="3200" dirty="0">
                <a:solidFill>
                  <a:schemeClr val="dk1"/>
                </a:solidFill>
                <a:latin typeface="Arial"/>
                <a:ea typeface="Arial"/>
                <a:cs typeface="Arial"/>
                <a:sym typeface="Arial"/>
              </a:rPr>
              <a:t> z </a:t>
            </a:r>
            <a:r>
              <a:rPr lang="en-GB" sz="3200" dirty="0" err="1">
                <a:solidFill>
                  <a:schemeClr val="dk1"/>
                </a:solidFill>
                <a:latin typeface="Arial"/>
                <a:ea typeface="Arial"/>
                <a:cs typeface="Arial"/>
                <a:sym typeface="Arial"/>
              </a:rPr>
              <a:t>lokalnymi</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społecznościami</a:t>
            </a:r>
            <a:r>
              <a:rPr lang="en-GB" sz="3200" dirty="0">
                <a:solidFill>
                  <a:schemeClr val="dk1"/>
                </a:solidFill>
                <a:latin typeface="Arial"/>
                <a:ea typeface="Arial"/>
                <a:cs typeface="Arial"/>
                <a:sym typeface="Arial"/>
              </a:rPr>
              <a:t> o </a:t>
            </a:r>
            <a:r>
              <a:rPr lang="en-GB" sz="3200" dirty="0" err="1">
                <a:solidFill>
                  <a:schemeClr val="dk1"/>
                </a:solidFill>
                <a:latin typeface="Arial"/>
                <a:ea typeface="Arial"/>
                <a:cs typeface="Arial"/>
                <a:sym typeface="Arial"/>
              </a:rPr>
              <a:t>ograniczone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zasoby</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słodkiej</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wody</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zwłaszcza</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na</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małych</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wyspach</a:t>
            </a:r>
            <a:r>
              <a:rPr lang="en-GB" sz="3200" dirty="0">
                <a:solidFill>
                  <a:schemeClr val="dk1"/>
                </a:solidFill>
                <a:latin typeface="Arial"/>
                <a:ea typeface="Arial"/>
                <a:cs typeface="Arial"/>
                <a:sym typeface="Arial"/>
              </a:rPr>
              <a:t> i w </a:t>
            </a:r>
            <a:r>
              <a:rPr lang="en-GB" sz="3200" dirty="0" err="1">
                <a:solidFill>
                  <a:schemeClr val="dk1"/>
                </a:solidFill>
                <a:latin typeface="Arial"/>
                <a:ea typeface="Arial"/>
                <a:cs typeface="Arial"/>
                <a:sym typeface="Arial"/>
              </a:rPr>
              <a:t>suchych</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regionach</a:t>
            </a:r>
            <a:r>
              <a:rPr lang="en-GB" sz="3200" dirty="0">
                <a:solidFill>
                  <a:schemeClr val="dk1"/>
                </a:solidFill>
                <a:latin typeface="Arial"/>
                <a:ea typeface="Arial"/>
                <a:cs typeface="Arial"/>
                <a:sym typeface="Arial"/>
              </a:rPr>
              <a:t>.</a:t>
            </a:r>
            <a:endParaRPr sz="3200" dirty="0">
              <a:solidFill>
                <a:schemeClr val="dk1"/>
              </a:solidFill>
              <a:latin typeface="Arial"/>
              <a:ea typeface="Arial"/>
              <a:cs typeface="Arial"/>
              <a:sym typeface="Arial"/>
            </a:endParaRPr>
          </a:p>
        </p:txBody>
      </p:sp>
      <p:sp>
        <p:nvSpPr>
          <p:cNvPr id="230" name="Google Shape;230;p17"/>
          <p:cNvSpPr/>
          <p:nvPr/>
        </p:nvSpPr>
        <p:spPr>
          <a:xfrm>
            <a:off x="16731344" y="852927"/>
            <a:ext cx="7347858" cy="2835886"/>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2800" b="1" dirty="0" err="1">
                <a:solidFill>
                  <a:schemeClr val="dk1"/>
                </a:solidFill>
                <a:latin typeface="Arial"/>
                <a:ea typeface="Arial"/>
                <a:cs typeface="Arial"/>
                <a:sym typeface="Arial"/>
              </a:rPr>
              <a:t>Brak</a:t>
            </a:r>
            <a:r>
              <a:rPr lang="en-GB" sz="2800" b="1" dirty="0">
                <a:solidFill>
                  <a:schemeClr val="dk1"/>
                </a:solidFill>
                <a:latin typeface="Arial"/>
                <a:ea typeface="Arial"/>
                <a:cs typeface="Arial"/>
                <a:sym typeface="Arial"/>
              </a:rPr>
              <a:t> </a:t>
            </a:r>
            <a:r>
              <a:rPr lang="en-GB" sz="2800" b="1" dirty="0" err="1">
                <a:solidFill>
                  <a:schemeClr val="dk1"/>
                </a:solidFill>
                <a:latin typeface="Arial"/>
                <a:ea typeface="Arial"/>
                <a:cs typeface="Arial"/>
                <a:sym typeface="Arial"/>
              </a:rPr>
              <a:t>bezpieczeństwa</a:t>
            </a:r>
            <a:r>
              <a:rPr lang="en-GB" sz="2800" b="1" dirty="0">
                <a:solidFill>
                  <a:schemeClr val="dk1"/>
                </a:solidFill>
                <a:latin typeface="Arial"/>
                <a:ea typeface="Arial"/>
                <a:cs typeface="Arial"/>
                <a:sym typeface="Arial"/>
              </a:rPr>
              <a:t> </a:t>
            </a:r>
            <a:r>
              <a:rPr lang="en-GB" sz="2800" b="1" dirty="0" err="1">
                <a:solidFill>
                  <a:schemeClr val="dk1"/>
                </a:solidFill>
                <a:latin typeface="Arial"/>
                <a:ea typeface="Arial"/>
                <a:cs typeface="Arial"/>
                <a:sym typeface="Arial"/>
              </a:rPr>
              <a:t>żywnościowego</a:t>
            </a:r>
            <a:r>
              <a:rPr lang="en-GB" sz="2800" b="1"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wpływ</a:t>
            </a:r>
            <a:r>
              <a:rPr lang="en-GB" sz="2800"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klimatu</a:t>
            </a:r>
            <a:r>
              <a:rPr lang="en-GB" sz="2800"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na</a:t>
            </a:r>
            <a:r>
              <a:rPr lang="en-GB" sz="2800"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rolnictwo</a:t>
            </a:r>
            <a:r>
              <a:rPr lang="en-GB" sz="2800"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powoduje</a:t>
            </a:r>
            <a:r>
              <a:rPr lang="en-GB" sz="2800"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wzrost</a:t>
            </a:r>
            <a:r>
              <a:rPr lang="en-GB" sz="2800"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cen</a:t>
            </a:r>
            <a:r>
              <a:rPr lang="en-GB" sz="2800"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żywności</a:t>
            </a:r>
            <a:r>
              <a:rPr lang="en-GB" sz="2800" dirty="0">
                <a:solidFill>
                  <a:schemeClr val="dk1"/>
                </a:solidFill>
                <a:latin typeface="Arial"/>
                <a:ea typeface="Arial"/>
                <a:cs typeface="Arial"/>
                <a:sym typeface="Arial"/>
              </a:rPr>
              <a:t> i </a:t>
            </a:r>
            <a:r>
              <a:rPr lang="en-GB" sz="2800" dirty="0" err="1">
                <a:solidFill>
                  <a:schemeClr val="dk1"/>
                </a:solidFill>
                <a:latin typeface="Arial"/>
                <a:ea typeface="Arial"/>
                <a:cs typeface="Arial"/>
                <a:sym typeface="Arial"/>
              </a:rPr>
              <a:t>zmniejsza</a:t>
            </a:r>
            <a:r>
              <a:rPr lang="en-GB" sz="2800"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jej</a:t>
            </a:r>
            <a:r>
              <a:rPr lang="en-GB" sz="2800"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dostępność</a:t>
            </a:r>
            <a:r>
              <a:rPr lang="en-GB" sz="2800" dirty="0">
                <a:solidFill>
                  <a:schemeClr val="dk1"/>
                </a:solidFill>
                <a:latin typeface="Arial"/>
                <a:ea typeface="Arial"/>
                <a:cs typeface="Arial"/>
                <a:sym typeface="Arial"/>
              </a:rPr>
              <a:t>, co ma </a:t>
            </a:r>
            <a:r>
              <a:rPr lang="en-GB" sz="2800" dirty="0" err="1">
                <a:solidFill>
                  <a:schemeClr val="dk1"/>
                </a:solidFill>
                <a:latin typeface="Arial"/>
                <a:ea typeface="Arial"/>
                <a:cs typeface="Arial"/>
                <a:sym typeface="Arial"/>
              </a:rPr>
              <a:t>wpływ</a:t>
            </a:r>
            <a:r>
              <a:rPr lang="en-GB" sz="2800"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zarówno</a:t>
            </a:r>
            <a:r>
              <a:rPr lang="en-GB" sz="2800"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na</a:t>
            </a:r>
            <a:r>
              <a:rPr lang="en-GB" sz="2800"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mieszkańców</a:t>
            </a:r>
            <a:r>
              <a:rPr lang="en-GB" sz="2800" dirty="0">
                <a:solidFill>
                  <a:schemeClr val="dk1"/>
                </a:solidFill>
                <a:latin typeface="Arial"/>
                <a:ea typeface="Arial"/>
                <a:cs typeface="Arial"/>
                <a:sym typeface="Arial"/>
              </a:rPr>
              <a:t>, jak i </a:t>
            </a:r>
            <a:r>
              <a:rPr lang="en-GB" sz="2800" dirty="0" err="1">
                <a:solidFill>
                  <a:schemeClr val="dk1"/>
                </a:solidFill>
                <a:latin typeface="Arial"/>
                <a:ea typeface="Arial"/>
                <a:cs typeface="Arial"/>
                <a:sym typeface="Arial"/>
              </a:rPr>
              <a:t>na</a:t>
            </a:r>
            <a:r>
              <a:rPr lang="en-GB" sz="2800"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usługi</a:t>
            </a:r>
            <a:r>
              <a:rPr lang="en-GB" sz="2800" dirty="0">
                <a:solidFill>
                  <a:schemeClr val="dk1"/>
                </a:solidFill>
                <a:latin typeface="Arial"/>
                <a:ea typeface="Arial"/>
                <a:cs typeface="Arial"/>
                <a:sym typeface="Arial"/>
              </a:rPr>
              <a:t> </a:t>
            </a:r>
            <a:r>
              <a:rPr lang="en-GB" sz="2800" dirty="0" err="1">
                <a:solidFill>
                  <a:schemeClr val="dk1"/>
                </a:solidFill>
                <a:latin typeface="Arial"/>
                <a:ea typeface="Arial"/>
                <a:cs typeface="Arial"/>
                <a:sym typeface="Arial"/>
              </a:rPr>
              <a:t>hotelarskie</a:t>
            </a:r>
            <a:r>
              <a:rPr lang="en-GB" sz="2800" dirty="0">
                <a:solidFill>
                  <a:schemeClr val="dk1"/>
                </a:solidFill>
                <a:latin typeface="Arial"/>
                <a:ea typeface="Arial"/>
                <a:cs typeface="Arial"/>
                <a:sym typeface="Arial"/>
              </a:rPr>
              <a:t>.</a:t>
            </a:r>
            <a:endParaRPr sz="2800" dirty="0">
              <a:solidFill>
                <a:schemeClr val="dk1"/>
              </a:solidFill>
              <a:latin typeface="Arial"/>
              <a:ea typeface="Arial"/>
              <a:cs typeface="Arial"/>
              <a:sym typeface="Arial"/>
            </a:endParaRPr>
          </a:p>
        </p:txBody>
      </p:sp>
      <p:sp>
        <p:nvSpPr>
          <p:cNvPr id="231" name="Google Shape;231;p17"/>
          <p:cNvSpPr/>
          <p:nvPr/>
        </p:nvSpPr>
        <p:spPr>
          <a:xfrm>
            <a:off x="9078687" y="4822073"/>
            <a:ext cx="7347858" cy="2835887"/>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200" b="1" dirty="0" err="1">
                <a:solidFill>
                  <a:schemeClr val="dk1"/>
                </a:solidFill>
                <a:latin typeface="Arial"/>
                <a:ea typeface="Arial"/>
                <a:cs typeface="Arial"/>
                <a:sym typeface="Arial"/>
              </a:rPr>
              <a:t>Wyzwania</a:t>
            </a:r>
            <a:r>
              <a:rPr lang="en-GB" sz="3200" b="1" dirty="0">
                <a:solidFill>
                  <a:schemeClr val="dk1"/>
                </a:solidFill>
                <a:latin typeface="Arial"/>
                <a:ea typeface="Arial"/>
                <a:cs typeface="Arial"/>
                <a:sym typeface="Arial"/>
              </a:rPr>
              <a:t> </a:t>
            </a:r>
            <a:r>
              <a:rPr lang="en-GB" sz="3200" b="1" dirty="0" err="1">
                <a:solidFill>
                  <a:schemeClr val="dk1"/>
                </a:solidFill>
                <a:latin typeface="Arial"/>
                <a:ea typeface="Arial"/>
                <a:cs typeface="Arial"/>
                <a:sym typeface="Arial"/>
              </a:rPr>
              <a:t>związane</a:t>
            </a:r>
            <a:r>
              <a:rPr lang="en-GB" sz="3200" b="1" dirty="0">
                <a:solidFill>
                  <a:schemeClr val="dk1"/>
                </a:solidFill>
                <a:latin typeface="Arial"/>
                <a:ea typeface="Arial"/>
                <a:cs typeface="Arial"/>
                <a:sym typeface="Arial"/>
              </a:rPr>
              <a:t> ze </a:t>
            </a:r>
            <a:r>
              <a:rPr lang="en-GB" sz="3200" b="1" dirty="0" err="1">
                <a:solidFill>
                  <a:schemeClr val="dk1"/>
                </a:solidFill>
                <a:latin typeface="Arial"/>
                <a:ea typeface="Arial"/>
                <a:cs typeface="Arial"/>
                <a:sym typeface="Arial"/>
              </a:rPr>
              <a:t>zdrowiem</a:t>
            </a:r>
            <a:r>
              <a:rPr lang="en-GB" sz="3200" b="1" dirty="0">
                <a:solidFill>
                  <a:schemeClr val="dk1"/>
                </a:solidFill>
                <a:latin typeface="Arial"/>
                <a:ea typeface="Arial"/>
                <a:cs typeface="Arial"/>
                <a:sym typeface="Arial"/>
              </a:rPr>
              <a:t> </a:t>
            </a:r>
            <a:r>
              <a:rPr lang="en-GB" sz="3200" b="1" dirty="0" err="1">
                <a:solidFill>
                  <a:schemeClr val="dk1"/>
                </a:solidFill>
                <a:latin typeface="Arial"/>
                <a:ea typeface="Arial"/>
                <a:cs typeface="Arial"/>
                <a:sym typeface="Arial"/>
              </a:rPr>
              <a:t>publicznym</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które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zwiększają</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ryzyko</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chorób</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zmniejszają</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atrakcyjność</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destynacji</a:t>
            </a:r>
            <a:r>
              <a:rPr lang="en-GB" sz="3200" dirty="0">
                <a:solidFill>
                  <a:schemeClr val="dk1"/>
                </a:solidFill>
                <a:latin typeface="Arial"/>
                <a:ea typeface="Arial"/>
                <a:cs typeface="Arial"/>
                <a:sym typeface="Arial"/>
              </a:rPr>
              <a:t> i </a:t>
            </a:r>
            <a:r>
              <a:rPr lang="en-GB" sz="3200" dirty="0" err="1">
                <a:solidFill>
                  <a:schemeClr val="dk1"/>
                </a:solidFill>
                <a:latin typeface="Arial"/>
                <a:ea typeface="Arial"/>
                <a:cs typeface="Arial"/>
                <a:sym typeface="Arial"/>
              </a:rPr>
              <a:t>obciążają</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infrastrukturę</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zdrowotną</a:t>
            </a:r>
            <a:r>
              <a:rPr lang="en-GB" sz="3200" dirty="0">
                <a:solidFill>
                  <a:schemeClr val="dk1"/>
                </a:solidFill>
                <a:latin typeface="Arial"/>
                <a:ea typeface="Arial"/>
                <a:cs typeface="Arial"/>
                <a:sym typeface="Arial"/>
              </a:rPr>
              <a:t>.</a:t>
            </a:r>
            <a:endParaRPr sz="3200" dirty="0">
              <a:solidFill>
                <a:schemeClr val="dk1"/>
              </a:solidFill>
              <a:latin typeface="Arial"/>
              <a:ea typeface="Arial"/>
              <a:cs typeface="Arial"/>
              <a:sym typeface="Arial"/>
            </a:endParaRPr>
          </a:p>
        </p:txBody>
      </p:sp>
      <p:sp>
        <p:nvSpPr>
          <p:cNvPr id="232" name="Google Shape;232;p17"/>
          <p:cNvSpPr/>
          <p:nvPr/>
        </p:nvSpPr>
        <p:spPr>
          <a:xfrm>
            <a:off x="16731346" y="4822074"/>
            <a:ext cx="7347858" cy="2835887"/>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dirty="0" err="1">
                <a:solidFill>
                  <a:schemeClr val="dk1"/>
                </a:solidFill>
                <a:latin typeface="Arial"/>
                <a:ea typeface="Arial"/>
                <a:cs typeface="Arial"/>
                <a:sym typeface="Arial"/>
              </a:rPr>
              <a:t>Przesiedlenia</a:t>
            </a:r>
            <a:r>
              <a:rPr lang="en-GB" sz="3600" b="1" dirty="0">
                <a:solidFill>
                  <a:schemeClr val="dk1"/>
                </a:solidFill>
                <a:latin typeface="Arial"/>
                <a:ea typeface="Arial"/>
                <a:cs typeface="Arial"/>
                <a:sym typeface="Arial"/>
              </a:rPr>
              <a:t> i </a:t>
            </a:r>
            <a:r>
              <a:rPr lang="en-GB" sz="3600" b="1" dirty="0" err="1">
                <a:solidFill>
                  <a:schemeClr val="dk1"/>
                </a:solidFill>
                <a:latin typeface="Arial"/>
                <a:ea typeface="Arial"/>
                <a:cs typeface="Arial"/>
                <a:sym typeface="Arial"/>
              </a:rPr>
              <a:t>utrata</a:t>
            </a:r>
            <a:r>
              <a:rPr lang="en-GB" sz="3600" b="1" dirty="0">
                <a:solidFill>
                  <a:schemeClr val="dk1"/>
                </a:solidFill>
                <a:latin typeface="Arial"/>
                <a:ea typeface="Arial"/>
                <a:cs typeface="Arial"/>
                <a:sym typeface="Arial"/>
              </a:rPr>
              <a:t> </a:t>
            </a:r>
            <a:r>
              <a:rPr lang="en-GB" sz="3600" b="1" dirty="0" err="1">
                <a:solidFill>
                  <a:schemeClr val="dk1"/>
                </a:solidFill>
                <a:latin typeface="Arial"/>
                <a:ea typeface="Arial"/>
                <a:cs typeface="Arial"/>
                <a:sym typeface="Arial"/>
              </a:rPr>
              <a:t>środków</a:t>
            </a:r>
            <a:r>
              <a:rPr lang="en-GB" sz="3600" b="1" dirty="0">
                <a:solidFill>
                  <a:schemeClr val="dk1"/>
                </a:solidFill>
                <a:latin typeface="Arial"/>
                <a:ea typeface="Arial"/>
                <a:cs typeface="Arial"/>
                <a:sym typeface="Arial"/>
              </a:rPr>
              <a:t> do </a:t>
            </a:r>
            <a:r>
              <a:rPr lang="en-GB" sz="3600" b="1" dirty="0" err="1">
                <a:solidFill>
                  <a:schemeClr val="dk1"/>
                </a:solidFill>
                <a:latin typeface="Arial"/>
                <a:ea typeface="Arial"/>
                <a:cs typeface="Arial"/>
                <a:sym typeface="Arial"/>
              </a:rPr>
              <a:t>życia</a:t>
            </a:r>
            <a:r>
              <a:rPr lang="en-GB" sz="3600" b="1" dirty="0">
                <a:solidFill>
                  <a:schemeClr val="dk1"/>
                </a:solidFill>
                <a:latin typeface="Arial"/>
                <a:ea typeface="Arial"/>
                <a:cs typeface="Arial"/>
                <a:sym typeface="Arial"/>
              </a:rPr>
              <a:t> </a:t>
            </a:r>
            <a:r>
              <a:rPr lang="en-GB" sz="3600" dirty="0" err="1">
                <a:solidFill>
                  <a:schemeClr val="dk1"/>
                </a:solidFill>
                <a:latin typeface="Arial"/>
                <a:ea typeface="Arial"/>
                <a:cs typeface="Arial"/>
                <a:sym typeface="Arial"/>
              </a:rPr>
              <a:t>spowodowane</a:t>
            </a:r>
            <a:r>
              <a:rPr lang="en-GB" sz="3600" dirty="0">
                <a:solidFill>
                  <a:schemeClr val="dk1"/>
                </a:solidFill>
                <a:latin typeface="Arial"/>
                <a:ea typeface="Arial"/>
                <a:cs typeface="Arial"/>
                <a:sym typeface="Arial"/>
              </a:rPr>
              <a:t> </a:t>
            </a:r>
            <a:r>
              <a:rPr lang="en-GB" sz="3600" dirty="0" err="1">
                <a:solidFill>
                  <a:schemeClr val="dk1"/>
                </a:solidFill>
                <a:latin typeface="Arial"/>
                <a:ea typeface="Arial"/>
                <a:cs typeface="Arial"/>
                <a:sym typeface="Arial"/>
              </a:rPr>
              <a:t>klęskami</a:t>
            </a:r>
            <a:r>
              <a:rPr lang="en-GB" sz="3600" dirty="0">
                <a:solidFill>
                  <a:schemeClr val="dk1"/>
                </a:solidFill>
                <a:latin typeface="Arial"/>
                <a:ea typeface="Arial"/>
                <a:cs typeface="Arial"/>
                <a:sym typeface="Arial"/>
              </a:rPr>
              <a:t> </a:t>
            </a:r>
            <a:r>
              <a:rPr lang="en-GB" sz="3600" dirty="0" err="1">
                <a:solidFill>
                  <a:schemeClr val="dk1"/>
                </a:solidFill>
                <a:latin typeface="Arial"/>
                <a:ea typeface="Arial"/>
                <a:cs typeface="Arial"/>
                <a:sym typeface="Arial"/>
              </a:rPr>
              <a:t>żywiołowymi</a:t>
            </a:r>
            <a:r>
              <a:rPr lang="en-GB" sz="3600" dirty="0">
                <a:solidFill>
                  <a:schemeClr val="dk1"/>
                </a:solidFill>
                <a:latin typeface="Arial"/>
                <a:ea typeface="Arial"/>
                <a:cs typeface="Arial"/>
                <a:sym typeface="Arial"/>
              </a:rPr>
              <a:t> i </a:t>
            </a:r>
            <a:r>
              <a:rPr lang="en-GB" sz="3600" dirty="0" err="1">
                <a:solidFill>
                  <a:schemeClr val="dk1"/>
                </a:solidFill>
                <a:latin typeface="Arial"/>
                <a:ea typeface="Arial"/>
                <a:cs typeface="Arial"/>
                <a:sym typeface="Arial"/>
              </a:rPr>
              <a:t>degradacją</a:t>
            </a:r>
            <a:r>
              <a:rPr lang="en-GB" sz="3600" dirty="0">
                <a:solidFill>
                  <a:schemeClr val="dk1"/>
                </a:solidFill>
                <a:latin typeface="Arial"/>
                <a:ea typeface="Arial"/>
                <a:cs typeface="Arial"/>
                <a:sym typeface="Arial"/>
              </a:rPr>
              <a:t> </a:t>
            </a:r>
            <a:r>
              <a:rPr lang="en-GB" sz="3600" dirty="0" err="1">
                <a:solidFill>
                  <a:schemeClr val="dk1"/>
                </a:solidFill>
                <a:latin typeface="Arial"/>
                <a:ea typeface="Arial"/>
                <a:cs typeface="Arial"/>
                <a:sym typeface="Arial"/>
              </a:rPr>
              <a:t>środowiska</a:t>
            </a:r>
            <a:r>
              <a:rPr lang="en-GB" sz="3600" dirty="0">
                <a:solidFill>
                  <a:schemeClr val="dk1"/>
                </a:solidFill>
                <a:latin typeface="Arial"/>
                <a:ea typeface="Arial"/>
                <a:cs typeface="Arial"/>
                <a:sym typeface="Arial"/>
              </a:rPr>
              <a:t>.</a:t>
            </a:r>
            <a:endParaRPr sz="3600" dirty="0">
              <a:solidFill>
                <a:schemeClr val="dk1"/>
              </a:solidFill>
              <a:latin typeface="Arial"/>
              <a:ea typeface="Arial"/>
              <a:cs typeface="Arial"/>
              <a:sym typeface="Arial"/>
            </a:endParaRPr>
          </a:p>
        </p:txBody>
      </p:sp>
      <p:sp>
        <p:nvSpPr>
          <p:cNvPr id="233" name="Google Shape;233;p17"/>
          <p:cNvSpPr/>
          <p:nvPr/>
        </p:nvSpPr>
        <p:spPr>
          <a:xfrm>
            <a:off x="9078686" y="8791220"/>
            <a:ext cx="7347857" cy="2835887"/>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200" b="1" dirty="0" err="1">
                <a:solidFill>
                  <a:schemeClr val="dk1"/>
                </a:solidFill>
                <a:latin typeface="Arial"/>
                <a:ea typeface="Arial"/>
                <a:cs typeface="Arial"/>
                <a:sym typeface="Arial"/>
              </a:rPr>
              <a:t>Nierówności</a:t>
            </a:r>
            <a:r>
              <a:rPr lang="en-GB" sz="3200" b="1" dirty="0">
                <a:solidFill>
                  <a:schemeClr val="dk1"/>
                </a:solidFill>
                <a:latin typeface="Arial"/>
                <a:ea typeface="Arial"/>
                <a:cs typeface="Arial"/>
                <a:sym typeface="Arial"/>
              </a:rPr>
              <a:t> </a:t>
            </a:r>
            <a:r>
              <a:rPr lang="en-GB" sz="3200" b="1" dirty="0" err="1">
                <a:solidFill>
                  <a:schemeClr val="dk1"/>
                </a:solidFill>
                <a:latin typeface="Arial"/>
                <a:ea typeface="Arial"/>
                <a:cs typeface="Arial"/>
                <a:sym typeface="Arial"/>
              </a:rPr>
              <a:t>społeczne</a:t>
            </a:r>
            <a:r>
              <a:rPr lang="en-GB" sz="3200" b="1"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ponieważ</a:t>
            </a:r>
            <a:r>
              <a:rPr lang="en-GB" sz="3200" dirty="0">
                <a:solidFill>
                  <a:schemeClr val="dk1"/>
                </a:solidFill>
                <a:latin typeface="Arial"/>
                <a:ea typeface="Arial"/>
                <a:cs typeface="Arial"/>
                <a:sym typeface="Arial"/>
              </a:rPr>
              <a:t> to </a:t>
            </a:r>
            <a:r>
              <a:rPr lang="en-GB" sz="3200" dirty="0" err="1">
                <a:solidFill>
                  <a:schemeClr val="dk1"/>
                </a:solidFill>
                <a:latin typeface="Arial"/>
                <a:ea typeface="Arial"/>
                <a:cs typeface="Arial"/>
                <a:sym typeface="Arial"/>
              </a:rPr>
              <a:t>właśnie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grupy</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społeczne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znajdujące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się</a:t>
            </a:r>
            <a:r>
              <a:rPr lang="en-GB" sz="3200" dirty="0">
                <a:solidFill>
                  <a:schemeClr val="dk1"/>
                </a:solidFill>
                <a:latin typeface="Arial"/>
                <a:ea typeface="Arial"/>
                <a:cs typeface="Arial"/>
                <a:sym typeface="Arial"/>
              </a:rPr>
              <a:t> w </a:t>
            </a:r>
            <a:r>
              <a:rPr lang="en-GB" sz="3200" dirty="0" err="1">
                <a:solidFill>
                  <a:schemeClr val="dk1"/>
                </a:solidFill>
                <a:latin typeface="Arial"/>
                <a:ea typeface="Arial"/>
                <a:cs typeface="Arial"/>
                <a:sym typeface="Arial"/>
              </a:rPr>
              <a:t>trudnej</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sytuacji</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ponoszą</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największe</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skutki</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stresu</a:t>
            </a:r>
            <a:r>
              <a:rPr lang="en-GB" sz="3200" dirty="0">
                <a:solidFill>
                  <a:schemeClr val="dk1"/>
                </a:solidFill>
                <a:latin typeface="Arial"/>
                <a:ea typeface="Arial"/>
                <a:cs typeface="Arial"/>
                <a:sym typeface="Arial"/>
              </a:rPr>
              <a:t> </a:t>
            </a:r>
            <a:r>
              <a:rPr lang="en-GB" sz="3200" dirty="0" err="1">
                <a:solidFill>
                  <a:schemeClr val="dk1"/>
                </a:solidFill>
                <a:latin typeface="Arial"/>
                <a:ea typeface="Arial"/>
                <a:cs typeface="Arial"/>
                <a:sym typeface="Arial"/>
              </a:rPr>
              <a:t>klimatycznego</a:t>
            </a:r>
            <a:r>
              <a:rPr lang="en-GB" sz="3200" dirty="0">
                <a:solidFill>
                  <a:schemeClr val="dk1"/>
                </a:solidFill>
                <a:latin typeface="Arial"/>
                <a:ea typeface="Arial"/>
                <a:cs typeface="Arial"/>
                <a:sym typeface="Arial"/>
              </a:rPr>
              <a:t>.</a:t>
            </a:r>
            <a:endParaRPr sz="3200" dirty="0">
              <a:solidFill>
                <a:schemeClr val="dk1"/>
              </a:solidFill>
              <a:latin typeface="Arial"/>
              <a:ea typeface="Arial"/>
              <a:cs typeface="Arial"/>
              <a:sym typeface="Arial"/>
            </a:endParaRPr>
          </a:p>
        </p:txBody>
      </p:sp>
      <p:sp>
        <p:nvSpPr>
          <p:cNvPr id="234" name="Google Shape;234;p17"/>
          <p:cNvSpPr/>
          <p:nvPr/>
        </p:nvSpPr>
        <p:spPr>
          <a:xfrm>
            <a:off x="16731344" y="8791221"/>
            <a:ext cx="7347858" cy="2835887"/>
          </a:xfrm>
          <a:prstGeom prst="roundRect">
            <a:avLst>
              <a:gd name="adj" fmla="val 16667"/>
            </a:avLst>
          </a:prstGeom>
          <a:solidFill>
            <a:srgbClr val="D2FEE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3600" b="1">
                <a:solidFill>
                  <a:schemeClr val="dk1"/>
                </a:solidFill>
                <a:latin typeface="Arial"/>
                <a:ea typeface="Arial"/>
                <a:cs typeface="Arial"/>
                <a:sym typeface="Arial"/>
              </a:rPr>
              <a:t>Erozja kulturowa, </a:t>
            </a:r>
            <a:r>
              <a:rPr lang="en-GB" sz="3600">
                <a:solidFill>
                  <a:schemeClr val="dk1"/>
                </a:solidFill>
                <a:latin typeface="Arial"/>
                <a:ea typeface="Arial"/>
                <a:cs typeface="Arial"/>
                <a:sym typeface="Arial"/>
              </a:rPr>
              <a:t>zmiany klimatyczne zagrażają lokalnym tradycjom, ograniczając wyjątkowe doświadczenia związane z turystyką kulturową.</a:t>
            </a:r>
            <a:endParaRPr sz="3600">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8"/>
          <p:cNvSpPr txBox="1">
            <a:spLocks noGrp="1"/>
          </p:cNvSpPr>
          <p:nvPr>
            <p:ph type="title"/>
          </p:nvPr>
        </p:nvSpPr>
        <p:spPr>
          <a:xfrm>
            <a:off x="762000" y="1524000"/>
            <a:ext cx="7245178" cy="935082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dirty="0"/>
              <a:t>4. </a:t>
            </a:r>
            <a:r>
              <a:rPr lang="en-GB" b="1" dirty="0" err="1"/>
              <a:t>Zagrożenia</a:t>
            </a:r>
            <a:r>
              <a:rPr lang="en-GB" b="1" dirty="0"/>
              <a:t> </a:t>
            </a:r>
            <a:r>
              <a:rPr lang="en-GB" b="1" dirty="0" err="1"/>
              <a:t>klimatyczne</a:t>
            </a:r>
            <a:r>
              <a:rPr lang="en-GB" b="1" dirty="0"/>
              <a:t> w </a:t>
            </a:r>
            <a:r>
              <a:rPr lang="en-GB" b="1" dirty="0" err="1"/>
              <a:t>sektorze</a:t>
            </a:r>
            <a:r>
              <a:rPr lang="en-GB" b="1" dirty="0"/>
              <a:t> </a:t>
            </a:r>
            <a:r>
              <a:rPr lang="en-GB" b="1" dirty="0" err="1"/>
              <a:t>turystycznym</a:t>
            </a:r>
            <a:r>
              <a:rPr lang="en-GB" b="1" dirty="0"/>
              <a:t> – </a:t>
            </a:r>
            <a:r>
              <a:rPr lang="en-GB" b="1" dirty="0" err="1"/>
              <a:t>ćwiczenie</a:t>
            </a:r>
            <a:endParaRPr b="1" dirty="0"/>
          </a:p>
        </p:txBody>
      </p:sp>
      <p:sp>
        <p:nvSpPr>
          <p:cNvPr id="240" name="Google Shape;240;p18"/>
          <p:cNvSpPr txBox="1"/>
          <p:nvPr/>
        </p:nvSpPr>
        <p:spPr>
          <a:xfrm>
            <a:off x="8916082" y="2767693"/>
            <a:ext cx="15130462" cy="10621736"/>
          </a:xfrm>
          <a:prstGeom prst="rect">
            <a:avLst/>
          </a:prstGeom>
          <a:noFill/>
          <a:ln>
            <a:noFill/>
          </a:ln>
        </p:spPr>
        <p:txBody>
          <a:bodyPr spcFirstLastPara="1" wrap="square" lIns="91425" tIns="45700" rIns="91425" bIns="45700" anchor="t" anchorCtr="0">
            <a:noAutofit/>
          </a:bodyPr>
          <a:lstStyle/>
          <a:p>
            <a:pPr marL="457200" marR="0" lvl="0" indent="-457200" algn="l" rtl="0">
              <a:lnSpc>
                <a:spcPct val="90000"/>
              </a:lnSpc>
              <a:spcBef>
                <a:spcPts val="0"/>
              </a:spcBef>
              <a:spcAft>
                <a:spcPts val="0"/>
              </a:spcAft>
              <a:buClr>
                <a:schemeClr val="lt1"/>
              </a:buClr>
              <a:buSzPts val="5600"/>
              <a:buFont typeface="Arial"/>
              <a:buChar char="•"/>
            </a:pPr>
            <a:r>
              <a:rPr lang="en-GB" sz="5600">
                <a:solidFill>
                  <a:schemeClr val="lt1"/>
                </a:solidFill>
                <a:latin typeface="Arial"/>
                <a:ea typeface="Arial"/>
                <a:cs typeface="Arial"/>
                <a:sym typeface="Arial"/>
              </a:rPr>
              <a:t>Wskaż co najmniej trzy sposoby, w jakie zmiany klimatyczne wpływają na sektor turystyczny.</a:t>
            </a:r>
            <a:endParaRPr/>
          </a:p>
          <a:p>
            <a:pPr marL="457200" marR="0" lvl="0" indent="-101600" algn="l" rtl="0">
              <a:lnSpc>
                <a:spcPct val="90000"/>
              </a:lnSpc>
              <a:spcBef>
                <a:spcPts val="2000"/>
              </a:spcBef>
              <a:spcAft>
                <a:spcPts val="0"/>
              </a:spcAft>
              <a:buClr>
                <a:srgbClr val="323232"/>
              </a:buClr>
              <a:buSzPts val="5600"/>
              <a:buFont typeface="Arial"/>
              <a:buNone/>
            </a:pPr>
            <a:endParaRPr sz="5600">
              <a:solidFill>
                <a:schemeClr val="lt1"/>
              </a:solidFill>
              <a:latin typeface="Arial"/>
              <a:ea typeface="Arial"/>
              <a:cs typeface="Arial"/>
              <a:sym typeface="Arial"/>
            </a:endParaRPr>
          </a:p>
          <a:p>
            <a:pPr marL="457200" marR="0" lvl="0" indent="-101600" algn="l" rtl="0">
              <a:lnSpc>
                <a:spcPct val="90000"/>
              </a:lnSpc>
              <a:spcBef>
                <a:spcPts val="2000"/>
              </a:spcBef>
              <a:spcAft>
                <a:spcPts val="0"/>
              </a:spcAft>
              <a:buClr>
                <a:srgbClr val="323232"/>
              </a:buClr>
              <a:buSzPts val="5600"/>
              <a:buFont typeface="Arial"/>
              <a:buNone/>
            </a:pPr>
            <a:endParaRPr sz="5600">
              <a:solidFill>
                <a:schemeClr val="lt1"/>
              </a:solidFill>
              <a:latin typeface="Arial"/>
              <a:ea typeface="Arial"/>
              <a:cs typeface="Arial"/>
              <a:sym typeface="Arial"/>
            </a:endParaRPr>
          </a:p>
          <a:p>
            <a:pPr marL="457200" marR="0" lvl="0" indent="-457200" algn="l" rtl="0">
              <a:lnSpc>
                <a:spcPct val="90000"/>
              </a:lnSpc>
              <a:spcBef>
                <a:spcPts val="2000"/>
              </a:spcBef>
              <a:spcAft>
                <a:spcPts val="0"/>
              </a:spcAft>
              <a:buClr>
                <a:schemeClr val="lt1"/>
              </a:buClr>
              <a:buSzPts val="5600"/>
              <a:buFont typeface="Arial"/>
              <a:buChar char="•"/>
            </a:pPr>
            <a:r>
              <a:rPr lang="en-GB" sz="5600">
                <a:solidFill>
                  <a:schemeClr val="lt1"/>
                </a:solidFill>
                <a:latin typeface="Arial"/>
                <a:ea typeface="Arial"/>
                <a:cs typeface="Arial"/>
                <a:sym typeface="Arial"/>
              </a:rPr>
              <a:t>Przyporządkuj każdy wpływ do odpowiedniej kategorii (przyrodniczej, społecznej, ekonomicznej): </a:t>
            </a:r>
            <a:endParaRPr/>
          </a:p>
          <a:p>
            <a:pPr marL="457200" marR="0" lvl="0" indent="-457200" algn="l" rtl="0">
              <a:lnSpc>
                <a:spcPct val="90000"/>
              </a:lnSpc>
              <a:spcBef>
                <a:spcPts val="2000"/>
              </a:spcBef>
              <a:spcAft>
                <a:spcPts val="0"/>
              </a:spcAft>
              <a:buClr>
                <a:schemeClr val="lt1"/>
              </a:buClr>
              <a:buSzPts val="5600"/>
              <a:buFont typeface="Arial"/>
              <a:buChar char="-"/>
            </a:pPr>
            <a:r>
              <a:rPr lang="en-GB" sz="5600">
                <a:solidFill>
                  <a:schemeClr val="lt1"/>
                </a:solidFill>
                <a:latin typeface="Arial"/>
                <a:ea typeface="Arial"/>
                <a:cs typeface="Arial"/>
                <a:sym typeface="Arial"/>
              </a:rPr>
              <a:t>Podniesienie się poziomu morza;</a:t>
            </a:r>
            <a:endParaRPr/>
          </a:p>
          <a:p>
            <a:pPr marL="457200" marR="0" lvl="0" indent="-457200" algn="l" rtl="0">
              <a:lnSpc>
                <a:spcPct val="90000"/>
              </a:lnSpc>
              <a:spcBef>
                <a:spcPts val="2000"/>
              </a:spcBef>
              <a:spcAft>
                <a:spcPts val="0"/>
              </a:spcAft>
              <a:buClr>
                <a:schemeClr val="lt1"/>
              </a:buClr>
              <a:buSzPts val="5600"/>
              <a:buFont typeface="Arial"/>
              <a:buChar char="-"/>
            </a:pPr>
            <a:r>
              <a:rPr lang="en-GB" sz="5600">
                <a:solidFill>
                  <a:schemeClr val="lt1"/>
                </a:solidFill>
                <a:latin typeface="Arial"/>
                <a:ea typeface="Arial"/>
                <a:cs typeface="Arial"/>
                <a:sym typeface="Arial"/>
              </a:rPr>
              <a:t>Spadek wydajności pracy; </a:t>
            </a:r>
            <a:endParaRPr/>
          </a:p>
          <a:p>
            <a:pPr marL="457200" marR="0" lvl="0" indent="-457200" algn="l" rtl="0">
              <a:lnSpc>
                <a:spcPct val="90000"/>
              </a:lnSpc>
              <a:spcBef>
                <a:spcPts val="2000"/>
              </a:spcBef>
              <a:spcAft>
                <a:spcPts val="0"/>
              </a:spcAft>
              <a:buClr>
                <a:schemeClr val="lt1"/>
              </a:buClr>
              <a:buSzPts val="5600"/>
              <a:buFont typeface="Arial"/>
              <a:buChar char="-"/>
            </a:pPr>
            <a:r>
              <a:rPr lang="en-GB" sz="5600">
                <a:solidFill>
                  <a:schemeClr val="lt1"/>
                </a:solidFill>
                <a:latin typeface="Arial"/>
                <a:ea typeface="Arial"/>
                <a:cs typeface="Arial"/>
                <a:sym typeface="Arial"/>
              </a:rPr>
              <a:t>Uszkodzenia infrastruktury hotelowej.</a:t>
            </a:r>
            <a:endParaRPr sz="5600">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grpSp>
        <p:nvGrpSpPr>
          <p:cNvPr id="246" name="Google Shape;246;p19"/>
          <p:cNvGrpSpPr/>
          <p:nvPr/>
        </p:nvGrpSpPr>
        <p:grpSpPr>
          <a:xfrm>
            <a:off x="8760662" y="799161"/>
            <a:ext cx="15189810" cy="11319100"/>
            <a:chOff x="710" y="79833"/>
            <a:chExt cx="15189810" cy="11319100"/>
          </a:xfrm>
        </p:grpSpPr>
        <p:sp>
          <p:nvSpPr>
            <p:cNvPr id="247" name="Google Shape;247;p19"/>
            <p:cNvSpPr/>
            <p:nvPr/>
          </p:nvSpPr>
          <p:spPr>
            <a:xfrm>
              <a:off x="3855477" y="929685"/>
              <a:ext cx="5260265" cy="4456991"/>
            </a:xfrm>
            <a:prstGeom prst="rect">
              <a:avLst/>
            </a:prstGeom>
            <a:blipFill rotWithShape="1">
              <a:blip r:embed="rId3">
                <a:alphaModFix/>
              </a:blip>
              <a:stretch>
                <a:fillRect l="-5999" r="-5998"/>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19"/>
            <p:cNvSpPr/>
            <p:nvPr/>
          </p:nvSpPr>
          <p:spPr>
            <a:xfrm>
              <a:off x="8063777" y="1036112"/>
              <a:ext cx="3346632" cy="3966555"/>
            </a:xfrm>
            <a:prstGeom prst="roundRect">
              <a:avLst>
                <a:gd name="adj" fmla="val 10000"/>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9"/>
            <p:cNvSpPr txBox="1"/>
            <p:nvPr/>
          </p:nvSpPr>
          <p:spPr>
            <a:xfrm>
              <a:off x="8161797" y="1134132"/>
              <a:ext cx="3150592" cy="4441347"/>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en-GB" sz="2000" dirty="0" err="1">
                  <a:solidFill>
                    <a:schemeClr val="dk1"/>
                  </a:solidFill>
                  <a:latin typeface="Arial"/>
                  <a:ea typeface="Arial"/>
                  <a:cs typeface="Arial"/>
                  <a:sym typeface="Arial"/>
                </a:rPr>
                <a:t>Wraz</a:t>
              </a:r>
              <a:r>
                <a:rPr lang="en-GB" sz="2000" dirty="0">
                  <a:solidFill>
                    <a:schemeClr val="dk1"/>
                  </a:solidFill>
                  <a:latin typeface="Arial"/>
                  <a:ea typeface="Arial"/>
                  <a:cs typeface="Arial"/>
                  <a:sym typeface="Arial"/>
                </a:rPr>
                <a:t> ze </a:t>
              </a:r>
              <a:r>
                <a:rPr lang="en-GB" sz="2000" dirty="0" err="1">
                  <a:solidFill>
                    <a:schemeClr val="dk1"/>
                  </a:solidFill>
                  <a:latin typeface="Arial"/>
                  <a:ea typeface="Arial"/>
                  <a:cs typeface="Arial"/>
                  <a:sym typeface="Arial"/>
                </a:rPr>
                <a:t>spadkiem</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ilości</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opadów</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śniegu</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infrastruktura</a:t>
              </a:r>
              <a:r>
                <a:rPr lang="en-GB" sz="2000" dirty="0">
                  <a:solidFill>
                    <a:schemeClr val="dk1"/>
                  </a:solidFill>
                  <a:latin typeface="Arial"/>
                  <a:ea typeface="Arial"/>
                  <a:cs typeface="Arial"/>
                  <a:sym typeface="Arial"/>
                </a:rPr>
                <a:t> jest </a:t>
              </a:r>
              <a:r>
                <a:rPr lang="en-GB" sz="2000" dirty="0" err="1">
                  <a:solidFill>
                    <a:schemeClr val="dk1"/>
                  </a:solidFill>
                  <a:latin typeface="Arial"/>
                  <a:ea typeface="Arial"/>
                  <a:cs typeface="Arial"/>
                  <a:sym typeface="Arial"/>
                </a:rPr>
                <a:t>zagrożona</a:t>
              </a:r>
              <a:r>
                <a:rPr lang="en-GB" sz="2000" dirty="0">
                  <a:solidFill>
                    <a:schemeClr val="dk1"/>
                  </a:solidFill>
                  <a:latin typeface="Arial"/>
                  <a:ea typeface="Arial"/>
                  <a:cs typeface="Arial"/>
                  <a:sym typeface="Arial"/>
                </a:rPr>
                <a:t> z </a:t>
              </a:r>
              <a:r>
                <a:rPr lang="en-GB" sz="2000" dirty="0" err="1">
                  <a:solidFill>
                    <a:schemeClr val="dk1"/>
                  </a:solidFill>
                  <a:latin typeface="Arial"/>
                  <a:ea typeface="Arial"/>
                  <a:cs typeface="Arial"/>
                  <a:sym typeface="Arial"/>
                </a:rPr>
                <a:t>powodu</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topnienia</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lodowców</a:t>
              </a:r>
              <a:r>
                <a:rPr lang="en-GB" sz="2000" dirty="0">
                  <a:solidFill>
                    <a:schemeClr val="dk1"/>
                  </a:solidFill>
                  <a:latin typeface="Arial"/>
                  <a:ea typeface="Arial"/>
                  <a:cs typeface="Arial"/>
                  <a:sym typeface="Arial"/>
                </a:rPr>
                <a:t> i </a:t>
              </a:r>
              <a:r>
                <a:rPr lang="en-GB" sz="2000" dirty="0" err="1">
                  <a:solidFill>
                    <a:schemeClr val="dk1"/>
                  </a:solidFill>
                  <a:latin typeface="Arial"/>
                  <a:ea typeface="Arial"/>
                  <a:cs typeface="Arial"/>
                  <a:sym typeface="Arial"/>
                </a:rPr>
                <a:t>rozmrażania</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wiecznej</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zmarzliny</a:t>
              </a:r>
              <a:r>
                <a:rPr lang="en-GB" sz="2000" dirty="0">
                  <a:solidFill>
                    <a:schemeClr val="dk1"/>
                  </a:solidFill>
                  <a:latin typeface="Arial"/>
                  <a:ea typeface="Arial"/>
                  <a:cs typeface="Arial"/>
                  <a:sym typeface="Arial"/>
                </a:rPr>
                <a:t>. Aby </a:t>
              </a:r>
              <a:r>
                <a:rPr lang="en-GB" sz="2000" dirty="0" err="1">
                  <a:solidFill>
                    <a:schemeClr val="dk1"/>
                  </a:solidFill>
                  <a:latin typeface="Arial"/>
                  <a:ea typeface="Arial"/>
                  <a:cs typeface="Arial"/>
                  <a:sym typeface="Arial"/>
                </a:rPr>
                <a:t>się</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dostosować</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ośrodki</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narciarskie</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mogą</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sięgnąć</a:t>
              </a:r>
              <a:r>
                <a:rPr lang="en-GB" sz="2000" dirty="0">
                  <a:solidFill>
                    <a:schemeClr val="dk1"/>
                  </a:solidFill>
                  <a:latin typeface="Arial"/>
                  <a:ea typeface="Arial"/>
                  <a:cs typeface="Arial"/>
                  <a:sym typeface="Arial"/>
                </a:rPr>
                <a:t> po </a:t>
              </a:r>
              <a:r>
                <a:rPr lang="en-GB" sz="2000" dirty="0" err="1">
                  <a:solidFill>
                    <a:schemeClr val="dk1"/>
                  </a:solidFill>
                  <a:latin typeface="Arial"/>
                  <a:ea typeface="Arial"/>
                  <a:cs typeface="Arial"/>
                  <a:sym typeface="Arial"/>
                </a:rPr>
                <a:t>technologie</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sztucznego</a:t>
              </a:r>
              <a:r>
                <a:rPr lang="en-GB" sz="2000" dirty="0">
                  <a:solidFill>
                    <a:schemeClr val="dk1"/>
                  </a:solidFill>
                  <a:latin typeface="Arial"/>
                  <a:ea typeface="Arial"/>
                  <a:cs typeface="Arial"/>
                  <a:sym typeface="Arial"/>
                </a:rPr>
                <a:t> </a:t>
              </a:r>
              <a:r>
                <a:rPr lang="en-GB" sz="2000" dirty="0" err="1">
                  <a:solidFill>
                    <a:schemeClr val="dk1"/>
                  </a:solidFill>
                  <a:latin typeface="Arial"/>
                  <a:ea typeface="Arial"/>
                  <a:cs typeface="Arial"/>
                  <a:sym typeface="Arial"/>
                </a:rPr>
                <a:t>naśnieżania</a:t>
              </a:r>
              <a:r>
                <a:rPr lang="en-GB" sz="2000" dirty="0">
                  <a:solidFill>
                    <a:schemeClr val="dk1"/>
                  </a:solidFill>
                  <a:latin typeface="Arial"/>
                  <a:ea typeface="Arial"/>
                  <a:cs typeface="Arial"/>
                  <a:sym typeface="Arial"/>
                </a:rPr>
                <a:t>.</a:t>
              </a:r>
              <a:endParaRPr sz="2000" dirty="0">
                <a:solidFill>
                  <a:schemeClr val="dk1"/>
                </a:solidFill>
                <a:latin typeface="Arial"/>
                <a:ea typeface="Arial"/>
                <a:cs typeface="Arial"/>
                <a:sym typeface="Arial"/>
              </a:endParaRPr>
            </a:p>
          </p:txBody>
        </p:sp>
        <p:sp>
          <p:nvSpPr>
            <p:cNvPr id="250" name="Google Shape;250;p19"/>
            <p:cNvSpPr/>
            <p:nvPr/>
          </p:nvSpPr>
          <p:spPr>
            <a:xfrm>
              <a:off x="3855477" y="79833"/>
              <a:ext cx="5260265" cy="767476"/>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9"/>
            <p:cNvSpPr txBox="1"/>
            <p:nvPr/>
          </p:nvSpPr>
          <p:spPr>
            <a:xfrm>
              <a:off x="3855477" y="79833"/>
              <a:ext cx="5260265" cy="767476"/>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GB" sz="3600" b="1">
                  <a:solidFill>
                    <a:schemeClr val="lt1"/>
                  </a:solidFill>
                  <a:latin typeface="Arial"/>
                  <a:ea typeface="Arial"/>
                  <a:cs typeface="Arial"/>
                  <a:sym typeface="Arial"/>
                </a:rPr>
                <a:t>Turystyka górska</a:t>
              </a:r>
              <a:r>
                <a:rPr lang="en-GB" sz="3600">
                  <a:solidFill>
                    <a:schemeClr val="lt1"/>
                  </a:solidFill>
                  <a:latin typeface="Arial"/>
                  <a:ea typeface="Arial"/>
                  <a:cs typeface="Arial"/>
                  <a:sym typeface="Arial"/>
                </a:rPr>
                <a:t> </a:t>
              </a:r>
              <a:endParaRPr sz="3600">
                <a:solidFill>
                  <a:schemeClr val="lt1"/>
                </a:solidFill>
                <a:latin typeface="Arial"/>
                <a:ea typeface="Arial"/>
                <a:cs typeface="Arial"/>
                <a:sym typeface="Arial"/>
              </a:endParaRPr>
            </a:p>
          </p:txBody>
        </p:sp>
        <p:sp>
          <p:nvSpPr>
            <p:cNvPr id="252" name="Google Shape;252;p19"/>
            <p:cNvSpPr/>
            <p:nvPr/>
          </p:nvSpPr>
          <p:spPr>
            <a:xfrm>
              <a:off x="710" y="6941942"/>
              <a:ext cx="5260265" cy="4456991"/>
            </a:xfrm>
            <a:prstGeom prst="rect">
              <a:avLst/>
            </a:prstGeom>
            <a:blipFill rotWithShape="1">
              <a:blip r:embed="rId4">
                <a:alphaModFix/>
              </a:blip>
              <a:stretch>
                <a:fillRect l="-21996" r="-21996"/>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9"/>
            <p:cNvSpPr/>
            <p:nvPr/>
          </p:nvSpPr>
          <p:spPr>
            <a:xfrm>
              <a:off x="4184367" y="7134326"/>
              <a:ext cx="3246609" cy="3458754"/>
            </a:xfrm>
            <a:prstGeom prst="roundRect">
              <a:avLst>
                <a:gd name="adj" fmla="val 10000"/>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19"/>
            <p:cNvSpPr txBox="1"/>
            <p:nvPr/>
          </p:nvSpPr>
          <p:spPr>
            <a:xfrm>
              <a:off x="4279457" y="7229416"/>
              <a:ext cx="3056429" cy="3268574"/>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en-GB" sz="2400" dirty="0" err="1">
                  <a:solidFill>
                    <a:schemeClr val="dk1"/>
                  </a:solidFill>
                  <a:latin typeface="Arial"/>
                  <a:ea typeface="Arial"/>
                  <a:cs typeface="Arial"/>
                  <a:sym typeface="Arial"/>
                </a:rPr>
                <a:t>Wzrost</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liczby</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pożarów</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lasów</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spowodowany</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długotrwałymi</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suszami</a:t>
              </a:r>
              <a:r>
                <a:rPr lang="en-GB" sz="2400" dirty="0">
                  <a:solidFill>
                    <a:schemeClr val="dk1"/>
                  </a:solidFill>
                  <a:latin typeface="Arial"/>
                  <a:ea typeface="Arial"/>
                  <a:cs typeface="Arial"/>
                  <a:sym typeface="Arial"/>
                </a:rPr>
                <a:t> i </a:t>
              </a:r>
              <a:r>
                <a:rPr lang="en-GB" sz="2400" dirty="0" err="1">
                  <a:solidFill>
                    <a:schemeClr val="dk1"/>
                  </a:solidFill>
                  <a:latin typeface="Arial"/>
                  <a:ea typeface="Arial"/>
                  <a:cs typeface="Arial"/>
                  <a:sym typeface="Arial"/>
                </a:rPr>
                <a:t>wyższymi</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temperaturami</a:t>
              </a:r>
              <a:r>
                <a:rPr lang="en-GB" sz="2400" dirty="0">
                  <a:solidFill>
                    <a:schemeClr val="dk1"/>
                  </a:solidFill>
                  <a:latin typeface="Arial"/>
                  <a:ea typeface="Arial"/>
                  <a:cs typeface="Arial"/>
                  <a:sym typeface="Arial"/>
                </a:rPr>
                <a:t> w </a:t>
              </a:r>
              <a:r>
                <a:rPr lang="en-GB" sz="2400" dirty="0" err="1">
                  <a:solidFill>
                    <a:schemeClr val="dk1"/>
                  </a:solidFill>
                  <a:latin typeface="Arial"/>
                  <a:ea typeface="Arial"/>
                  <a:cs typeface="Arial"/>
                  <a:sym typeface="Arial"/>
                </a:rPr>
                <a:t>regionach</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takich</a:t>
              </a:r>
              <a:r>
                <a:rPr lang="en-GB" sz="2400" dirty="0">
                  <a:solidFill>
                    <a:schemeClr val="dk1"/>
                  </a:solidFill>
                  <a:latin typeface="Arial"/>
                  <a:ea typeface="Arial"/>
                  <a:cs typeface="Arial"/>
                  <a:sym typeface="Arial"/>
                </a:rPr>
                <a:t> jak </a:t>
              </a:r>
              <a:r>
                <a:rPr lang="en-GB" sz="2400" dirty="0" err="1">
                  <a:solidFill>
                    <a:schemeClr val="dk1"/>
                  </a:solidFill>
                  <a:latin typeface="Arial"/>
                  <a:ea typeface="Arial"/>
                  <a:cs typeface="Arial"/>
                  <a:sym typeface="Arial"/>
                </a:rPr>
                <a:t>południowa</a:t>
              </a:r>
              <a:r>
                <a:rPr lang="en-GB" sz="2400" dirty="0">
                  <a:solidFill>
                    <a:schemeClr val="dk1"/>
                  </a:solidFill>
                  <a:latin typeface="Arial"/>
                  <a:ea typeface="Arial"/>
                  <a:cs typeface="Arial"/>
                  <a:sym typeface="Arial"/>
                </a:rPr>
                <a:t> Europa.</a:t>
              </a:r>
              <a:endParaRPr sz="2400" dirty="0">
                <a:solidFill>
                  <a:schemeClr val="dk1"/>
                </a:solidFill>
                <a:latin typeface="Arial"/>
                <a:ea typeface="Arial"/>
                <a:cs typeface="Arial"/>
                <a:sym typeface="Arial"/>
              </a:endParaRPr>
            </a:p>
          </p:txBody>
        </p:sp>
        <p:sp>
          <p:nvSpPr>
            <p:cNvPr id="255" name="Google Shape;255;p19"/>
            <p:cNvSpPr/>
            <p:nvPr/>
          </p:nvSpPr>
          <p:spPr>
            <a:xfrm>
              <a:off x="710" y="6092090"/>
              <a:ext cx="5260265" cy="767476"/>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9"/>
            <p:cNvSpPr txBox="1"/>
            <p:nvPr/>
          </p:nvSpPr>
          <p:spPr>
            <a:xfrm>
              <a:off x="710" y="6092090"/>
              <a:ext cx="5260265" cy="767476"/>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GB" sz="3600" b="1">
                  <a:solidFill>
                    <a:schemeClr val="lt1"/>
                  </a:solidFill>
                  <a:latin typeface="Arial"/>
                  <a:ea typeface="Arial"/>
                  <a:cs typeface="Arial"/>
                  <a:sym typeface="Arial"/>
                </a:rPr>
                <a:t>Turystyka wiejska</a:t>
              </a:r>
              <a:endParaRPr sz="3600">
                <a:solidFill>
                  <a:schemeClr val="lt1"/>
                </a:solidFill>
                <a:latin typeface="Arial"/>
                <a:ea typeface="Arial"/>
                <a:cs typeface="Arial"/>
                <a:sym typeface="Arial"/>
              </a:endParaRPr>
            </a:p>
          </p:txBody>
        </p:sp>
        <p:sp>
          <p:nvSpPr>
            <p:cNvPr id="257" name="Google Shape;257;p19"/>
            <p:cNvSpPr/>
            <p:nvPr/>
          </p:nvSpPr>
          <p:spPr>
            <a:xfrm>
              <a:off x="8136389" y="6941942"/>
              <a:ext cx="5260265" cy="4456991"/>
            </a:xfrm>
            <a:prstGeom prst="rect">
              <a:avLst/>
            </a:prstGeom>
            <a:blipFill rotWithShape="1">
              <a:blip r:embed="rId5">
                <a:alphaModFix/>
              </a:blip>
              <a:stretch>
                <a:fillRect l="-16997" r="-16998"/>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9"/>
            <p:cNvSpPr/>
            <p:nvPr/>
          </p:nvSpPr>
          <p:spPr>
            <a:xfrm>
              <a:off x="12696180" y="7427194"/>
              <a:ext cx="2494340" cy="2873018"/>
            </a:xfrm>
            <a:prstGeom prst="roundRect">
              <a:avLst>
                <a:gd name="adj" fmla="val 10000"/>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19"/>
            <p:cNvSpPr txBox="1"/>
            <p:nvPr/>
          </p:nvSpPr>
          <p:spPr>
            <a:xfrm>
              <a:off x="12769237" y="7500251"/>
              <a:ext cx="2348226" cy="2726904"/>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en-GB" sz="2400" dirty="0" err="1">
                  <a:solidFill>
                    <a:schemeClr val="dk1"/>
                  </a:solidFill>
                  <a:latin typeface="Arial"/>
                  <a:ea typeface="Arial"/>
                  <a:cs typeface="Arial"/>
                  <a:sym typeface="Arial"/>
                </a:rPr>
                <a:t>Zmiany</a:t>
              </a:r>
              <a:r>
                <a:rPr lang="en-GB" sz="2400" dirty="0">
                  <a:solidFill>
                    <a:schemeClr val="dk1"/>
                  </a:solidFill>
                  <a:latin typeface="Arial"/>
                  <a:ea typeface="Arial"/>
                  <a:cs typeface="Arial"/>
                  <a:sym typeface="Arial"/>
                </a:rPr>
                <a:t> w </a:t>
              </a:r>
              <a:r>
                <a:rPr lang="en-GB" sz="2400" dirty="0" err="1">
                  <a:solidFill>
                    <a:schemeClr val="dk1"/>
                  </a:solidFill>
                  <a:latin typeface="Arial"/>
                  <a:ea typeface="Arial"/>
                  <a:cs typeface="Arial"/>
                  <a:sym typeface="Arial"/>
                </a:rPr>
                <a:t>siedliskach</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roślin</a:t>
              </a:r>
              <a:r>
                <a:rPr lang="en-GB" sz="2400" dirty="0">
                  <a:solidFill>
                    <a:schemeClr val="dk1"/>
                  </a:solidFill>
                  <a:latin typeface="Arial"/>
                  <a:ea typeface="Arial"/>
                  <a:cs typeface="Arial"/>
                  <a:sym typeface="Arial"/>
                </a:rPr>
                <a:t> i </a:t>
              </a:r>
              <a:r>
                <a:rPr lang="en-GB" sz="2400" dirty="0" err="1">
                  <a:solidFill>
                    <a:schemeClr val="dk1"/>
                  </a:solidFill>
                  <a:latin typeface="Arial"/>
                  <a:ea typeface="Arial"/>
                  <a:cs typeface="Arial"/>
                  <a:sym typeface="Arial"/>
                </a:rPr>
                <a:t>zwierząt</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wraz</a:t>
              </a:r>
              <a:r>
                <a:rPr lang="en-GB" sz="2400" dirty="0">
                  <a:solidFill>
                    <a:schemeClr val="dk1"/>
                  </a:solidFill>
                  <a:latin typeface="Arial"/>
                  <a:ea typeface="Arial"/>
                  <a:cs typeface="Arial"/>
                  <a:sym typeface="Arial"/>
                </a:rPr>
                <a:t> z </a:t>
              </a:r>
              <a:r>
                <a:rPr lang="en-GB" sz="2400" dirty="0" err="1">
                  <a:solidFill>
                    <a:schemeClr val="dk1"/>
                  </a:solidFill>
                  <a:latin typeface="Arial"/>
                  <a:ea typeface="Arial"/>
                  <a:cs typeface="Arial"/>
                  <a:sym typeface="Arial"/>
                </a:rPr>
                <a:t>migracją</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gatunków</a:t>
              </a:r>
              <a:r>
                <a:rPr lang="en-GB" sz="2400" dirty="0">
                  <a:solidFill>
                    <a:schemeClr val="dk1"/>
                  </a:solidFill>
                  <a:latin typeface="Arial"/>
                  <a:ea typeface="Arial"/>
                  <a:cs typeface="Arial"/>
                  <a:sym typeface="Arial"/>
                </a:rPr>
                <a:t> w </a:t>
              </a:r>
              <a:r>
                <a:rPr lang="en-GB" sz="2400" dirty="0" err="1">
                  <a:solidFill>
                    <a:schemeClr val="dk1"/>
                  </a:solidFill>
                  <a:latin typeface="Arial"/>
                  <a:ea typeface="Arial"/>
                  <a:cs typeface="Arial"/>
                  <a:sym typeface="Arial"/>
                </a:rPr>
                <a:t>celu</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przetrwania</a:t>
              </a:r>
              <a:r>
                <a:rPr lang="en-GB" sz="2800" dirty="0">
                  <a:solidFill>
                    <a:schemeClr val="dk1"/>
                  </a:solidFill>
                  <a:latin typeface="Arial"/>
                  <a:ea typeface="Arial"/>
                  <a:cs typeface="Arial"/>
                  <a:sym typeface="Arial"/>
                </a:rPr>
                <a:t>.</a:t>
              </a:r>
              <a:endParaRPr sz="2800" dirty="0">
                <a:solidFill>
                  <a:schemeClr val="dk1"/>
                </a:solidFill>
                <a:latin typeface="Arial"/>
                <a:ea typeface="Arial"/>
                <a:cs typeface="Arial"/>
                <a:sym typeface="Arial"/>
              </a:endParaRPr>
            </a:p>
          </p:txBody>
        </p:sp>
        <p:sp>
          <p:nvSpPr>
            <p:cNvPr id="260" name="Google Shape;260;p19"/>
            <p:cNvSpPr/>
            <p:nvPr/>
          </p:nvSpPr>
          <p:spPr>
            <a:xfrm>
              <a:off x="8136389" y="6092090"/>
              <a:ext cx="5260265" cy="767476"/>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19"/>
            <p:cNvSpPr txBox="1"/>
            <p:nvPr/>
          </p:nvSpPr>
          <p:spPr>
            <a:xfrm>
              <a:off x="8136389" y="6092090"/>
              <a:ext cx="5260265" cy="767476"/>
            </a:xfrm>
            <a:prstGeom prst="rect">
              <a:avLst/>
            </a:prstGeom>
            <a:noFill/>
            <a:ln>
              <a:noFill/>
            </a:ln>
          </p:spPr>
          <p:txBody>
            <a:bodyPr spcFirstLastPara="1" wrap="square" lIns="137150" tIns="137150" rIns="137150" bIns="137150" anchor="ctr" anchorCtr="0">
              <a:noAutofit/>
            </a:bodyPr>
            <a:lstStyle/>
            <a:p>
              <a:pPr marL="0" marR="0" lvl="0" indent="0" algn="ctr" rtl="0">
                <a:lnSpc>
                  <a:spcPct val="90000"/>
                </a:lnSpc>
                <a:spcBef>
                  <a:spcPts val="0"/>
                </a:spcBef>
                <a:spcAft>
                  <a:spcPts val="0"/>
                </a:spcAft>
                <a:buClr>
                  <a:schemeClr val="lt1"/>
                </a:buClr>
                <a:buSzPts val="3600"/>
                <a:buFont typeface="Arial"/>
                <a:buNone/>
              </a:pPr>
              <a:r>
                <a:rPr lang="en-GB" sz="3600" b="1">
                  <a:solidFill>
                    <a:schemeClr val="lt1"/>
                  </a:solidFill>
                  <a:latin typeface="Arial"/>
                  <a:ea typeface="Arial"/>
                  <a:cs typeface="Arial"/>
                  <a:sym typeface="Arial"/>
                </a:rPr>
                <a:t>Ekoturystyka</a:t>
              </a:r>
              <a:endParaRPr sz="3600">
                <a:solidFill>
                  <a:schemeClr val="lt1"/>
                </a:solidFill>
                <a:latin typeface="Arial"/>
                <a:ea typeface="Arial"/>
                <a:cs typeface="Arial"/>
                <a:sym typeface="Arial"/>
              </a:endParaRPr>
            </a:p>
          </p:txBody>
        </p:sp>
      </p:grpSp>
      <p:sp>
        <p:nvSpPr>
          <p:cNvPr id="262" name="Google Shape;262;p19"/>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GB" b="1"/>
              <a:t>5. Rodzaje turystyki, na które ma to wpływ</a:t>
            </a:r>
            <a:endParaRPr b="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grpSp>
        <p:nvGrpSpPr>
          <p:cNvPr id="268" name="Google Shape;268;p20"/>
          <p:cNvGrpSpPr/>
          <p:nvPr/>
        </p:nvGrpSpPr>
        <p:grpSpPr>
          <a:xfrm>
            <a:off x="8823894" y="1166768"/>
            <a:ext cx="15074547" cy="10875375"/>
            <a:chOff x="3478" y="182824"/>
            <a:chExt cx="15074547" cy="10875375"/>
          </a:xfrm>
        </p:grpSpPr>
        <p:sp>
          <p:nvSpPr>
            <p:cNvPr id="269" name="Google Shape;269;p20"/>
            <p:cNvSpPr/>
            <p:nvPr/>
          </p:nvSpPr>
          <p:spPr>
            <a:xfrm>
              <a:off x="3883886" y="986868"/>
              <a:ext cx="4976731" cy="4216754"/>
            </a:xfrm>
            <a:prstGeom prst="rect">
              <a:avLst/>
            </a:prstGeom>
            <a:blipFill rotWithShape="1">
              <a:blip r:embed="rId3">
                <a:alphaModFix/>
              </a:blip>
              <a:stretch>
                <a:fillRect l="-11999" r="-11997"/>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0"/>
            <p:cNvSpPr/>
            <p:nvPr/>
          </p:nvSpPr>
          <p:spPr>
            <a:xfrm>
              <a:off x="7558072" y="920857"/>
              <a:ext cx="3639544" cy="3768374"/>
            </a:xfrm>
            <a:prstGeom prst="roundRect">
              <a:avLst>
                <a:gd name="adj" fmla="val 10000"/>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0"/>
            <p:cNvSpPr txBox="1"/>
            <p:nvPr/>
          </p:nvSpPr>
          <p:spPr>
            <a:xfrm>
              <a:off x="7664671" y="1027456"/>
              <a:ext cx="3426346" cy="3555176"/>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en-GB" sz="2400" dirty="0" err="1">
                  <a:solidFill>
                    <a:schemeClr val="dk1"/>
                  </a:solidFill>
                  <a:latin typeface="Arial"/>
                  <a:ea typeface="Arial"/>
                  <a:cs typeface="Arial"/>
                  <a:sym typeface="Arial"/>
                </a:rPr>
                <a:t>Miasta</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na</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całym</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świecie</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borykają</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się</a:t>
              </a:r>
              <a:r>
                <a:rPr lang="en-GB" sz="2400" dirty="0">
                  <a:solidFill>
                    <a:schemeClr val="dk1"/>
                  </a:solidFill>
                  <a:latin typeface="Arial"/>
                  <a:ea typeface="Arial"/>
                  <a:cs typeface="Arial"/>
                  <a:sym typeface="Arial"/>
                </a:rPr>
                <a:t> z </a:t>
              </a:r>
              <a:r>
                <a:rPr lang="en-GB" sz="2400" dirty="0" err="1">
                  <a:solidFill>
                    <a:schemeClr val="dk1"/>
                  </a:solidFill>
                  <a:latin typeface="Arial"/>
                  <a:ea typeface="Arial"/>
                  <a:cs typeface="Arial"/>
                  <a:sym typeface="Arial"/>
                </a:rPr>
                <a:t>takimi</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zagrożeniami</a:t>
              </a:r>
              <a:r>
                <a:rPr lang="en-GB" sz="2400" dirty="0">
                  <a:solidFill>
                    <a:schemeClr val="dk1"/>
                  </a:solidFill>
                  <a:latin typeface="Arial"/>
                  <a:ea typeface="Arial"/>
                  <a:cs typeface="Arial"/>
                  <a:sym typeface="Arial"/>
                </a:rPr>
                <a:t>, jak </a:t>
              </a:r>
              <a:r>
                <a:rPr lang="en-GB" sz="2400" dirty="0" err="1">
                  <a:solidFill>
                    <a:schemeClr val="dk1"/>
                  </a:solidFill>
                  <a:latin typeface="Arial"/>
                  <a:ea typeface="Arial"/>
                  <a:cs typeface="Arial"/>
                  <a:sym typeface="Arial"/>
                </a:rPr>
                <a:t>ekstremalne</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upały</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niedobór</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wody</a:t>
              </a:r>
              <a:r>
                <a:rPr lang="en-GB" sz="2400" dirty="0">
                  <a:solidFill>
                    <a:schemeClr val="dk1"/>
                  </a:solidFill>
                  <a:latin typeface="Arial"/>
                  <a:ea typeface="Arial"/>
                  <a:cs typeface="Arial"/>
                  <a:sym typeface="Arial"/>
                </a:rPr>
                <a:t> i </a:t>
              </a:r>
              <a:r>
                <a:rPr lang="en-GB" sz="2400" dirty="0" err="1">
                  <a:solidFill>
                    <a:schemeClr val="dk1"/>
                  </a:solidFill>
                  <a:latin typeface="Arial"/>
                  <a:ea typeface="Arial"/>
                  <a:cs typeface="Arial"/>
                  <a:sym typeface="Arial"/>
                </a:rPr>
                <a:t>częste</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powodzie</a:t>
              </a:r>
              <a:r>
                <a:rPr lang="en-GB" sz="2400" dirty="0">
                  <a:solidFill>
                    <a:schemeClr val="dk1"/>
                  </a:solidFill>
                  <a:latin typeface="Arial"/>
                  <a:ea typeface="Arial"/>
                  <a:cs typeface="Arial"/>
                  <a:sym typeface="Arial"/>
                </a:rPr>
                <a:t>, a </a:t>
              </a:r>
              <a:r>
                <a:rPr lang="en-GB" sz="2400" dirty="0" err="1">
                  <a:solidFill>
                    <a:schemeClr val="dk1"/>
                  </a:solidFill>
                  <a:latin typeface="Arial"/>
                  <a:ea typeface="Arial"/>
                  <a:cs typeface="Arial"/>
                  <a:sym typeface="Arial"/>
                </a:rPr>
                <a:t>nadmorskie</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obszary</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miejskie</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są</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dodatkowo</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narażone</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na</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podnoszący</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się</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poziom</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mórz</a:t>
              </a:r>
              <a:r>
                <a:rPr lang="en-GB" sz="2400" dirty="0">
                  <a:solidFill>
                    <a:schemeClr val="dk1"/>
                  </a:solidFill>
                  <a:latin typeface="Arial"/>
                  <a:ea typeface="Arial"/>
                  <a:cs typeface="Arial"/>
                  <a:sym typeface="Arial"/>
                </a:rPr>
                <a:t>.</a:t>
              </a:r>
              <a:endParaRPr sz="2400" dirty="0">
                <a:solidFill>
                  <a:schemeClr val="dk1"/>
                </a:solidFill>
                <a:latin typeface="Arial"/>
                <a:ea typeface="Arial"/>
                <a:cs typeface="Arial"/>
                <a:sym typeface="Arial"/>
              </a:endParaRPr>
            </a:p>
          </p:txBody>
        </p:sp>
        <p:sp>
          <p:nvSpPr>
            <p:cNvPr id="272" name="Google Shape;272;p20"/>
            <p:cNvSpPr/>
            <p:nvPr/>
          </p:nvSpPr>
          <p:spPr>
            <a:xfrm>
              <a:off x="3883886" y="182824"/>
              <a:ext cx="4976731" cy="72610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0"/>
            <p:cNvSpPr txBox="1"/>
            <p:nvPr/>
          </p:nvSpPr>
          <p:spPr>
            <a:xfrm>
              <a:off x="3883886" y="182824"/>
              <a:ext cx="4976731" cy="726108"/>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GB" sz="3500" b="1">
                  <a:solidFill>
                    <a:schemeClr val="lt1"/>
                  </a:solidFill>
                  <a:latin typeface="Arial"/>
                  <a:ea typeface="Arial"/>
                  <a:cs typeface="Arial"/>
                  <a:sym typeface="Arial"/>
                </a:rPr>
                <a:t>Turystyka miejska</a:t>
              </a:r>
              <a:r>
                <a:rPr lang="en-GB" sz="3500">
                  <a:solidFill>
                    <a:schemeClr val="lt1"/>
                  </a:solidFill>
                  <a:latin typeface="Arial"/>
                  <a:ea typeface="Arial"/>
                  <a:cs typeface="Arial"/>
                  <a:sym typeface="Arial"/>
                </a:rPr>
                <a:t> </a:t>
              </a:r>
              <a:endParaRPr sz="3500">
                <a:solidFill>
                  <a:schemeClr val="lt1"/>
                </a:solidFill>
                <a:latin typeface="Arial"/>
                <a:ea typeface="Arial"/>
                <a:cs typeface="Arial"/>
                <a:sym typeface="Arial"/>
              </a:endParaRPr>
            </a:p>
          </p:txBody>
        </p:sp>
        <p:sp>
          <p:nvSpPr>
            <p:cNvPr id="274" name="Google Shape;274;p20"/>
            <p:cNvSpPr/>
            <p:nvPr/>
          </p:nvSpPr>
          <p:spPr>
            <a:xfrm>
              <a:off x="3478" y="6841445"/>
              <a:ext cx="4976731" cy="4216754"/>
            </a:xfrm>
            <a:prstGeom prst="rect">
              <a:avLst/>
            </a:prstGeom>
            <a:blipFill rotWithShape="1">
              <a:blip r:embed="rId4">
                <a:alphaModFix/>
              </a:blip>
              <a:stretch>
                <a:fillRect l="-13997" r="-13999"/>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0"/>
            <p:cNvSpPr/>
            <p:nvPr/>
          </p:nvSpPr>
          <p:spPr>
            <a:xfrm>
              <a:off x="3582549" y="6795021"/>
              <a:ext cx="3829775" cy="3729198"/>
            </a:xfrm>
            <a:prstGeom prst="roundRect">
              <a:avLst>
                <a:gd name="adj" fmla="val 10000"/>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0"/>
            <p:cNvSpPr txBox="1"/>
            <p:nvPr/>
          </p:nvSpPr>
          <p:spPr>
            <a:xfrm>
              <a:off x="3691773" y="6904245"/>
              <a:ext cx="3611327" cy="3510750"/>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en-GB" sz="2400" dirty="0" err="1">
                  <a:solidFill>
                    <a:schemeClr val="dk1"/>
                  </a:solidFill>
                  <a:latin typeface="Arial"/>
                  <a:ea typeface="Arial"/>
                  <a:cs typeface="Arial"/>
                  <a:sym typeface="Arial"/>
                </a:rPr>
                <a:t>Podnoszący</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się</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poziom</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mórz</a:t>
              </a:r>
              <a:r>
                <a:rPr lang="en-GB" sz="2400" dirty="0">
                  <a:solidFill>
                    <a:schemeClr val="dk1"/>
                  </a:solidFill>
                  <a:latin typeface="Arial"/>
                  <a:ea typeface="Arial"/>
                  <a:cs typeface="Arial"/>
                  <a:sym typeface="Arial"/>
                </a:rPr>
                <a:t> i </a:t>
              </a:r>
              <a:r>
                <a:rPr lang="en-GB" sz="2400" dirty="0" err="1">
                  <a:solidFill>
                    <a:schemeClr val="dk1"/>
                  </a:solidFill>
                  <a:latin typeface="Arial"/>
                  <a:ea typeface="Arial"/>
                  <a:cs typeface="Arial"/>
                  <a:sym typeface="Arial"/>
                </a:rPr>
                <a:t>ekstremalne</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zjawiska</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pogodowe</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zagrażają</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zarówno</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plażom</a:t>
              </a:r>
              <a:r>
                <a:rPr lang="en-GB" sz="2400" dirty="0">
                  <a:solidFill>
                    <a:schemeClr val="dk1"/>
                  </a:solidFill>
                  <a:latin typeface="Arial"/>
                  <a:ea typeface="Arial"/>
                  <a:cs typeface="Arial"/>
                  <a:sym typeface="Arial"/>
                </a:rPr>
                <a:t>, jak i </a:t>
              </a:r>
              <a:r>
                <a:rPr lang="en-GB" sz="2400" dirty="0" err="1">
                  <a:solidFill>
                    <a:schemeClr val="dk1"/>
                  </a:solidFill>
                  <a:latin typeface="Arial"/>
                  <a:ea typeface="Arial"/>
                  <a:cs typeface="Arial"/>
                  <a:sym typeface="Arial"/>
                </a:rPr>
                <a:t>infrastrukturze</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przybrzeżnej</a:t>
              </a:r>
              <a:r>
                <a:rPr lang="en-GB" sz="2400" dirty="0">
                  <a:solidFill>
                    <a:schemeClr val="dk1"/>
                  </a:solidFill>
                  <a:latin typeface="Arial"/>
                  <a:ea typeface="Arial"/>
                  <a:cs typeface="Arial"/>
                  <a:sym typeface="Arial"/>
                </a:rPr>
                <a:t>, z </a:t>
              </a:r>
              <a:r>
                <a:rPr lang="en-GB" sz="2400" dirty="0" err="1">
                  <a:solidFill>
                    <a:schemeClr val="dk1"/>
                  </a:solidFill>
                  <a:latin typeface="Arial"/>
                  <a:ea typeface="Arial"/>
                  <a:cs typeface="Arial"/>
                  <a:sym typeface="Arial"/>
                </a:rPr>
                <a:t>której</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corocznie</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korzystają</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setki</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milionów</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turystów</a:t>
              </a:r>
              <a:r>
                <a:rPr lang="en-GB" sz="2400" dirty="0">
                  <a:solidFill>
                    <a:schemeClr val="dk1"/>
                  </a:solidFill>
                  <a:latin typeface="Arial"/>
                  <a:ea typeface="Arial"/>
                  <a:cs typeface="Arial"/>
                  <a:sym typeface="Arial"/>
                </a:rPr>
                <a:t>.</a:t>
              </a:r>
              <a:endParaRPr sz="2400" dirty="0">
                <a:solidFill>
                  <a:schemeClr val="dk1"/>
                </a:solidFill>
                <a:latin typeface="Arial"/>
                <a:ea typeface="Arial"/>
                <a:cs typeface="Arial"/>
                <a:sym typeface="Arial"/>
              </a:endParaRPr>
            </a:p>
          </p:txBody>
        </p:sp>
        <p:sp>
          <p:nvSpPr>
            <p:cNvPr id="277" name="Google Shape;277;p20"/>
            <p:cNvSpPr/>
            <p:nvPr/>
          </p:nvSpPr>
          <p:spPr>
            <a:xfrm>
              <a:off x="3478" y="5871013"/>
              <a:ext cx="4976731" cy="1058884"/>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0"/>
            <p:cNvSpPr txBox="1"/>
            <p:nvPr/>
          </p:nvSpPr>
          <p:spPr>
            <a:xfrm>
              <a:off x="3478" y="5871013"/>
              <a:ext cx="4976731" cy="1058884"/>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GB" sz="2800" b="1" dirty="0" err="1">
                  <a:solidFill>
                    <a:schemeClr val="lt1"/>
                  </a:solidFill>
                  <a:latin typeface="Arial"/>
                  <a:ea typeface="Arial"/>
                  <a:cs typeface="Arial"/>
                  <a:sym typeface="Arial"/>
                </a:rPr>
                <a:t>Turystyka</a:t>
              </a:r>
              <a:r>
                <a:rPr lang="en-GB" sz="2800" b="1" dirty="0">
                  <a:solidFill>
                    <a:schemeClr val="lt1"/>
                  </a:solidFill>
                  <a:latin typeface="Arial"/>
                  <a:ea typeface="Arial"/>
                  <a:cs typeface="Arial"/>
                  <a:sym typeface="Arial"/>
                </a:rPr>
                <a:t> </a:t>
              </a:r>
              <a:r>
                <a:rPr lang="en-GB" sz="2800" b="1" dirty="0" err="1">
                  <a:solidFill>
                    <a:schemeClr val="lt1"/>
                  </a:solidFill>
                  <a:latin typeface="Arial"/>
                  <a:ea typeface="Arial"/>
                  <a:cs typeface="Arial"/>
                  <a:sym typeface="Arial"/>
                </a:rPr>
                <a:t>nadmorska</a:t>
              </a:r>
              <a:r>
                <a:rPr lang="en-GB" sz="2800" b="1" dirty="0">
                  <a:solidFill>
                    <a:schemeClr val="lt1"/>
                  </a:solidFill>
                  <a:latin typeface="Arial"/>
                  <a:ea typeface="Arial"/>
                  <a:cs typeface="Arial"/>
                  <a:sym typeface="Arial"/>
                </a:rPr>
                <a:t>, </a:t>
              </a:r>
              <a:r>
                <a:rPr lang="en-GB" sz="2800" b="1" dirty="0" err="1">
                  <a:solidFill>
                    <a:schemeClr val="lt1"/>
                  </a:solidFill>
                  <a:latin typeface="Arial"/>
                  <a:ea typeface="Arial"/>
                  <a:cs typeface="Arial"/>
                  <a:sym typeface="Arial"/>
                </a:rPr>
                <a:t>morska</a:t>
              </a:r>
              <a:r>
                <a:rPr lang="en-GB" sz="2800" b="1" dirty="0">
                  <a:solidFill>
                    <a:schemeClr val="lt1"/>
                  </a:solidFill>
                  <a:latin typeface="Arial"/>
                  <a:ea typeface="Arial"/>
                  <a:cs typeface="Arial"/>
                  <a:sym typeface="Arial"/>
                </a:rPr>
                <a:t> i </a:t>
              </a:r>
              <a:r>
                <a:rPr lang="en-GB" sz="2800" b="1" dirty="0" err="1">
                  <a:solidFill>
                    <a:schemeClr val="lt1"/>
                  </a:solidFill>
                  <a:latin typeface="Arial"/>
                  <a:ea typeface="Arial"/>
                  <a:cs typeface="Arial"/>
                  <a:sym typeface="Arial"/>
                </a:rPr>
                <a:t>śródlądowa</a:t>
              </a:r>
              <a:endParaRPr sz="2800" dirty="0">
                <a:solidFill>
                  <a:schemeClr val="lt1"/>
                </a:solidFill>
                <a:latin typeface="Arial"/>
                <a:ea typeface="Arial"/>
                <a:cs typeface="Arial"/>
                <a:sym typeface="Arial"/>
              </a:endParaRPr>
            </a:p>
          </p:txBody>
        </p:sp>
        <p:sp>
          <p:nvSpPr>
            <p:cNvPr id="279" name="Google Shape;279;p20"/>
            <p:cNvSpPr/>
            <p:nvPr/>
          </p:nvSpPr>
          <p:spPr>
            <a:xfrm>
              <a:off x="8104543" y="6823519"/>
              <a:ext cx="4976731" cy="4216754"/>
            </a:xfrm>
            <a:prstGeom prst="rect">
              <a:avLst/>
            </a:prstGeom>
            <a:blipFill rotWithShape="1">
              <a:blip r:embed="rId5">
                <a:alphaModFix/>
              </a:blip>
              <a:stretch>
                <a:fillRect l="-20998" r="-20998"/>
              </a:stretch>
            </a:blip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0"/>
            <p:cNvSpPr/>
            <p:nvPr/>
          </p:nvSpPr>
          <p:spPr>
            <a:xfrm>
              <a:off x="12118979" y="6887206"/>
              <a:ext cx="2959046" cy="3508976"/>
            </a:xfrm>
            <a:prstGeom prst="roundRect">
              <a:avLst>
                <a:gd name="adj" fmla="val 10000"/>
              </a:avLst>
            </a:prstGeom>
            <a:solidFill>
              <a:schemeClr val="lt1">
                <a:alpha val="89803"/>
              </a:schemeClr>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0"/>
            <p:cNvSpPr txBox="1"/>
            <p:nvPr/>
          </p:nvSpPr>
          <p:spPr>
            <a:xfrm>
              <a:off x="12205646" y="6973873"/>
              <a:ext cx="2785712" cy="3335642"/>
            </a:xfrm>
            <a:prstGeom prst="rect">
              <a:avLst/>
            </a:prstGeom>
            <a:noFill/>
            <a:ln>
              <a:noFill/>
            </a:ln>
          </p:spPr>
          <p:txBody>
            <a:bodyPr spcFirstLastPara="1" wrap="square" lIns="106675" tIns="106675" rIns="106675" bIns="106675" anchor="ctr" anchorCtr="0">
              <a:noAutofit/>
            </a:bodyPr>
            <a:lstStyle/>
            <a:p>
              <a:pPr marL="0" marR="0" lvl="0" indent="0" algn="l" rtl="0">
                <a:lnSpc>
                  <a:spcPct val="90000"/>
                </a:lnSpc>
                <a:spcBef>
                  <a:spcPts val="0"/>
                </a:spcBef>
                <a:spcAft>
                  <a:spcPts val="0"/>
                </a:spcAft>
                <a:buClr>
                  <a:schemeClr val="dk1"/>
                </a:buClr>
                <a:buSzPts val="2800"/>
                <a:buFont typeface="Arial"/>
                <a:buNone/>
              </a:pPr>
              <a:r>
                <a:rPr lang="en-GB" sz="2400" dirty="0" err="1">
                  <a:solidFill>
                    <a:schemeClr val="dk1"/>
                  </a:solidFill>
                  <a:latin typeface="Arial"/>
                  <a:ea typeface="Arial"/>
                  <a:cs typeface="Arial"/>
                  <a:sym typeface="Arial"/>
                </a:rPr>
                <a:t>Wzrost</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temperatury</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oceanów</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zagraża</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zdrowiu</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ekosystemów</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rafowych</a:t>
              </a:r>
              <a:r>
                <a:rPr lang="en-GB" sz="2400" dirty="0">
                  <a:solidFill>
                    <a:schemeClr val="dk1"/>
                  </a:solidFill>
                  <a:latin typeface="Arial"/>
                  <a:ea typeface="Arial"/>
                  <a:cs typeface="Arial"/>
                  <a:sym typeface="Arial"/>
                </a:rPr>
                <a:t> i </a:t>
              </a:r>
              <a:r>
                <a:rPr lang="en-GB" sz="2400" dirty="0" err="1">
                  <a:solidFill>
                    <a:schemeClr val="dk1"/>
                  </a:solidFill>
                  <a:latin typeface="Arial"/>
                  <a:ea typeface="Arial"/>
                  <a:cs typeface="Arial"/>
                  <a:sym typeface="Arial"/>
                </a:rPr>
                <a:t>zmienia</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rozmieszczenie</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ryb</a:t>
              </a:r>
              <a:r>
                <a:rPr lang="en-GB" sz="2400" dirty="0">
                  <a:solidFill>
                    <a:schemeClr val="dk1"/>
                  </a:solidFill>
                  <a:latin typeface="Arial"/>
                  <a:ea typeface="Arial"/>
                  <a:cs typeface="Arial"/>
                  <a:sym typeface="Arial"/>
                </a:rPr>
                <a:t> i </a:t>
              </a:r>
              <a:r>
                <a:rPr lang="en-GB" sz="2400" dirty="0" err="1">
                  <a:solidFill>
                    <a:schemeClr val="dk1"/>
                  </a:solidFill>
                  <a:latin typeface="Arial"/>
                  <a:ea typeface="Arial"/>
                  <a:cs typeface="Arial"/>
                  <a:sym typeface="Arial"/>
                </a:rPr>
                <a:t>innych</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organizmów</a:t>
              </a:r>
              <a:r>
                <a:rPr lang="en-GB" sz="2400" dirty="0">
                  <a:solidFill>
                    <a:schemeClr val="dk1"/>
                  </a:solidFill>
                  <a:latin typeface="Arial"/>
                  <a:ea typeface="Arial"/>
                  <a:cs typeface="Arial"/>
                  <a:sym typeface="Arial"/>
                </a:rPr>
                <a:t> </a:t>
              </a:r>
              <a:r>
                <a:rPr lang="en-GB" sz="2400" dirty="0" err="1">
                  <a:solidFill>
                    <a:schemeClr val="dk1"/>
                  </a:solidFill>
                  <a:latin typeface="Arial"/>
                  <a:ea typeface="Arial"/>
                  <a:cs typeface="Arial"/>
                  <a:sym typeface="Arial"/>
                </a:rPr>
                <a:t>morskich</a:t>
              </a:r>
              <a:r>
                <a:rPr lang="en-GB" sz="2400" dirty="0">
                  <a:solidFill>
                    <a:schemeClr val="dk1"/>
                  </a:solidFill>
                  <a:latin typeface="Arial"/>
                  <a:ea typeface="Arial"/>
                  <a:cs typeface="Arial"/>
                  <a:sym typeface="Arial"/>
                </a:rPr>
                <a:t>.</a:t>
              </a:r>
              <a:endParaRPr sz="2400" dirty="0">
                <a:solidFill>
                  <a:schemeClr val="dk1"/>
                </a:solidFill>
                <a:latin typeface="Arial"/>
                <a:ea typeface="Arial"/>
                <a:cs typeface="Arial"/>
                <a:sym typeface="Arial"/>
              </a:endParaRPr>
            </a:p>
          </p:txBody>
        </p:sp>
        <p:sp>
          <p:nvSpPr>
            <p:cNvPr id="282" name="Google Shape;282;p20"/>
            <p:cNvSpPr/>
            <p:nvPr/>
          </p:nvSpPr>
          <p:spPr>
            <a:xfrm>
              <a:off x="8104543" y="5888939"/>
              <a:ext cx="4976731" cy="987180"/>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0"/>
            <p:cNvSpPr txBox="1"/>
            <p:nvPr/>
          </p:nvSpPr>
          <p:spPr>
            <a:xfrm>
              <a:off x="8104543" y="5888938"/>
              <a:ext cx="4976731" cy="987181"/>
            </a:xfrm>
            <a:prstGeom prst="rect">
              <a:avLst/>
            </a:prstGeom>
            <a:noFill/>
            <a:ln>
              <a:noFill/>
            </a:ln>
          </p:spPr>
          <p:txBody>
            <a:bodyPr spcFirstLastPara="1" wrap="square" lIns="133350" tIns="133350" rIns="133350" bIns="133350" anchor="ctr" anchorCtr="0">
              <a:noAutofit/>
            </a:bodyPr>
            <a:lstStyle/>
            <a:p>
              <a:pPr marL="0" marR="0" lvl="0" indent="0" algn="ctr" rtl="0">
                <a:lnSpc>
                  <a:spcPct val="90000"/>
                </a:lnSpc>
                <a:spcBef>
                  <a:spcPts val="0"/>
                </a:spcBef>
                <a:spcAft>
                  <a:spcPts val="0"/>
                </a:spcAft>
                <a:buClr>
                  <a:schemeClr val="lt1"/>
                </a:buClr>
                <a:buSzPts val="3500"/>
                <a:buFont typeface="Arial"/>
                <a:buNone/>
              </a:pPr>
              <a:r>
                <a:rPr lang="en-GB" sz="2800" b="1" dirty="0" err="1">
                  <a:solidFill>
                    <a:schemeClr val="lt1"/>
                  </a:solidFill>
                  <a:latin typeface="Arial"/>
                  <a:ea typeface="Arial"/>
                  <a:cs typeface="Arial"/>
                  <a:sym typeface="Arial"/>
                </a:rPr>
                <a:t>Turystyka</a:t>
              </a:r>
              <a:r>
                <a:rPr lang="en-GB" sz="2800" b="1" dirty="0">
                  <a:solidFill>
                    <a:schemeClr val="lt1"/>
                  </a:solidFill>
                  <a:latin typeface="Arial"/>
                  <a:ea typeface="Arial"/>
                  <a:cs typeface="Arial"/>
                  <a:sym typeface="Arial"/>
                </a:rPr>
                <a:t> </a:t>
              </a:r>
              <a:r>
                <a:rPr lang="en-GB" sz="2800" b="1" dirty="0" err="1">
                  <a:solidFill>
                    <a:schemeClr val="lt1"/>
                  </a:solidFill>
                  <a:latin typeface="Arial"/>
                  <a:ea typeface="Arial"/>
                  <a:cs typeface="Arial"/>
                  <a:sym typeface="Arial"/>
                </a:rPr>
                <a:t>związana</a:t>
              </a:r>
              <a:r>
                <a:rPr lang="en-GB" sz="2800" b="1" dirty="0">
                  <a:solidFill>
                    <a:schemeClr val="lt1"/>
                  </a:solidFill>
                  <a:latin typeface="Arial"/>
                  <a:ea typeface="Arial"/>
                  <a:cs typeface="Arial"/>
                  <a:sym typeface="Arial"/>
                </a:rPr>
                <a:t> z </a:t>
              </a:r>
              <a:r>
                <a:rPr lang="en-GB" sz="2800" b="1" dirty="0" err="1">
                  <a:solidFill>
                    <a:schemeClr val="lt1"/>
                  </a:solidFill>
                  <a:latin typeface="Arial"/>
                  <a:ea typeface="Arial"/>
                  <a:cs typeface="Arial"/>
                  <a:sym typeface="Arial"/>
                </a:rPr>
                <a:t>życiem</a:t>
              </a:r>
              <a:r>
                <a:rPr lang="en-GB" sz="2800" b="1" dirty="0">
                  <a:solidFill>
                    <a:schemeClr val="lt1"/>
                  </a:solidFill>
                  <a:latin typeface="Arial"/>
                  <a:ea typeface="Arial"/>
                  <a:cs typeface="Arial"/>
                  <a:sym typeface="Arial"/>
                </a:rPr>
                <a:t> </a:t>
              </a:r>
              <a:r>
                <a:rPr lang="en-GB" sz="2800" b="1" dirty="0" err="1">
                  <a:solidFill>
                    <a:schemeClr val="lt1"/>
                  </a:solidFill>
                  <a:latin typeface="Arial"/>
                  <a:ea typeface="Arial"/>
                  <a:cs typeface="Arial"/>
                  <a:sym typeface="Arial"/>
                </a:rPr>
                <a:t>oceanicznym</a:t>
              </a:r>
              <a:r>
                <a:rPr lang="en-GB" sz="2800" b="1" dirty="0">
                  <a:solidFill>
                    <a:schemeClr val="lt1"/>
                  </a:solidFill>
                  <a:latin typeface="Arial"/>
                  <a:ea typeface="Arial"/>
                  <a:cs typeface="Arial"/>
                  <a:sym typeface="Arial"/>
                </a:rPr>
                <a:t> i </a:t>
              </a:r>
              <a:r>
                <a:rPr lang="en-GB" sz="2800" b="1" dirty="0" err="1">
                  <a:solidFill>
                    <a:schemeClr val="lt1"/>
                  </a:solidFill>
                  <a:latin typeface="Arial"/>
                  <a:ea typeface="Arial"/>
                  <a:cs typeface="Arial"/>
                  <a:sym typeface="Arial"/>
                </a:rPr>
                <a:t>morskim</a:t>
              </a:r>
              <a:endParaRPr sz="2800" dirty="0">
                <a:solidFill>
                  <a:schemeClr val="lt1"/>
                </a:solidFill>
                <a:latin typeface="Arial"/>
                <a:ea typeface="Arial"/>
                <a:cs typeface="Arial"/>
                <a:sym typeface="Arial"/>
              </a:endParaRPr>
            </a:p>
          </p:txBody>
        </p:sp>
      </p:grpSp>
      <p:sp>
        <p:nvSpPr>
          <p:cNvPr id="284" name="Google Shape;284;p20"/>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GB" b="1"/>
              <a:t>5. Rodzaje turystyki, na które ma to wpływ</a:t>
            </a:r>
            <a:endParaRPr b="1"/>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21"/>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GB" b="1"/>
              <a:t>5. Rodzaje turystyki, na które ma to wpływ</a:t>
            </a:r>
            <a:endParaRPr b="1"/>
          </a:p>
        </p:txBody>
      </p:sp>
      <p:pic>
        <p:nvPicPr>
          <p:cNvPr id="291" name="Google Shape;291;p21" title="Coastal and Marine Tourism Sector | Pressures on the ocean and possible solutions"/>
          <p:cNvPicPr preferRelativeResize="0"/>
          <p:nvPr/>
        </p:nvPicPr>
        <p:blipFill rotWithShape="1">
          <a:blip r:embed="rId3">
            <a:alphaModFix/>
          </a:blip>
          <a:srcRect/>
          <a:stretch/>
        </p:blipFill>
        <p:spPr>
          <a:xfrm>
            <a:off x="8382001" y="2552700"/>
            <a:ext cx="15240000" cy="86106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1"/>
                                        </p:tgtEl>
                                        <p:attrNameLst>
                                          <p:attrName>style.visibility</p:attrName>
                                        </p:attrNameLst>
                                      </p:cBhvr>
                                      <p:to>
                                        <p:strVal val="visible"/>
                                      </p:to>
                                    </p:set>
                                    <p:animEffect transition="in" filter="fade">
                                      <p:cBhvr>
                                        <p:cTn id="7" dur="1"/>
                                        <p:tgtEl>
                                          <p:spTgt spid="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2"/>
          <p:cNvSpPr txBox="1">
            <a:spLocks noGrp="1"/>
          </p:cNvSpPr>
          <p:nvPr>
            <p:ph type="title"/>
          </p:nvPr>
        </p:nvSpPr>
        <p:spPr>
          <a:xfrm>
            <a:off x="761999" y="1523999"/>
            <a:ext cx="6380206" cy="569322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GB" b="1" dirty="0"/>
              <a:t>5. </a:t>
            </a:r>
            <a:r>
              <a:rPr lang="en-GB" b="1" dirty="0" err="1"/>
              <a:t>Rodzaje</a:t>
            </a:r>
            <a:r>
              <a:rPr lang="en-GB" b="1" dirty="0"/>
              <a:t> </a:t>
            </a:r>
            <a:r>
              <a:rPr lang="en-GB" b="1" dirty="0" err="1"/>
              <a:t>turystyki</a:t>
            </a:r>
            <a:r>
              <a:rPr lang="en-GB" b="1" dirty="0"/>
              <a:t>, </a:t>
            </a:r>
            <a:r>
              <a:rPr lang="en-GB" b="1" dirty="0" err="1"/>
              <a:t>na</a:t>
            </a:r>
            <a:r>
              <a:rPr lang="en-GB" b="1" dirty="0"/>
              <a:t> </a:t>
            </a:r>
            <a:r>
              <a:rPr lang="en-GB" b="1" dirty="0" err="1"/>
              <a:t>które</a:t>
            </a:r>
            <a:r>
              <a:rPr lang="en-GB" b="1" dirty="0"/>
              <a:t> ma to </a:t>
            </a:r>
            <a:r>
              <a:rPr lang="en-GB" b="1" dirty="0" err="1"/>
              <a:t>wpływ</a:t>
            </a:r>
            <a:r>
              <a:rPr lang="en-GB" b="1" dirty="0"/>
              <a:t> – </a:t>
            </a:r>
            <a:r>
              <a:rPr lang="pl-PL" b="1" dirty="0"/>
              <a:t>ćwiczenie</a:t>
            </a:r>
            <a:endParaRPr b="1" dirty="0"/>
          </a:p>
        </p:txBody>
      </p:sp>
      <p:sp>
        <p:nvSpPr>
          <p:cNvPr id="298" name="Google Shape;298;p22"/>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5600"/>
              <a:buNone/>
            </a:pPr>
            <a:r>
              <a:rPr lang="en-GB" dirty="0" err="1"/>
              <a:t>Proszę</a:t>
            </a:r>
            <a:r>
              <a:rPr lang="en-GB" dirty="0"/>
              <a:t> </a:t>
            </a:r>
            <a:r>
              <a:rPr lang="en-GB" dirty="0" err="1"/>
              <a:t>zebrać</a:t>
            </a:r>
            <a:r>
              <a:rPr lang="en-GB" dirty="0"/>
              <a:t> </a:t>
            </a:r>
            <a:r>
              <a:rPr lang="en-GB" dirty="0" err="1"/>
              <a:t>się</a:t>
            </a:r>
            <a:r>
              <a:rPr lang="en-GB" dirty="0"/>
              <a:t> w </a:t>
            </a:r>
            <a:r>
              <a:rPr lang="en-GB" dirty="0" err="1"/>
              <a:t>zespoły</a:t>
            </a:r>
            <a:r>
              <a:rPr lang="en-GB" dirty="0"/>
              <a:t> i </a:t>
            </a:r>
            <a:r>
              <a:rPr lang="en-GB" dirty="0" err="1"/>
              <a:t>sporządzić</a:t>
            </a:r>
            <a:r>
              <a:rPr lang="en-GB" dirty="0"/>
              <a:t> </a:t>
            </a:r>
            <a:r>
              <a:rPr lang="en-GB" dirty="0" err="1"/>
              <a:t>mapę</a:t>
            </a:r>
            <a:r>
              <a:rPr lang="en-GB" dirty="0"/>
              <a:t> </a:t>
            </a:r>
            <a:r>
              <a:rPr lang="en-GB" dirty="0" err="1"/>
              <a:t>pięciu</a:t>
            </a:r>
            <a:r>
              <a:rPr lang="en-GB" dirty="0"/>
              <a:t> </a:t>
            </a:r>
            <a:r>
              <a:rPr lang="en-GB" dirty="0" err="1"/>
              <a:t>czynników</a:t>
            </a:r>
            <a:r>
              <a:rPr lang="en-GB" dirty="0"/>
              <a:t>, </a:t>
            </a:r>
            <a:r>
              <a:rPr lang="en-GB" dirty="0" err="1"/>
              <a:t>które</a:t>
            </a:r>
            <a:r>
              <a:rPr lang="en-GB" dirty="0"/>
              <a:t> </a:t>
            </a:r>
            <a:r>
              <a:rPr lang="en-GB" dirty="0" err="1"/>
              <a:t>uważacie</a:t>
            </a:r>
            <a:r>
              <a:rPr lang="en-GB" dirty="0"/>
              <a:t> za </a:t>
            </a:r>
            <a:r>
              <a:rPr lang="en-GB" dirty="0" err="1"/>
              <a:t>najbardziej</a:t>
            </a:r>
            <a:r>
              <a:rPr lang="en-GB" dirty="0"/>
              <a:t> </a:t>
            </a:r>
            <a:r>
              <a:rPr lang="en-GB" dirty="0" err="1"/>
              <a:t>istotne</a:t>
            </a:r>
            <a:r>
              <a:rPr lang="en-GB" dirty="0"/>
              <a:t> </a:t>
            </a:r>
            <a:r>
              <a:rPr lang="en-GB" dirty="0" err="1"/>
              <a:t>dla</a:t>
            </a:r>
            <a:r>
              <a:rPr lang="en-GB" dirty="0"/>
              <a:t> </a:t>
            </a:r>
            <a:r>
              <a:rPr lang="pl-PL" dirty="0"/>
              <a:t>W</a:t>
            </a:r>
            <a:r>
              <a:rPr lang="en-GB" dirty="0" err="1"/>
              <a:t>aszego</a:t>
            </a:r>
            <a:r>
              <a:rPr lang="en-GB" dirty="0"/>
              <a:t> </a:t>
            </a:r>
            <a:r>
              <a:rPr lang="en-GB" dirty="0" err="1"/>
              <a:t>konkretnego</a:t>
            </a:r>
            <a:r>
              <a:rPr lang="en-GB" dirty="0"/>
              <a:t> </a:t>
            </a:r>
            <a:r>
              <a:rPr lang="en-GB" dirty="0" err="1"/>
              <a:t>rynku</a:t>
            </a:r>
            <a:r>
              <a:rPr lang="en-GB" dirty="0"/>
              <a:t>, a </a:t>
            </a:r>
            <a:r>
              <a:rPr lang="en-GB" dirty="0" err="1"/>
              <a:t>następnie</a:t>
            </a:r>
            <a:r>
              <a:rPr lang="en-GB" dirty="0"/>
              <a:t> </a:t>
            </a:r>
            <a:r>
              <a:rPr lang="en-GB" dirty="0" err="1"/>
              <a:t>przedstawić</a:t>
            </a:r>
            <a:r>
              <a:rPr lang="en-GB" dirty="0"/>
              <a:t> </a:t>
            </a:r>
            <a:r>
              <a:rPr lang="en-GB" dirty="0" err="1"/>
              <a:t>krótkoterminowe</a:t>
            </a:r>
            <a:r>
              <a:rPr lang="en-GB" dirty="0"/>
              <a:t> </a:t>
            </a:r>
            <a:r>
              <a:rPr lang="en-GB" dirty="0" err="1"/>
              <a:t>rozwiązania</a:t>
            </a:r>
            <a:r>
              <a:rPr lang="en-GB" dirty="0"/>
              <a:t> </a:t>
            </a:r>
            <a:r>
              <a:rPr lang="en-GB" dirty="0" err="1"/>
              <a:t>mające</a:t>
            </a:r>
            <a:r>
              <a:rPr lang="en-GB" dirty="0"/>
              <a:t> </a:t>
            </a:r>
            <a:r>
              <a:rPr lang="en-GB" dirty="0" err="1"/>
              <a:t>na</a:t>
            </a:r>
            <a:r>
              <a:rPr lang="en-GB" dirty="0"/>
              <a:t> </a:t>
            </a:r>
            <a:r>
              <a:rPr lang="en-GB" dirty="0" err="1"/>
              <a:t>celu</a:t>
            </a:r>
            <a:r>
              <a:rPr lang="en-GB" dirty="0"/>
              <a:t> </a:t>
            </a:r>
            <a:r>
              <a:rPr lang="en-GB" dirty="0" err="1"/>
              <a:t>ograniczenie</a:t>
            </a:r>
            <a:r>
              <a:rPr lang="en-GB" dirty="0"/>
              <a:t> </a:t>
            </a:r>
            <a:r>
              <a:rPr lang="en-GB" dirty="0" err="1"/>
              <a:t>tych</a:t>
            </a:r>
            <a:r>
              <a:rPr lang="en-GB" dirty="0"/>
              <a:t> </a:t>
            </a:r>
            <a:r>
              <a:rPr lang="en-GB" dirty="0" err="1"/>
              <a:t>zagrożeń</a:t>
            </a:r>
            <a:r>
              <a:rPr lang="en-GB" dirty="0"/>
              <a:t>.</a:t>
            </a:r>
            <a:endParaRPr dirty="0"/>
          </a:p>
          <a:p>
            <a:pPr marL="0" lvl="0" indent="0" algn="l" rtl="0">
              <a:lnSpc>
                <a:spcPct val="90000"/>
              </a:lnSpc>
              <a:spcBef>
                <a:spcPts val="2000"/>
              </a:spcBef>
              <a:spcAft>
                <a:spcPts val="0"/>
              </a:spcAft>
              <a:buClr>
                <a:srgbClr val="323232"/>
              </a:buClr>
              <a:buSzPts val="5600"/>
              <a:buNone/>
            </a:pPr>
            <a:endParaRPr dirty="0"/>
          </a:p>
          <a:p>
            <a:pPr marL="0" lvl="0" indent="0" algn="l" rtl="0">
              <a:lnSpc>
                <a:spcPct val="90000"/>
              </a:lnSpc>
              <a:spcBef>
                <a:spcPts val="2000"/>
              </a:spcBef>
              <a:spcAft>
                <a:spcPts val="0"/>
              </a:spcAft>
              <a:buClr>
                <a:srgbClr val="323232"/>
              </a:buClr>
              <a:buSzPts val="5600"/>
              <a:buNone/>
            </a:pPr>
            <a:endParaRPr dirty="0"/>
          </a:p>
          <a:p>
            <a:pPr marL="0" lvl="0" indent="0" algn="l" rtl="0">
              <a:lnSpc>
                <a:spcPct val="90000"/>
              </a:lnSpc>
              <a:spcBef>
                <a:spcPts val="2000"/>
              </a:spcBef>
              <a:spcAft>
                <a:spcPts val="0"/>
              </a:spcAft>
              <a:buClr>
                <a:srgbClr val="323232"/>
              </a:buClr>
              <a:buSzPts val="5600"/>
              <a:buNone/>
            </a:pPr>
            <a:r>
              <a:rPr lang="en-GB" dirty="0" err="1"/>
              <a:t>Proszę</a:t>
            </a:r>
            <a:r>
              <a:rPr lang="en-GB" dirty="0"/>
              <a:t> </a:t>
            </a:r>
            <a:r>
              <a:rPr lang="en-GB" dirty="0" err="1"/>
              <a:t>wybrać</a:t>
            </a:r>
            <a:r>
              <a:rPr lang="en-GB" dirty="0"/>
              <a:t> </a:t>
            </a:r>
            <a:r>
              <a:rPr lang="en-GB" dirty="0" err="1"/>
              <a:t>rodzaj</a:t>
            </a:r>
            <a:r>
              <a:rPr lang="en-GB" dirty="0"/>
              <a:t> </a:t>
            </a:r>
            <a:r>
              <a:rPr lang="en-GB" dirty="0" err="1"/>
              <a:t>turystyki</a:t>
            </a:r>
            <a:r>
              <a:rPr lang="en-GB" dirty="0"/>
              <a:t> </a:t>
            </a:r>
            <a:r>
              <a:rPr lang="en-GB" dirty="0" err="1"/>
              <a:t>związany</a:t>
            </a:r>
            <a:r>
              <a:rPr lang="en-GB" dirty="0"/>
              <a:t> z </a:t>
            </a:r>
            <a:r>
              <a:rPr lang="pl-PL" dirty="0"/>
              <a:t>Waszą </a:t>
            </a:r>
            <a:r>
              <a:rPr lang="en-GB" dirty="0" err="1"/>
              <a:t>działalnością</a:t>
            </a:r>
            <a:r>
              <a:rPr lang="en-GB" dirty="0"/>
              <a:t> i </a:t>
            </a:r>
            <a:r>
              <a:rPr lang="en-GB" dirty="0" err="1"/>
              <a:t>przygotować</a:t>
            </a:r>
            <a:r>
              <a:rPr lang="en-GB" dirty="0"/>
              <a:t> </a:t>
            </a:r>
            <a:r>
              <a:rPr lang="en-GB" dirty="0" err="1"/>
              <a:t>krótki</a:t>
            </a:r>
            <a:r>
              <a:rPr lang="en-GB" dirty="0"/>
              <a:t> </a:t>
            </a:r>
            <a:r>
              <a:rPr lang="en-GB" dirty="0" err="1"/>
              <a:t>raport</a:t>
            </a:r>
            <a:r>
              <a:rPr lang="en-GB" dirty="0"/>
              <a:t> </a:t>
            </a:r>
            <a:r>
              <a:rPr lang="en-GB" dirty="0" err="1"/>
              <a:t>dotyczący</a:t>
            </a:r>
            <a:r>
              <a:rPr lang="en-GB" dirty="0"/>
              <a:t> </a:t>
            </a:r>
            <a:r>
              <a:rPr lang="en-GB" dirty="0" err="1"/>
              <a:t>trzech</a:t>
            </a:r>
            <a:r>
              <a:rPr lang="en-GB" dirty="0"/>
              <a:t> </a:t>
            </a:r>
            <a:r>
              <a:rPr lang="en-GB" dirty="0" err="1"/>
              <a:t>zagrożeń</a:t>
            </a:r>
            <a:r>
              <a:rPr lang="en-GB" dirty="0"/>
              <a:t> </a:t>
            </a:r>
            <a:r>
              <a:rPr lang="en-GB" dirty="0" err="1"/>
              <a:t>fizycznych</a:t>
            </a:r>
            <a:r>
              <a:rPr lang="en-GB" dirty="0"/>
              <a:t> i </a:t>
            </a:r>
            <a:r>
              <a:rPr lang="en-GB" dirty="0" err="1"/>
              <a:t>dwóch</a:t>
            </a:r>
            <a:r>
              <a:rPr lang="en-GB" dirty="0"/>
              <a:t> </a:t>
            </a:r>
            <a:r>
              <a:rPr lang="en-GB" dirty="0" err="1"/>
              <a:t>możliwości</a:t>
            </a:r>
            <a:r>
              <a:rPr lang="en-GB" dirty="0"/>
              <a:t> </a:t>
            </a:r>
            <a:r>
              <a:rPr lang="en-GB" dirty="0" err="1"/>
              <a:t>adaptacyjnych</a:t>
            </a:r>
            <a:r>
              <a:rPr lang="en-GB" dirty="0"/>
              <a:t>.</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3"/>
          <p:cNvSpPr txBox="1">
            <a:spLocks noGrp="1"/>
          </p:cNvSpPr>
          <p:nvPr>
            <p:ph type="title"/>
          </p:nvPr>
        </p:nvSpPr>
        <p:spPr>
          <a:xfrm>
            <a:off x="762001" y="5657851"/>
            <a:ext cx="18407742"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GB" b="1"/>
              <a:t>C. Strategie adaptacyjne i łagodzące</a:t>
            </a:r>
            <a:endParaRPr/>
          </a:p>
        </p:txBody>
      </p:sp>
      <p:sp>
        <p:nvSpPr>
          <p:cNvPr id="304" name="Google Shape;304;p23"/>
          <p:cNvSpPr/>
          <p:nvPr/>
        </p:nvSpPr>
        <p:spPr>
          <a:xfrm>
            <a:off x="603848" y="9661585"/>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4"/>
          <p:cNvSpPr txBox="1">
            <a:spLocks noGrp="1"/>
          </p:cNvSpPr>
          <p:nvPr>
            <p:ph type="body" idx="1"/>
          </p:nvPr>
        </p:nvSpPr>
        <p:spPr>
          <a:xfrm>
            <a:off x="495300" y="4229100"/>
            <a:ext cx="10877550" cy="8382000"/>
          </a:xfrm>
          <a:prstGeom prst="rect">
            <a:avLst/>
          </a:prstGeom>
          <a:noFill/>
          <a:ln>
            <a:noFill/>
          </a:ln>
        </p:spPr>
        <p:txBody>
          <a:bodyPr spcFirstLastPara="1" wrap="square" lIns="0" tIns="0" rIns="0" bIns="0" anchor="t" anchorCtr="0">
            <a:normAutofit/>
          </a:bodyPr>
          <a:lstStyle/>
          <a:p>
            <a:pPr marL="0" lvl="0" indent="0" algn="l" rtl="0">
              <a:lnSpc>
                <a:spcPct val="170000"/>
              </a:lnSpc>
              <a:spcBef>
                <a:spcPts val="0"/>
              </a:spcBef>
              <a:spcAft>
                <a:spcPts val="0"/>
              </a:spcAft>
              <a:buClr>
                <a:srgbClr val="323232"/>
              </a:buClr>
              <a:buSzPts val="2800"/>
              <a:buNone/>
            </a:pPr>
            <a:r>
              <a:rPr lang="en-GB" sz="2400" b="1" dirty="0" err="1"/>
              <a:t>Główne</a:t>
            </a:r>
            <a:r>
              <a:rPr lang="en-GB" sz="2400" b="1" dirty="0"/>
              <a:t> </a:t>
            </a:r>
            <a:r>
              <a:rPr lang="en-GB" sz="2400" b="1" dirty="0" err="1"/>
              <a:t>cele</a:t>
            </a:r>
            <a:r>
              <a:rPr lang="en-GB" sz="2400" dirty="0"/>
              <a:t>:</a:t>
            </a:r>
            <a:endParaRPr sz="2400" dirty="0"/>
          </a:p>
          <a:p>
            <a:pPr marL="457200" lvl="0" indent="-457200" algn="l" rtl="0">
              <a:lnSpc>
                <a:spcPct val="170000"/>
              </a:lnSpc>
              <a:spcBef>
                <a:spcPts val="2000"/>
              </a:spcBef>
              <a:spcAft>
                <a:spcPts val="0"/>
              </a:spcAft>
              <a:buClr>
                <a:srgbClr val="323232"/>
              </a:buClr>
              <a:buSzPts val="2800"/>
              <a:buChar char="•"/>
            </a:pPr>
            <a:r>
              <a:rPr lang="en-GB" sz="2400" b="1" dirty="0" err="1"/>
              <a:t>Zmniejszenie</a:t>
            </a:r>
            <a:r>
              <a:rPr lang="en-GB" sz="2400" b="1" dirty="0"/>
              <a:t> </a:t>
            </a:r>
            <a:r>
              <a:rPr lang="en-GB" sz="2400" b="1" dirty="0" err="1"/>
              <a:t>podatności</a:t>
            </a:r>
            <a:r>
              <a:rPr lang="en-GB" sz="2400" b="1" dirty="0"/>
              <a:t> </a:t>
            </a:r>
            <a:r>
              <a:rPr lang="en-GB" sz="2400" b="1" dirty="0" err="1"/>
              <a:t>na</a:t>
            </a:r>
            <a:r>
              <a:rPr lang="en-GB" sz="2400" b="1" dirty="0"/>
              <a:t> </a:t>
            </a:r>
            <a:r>
              <a:rPr lang="en-GB" sz="2400" b="1" dirty="0" err="1"/>
              <a:t>zmiany</a:t>
            </a:r>
            <a:r>
              <a:rPr lang="en-GB" sz="2400" b="1" dirty="0"/>
              <a:t> </a:t>
            </a:r>
            <a:r>
              <a:rPr lang="en-GB" sz="2400" b="1" dirty="0" err="1"/>
              <a:t>klimatu</a:t>
            </a:r>
            <a:r>
              <a:rPr lang="en-GB" sz="2400" dirty="0"/>
              <a:t>, </a:t>
            </a:r>
            <a:r>
              <a:rPr lang="en-GB" sz="2400" dirty="0" err="1"/>
              <a:t>identyfikacja</a:t>
            </a:r>
            <a:r>
              <a:rPr lang="en-GB" sz="2400" dirty="0"/>
              <a:t> </a:t>
            </a:r>
            <a:r>
              <a:rPr lang="en-GB" sz="2400" dirty="0" err="1"/>
              <a:t>głównych</a:t>
            </a:r>
            <a:r>
              <a:rPr lang="en-GB" sz="2400" dirty="0"/>
              <a:t> </a:t>
            </a:r>
            <a:r>
              <a:rPr lang="en-GB" sz="2400" dirty="0" err="1"/>
              <a:t>zagrożeń</a:t>
            </a:r>
            <a:r>
              <a:rPr lang="en-GB" sz="2400" dirty="0"/>
              <a:t>, </a:t>
            </a:r>
            <a:r>
              <a:rPr lang="en-GB" sz="2400" dirty="0" err="1"/>
              <a:t>które</a:t>
            </a:r>
            <a:r>
              <a:rPr lang="en-GB" sz="2400" dirty="0"/>
              <a:t> </a:t>
            </a:r>
            <a:r>
              <a:rPr lang="en-GB" sz="2400" dirty="0" err="1"/>
              <a:t>będą</a:t>
            </a:r>
            <a:r>
              <a:rPr lang="en-GB" sz="2400" dirty="0"/>
              <a:t> </a:t>
            </a:r>
            <a:r>
              <a:rPr lang="en-GB" sz="2400" dirty="0" err="1"/>
              <a:t>miały</a:t>
            </a:r>
            <a:r>
              <a:rPr lang="en-GB" sz="2400" dirty="0"/>
              <a:t> </a:t>
            </a:r>
            <a:r>
              <a:rPr lang="en-GB" sz="2400" dirty="0" err="1"/>
              <a:t>wpływ</a:t>
            </a:r>
            <a:r>
              <a:rPr lang="en-GB" sz="2400" dirty="0"/>
              <a:t> </a:t>
            </a:r>
            <a:r>
              <a:rPr lang="en-GB" sz="2400" dirty="0" err="1"/>
              <a:t>na</a:t>
            </a:r>
            <a:r>
              <a:rPr lang="en-GB" sz="2400" dirty="0"/>
              <a:t> </a:t>
            </a:r>
            <a:r>
              <a:rPr lang="en-GB" sz="2400" dirty="0" err="1"/>
              <a:t>sektor</a:t>
            </a:r>
            <a:r>
              <a:rPr lang="en-GB" sz="2400" dirty="0"/>
              <a:t>.</a:t>
            </a:r>
            <a:endParaRPr sz="2400" dirty="0"/>
          </a:p>
          <a:p>
            <a:pPr marL="457200" lvl="0" indent="-457200" algn="l" rtl="0">
              <a:lnSpc>
                <a:spcPct val="170000"/>
              </a:lnSpc>
              <a:spcBef>
                <a:spcPts val="2000"/>
              </a:spcBef>
              <a:spcAft>
                <a:spcPts val="0"/>
              </a:spcAft>
              <a:buClr>
                <a:srgbClr val="323232"/>
              </a:buClr>
              <a:buSzPts val="2800"/>
              <a:buChar char="•"/>
            </a:pPr>
            <a:r>
              <a:rPr lang="en-GB" sz="2400" b="1" dirty="0" err="1"/>
              <a:t>Przekształcenie</a:t>
            </a:r>
            <a:r>
              <a:rPr lang="en-GB" sz="2400" b="1" dirty="0"/>
              <a:t> </a:t>
            </a:r>
            <a:r>
              <a:rPr lang="en-GB" sz="2400" b="1" dirty="0" err="1"/>
              <a:t>produktów</a:t>
            </a:r>
            <a:r>
              <a:rPr lang="en-GB" sz="2400" b="1" dirty="0"/>
              <a:t> </a:t>
            </a:r>
            <a:r>
              <a:rPr lang="en-GB" sz="2400" dirty="0"/>
              <a:t>i </a:t>
            </a:r>
            <a:r>
              <a:rPr lang="en-GB" sz="2400" dirty="0" err="1"/>
              <a:t>doświadczeń</a:t>
            </a:r>
            <a:r>
              <a:rPr lang="en-GB" sz="2400" dirty="0"/>
              <a:t> </a:t>
            </a:r>
            <a:r>
              <a:rPr lang="en-GB" sz="2400" b="1" dirty="0" err="1"/>
              <a:t>turystycznych</a:t>
            </a:r>
            <a:r>
              <a:rPr lang="en-GB" sz="2400" dirty="0"/>
              <a:t>.</a:t>
            </a:r>
            <a:endParaRPr sz="2400" dirty="0"/>
          </a:p>
          <a:p>
            <a:pPr marL="457200" lvl="0" indent="-457200" algn="l" rtl="0">
              <a:lnSpc>
                <a:spcPct val="170000"/>
              </a:lnSpc>
              <a:spcBef>
                <a:spcPts val="2000"/>
              </a:spcBef>
              <a:spcAft>
                <a:spcPts val="0"/>
              </a:spcAft>
              <a:buClr>
                <a:srgbClr val="323232"/>
              </a:buClr>
              <a:buSzPts val="2800"/>
              <a:buChar char="•"/>
            </a:pPr>
            <a:r>
              <a:rPr lang="en-GB" sz="2400" b="1" dirty="0" err="1"/>
              <a:t>Zminimalizowanie</a:t>
            </a:r>
            <a:r>
              <a:rPr lang="en-GB" sz="2400" b="1" dirty="0"/>
              <a:t> </a:t>
            </a:r>
            <a:r>
              <a:rPr lang="en-GB" sz="2400" b="1" dirty="0" err="1"/>
              <a:t>skutków</a:t>
            </a:r>
            <a:r>
              <a:rPr lang="en-GB" sz="2400" b="1" dirty="0"/>
              <a:t> </a:t>
            </a:r>
            <a:r>
              <a:rPr lang="en-GB" sz="2400" b="1" dirty="0" err="1"/>
              <a:t>gospodarczych</a:t>
            </a:r>
            <a:r>
              <a:rPr lang="en-GB" sz="2400" dirty="0"/>
              <a:t>, </a:t>
            </a:r>
            <a:r>
              <a:rPr lang="en-GB" sz="2400" dirty="0" err="1"/>
              <a:t>ponieważ</a:t>
            </a:r>
            <a:r>
              <a:rPr lang="en-GB" sz="2400" dirty="0"/>
              <a:t> </a:t>
            </a:r>
            <a:r>
              <a:rPr lang="en-GB" sz="2400" dirty="0" err="1"/>
              <a:t>dostosowanie</a:t>
            </a:r>
            <a:r>
              <a:rPr lang="en-GB" sz="2400" dirty="0"/>
              <a:t> </a:t>
            </a:r>
            <a:r>
              <a:rPr lang="en-GB" sz="2400" dirty="0" err="1"/>
              <a:t>produktu</a:t>
            </a:r>
            <a:r>
              <a:rPr lang="en-GB" sz="2400" dirty="0"/>
              <a:t> </a:t>
            </a:r>
            <a:r>
              <a:rPr lang="en-GB" sz="2400" dirty="0" err="1"/>
              <a:t>turystycznego</a:t>
            </a:r>
            <a:r>
              <a:rPr lang="en-GB" sz="2400" dirty="0"/>
              <a:t> do </a:t>
            </a:r>
            <a:r>
              <a:rPr lang="en-GB" sz="2400" dirty="0" err="1"/>
              <a:t>zmian</a:t>
            </a:r>
            <a:r>
              <a:rPr lang="en-GB" sz="2400" dirty="0"/>
              <a:t> </a:t>
            </a:r>
            <a:r>
              <a:rPr lang="en-GB" sz="2400" dirty="0" err="1"/>
              <a:t>klimatycznych</a:t>
            </a:r>
            <a:r>
              <a:rPr lang="en-GB" sz="2400" dirty="0"/>
              <a:t> </a:t>
            </a:r>
            <a:r>
              <a:rPr lang="en-GB" sz="2400" dirty="0" err="1"/>
              <a:t>będzie</a:t>
            </a:r>
            <a:r>
              <a:rPr lang="en-GB" sz="2400" dirty="0"/>
              <a:t> </a:t>
            </a:r>
            <a:r>
              <a:rPr lang="en-GB" sz="2400" dirty="0" err="1"/>
              <a:t>kosztowało</a:t>
            </a:r>
            <a:r>
              <a:rPr lang="en-GB" sz="2400" dirty="0"/>
              <a:t> </a:t>
            </a:r>
            <a:r>
              <a:rPr lang="en-GB" sz="2400" dirty="0" err="1"/>
              <a:t>mniej</a:t>
            </a:r>
            <a:r>
              <a:rPr lang="en-GB" sz="2400" dirty="0"/>
              <a:t> </a:t>
            </a:r>
            <a:r>
              <a:rPr lang="en-GB" sz="2400" dirty="0" err="1"/>
              <a:t>niż</a:t>
            </a:r>
            <a:r>
              <a:rPr lang="en-GB" sz="2400" dirty="0"/>
              <a:t> </a:t>
            </a:r>
            <a:r>
              <a:rPr lang="en-GB" sz="2400" dirty="0" err="1"/>
              <a:t>radzenie</a:t>
            </a:r>
            <a:r>
              <a:rPr lang="en-GB" sz="2400" dirty="0"/>
              <a:t> </a:t>
            </a:r>
            <a:r>
              <a:rPr lang="en-GB" sz="2400" dirty="0" err="1"/>
              <a:t>sobie</a:t>
            </a:r>
            <a:r>
              <a:rPr lang="en-GB" sz="2400" dirty="0"/>
              <a:t> z </a:t>
            </a:r>
            <a:r>
              <a:rPr lang="en-GB" sz="2400" dirty="0" err="1"/>
              <a:t>problemem</a:t>
            </a:r>
            <a:r>
              <a:rPr lang="en-GB" sz="2400" dirty="0"/>
              <a:t> </a:t>
            </a:r>
            <a:r>
              <a:rPr lang="en-GB" sz="2400" dirty="0" err="1"/>
              <a:t>klimatycznym</a:t>
            </a:r>
            <a:r>
              <a:rPr lang="en-GB" sz="2400" dirty="0"/>
              <a:t>, </a:t>
            </a:r>
            <a:r>
              <a:rPr lang="en-GB" sz="2400" dirty="0" err="1"/>
              <a:t>gdy</a:t>
            </a:r>
            <a:r>
              <a:rPr lang="en-GB" sz="2400" dirty="0"/>
              <a:t> </a:t>
            </a:r>
            <a:r>
              <a:rPr lang="en-GB" sz="2400" dirty="0" err="1"/>
              <a:t>będzie</a:t>
            </a:r>
            <a:r>
              <a:rPr lang="en-GB" sz="2400" dirty="0"/>
              <a:t> on </a:t>
            </a:r>
            <a:r>
              <a:rPr lang="en-GB" sz="2400" dirty="0" err="1"/>
              <a:t>bardziej</a:t>
            </a:r>
            <a:r>
              <a:rPr lang="en-GB" sz="2400" dirty="0"/>
              <a:t> </a:t>
            </a:r>
            <a:r>
              <a:rPr lang="en-GB" sz="2400" dirty="0" err="1"/>
              <a:t>wyraźny</a:t>
            </a:r>
            <a:r>
              <a:rPr lang="en-GB" sz="2400" dirty="0"/>
              <a:t>.</a:t>
            </a:r>
            <a:endParaRPr sz="2400" dirty="0"/>
          </a:p>
          <a:p>
            <a:pPr marL="457200" lvl="0" indent="-457200" algn="l" rtl="0">
              <a:lnSpc>
                <a:spcPct val="170000"/>
              </a:lnSpc>
              <a:spcBef>
                <a:spcPts val="2000"/>
              </a:spcBef>
              <a:spcAft>
                <a:spcPts val="0"/>
              </a:spcAft>
              <a:buClr>
                <a:srgbClr val="323232"/>
              </a:buClr>
              <a:buSzPts val="2800"/>
              <a:buChar char="•"/>
            </a:pPr>
            <a:r>
              <a:rPr lang="en-GB" sz="2400" b="1" dirty="0" err="1"/>
              <a:t>Włączenie</a:t>
            </a:r>
            <a:r>
              <a:rPr lang="en-GB" sz="2400" b="1" dirty="0"/>
              <a:t> </a:t>
            </a:r>
            <a:r>
              <a:rPr lang="en-GB" sz="2400" b="1" dirty="0" err="1"/>
              <a:t>zrównoważonych</a:t>
            </a:r>
            <a:r>
              <a:rPr lang="en-GB" sz="2400" b="1" dirty="0"/>
              <a:t> </a:t>
            </a:r>
            <a:r>
              <a:rPr lang="en-GB" sz="2400" b="1" dirty="0" err="1"/>
              <a:t>praktyk</a:t>
            </a:r>
            <a:r>
              <a:rPr lang="en-GB" sz="2400" b="1" dirty="0"/>
              <a:t> </a:t>
            </a:r>
            <a:r>
              <a:rPr lang="en-GB" sz="2400" dirty="0"/>
              <a:t>do </a:t>
            </a:r>
            <a:r>
              <a:rPr lang="en-GB" sz="2400" dirty="0" err="1"/>
              <a:t>działalności</a:t>
            </a:r>
            <a:r>
              <a:rPr lang="en-GB" sz="2400" dirty="0"/>
              <a:t> </a:t>
            </a:r>
            <a:r>
              <a:rPr lang="en-GB" sz="2400" dirty="0" err="1"/>
              <a:t>turystycznej</a:t>
            </a:r>
            <a:r>
              <a:rPr lang="en-GB" sz="2400" dirty="0"/>
              <a:t>.</a:t>
            </a:r>
            <a:endParaRPr sz="2400" dirty="0"/>
          </a:p>
          <a:p>
            <a:pPr marL="457200" lvl="0" indent="-457200" algn="l" rtl="0">
              <a:lnSpc>
                <a:spcPct val="170000"/>
              </a:lnSpc>
              <a:spcBef>
                <a:spcPts val="2000"/>
              </a:spcBef>
              <a:spcAft>
                <a:spcPts val="0"/>
              </a:spcAft>
              <a:buClr>
                <a:srgbClr val="323232"/>
              </a:buClr>
              <a:buSzPts val="2800"/>
              <a:buChar char="•"/>
            </a:pPr>
            <a:r>
              <a:rPr lang="en-GB" sz="2400" b="1" dirty="0" err="1"/>
              <a:t>Wzmocnienie</a:t>
            </a:r>
            <a:r>
              <a:rPr lang="en-GB" sz="2400" b="1" dirty="0"/>
              <a:t> </a:t>
            </a:r>
            <a:r>
              <a:rPr lang="en-GB" sz="2400" b="1" dirty="0" err="1"/>
              <a:t>relacji</a:t>
            </a:r>
            <a:r>
              <a:rPr lang="en-GB" sz="2400" b="1" dirty="0"/>
              <a:t> ze </a:t>
            </a:r>
            <a:r>
              <a:rPr lang="en-GB" sz="2400" b="1" dirty="0" err="1"/>
              <a:t>społecznością</a:t>
            </a:r>
            <a:r>
              <a:rPr lang="en-GB" sz="2400" b="1" dirty="0"/>
              <a:t> </a:t>
            </a:r>
            <a:r>
              <a:rPr lang="en-GB" sz="2400" dirty="0"/>
              <a:t>i </a:t>
            </a:r>
            <a:r>
              <a:rPr lang="en-GB" sz="2400" dirty="0" err="1"/>
              <a:t>klientami</a:t>
            </a:r>
            <a:r>
              <a:rPr lang="en-GB" sz="2400" dirty="0"/>
              <a:t>, z </a:t>
            </a:r>
            <a:r>
              <a:rPr lang="en-GB" sz="2400" dirty="0" err="1"/>
              <a:t>naciskiem</a:t>
            </a:r>
            <a:r>
              <a:rPr lang="en-GB" sz="2400" dirty="0"/>
              <a:t> </a:t>
            </a:r>
            <a:r>
              <a:rPr lang="en-GB" sz="2400" dirty="0" err="1"/>
              <a:t>na</a:t>
            </a:r>
            <a:r>
              <a:rPr lang="en-GB" sz="2400" dirty="0"/>
              <a:t> </a:t>
            </a:r>
            <a:r>
              <a:rPr lang="en-GB" sz="2400" dirty="0" err="1"/>
              <a:t>przejrzystość</a:t>
            </a:r>
            <a:r>
              <a:rPr lang="en-GB" sz="2400" dirty="0"/>
              <a:t> i </a:t>
            </a:r>
            <a:r>
              <a:rPr lang="en-GB" sz="2400" dirty="0" err="1"/>
              <a:t>zaangażowanie</a:t>
            </a:r>
            <a:r>
              <a:rPr lang="en-GB" sz="2400" dirty="0"/>
              <a:t> </a:t>
            </a:r>
            <a:r>
              <a:rPr lang="en-GB" sz="2400" dirty="0" err="1"/>
              <a:t>interesariuszy</a:t>
            </a:r>
            <a:r>
              <a:rPr lang="en-GB" sz="2400" dirty="0"/>
              <a:t>.</a:t>
            </a:r>
            <a:endParaRPr sz="2400" dirty="0"/>
          </a:p>
        </p:txBody>
      </p:sp>
      <p:grpSp>
        <p:nvGrpSpPr>
          <p:cNvPr id="310" name="Google Shape;310;p24"/>
          <p:cNvGrpSpPr/>
          <p:nvPr/>
        </p:nvGrpSpPr>
        <p:grpSpPr>
          <a:xfrm>
            <a:off x="12602808" y="4236829"/>
            <a:ext cx="8744205" cy="8861840"/>
            <a:chOff x="2315420" y="7729"/>
            <a:chExt cx="8744205" cy="8861840"/>
          </a:xfrm>
        </p:grpSpPr>
        <p:sp>
          <p:nvSpPr>
            <p:cNvPr id="311" name="Google Shape;311;p24"/>
            <p:cNvSpPr/>
            <p:nvPr/>
          </p:nvSpPr>
          <p:spPr>
            <a:xfrm>
              <a:off x="6234788" y="1138360"/>
              <a:ext cx="871268"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4"/>
            <p:cNvSpPr txBox="1"/>
            <p:nvPr/>
          </p:nvSpPr>
          <p:spPr>
            <a:xfrm>
              <a:off x="6647876" y="1179566"/>
              <a:ext cx="45093" cy="902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600"/>
                <a:buFont typeface="Arial"/>
                <a:buNone/>
              </a:pPr>
              <a:endParaRPr sz="600">
                <a:solidFill>
                  <a:schemeClr val="lt1"/>
                </a:solidFill>
                <a:latin typeface="Arial"/>
                <a:ea typeface="Arial"/>
                <a:cs typeface="Arial"/>
                <a:sym typeface="Arial"/>
              </a:endParaRPr>
            </a:p>
          </p:txBody>
        </p:sp>
        <p:sp>
          <p:nvSpPr>
            <p:cNvPr id="313" name="Google Shape;313;p24"/>
            <p:cNvSpPr/>
            <p:nvPr/>
          </p:nvSpPr>
          <p:spPr>
            <a:xfrm>
              <a:off x="2315420" y="7729"/>
              <a:ext cx="3921168" cy="2352700"/>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4"/>
            <p:cNvSpPr txBox="1"/>
            <p:nvPr/>
          </p:nvSpPr>
          <p:spPr>
            <a:xfrm>
              <a:off x="2315420" y="7729"/>
              <a:ext cx="3921168" cy="2782022"/>
            </a:xfrm>
            <a:prstGeom prst="rect">
              <a:avLst/>
            </a:prstGeom>
            <a:noFill/>
            <a:ln>
              <a:noFill/>
            </a:ln>
          </p:spPr>
          <p:txBody>
            <a:bodyPr spcFirstLastPara="1" wrap="square" lIns="170675" tIns="170675" rIns="170675" bIns="170675"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GB" sz="2400" b="1" dirty="0">
                  <a:solidFill>
                    <a:schemeClr val="lt1"/>
                  </a:solidFill>
                  <a:latin typeface="Arial"/>
                  <a:ea typeface="Arial"/>
                  <a:cs typeface="Arial"/>
                  <a:sym typeface="Arial"/>
                </a:rPr>
                <a:t>1</a:t>
              </a:r>
              <a:r>
                <a:rPr lang="en-GB" sz="2400" dirty="0">
                  <a:solidFill>
                    <a:schemeClr val="lt1"/>
                  </a:solidFill>
                  <a:latin typeface="Arial"/>
                  <a:ea typeface="Arial"/>
                  <a:cs typeface="Arial"/>
                  <a:sym typeface="Arial"/>
                </a:rPr>
                <a:t>. </a:t>
              </a:r>
              <a:r>
                <a:rPr lang="en-GB" sz="2400" b="1" dirty="0" err="1">
                  <a:solidFill>
                    <a:schemeClr val="lt1"/>
                  </a:solidFill>
                  <a:latin typeface="Arial"/>
                  <a:ea typeface="Arial"/>
                  <a:cs typeface="Arial"/>
                  <a:sym typeface="Arial"/>
                </a:rPr>
                <a:t>Priorytetyzacja</a:t>
              </a:r>
              <a:r>
                <a:rPr lang="en-GB" sz="2400" b="1" dirty="0">
                  <a:solidFill>
                    <a:schemeClr val="lt1"/>
                  </a:solidFill>
                  <a:latin typeface="Arial"/>
                  <a:ea typeface="Arial"/>
                  <a:cs typeface="Arial"/>
                  <a:sym typeface="Arial"/>
                </a:rPr>
                <a:t> </a:t>
              </a:r>
              <a:r>
                <a:rPr lang="en-GB" sz="2400" b="1" dirty="0" err="1">
                  <a:solidFill>
                    <a:schemeClr val="lt1"/>
                  </a:solidFill>
                  <a:latin typeface="Arial"/>
                  <a:ea typeface="Arial"/>
                  <a:cs typeface="Arial"/>
                  <a:sym typeface="Arial"/>
                </a:rPr>
                <a:t>ryzyka</a:t>
              </a:r>
              <a:r>
                <a:rPr lang="en-GB" sz="2400" b="1" dirty="0">
                  <a:solidFill>
                    <a:schemeClr val="lt1"/>
                  </a:solidFill>
                  <a:latin typeface="Arial"/>
                  <a:ea typeface="Arial"/>
                  <a:cs typeface="Arial"/>
                  <a:sym typeface="Arial"/>
                </a:rPr>
                <a:t> i </a:t>
              </a:r>
              <a:r>
                <a:rPr lang="en-GB" sz="2400" b="1" dirty="0" err="1">
                  <a:solidFill>
                    <a:schemeClr val="lt1"/>
                  </a:solidFill>
                  <a:latin typeface="Arial"/>
                  <a:ea typeface="Arial"/>
                  <a:cs typeface="Arial"/>
                  <a:sym typeface="Arial"/>
                </a:rPr>
                <a:t>identyfikacja</a:t>
              </a:r>
              <a:r>
                <a:rPr lang="en-GB" sz="2400" b="1" dirty="0">
                  <a:solidFill>
                    <a:schemeClr val="lt1"/>
                  </a:solidFill>
                  <a:latin typeface="Arial"/>
                  <a:ea typeface="Arial"/>
                  <a:cs typeface="Arial"/>
                  <a:sym typeface="Arial"/>
                </a:rPr>
                <a:t> </a:t>
              </a:r>
              <a:r>
                <a:rPr lang="en-GB" sz="2400" b="1" dirty="0" err="1">
                  <a:solidFill>
                    <a:schemeClr val="lt1"/>
                  </a:solidFill>
                  <a:latin typeface="Arial"/>
                  <a:ea typeface="Arial"/>
                  <a:cs typeface="Arial"/>
                  <a:sym typeface="Arial"/>
                </a:rPr>
                <a:t>podatności</a:t>
              </a:r>
              <a:endParaRPr sz="2400" b="1" dirty="0">
                <a:solidFill>
                  <a:schemeClr val="lt1"/>
                </a:solidFill>
                <a:latin typeface="Arial"/>
                <a:ea typeface="Arial"/>
                <a:cs typeface="Arial"/>
                <a:sym typeface="Arial"/>
              </a:endParaRPr>
            </a:p>
            <a:p>
              <a:pPr marL="171450" marR="0" lvl="1" indent="-171450" algn="l" rtl="0">
                <a:lnSpc>
                  <a:spcPct val="90000"/>
                </a:lnSpc>
                <a:spcBef>
                  <a:spcPts val="840"/>
                </a:spcBef>
                <a:spcAft>
                  <a:spcPts val="0"/>
                </a:spcAft>
                <a:buClr>
                  <a:schemeClr val="lt1"/>
                </a:buClr>
                <a:buSzPts val="1000"/>
                <a:buFont typeface="Noto Sans Symbols"/>
                <a:buChar char="∙"/>
              </a:pPr>
              <a:r>
                <a:rPr lang="en-GB" sz="1600" b="0" i="0" u="none" strike="noStrike" cap="none" dirty="0">
                  <a:solidFill>
                    <a:schemeClr val="lt1"/>
                  </a:solidFill>
                  <a:latin typeface="Arial"/>
                  <a:ea typeface="Arial"/>
                  <a:cs typeface="Arial"/>
                  <a:sym typeface="Arial"/>
                </a:rPr>
                <a:t>Analiza </a:t>
              </a:r>
              <a:r>
                <a:rPr lang="en-GB" sz="1600" b="0" i="0" u="none" strike="noStrike" cap="none" dirty="0" err="1">
                  <a:solidFill>
                    <a:schemeClr val="lt1"/>
                  </a:solidFill>
                  <a:latin typeface="Arial"/>
                  <a:ea typeface="Arial"/>
                  <a:cs typeface="Arial"/>
                  <a:sym typeface="Arial"/>
                </a:rPr>
                <a:t>ryzyka</a:t>
              </a:r>
              <a:r>
                <a:rPr lang="en-GB" sz="1600" b="0" i="0" u="none" strike="noStrike" cap="none" dirty="0">
                  <a:solidFill>
                    <a:schemeClr val="lt1"/>
                  </a:solidFill>
                  <a:latin typeface="Arial"/>
                  <a:ea typeface="Arial"/>
                  <a:cs typeface="Arial"/>
                  <a:sym typeface="Arial"/>
                </a:rPr>
                <a:t>, </a:t>
              </a:r>
              <a:r>
                <a:rPr lang="en-GB" sz="1600" b="0" i="0" u="none" strike="noStrike" cap="none" dirty="0" err="1">
                  <a:solidFill>
                    <a:schemeClr val="lt1"/>
                  </a:solidFill>
                  <a:latin typeface="Arial"/>
                  <a:ea typeface="Arial"/>
                  <a:cs typeface="Arial"/>
                  <a:sym typeface="Arial"/>
                </a:rPr>
                <a:t>ocena</a:t>
              </a:r>
              <a:r>
                <a:rPr lang="en-GB" sz="1600" b="0" i="0" u="none" strike="noStrike" cap="none" dirty="0">
                  <a:solidFill>
                    <a:schemeClr val="lt1"/>
                  </a:solidFill>
                  <a:latin typeface="Arial"/>
                  <a:ea typeface="Arial"/>
                  <a:cs typeface="Arial"/>
                  <a:sym typeface="Arial"/>
                </a:rPr>
                <a:t> </a:t>
              </a:r>
              <a:r>
                <a:rPr lang="en-GB" sz="1600" b="0" i="0" u="none" strike="noStrike" cap="none" dirty="0" err="1">
                  <a:solidFill>
                    <a:schemeClr val="lt1"/>
                  </a:solidFill>
                  <a:latin typeface="Arial"/>
                  <a:ea typeface="Arial"/>
                  <a:cs typeface="Arial"/>
                  <a:sym typeface="Arial"/>
                </a:rPr>
                <a:t>jego</a:t>
              </a:r>
              <a:r>
                <a:rPr lang="en-GB" sz="1600" b="0" i="0" u="none" strike="noStrike" cap="none" dirty="0">
                  <a:solidFill>
                    <a:schemeClr val="lt1"/>
                  </a:solidFill>
                  <a:latin typeface="Arial"/>
                  <a:ea typeface="Arial"/>
                  <a:cs typeface="Arial"/>
                  <a:sym typeface="Arial"/>
                </a:rPr>
                <a:t> </a:t>
              </a:r>
              <a:r>
                <a:rPr lang="en-GB" sz="1600" b="0" i="0" u="none" strike="noStrike" cap="none" dirty="0" err="1">
                  <a:solidFill>
                    <a:schemeClr val="lt1"/>
                  </a:solidFill>
                  <a:latin typeface="Arial"/>
                  <a:ea typeface="Arial"/>
                  <a:cs typeface="Arial"/>
                  <a:sym typeface="Arial"/>
                </a:rPr>
                <a:t>dotkliwości</a:t>
              </a:r>
              <a:r>
                <a:rPr lang="en-GB" sz="1600" b="0" i="0" u="none" strike="noStrike" cap="none" dirty="0">
                  <a:solidFill>
                    <a:schemeClr val="lt1"/>
                  </a:solidFill>
                  <a:latin typeface="Arial"/>
                  <a:ea typeface="Arial"/>
                  <a:cs typeface="Arial"/>
                  <a:sym typeface="Arial"/>
                </a:rPr>
                <a:t> i </a:t>
              </a:r>
              <a:r>
                <a:rPr lang="en-GB" sz="1600" b="0" i="0" u="none" strike="noStrike" cap="none" dirty="0" err="1">
                  <a:solidFill>
                    <a:schemeClr val="lt1"/>
                  </a:solidFill>
                  <a:latin typeface="Arial"/>
                  <a:ea typeface="Arial"/>
                  <a:cs typeface="Arial"/>
                  <a:sym typeface="Arial"/>
                </a:rPr>
                <a:t>prawdopodobieństwa</a:t>
              </a:r>
              <a:r>
                <a:rPr lang="en-GB" sz="1600" b="0" i="0" u="none" strike="noStrike" cap="none" dirty="0">
                  <a:solidFill>
                    <a:schemeClr val="lt1"/>
                  </a:solidFill>
                  <a:latin typeface="Arial"/>
                  <a:ea typeface="Arial"/>
                  <a:cs typeface="Arial"/>
                  <a:sym typeface="Arial"/>
                </a:rPr>
                <a:t> </a:t>
              </a:r>
              <a:r>
                <a:rPr lang="en-GB" sz="1600" b="0" i="0" u="none" strike="noStrike" cap="none" dirty="0" err="1">
                  <a:solidFill>
                    <a:schemeClr val="lt1"/>
                  </a:solidFill>
                  <a:latin typeface="Arial"/>
                  <a:ea typeface="Arial"/>
                  <a:cs typeface="Arial"/>
                  <a:sym typeface="Arial"/>
                </a:rPr>
                <a:t>wystąpienia</a:t>
              </a:r>
              <a:r>
                <a:rPr lang="en-GB" sz="1600" b="0" i="0" u="none" strike="noStrike" cap="none" dirty="0">
                  <a:solidFill>
                    <a:schemeClr val="lt1"/>
                  </a:solidFill>
                  <a:latin typeface="Arial"/>
                  <a:ea typeface="Arial"/>
                  <a:cs typeface="Arial"/>
                  <a:sym typeface="Arial"/>
                </a:rPr>
                <a:t> </a:t>
              </a:r>
              <a:r>
                <a:rPr lang="en-GB" sz="1600" b="0" i="0" u="none" strike="noStrike" cap="none" dirty="0" err="1">
                  <a:solidFill>
                    <a:schemeClr val="lt1"/>
                  </a:solidFill>
                  <a:latin typeface="Arial"/>
                  <a:ea typeface="Arial"/>
                  <a:cs typeface="Arial"/>
                  <a:sym typeface="Arial"/>
                </a:rPr>
                <a:t>oraz</a:t>
              </a:r>
              <a:r>
                <a:rPr lang="en-GB" sz="1600" b="0" i="0" u="none" strike="noStrike" cap="none" dirty="0">
                  <a:solidFill>
                    <a:schemeClr val="lt1"/>
                  </a:solidFill>
                  <a:latin typeface="Arial"/>
                  <a:ea typeface="Arial"/>
                  <a:cs typeface="Arial"/>
                  <a:sym typeface="Arial"/>
                </a:rPr>
                <a:t> </a:t>
              </a:r>
              <a:r>
                <a:rPr lang="en-GB" sz="1600" b="0" i="0" u="none" strike="noStrike" cap="none" dirty="0" err="1">
                  <a:solidFill>
                    <a:schemeClr val="lt1"/>
                  </a:solidFill>
                  <a:latin typeface="Arial"/>
                  <a:ea typeface="Arial"/>
                  <a:cs typeface="Arial"/>
                  <a:sym typeface="Arial"/>
                </a:rPr>
                <a:t>ograniczenie</a:t>
              </a:r>
              <a:r>
                <a:rPr lang="en-GB" sz="1600" b="0" i="0" u="none" strike="noStrike" cap="none" dirty="0">
                  <a:solidFill>
                    <a:schemeClr val="lt1"/>
                  </a:solidFill>
                  <a:latin typeface="Arial"/>
                  <a:ea typeface="Arial"/>
                  <a:cs typeface="Arial"/>
                  <a:sym typeface="Arial"/>
                </a:rPr>
                <a:t> </a:t>
              </a:r>
              <a:r>
                <a:rPr lang="en-GB" sz="1600" b="0" i="0" u="none" strike="noStrike" cap="none" dirty="0" err="1">
                  <a:solidFill>
                    <a:schemeClr val="lt1"/>
                  </a:solidFill>
                  <a:latin typeface="Arial"/>
                  <a:ea typeface="Arial"/>
                  <a:cs typeface="Arial"/>
                  <a:sym typeface="Arial"/>
                </a:rPr>
                <a:t>lub</a:t>
              </a:r>
              <a:r>
                <a:rPr lang="en-GB" sz="1600" b="0" i="0" u="none" strike="noStrike" cap="none" dirty="0">
                  <a:solidFill>
                    <a:schemeClr val="lt1"/>
                  </a:solidFill>
                  <a:latin typeface="Arial"/>
                  <a:ea typeface="Arial"/>
                  <a:cs typeface="Arial"/>
                  <a:sym typeface="Arial"/>
                </a:rPr>
                <a:t> </a:t>
              </a:r>
              <a:r>
                <a:rPr lang="en-GB" sz="1600" b="0" i="0" u="none" strike="noStrike" cap="none" dirty="0" err="1">
                  <a:solidFill>
                    <a:schemeClr val="lt1"/>
                  </a:solidFill>
                  <a:latin typeface="Arial"/>
                  <a:ea typeface="Arial"/>
                  <a:cs typeface="Arial"/>
                  <a:sym typeface="Arial"/>
                </a:rPr>
                <a:t>wyeliminowanie</a:t>
              </a:r>
              <a:r>
                <a:rPr lang="en-GB" sz="1600" b="0" i="0" u="none" strike="noStrike" cap="none" dirty="0">
                  <a:solidFill>
                    <a:schemeClr val="lt1"/>
                  </a:solidFill>
                  <a:latin typeface="Arial"/>
                  <a:ea typeface="Arial"/>
                  <a:cs typeface="Arial"/>
                  <a:sym typeface="Arial"/>
                </a:rPr>
                <a:t> </a:t>
              </a:r>
              <a:r>
                <a:rPr lang="en-GB" sz="1600" b="0" i="0" u="none" strike="noStrike" cap="none" dirty="0" err="1">
                  <a:solidFill>
                    <a:schemeClr val="lt1"/>
                  </a:solidFill>
                  <a:latin typeface="Arial"/>
                  <a:ea typeface="Arial"/>
                  <a:cs typeface="Arial"/>
                  <a:sym typeface="Arial"/>
                </a:rPr>
                <a:t>ryzyka</a:t>
              </a:r>
              <a:r>
                <a:rPr lang="en-GB" sz="1800" b="0" i="0" u="none" strike="noStrike" cap="none" dirty="0">
                  <a:solidFill>
                    <a:schemeClr val="lt1"/>
                  </a:solidFill>
                  <a:latin typeface="Arial"/>
                  <a:ea typeface="Arial"/>
                  <a:cs typeface="Arial"/>
                  <a:sym typeface="Arial"/>
                </a:rPr>
                <a:t>.</a:t>
              </a:r>
              <a:endParaRPr sz="1800" b="0" i="0" u="none" strike="noStrike" cap="none" dirty="0">
                <a:solidFill>
                  <a:schemeClr val="lt1"/>
                </a:solidFill>
                <a:latin typeface="Arial"/>
                <a:ea typeface="Arial"/>
                <a:cs typeface="Arial"/>
                <a:sym typeface="Arial"/>
              </a:endParaRPr>
            </a:p>
          </p:txBody>
        </p:sp>
        <p:sp>
          <p:nvSpPr>
            <p:cNvPr id="315" name="Google Shape;315;p24"/>
            <p:cNvSpPr/>
            <p:nvPr/>
          </p:nvSpPr>
          <p:spPr>
            <a:xfrm>
              <a:off x="4276004" y="2358630"/>
              <a:ext cx="4823036" cy="871268"/>
            </a:xfrm>
            <a:custGeom>
              <a:avLst/>
              <a:gdLst/>
              <a:ahLst/>
              <a:cxnLst/>
              <a:rect l="l" t="t" r="r" b="b"/>
              <a:pathLst>
                <a:path w="120000" h="120000" extrusionOk="0">
                  <a:moveTo>
                    <a:pt x="120000" y="0"/>
                  </a:moveTo>
                  <a:lnTo>
                    <a:pt x="120000" y="62355"/>
                  </a:lnTo>
                  <a:lnTo>
                    <a:pt x="0" y="62355"/>
                  </a:lnTo>
                  <a:lnTo>
                    <a:pt x="0" y="12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4"/>
            <p:cNvSpPr txBox="1"/>
            <p:nvPr/>
          </p:nvSpPr>
          <p:spPr>
            <a:xfrm>
              <a:off x="6564857" y="2789751"/>
              <a:ext cx="245331" cy="902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600"/>
                <a:buFont typeface="Arial"/>
                <a:buNone/>
              </a:pPr>
              <a:endParaRPr sz="600">
                <a:solidFill>
                  <a:schemeClr val="lt1"/>
                </a:solidFill>
                <a:latin typeface="Arial"/>
                <a:ea typeface="Arial"/>
                <a:cs typeface="Arial"/>
                <a:sym typeface="Arial"/>
              </a:endParaRPr>
            </a:p>
          </p:txBody>
        </p:sp>
        <p:sp>
          <p:nvSpPr>
            <p:cNvPr id="317" name="Google Shape;317;p24"/>
            <p:cNvSpPr/>
            <p:nvPr/>
          </p:nvSpPr>
          <p:spPr>
            <a:xfrm>
              <a:off x="7138457" y="7729"/>
              <a:ext cx="3921168" cy="2352700"/>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4"/>
            <p:cNvSpPr txBox="1"/>
            <p:nvPr/>
          </p:nvSpPr>
          <p:spPr>
            <a:xfrm>
              <a:off x="7138457" y="7729"/>
              <a:ext cx="3921168" cy="2352700"/>
            </a:xfrm>
            <a:prstGeom prst="rect">
              <a:avLst/>
            </a:prstGeom>
            <a:noFill/>
            <a:ln>
              <a:noFill/>
            </a:ln>
          </p:spPr>
          <p:txBody>
            <a:bodyPr spcFirstLastPara="1" wrap="square" lIns="170675" tIns="170675" rIns="170675" bIns="170675"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GB" sz="2400" b="1">
                  <a:solidFill>
                    <a:schemeClr val="lt1"/>
                  </a:solidFill>
                  <a:latin typeface="Arial"/>
                  <a:ea typeface="Arial"/>
                  <a:cs typeface="Arial"/>
                  <a:sym typeface="Arial"/>
                </a:rPr>
                <a:t>2</a:t>
              </a:r>
              <a:r>
                <a:rPr lang="en-GB" sz="2400">
                  <a:solidFill>
                    <a:schemeClr val="lt1"/>
                  </a:solidFill>
                  <a:latin typeface="Arial"/>
                  <a:ea typeface="Arial"/>
                  <a:cs typeface="Arial"/>
                  <a:sym typeface="Arial"/>
                </a:rPr>
                <a:t>. </a:t>
              </a:r>
              <a:r>
                <a:rPr lang="en-GB" sz="2400" b="1">
                  <a:solidFill>
                    <a:schemeClr val="lt1"/>
                  </a:solidFill>
                  <a:latin typeface="Arial"/>
                  <a:ea typeface="Arial"/>
                  <a:cs typeface="Arial"/>
                  <a:sym typeface="Arial"/>
                </a:rPr>
                <a:t>Mapowanie łańcucha dostaw i ryzyka klimatycznego</a:t>
              </a:r>
              <a:endParaRPr sz="2400" b="1">
                <a:solidFill>
                  <a:schemeClr val="lt1"/>
                </a:solidFill>
                <a:latin typeface="Arial"/>
                <a:ea typeface="Arial"/>
                <a:cs typeface="Arial"/>
                <a:sym typeface="Arial"/>
              </a:endParaRPr>
            </a:p>
            <a:p>
              <a:pPr marL="171450" marR="0" lvl="1" indent="-171450" algn="l" rtl="0">
                <a:lnSpc>
                  <a:spcPct val="90000"/>
                </a:lnSpc>
                <a:spcBef>
                  <a:spcPts val="840"/>
                </a:spcBef>
                <a:spcAft>
                  <a:spcPts val="0"/>
                </a:spcAft>
                <a:buClr>
                  <a:schemeClr val="lt1"/>
                </a:buClr>
                <a:buSzPts val="1000"/>
                <a:buFont typeface="Noto Sans Symbols"/>
                <a:buChar char="∙"/>
              </a:pPr>
              <a:r>
                <a:rPr lang="en-GB" sz="1800" b="0" i="0" u="none" strike="noStrike" cap="none">
                  <a:solidFill>
                    <a:schemeClr val="lt1"/>
                  </a:solidFill>
                  <a:latin typeface="Arial"/>
                  <a:ea typeface="Arial"/>
                  <a:cs typeface="Arial"/>
                  <a:sym typeface="Arial"/>
                </a:rPr>
                <a:t>Przeprowadzenie oceny ryzyka klimatycznego dla konkretnych lokalizacji w celu sporządzenia mapy zagrożeń </a:t>
              </a:r>
              <a:endParaRPr sz="1800" b="0" i="0" u="none" strike="noStrike" cap="none">
                <a:solidFill>
                  <a:schemeClr val="lt1"/>
                </a:solidFill>
                <a:latin typeface="Arial"/>
                <a:ea typeface="Arial"/>
                <a:cs typeface="Arial"/>
                <a:sym typeface="Arial"/>
              </a:endParaRPr>
            </a:p>
          </p:txBody>
        </p:sp>
        <p:sp>
          <p:nvSpPr>
            <p:cNvPr id="319" name="Google Shape;319;p24"/>
            <p:cNvSpPr/>
            <p:nvPr/>
          </p:nvSpPr>
          <p:spPr>
            <a:xfrm>
              <a:off x="6234788" y="4392930"/>
              <a:ext cx="871268"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4"/>
            <p:cNvSpPr txBox="1"/>
            <p:nvPr/>
          </p:nvSpPr>
          <p:spPr>
            <a:xfrm>
              <a:off x="6647876" y="4434136"/>
              <a:ext cx="45093" cy="902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600"/>
                <a:buFont typeface="Arial"/>
                <a:buNone/>
              </a:pPr>
              <a:endParaRPr sz="600">
                <a:solidFill>
                  <a:schemeClr val="lt1"/>
                </a:solidFill>
                <a:latin typeface="Arial"/>
                <a:ea typeface="Arial"/>
                <a:cs typeface="Arial"/>
                <a:sym typeface="Arial"/>
              </a:endParaRPr>
            </a:p>
          </p:txBody>
        </p:sp>
        <p:sp>
          <p:nvSpPr>
            <p:cNvPr id="321" name="Google Shape;321;p24"/>
            <p:cNvSpPr/>
            <p:nvPr/>
          </p:nvSpPr>
          <p:spPr>
            <a:xfrm>
              <a:off x="2315420" y="3262299"/>
              <a:ext cx="3921168" cy="2352700"/>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4"/>
            <p:cNvSpPr txBox="1"/>
            <p:nvPr/>
          </p:nvSpPr>
          <p:spPr>
            <a:xfrm>
              <a:off x="2315420" y="3262299"/>
              <a:ext cx="3921168" cy="2352700"/>
            </a:xfrm>
            <a:prstGeom prst="rect">
              <a:avLst/>
            </a:prstGeom>
            <a:noFill/>
            <a:ln>
              <a:noFill/>
            </a:ln>
          </p:spPr>
          <p:txBody>
            <a:bodyPr spcFirstLastPara="1" wrap="square" lIns="170675" tIns="170675" rIns="170675" bIns="17067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400" b="1">
                  <a:solidFill>
                    <a:schemeClr val="lt1"/>
                  </a:solidFill>
                  <a:latin typeface="Arial"/>
                  <a:ea typeface="Arial"/>
                  <a:cs typeface="Arial"/>
                  <a:sym typeface="Arial"/>
                </a:rPr>
                <a:t>3</a:t>
              </a:r>
              <a:r>
                <a:rPr lang="en-GB" sz="2400">
                  <a:solidFill>
                    <a:schemeClr val="lt1"/>
                  </a:solidFill>
                  <a:latin typeface="Arial"/>
                  <a:ea typeface="Arial"/>
                  <a:cs typeface="Arial"/>
                  <a:sym typeface="Arial"/>
                </a:rPr>
                <a:t>. </a:t>
              </a:r>
              <a:r>
                <a:rPr lang="en-GB" sz="2400" b="1">
                  <a:solidFill>
                    <a:schemeClr val="lt1"/>
                  </a:solidFill>
                  <a:latin typeface="Arial"/>
                  <a:ea typeface="Arial"/>
                  <a:cs typeface="Arial"/>
                  <a:sym typeface="Arial"/>
                </a:rPr>
                <a:t>Porównanie </a:t>
              </a:r>
              <a:r>
                <a:rPr lang="en-GB" sz="2400">
                  <a:solidFill>
                    <a:schemeClr val="lt1"/>
                  </a:solidFill>
                  <a:latin typeface="Arial"/>
                  <a:ea typeface="Arial"/>
                  <a:cs typeface="Arial"/>
                  <a:sym typeface="Arial"/>
                </a:rPr>
                <a:t>z wiodącymi przedsiębiorstwami</a:t>
              </a:r>
              <a:endParaRPr sz="2400">
                <a:solidFill>
                  <a:schemeClr val="lt1"/>
                </a:solidFill>
                <a:latin typeface="Arial"/>
                <a:ea typeface="Arial"/>
                <a:cs typeface="Arial"/>
                <a:sym typeface="Arial"/>
              </a:endParaRPr>
            </a:p>
          </p:txBody>
        </p:sp>
        <p:sp>
          <p:nvSpPr>
            <p:cNvPr id="323" name="Google Shape;323;p24"/>
            <p:cNvSpPr/>
            <p:nvPr/>
          </p:nvSpPr>
          <p:spPr>
            <a:xfrm>
              <a:off x="4276004" y="5613200"/>
              <a:ext cx="4823036" cy="871268"/>
            </a:xfrm>
            <a:custGeom>
              <a:avLst/>
              <a:gdLst/>
              <a:ahLst/>
              <a:cxnLst/>
              <a:rect l="l" t="t" r="r" b="b"/>
              <a:pathLst>
                <a:path w="120000" h="120000" extrusionOk="0">
                  <a:moveTo>
                    <a:pt x="120000" y="0"/>
                  </a:moveTo>
                  <a:lnTo>
                    <a:pt x="120000" y="62355"/>
                  </a:lnTo>
                  <a:lnTo>
                    <a:pt x="0" y="62355"/>
                  </a:lnTo>
                  <a:lnTo>
                    <a:pt x="0" y="12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4"/>
            <p:cNvSpPr txBox="1"/>
            <p:nvPr/>
          </p:nvSpPr>
          <p:spPr>
            <a:xfrm>
              <a:off x="6564857" y="6044321"/>
              <a:ext cx="245331" cy="902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600"/>
                <a:buFont typeface="Arial"/>
                <a:buNone/>
              </a:pPr>
              <a:endParaRPr sz="600">
                <a:solidFill>
                  <a:schemeClr val="lt1"/>
                </a:solidFill>
                <a:latin typeface="Arial"/>
                <a:ea typeface="Arial"/>
                <a:cs typeface="Arial"/>
                <a:sym typeface="Arial"/>
              </a:endParaRPr>
            </a:p>
          </p:txBody>
        </p:sp>
        <p:sp>
          <p:nvSpPr>
            <p:cNvPr id="325" name="Google Shape;325;p24"/>
            <p:cNvSpPr/>
            <p:nvPr/>
          </p:nvSpPr>
          <p:spPr>
            <a:xfrm>
              <a:off x="7138457" y="3262299"/>
              <a:ext cx="3921168" cy="2352700"/>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4"/>
            <p:cNvSpPr txBox="1"/>
            <p:nvPr/>
          </p:nvSpPr>
          <p:spPr>
            <a:xfrm>
              <a:off x="7138457" y="3262299"/>
              <a:ext cx="3921168" cy="2352700"/>
            </a:xfrm>
            <a:prstGeom prst="rect">
              <a:avLst/>
            </a:prstGeom>
            <a:noFill/>
            <a:ln>
              <a:noFill/>
            </a:ln>
          </p:spPr>
          <p:txBody>
            <a:bodyPr spcFirstLastPara="1" wrap="square" lIns="170675" tIns="170675" rIns="170675" bIns="170675" anchor="t" anchorCtr="0">
              <a:noAutofit/>
            </a:bodyPr>
            <a:lstStyle/>
            <a:p>
              <a:pPr marL="0" marR="0" lvl="0" indent="0" algn="l" rtl="0">
                <a:lnSpc>
                  <a:spcPct val="90000"/>
                </a:lnSpc>
                <a:spcBef>
                  <a:spcPts val="0"/>
                </a:spcBef>
                <a:spcAft>
                  <a:spcPts val="0"/>
                </a:spcAft>
                <a:buClr>
                  <a:schemeClr val="lt1"/>
                </a:buClr>
                <a:buSzPts val="1000"/>
                <a:buFont typeface="Noto Sans Symbols"/>
                <a:buNone/>
              </a:pPr>
              <a:r>
                <a:rPr lang="en-GB" sz="2400" b="1">
                  <a:solidFill>
                    <a:schemeClr val="lt1"/>
                  </a:solidFill>
                  <a:latin typeface="Arial"/>
                  <a:ea typeface="Arial"/>
                  <a:cs typeface="Arial"/>
                  <a:sym typeface="Arial"/>
                </a:rPr>
                <a:t>4</a:t>
              </a:r>
              <a:r>
                <a:rPr lang="en-GB" sz="2400">
                  <a:solidFill>
                    <a:schemeClr val="lt1"/>
                  </a:solidFill>
                  <a:latin typeface="Arial"/>
                  <a:ea typeface="Arial"/>
                  <a:cs typeface="Arial"/>
                  <a:sym typeface="Arial"/>
                </a:rPr>
                <a:t>. </a:t>
              </a:r>
              <a:r>
                <a:rPr lang="en-GB" sz="2400" b="1">
                  <a:solidFill>
                    <a:schemeClr val="lt1"/>
                  </a:solidFill>
                  <a:latin typeface="Arial"/>
                  <a:ea typeface="Arial"/>
                  <a:cs typeface="Arial"/>
                  <a:sym typeface="Arial"/>
                </a:rPr>
                <a:t>Opracowanie strategii odporności </a:t>
              </a:r>
              <a:r>
                <a:rPr lang="en-GB" sz="2400">
                  <a:solidFill>
                    <a:schemeClr val="lt1"/>
                  </a:solidFill>
                  <a:latin typeface="Arial"/>
                  <a:ea typeface="Arial"/>
                  <a:cs typeface="Arial"/>
                  <a:sym typeface="Arial"/>
                </a:rPr>
                <a:t>z naciskiem na aktywa trwałe</a:t>
              </a:r>
              <a:endParaRPr sz="2400">
                <a:solidFill>
                  <a:schemeClr val="lt1"/>
                </a:solidFill>
                <a:latin typeface="Arial"/>
                <a:ea typeface="Arial"/>
                <a:cs typeface="Arial"/>
                <a:sym typeface="Arial"/>
              </a:endParaRPr>
            </a:p>
            <a:p>
              <a:pPr marL="171450" marR="0" lvl="1" indent="-171450" algn="l" rtl="0">
                <a:lnSpc>
                  <a:spcPct val="90000"/>
                </a:lnSpc>
                <a:spcBef>
                  <a:spcPts val="840"/>
                </a:spcBef>
                <a:spcAft>
                  <a:spcPts val="0"/>
                </a:spcAft>
                <a:buClr>
                  <a:schemeClr val="lt1"/>
                </a:buClr>
                <a:buSzPts val="1000"/>
                <a:buFont typeface="Noto Sans Symbols"/>
                <a:buChar char="∙"/>
              </a:pPr>
              <a:r>
                <a:rPr lang="en-GB" sz="1800" b="0" i="0" u="none" strike="noStrike" cap="none">
                  <a:solidFill>
                    <a:schemeClr val="lt1"/>
                  </a:solidFill>
                  <a:latin typeface="Arial"/>
                  <a:ea typeface="Arial"/>
                  <a:cs typeface="Arial"/>
                  <a:sym typeface="Arial"/>
                </a:rPr>
                <a:t>Rozwiązania oparte na naturze</a:t>
              </a:r>
              <a:endParaRPr sz="1800" b="0" i="0" u="none" strike="noStrike" cap="none">
                <a:solidFill>
                  <a:schemeClr val="lt1"/>
                </a:solidFill>
                <a:latin typeface="Arial"/>
                <a:ea typeface="Arial"/>
                <a:cs typeface="Arial"/>
                <a:sym typeface="Arial"/>
              </a:endParaRPr>
            </a:p>
          </p:txBody>
        </p:sp>
        <p:sp>
          <p:nvSpPr>
            <p:cNvPr id="327" name="Google Shape;327;p24"/>
            <p:cNvSpPr/>
            <p:nvPr/>
          </p:nvSpPr>
          <p:spPr>
            <a:xfrm>
              <a:off x="6234788" y="7647499"/>
              <a:ext cx="871268"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28;p24"/>
            <p:cNvSpPr txBox="1"/>
            <p:nvPr/>
          </p:nvSpPr>
          <p:spPr>
            <a:xfrm>
              <a:off x="6647876" y="7688705"/>
              <a:ext cx="45093" cy="902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600"/>
                <a:buFont typeface="Arial"/>
                <a:buNone/>
              </a:pPr>
              <a:endParaRPr sz="600">
                <a:solidFill>
                  <a:schemeClr val="lt1"/>
                </a:solidFill>
                <a:latin typeface="Arial"/>
                <a:ea typeface="Arial"/>
                <a:cs typeface="Arial"/>
                <a:sym typeface="Arial"/>
              </a:endParaRPr>
            </a:p>
          </p:txBody>
        </p:sp>
        <p:sp>
          <p:nvSpPr>
            <p:cNvPr id="329" name="Google Shape;329;p24"/>
            <p:cNvSpPr/>
            <p:nvPr/>
          </p:nvSpPr>
          <p:spPr>
            <a:xfrm>
              <a:off x="2315420" y="6516869"/>
              <a:ext cx="3921168" cy="2352700"/>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4"/>
            <p:cNvSpPr txBox="1"/>
            <p:nvPr/>
          </p:nvSpPr>
          <p:spPr>
            <a:xfrm>
              <a:off x="2315420" y="6516869"/>
              <a:ext cx="3921168" cy="2352700"/>
            </a:xfrm>
            <a:prstGeom prst="rect">
              <a:avLst/>
            </a:prstGeom>
            <a:noFill/>
            <a:ln>
              <a:noFill/>
            </a:ln>
          </p:spPr>
          <p:txBody>
            <a:bodyPr spcFirstLastPara="1" wrap="square" lIns="170675" tIns="170675" rIns="170675" bIns="170675" anchor="t" anchorCtr="0">
              <a:noAutofit/>
            </a:bodyPr>
            <a:lstStyle/>
            <a:p>
              <a:pPr marL="0" marR="0" lvl="0" indent="0" algn="l" rtl="0">
                <a:lnSpc>
                  <a:spcPct val="90000"/>
                </a:lnSpc>
                <a:spcBef>
                  <a:spcPts val="0"/>
                </a:spcBef>
                <a:spcAft>
                  <a:spcPts val="0"/>
                </a:spcAft>
                <a:buClr>
                  <a:schemeClr val="lt1"/>
                </a:buClr>
                <a:buSzPts val="2400"/>
                <a:buFont typeface="Arial"/>
                <a:buNone/>
              </a:pPr>
              <a:r>
                <a:rPr lang="en-GB" sz="2400" b="1">
                  <a:solidFill>
                    <a:schemeClr val="lt1"/>
                  </a:solidFill>
                  <a:latin typeface="Arial"/>
                  <a:ea typeface="Arial"/>
                  <a:cs typeface="Arial"/>
                  <a:sym typeface="Arial"/>
                </a:rPr>
                <a:t>5</a:t>
              </a:r>
              <a:r>
                <a:rPr lang="en-GB" sz="2400">
                  <a:solidFill>
                    <a:schemeClr val="lt1"/>
                  </a:solidFill>
                  <a:latin typeface="Arial"/>
                  <a:ea typeface="Arial"/>
                  <a:cs typeface="Arial"/>
                  <a:sym typeface="Arial"/>
                </a:rPr>
                <a:t>. </a:t>
              </a:r>
              <a:r>
                <a:rPr lang="en-GB" sz="2400" b="1">
                  <a:solidFill>
                    <a:schemeClr val="lt1"/>
                  </a:solidFill>
                  <a:latin typeface="Arial"/>
                  <a:ea typeface="Arial"/>
                  <a:cs typeface="Arial"/>
                  <a:sym typeface="Arial"/>
                </a:rPr>
                <a:t>Zaangażowanie wewnętrzne i zewnętrzne </a:t>
              </a:r>
              <a:r>
                <a:rPr lang="en-GB" sz="2400">
                  <a:solidFill>
                    <a:schemeClr val="lt1"/>
                  </a:solidFill>
                  <a:latin typeface="Arial"/>
                  <a:ea typeface="Arial"/>
                  <a:cs typeface="Arial"/>
                  <a:sym typeface="Arial"/>
                </a:rPr>
                <a:t>w celu wdrożenia</a:t>
              </a:r>
              <a:endParaRPr sz="2400">
                <a:solidFill>
                  <a:schemeClr val="lt1"/>
                </a:solidFill>
                <a:latin typeface="Arial"/>
                <a:ea typeface="Arial"/>
                <a:cs typeface="Arial"/>
                <a:sym typeface="Arial"/>
              </a:endParaRPr>
            </a:p>
            <a:p>
              <a:pPr marL="171450" marR="0" lvl="1" indent="-171450" algn="l" rtl="0">
                <a:lnSpc>
                  <a:spcPct val="90000"/>
                </a:lnSpc>
                <a:spcBef>
                  <a:spcPts val="840"/>
                </a:spcBef>
                <a:spcAft>
                  <a:spcPts val="0"/>
                </a:spcAft>
                <a:buClr>
                  <a:schemeClr val="lt1"/>
                </a:buClr>
                <a:buSzPts val="1000"/>
                <a:buFont typeface="Noto Sans Symbols"/>
                <a:buChar char="∙"/>
              </a:pPr>
              <a:r>
                <a:rPr lang="en-GB" sz="1800" b="0" i="0" u="none" strike="noStrike" cap="none">
                  <a:solidFill>
                    <a:schemeClr val="lt1"/>
                  </a:solidFill>
                  <a:latin typeface="Arial"/>
                  <a:ea typeface="Arial"/>
                  <a:cs typeface="Arial"/>
                  <a:sym typeface="Arial"/>
                </a:rPr>
                <a:t>Zaangażowanie pracowników, władz lokalnych i interesariuszy społecznych </a:t>
              </a:r>
              <a:endParaRPr sz="1800" b="0" i="0" u="none" strike="noStrike" cap="none">
                <a:solidFill>
                  <a:schemeClr val="lt1"/>
                </a:solidFill>
                <a:latin typeface="Arial"/>
                <a:ea typeface="Arial"/>
                <a:cs typeface="Arial"/>
                <a:sym typeface="Arial"/>
              </a:endParaRPr>
            </a:p>
          </p:txBody>
        </p:sp>
        <p:sp>
          <p:nvSpPr>
            <p:cNvPr id="331" name="Google Shape;331;p24"/>
            <p:cNvSpPr/>
            <p:nvPr/>
          </p:nvSpPr>
          <p:spPr>
            <a:xfrm>
              <a:off x="7138457" y="6516869"/>
              <a:ext cx="3921168" cy="2352700"/>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4"/>
            <p:cNvSpPr txBox="1"/>
            <p:nvPr/>
          </p:nvSpPr>
          <p:spPr>
            <a:xfrm>
              <a:off x="7138457" y="6516869"/>
              <a:ext cx="3921168" cy="2352700"/>
            </a:xfrm>
            <a:prstGeom prst="rect">
              <a:avLst/>
            </a:prstGeom>
            <a:noFill/>
            <a:ln>
              <a:noFill/>
            </a:ln>
          </p:spPr>
          <p:txBody>
            <a:bodyPr spcFirstLastPara="1" wrap="square" lIns="170675" tIns="170675" rIns="170675" bIns="170675" anchor="ctr" anchorCtr="0">
              <a:noAutofit/>
            </a:bodyPr>
            <a:lstStyle/>
            <a:p>
              <a:pPr marL="0" marR="0" lvl="0" indent="0" algn="ctr" rtl="0">
                <a:lnSpc>
                  <a:spcPct val="90000"/>
                </a:lnSpc>
                <a:spcBef>
                  <a:spcPts val="0"/>
                </a:spcBef>
                <a:spcAft>
                  <a:spcPts val="0"/>
                </a:spcAft>
                <a:buClr>
                  <a:schemeClr val="lt1"/>
                </a:buClr>
                <a:buSzPts val="1000"/>
                <a:buFont typeface="Noto Sans Symbols"/>
                <a:buNone/>
              </a:pPr>
              <a:r>
                <a:rPr lang="en-GB" sz="2400" b="1">
                  <a:solidFill>
                    <a:schemeClr val="lt1"/>
                  </a:solidFill>
                  <a:latin typeface="Arial"/>
                  <a:ea typeface="Arial"/>
                  <a:cs typeface="Arial"/>
                  <a:sym typeface="Arial"/>
                </a:rPr>
                <a:t>6</a:t>
              </a:r>
              <a:r>
                <a:rPr lang="en-GB" sz="2400">
                  <a:solidFill>
                    <a:schemeClr val="lt1"/>
                  </a:solidFill>
                  <a:latin typeface="Arial"/>
                  <a:ea typeface="Arial"/>
                  <a:cs typeface="Arial"/>
                  <a:sym typeface="Arial"/>
                </a:rPr>
                <a:t>. </a:t>
              </a:r>
              <a:r>
                <a:rPr lang="en-GB" sz="2400" b="1">
                  <a:solidFill>
                    <a:schemeClr val="lt1"/>
                  </a:solidFill>
                  <a:latin typeface="Arial"/>
                  <a:ea typeface="Arial"/>
                  <a:cs typeface="Arial"/>
                  <a:sym typeface="Arial"/>
                </a:rPr>
                <a:t>Komunikacja </a:t>
              </a:r>
              <a:r>
                <a:rPr lang="en-GB" sz="2400">
                  <a:solidFill>
                    <a:schemeClr val="lt1"/>
                  </a:solidFill>
                  <a:latin typeface="Arial"/>
                  <a:ea typeface="Arial"/>
                  <a:cs typeface="Arial"/>
                  <a:sym typeface="Arial"/>
                </a:rPr>
                <a:t>i raportowanie działań i wyników</a:t>
              </a:r>
              <a:endParaRPr sz="2400">
                <a:solidFill>
                  <a:schemeClr val="lt1"/>
                </a:solidFill>
                <a:latin typeface="Arial"/>
                <a:ea typeface="Arial"/>
                <a:cs typeface="Arial"/>
                <a:sym typeface="Arial"/>
              </a:endParaRPr>
            </a:p>
          </p:txBody>
        </p:sp>
      </p:grpSp>
      <p:sp>
        <p:nvSpPr>
          <p:cNvPr id="333" name="Google Shape;333;p24"/>
          <p:cNvSpPr txBox="1">
            <a:spLocks noGrp="1"/>
          </p:cNvSpPr>
          <p:nvPr>
            <p:ph type="title"/>
          </p:nvPr>
        </p:nvSpPr>
        <p:spPr>
          <a:xfrm>
            <a:off x="762000" y="2019299"/>
            <a:ext cx="13801392" cy="167562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GB" b="1" dirty="0"/>
              <a:t>1. </a:t>
            </a:r>
            <a:r>
              <a:rPr lang="en-GB" b="1" dirty="0" err="1"/>
              <a:t>Strategia</a:t>
            </a:r>
            <a:r>
              <a:rPr lang="en-GB" b="1" dirty="0"/>
              <a:t> </a:t>
            </a:r>
            <a:r>
              <a:rPr lang="en-GB" b="1" dirty="0" err="1"/>
              <a:t>adaptacyjna</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25"/>
          <p:cNvSpPr txBox="1">
            <a:spLocks noGrp="1"/>
          </p:cNvSpPr>
          <p:nvPr>
            <p:ph type="body" idx="1"/>
          </p:nvPr>
        </p:nvSpPr>
        <p:spPr>
          <a:xfrm>
            <a:off x="296862" y="4457700"/>
            <a:ext cx="14508980" cy="914400"/>
          </a:xfrm>
          <a:prstGeom prst="rect">
            <a:avLst/>
          </a:prstGeom>
          <a:noFill/>
          <a:ln>
            <a:noFill/>
          </a:ln>
        </p:spPr>
        <p:txBody>
          <a:bodyPr spcFirstLastPara="1" wrap="square" lIns="0" tIns="0" rIns="0" bIns="0" anchor="t" anchorCtr="0">
            <a:normAutofit/>
          </a:bodyPr>
          <a:lstStyle/>
          <a:p>
            <a:pPr marL="0" lvl="0" indent="0" algn="l" rtl="0">
              <a:lnSpc>
                <a:spcPct val="170000"/>
              </a:lnSpc>
              <a:spcBef>
                <a:spcPts val="0"/>
              </a:spcBef>
              <a:spcAft>
                <a:spcPts val="0"/>
              </a:spcAft>
              <a:buClr>
                <a:srgbClr val="323232"/>
              </a:buClr>
              <a:buSzPts val="2800"/>
              <a:buNone/>
            </a:pPr>
            <a:r>
              <a:rPr lang="en-GB" sz="2800" b="1" dirty="0" err="1"/>
              <a:t>Środki</a:t>
            </a:r>
            <a:r>
              <a:rPr lang="en-GB" sz="2800" b="1" dirty="0"/>
              <a:t>, </a:t>
            </a:r>
            <a:r>
              <a:rPr lang="en-GB" sz="2800" b="1" dirty="0" err="1"/>
              <a:t>które</a:t>
            </a:r>
            <a:r>
              <a:rPr lang="en-GB" sz="2800" b="1" dirty="0"/>
              <a:t> </a:t>
            </a:r>
            <a:r>
              <a:rPr lang="en-GB" sz="2800" b="1" dirty="0" err="1"/>
              <a:t>należy</a:t>
            </a:r>
            <a:r>
              <a:rPr lang="en-GB" sz="2800" b="1" dirty="0"/>
              <a:t> </a:t>
            </a:r>
            <a:r>
              <a:rPr lang="en-GB" sz="2800" b="1" dirty="0" err="1"/>
              <a:t>stosować</a:t>
            </a:r>
            <a:r>
              <a:rPr lang="en-GB" sz="2800" b="1" dirty="0"/>
              <a:t> w </a:t>
            </a:r>
            <a:r>
              <a:rPr lang="en-GB" sz="2800" b="1" dirty="0" err="1"/>
              <a:t>przedsiębiorstwach</a:t>
            </a:r>
            <a:r>
              <a:rPr lang="en-GB" sz="2800" b="1" dirty="0"/>
              <a:t> </a:t>
            </a:r>
            <a:r>
              <a:rPr lang="en-GB" sz="2800" b="1" dirty="0" err="1"/>
              <a:t>turystycznych</a:t>
            </a:r>
            <a:r>
              <a:rPr lang="en-GB" sz="2800" b="1" dirty="0"/>
              <a:t>:</a:t>
            </a:r>
            <a:endParaRPr sz="2800" dirty="0"/>
          </a:p>
          <a:p>
            <a:pPr marL="0" lvl="0" indent="0" algn="l" rtl="0">
              <a:lnSpc>
                <a:spcPct val="170000"/>
              </a:lnSpc>
              <a:spcBef>
                <a:spcPts val="2000"/>
              </a:spcBef>
              <a:spcAft>
                <a:spcPts val="0"/>
              </a:spcAft>
              <a:buClr>
                <a:srgbClr val="323232"/>
              </a:buClr>
              <a:buSzPts val="2800"/>
              <a:buNone/>
            </a:pPr>
            <a:endParaRPr sz="2800" dirty="0"/>
          </a:p>
        </p:txBody>
      </p:sp>
      <p:sp>
        <p:nvSpPr>
          <p:cNvPr id="339" name="Google Shape;339;p25"/>
          <p:cNvSpPr txBox="1">
            <a:spLocks noGrp="1"/>
          </p:cNvSpPr>
          <p:nvPr>
            <p:ph type="title"/>
          </p:nvPr>
        </p:nvSpPr>
        <p:spPr>
          <a:xfrm>
            <a:off x="762000" y="2019299"/>
            <a:ext cx="14508980" cy="167562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GB" b="1" dirty="0"/>
              <a:t>1. </a:t>
            </a:r>
            <a:r>
              <a:rPr lang="en-GB" b="1" dirty="0" err="1"/>
              <a:t>Strategia</a:t>
            </a:r>
            <a:r>
              <a:rPr lang="en-GB" b="1" dirty="0"/>
              <a:t> </a:t>
            </a:r>
            <a:r>
              <a:rPr lang="en-GB" b="1" dirty="0" err="1"/>
              <a:t>adaptacyjna</a:t>
            </a:r>
            <a:endParaRPr dirty="0"/>
          </a:p>
        </p:txBody>
      </p:sp>
      <p:grpSp>
        <p:nvGrpSpPr>
          <p:cNvPr id="340" name="Google Shape;340;p25"/>
          <p:cNvGrpSpPr/>
          <p:nvPr/>
        </p:nvGrpSpPr>
        <p:grpSpPr>
          <a:xfrm>
            <a:off x="296862" y="5645058"/>
            <a:ext cx="23569720" cy="6051643"/>
            <a:chOff x="11058" y="126953"/>
            <a:chExt cx="23569720" cy="6051643"/>
          </a:xfrm>
        </p:grpSpPr>
        <p:sp>
          <p:nvSpPr>
            <p:cNvPr id="341" name="Google Shape;341;p25"/>
            <p:cNvSpPr/>
            <p:nvPr/>
          </p:nvSpPr>
          <p:spPr>
            <a:xfrm>
              <a:off x="11058" y="126953"/>
              <a:ext cx="4239158"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5"/>
            <p:cNvSpPr txBox="1"/>
            <p:nvPr/>
          </p:nvSpPr>
          <p:spPr>
            <a:xfrm>
              <a:off x="11058" y="126953"/>
              <a:ext cx="4239158"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400" b="1">
                  <a:solidFill>
                    <a:schemeClr val="lt1"/>
                  </a:solidFill>
                  <a:latin typeface="Arial"/>
                  <a:ea typeface="Arial"/>
                  <a:cs typeface="Arial"/>
                  <a:sym typeface="Arial"/>
                </a:rPr>
                <a:t>Efektywność energetyczna i komfort termiczny </a:t>
              </a:r>
              <a:endParaRPr sz="2400">
                <a:solidFill>
                  <a:schemeClr val="lt1"/>
                </a:solidFill>
                <a:latin typeface="Arial"/>
                <a:ea typeface="Arial"/>
                <a:cs typeface="Arial"/>
                <a:sym typeface="Arial"/>
              </a:endParaRPr>
            </a:p>
          </p:txBody>
        </p:sp>
        <p:sp>
          <p:nvSpPr>
            <p:cNvPr id="343" name="Google Shape;343;p25"/>
            <p:cNvSpPr/>
            <p:nvPr/>
          </p:nvSpPr>
          <p:spPr>
            <a:xfrm>
              <a:off x="11058" y="1606885"/>
              <a:ext cx="4239158" cy="4571711"/>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5"/>
            <p:cNvSpPr txBox="1"/>
            <p:nvPr/>
          </p:nvSpPr>
          <p:spPr>
            <a:xfrm>
              <a:off x="11058" y="1606885"/>
              <a:ext cx="4239158" cy="4571711"/>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en-GB" sz="2200" b="0" i="0" u="none" strike="noStrike" cap="none">
                  <a:solidFill>
                    <a:schemeClr val="dk1"/>
                  </a:solidFill>
                  <a:latin typeface="Arial"/>
                  <a:ea typeface="Arial"/>
                  <a:cs typeface="Arial"/>
                  <a:sym typeface="Arial"/>
                </a:rPr>
                <a:t>Zainstalowanie izolacji termicznej w budynkach. </a:t>
              </a:r>
              <a:endParaRPr sz="2200" b="0" i="0" u="none" strike="noStrike" cap="none">
                <a:solidFill>
                  <a:schemeClr val="dk1"/>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2200" b="0" i="0" u="none" strike="noStrike" cap="none">
                  <a:solidFill>
                    <a:schemeClr val="dk1"/>
                  </a:solidFill>
                  <a:latin typeface="Arial"/>
                  <a:ea typeface="Arial"/>
                  <a:cs typeface="Arial"/>
                  <a:sym typeface="Arial"/>
                </a:rPr>
                <a:t>Zainstalowanie bardziej wydajnych i izolujących okien oraz ram okiennych. </a:t>
              </a:r>
              <a:endParaRPr sz="2200" b="0" i="0" u="none" strike="noStrike" cap="none">
                <a:solidFill>
                  <a:schemeClr val="dk1"/>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2200" b="0" i="0" u="none" strike="noStrike" cap="none">
                  <a:solidFill>
                    <a:schemeClr val="dk1"/>
                  </a:solidFill>
                  <a:latin typeface="Arial"/>
                  <a:ea typeface="Arial"/>
                  <a:cs typeface="Arial"/>
                  <a:sym typeface="Arial"/>
                </a:rPr>
                <a:t>Promowanie naturalnej wentylacji w budynkach.</a:t>
              </a:r>
              <a:endParaRPr sz="2200" b="0" i="0" u="none" strike="noStrike" cap="none">
                <a:solidFill>
                  <a:schemeClr val="dk1"/>
                </a:solidFill>
                <a:latin typeface="Arial"/>
                <a:ea typeface="Arial"/>
                <a:cs typeface="Arial"/>
                <a:sym typeface="Arial"/>
              </a:endParaRPr>
            </a:p>
          </p:txBody>
        </p:sp>
        <p:sp>
          <p:nvSpPr>
            <p:cNvPr id="345" name="Google Shape;345;p25"/>
            <p:cNvSpPr/>
            <p:nvPr/>
          </p:nvSpPr>
          <p:spPr>
            <a:xfrm>
              <a:off x="4843699" y="126953"/>
              <a:ext cx="4239158"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5"/>
            <p:cNvSpPr txBox="1"/>
            <p:nvPr/>
          </p:nvSpPr>
          <p:spPr>
            <a:xfrm>
              <a:off x="4843699" y="126953"/>
              <a:ext cx="4239158"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400" b="1">
                  <a:solidFill>
                    <a:schemeClr val="lt1"/>
                  </a:solidFill>
                  <a:latin typeface="Arial"/>
                  <a:ea typeface="Arial"/>
                  <a:cs typeface="Arial"/>
                  <a:sym typeface="Arial"/>
                </a:rPr>
                <a:t>Monitorowanie i zarządzanie zużyciem wody</a:t>
              </a:r>
              <a:endParaRPr sz="2400">
                <a:solidFill>
                  <a:schemeClr val="lt1"/>
                </a:solidFill>
                <a:latin typeface="Arial"/>
                <a:ea typeface="Arial"/>
                <a:cs typeface="Arial"/>
                <a:sym typeface="Arial"/>
              </a:endParaRPr>
            </a:p>
          </p:txBody>
        </p:sp>
        <p:sp>
          <p:nvSpPr>
            <p:cNvPr id="347" name="Google Shape;347;p25"/>
            <p:cNvSpPr/>
            <p:nvPr/>
          </p:nvSpPr>
          <p:spPr>
            <a:xfrm>
              <a:off x="4843699" y="1606885"/>
              <a:ext cx="4239158" cy="4571711"/>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5"/>
            <p:cNvSpPr txBox="1"/>
            <p:nvPr/>
          </p:nvSpPr>
          <p:spPr>
            <a:xfrm>
              <a:off x="4843699" y="1606885"/>
              <a:ext cx="4239158" cy="4571711"/>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rgbClr val="000000"/>
                </a:buClr>
                <a:buSzPts val="2200"/>
                <a:buFont typeface="Arial"/>
                <a:buChar char="•"/>
              </a:pPr>
              <a:r>
                <a:rPr lang="en-GB" sz="1800" b="0" i="0" u="none" strike="noStrike" cap="none" dirty="0" err="1">
                  <a:solidFill>
                    <a:srgbClr val="000000"/>
                  </a:solidFill>
                  <a:latin typeface="Arial"/>
                  <a:ea typeface="Arial"/>
                  <a:cs typeface="Arial"/>
                  <a:sym typeface="Arial"/>
                </a:rPr>
                <a:t>Wyłącza</a:t>
              </a:r>
              <a:r>
                <a:rPr lang="pl-PL" sz="1800" b="0" i="0" u="none" strike="noStrike" cap="none" dirty="0">
                  <a:solidFill>
                    <a:srgbClr val="000000"/>
                  </a:solidFill>
                  <a:latin typeface="Arial"/>
                  <a:ea typeface="Arial"/>
                  <a:cs typeface="Arial"/>
                  <a:sym typeface="Arial"/>
                </a:rPr>
                <a:t>nie </a:t>
              </a:r>
              <a:r>
                <a:rPr lang="en-GB" sz="1800" b="0" i="0" u="none" strike="noStrike" cap="none" dirty="0" err="1">
                  <a:solidFill>
                    <a:srgbClr val="000000"/>
                  </a:solidFill>
                  <a:latin typeface="Arial"/>
                  <a:ea typeface="Arial"/>
                  <a:cs typeface="Arial"/>
                  <a:sym typeface="Arial"/>
                </a:rPr>
                <a:t>wod</a:t>
              </a:r>
              <a:r>
                <a:rPr lang="pl-PL" sz="1800" b="0" i="0" u="none" strike="noStrike" cap="none" dirty="0">
                  <a:solidFill>
                    <a:srgbClr val="000000"/>
                  </a:solidFill>
                  <a:latin typeface="Arial"/>
                  <a:ea typeface="Arial"/>
                  <a:cs typeface="Arial"/>
                  <a:sym typeface="Arial"/>
                </a:rPr>
                <a:t>y</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gdy</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budynek</a:t>
              </a:r>
              <a:r>
                <a:rPr lang="en-GB" sz="1800" b="0" i="0" u="none" strike="noStrike" cap="none" dirty="0">
                  <a:solidFill>
                    <a:srgbClr val="000000"/>
                  </a:solidFill>
                  <a:latin typeface="Arial"/>
                  <a:ea typeface="Arial"/>
                  <a:cs typeface="Arial"/>
                  <a:sym typeface="Arial"/>
                </a:rPr>
                <a:t> jest </a:t>
              </a:r>
              <a:r>
                <a:rPr lang="en-GB" sz="1800" b="0" i="0" u="none" strike="noStrike" cap="none" dirty="0" err="1">
                  <a:solidFill>
                    <a:srgbClr val="000000"/>
                  </a:solidFill>
                  <a:latin typeface="Arial"/>
                  <a:ea typeface="Arial"/>
                  <a:cs typeface="Arial"/>
                  <a:sym typeface="Arial"/>
                </a:rPr>
                <a:t>pusty</a:t>
              </a:r>
              <a:r>
                <a:rPr lang="en-GB" sz="1800" b="0" i="0" u="none" strike="noStrike" cap="none" dirty="0">
                  <a:solidFill>
                    <a:srgbClr val="000000"/>
                  </a:solidFill>
                  <a:latin typeface="Arial"/>
                  <a:ea typeface="Arial"/>
                  <a:cs typeface="Arial"/>
                  <a:sym typeface="Arial"/>
                </a:rPr>
                <a:t>. </a:t>
              </a:r>
              <a:endParaRPr sz="18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330"/>
                </a:spcBef>
                <a:spcAft>
                  <a:spcPts val="0"/>
                </a:spcAft>
                <a:buClr>
                  <a:srgbClr val="000000"/>
                </a:buClr>
                <a:buSzPts val="2200"/>
                <a:buFont typeface="Arial"/>
                <a:buChar char="•"/>
              </a:pPr>
              <a:r>
                <a:rPr lang="en-GB" sz="1800" b="0" i="0" u="none" strike="noStrike" cap="none" dirty="0" err="1">
                  <a:solidFill>
                    <a:srgbClr val="000000"/>
                  </a:solidFill>
                  <a:latin typeface="Arial"/>
                  <a:ea typeface="Arial"/>
                  <a:cs typeface="Arial"/>
                  <a:sym typeface="Arial"/>
                </a:rPr>
                <a:t>Zbiera</a:t>
              </a:r>
              <a:r>
                <a:rPr lang="pl-PL" sz="1800" dirty="0"/>
                <a:t>nie</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deszcz</a:t>
              </a:r>
              <a:r>
                <a:rPr lang="pl-PL" sz="1800" b="0" i="0" u="none" strike="noStrike" cap="none" dirty="0" err="1">
                  <a:solidFill>
                    <a:srgbClr val="000000"/>
                  </a:solidFill>
                  <a:latin typeface="Arial"/>
                  <a:ea typeface="Arial"/>
                  <a:cs typeface="Arial"/>
                  <a:sym typeface="Arial"/>
                </a:rPr>
                <a:t>ówki</a:t>
              </a:r>
              <a:r>
                <a:rPr lang="pl-PL" sz="1800" b="0" i="0" u="none" strike="noStrike" cap="none" dirty="0">
                  <a:solidFill>
                    <a:srgbClr val="000000"/>
                  </a:solidFill>
                  <a:latin typeface="Arial"/>
                  <a:ea typeface="Arial"/>
                  <a:cs typeface="Arial"/>
                  <a:sym typeface="Arial"/>
                </a:rPr>
                <a:t> </a:t>
              </a:r>
              <a:r>
                <a:rPr lang="en-GB" sz="1800" b="0" i="0" u="none" strike="noStrike" cap="none" dirty="0">
                  <a:solidFill>
                    <a:srgbClr val="000000"/>
                  </a:solidFill>
                  <a:latin typeface="Arial"/>
                  <a:ea typeface="Arial"/>
                  <a:cs typeface="Arial"/>
                  <a:sym typeface="Arial"/>
                </a:rPr>
                <a:t>do </a:t>
              </a:r>
              <a:r>
                <a:rPr lang="en-GB" sz="1800" b="0" i="0" u="none" strike="noStrike" cap="none" dirty="0" err="1">
                  <a:solidFill>
                    <a:srgbClr val="000000"/>
                  </a:solidFill>
                  <a:latin typeface="Arial"/>
                  <a:ea typeface="Arial"/>
                  <a:cs typeface="Arial"/>
                  <a:sym typeface="Arial"/>
                </a:rPr>
                <a:t>cystern</a:t>
              </a:r>
              <a:r>
                <a:rPr lang="en-GB" sz="1800" b="0" i="0" u="none" strike="noStrike" cap="none" dirty="0">
                  <a:solidFill>
                    <a:srgbClr val="000000"/>
                  </a:solidFill>
                  <a:latin typeface="Arial"/>
                  <a:ea typeface="Arial"/>
                  <a:cs typeface="Arial"/>
                  <a:sym typeface="Arial"/>
                </a:rPr>
                <a:t> w </a:t>
              </a:r>
              <a:r>
                <a:rPr lang="en-GB" sz="1800" b="0" i="0" u="none" strike="noStrike" cap="none" dirty="0" err="1">
                  <a:solidFill>
                    <a:srgbClr val="000000"/>
                  </a:solidFill>
                  <a:latin typeface="Arial"/>
                  <a:ea typeface="Arial"/>
                  <a:cs typeface="Arial"/>
                  <a:sym typeface="Arial"/>
                </a:rPr>
                <a:t>celu</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nawadniania</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spłukiwania</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toalet</a:t>
              </a:r>
              <a:r>
                <a:rPr lang="en-GB" sz="1800" b="0" i="0" u="none" strike="noStrike" cap="none" dirty="0">
                  <a:solidFill>
                    <a:srgbClr val="000000"/>
                  </a:solidFill>
                  <a:latin typeface="Arial"/>
                  <a:ea typeface="Arial"/>
                  <a:cs typeface="Arial"/>
                  <a:sym typeface="Arial"/>
                </a:rPr>
                <a:t> i </a:t>
              </a:r>
              <a:r>
                <a:rPr lang="en-GB" sz="1800" b="0" i="0" u="none" strike="noStrike" cap="none" dirty="0" err="1">
                  <a:solidFill>
                    <a:srgbClr val="000000"/>
                  </a:solidFill>
                  <a:latin typeface="Arial"/>
                  <a:ea typeface="Arial"/>
                  <a:cs typeface="Arial"/>
                  <a:sym typeface="Arial"/>
                </a:rPr>
                <a:t>prania</a:t>
              </a:r>
              <a:r>
                <a:rPr lang="en-GB" sz="1800" b="0" i="0" u="none" strike="noStrike" cap="none" dirty="0">
                  <a:solidFill>
                    <a:srgbClr val="000000"/>
                  </a:solidFill>
                  <a:latin typeface="Arial"/>
                  <a:ea typeface="Arial"/>
                  <a:cs typeface="Arial"/>
                  <a:sym typeface="Arial"/>
                </a:rPr>
                <a:t>, co </a:t>
              </a:r>
              <a:r>
                <a:rPr lang="en-GB" sz="1800" b="0" i="0" u="none" strike="noStrike" cap="none" dirty="0" err="1">
                  <a:solidFill>
                    <a:srgbClr val="000000"/>
                  </a:solidFill>
                  <a:latin typeface="Arial"/>
                  <a:ea typeface="Arial"/>
                  <a:cs typeface="Arial"/>
                  <a:sym typeface="Arial"/>
                </a:rPr>
                <a:t>zmniejsza</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zależność</a:t>
              </a:r>
              <a:r>
                <a:rPr lang="en-GB" sz="1800" b="0" i="0" u="none" strike="noStrike" cap="none" dirty="0">
                  <a:solidFill>
                    <a:srgbClr val="000000"/>
                  </a:solidFill>
                  <a:latin typeface="Arial"/>
                  <a:ea typeface="Arial"/>
                  <a:cs typeface="Arial"/>
                  <a:sym typeface="Arial"/>
                </a:rPr>
                <a:t> od </a:t>
              </a:r>
              <a:r>
                <a:rPr lang="en-GB" sz="1800" b="0" i="0" u="none" strike="noStrike" cap="none" dirty="0" err="1">
                  <a:solidFill>
                    <a:srgbClr val="000000"/>
                  </a:solidFill>
                  <a:latin typeface="Arial"/>
                  <a:ea typeface="Arial"/>
                  <a:cs typeface="Arial"/>
                  <a:sym typeface="Arial"/>
                </a:rPr>
                <a:t>dostaw</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miejskich</a:t>
              </a:r>
              <a:r>
                <a:rPr lang="en-GB" sz="1800" b="0" i="0" u="none" strike="noStrike" cap="none" dirty="0">
                  <a:solidFill>
                    <a:srgbClr val="000000"/>
                  </a:solidFill>
                  <a:latin typeface="Arial"/>
                  <a:ea typeface="Arial"/>
                  <a:cs typeface="Arial"/>
                  <a:sym typeface="Arial"/>
                </a:rPr>
                <a:t>. </a:t>
              </a:r>
              <a:endParaRPr sz="18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330"/>
                </a:spcBef>
                <a:spcAft>
                  <a:spcPts val="0"/>
                </a:spcAft>
                <a:buClr>
                  <a:srgbClr val="000000"/>
                </a:buClr>
                <a:buSzPts val="2200"/>
                <a:buFont typeface="Arial"/>
                <a:buChar char="•"/>
              </a:pPr>
              <a:r>
                <a:rPr lang="en-GB" sz="1800" b="0" i="0" u="none" strike="noStrike" cap="none" dirty="0" err="1">
                  <a:solidFill>
                    <a:srgbClr val="000000"/>
                  </a:solidFill>
                  <a:latin typeface="Arial"/>
                  <a:ea typeface="Arial"/>
                  <a:cs typeface="Arial"/>
                  <a:sym typeface="Arial"/>
                </a:rPr>
                <a:t>Recykling</a:t>
              </a:r>
              <a:r>
                <a:rPr lang="pl-PL" sz="1800" b="0" i="0" u="none" strike="noStrike" cap="none" dirty="0" err="1">
                  <a:solidFill>
                    <a:srgbClr val="000000"/>
                  </a:solidFill>
                  <a:latin typeface="Arial"/>
                  <a:ea typeface="Arial"/>
                  <a:cs typeface="Arial"/>
                  <a:sym typeface="Arial"/>
                </a:rPr>
                <a:t>owanie</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wodę</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szarą</a:t>
              </a:r>
              <a:r>
                <a:rPr lang="en-GB" sz="1800" b="0" i="0" u="none" strike="noStrike" cap="none" dirty="0">
                  <a:solidFill>
                    <a:srgbClr val="000000"/>
                  </a:solidFill>
                  <a:latin typeface="Arial"/>
                  <a:ea typeface="Arial"/>
                  <a:cs typeface="Arial"/>
                  <a:sym typeface="Arial"/>
                </a:rPr>
                <a:t> z </a:t>
              </a:r>
              <a:r>
                <a:rPr lang="en-GB" sz="1800" b="0" i="0" u="none" strike="noStrike" cap="none" dirty="0" err="1">
                  <a:solidFill>
                    <a:srgbClr val="000000"/>
                  </a:solidFill>
                  <a:latin typeface="Arial"/>
                  <a:ea typeface="Arial"/>
                  <a:cs typeface="Arial"/>
                  <a:sym typeface="Arial"/>
                </a:rPr>
                <a:t>umywalek</a:t>
              </a:r>
              <a:r>
                <a:rPr lang="en-GB" sz="1800" b="0" i="0" u="none" strike="noStrike" cap="none" dirty="0">
                  <a:solidFill>
                    <a:srgbClr val="000000"/>
                  </a:solidFill>
                  <a:latin typeface="Arial"/>
                  <a:ea typeface="Arial"/>
                  <a:cs typeface="Arial"/>
                  <a:sym typeface="Arial"/>
                </a:rPr>
                <a:t> i </a:t>
              </a:r>
              <a:r>
                <a:rPr lang="en-GB" sz="1800" b="0" i="0" u="none" strike="noStrike" cap="none" dirty="0" err="1">
                  <a:solidFill>
                    <a:srgbClr val="000000"/>
                  </a:solidFill>
                  <a:latin typeface="Arial"/>
                  <a:ea typeface="Arial"/>
                  <a:cs typeface="Arial"/>
                  <a:sym typeface="Arial"/>
                </a:rPr>
                <a:t>pryszniców</a:t>
              </a:r>
              <a:r>
                <a:rPr lang="en-GB" sz="1800" b="0" i="0" u="none" strike="noStrike" cap="none" dirty="0">
                  <a:solidFill>
                    <a:srgbClr val="000000"/>
                  </a:solidFill>
                  <a:latin typeface="Arial"/>
                  <a:ea typeface="Arial"/>
                  <a:cs typeface="Arial"/>
                  <a:sym typeface="Arial"/>
                </a:rPr>
                <a:t> do </a:t>
              </a:r>
              <a:r>
                <a:rPr lang="en-GB" sz="1800" b="0" i="0" u="none" strike="noStrike" cap="none" dirty="0" err="1">
                  <a:solidFill>
                    <a:srgbClr val="000000"/>
                  </a:solidFill>
                  <a:latin typeface="Arial"/>
                  <a:ea typeface="Arial"/>
                  <a:cs typeface="Arial"/>
                  <a:sym typeface="Arial"/>
                </a:rPr>
                <a:t>celów</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ogrodniczych</a:t>
              </a:r>
              <a:r>
                <a:rPr lang="en-GB" sz="1800" b="0" i="0" u="none" strike="noStrike" cap="none" dirty="0">
                  <a:solidFill>
                    <a:srgbClr val="000000"/>
                  </a:solidFill>
                  <a:latin typeface="Arial"/>
                  <a:ea typeface="Arial"/>
                  <a:cs typeface="Arial"/>
                  <a:sym typeface="Arial"/>
                </a:rPr>
                <a:t>.  </a:t>
              </a:r>
              <a:endParaRPr sz="18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330"/>
                </a:spcBef>
                <a:spcAft>
                  <a:spcPts val="0"/>
                </a:spcAft>
                <a:buClr>
                  <a:srgbClr val="000000"/>
                </a:buClr>
                <a:buSzPts val="2200"/>
                <a:buFont typeface="Arial"/>
                <a:buChar char="•"/>
              </a:pPr>
              <a:r>
                <a:rPr lang="en-GB" sz="1800" b="0" i="0" u="none" strike="noStrike" cap="none" dirty="0" err="1">
                  <a:solidFill>
                    <a:srgbClr val="000000"/>
                  </a:solidFill>
                  <a:latin typeface="Arial"/>
                  <a:ea typeface="Arial"/>
                  <a:cs typeface="Arial"/>
                  <a:sym typeface="Arial"/>
                </a:rPr>
                <a:t>Zagospodar</a:t>
              </a:r>
              <a:r>
                <a:rPr lang="pl-PL" sz="1800" b="0" i="0" u="none" strike="noStrike" cap="none" dirty="0" err="1">
                  <a:solidFill>
                    <a:srgbClr val="000000"/>
                  </a:solidFill>
                  <a:latin typeface="Arial"/>
                  <a:ea typeface="Arial"/>
                  <a:cs typeface="Arial"/>
                  <a:sym typeface="Arial"/>
                </a:rPr>
                <a:t>owanie</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teren</a:t>
              </a:r>
              <a:r>
                <a:rPr lang="pl-PL" sz="1800" b="0" i="0" u="none" strike="noStrike" cap="none" dirty="0">
                  <a:solidFill>
                    <a:srgbClr val="000000"/>
                  </a:solidFill>
                  <a:latin typeface="Arial"/>
                  <a:ea typeface="Arial"/>
                  <a:cs typeface="Arial"/>
                  <a:sym typeface="Arial"/>
                </a:rPr>
                <a:t>u</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roślinnością</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rodzimą</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odporną</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na</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suszę</a:t>
              </a:r>
              <a:r>
                <a:rPr lang="en-GB" sz="1800" b="0" i="0" u="none" strike="noStrike" cap="none" dirty="0">
                  <a:solidFill>
                    <a:srgbClr val="000000"/>
                  </a:solidFill>
                  <a:latin typeface="Arial"/>
                  <a:ea typeface="Arial"/>
                  <a:cs typeface="Arial"/>
                  <a:sym typeface="Arial"/>
                </a:rPr>
                <a:t>, aby </a:t>
              </a:r>
              <a:r>
                <a:rPr lang="en-GB" sz="1800" b="0" i="0" u="none" strike="noStrike" cap="none" dirty="0" err="1">
                  <a:solidFill>
                    <a:srgbClr val="000000"/>
                  </a:solidFill>
                  <a:latin typeface="Arial"/>
                  <a:ea typeface="Arial"/>
                  <a:cs typeface="Arial"/>
                  <a:sym typeface="Arial"/>
                </a:rPr>
                <a:t>zminimalizować</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zapotrzebowanie</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na</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nawadnianie</a:t>
              </a:r>
              <a:r>
                <a:rPr lang="en-GB" sz="1800" b="0" i="0" u="none" strike="noStrike" cap="none" dirty="0">
                  <a:solidFill>
                    <a:srgbClr val="000000"/>
                  </a:solidFill>
                  <a:latin typeface="Arial"/>
                  <a:ea typeface="Arial"/>
                  <a:cs typeface="Arial"/>
                  <a:sym typeface="Arial"/>
                </a:rPr>
                <a:t>. </a:t>
              </a:r>
              <a:endParaRPr sz="18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330"/>
                </a:spcBef>
                <a:spcAft>
                  <a:spcPts val="0"/>
                </a:spcAft>
                <a:buClr>
                  <a:srgbClr val="000000"/>
                </a:buClr>
                <a:buSzPts val="2200"/>
                <a:buFont typeface="Arial"/>
                <a:buChar char="•"/>
              </a:pPr>
              <a:r>
                <a:rPr lang="pl-PL" sz="1800" dirty="0"/>
                <a:t>Instalowanie</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wydajn</a:t>
              </a:r>
              <a:r>
                <a:rPr lang="pl-PL" sz="1800" b="0" i="0" u="none" strike="noStrike" cap="none" dirty="0">
                  <a:solidFill>
                    <a:srgbClr val="000000"/>
                  </a:solidFill>
                  <a:latin typeface="Arial"/>
                  <a:ea typeface="Arial"/>
                  <a:cs typeface="Arial"/>
                  <a:sym typeface="Arial"/>
                </a:rPr>
                <a:t>ego </a:t>
              </a:r>
              <a:r>
                <a:rPr lang="en-GB" sz="1800" b="0" i="0" u="none" strike="noStrike" cap="none" dirty="0">
                  <a:solidFill>
                    <a:srgbClr val="000000"/>
                  </a:solidFill>
                  <a:latin typeface="Arial"/>
                  <a:ea typeface="Arial"/>
                  <a:cs typeface="Arial"/>
                  <a:sym typeface="Arial"/>
                </a:rPr>
                <a:t>i </a:t>
              </a:r>
              <a:r>
                <a:rPr lang="en-GB" sz="1800" b="0" i="0" u="none" strike="noStrike" cap="none" dirty="0" err="1">
                  <a:solidFill>
                    <a:srgbClr val="000000"/>
                  </a:solidFill>
                  <a:latin typeface="Arial"/>
                  <a:ea typeface="Arial"/>
                  <a:cs typeface="Arial"/>
                  <a:sym typeface="Arial"/>
                </a:rPr>
                <a:t>inteligentn</a:t>
              </a:r>
              <a:r>
                <a:rPr lang="pl-PL" sz="1800" b="0" i="0" u="none" strike="noStrike" cap="none" dirty="0">
                  <a:solidFill>
                    <a:srgbClr val="000000"/>
                  </a:solidFill>
                  <a:latin typeface="Arial"/>
                  <a:ea typeface="Arial"/>
                  <a:cs typeface="Arial"/>
                  <a:sym typeface="Arial"/>
                </a:rPr>
                <a:t>ego</a:t>
              </a:r>
              <a:r>
                <a:rPr lang="en-GB" sz="1800" b="0" i="0" u="none" strike="noStrike" cap="none" dirty="0">
                  <a:solidFill>
                    <a:srgbClr val="000000"/>
                  </a:solidFill>
                  <a:latin typeface="Arial"/>
                  <a:ea typeface="Arial"/>
                  <a:cs typeface="Arial"/>
                  <a:sym typeface="Arial"/>
                </a:rPr>
                <a:t> system</a:t>
              </a:r>
              <a:r>
                <a:rPr lang="pl-PL" sz="1800" b="0" i="0" u="none" strike="noStrike" cap="none" dirty="0">
                  <a:solidFill>
                    <a:srgbClr val="000000"/>
                  </a:solidFill>
                  <a:latin typeface="Arial"/>
                  <a:ea typeface="Arial"/>
                  <a:cs typeface="Arial"/>
                  <a:sym typeface="Arial"/>
                </a:rPr>
                <a:t>u</a:t>
              </a:r>
              <a:r>
                <a:rPr lang="en-GB" sz="1800" b="0" i="0" u="none" strike="noStrike" cap="none" dirty="0">
                  <a:solidFill>
                    <a:srgbClr val="000000"/>
                  </a:solidFill>
                  <a:latin typeface="Arial"/>
                  <a:ea typeface="Arial"/>
                  <a:cs typeface="Arial"/>
                  <a:sym typeface="Arial"/>
                </a:rPr>
                <a:t> </a:t>
              </a:r>
              <a:r>
                <a:rPr lang="en-GB" sz="1800" b="0" i="0" u="none" strike="noStrike" cap="none" dirty="0" err="1">
                  <a:solidFill>
                    <a:srgbClr val="000000"/>
                  </a:solidFill>
                  <a:latin typeface="Arial"/>
                  <a:ea typeface="Arial"/>
                  <a:cs typeface="Arial"/>
                  <a:sym typeface="Arial"/>
                </a:rPr>
                <a:t>nawadniania</a:t>
              </a:r>
              <a:r>
                <a:rPr lang="en-GB" sz="2000" b="0" i="0" u="none" strike="noStrike" cap="none" dirty="0">
                  <a:solidFill>
                    <a:srgbClr val="000000"/>
                  </a:solidFill>
                  <a:latin typeface="Arial"/>
                  <a:ea typeface="Arial"/>
                  <a:cs typeface="Arial"/>
                  <a:sym typeface="Arial"/>
                </a:rPr>
                <a:t>.</a:t>
              </a:r>
              <a:endParaRPr sz="2000" b="0" i="0" u="none" strike="noStrike" cap="none" dirty="0">
                <a:solidFill>
                  <a:srgbClr val="000000"/>
                </a:solidFill>
                <a:latin typeface="Arial"/>
                <a:ea typeface="Arial"/>
                <a:cs typeface="Arial"/>
                <a:sym typeface="Arial"/>
              </a:endParaRPr>
            </a:p>
          </p:txBody>
        </p:sp>
        <p:sp>
          <p:nvSpPr>
            <p:cNvPr id="349" name="Google Shape;349;p25"/>
            <p:cNvSpPr/>
            <p:nvPr/>
          </p:nvSpPr>
          <p:spPr>
            <a:xfrm>
              <a:off x="9676339" y="126953"/>
              <a:ext cx="4239158"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5"/>
            <p:cNvSpPr txBox="1"/>
            <p:nvPr/>
          </p:nvSpPr>
          <p:spPr>
            <a:xfrm>
              <a:off x="9676339" y="126953"/>
              <a:ext cx="4239158"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000" b="1" dirty="0" err="1">
                  <a:solidFill>
                    <a:schemeClr val="lt1"/>
                  </a:solidFill>
                  <a:latin typeface="Arial"/>
                  <a:ea typeface="Arial"/>
                  <a:cs typeface="Arial"/>
                  <a:sym typeface="Arial"/>
                </a:rPr>
                <a:t>Projektowanie</a:t>
              </a:r>
              <a:r>
                <a:rPr lang="en-GB" sz="2000" b="1" dirty="0">
                  <a:solidFill>
                    <a:schemeClr val="lt1"/>
                  </a:solidFill>
                  <a:latin typeface="Arial"/>
                  <a:ea typeface="Arial"/>
                  <a:cs typeface="Arial"/>
                  <a:sym typeface="Arial"/>
                </a:rPr>
                <a:t> </a:t>
              </a:r>
              <a:r>
                <a:rPr lang="en-GB" sz="2000" b="1" dirty="0" err="1">
                  <a:solidFill>
                    <a:schemeClr val="lt1"/>
                  </a:solidFill>
                  <a:latin typeface="Arial"/>
                  <a:ea typeface="Arial"/>
                  <a:cs typeface="Arial"/>
                  <a:sym typeface="Arial"/>
                </a:rPr>
                <a:t>ekologicznych</a:t>
              </a:r>
              <a:r>
                <a:rPr lang="en-GB" sz="2000" b="1" dirty="0">
                  <a:solidFill>
                    <a:schemeClr val="lt1"/>
                  </a:solidFill>
                  <a:latin typeface="Arial"/>
                  <a:ea typeface="Arial"/>
                  <a:cs typeface="Arial"/>
                  <a:sym typeface="Arial"/>
                </a:rPr>
                <a:t> </a:t>
              </a:r>
              <a:r>
                <a:rPr lang="en-GB" sz="2000" b="1" dirty="0" err="1">
                  <a:solidFill>
                    <a:schemeClr val="lt1"/>
                  </a:solidFill>
                  <a:latin typeface="Arial"/>
                  <a:ea typeface="Arial"/>
                  <a:cs typeface="Arial"/>
                  <a:sym typeface="Arial"/>
                </a:rPr>
                <a:t>rozwiązań</a:t>
              </a:r>
              <a:r>
                <a:rPr lang="en-GB" sz="2000" b="1" dirty="0">
                  <a:solidFill>
                    <a:schemeClr val="lt1"/>
                  </a:solidFill>
                  <a:latin typeface="Arial"/>
                  <a:ea typeface="Arial"/>
                  <a:cs typeface="Arial"/>
                  <a:sym typeface="Arial"/>
                </a:rPr>
                <a:t> </a:t>
              </a:r>
              <a:r>
                <a:rPr lang="en-GB" sz="2000" b="1" dirty="0" err="1">
                  <a:solidFill>
                    <a:schemeClr val="lt1"/>
                  </a:solidFill>
                  <a:latin typeface="Arial"/>
                  <a:ea typeface="Arial"/>
                  <a:cs typeface="Arial"/>
                  <a:sym typeface="Arial"/>
                </a:rPr>
                <a:t>dostosowanych</a:t>
              </a:r>
              <a:r>
                <a:rPr lang="en-GB" sz="2000" b="1" dirty="0">
                  <a:solidFill>
                    <a:schemeClr val="lt1"/>
                  </a:solidFill>
                  <a:latin typeface="Arial"/>
                  <a:ea typeface="Arial"/>
                  <a:cs typeface="Arial"/>
                  <a:sym typeface="Arial"/>
                </a:rPr>
                <a:t> do </a:t>
              </a:r>
              <a:r>
                <a:rPr lang="en-GB" sz="2000" b="1" dirty="0" err="1">
                  <a:solidFill>
                    <a:schemeClr val="lt1"/>
                  </a:solidFill>
                  <a:latin typeface="Arial"/>
                  <a:ea typeface="Arial"/>
                  <a:cs typeface="Arial"/>
                  <a:sym typeface="Arial"/>
                </a:rPr>
                <a:t>zmian</a:t>
              </a:r>
              <a:r>
                <a:rPr lang="en-GB" sz="2000" b="1" dirty="0">
                  <a:solidFill>
                    <a:schemeClr val="lt1"/>
                  </a:solidFill>
                  <a:latin typeface="Arial"/>
                  <a:ea typeface="Arial"/>
                  <a:cs typeface="Arial"/>
                  <a:sym typeface="Arial"/>
                </a:rPr>
                <a:t> </a:t>
              </a:r>
              <a:r>
                <a:rPr lang="en-GB" sz="2000" b="1" dirty="0" err="1">
                  <a:solidFill>
                    <a:schemeClr val="lt1"/>
                  </a:solidFill>
                  <a:latin typeface="Arial"/>
                  <a:ea typeface="Arial"/>
                  <a:cs typeface="Arial"/>
                  <a:sym typeface="Arial"/>
                </a:rPr>
                <a:t>klimatu</a:t>
              </a:r>
              <a:r>
                <a:rPr lang="en-GB" sz="2000" b="1" dirty="0">
                  <a:solidFill>
                    <a:schemeClr val="lt1"/>
                  </a:solidFill>
                  <a:latin typeface="Arial"/>
                  <a:ea typeface="Arial"/>
                  <a:cs typeface="Arial"/>
                  <a:sym typeface="Arial"/>
                </a:rPr>
                <a:t> i </a:t>
              </a:r>
              <a:r>
                <a:rPr lang="en-GB" sz="2000" b="1" dirty="0" err="1">
                  <a:solidFill>
                    <a:schemeClr val="lt1"/>
                  </a:solidFill>
                  <a:latin typeface="Arial"/>
                  <a:ea typeface="Arial"/>
                  <a:cs typeface="Arial"/>
                  <a:sym typeface="Arial"/>
                </a:rPr>
                <a:t>zapewniających</a:t>
              </a:r>
              <a:r>
                <a:rPr lang="en-GB" sz="2000" b="1" dirty="0">
                  <a:solidFill>
                    <a:schemeClr val="lt1"/>
                  </a:solidFill>
                  <a:latin typeface="Arial"/>
                  <a:ea typeface="Arial"/>
                  <a:cs typeface="Arial"/>
                  <a:sym typeface="Arial"/>
                </a:rPr>
                <a:t> </a:t>
              </a:r>
              <a:r>
                <a:rPr lang="en-GB" sz="2000" b="1" dirty="0" err="1">
                  <a:solidFill>
                    <a:schemeClr val="lt1"/>
                  </a:solidFill>
                  <a:latin typeface="Arial"/>
                  <a:ea typeface="Arial"/>
                  <a:cs typeface="Arial"/>
                  <a:sym typeface="Arial"/>
                </a:rPr>
                <a:t>komfort</a:t>
              </a:r>
              <a:r>
                <a:rPr lang="en-GB" sz="2000" b="1" dirty="0">
                  <a:solidFill>
                    <a:schemeClr val="lt1"/>
                  </a:solidFill>
                  <a:latin typeface="Arial"/>
                  <a:ea typeface="Arial"/>
                  <a:cs typeface="Arial"/>
                  <a:sym typeface="Arial"/>
                </a:rPr>
                <a:t> </a:t>
              </a:r>
              <a:r>
                <a:rPr lang="en-GB" sz="2000" b="1" dirty="0" err="1">
                  <a:solidFill>
                    <a:schemeClr val="lt1"/>
                  </a:solidFill>
                  <a:latin typeface="Arial"/>
                  <a:ea typeface="Arial"/>
                  <a:cs typeface="Arial"/>
                  <a:sym typeface="Arial"/>
                </a:rPr>
                <a:t>gościom</a:t>
              </a:r>
              <a:r>
                <a:rPr lang="en-GB" sz="2000" b="1" dirty="0">
                  <a:solidFill>
                    <a:schemeClr val="lt1"/>
                  </a:solidFill>
                  <a:latin typeface="Arial"/>
                  <a:ea typeface="Arial"/>
                  <a:cs typeface="Arial"/>
                  <a:sym typeface="Arial"/>
                </a:rPr>
                <a:t> </a:t>
              </a:r>
              <a:endParaRPr sz="2000" dirty="0">
                <a:solidFill>
                  <a:schemeClr val="lt1"/>
                </a:solidFill>
                <a:latin typeface="Arial"/>
                <a:ea typeface="Arial"/>
                <a:cs typeface="Arial"/>
                <a:sym typeface="Arial"/>
              </a:endParaRPr>
            </a:p>
          </p:txBody>
        </p:sp>
        <p:sp>
          <p:nvSpPr>
            <p:cNvPr id="351" name="Google Shape;351;p25"/>
            <p:cNvSpPr/>
            <p:nvPr/>
          </p:nvSpPr>
          <p:spPr>
            <a:xfrm>
              <a:off x="9676339" y="1606885"/>
              <a:ext cx="4239158" cy="4571711"/>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5"/>
            <p:cNvSpPr txBox="1"/>
            <p:nvPr/>
          </p:nvSpPr>
          <p:spPr>
            <a:xfrm>
              <a:off x="9676339" y="1606885"/>
              <a:ext cx="4239158" cy="4571711"/>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en-GB" sz="1800" b="0" i="0" u="none" strike="noStrike" cap="none" dirty="0" err="1">
                  <a:solidFill>
                    <a:schemeClr val="dk1"/>
                  </a:solidFill>
                  <a:latin typeface="Arial"/>
                  <a:ea typeface="Arial"/>
                  <a:cs typeface="Arial"/>
                  <a:sym typeface="Arial"/>
                </a:rPr>
                <a:t>Zmniejsz</a:t>
              </a:r>
              <a:r>
                <a:rPr lang="pl-PL" sz="1800" b="0" i="0" u="none" strike="noStrike" cap="none" dirty="0" err="1">
                  <a:solidFill>
                    <a:schemeClr val="dk1"/>
                  </a:solidFill>
                  <a:latin typeface="Arial"/>
                  <a:ea typeface="Arial"/>
                  <a:cs typeface="Arial"/>
                  <a:sym typeface="Arial"/>
                </a:rPr>
                <a:t>anie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powierzchni</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trawników</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zastępując</a:t>
              </a:r>
              <a:r>
                <a:rPr lang="en-GB" sz="1800" b="0" i="0" u="none" strike="noStrike" cap="none" dirty="0">
                  <a:solidFill>
                    <a:schemeClr val="dk1"/>
                  </a:solidFill>
                  <a:latin typeface="Arial"/>
                  <a:ea typeface="Arial"/>
                  <a:cs typeface="Arial"/>
                  <a:sym typeface="Arial"/>
                </a:rPr>
                <a:t> je </a:t>
              </a:r>
              <a:r>
                <a:rPr lang="en-GB" sz="1800" b="0" i="0" u="none" strike="noStrike" cap="none" dirty="0" err="1">
                  <a:solidFill>
                    <a:schemeClr val="dk1"/>
                  </a:solidFill>
                  <a:latin typeface="Arial"/>
                  <a:ea typeface="Arial"/>
                  <a:cs typeface="Arial"/>
                  <a:sym typeface="Arial"/>
                </a:rPr>
                <a:t>gatunkami</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rodzimymi</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lub</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przystosowanymi</a:t>
              </a:r>
              <a:r>
                <a:rPr lang="en-GB" sz="1800" b="0" i="0" u="none" strike="noStrike" cap="none" dirty="0">
                  <a:solidFill>
                    <a:schemeClr val="dk1"/>
                  </a:solidFill>
                  <a:latin typeface="Arial"/>
                  <a:ea typeface="Arial"/>
                  <a:cs typeface="Arial"/>
                  <a:sym typeface="Arial"/>
                </a:rPr>
                <a:t> do </a:t>
              </a:r>
              <a:r>
                <a:rPr lang="en-GB" sz="1800" b="0" i="0" u="none" strike="noStrike" cap="none" dirty="0" err="1">
                  <a:solidFill>
                    <a:schemeClr val="dk1"/>
                  </a:solidFill>
                  <a:latin typeface="Arial"/>
                  <a:ea typeface="Arial"/>
                  <a:cs typeface="Arial"/>
                  <a:sym typeface="Arial"/>
                </a:rPr>
                <a:t>klimatu</a:t>
              </a:r>
              <a:r>
                <a:rPr lang="en-GB" sz="1800" b="0" i="0" u="none" strike="noStrike" cap="none" dirty="0">
                  <a:solidFill>
                    <a:schemeClr val="dk1"/>
                  </a:solidFill>
                  <a:latin typeface="Arial"/>
                  <a:ea typeface="Arial"/>
                  <a:cs typeface="Arial"/>
                  <a:sym typeface="Arial"/>
                </a:rPr>
                <a:t> i </a:t>
              </a:r>
              <a:r>
                <a:rPr lang="en-GB" sz="1800" b="0" i="0" u="none" strike="noStrike" cap="none" dirty="0" err="1">
                  <a:solidFill>
                    <a:schemeClr val="dk1"/>
                  </a:solidFill>
                  <a:latin typeface="Arial"/>
                  <a:ea typeface="Arial"/>
                  <a:cs typeface="Arial"/>
                  <a:sym typeface="Arial"/>
                </a:rPr>
                <a:t>gleby</a:t>
              </a:r>
              <a:r>
                <a:rPr lang="en-GB" sz="1800" b="0" i="0" u="none" strike="noStrike" cap="none" dirty="0">
                  <a:solidFill>
                    <a:schemeClr val="dk1"/>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pl-PL" sz="1800" dirty="0">
                  <a:solidFill>
                    <a:schemeClr val="dk1"/>
                  </a:solidFill>
                </a:rPr>
                <a:t>P</a:t>
              </a:r>
              <a:r>
                <a:rPr lang="en-GB" sz="1800" b="0" i="0" u="none" strike="noStrike" cap="none" dirty="0" err="1">
                  <a:solidFill>
                    <a:schemeClr val="dk1"/>
                  </a:solidFill>
                  <a:latin typeface="Arial"/>
                  <a:ea typeface="Arial"/>
                  <a:cs typeface="Arial"/>
                  <a:sym typeface="Arial"/>
                </a:rPr>
                <a:t>rojekt</a:t>
              </a:r>
              <a:r>
                <a:rPr lang="pl-PL" sz="1800" b="0" i="0" u="none" strike="noStrike" cap="none" dirty="0" err="1">
                  <a:solidFill>
                    <a:schemeClr val="dk1"/>
                  </a:solidFill>
                  <a:latin typeface="Arial"/>
                  <a:ea typeface="Arial"/>
                  <a:cs typeface="Arial"/>
                  <a:sym typeface="Arial"/>
                </a:rPr>
                <a:t>owanie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zielon</a:t>
              </a:r>
              <a:r>
                <a:rPr lang="pl-PL" sz="1800" b="0" i="0" u="none" strike="noStrike" cap="none" dirty="0" err="1">
                  <a:solidFill>
                    <a:schemeClr val="dk1"/>
                  </a:solidFill>
                  <a:latin typeface="Arial"/>
                  <a:ea typeface="Arial"/>
                  <a:cs typeface="Arial"/>
                  <a:sym typeface="Arial"/>
                </a:rPr>
                <a:t>ych</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korytarz</a:t>
              </a:r>
              <a:r>
                <a:rPr lang="pl-PL" sz="1800" b="0" i="0" u="none" strike="noStrike" cap="none" dirty="0">
                  <a:solidFill>
                    <a:schemeClr val="dk1"/>
                  </a:solidFill>
                  <a:latin typeface="Arial"/>
                  <a:ea typeface="Arial"/>
                  <a:cs typeface="Arial"/>
                  <a:sym typeface="Arial"/>
                </a:rPr>
                <a:t>y</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żyw</a:t>
              </a:r>
              <a:r>
                <a:rPr lang="pl-PL" sz="1800" b="0" i="0" u="none" strike="noStrike" cap="none" dirty="0" err="1">
                  <a:solidFill>
                    <a:schemeClr val="dk1"/>
                  </a:solidFill>
                  <a:latin typeface="Arial"/>
                  <a:ea typeface="Arial"/>
                  <a:cs typeface="Arial"/>
                  <a:sym typeface="Arial"/>
                </a:rPr>
                <a:t>ych</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wybrzeż</a:t>
              </a:r>
              <a:r>
                <a:rPr lang="pl-PL" sz="1800" b="0" i="0" u="none" strike="noStrike" cap="none" dirty="0">
                  <a:solidFill>
                    <a:schemeClr val="dk1"/>
                  </a:solidFill>
                  <a:latin typeface="Arial"/>
                  <a:ea typeface="Arial"/>
                  <a:cs typeface="Arial"/>
                  <a:sym typeface="Arial"/>
                </a:rPr>
                <a:t>y</a:t>
              </a:r>
              <a:r>
                <a:rPr lang="en-GB" sz="1800" b="0" i="0" u="none" strike="noStrike" cap="none" dirty="0">
                  <a:solidFill>
                    <a:schemeClr val="dk1"/>
                  </a:solidFill>
                  <a:latin typeface="Arial"/>
                  <a:ea typeface="Arial"/>
                  <a:cs typeface="Arial"/>
                  <a:sym typeface="Arial"/>
                </a:rPr>
                <a:t> i </a:t>
              </a:r>
              <a:r>
                <a:rPr lang="en-GB" sz="1800" b="0" i="0" u="none" strike="noStrike" cap="none" dirty="0" err="1">
                  <a:solidFill>
                    <a:schemeClr val="dk1"/>
                  </a:solidFill>
                  <a:latin typeface="Arial"/>
                  <a:ea typeface="Arial"/>
                  <a:cs typeface="Arial"/>
                  <a:sym typeface="Arial"/>
                </a:rPr>
                <a:t>bufor</a:t>
              </a:r>
              <a:r>
                <a:rPr lang="pl-PL" sz="1800" b="0" i="0" u="none" strike="noStrike" cap="none" dirty="0">
                  <a:solidFill>
                    <a:schemeClr val="dk1"/>
                  </a:solidFill>
                  <a:latin typeface="Arial"/>
                  <a:ea typeface="Arial"/>
                  <a:cs typeface="Arial"/>
                  <a:sym typeface="Arial"/>
                </a:rPr>
                <a:t>ów</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roślinn</a:t>
              </a:r>
              <a:r>
                <a:rPr lang="pl-PL" sz="1800" b="0" i="0" u="none" strike="noStrike" cap="none" dirty="0" err="1">
                  <a:solidFill>
                    <a:schemeClr val="dk1"/>
                  </a:solidFill>
                  <a:latin typeface="Arial"/>
                  <a:ea typeface="Arial"/>
                  <a:cs typeface="Arial"/>
                  <a:sym typeface="Arial"/>
                </a:rPr>
                <a:t>ych</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które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zwiększają</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różnorodność</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biologiczną</a:t>
              </a:r>
              <a:r>
                <a:rPr lang="en-GB" sz="1800" b="0" i="0" u="none" strike="noStrike" cap="none" dirty="0">
                  <a:solidFill>
                    <a:schemeClr val="dk1"/>
                  </a:solidFill>
                  <a:latin typeface="Arial"/>
                  <a:ea typeface="Arial"/>
                  <a:cs typeface="Arial"/>
                  <a:sym typeface="Arial"/>
                </a:rPr>
                <a:t> i </a:t>
              </a:r>
              <a:r>
                <a:rPr lang="en-GB" sz="1800" b="0" i="0" u="none" strike="noStrike" cap="none" dirty="0" err="1">
                  <a:solidFill>
                    <a:schemeClr val="dk1"/>
                  </a:solidFill>
                  <a:latin typeface="Arial"/>
                  <a:ea typeface="Arial"/>
                  <a:cs typeface="Arial"/>
                  <a:sym typeface="Arial"/>
                </a:rPr>
                <a:t>poprawiają</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wrażenia</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gości</a:t>
              </a:r>
              <a:r>
                <a:rPr lang="en-GB" sz="1800" b="0" i="0" u="none" strike="noStrike" cap="none" dirty="0">
                  <a:solidFill>
                    <a:schemeClr val="dk1"/>
                  </a:solidFill>
                  <a:latin typeface="Arial"/>
                  <a:ea typeface="Arial"/>
                  <a:cs typeface="Arial"/>
                  <a:sym typeface="Arial"/>
                </a:rPr>
                <a:t>. </a:t>
              </a:r>
              <a:endParaRPr sz="18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1800" b="0" i="0" u="none" strike="noStrike" cap="none" dirty="0" err="1">
                  <a:solidFill>
                    <a:schemeClr val="dk1"/>
                  </a:solidFill>
                  <a:latin typeface="Arial"/>
                  <a:ea typeface="Arial"/>
                  <a:cs typeface="Arial"/>
                  <a:sym typeface="Arial"/>
                </a:rPr>
                <a:t>Dostos</a:t>
              </a:r>
              <a:r>
                <a:rPr lang="pl-PL" sz="1800" dirty="0" err="1">
                  <a:solidFill>
                    <a:schemeClr val="dk1"/>
                  </a:solidFill>
                </a:rPr>
                <a:t>owywanie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harmonogram</a:t>
              </a:r>
              <a:r>
                <a:rPr lang="pl-PL" sz="1800" dirty="0">
                  <a:solidFill>
                    <a:schemeClr val="dk1"/>
                  </a:solidFill>
                </a:rPr>
                <a:t>ów</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zajęć</a:t>
              </a:r>
              <a:r>
                <a:rPr lang="en-GB" sz="1800" b="0" i="0" u="none" strike="noStrike" cap="none" dirty="0">
                  <a:solidFill>
                    <a:schemeClr val="dk1"/>
                  </a:solidFill>
                  <a:latin typeface="Arial"/>
                  <a:ea typeface="Arial"/>
                  <a:cs typeface="Arial"/>
                  <a:sym typeface="Arial"/>
                </a:rPr>
                <a:t>, aby </a:t>
              </a:r>
              <a:r>
                <a:rPr lang="en-GB" sz="1800" b="0" i="0" u="none" strike="noStrike" cap="none" dirty="0" err="1">
                  <a:solidFill>
                    <a:schemeClr val="dk1"/>
                  </a:solidFill>
                  <a:latin typeface="Arial"/>
                  <a:ea typeface="Arial"/>
                  <a:cs typeface="Arial"/>
                  <a:sym typeface="Arial"/>
                </a:rPr>
                <a:t>uniknąć</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upałów</a:t>
              </a:r>
              <a:r>
                <a:rPr lang="en-GB" sz="1800" b="0" i="0" u="none" strike="noStrike" cap="none" dirty="0">
                  <a:solidFill>
                    <a:schemeClr val="dk1"/>
                  </a:solidFill>
                  <a:latin typeface="Arial"/>
                  <a:ea typeface="Arial"/>
                  <a:cs typeface="Arial"/>
                  <a:sym typeface="Arial"/>
                </a:rPr>
                <a:t> w </a:t>
              </a:r>
              <a:r>
                <a:rPr lang="en-GB" sz="1800" b="0" i="0" u="none" strike="noStrike" cap="none" dirty="0" err="1">
                  <a:solidFill>
                    <a:schemeClr val="dk1"/>
                  </a:solidFill>
                  <a:latin typeface="Arial"/>
                  <a:ea typeface="Arial"/>
                  <a:cs typeface="Arial"/>
                  <a:sym typeface="Arial"/>
                </a:rPr>
                <a:t>południe</a:t>
              </a:r>
              <a:r>
                <a:rPr lang="en-GB" sz="1800" b="0" i="0" u="none" strike="noStrike" cap="none" dirty="0">
                  <a:solidFill>
                    <a:schemeClr val="dk1"/>
                  </a:solidFill>
                  <a:latin typeface="Arial"/>
                  <a:ea typeface="Arial"/>
                  <a:cs typeface="Arial"/>
                  <a:sym typeface="Arial"/>
                </a:rPr>
                <a:t>. </a:t>
              </a:r>
              <a:endParaRPr sz="18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1800" b="0" i="0" u="none" strike="noStrike" cap="none" dirty="0" err="1">
                  <a:solidFill>
                    <a:schemeClr val="dk1"/>
                  </a:solidFill>
                  <a:latin typeface="Arial"/>
                  <a:ea typeface="Arial"/>
                  <a:cs typeface="Arial"/>
                  <a:sym typeface="Arial"/>
                </a:rPr>
                <a:t>Przesu</a:t>
              </a:r>
              <a:r>
                <a:rPr lang="pl-PL" sz="1800" b="0" i="0" u="none" strike="noStrike" cap="none" dirty="0" err="1">
                  <a:solidFill>
                    <a:schemeClr val="dk1"/>
                  </a:solidFill>
                  <a:latin typeface="Arial"/>
                  <a:ea typeface="Arial"/>
                  <a:cs typeface="Arial"/>
                  <a:sym typeface="Arial"/>
                </a:rPr>
                <a:t>wanie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działa</a:t>
              </a:r>
              <a:r>
                <a:rPr lang="pl-PL" sz="1800" b="0" i="0" u="none" strike="noStrike" cap="none" dirty="0">
                  <a:solidFill>
                    <a:schemeClr val="dk1"/>
                  </a:solidFill>
                  <a:latin typeface="Arial"/>
                  <a:ea typeface="Arial"/>
                  <a:cs typeface="Arial"/>
                  <a:sym typeface="Arial"/>
                </a:rPr>
                <a:t>ń</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marketingow</a:t>
              </a:r>
              <a:r>
                <a:rPr lang="pl-PL" sz="1800" b="0" i="0" u="none" strike="noStrike" cap="none" dirty="0" err="1">
                  <a:solidFill>
                    <a:schemeClr val="dk1"/>
                  </a:solidFill>
                  <a:latin typeface="Arial"/>
                  <a:ea typeface="Arial"/>
                  <a:cs typeface="Arial"/>
                  <a:sym typeface="Arial"/>
                </a:rPr>
                <a:t>ych</a:t>
              </a:r>
              <a:r>
                <a:rPr lang="en-GB" sz="1800" b="0" i="0" u="none" strike="noStrike" cap="none" dirty="0">
                  <a:solidFill>
                    <a:schemeClr val="dk1"/>
                  </a:solidFill>
                  <a:latin typeface="Arial"/>
                  <a:ea typeface="Arial"/>
                  <a:cs typeface="Arial"/>
                  <a:sym typeface="Arial"/>
                </a:rPr>
                <a:t> w </a:t>
              </a:r>
              <a:r>
                <a:rPr lang="en-GB" sz="1800" b="0" i="0" u="none" strike="noStrike" cap="none" dirty="0" err="1">
                  <a:solidFill>
                    <a:schemeClr val="dk1"/>
                  </a:solidFill>
                  <a:latin typeface="Arial"/>
                  <a:ea typeface="Arial"/>
                  <a:cs typeface="Arial"/>
                  <a:sym typeface="Arial"/>
                </a:rPr>
                <a:t>kierunku</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doświadczeń</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całorocznych</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lub</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poza</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szczytem</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sezonu</a:t>
              </a:r>
              <a:r>
                <a:rPr lang="en-GB" sz="1800" b="0" i="0" u="none" strike="noStrike" cap="none" dirty="0">
                  <a:solidFill>
                    <a:schemeClr val="dk1"/>
                  </a:solidFill>
                  <a:latin typeface="Arial"/>
                  <a:ea typeface="Arial"/>
                  <a:cs typeface="Arial"/>
                  <a:sym typeface="Arial"/>
                </a:rPr>
                <a:t>, aby </a:t>
              </a:r>
              <a:r>
                <a:rPr lang="en-GB" sz="1800" b="0" i="0" u="none" strike="noStrike" cap="none" dirty="0" err="1">
                  <a:solidFill>
                    <a:schemeClr val="dk1"/>
                  </a:solidFill>
                  <a:latin typeface="Arial"/>
                  <a:ea typeface="Arial"/>
                  <a:cs typeface="Arial"/>
                  <a:sym typeface="Arial"/>
                </a:rPr>
                <a:t>rozłożyć</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napływ</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odwiedzających</a:t>
              </a:r>
              <a:r>
                <a:rPr lang="en-GB" sz="1800" b="0" i="0" u="none" strike="noStrike" cap="none" dirty="0">
                  <a:solidFill>
                    <a:schemeClr val="dk1"/>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p:txBody>
        </p:sp>
        <p:sp>
          <p:nvSpPr>
            <p:cNvPr id="353" name="Google Shape;353;p25"/>
            <p:cNvSpPr/>
            <p:nvPr/>
          </p:nvSpPr>
          <p:spPr>
            <a:xfrm>
              <a:off x="14508980" y="126953"/>
              <a:ext cx="4239158"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5"/>
            <p:cNvSpPr txBox="1"/>
            <p:nvPr/>
          </p:nvSpPr>
          <p:spPr>
            <a:xfrm>
              <a:off x="14508980" y="126953"/>
              <a:ext cx="4239158"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400" b="1">
                  <a:solidFill>
                    <a:schemeClr val="lt1"/>
                  </a:solidFill>
                  <a:latin typeface="Arial"/>
                  <a:ea typeface="Arial"/>
                  <a:cs typeface="Arial"/>
                  <a:sym typeface="Arial"/>
                </a:rPr>
                <a:t>Podnoszenie świadomości i komunikacja </a:t>
              </a:r>
              <a:endParaRPr sz="2400">
                <a:solidFill>
                  <a:schemeClr val="lt1"/>
                </a:solidFill>
                <a:latin typeface="Arial"/>
                <a:ea typeface="Arial"/>
                <a:cs typeface="Arial"/>
                <a:sym typeface="Arial"/>
              </a:endParaRPr>
            </a:p>
          </p:txBody>
        </p:sp>
        <p:sp>
          <p:nvSpPr>
            <p:cNvPr id="355" name="Google Shape;355;p25"/>
            <p:cNvSpPr/>
            <p:nvPr/>
          </p:nvSpPr>
          <p:spPr>
            <a:xfrm>
              <a:off x="14508980" y="1606885"/>
              <a:ext cx="4239158" cy="4571711"/>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5"/>
            <p:cNvSpPr txBox="1"/>
            <p:nvPr/>
          </p:nvSpPr>
          <p:spPr>
            <a:xfrm>
              <a:off x="14508980" y="1606885"/>
              <a:ext cx="4239158" cy="4571711"/>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rgbClr val="000000"/>
                </a:buClr>
                <a:buSzPts val="2200"/>
                <a:buFont typeface="Arial"/>
                <a:buChar char="•"/>
              </a:pPr>
              <a:r>
                <a:rPr lang="en-GB" sz="2200" b="0" i="0" u="none" strike="noStrike" cap="none" dirty="0" err="1">
                  <a:solidFill>
                    <a:srgbClr val="000000"/>
                  </a:solidFill>
                  <a:latin typeface="Arial"/>
                  <a:ea typeface="Arial"/>
                  <a:cs typeface="Arial"/>
                  <a:sym typeface="Arial"/>
                </a:rPr>
                <a:t>Oprac</a:t>
              </a:r>
              <a:r>
                <a:rPr lang="pl-PL" sz="2200" b="0" i="0" u="none" strike="noStrike" cap="none" dirty="0" err="1">
                  <a:solidFill>
                    <a:srgbClr val="000000"/>
                  </a:solidFill>
                  <a:latin typeface="Arial"/>
                  <a:ea typeface="Arial"/>
                  <a:cs typeface="Arial"/>
                  <a:sym typeface="Arial"/>
                </a:rPr>
                <a:t>owywanie</a:t>
              </a:r>
              <a:r>
                <a:rPr lang="pl-PL" sz="2200" b="0" i="0" u="none" strike="noStrike" cap="none" dirty="0">
                  <a:solidFill>
                    <a:srgbClr val="000000"/>
                  </a:solidFill>
                  <a:latin typeface="Arial"/>
                  <a:ea typeface="Arial"/>
                  <a:cs typeface="Arial"/>
                  <a:sym typeface="Arial"/>
                </a:rPr>
                <a:t> </a:t>
              </a:r>
              <a:r>
                <a:rPr lang="en-GB" sz="2200" b="0" i="0" u="none" strike="noStrike" cap="none" dirty="0">
                  <a:solidFill>
                    <a:srgbClr val="000000"/>
                  </a:solidFill>
                  <a:latin typeface="Arial"/>
                  <a:ea typeface="Arial"/>
                  <a:cs typeface="Arial"/>
                  <a:sym typeface="Arial"/>
                </a:rPr>
                <a:t>i </a:t>
              </a:r>
              <a:r>
                <a:rPr lang="en-GB" sz="2200" b="0" i="0" u="none" strike="noStrike" cap="none" dirty="0" err="1">
                  <a:solidFill>
                    <a:srgbClr val="000000"/>
                  </a:solidFill>
                  <a:latin typeface="Arial"/>
                  <a:ea typeface="Arial"/>
                  <a:cs typeface="Arial"/>
                  <a:sym typeface="Arial"/>
                </a:rPr>
                <a:t>publik</a:t>
              </a:r>
              <a:r>
                <a:rPr lang="pl-PL" sz="2200" b="0" i="0" u="none" strike="noStrike" cap="none" dirty="0" err="1">
                  <a:solidFill>
                    <a:srgbClr val="000000"/>
                  </a:solidFill>
                  <a:latin typeface="Arial"/>
                  <a:ea typeface="Arial"/>
                  <a:cs typeface="Arial"/>
                  <a:sym typeface="Arial"/>
                </a:rPr>
                <a:t>owanie</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na</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stronie</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internetowej</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treści</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informacyjne</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dotyczą</a:t>
              </a:r>
              <a:r>
                <a:rPr lang="pl-PL" sz="2200" b="0" i="0" u="none" strike="noStrike" cap="none" dirty="0" err="1">
                  <a:solidFill>
                    <a:srgbClr val="000000"/>
                  </a:solidFill>
                  <a:latin typeface="Arial"/>
                  <a:ea typeface="Arial"/>
                  <a:cs typeface="Arial"/>
                  <a:sym typeface="Arial"/>
                </a:rPr>
                <a:t>cych</a:t>
              </a:r>
              <a:r>
                <a:rPr lang="pl-PL"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polityki</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środowiskowej</a:t>
              </a:r>
              <a:r>
                <a:rPr lang="en-GB" sz="2200" b="0" i="0" u="none" strike="noStrike" cap="none" dirty="0">
                  <a:solidFill>
                    <a:srgbClr val="000000"/>
                  </a:solidFill>
                  <a:latin typeface="Arial"/>
                  <a:ea typeface="Arial"/>
                  <a:cs typeface="Arial"/>
                  <a:sym typeface="Arial"/>
                </a:rPr>
                <a:t> i </a:t>
              </a:r>
              <a:r>
                <a:rPr lang="en-GB" sz="2200" b="0" i="0" u="none" strike="noStrike" cap="none" dirty="0" err="1">
                  <a:solidFill>
                    <a:srgbClr val="000000"/>
                  </a:solidFill>
                  <a:latin typeface="Arial"/>
                  <a:ea typeface="Arial"/>
                  <a:cs typeface="Arial"/>
                  <a:sym typeface="Arial"/>
                </a:rPr>
                <a:t>środków</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oszczędzania</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wody</a:t>
              </a:r>
              <a:r>
                <a:rPr lang="en-GB" sz="2200" b="0" i="0" u="none" strike="noStrike" cap="none" dirty="0">
                  <a:solidFill>
                    <a:srgbClr val="000000"/>
                  </a:solidFill>
                  <a:latin typeface="Arial"/>
                  <a:ea typeface="Arial"/>
                  <a:cs typeface="Arial"/>
                  <a:sym typeface="Arial"/>
                </a:rPr>
                <a:t>. </a:t>
              </a:r>
              <a:endParaRPr sz="22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330"/>
                </a:spcBef>
                <a:spcAft>
                  <a:spcPts val="0"/>
                </a:spcAft>
                <a:buClr>
                  <a:srgbClr val="000000"/>
                </a:buClr>
                <a:buSzPts val="2200"/>
                <a:buFont typeface="Arial"/>
                <a:buChar char="•"/>
              </a:pPr>
              <a:r>
                <a:rPr lang="en-GB" sz="2200" b="0" i="0" u="none" strike="noStrike" cap="none" dirty="0" err="1">
                  <a:solidFill>
                    <a:srgbClr val="000000"/>
                  </a:solidFill>
                  <a:latin typeface="Arial"/>
                  <a:ea typeface="Arial"/>
                  <a:cs typeface="Arial"/>
                  <a:sym typeface="Arial"/>
                </a:rPr>
                <a:t>Podn</a:t>
              </a:r>
              <a:r>
                <a:rPr lang="pl-PL" sz="2200" b="0" i="0" u="none" strike="noStrike" cap="none" dirty="0" err="1">
                  <a:solidFill>
                    <a:srgbClr val="000000"/>
                  </a:solidFill>
                  <a:latin typeface="Arial"/>
                  <a:ea typeface="Arial"/>
                  <a:cs typeface="Arial"/>
                  <a:sym typeface="Arial"/>
                </a:rPr>
                <a:t>oszenie</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świadomoś</a:t>
              </a:r>
              <a:r>
                <a:rPr lang="pl-PL" sz="2200" dirty="0"/>
                <a:t>ci</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pracowników</a:t>
              </a:r>
              <a:r>
                <a:rPr lang="en-GB" sz="2200" b="0" i="0" u="none" strike="noStrike" cap="none" dirty="0">
                  <a:solidFill>
                    <a:srgbClr val="000000"/>
                  </a:solidFill>
                  <a:latin typeface="Arial"/>
                  <a:ea typeface="Arial"/>
                  <a:cs typeface="Arial"/>
                  <a:sym typeface="Arial"/>
                </a:rPr>
                <a:t> i </a:t>
              </a:r>
              <a:r>
                <a:rPr lang="en-GB" sz="2200" b="0" i="0" u="none" strike="noStrike" cap="none" dirty="0" err="1">
                  <a:solidFill>
                    <a:srgbClr val="000000"/>
                  </a:solidFill>
                  <a:latin typeface="Arial"/>
                  <a:ea typeface="Arial"/>
                  <a:cs typeface="Arial"/>
                  <a:sym typeface="Arial"/>
                </a:rPr>
                <a:t>klientów</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na</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temat</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znaczenia</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wprowadzania</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środków</a:t>
              </a:r>
              <a:r>
                <a:rPr lang="en-GB" sz="2200" b="0" i="0" u="none" strike="noStrike" cap="none" dirty="0">
                  <a:solidFill>
                    <a:srgbClr val="000000"/>
                  </a:solidFill>
                  <a:latin typeface="Arial"/>
                  <a:ea typeface="Arial"/>
                  <a:cs typeface="Arial"/>
                  <a:sym typeface="Arial"/>
                </a:rPr>
                <a:t> </a:t>
              </a:r>
              <a:r>
                <a:rPr lang="en-GB" sz="2200" b="0" i="0" u="none" strike="noStrike" cap="none" dirty="0" err="1">
                  <a:solidFill>
                    <a:srgbClr val="000000"/>
                  </a:solidFill>
                  <a:latin typeface="Arial"/>
                  <a:ea typeface="Arial"/>
                  <a:cs typeface="Arial"/>
                  <a:sym typeface="Arial"/>
                </a:rPr>
                <a:t>adaptacyjnych</a:t>
              </a:r>
              <a:r>
                <a:rPr lang="en-GB" sz="2200" b="0" i="0" u="none" strike="noStrike" cap="none" dirty="0">
                  <a:solidFill>
                    <a:srgbClr val="000000"/>
                  </a:solidFill>
                  <a:latin typeface="Arial"/>
                  <a:ea typeface="Arial"/>
                  <a:cs typeface="Arial"/>
                  <a:sym typeface="Arial"/>
                </a:rPr>
                <a:t>.</a:t>
              </a:r>
              <a:endParaRPr sz="2200" b="0" i="0" u="none" strike="noStrike" cap="none" dirty="0">
                <a:solidFill>
                  <a:srgbClr val="000000"/>
                </a:solidFill>
                <a:latin typeface="Arial"/>
                <a:ea typeface="Arial"/>
                <a:cs typeface="Arial"/>
                <a:sym typeface="Arial"/>
              </a:endParaRPr>
            </a:p>
          </p:txBody>
        </p:sp>
        <p:sp>
          <p:nvSpPr>
            <p:cNvPr id="357" name="Google Shape;357;p25"/>
            <p:cNvSpPr/>
            <p:nvPr/>
          </p:nvSpPr>
          <p:spPr>
            <a:xfrm>
              <a:off x="19341620" y="126953"/>
              <a:ext cx="4239158" cy="1479931"/>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5"/>
            <p:cNvSpPr txBox="1"/>
            <p:nvPr/>
          </p:nvSpPr>
          <p:spPr>
            <a:xfrm>
              <a:off x="19341620" y="126953"/>
              <a:ext cx="4239158" cy="1479931"/>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400" b="1">
                  <a:solidFill>
                    <a:schemeClr val="lt1"/>
                  </a:solidFill>
                  <a:latin typeface="Arial"/>
                  <a:ea typeface="Arial"/>
                  <a:cs typeface="Arial"/>
                  <a:sym typeface="Arial"/>
                </a:rPr>
                <a:t>Zaangażowanie w działania na rzecz środowiska</a:t>
              </a:r>
              <a:endParaRPr sz="2400">
                <a:solidFill>
                  <a:schemeClr val="lt1"/>
                </a:solidFill>
                <a:latin typeface="Arial"/>
                <a:ea typeface="Arial"/>
                <a:cs typeface="Arial"/>
                <a:sym typeface="Arial"/>
              </a:endParaRPr>
            </a:p>
          </p:txBody>
        </p:sp>
        <p:sp>
          <p:nvSpPr>
            <p:cNvPr id="359" name="Google Shape;359;p25"/>
            <p:cNvSpPr/>
            <p:nvPr/>
          </p:nvSpPr>
          <p:spPr>
            <a:xfrm>
              <a:off x="19341620" y="1606885"/>
              <a:ext cx="4239158" cy="4571711"/>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25"/>
            <p:cNvSpPr txBox="1"/>
            <p:nvPr/>
          </p:nvSpPr>
          <p:spPr>
            <a:xfrm>
              <a:off x="19341620" y="1606885"/>
              <a:ext cx="4239158" cy="4571711"/>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en-GB" sz="2200" b="0" i="0" u="none" strike="noStrike" cap="none">
                  <a:solidFill>
                    <a:schemeClr val="dk1"/>
                  </a:solidFill>
                  <a:latin typeface="Arial"/>
                  <a:ea typeface="Arial"/>
                  <a:cs typeface="Arial"/>
                  <a:sym typeface="Arial"/>
                </a:rPr>
                <a:t>Uczestnictwo w działaniach wolontariackich na rzecz środowiska lub ich rozwijanie. </a:t>
              </a:r>
              <a:endParaRPr sz="2200" b="0" i="0" u="none" strike="noStrike" cap="none">
                <a:solidFill>
                  <a:schemeClr val="dk1"/>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2200" b="0" i="0" u="none" strike="noStrike" cap="none">
                  <a:solidFill>
                    <a:schemeClr val="dk1"/>
                  </a:solidFill>
                  <a:latin typeface="Arial"/>
                  <a:ea typeface="Arial"/>
                  <a:cs typeface="Arial"/>
                  <a:sym typeface="Arial"/>
                </a:rPr>
                <a:t>Organizowanie projektów związanych z ochroną przyrody we współpracy z organami zarządzającymi obszarami naturalnymi.</a:t>
              </a:r>
              <a:endParaRPr sz="2200" b="0" i="0" u="none" strike="noStrike" cap="none">
                <a:solidFill>
                  <a:schemeClr val="dk1"/>
                </a:solidFill>
                <a:latin typeface="Arial"/>
                <a:ea typeface="Arial"/>
                <a:cs typeface="Arial"/>
                <a:sym typeface="Arial"/>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26"/>
          <p:cNvSpPr txBox="1">
            <a:spLocks noGrp="1"/>
          </p:cNvSpPr>
          <p:nvPr>
            <p:ph type="body" idx="1"/>
          </p:nvPr>
        </p:nvSpPr>
        <p:spPr>
          <a:xfrm>
            <a:off x="747984" y="4027170"/>
            <a:ext cx="11277600" cy="8382000"/>
          </a:xfrm>
          <a:prstGeom prst="rect">
            <a:avLst/>
          </a:prstGeom>
          <a:noFill/>
          <a:ln>
            <a:noFill/>
          </a:ln>
        </p:spPr>
        <p:txBody>
          <a:bodyPr spcFirstLastPara="1" wrap="square" lIns="0" tIns="0" rIns="0" bIns="0" anchor="t" anchorCtr="0">
            <a:noAutofit/>
          </a:bodyPr>
          <a:lstStyle/>
          <a:p>
            <a:pPr marL="0" lvl="0" indent="0" algn="l" rtl="0">
              <a:lnSpc>
                <a:spcPct val="150000"/>
              </a:lnSpc>
              <a:spcBef>
                <a:spcPts val="0"/>
              </a:spcBef>
              <a:spcAft>
                <a:spcPts val="0"/>
              </a:spcAft>
              <a:buClr>
                <a:srgbClr val="323232"/>
              </a:buClr>
              <a:buSzPts val="2800"/>
              <a:buNone/>
            </a:pPr>
            <a:r>
              <a:rPr lang="en-GB" sz="2800" b="1" dirty="0" err="1"/>
              <a:t>Główne</a:t>
            </a:r>
            <a:r>
              <a:rPr lang="en-GB" sz="2800" b="1" dirty="0"/>
              <a:t> </a:t>
            </a:r>
            <a:r>
              <a:rPr lang="en-GB" sz="2800" b="1" dirty="0" err="1"/>
              <a:t>cele</a:t>
            </a:r>
            <a:r>
              <a:rPr lang="en-GB" sz="2800" dirty="0"/>
              <a:t>:</a:t>
            </a:r>
            <a:endParaRPr dirty="0"/>
          </a:p>
          <a:p>
            <a:pPr marL="457200" lvl="0" indent="-457200" algn="l" rtl="0">
              <a:lnSpc>
                <a:spcPct val="150000"/>
              </a:lnSpc>
              <a:spcBef>
                <a:spcPts val="2000"/>
              </a:spcBef>
              <a:spcAft>
                <a:spcPts val="0"/>
              </a:spcAft>
              <a:buClr>
                <a:srgbClr val="323232"/>
              </a:buClr>
              <a:buSzPts val="2800"/>
              <a:buChar char="•"/>
            </a:pPr>
            <a:r>
              <a:rPr lang="en-GB" sz="2800" b="1" dirty="0" err="1"/>
              <a:t>Zmniejszenie</a:t>
            </a:r>
            <a:r>
              <a:rPr lang="en-GB" sz="2800" b="1" dirty="0"/>
              <a:t> </a:t>
            </a:r>
            <a:r>
              <a:rPr lang="en-GB" sz="2800" b="1" dirty="0" err="1"/>
              <a:t>śladu</a:t>
            </a:r>
            <a:r>
              <a:rPr lang="en-GB" sz="2800" b="1" dirty="0"/>
              <a:t> </a:t>
            </a:r>
            <a:r>
              <a:rPr lang="en-GB" sz="2800" b="1" dirty="0" err="1"/>
              <a:t>węglowego</a:t>
            </a:r>
            <a:r>
              <a:rPr lang="en-GB" sz="2800" dirty="0"/>
              <a:t>.</a:t>
            </a:r>
            <a:endParaRPr sz="2800" dirty="0"/>
          </a:p>
          <a:p>
            <a:pPr marL="457200" lvl="0" indent="-457200" algn="l" rtl="0">
              <a:lnSpc>
                <a:spcPct val="150000"/>
              </a:lnSpc>
              <a:spcBef>
                <a:spcPts val="2000"/>
              </a:spcBef>
              <a:spcAft>
                <a:spcPts val="0"/>
              </a:spcAft>
              <a:buClr>
                <a:srgbClr val="323232"/>
              </a:buClr>
              <a:buSzPts val="2800"/>
              <a:buChar char="•"/>
            </a:pPr>
            <a:r>
              <a:rPr lang="en-GB" sz="2800" b="1" dirty="0" err="1"/>
              <a:t>Poprawa</a:t>
            </a:r>
            <a:r>
              <a:rPr lang="en-GB" sz="2800" b="1" dirty="0"/>
              <a:t> </a:t>
            </a:r>
            <a:r>
              <a:rPr lang="en-GB" sz="2800" b="1" dirty="0" err="1"/>
              <a:t>efektywności</a:t>
            </a:r>
            <a:r>
              <a:rPr lang="en-GB" sz="2800" b="1" dirty="0"/>
              <a:t> </a:t>
            </a:r>
            <a:r>
              <a:rPr lang="en-GB" sz="2800" b="1" dirty="0" err="1"/>
              <a:t>energetycznej</a:t>
            </a:r>
            <a:r>
              <a:rPr lang="en-GB" sz="2800" b="1" dirty="0"/>
              <a:t> </a:t>
            </a:r>
            <a:r>
              <a:rPr lang="en-GB" sz="2800" dirty="0" err="1"/>
              <a:t>produktów</a:t>
            </a:r>
            <a:r>
              <a:rPr lang="en-GB" sz="2800" dirty="0"/>
              <a:t> </a:t>
            </a:r>
            <a:r>
              <a:rPr lang="en-GB" sz="2800" dirty="0" err="1"/>
              <a:t>turystycznych</a:t>
            </a:r>
            <a:r>
              <a:rPr lang="en-GB" sz="2800" dirty="0"/>
              <a:t>.</a:t>
            </a:r>
            <a:endParaRPr sz="2800" dirty="0"/>
          </a:p>
          <a:p>
            <a:pPr marL="457200" lvl="0" indent="-457200" algn="l" rtl="0">
              <a:lnSpc>
                <a:spcPct val="150000"/>
              </a:lnSpc>
              <a:spcBef>
                <a:spcPts val="2000"/>
              </a:spcBef>
              <a:spcAft>
                <a:spcPts val="0"/>
              </a:spcAft>
              <a:buClr>
                <a:srgbClr val="323232"/>
              </a:buClr>
              <a:buSzPts val="2800"/>
              <a:buChar char="•"/>
            </a:pPr>
            <a:r>
              <a:rPr lang="en-GB" sz="2800" b="1" dirty="0" err="1"/>
              <a:t>Promowanie</a:t>
            </a:r>
            <a:r>
              <a:rPr lang="en-GB" sz="2800" b="1" dirty="0"/>
              <a:t> </a:t>
            </a:r>
            <a:r>
              <a:rPr lang="en-GB" sz="2800" b="1" dirty="0" err="1"/>
              <a:t>korzystania</a:t>
            </a:r>
            <a:r>
              <a:rPr lang="en-GB" sz="2800" b="1" dirty="0"/>
              <a:t> ze </a:t>
            </a:r>
            <a:r>
              <a:rPr lang="en-GB" sz="2800" b="1" dirty="0" err="1"/>
              <a:t>zrównoważonego</a:t>
            </a:r>
            <a:r>
              <a:rPr lang="en-GB" sz="2800" b="1" dirty="0"/>
              <a:t> </a:t>
            </a:r>
            <a:r>
              <a:rPr lang="en-GB" sz="2800" b="1" dirty="0" err="1"/>
              <a:t>transportu</a:t>
            </a:r>
            <a:r>
              <a:rPr lang="en-GB" sz="2800" dirty="0"/>
              <a:t>.</a:t>
            </a:r>
            <a:endParaRPr sz="2800" dirty="0"/>
          </a:p>
          <a:p>
            <a:pPr marL="457200" lvl="0" indent="-457200" algn="l" rtl="0">
              <a:lnSpc>
                <a:spcPct val="150000"/>
              </a:lnSpc>
              <a:spcBef>
                <a:spcPts val="2000"/>
              </a:spcBef>
              <a:spcAft>
                <a:spcPts val="0"/>
              </a:spcAft>
              <a:buClr>
                <a:srgbClr val="323232"/>
              </a:buClr>
              <a:buSzPts val="2800"/>
              <a:buChar char="•"/>
            </a:pPr>
            <a:r>
              <a:rPr lang="en-GB" sz="2800" b="1" dirty="0" err="1"/>
              <a:t>Projektowanie</a:t>
            </a:r>
            <a:r>
              <a:rPr lang="en-GB" sz="2800" b="1" dirty="0"/>
              <a:t> </a:t>
            </a:r>
            <a:r>
              <a:rPr lang="en-GB" sz="2800" b="1" dirty="0" err="1"/>
              <a:t>zrównoważonej</a:t>
            </a:r>
            <a:r>
              <a:rPr lang="en-GB" sz="2800" b="1" dirty="0"/>
              <a:t> </a:t>
            </a:r>
            <a:r>
              <a:rPr lang="en-GB" sz="2800" b="1" dirty="0" err="1"/>
              <a:t>infrastruktury</a:t>
            </a:r>
            <a:r>
              <a:rPr lang="en-GB" sz="2800" b="1" dirty="0"/>
              <a:t> </a:t>
            </a:r>
            <a:r>
              <a:rPr lang="en-GB" sz="2800" dirty="0"/>
              <a:t>z </a:t>
            </a:r>
            <a:r>
              <a:rPr lang="en-GB" sz="2800" dirty="0" err="1"/>
              <a:t>wykorzystaniem</a:t>
            </a:r>
            <a:r>
              <a:rPr lang="en-GB" sz="2800" dirty="0"/>
              <a:t> </a:t>
            </a:r>
            <a:r>
              <a:rPr lang="en-GB" sz="2800" dirty="0" err="1"/>
              <a:t>zrównoważonych</a:t>
            </a:r>
            <a:r>
              <a:rPr lang="en-GB" sz="2800" dirty="0"/>
              <a:t> </a:t>
            </a:r>
            <a:r>
              <a:rPr lang="en-GB" sz="2800" dirty="0" err="1"/>
              <a:t>materiałów</a:t>
            </a:r>
            <a:r>
              <a:rPr lang="en-GB" sz="2800" dirty="0"/>
              <a:t> i </a:t>
            </a:r>
            <a:r>
              <a:rPr lang="en-GB" sz="2800" dirty="0" err="1"/>
              <a:t>technik</a:t>
            </a:r>
            <a:r>
              <a:rPr lang="en-GB" sz="2800" dirty="0"/>
              <a:t>.</a:t>
            </a:r>
            <a:endParaRPr sz="2800" dirty="0"/>
          </a:p>
          <a:p>
            <a:pPr marL="457200" lvl="0" indent="-457200" algn="l" rtl="0">
              <a:lnSpc>
                <a:spcPct val="150000"/>
              </a:lnSpc>
              <a:spcBef>
                <a:spcPts val="2000"/>
              </a:spcBef>
              <a:spcAft>
                <a:spcPts val="0"/>
              </a:spcAft>
              <a:buClr>
                <a:srgbClr val="323232"/>
              </a:buClr>
              <a:buSzPts val="2800"/>
              <a:buChar char="•"/>
            </a:pPr>
            <a:r>
              <a:rPr lang="en-GB" sz="2800" b="1" dirty="0" err="1"/>
              <a:t>Podnoszenie</a:t>
            </a:r>
            <a:r>
              <a:rPr lang="en-GB" sz="2800" b="1" dirty="0"/>
              <a:t> </a:t>
            </a:r>
            <a:r>
              <a:rPr lang="en-GB" sz="2800" b="1" dirty="0" err="1"/>
              <a:t>świadomości</a:t>
            </a:r>
            <a:r>
              <a:rPr lang="en-GB" sz="2800" b="1" dirty="0"/>
              <a:t> </a:t>
            </a:r>
            <a:r>
              <a:rPr lang="en-GB" sz="2800" dirty="0" err="1"/>
              <a:t>wśród</a:t>
            </a:r>
            <a:r>
              <a:rPr lang="en-GB" sz="2800" dirty="0"/>
              <a:t> </a:t>
            </a:r>
            <a:r>
              <a:rPr lang="en-GB" sz="2800" dirty="0" err="1"/>
              <a:t>klientów</a:t>
            </a:r>
            <a:r>
              <a:rPr lang="en-GB" sz="2800" dirty="0"/>
              <a:t> i </a:t>
            </a:r>
            <a:r>
              <a:rPr lang="en-GB" sz="2800" dirty="0" err="1"/>
              <a:t>angażowanie</a:t>
            </a:r>
            <a:r>
              <a:rPr lang="en-GB" sz="2800" dirty="0"/>
              <a:t> </a:t>
            </a:r>
            <a:r>
              <a:rPr lang="en-GB" sz="2800" dirty="0" err="1"/>
              <a:t>społeczności</a:t>
            </a:r>
            <a:r>
              <a:rPr lang="en-GB" sz="2800" dirty="0"/>
              <a:t>.</a:t>
            </a:r>
            <a:endParaRPr sz="2800" dirty="0"/>
          </a:p>
          <a:p>
            <a:pPr marL="457200" lvl="0" indent="-457200" algn="l" rtl="0">
              <a:lnSpc>
                <a:spcPct val="150000"/>
              </a:lnSpc>
              <a:spcBef>
                <a:spcPts val="2000"/>
              </a:spcBef>
              <a:spcAft>
                <a:spcPts val="0"/>
              </a:spcAft>
              <a:buClr>
                <a:srgbClr val="323232"/>
              </a:buClr>
              <a:buSzPts val="2800"/>
              <a:buChar char="•"/>
            </a:pPr>
            <a:r>
              <a:rPr lang="en-GB" sz="2800" b="1" dirty="0" err="1"/>
              <a:t>Wyznaczanie</a:t>
            </a:r>
            <a:r>
              <a:rPr lang="en-GB" sz="2800" b="1" dirty="0"/>
              <a:t> </a:t>
            </a:r>
            <a:r>
              <a:rPr lang="en-GB" sz="2800" b="1" dirty="0" err="1"/>
              <a:t>celów</a:t>
            </a:r>
            <a:r>
              <a:rPr lang="en-GB" sz="2800" b="1" dirty="0"/>
              <a:t> i </a:t>
            </a:r>
            <a:r>
              <a:rPr lang="en-GB" sz="2800" b="1" dirty="0" err="1"/>
              <a:t>monitorowanie</a:t>
            </a:r>
            <a:r>
              <a:rPr lang="en-GB" sz="2800" b="1" dirty="0"/>
              <a:t> </a:t>
            </a:r>
            <a:r>
              <a:rPr lang="en-GB" sz="2800" dirty="0" err="1"/>
              <a:t>poprzez</a:t>
            </a:r>
            <a:r>
              <a:rPr lang="en-GB" sz="2800" dirty="0"/>
              <a:t> </a:t>
            </a:r>
            <a:r>
              <a:rPr lang="en-GB" sz="2800" dirty="0" err="1"/>
              <a:t>definiowanie</a:t>
            </a:r>
            <a:r>
              <a:rPr lang="en-GB" sz="2800" dirty="0"/>
              <a:t> </a:t>
            </a:r>
            <a:r>
              <a:rPr lang="en-GB" sz="2800" dirty="0" err="1"/>
              <a:t>celów</a:t>
            </a:r>
            <a:r>
              <a:rPr lang="en-GB" sz="2800" dirty="0"/>
              <a:t>, </a:t>
            </a:r>
            <a:r>
              <a:rPr lang="en-GB" sz="2800" dirty="0" err="1"/>
              <a:t>środków</a:t>
            </a:r>
            <a:r>
              <a:rPr lang="en-GB" sz="2800" dirty="0"/>
              <a:t>, </a:t>
            </a:r>
            <a:r>
              <a:rPr lang="en-GB" sz="2800" dirty="0" err="1"/>
              <a:t>działań</a:t>
            </a:r>
            <a:r>
              <a:rPr lang="en-GB" sz="2800" dirty="0"/>
              <a:t> i </a:t>
            </a:r>
            <a:r>
              <a:rPr lang="en-GB" sz="2800" dirty="0" err="1"/>
              <a:t>wskaźników</a:t>
            </a:r>
            <a:r>
              <a:rPr lang="en-GB" sz="2800" dirty="0"/>
              <a:t> </a:t>
            </a:r>
            <a:r>
              <a:rPr lang="en-GB" sz="2800" dirty="0" err="1"/>
              <a:t>jako</a:t>
            </a:r>
            <a:r>
              <a:rPr lang="en-GB" sz="2800" dirty="0"/>
              <a:t> </a:t>
            </a:r>
            <a:r>
              <a:rPr lang="en-GB" sz="2800" dirty="0" err="1"/>
              <a:t>sposób</a:t>
            </a:r>
            <a:r>
              <a:rPr lang="en-GB" sz="2800" dirty="0"/>
              <a:t> </a:t>
            </a:r>
            <a:r>
              <a:rPr lang="en-GB" sz="2800" dirty="0" err="1"/>
              <a:t>oceny</a:t>
            </a:r>
            <a:r>
              <a:rPr lang="en-GB" sz="2800" dirty="0"/>
              <a:t> </a:t>
            </a:r>
            <a:r>
              <a:rPr lang="en-GB" sz="2800" dirty="0" err="1"/>
              <a:t>strategii</a:t>
            </a:r>
            <a:r>
              <a:rPr lang="en-GB" sz="2800" dirty="0"/>
              <a:t> i </a:t>
            </a:r>
            <a:r>
              <a:rPr lang="en-GB" sz="2800" dirty="0" err="1"/>
              <a:t>rozwoju</a:t>
            </a:r>
            <a:r>
              <a:rPr lang="en-GB" sz="2800" dirty="0"/>
              <a:t> </a:t>
            </a:r>
            <a:r>
              <a:rPr lang="en-GB" sz="2800" dirty="0" err="1"/>
              <a:t>działalności</a:t>
            </a:r>
            <a:r>
              <a:rPr lang="en-GB" sz="2800" dirty="0"/>
              <a:t>.</a:t>
            </a:r>
            <a:endParaRPr dirty="0"/>
          </a:p>
        </p:txBody>
      </p:sp>
      <p:grpSp>
        <p:nvGrpSpPr>
          <p:cNvPr id="366" name="Google Shape;366;p26"/>
          <p:cNvGrpSpPr/>
          <p:nvPr/>
        </p:nvGrpSpPr>
        <p:grpSpPr>
          <a:xfrm>
            <a:off x="12041784" y="4306157"/>
            <a:ext cx="11838381" cy="7732584"/>
            <a:chOff x="14884" y="572357"/>
            <a:chExt cx="11838381" cy="7732584"/>
          </a:xfrm>
        </p:grpSpPr>
        <p:sp>
          <p:nvSpPr>
            <p:cNvPr id="367" name="Google Shape;367;p26"/>
            <p:cNvSpPr/>
            <p:nvPr/>
          </p:nvSpPr>
          <p:spPr>
            <a:xfrm>
              <a:off x="3434581" y="1553087"/>
              <a:ext cx="756344"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26"/>
            <p:cNvSpPr txBox="1"/>
            <p:nvPr/>
          </p:nvSpPr>
          <p:spPr>
            <a:xfrm>
              <a:off x="3793080" y="1594868"/>
              <a:ext cx="39347"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2"/>
                </a:solidFill>
                <a:latin typeface="Arial"/>
                <a:ea typeface="Arial"/>
                <a:cs typeface="Arial"/>
                <a:sym typeface="Arial"/>
              </a:endParaRPr>
            </a:p>
          </p:txBody>
        </p:sp>
        <p:sp>
          <p:nvSpPr>
            <p:cNvPr id="369" name="Google Shape;369;p26"/>
            <p:cNvSpPr/>
            <p:nvPr/>
          </p:nvSpPr>
          <p:spPr>
            <a:xfrm>
              <a:off x="14884" y="572357"/>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70;p26"/>
            <p:cNvSpPr txBox="1"/>
            <p:nvPr/>
          </p:nvSpPr>
          <p:spPr>
            <a:xfrm>
              <a:off x="14884" y="572357"/>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GB" sz="2800">
                  <a:solidFill>
                    <a:schemeClr val="lt1"/>
                  </a:solidFill>
                  <a:latin typeface="Arial"/>
                  <a:ea typeface="Arial"/>
                  <a:cs typeface="Arial"/>
                  <a:sym typeface="Arial"/>
                </a:rPr>
                <a:t>Krok 1: Zrozumienie wpływu zmian klimatycznych na działalność</a:t>
              </a:r>
              <a:endParaRPr sz="2800" b="1">
                <a:solidFill>
                  <a:schemeClr val="dk2"/>
                </a:solidFill>
                <a:latin typeface="Arial"/>
                <a:ea typeface="Arial"/>
                <a:cs typeface="Arial"/>
                <a:sym typeface="Arial"/>
              </a:endParaRPr>
            </a:p>
          </p:txBody>
        </p:sp>
        <p:sp>
          <p:nvSpPr>
            <p:cNvPr id="371" name="Google Shape;371;p26"/>
            <p:cNvSpPr/>
            <p:nvPr/>
          </p:nvSpPr>
          <p:spPr>
            <a:xfrm>
              <a:off x="7643023" y="1553087"/>
              <a:ext cx="756344"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26"/>
            <p:cNvSpPr txBox="1"/>
            <p:nvPr/>
          </p:nvSpPr>
          <p:spPr>
            <a:xfrm>
              <a:off x="8001522" y="1594868"/>
              <a:ext cx="39347"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373" name="Google Shape;373;p26"/>
            <p:cNvSpPr/>
            <p:nvPr/>
          </p:nvSpPr>
          <p:spPr>
            <a:xfrm>
              <a:off x="4223326" y="572357"/>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26"/>
            <p:cNvSpPr txBox="1"/>
            <p:nvPr/>
          </p:nvSpPr>
          <p:spPr>
            <a:xfrm>
              <a:off x="4223326" y="572357"/>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GB" sz="2800" dirty="0" err="1">
                  <a:solidFill>
                    <a:schemeClr val="lt1"/>
                  </a:solidFill>
                  <a:latin typeface="Arial"/>
                  <a:ea typeface="Arial"/>
                  <a:cs typeface="Arial"/>
                  <a:sym typeface="Arial"/>
                </a:rPr>
                <a:t>Krok</a:t>
              </a:r>
              <a:r>
                <a:rPr lang="en-GB" sz="2800" dirty="0">
                  <a:solidFill>
                    <a:schemeClr val="lt1"/>
                  </a:solidFill>
                  <a:latin typeface="Arial"/>
                  <a:ea typeface="Arial"/>
                  <a:cs typeface="Arial"/>
                  <a:sym typeface="Arial"/>
                </a:rPr>
                <a:t> 2: </a:t>
              </a:r>
              <a:r>
                <a:rPr lang="en-GB" sz="2800" dirty="0" err="1">
                  <a:solidFill>
                    <a:schemeClr val="lt1"/>
                  </a:solidFill>
                  <a:latin typeface="Arial"/>
                  <a:ea typeface="Arial"/>
                  <a:cs typeface="Arial"/>
                  <a:sym typeface="Arial"/>
                </a:rPr>
                <a:t>Zbud</a:t>
              </a:r>
              <a:r>
                <a:rPr lang="pl-PL" sz="2800" dirty="0" err="1">
                  <a:solidFill>
                    <a:schemeClr val="lt1"/>
                  </a:solidFill>
                  <a:latin typeface="Arial"/>
                  <a:ea typeface="Arial"/>
                  <a:cs typeface="Arial"/>
                  <a:sym typeface="Arial"/>
                </a:rPr>
                <a:t>owanie</a:t>
              </a:r>
              <a:r>
                <a:rPr lang="en-GB" sz="2800" dirty="0">
                  <a:solidFill>
                    <a:schemeClr val="lt1"/>
                  </a:solidFill>
                  <a:latin typeface="Arial"/>
                  <a:ea typeface="Arial"/>
                  <a:cs typeface="Arial"/>
                  <a:sym typeface="Arial"/>
                </a:rPr>
                <a:t> </a:t>
              </a:r>
              <a:r>
                <a:rPr lang="en-GB" sz="2800" dirty="0" err="1">
                  <a:solidFill>
                    <a:schemeClr val="lt1"/>
                  </a:solidFill>
                  <a:latin typeface="Arial"/>
                  <a:ea typeface="Arial"/>
                  <a:cs typeface="Arial"/>
                  <a:sym typeface="Arial"/>
                </a:rPr>
                <a:t>wsparci</a:t>
              </a:r>
              <a:r>
                <a:rPr lang="pl-PL" sz="2800" dirty="0">
                  <a:solidFill>
                    <a:schemeClr val="lt1"/>
                  </a:solidFill>
                  <a:latin typeface="Arial"/>
                  <a:ea typeface="Arial"/>
                  <a:cs typeface="Arial"/>
                  <a:sym typeface="Arial"/>
                </a:rPr>
                <a:t>a </a:t>
              </a:r>
              <a:r>
                <a:rPr lang="en-GB" sz="2800" dirty="0" err="1">
                  <a:solidFill>
                    <a:schemeClr val="lt1"/>
                  </a:solidFill>
                  <a:latin typeface="Arial"/>
                  <a:ea typeface="Arial"/>
                  <a:cs typeface="Arial"/>
                  <a:sym typeface="Arial"/>
                </a:rPr>
                <a:t>wewnętrzne</a:t>
              </a:r>
              <a:r>
                <a:rPr lang="pl-PL" sz="2800" dirty="0">
                  <a:solidFill>
                    <a:schemeClr val="lt1"/>
                  </a:solidFill>
                  <a:latin typeface="Arial"/>
                  <a:ea typeface="Arial"/>
                  <a:cs typeface="Arial"/>
                  <a:sym typeface="Arial"/>
                </a:rPr>
                <a:t>go</a:t>
              </a:r>
              <a:endParaRPr sz="2800" dirty="0">
                <a:solidFill>
                  <a:schemeClr val="lt1"/>
                </a:solidFill>
                <a:latin typeface="Arial"/>
                <a:ea typeface="Arial"/>
                <a:cs typeface="Arial"/>
                <a:sym typeface="Arial"/>
              </a:endParaRPr>
            </a:p>
          </p:txBody>
        </p:sp>
        <p:sp>
          <p:nvSpPr>
            <p:cNvPr id="375" name="Google Shape;375;p26"/>
            <p:cNvSpPr/>
            <p:nvPr/>
          </p:nvSpPr>
          <p:spPr>
            <a:xfrm>
              <a:off x="1725633" y="2623456"/>
              <a:ext cx="8416883" cy="756344"/>
            </a:xfrm>
            <a:custGeom>
              <a:avLst/>
              <a:gdLst/>
              <a:ahLst/>
              <a:cxnLst/>
              <a:rect l="l" t="t" r="r" b="b"/>
              <a:pathLst>
                <a:path w="120000" h="120000" extrusionOk="0">
                  <a:moveTo>
                    <a:pt x="120000" y="0"/>
                  </a:moveTo>
                  <a:lnTo>
                    <a:pt x="120000" y="62713"/>
                  </a:lnTo>
                  <a:lnTo>
                    <a:pt x="0" y="62713"/>
                  </a:lnTo>
                  <a:lnTo>
                    <a:pt x="0" y="12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26"/>
            <p:cNvSpPr txBox="1"/>
            <p:nvPr/>
          </p:nvSpPr>
          <p:spPr>
            <a:xfrm>
              <a:off x="5722735" y="2997689"/>
              <a:ext cx="422679"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377" name="Google Shape;377;p26"/>
            <p:cNvSpPr/>
            <p:nvPr/>
          </p:nvSpPr>
          <p:spPr>
            <a:xfrm>
              <a:off x="8431768" y="572357"/>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26"/>
            <p:cNvSpPr txBox="1"/>
            <p:nvPr/>
          </p:nvSpPr>
          <p:spPr>
            <a:xfrm>
              <a:off x="8431768" y="572357"/>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GB" sz="2800">
                  <a:solidFill>
                    <a:schemeClr val="lt1"/>
                  </a:solidFill>
                  <a:latin typeface="Arial"/>
                  <a:ea typeface="Arial"/>
                  <a:cs typeface="Arial"/>
                  <a:sym typeface="Arial"/>
                </a:rPr>
                <a:t>Krok 3: Zdefiniowanie zespołu projektowego</a:t>
              </a:r>
              <a:endParaRPr sz="2800">
                <a:solidFill>
                  <a:schemeClr val="lt1"/>
                </a:solidFill>
                <a:latin typeface="Arial"/>
                <a:ea typeface="Arial"/>
                <a:cs typeface="Arial"/>
                <a:sym typeface="Arial"/>
              </a:endParaRPr>
            </a:p>
          </p:txBody>
        </p:sp>
        <p:sp>
          <p:nvSpPr>
            <p:cNvPr id="379" name="Google Shape;379;p26"/>
            <p:cNvSpPr/>
            <p:nvPr/>
          </p:nvSpPr>
          <p:spPr>
            <a:xfrm>
              <a:off x="3434581" y="4392930"/>
              <a:ext cx="756344"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26"/>
            <p:cNvSpPr txBox="1"/>
            <p:nvPr/>
          </p:nvSpPr>
          <p:spPr>
            <a:xfrm>
              <a:off x="3793080" y="4434711"/>
              <a:ext cx="39347"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381" name="Google Shape;381;p26"/>
            <p:cNvSpPr/>
            <p:nvPr/>
          </p:nvSpPr>
          <p:spPr>
            <a:xfrm>
              <a:off x="14884" y="3412200"/>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26"/>
            <p:cNvSpPr txBox="1"/>
            <p:nvPr/>
          </p:nvSpPr>
          <p:spPr>
            <a:xfrm>
              <a:off x="14884" y="3412200"/>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GB" sz="2800" dirty="0" err="1">
                  <a:solidFill>
                    <a:schemeClr val="lt1"/>
                  </a:solidFill>
                  <a:latin typeface="Arial"/>
                  <a:ea typeface="Arial"/>
                  <a:cs typeface="Arial"/>
                  <a:sym typeface="Arial"/>
                </a:rPr>
                <a:t>Krok</a:t>
              </a:r>
              <a:r>
                <a:rPr lang="en-GB" sz="2800" dirty="0">
                  <a:solidFill>
                    <a:schemeClr val="lt1"/>
                  </a:solidFill>
                  <a:latin typeface="Arial"/>
                  <a:ea typeface="Arial"/>
                  <a:cs typeface="Arial"/>
                  <a:sym typeface="Arial"/>
                </a:rPr>
                <a:t> 4: </a:t>
              </a:r>
              <a:r>
                <a:rPr lang="en-GB" sz="2800" dirty="0" err="1">
                  <a:solidFill>
                    <a:schemeClr val="lt1"/>
                  </a:solidFill>
                  <a:latin typeface="Arial"/>
                  <a:ea typeface="Arial"/>
                  <a:cs typeface="Arial"/>
                  <a:sym typeface="Arial"/>
                </a:rPr>
                <a:t>Oprac</a:t>
              </a:r>
              <a:r>
                <a:rPr lang="pl-PL" sz="2800" dirty="0" err="1">
                  <a:solidFill>
                    <a:schemeClr val="lt1"/>
                  </a:solidFill>
                  <a:latin typeface="Arial"/>
                  <a:ea typeface="Arial"/>
                  <a:cs typeface="Arial"/>
                  <a:sym typeface="Arial"/>
                </a:rPr>
                <a:t>owanie</a:t>
              </a:r>
              <a:r>
                <a:rPr lang="en-GB" sz="2800" dirty="0">
                  <a:solidFill>
                    <a:schemeClr val="lt1"/>
                  </a:solidFill>
                  <a:latin typeface="Arial"/>
                  <a:ea typeface="Arial"/>
                  <a:cs typeface="Arial"/>
                  <a:sym typeface="Arial"/>
                </a:rPr>
                <a:t> strategi</a:t>
              </a:r>
              <a:r>
                <a:rPr lang="pl-PL" sz="2800" dirty="0">
                  <a:solidFill>
                    <a:schemeClr val="lt1"/>
                  </a:solidFill>
                  <a:latin typeface="Arial"/>
                  <a:ea typeface="Arial"/>
                  <a:cs typeface="Arial"/>
                  <a:sym typeface="Arial"/>
                </a:rPr>
                <a:t>i</a:t>
              </a:r>
              <a:r>
                <a:rPr lang="en-GB" sz="2800" dirty="0">
                  <a:solidFill>
                    <a:schemeClr val="lt1"/>
                  </a:solidFill>
                  <a:latin typeface="Arial"/>
                  <a:ea typeface="Arial"/>
                  <a:cs typeface="Arial"/>
                  <a:sym typeface="Arial"/>
                </a:rPr>
                <a:t> </a:t>
              </a:r>
              <a:r>
                <a:rPr lang="en-GB" sz="2800" dirty="0" err="1">
                  <a:solidFill>
                    <a:schemeClr val="lt1"/>
                  </a:solidFill>
                  <a:latin typeface="Arial"/>
                  <a:ea typeface="Arial"/>
                  <a:cs typeface="Arial"/>
                  <a:sym typeface="Arial"/>
                </a:rPr>
                <a:t>zarządzania</a:t>
              </a:r>
              <a:r>
                <a:rPr lang="en-GB" sz="2800" dirty="0">
                  <a:solidFill>
                    <a:schemeClr val="lt1"/>
                  </a:solidFill>
                  <a:latin typeface="Arial"/>
                  <a:ea typeface="Arial"/>
                  <a:cs typeface="Arial"/>
                  <a:sym typeface="Arial"/>
                </a:rPr>
                <a:t> </a:t>
              </a:r>
              <a:r>
                <a:rPr lang="en-GB" sz="2800" dirty="0" err="1">
                  <a:solidFill>
                    <a:schemeClr val="lt1"/>
                  </a:solidFill>
                  <a:latin typeface="Arial"/>
                  <a:ea typeface="Arial"/>
                  <a:cs typeface="Arial"/>
                  <a:sym typeface="Arial"/>
                </a:rPr>
                <a:t>emisjami</a:t>
              </a:r>
              <a:r>
                <a:rPr lang="en-GB" sz="2800" dirty="0">
                  <a:solidFill>
                    <a:schemeClr val="lt1"/>
                  </a:solidFill>
                  <a:latin typeface="Arial"/>
                  <a:ea typeface="Arial"/>
                  <a:cs typeface="Arial"/>
                  <a:sym typeface="Arial"/>
                </a:rPr>
                <a:t> </a:t>
              </a:r>
              <a:r>
                <a:rPr lang="en-GB" sz="2800" dirty="0" err="1">
                  <a:solidFill>
                    <a:schemeClr val="lt1"/>
                  </a:solidFill>
                  <a:latin typeface="Arial"/>
                  <a:ea typeface="Arial"/>
                  <a:cs typeface="Arial"/>
                  <a:sym typeface="Arial"/>
                </a:rPr>
                <a:t>dwutlenku</a:t>
              </a:r>
              <a:r>
                <a:rPr lang="en-GB" sz="2800" dirty="0">
                  <a:solidFill>
                    <a:schemeClr val="lt1"/>
                  </a:solidFill>
                  <a:latin typeface="Arial"/>
                  <a:ea typeface="Arial"/>
                  <a:cs typeface="Arial"/>
                  <a:sym typeface="Arial"/>
                </a:rPr>
                <a:t> </a:t>
              </a:r>
              <a:r>
                <a:rPr lang="en-GB" sz="2800" dirty="0" err="1">
                  <a:solidFill>
                    <a:schemeClr val="lt1"/>
                  </a:solidFill>
                  <a:latin typeface="Arial"/>
                  <a:ea typeface="Arial"/>
                  <a:cs typeface="Arial"/>
                  <a:sym typeface="Arial"/>
                </a:rPr>
                <a:t>węgla</a:t>
              </a:r>
              <a:endParaRPr sz="2800" dirty="0">
                <a:solidFill>
                  <a:schemeClr val="lt1"/>
                </a:solidFill>
                <a:latin typeface="Arial"/>
                <a:ea typeface="Arial"/>
                <a:cs typeface="Arial"/>
                <a:sym typeface="Arial"/>
              </a:endParaRPr>
            </a:p>
          </p:txBody>
        </p:sp>
        <p:sp>
          <p:nvSpPr>
            <p:cNvPr id="383" name="Google Shape;383;p26"/>
            <p:cNvSpPr/>
            <p:nvPr/>
          </p:nvSpPr>
          <p:spPr>
            <a:xfrm>
              <a:off x="7643023" y="4392930"/>
              <a:ext cx="756344"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26"/>
            <p:cNvSpPr txBox="1"/>
            <p:nvPr/>
          </p:nvSpPr>
          <p:spPr>
            <a:xfrm>
              <a:off x="8001522" y="4434711"/>
              <a:ext cx="39347"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385" name="Google Shape;385;p26"/>
            <p:cNvSpPr/>
            <p:nvPr/>
          </p:nvSpPr>
          <p:spPr>
            <a:xfrm>
              <a:off x="4223326" y="3412200"/>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26"/>
            <p:cNvSpPr txBox="1"/>
            <p:nvPr/>
          </p:nvSpPr>
          <p:spPr>
            <a:xfrm>
              <a:off x="4223326" y="3412200"/>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GB" sz="2800">
                  <a:solidFill>
                    <a:schemeClr val="lt1"/>
                  </a:solidFill>
                  <a:latin typeface="Arial"/>
                  <a:ea typeface="Arial"/>
                  <a:cs typeface="Arial"/>
                  <a:sym typeface="Arial"/>
                </a:rPr>
                <a:t>Krok 5: Pomiar emisji</a:t>
              </a:r>
              <a:endParaRPr sz="2800">
                <a:solidFill>
                  <a:schemeClr val="lt1"/>
                </a:solidFill>
                <a:latin typeface="Arial"/>
                <a:ea typeface="Arial"/>
                <a:cs typeface="Arial"/>
                <a:sym typeface="Arial"/>
              </a:endParaRPr>
            </a:p>
          </p:txBody>
        </p:sp>
        <p:sp>
          <p:nvSpPr>
            <p:cNvPr id="387" name="Google Shape;387;p26"/>
            <p:cNvSpPr/>
            <p:nvPr/>
          </p:nvSpPr>
          <p:spPr>
            <a:xfrm>
              <a:off x="1725633" y="5463299"/>
              <a:ext cx="8416883" cy="756344"/>
            </a:xfrm>
            <a:custGeom>
              <a:avLst/>
              <a:gdLst/>
              <a:ahLst/>
              <a:cxnLst/>
              <a:rect l="l" t="t" r="r" b="b"/>
              <a:pathLst>
                <a:path w="120000" h="120000" extrusionOk="0">
                  <a:moveTo>
                    <a:pt x="120000" y="0"/>
                  </a:moveTo>
                  <a:lnTo>
                    <a:pt x="120000" y="62713"/>
                  </a:lnTo>
                  <a:lnTo>
                    <a:pt x="0" y="62713"/>
                  </a:lnTo>
                  <a:lnTo>
                    <a:pt x="0" y="12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26"/>
            <p:cNvSpPr txBox="1"/>
            <p:nvPr/>
          </p:nvSpPr>
          <p:spPr>
            <a:xfrm>
              <a:off x="5722735" y="5837532"/>
              <a:ext cx="422679"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389" name="Google Shape;389;p26"/>
            <p:cNvSpPr/>
            <p:nvPr/>
          </p:nvSpPr>
          <p:spPr>
            <a:xfrm>
              <a:off x="8431768" y="3412200"/>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p26"/>
            <p:cNvSpPr txBox="1"/>
            <p:nvPr/>
          </p:nvSpPr>
          <p:spPr>
            <a:xfrm>
              <a:off x="8431768" y="3412200"/>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GB" sz="2800">
                  <a:solidFill>
                    <a:schemeClr val="lt1"/>
                  </a:solidFill>
                  <a:latin typeface="Arial"/>
                  <a:ea typeface="Arial"/>
                  <a:cs typeface="Arial"/>
                  <a:sym typeface="Arial"/>
                </a:rPr>
                <a:t>Krok 6: Zmniejsz emisję dwutlenku węgla</a:t>
              </a:r>
              <a:endParaRPr sz="2800">
                <a:solidFill>
                  <a:schemeClr val="lt1"/>
                </a:solidFill>
                <a:latin typeface="Arial"/>
                <a:ea typeface="Arial"/>
                <a:cs typeface="Arial"/>
                <a:sym typeface="Arial"/>
              </a:endParaRPr>
            </a:p>
          </p:txBody>
        </p:sp>
        <p:sp>
          <p:nvSpPr>
            <p:cNvPr id="391" name="Google Shape;391;p26"/>
            <p:cNvSpPr/>
            <p:nvPr/>
          </p:nvSpPr>
          <p:spPr>
            <a:xfrm>
              <a:off x="3434581" y="7232772"/>
              <a:ext cx="756344"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26"/>
            <p:cNvSpPr txBox="1"/>
            <p:nvPr/>
          </p:nvSpPr>
          <p:spPr>
            <a:xfrm>
              <a:off x="3793080" y="7274554"/>
              <a:ext cx="39347"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393" name="Google Shape;393;p26"/>
            <p:cNvSpPr/>
            <p:nvPr/>
          </p:nvSpPr>
          <p:spPr>
            <a:xfrm>
              <a:off x="14884" y="6252043"/>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26"/>
            <p:cNvSpPr txBox="1"/>
            <p:nvPr/>
          </p:nvSpPr>
          <p:spPr>
            <a:xfrm>
              <a:off x="14884" y="6252043"/>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GB" sz="2800" dirty="0" err="1">
                  <a:solidFill>
                    <a:schemeClr val="lt1"/>
                  </a:solidFill>
                  <a:latin typeface="Arial"/>
                  <a:ea typeface="Arial"/>
                  <a:cs typeface="Arial"/>
                  <a:sym typeface="Arial"/>
                </a:rPr>
                <a:t>Krok</a:t>
              </a:r>
              <a:r>
                <a:rPr lang="en-GB" sz="2800" dirty="0">
                  <a:solidFill>
                    <a:schemeClr val="lt1"/>
                  </a:solidFill>
                  <a:latin typeface="Arial"/>
                  <a:ea typeface="Arial"/>
                  <a:cs typeface="Arial"/>
                  <a:sym typeface="Arial"/>
                </a:rPr>
                <a:t> 7: </a:t>
              </a:r>
              <a:r>
                <a:rPr lang="en-GB" sz="2800" dirty="0" err="1">
                  <a:solidFill>
                    <a:schemeClr val="lt1"/>
                  </a:solidFill>
                  <a:latin typeface="Arial"/>
                  <a:ea typeface="Arial"/>
                  <a:cs typeface="Arial"/>
                  <a:sym typeface="Arial"/>
                </a:rPr>
                <a:t>Zrównoważ</a:t>
              </a:r>
              <a:r>
                <a:rPr lang="pl-PL" sz="2800" dirty="0" err="1">
                  <a:solidFill>
                    <a:schemeClr val="lt1"/>
                  </a:solidFill>
                  <a:latin typeface="Arial"/>
                  <a:ea typeface="Arial"/>
                  <a:cs typeface="Arial"/>
                  <a:sym typeface="Arial"/>
                </a:rPr>
                <a:t>enie</a:t>
              </a:r>
              <a:r>
                <a:rPr lang="en-GB" sz="2800" dirty="0">
                  <a:solidFill>
                    <a:schemeClr val="lt1"/>
                  </a:solidFill>
                  <a:latin typeface="Arial"/>
                  <a:ea typeface="Arial"/>
                  <a:cs typeface="Arial"/>
                  <a:sym typeface="Arial"/>
                </a:rPr>
                <a:t> </a:t>
              </a:r>
              <a:r>
                <a:rPr lang="en-GB" sz="2800" dirty="0" err="1">
                  <a:solidFill>
                    <a:schemeClr val="lt1"/>
                  </a:solidFill>
                  <a:latin typeface="Arial"/>
                  <a:ea typeface="Arial"/>
                  <a:cs typeface="Arial"/>
                  <a:sym typeface="Arial"/>
                </a:rPr>
                <a:t>emisj</a:t>
              </a:r>
              <a:r>
                <a:rPr lang="pl-PL" sz="2800" dirty="0">
                  <a:solidFill>
                    <a:schemeClr val="lt1"/>
                  </a:solidFill>
                  <a:latin typeface="Arial"/>
                  <a:ea typeface="Arial"/>
                  <a:cs typeface="Arial"/>
                  <a:sym typeface="Arial"/>
                </a:rPr>
                <a:t>i</a:t>
              </a:r>
              <a:r>
                <a:rPr lang="en-GB" sz="2800" dirty="0">
                  <a:solidFill>
                    <a:schemeClr val="lt1"/>
                  </a:solidFill>
                  <a:latin typeface="Arial"/>
                  <a:ea typeface="Arial"/>
                  <a:cs typeface="Arial"/>
                  <a:sym typeface="Arial"/>
                </a:rPr>
                <a:t> </a:t>
              </a:r>
              <a:r>
                <a:rPr lang="en-GB" sz="2800" dirty="0" err="1">
                  <a:solidFill>
                    <a:schemeClr val="lt1"/>
                  </a:solidFill>
                  <a:latin typeface="Arial"/>
                  <a:ea typeface="Arial"/>
                  <a:cs typeface="Arial"/>
                  <a:sym typeface="Arial"/>
                </a:rPr>
                <a:t>dwutlenku</a:t>
              </a:r>
              <a:r>
                <a:rPr lang="en-GB" sz="2800" dirty="0">
                  <a:solidFill>
                    <a:schemeClr val="lt1"/>
                  </a:solidFill>
                  <a:latin typeface="Arial"/>
                  <a:ea typeface="Arial"/>
                  <a:cs typeface="Arial"/>
                  <a:sym typeface="Arial"/>
                </a:rPr>
                <a:t> </a:t>
              </a:r>
              <a:r>
                <a:rPr lang="en-GB" sz="2800" dirty="0" err="1">
                  <a:solidFill>
                    <a:schemeClr val="lt1"/>
                  </a:solidFill>
                  <a:latin typeface="Arial"/>
                  <a:ea typeface="Arial"/>
                  <a:cs typeface="Arial"/>
                  <a:sym typeface="Arial"/>
                </a:rPr>
                <a:t>węgla</a:t>
              </a:r>
              <a:endParaRPr sz="2800" dirty="0">
                <a:solidFill>
                  <a:schemeClr val="lt1"/>
                </a:solidFill>
                <a:latin typeface="Arial"/>
                <a:ea typeface="Arial"/>
                <a:cs typeface="Arial"/>
                <a:sym typeface="Arial"/>
              </a:endParaRPr>
            </a:p>
          </p:txBody>
        </p:sp>
        <p:sp>
          <p:nvSpPr>
            <p:cNvPr id="395" name="Google Shape;395;p26"/>
            <p:cNvSpPr/>
            <p:nvPr/>
          </p:nvSpPr>
          <p:spPr>
            <a:xfrm>
              <a:off x="7643023" y="7232772"/>
              <a:ext cx="756344" cy="91440"/>
            </a:xfrm>
            <a:custGeom>
              <a:avLst/>
              <a:gdLst/>
              <a:ahLst/>
              <a:cxnLst/>
              <a:rect l="l" t="t" r="r" b="b"/>
              <a:pathLst>
                <a:path w="120000" h="120000" extrusionOk="0">
                  <a:moveTo>
                    <a:pt x="0" y="60000"/>
                  </a:moveTo>
                  <a:lnTo>
                    <a:pt x="120000" y="60000"/>
                  </a:lnTo>
                </a:path>
              </a:pathLst>
            </a:custGeom>
            <a:noFill/>
            <a:ln w="12700" cap="flat" cmpd="sng">
              <a:solidFill>
                <a:srgbClr val="1CCD5D"/>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26"/>
            <p:cNvSpPr txBox="1"/>
            <p:nvPr/>
          </p:nvSpPr>
          <p:spPr>
            <a:xfrm>
              <a:off x="8001522" y="7274554"/>
              <a:ext cx="39347" cy="7877"/>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2800"/>
                <a:buFont typeface="Arial"/>
                <a:buNone/>
              </a:pPr>
              <a:endParaRPr sz="2800">
                <a:solidFill>
                  <a:schemeClr val="dk1"/>
                </a:solidFill>
                <a:latin typeface="Arial"/>
                <a:ea typeface="Arial"/>
                <a:cs typeface="Arial"/>
                <a:sym typeface="Arial"/>
              </a:endParaRPr>
            </a:p>
          </p:txBody>
        </p:sp>
        <p:sp>
          <p:nvSpPr>
            <p:cNvPr id="397" name="Google Shape;397;p26"/>
            <p:cNvSpPr/>
            <p:nvPr/>
          </p:nvSpPr>
          <p:spPr>
            <a:xfrm>
              <a:off x="4223326" y="6252043"/>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26"/>
            <p:cNvSpPr txBox="1"/>
            <p:nvPr/>
          </p:nvSpPr>
          <p:spPr>
            <a:xfrm>
              <a:off x="4223326" y="6252043"/>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GB" sz="2800" dirty="0" err="1">
                  <a:solidFill>
                    <a:schemeClr val="lt1"/>
                  </a:solidFill>
                  <a:latin typeface="Arial"/>
                  <a:ea typeface="Arial"/>
                  <a:cs typeface="Arial"/>
                  <a:sym typeface="Arial"/>
                </a:rPr>
                <a:t>Krok</a:t>
              </a:r>
              <a:r>
                <a:rPr lang="en-GB" sz="2800" dirty="0">
                  <a:solidFill>
                    <a:schemeClr val="lt1"/>
                  </a:solidFill>
                  <a:latin typeface="Arial"/>
                  <a:ea typeface="Arial"/>
                  <a:cs typeface="Arial"/>
                  <a:sym typeface="Arial"/>
                </a:rPr>
                <a:t> 8: </a:t>
              </a:r>
              <a:r>
                <a:rPr lang="en-GB" sz="2800" dirty="0" err="1">
                  <a:solidFill>
                    <a:schemeClr val="lt1"/>
                  </a:solidFill>
                  <a:latin typeface="Arial"/>
                  <a:ea typeface="Arial"/>
                  <a:cs typeface="Arial"/>
                  <a:sym typeface="Arial"/>
                </a:rPr>
                <a:t>Zgło</a:t>
              </a:r>
              <a:r>
                <a:rPr lang="pl-PL" sz="2800" dirty="0" err="1">
                  <a:solidFill>
                    <a:schemeClr val="lt1"/>
                  </a:solidFill>
                  <a:latin typeface="Arial"/>
                  <a:ea typeface="Arial"/>
                  <a:cs typeface="Arial"/>
                  <a:sym typeface="Arial"/>
                </a:rPr>
                <a:t>szenie</a:t>
              </a:r>
              <a:r>
                <a:rPr lang="en-GB" sz="2800" dirty="0">
                  <a:solidFill>
                    <a:schemeClr val="lt1"/>
                  </a:solidFill>
                  <a:latin typeface="Arial"/>
                  <a:ea typeface="Arial"/>
                  <a:cs typeface="Arial"/>
                  <a:sym typeface="Arial"/>
                </a:rPr>
                <a:t> </a:t>
              </a:r>
              <a:r>
                <a:rPr lang="en-GB" sz="2800" dirty="0" err="1">
                  <a:solidFill>
                    <a:schemeClr val="lt1"/>
                  </a:solidFill>
                  <a:latin typeface="Arial"/>
                  <a:ea typeface="Arial"/>
                  <a:cs typeface="Arial"/>
                  <a:sym typeface="Arial"/>
                </a:rPr>
                <a:t>swo</a:t>
              </a:r>
              <a:r>
                <a:rPr lang="pl-PL" sz="2800" dirty="0">
                  <a:solidFill>
                    <a:schemeClr val="lt1"/>
                  </a:solidFill>
                  <a:latin typeface="Arial"/>
                  <a:ea typeface="Arial"/>
                  <a:cs typeface="Arial"/>
                  <a:sym typeface="Arial"/>
                </a:rPr>
                <a:t>ich</a:t>
              </a:r>
              <a:r>
                <a:rPr lang="en-GB" sz="2800" dirty="0">
                  <a:solidFill>
                    <a:schemeClr val="lt1"/>
                  </a:solidFill>
                  <a:latin typeface="Arial"/>
                  <a:ea typeface="Arial"/>
                  <a:cs typeface="Arial"/>
                  <a:sym typeface="Arial"/>
                </a:rPr>
                <a:t> </a:t>
              </a:r>
              <a:r>
                <a:rPr lang="en-GB" sz="2800" dirty="0" err="1">
                  <a:solidFill>
                    <a:schemeClr val="lt1"/>
                  </a:solidFill>
                  <a:latin typeface="Arial"/>
                  <a:ea typeface="Arial"/>
                  <a:cs typeface="Arial"/>
                  <a:sym typeface="Arial"/>
                </a:rPr>
                <a:t>emisj</a:t>
              </a:r>
              <a:r>
                <a:rPr lang="pl-PL" sz="2800" dirty="0">
                  <a:solidFill>
                    <a:schemeClr val="lt1"/>
                  </a:solidFill>
                  <a:latin typeface="Arial"/>
                  <a:ea typeface="Arial"/>
                  <a:cs typeface="Arial"/>
                  <a:sym typeface="Arial"/>
                </a:rPr>
                <a:t>i</a:t>
              </a:r>
              <a:endParaRPr sz="2800" dirty="0">
                <a:solidFill>
                  <a:schemeClr val="lt1"/>
                </a:solidFill>
                <a:latin typeface="Arial"/>
                <a:ea typeface="Arial"/>
                <a:cs typeface="Arial"/>
                <a:sym typeface="Arial"/>
              </a:endParaRPr>
            </a:p>
          </p:txBody>
        </p:sp>
        <p:sp>
          <p:nvSpPr>
            <p:cNvPr id="399" name="Google Shape;399;p26"/>
            <p:cNvSpPr/>
            <p:nvPr/>
          </p:nvSpPr>
          <p:spPr>
            <a:xfrm>
              <a:off x="8431768" y="6252043"/>
              <a:ext cx="3421497" cy="2052898"/>
            </a:xfrm>
            <a:prstGeom prst="rect">
              <a:avLst/>
            </a:prstGeom>
            <a:solidFill>
              <a:srgbClr val="1CCD5D"/>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p26"/>
            <p:cNvSpPr txBox="1"/>
            <p:nvPr/>
          </p:nvSpPr>
          <p:spPr>
            <a:xfrm>
              <a:off x="8431768" y="6252043"/>
              <a:ext cx="3421497" cy="2052898"/>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Arial"/>
                <a:buNone/>
              </a:pPr>
              <a:r>
                <a:rPr lang="en-GB" sz="2800">
                  <a:solidFill>
                    <a:schemeClr val="lt1"/>
                  </a:solidFill>
                  <a:latin typeface="Arial"/>
                  <a:ea typeface="Arial"/>
                  <a:cs typeface="Arial"/>
                  <a:sym typeface="Arial"/>
                </a:rPr>
                <a:t>Krok 9:  Ustal cele w zakresie redukcji emisji.</a:t>
              </a:r>
              <a:endParaRPr sz="2800">
                <a:solidFill>
                  <a:schemeClr val="lt1"/>
                </a:solidFill>
                <a:latin typeface="Arial"/>
                <a:ea typeface="Arial"/>
                <a:cs typeface="Arial"/>
                <a:sym typeface="Arial"/>
              </a:endParaRPr>
            </a:p>
          </p:txBody>
        </p:sp>
      </p:grpSp>
      <p:sp>
        <p:nvSpPr>
          <p:cNvPr id="401" name="Google Shape;401;p26"/>
          <p:cNvSpPr txBox="1">
            <a:spLocks noGrp="1"/>
          </p:cNvSpPr>
          <p:nvPr>
            <p:ph type="title"/>
          </p:nvPr>
        </p:nvSpPr>
        <p:spPr>
          <a:xfrm>
            <a:off x="762000" y="2019299"/>
            <a:ext cx="16059150" cy="167562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GB" b="1" dirty="0"/>
              <a:t>2. </a:t>
            </a:r>
            <a:r>
              <a:rPr lang="en-GB" b="1" dirty="0" err="1"/>
              <a:t>Strategia</a:t>
            </a:r>
            <a:r>
              <a:rPr lang="en-GB" b="1" dirty="0"/>
              <a:t> </a:t>
            </a:r>
            <a:r>
              <a:rPr lang="en-GB" b="1" dirty="0" err="1"/>
              <a:t>łagodzenia</a:t>
            </a:r>
            <a:r>
              <a:rPr lang="en-GB" b="1" dirty="0"/>
              <a:t> </a:t>
            </a:r>
            <a:r>
              <a:rPr lang="en-GB" b="1" dirty="0" err="1"/>
              <a:t>skutków</a:t>
            </a:r>
            <a:endParaRPr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27"/>
          <p:cNvSpPr txBox="1">
            <a:spLocks noGrp="1"/>
          </p:cNvSpPr>
          <p:nvPr>
            <p:ph type="body" idx="1"/>
          </p:nvPr>
        </p:nvSpPr>
        <p:spPr>
          <a:xfrm>
            <a:off x="296862" y="4457700"/>
            <a:ext cx="13914438" cy="914400"/>
          </a:xfrm>
          <a:prstGeom prst="rect">
            <a:avLst/>
          </a:prstGeom>
          <a:noFill/>
          <a:ln>
            <a:noFill/>
          </a:ln>
        </p:spPr>
        <p:txBody>
          <a:bodyPr spcFirstLastPara="1" wrap="square" lIns="0" tIns="0" rIns="0" bIns="0" anchor="t" anchorCtr="0">
            <a:normAutofit/>
          </a:bodyPr>
          <a:lstStyle/>
          <a:p>
            <a:pPr marL="0" lvl="0" indent="0" algn="l" rtl="0">
              <a:lnSpc>
                <a:spcPct val="170000"/>
              </a:lnSpc>
              <a:spcBef>
                <a:spcPts val="0"/>
              </a:spcBef>
              <a:spcAft>
                <a:spcPts val="0"/>
              </a:spcAft>
              <a:buClr>
                <a:srgbClr val="323232"/>
              </a:buClr>
              <a:buSzPts val="2800"/>
              <a:buNone/>
            </a:pPr>
            <a:r>
              <a:rPr lang="en-GB" sz="2800" b="1" dirty="0" err="1"/>
              <a:t>Środki</a:t>
            </a:r>
            <a:r>
              <a:rPr lang="en-GB" sz="2800" b="1" dirty="0"/>
              <a:t>, </a:t>
            </a:r>
            <a:r>
              <a:rPr lang="en-GB" sz="2800" b="1" dirty="0" err="1"/>
              <a:t>które</a:t>
            </a:r>
            <a:r>
              <a:rPr lang="en-GB" sz="2800" b="1" dirty="0"/>
              <a:t> </a:t>
            </a:r>
            <a:r>
              <a:rPr lang="en-GB" sz="2800" b="1" dirty="0" err="1"/>
              <a:t>należy</a:t>
            </a:r>
            <a:r>
              <a:rPr lang="en-GB" sz="2800" b="1" dirty="0"/>
              <a:t> </a:t>
            </a:r>
            <a:r>
              <a:rPr lang="en-GB" sz="2800" b="1" dirty="0" err="1"/>
              <a:t>stosować</a:t>
            </a:r>
            <a:r>
              <a:rPr lang="en-GB" sz="2800" b="1" dirty="0"/>
              <a:t> w </a:t>
            </a:r>
            <a:r>
              <a:rPr lang="en-GB" sz="2800" b="1" dirty="0" err="1"/>
              <a:t>przedsiębiorstwach</a:t>
            </a:r>
            <a:r>
              <a:rPr lang="en-GB" sz="2800" b="1" dirty="0"/>
              <a:t> </a:t>
            </a:r>
            <a:r>
              <a:rPr lang="en-GB" sz="2800" b="1" dirty="0" err="1"/>
              <a:t>turystycznych</a:t>
            </a:r>
            <a:r>
              <a:rPr lang="en-GB" sz="2800" b="1" dirty="0"/>
              <a:t>:</a:t>
            </a:r>
            <a:endParaRPr sz="2800" dirty="0"/>
          </a:p>
          <a:p>
            <a:pPr marL="0" lvl="0" indent="0" algn="l" rtl="0">
              <a:lnSpc>
                <a:spcPct val="170000"/>
              </a:lnSpc>
              <a:spcBef>
                <a:spcPts val="2000"/>
              </a:spcBef>
              <a:spcAft>
                <a:spcPts val="0"/>
              </a:spcAft>
              <a:buClr>
                <a:srgbClr val="323232"/>
              </a:buClr>
              <a:buSzPts val="2800"/>
              <a:buNone/>
            </a:pPr>
            <a:endParaRPr sz="2800" dirty="0"/>
          </a:p>
        </p:txBody>
      </p:sp>
      <p:sp>
        <p:nvSpPr>
          <p:cNvPr id="407" name="Google Shape;407;p27"/>
          <p:cNvSpPr txBox="1">
            <a:spLocks noGrp="1"/>
          </p:cNvSpPr>
          <p:nvPr>
            <p:ph type="title"/>
          </p:nvPr>
        </p:nvSpPr>
        <p:spPr>
          <a:xfrm>
            <a:off x="762000" y="2019299"/>
            <a:ext cx="17170400" cy="167562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n-GB" b="1" dirty="0"/>
              <a:t>2. </a:t>
            </a:r>
            <a:r>
              <a:rPr lang="en-GB" b="1" dirty="0" err="1"/>
              <a:t>Strategia</a:t>
            </a:r>
            <a:r>
              <a:rPr lang="en-GB" b="1" dirty="0"/>
              <a:t> </a:t>
            </a:r>
            <a:r>
              <a:rPr lang="en-GB" b="1" dirty="0" err="1"/>
              <a:t>łagodzenia</a:t>
            </a:r>
            <a:r>
              <a:rPr lang="en-GB" b="1" dirty="0"/>
              <a:t> </a:t>
            </a:r>
            <a:r>
              <a:rPr lang="en-GB" b="1" dirty="0" err="1"/>
              <a:t>skutków</a:t>
            </a:r>
            <a:endParaRPr dirty="0"/>
          </a:p>
        </p:txBody>
      </p:sp>
      <p:grpSp>
        <p:nvGrpSpPr>
          <p:cNvPr id="408" name="Google Shape;408;p27"/>
          <p:cNvGrpSpPr/>
          <p:nvPr/>
        </p:nvGrpSpPr>
        <p:grpSpPr>
          <a:xfrm>
            <a:off x="303485" y="5947261"/>
            <a:ext cx="23578590" cy="5650527"/>
            <a:chOff x="6623" y="575161"/>
            <a:chExt cx="23578590" cy="5650527"/>
          </a:xfrm>
        </p:grpSpPr>
        <p:sp>
          <p:nvSpPr>
            <p:cNvPr id="409" name="Google Shape;409;p27"/>
            <p:cNvSpPr/>
            <p:nvPr/>
          </p:nvSpPr>
          <p:spPr>
            <a:xfrm>
              <a:off x="6623" y="575161"/>
              <a:ext cx="3519192" cy="1384196"/>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410;p27"/>
            <p:cNvSpPr txBox="1"/>
            <p:nvPr/>
          </p:nvSpPr>
          <p:spPr>
            <a:xfrm>
              <a:off x="6623" y="575161"/>
              <a:ext cx="3519192" cy="1384196"/>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400" b="1">
                  <a:solidFill>
                    <a:schemeClr val="lt1"/>
                  </a:solidFill>
                  <a:latin typeface="Arial"/>
                  <a:ea typeface="Arial"/>
                  <a:cs typeface="Arial"/>
                  <a:sym typeface="Arial"/>
                </a:rPr>
                <a:t>Efektywność energetyczna i energia odnawialna</a:t>
              </a:r>
              <a:endParaRPr sz="2400">
                <a:solidFill>
                  <a:schemeClr val="lt1"/>
                </a:solidFill>
                <a:latin typeface="Arial"/>
                <a:ea typeface="Arial"/>
                <a:cs typeface="Arial"/>
                <a:sym typeface="Arial"/>
              </a:endParaRPr>
            </a:p>
          </p:txBody>
        </p:sp>
        <p:sp>
          <p:nvSpPr>
            <p:cNvPr id="411" name="Google Shape;411;p27"/>
            <p:cNvSpPr/>
            <p:nvPr/>
          </p:nvSpPr>
          <p:spPr>
            <a:xfrm>
              <a:off x="6623" y="1959358"/>
              <a:ext cx="3519192" cy="4266330"/>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412;p27"/>
            <p:cNvSpPr txBox="1"/>
            <p:nvPr/>
          </p:nvSpPr>
          <p:spPr>
            <a:xfrm>
              <a:off x="6623" y="1959358"/>
              <a:ext cx="3519192" cy="4266330"/>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en-GB" sz="1700" b="0" i="0" u="none" strike="noStrike" cap="none" dirty="0" err="1">
                  <a:solidFill>
                    <a:schemeClr val="dk1"/>
                  </a:solidFill>
                  <a:latin typeface="Arial"/>
                  <a:ea typeface="Arial"/>
                  <a:cs typeface="Arial"/>
                  <a:sym typeface="Arial"/>
                </a:rPr>
                <a:t>Modernizacja</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poprzez</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zastosowanie</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oświetlenia</a:t>
              </a:r>
              <a:r>
                <a:rPr lang="en-GB" sz="1700" b="0" i="0" u="none" strike="noStrike" cap="none" dirty="0">
                  <a:solidFill>
                    <a:schemeClr val="dk1"/>
                  </a:solidFill>
                  <a:latin typeface="Arial"/>
                  <a:ea typeface="Arial"/>
                  <a:cs typeface="Arial"/>
                  <a:sym typeface="Arial"/>
                </a:rPr>
                <a:t> LED, </a:t>
              </a:r>
              <a:r>
                <a:rPr lang="en-GB" sz="1700" b="0" i="0" u="none" strike="noStrike" cap="none" dirty="0" err="1">
                  <a:solidFill>
                    <a:schemeClr val="dk1"/>
                  </a:solidFill>
                  <a:latin typeface="Arial"/>
                  <a:ea typeface="Arial"/>
                  <a:cs typeface="Arial"/>
                  <a:sym typeface="Arial"/>
                </a:rPr>
                <a:t>wysokowydajnych</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agregatów</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chłodniczych</a:t>
              </a:r>
              <a:r>
                <a:rPr lang="en-GB" sz="1700" b="0" i="0" u="none" strike="noStrike" cap="none" dirty="0">
                  <a:solidFill>
                    <a:schemeClr val="dk1"/>
                  </a:solidFill>
                  <a:latin typeface="Arial"/>
                  <a:ea typeface="Arial"/>
                  <a:cs typeface="Arial"/>
                  <a:sym typeface="Arial"/>
                </a:rPr>
                <a:t> i </a:t>
              </a:r>
              <a:r>
                <a:rPr lang="en-GB" sz="1700" b="0" i="0" u="none" strike="noStrike" cap="none" dirty="0" err="1">
                  <a:solidFill>
                    <a:schemeClr val="dk1"/>
                  </a:solidFill>
                  <a:latin typeface="Arial"/>
                  <a:ea typeface="Arial"/>
                  <a:cs typeface="Arial"/>
                  <a:sym typeface="Arial"/>
                </a:rPr>
                <a:t>inteligentnych</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systemów</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zarządzania</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budynkiem</a:t>
              </a:r>
              <a:r>
                <a:rPr lang="en-GB" sz="1700" b="0" i="0" u="none" strike="noStrike" cap="none" dirty="0">
                  <a:solidFill>
                    <a:schemeClr val="dk1"/>
                  </a:solidFill>
                  <a:latin typeface="Arial"/>
                  <a:ea typeface="Arial"/>
                  <a:cs typeface="Arial"/>
                  <a:sym typeface="Arial"/>
                </a:rPr>
                <a:t>. </a:t>
              </a:r>
              <a:endParaRPr sz="17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1700" b="0" i="0" u="none" strike="noStrike" cap="none" dirty="0" err="1">
                  <a:solidFill>
                    <a:schemeClr val="dk1"/>
                  </a:solidFill>
                  <a:latin typeface="Arial"/>
                  <a:ea typeface="Arial"/>
                  <a:cs typeface="Arial"/>
                  <a:sym typeface="Arial"/>
                </a:rPr>
                <a:t>Instalacja</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czujników</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obecności</a:t>
              </a:r>
              <a:r>
                <a:rPr lang="en-GB" sz="1700" b="0" i="0" u="none" strike="noStrike" cap="none" dirty="0">
                  <a:solidFill>
                    <a:schemeClr val="dk1"/>
                  </a:solidFill>
                  <a:latin typeface="Arial"/>
                  <a:ea typeface="Arial"/>
                  <a:cs typeface="Arial"/>
                  <a:sym typeface="Arial"/>
                </a:rPr>
                <a:t> do </a:t>
              </a:r>
              <a:r>
                <a:rPr lang="en-GB" sz="1700" b="0" i="0" u="none" strike="noStrike" cap="none" dirty="0" err="1">
                  <a:solidFill>
                    <a:schemeClr val="dk1"/>
                  </a:solidFill>
                  <a:latin typeface="Arial"/>
                  <a:ea typeface="Arial"/>
                  <a:cs typeface="Arial"/>
                  <a:sym typeface="Arial"/>
                </a:rPr>
                <a:t>automatycznego</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włączania</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oświetlenia</a:t>
              </a:r>
              <a:r>
                <a:rPr lang="en-GB" sz="1700" b="0" i="0" u="none" strike="noStrike" cap="none" dirty="0">
                  <a:solidFill>
                    <a:schemeClr val="dk1"/>
                  </a:solidFill>
                  <a:latin typeface="Arial"/>
                  <a:ea typeface="Arial"/>
                  <a:cs typeface="Arial"/>
                  <a:sym typeface="Arial"/>
                </a:rPr>
                <a:t>. </a:t>
              </a:r>
              <a:endParaRPr sz="17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1700" b="0" i="0" u="none" strike="noStrike" cap="none" dirty="0" err="1">
                  <a:solidFill>
                    <a:schemeClr val="dk1"/>
                  </a:solidFill>
                  <a:latin typeface="Arial"/>
                  <a:ea typeface="Arial"/>
                  <a:cs typeface="Arial"/>
                  <a:sym typeface="Arial"/>
                </a:rPr>
                <a:t>Własna</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produkcja</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lub</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zakup</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lokalnej</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energii</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odnawialnej</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energia</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słoneczna</a:t>
              </a:r>
              <a:r>
                <a:rPr lang="en-GB" sz="1700" b="0" i="0" u="none" strike="noStrike" cap="none" dirty="0">
                  <a:solidFill>
                    <a:schemeClr val="dk1"/>
                  </a:solidFill>
                  <a:latin typeface="Arial"/>
                  <a:ea typeface="Arial"/>
                  <a:cs typeface="Arial"/>
                  <a:sym typeface="Arial"/>
                </a:rPr>
                <a:t> PV, </a:t>
              </a:r>
              <a:r>
                <a:rPr lang="en-GB" sz="1700" b="0" i="0" u="none" strike="noStrike" cap="none" dirty="0" err="1">
                  <a:solidFill>
                    <a:schemeClr val="dk1"/>
                  </a:solidFill>
                  <a:latin typeface="Arial"/>
                  <a:ea typeface="Arial"/>
                  <a:cs typeface="Arial"/>
                  <a:sym typeface="Arial"/>
                </a:rPr>
                <a:t>energia</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słoneczna</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termiczna</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energia</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wiatrowa</a:t>
              </a:r>
              <a:r>
                <a:rPr lang="en-GB" sz="1700" b="0" i="0" u="none" strike="noStrike" cap="none" dirty="0">
                  <a:solidFill>
                    <a:schemeClr val="dk1"/>
                  </a:solidFill>
                  <a:latin typeface="Arial"/>
                  <a:ea typeface="Arial"/>
                  <a:cs typeface="Arial"/>
                  <a:sym typeface="Arial"/>
                </a:rPr>
                <a:t> z </a:t>
              </a:r>
              <a:r>
                <a:rPr lang="en-GB" sz="1700" b="0" i="0" u="none" strike="noStrike" cap="none" dirty="0" err="1">
                  <a:solidFill>
                    <a:schemeClr val="dk1"/>
                  </a:solidFill>
                  <a:latin typeface="Arial"/>
                  <a:ea typeface="Arial"/>
                  <a:cs typeface="Arial"/>
                  <a:sym typeface="Arial"/>
                </a:rPr>
                <a:t>małych</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elektrowni</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lub</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zielona</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energia</a:t>
              </a:r>
              <a:r>
                <a:rPr lang="en-GB" sz="1700" b="0" i="0" u="none" strike="noStrike" cap="none" dirty="0">
                  <a:solidFill>
                    <a:schemeClr val="dk1"/>
                  </a:solidFill>
                  <a:latin typeface="Arial"/>
                  <a:ea typeface="Arial"/>
                  <a:cs typeface="Arial"/>
                  <a:sym typeface="Arial"/>
                </a:rPr>
                <a:t> </a:t>
              </a:r>
              <a:r>
                <a:rPr lang="en-GB" sz="1700" b="0" i="0" u="none" strike="noStrike" cap="none" dirty="0" err="1">
                  <a:solidFill>
                    <a:schemeClr val="dk1"/>
                  </a:solidFill>
                  <a:latin typeface="Arial"/>
                  <a:ea typeface="Arial"/>
                  <a:cs typeface="Arial"/>
                  <a:sym typeface="Arial"/>
                </a:rPr>
                <a:t>elektryczna</a:t>
              </a:r>
              <a:r>
                <a:rPr lang="en-GB" sz="1700" b="0" i="0" u="none" strike="noStrike" cap="none" dirty="0">
                  <a:solidFill>
                    <a:schemeClr val="dk1"/>
                  </a:solidFill>
                  <a:latin typeface="Arial"/>
                  <a:ea typeface="Arial"/>
                  <a:cs typeface="Arial"/>
                  <a:sym typeface="Arial"/>
                </a:rPr>
                <a:t>).</a:t>
              </a:r>
              <a:endParaRPr sz="1700" b="0" i="0" u="none" strike="noStrike" cap="none" dirty="0">
                <a:solidFill>
                  <a:schemeClr val="dk1"/>
                </a:solidFill>
                <a:latin typeface="Arial"/>
                <a:ea typeface="Arial"/>
                <a:cs typeface="Arial"/>
                <a:sym typeface="Arial"/>
              </a:endParaRPr>
            </a:p>
          </p:txBody>
        </p:sp>
        <p:sp>
          <p:nvSpPr>
            <p:cNvPr id="413" name="Google Shape;413;p27"/>
            <p:cNvSpPr/>
            <p:nvPr/>
          </p:nvSpPr>
          <p:spPr>
            <a:xfrm>
              <a:off x="4018503" y="575161"/>
              <a:ext cx="3519192" cy="1384196"/>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7"/>
            <p:cNvSpPr txBox="1"/>
            <p:nvPr/>
          </p:nvSpPr>
          <p:spPr>
            <a:xfrm>
              <a:off x="4018503" y="575161"/>
              <a:ext cx="3519192" cy="1384196"/>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400" b="1">
                  <a:solidFill>
                    <a:schemeClr val="lt1"/>
                  </a:solidFill>
                  <a:latin typeface="Arial"/>
                  <a:ea typeface="Arial"/>
                  <a:cs typeface="Arial"/>
                  <a:sym typeface="Arial"/>
                </a:rPr>
                <a:t>Zrównoważona mobilność </a:t>
              </a:r>
              <a:endParaRPr sz="2400">
                <a:solidFill>
                  <a:schemeClr val="lt1"/>
                </a:solidFill>
                <a:latin typeface="Arial"/>
                <a:ea typeface="Arial"/>
                <a:cs typeface="Arial"/>
                <a:sym typeface="Arial"/>
              </a:endParaRPr>
            </a:p>
          </p:txBody>
        </p:sp>
        <p:sp>
          <p:nvSpPr>
            <p:cNvPr id="415" name="Google Shape;415;p27"/>
            <p:cNvSpPr/>
            <p:nvPr/>
          </p:nvSpPr>
          <p:spPr>
            <a:xfrm>
              <a:off x="4018503" y="1959358"/>
              <a:ext cx="3519192" cy="4266330"/>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7"/>
            <p:cNvSpPr txBox="1"/>
            <p:nvPr/>
          </p:nvSpPr>
          <p:spPr>
            <a:xfrm>
              <a:off x="4018503" y="1959358"/>
              <a:ext cx="3519192" cy="4266330"/>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en-GB" sz="2200" b="0" i="0" u="none" strike="noStrike" cap="none" dirty="0" err="1">
                  <a:solidFill>
                    <a:schemeClr val="dk1"/>
                  </a:solidFill>
                  <a:latin typeface="Arial"/>
                  <a:ea typeface="Arial"/>
                  <a:cs typeface="Arial"/>
                  <a:sym typeface="Arial"/>
                </a:rPr>
                <a:t>Przejście</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floty</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autobusów</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na</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modele</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elektryczne</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hybrydowe</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lub</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wodorowe</a:t>
              </a:r>
              <a:r>
                <a:rPr lang="en-GB" sz="2200" b="0" i="0" u="none" strike="noStrike" cap="none" dirty="0">
                  <a:solidFill>
                    <a:schemeClr val="dk1"/>
                  </a:solidFill>
                  <a:latin typeface="Arial"/>
                  <a:ea typeface="Arial"/>
                  <a:cs typeface="Arial"/>
                  <a:sym typeface="Arial"/>
                </a:rPr>
                <a:t>.</a:t>
              </a:r>
              <a:endParaRPr sz="22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2200" b="0" i="0" u="none" strike="noStrike" cap="none" dirty="0" err="1">
                  <a:solidFill>
                    <a:schemeClr val="dk1"/>
                  </a:solidFill>
                  <a:latin typeface="Arial"/>
                  <a:ea typeface="Arial"/>
                  <a:cs typeface="Arial"/>
                  <a:sym typeface="Arial"/>
                </a:rPr>
                <a:t>Zainstalowanie</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stacji</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ładowania</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pojazdów</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elektrycznych</a:t>
              </a:r>
              <a:r>
                <a:rPr lang="en-GB" sz="2200" b="0" i="0" u="none" strike="noStrike" cap="none" dirty="0">
                  <a:solidFill>
                    <a:schemeClr val="dk1"/>
                  </a:solidFill>
                  <a:latin typeface="Arial"/>
                  <a:ea typeface="Arial"/>
                  <a:cs typeface="Arial"/>
                  <a:sym typeface="Arial"/>
                </a:rPr>
                <a:t> i </a:t>
              </a:r>
              <a:r>
                <a:rPr lang="en-GB" sz="2200" b="0" i="0" u="none" strike="noStrike" cap="none" dirty="0" err="1">
                  <a:solidFill>
                    <a:schemeClr val="dk1"/>
                  </a:solidFill>
                  <a:latin typeface="Arial"/>
                  <a:ea typeface="Arial"/>
                  <a:cs typeface="Arial"/>
                  <a:sym typeface="Arial"/>
                </a:rPr>
                <a:t>parkingów</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dla</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rowerów</a:t>
              </a:r>
              <a:r>
                <a:rPr lang="en-GB" sz="2200" b="0" i="0" u="none" strike="noStrike" cap="none" dirty="0">
                  <a:solidFill>
                    <a:schemeClr val="dk1"/>
                  </a:solidFill>
                  <a:latin typeface="Arial"/>
                  <a:ea typeface="Arial"/>
                  <a:cs typeface="Arial"/>
                  <a:sym typeface="Arial"/>
                </a:rPr>
                <a:t>.</a:t>
              </a:r>
              <a:endParaRPr sz="22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2200" b="0" i="0" u="none" strike="noStrike" cap="none" dirty="0" err="1">
                  <a:solidFill>
                    <a:schemeClr val="dk1"/>
                  </a:solidFill>
                  <a:latin typeface="Arial"/>
                  <a:ea typeface="Arial"/>
                  <a:cs typeface="Arial"/>
                  <a:sym typeface="Arial"/>
                </a:rPr>
                <a:t>Zapewnienie</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pracownikom</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rowerów</a:t>
              </a:r>
              <a:r>
                <a:rPr lang="en-GB" sz="2200" b="0" i="0" u="none" strike="noStrike" cap="none" dirty="0">
                  <a:solidFill>
                    <a:schemeClr val="dk1"/>
                  </a:solidFill>
                  <a:latin typeface="Arial"/>
                  <a:ea typeface="Arial"/>
                  <a:cs typeface="Arial"/>
                  <a:sym typeface="Arial"/>
                </a:rPr>
                <a:t> i </a:t>
              </a:r>
              <a:r>
                <a:rPr lang="en-GB" sz="2200" b="0" i="0" u="none" strike="noStrike" cap="none" dirty="0" err="1">
                  <a:solidFill>
                    <a:schemeClr val="dk1"/>
                  </a:solidFill>
                  <a:latin typeface="Arial"/>
                  <a:ea typeface="Arial"/>
                  <a:cs typeface="Arial"/>
                  <a:sym typeface="Arial"/>
                </a:rPr>
                <a:t>oferowanie</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miesięcznych</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biletów</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na</a:t>
              </a:r>
              <a:r>
                <a:rPr lang="en-GB" sz="2200" b="0" i="0" u="none" strike="noStrike" cap="none" dirty="0">
                  <a:solidFill>
                    <a:schemeClr val="dk1"/>
                  </a:solidFill>
                  <a:latin typeface="Arial"/>
                  <a:ea typeface="Arial"/>
                  <a:cs typeface="Arial"/>
                  <a:sym typeface="Arial"/>
                </a:rPr>
                <a:t> transport </a:t>
              </a:r>
              <a:r>
                <a:rPr lang="en-GB" sz="2200" b="0" i="0" u="none" strike="noStrike" cap="none" dirty="0" err="1">
                  <a:solidFill>
                    <a:schemeClr val="dk1"/>
                  </a:solidFill>
                  <a:latin typeface="Arial"/>
                  <a:ea typeface="Arial"/>
                  <a:cs typeface="Arial"/>
                  <a:sym typeface="Arial"/>
                </a:rPr>
                <a:t>publiczny</a:t>
              </a:r>
              <a:r>
                <a:rPr lang="en-GB" sz="2200" b="0" i="0" u="none" strike="noStrike" cap="none" dirty="0">
                  <a:solidFill>
                    <a:schemeClr val="dk1"/>
                  </a:solidFill>
                  <a:latin typeface="Arial"/>
                  <a:ea typeface="Arial"/>
                  <a:cs typeface="Arial"/>
                  <a:sym typeface="Arial"/>
                </a:rPr>
                <a:t>.</a:t>
              </a:r>
              <a:endParaRPr sz="2200" b="0" i="0" u="none" strike="noStrike" cap="none" dirty="0">
                <a:solidFill>
                  <a:srgbClr val="000000"/>
                </a:solidFill>
                <a:latin typeface="Arial"/>
                <a:ea typeface="Arial"/>
                <a:cs typeface="Arial"/>
                <a:sym typeface="Arial"/>
              </a:endParaRPr>
            </a:p>
          </p:txBody>
        </p:sp>
        <p:sp>
          <p:nvSpPr>
            <p:cNvPr id="417" name="Google Shape;417;p27"/>
            <p:cNvSpPr/>
            <p:nvPr/>
          </p:nvSpPr>
          <p:spPr>
            <a:xfrm>
              <a:off x="8030382" y="575161"/>
              <a:ext cx="3519192" cy="1384196"/>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27"/>
            <p:cNvSpPr txBox="1"/>
            <p:nvPr/>
          </p:nvSpPr>
          <p:spPr>
            <a:xfrm>
              <a:off x="8030382" y="575161"/>
              <a:ext cx="3519192" cy="1384196"/>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400" b="1">
                  <a:solidFill>
                    <a:schemeClr val="lt1"/>
                  </a:solidFill>
                  <a:latin typeface="Arial"/>
                  <a:ea typeface="Arial"/>
                  <a:cs typeface="Arial"/>
                  <a:sym typeface="Arial"/>
                </a:rPr>
                <a:t>Budynki i materiały niskoemisyjne </a:t>
              </a:r>
              <a:endParaRPr sz="2400">
                <a:solidFill>
                  <a:schemeClr val="lt1"/>
                </a:solidFill>
                <a:latin typeface="Arial"/>
                <a:ea typeface="Arial"/>
                <a:cs typeface="Arial"/>
                <a:sym typeface="Arial"/>
              </a:endParaRPr>
            </a:p>
          </p:txBody>
        </p:sp>
        <p:sp>
          <p:nvSpPr>
            <p:cNvPr id="419" name="Google Shape;419;p27"/>
            <p:cNvSpPr/>
            <p:nvPr/>
          </p:nvSpPr>
          <p:spPr>
            <a:xfrm>
              <a:off x="8030382" y="1959358"/>
              <a:ext cx="3519192" cy="4266330"/>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p27"/>
            <p:cNvSpPr txBox="1"/>
            <p:nvPr/>
          </p:nvSpPr>
          <p:spPr>
            <a:xfrm>
              <a:off x="8030382" y="1959358"/>
              <a:ext cx="3519192" cy="4266330"/>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en-GB" sz="1800" b="0" i="0" u="none" strike="noStrike" cap="none" dirty="0" err="1">
                  <a:solidFill>
                    <a:schemeClr val="dk1"/>
                  </a:solidFill>
                  <a:latin typeface="Arial"/>
                  <a:ea typeface="Arial"/>
                  <a:cs typeface="Arial"/>
                  <a:sym typeface="Arial"/>
                </a:rPr>
                <a:t>Wykorzystanie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pasywnej</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konstrukcji</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wysoka</a:t>
              </a:r>
              <a:r>
                <a:rPr lang="en-GB" sz="1800" b="0" i="0" u="none" strike="noStrike" cap="none" dirty="0">
                  <a:solidFill>
                    <a:schemeClr val="dk1"/>
                  </a:solidFill>
                  <a:latin typeface="Arial"/>
                  <a:ea typeface="Arial"/>
                  <a:cs typeface="Arial"/>
                  <a:sym typeface="Arial"/>
                </a:rPr>
                <a:t> masa </a:t>
              </a:r>
              <a:r>
                <a:rPr lang="en-GB" sz="1800" b="0" i="0" u="none" strike="noStrike" cap="none" dirty="0" err="1">
                  <a:solidFill>
                    <a:schemeClr val="dk1"/>
                  </a:solidFill>
                  <a:latin typeface="Arial"/>
                  <a:ea typeface="Arial"/>
                  <a:cs typeface="Arial"/>
                  <a:sym typeface="Arial"/>
                </a:rPr>
                <a:t>termiczna</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zoptymalizowane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przeszklenia</a:t>
              </a:r>
              <a:r>
                <a:rPr lang="en-GB" sz="1800" b="0" i="0" u="none" strike="noStrike" cap="none" dirty="0">
                  <a:solidFill>
                    <a:schemeClr val="dk1"/>
                  </a:solidFill>
                  <a:latin typeface="Arial"/>
                  <a:ea typeface="Arial"/>
                  <a:cs typeface="Arial"/>
                  <a:sym typeface="Arial"/>
                </a:rPr>
                <a:t> i </a:t>
              </a:r>
              <a:r>
                <a:rPr lang="en-GB" sz="1800" b="0" i="0" u="none" strike="noStrike" cap="none" dirty="0" err="1">
                  <a:solidFill>
                    <a:schemeClr val="dk1"/>
                  </a:solidFill>
                  <a:latin typeface="Arial"/>
                  <a:ea typeface="Arial"/>
                  <a:cs typeface="Arial"/>
                  <a:sym typeface="Arial"/>
                </a:rPr>
                <a:t>naturalna</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wentylacja</a:t>
              </a:r>
              <a:r>
                <a:rPr lang="en-GB" sz="1800" b="0" i="0" u="none" strike="noStrike" cap="none" dirty="0">
                  <a:solidFill>
                    <a:schemeClr val="dk1"/>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1800" b="0" i="0" u="none" strike="noStrike" cap="none" dirty="0" err="1">
                  <a:solidFill>
                    <a:schemeClr val="dk1"/>
                  </a:solidFill>
                  <a:latin typeface="Arial"/>
                  <a:ea typeface="Arial"/>
                  <a:cs typeface="Arial"/>
                  <a:sym typeface="Arial"/>
                </a:rPr>
                <a:t>Określ</a:t>
              </a:r>
              <a:r>
                <a:rPr lang="pl-PL" sz="1800" b="0" i="0" u="none" strike="noStrike" cap="none" dirty="0" err="1">
                  <a:solidFill>
                    <a:schemeClr val="dk1"/>
                  </a:solidFill>
                  <a:latin typeface="Arial"/>
                  <a:ea typeface="Arial"/>
                  <a:cs typeface="Arial"/>
                  <a:sym typeface="Arial"/>
                </a:rPr>
                <a:t>enie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materiał</a:t>
              </a:r>
              <a:r>
                <a:rPr lang="pl-PL" sz="1800" b="0" i="0" u="none" strike="noStrike" cap="none" dirty="0">
                  <a:solidFill>
                    <a:schemeClr val="dk1"/>
                  </a:solidFill>
                  <a:latin typeface="Arial"/>
                  <a:ea typeface="Arial"/>
                  <a:cs typeface="Arial"/>
                  <a:sym typeface="Arial"/>
                </a:rPr>
                <a:t>ów</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niskoemisyjn</a:t>
              </a:r>
              <a:r>
                <a:rPr lang="pl-PL" sz="1800" b="0" i="0" u="none" strike="noStrike" cap="none" dirty="0" err="1">
                  <a:solidFill>
                    <a:schemeClr val="dk1"/>
                  </a:solidFill>
                  <a:latin typeface="Arial"/>
                  <a:ea typeface="Arial"/>
                  <a:cs typeface="Arial"/>
                  <a:sym typeface="Arial"/>
                </a:rPr>
                <a:t>ych</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stal</a:t>
              </a:r>
              <a:r>
                <a:rPr lang="en-GB" sz="1800" b="0" i="0" u="none" strike="noStrike" cap="none" dirty="0">
                  <a:solidFill>
                    <a:schemeClr val="dk1"/>
                  </a:solidFill>
                  <a:latin typeface="Arial"/>
                  <a:ea typeface="Arial"/>
                  <a:cs typeface="Arial"/>
                  <a:sym typeface="Arial"/>
                </a:rPr>
                <a:t> z </a:t>
              </a:r>
              <a:r>
                <a:rPr lang="en-GB" sz="1800" b="0" i="0" u="none" strike="noStrike" cap="none" dirty="0" err="1">
                  <a:solidFill>
                    <a:schemeClr val="dk1"/>
                  </a:solidFill>
                  <a:latin typeface="Arial"/>
                  <a:ea typeface="Arial"/>
                  <a:cs typeface="Arial"/>
                  <a:sym typeface="Arial"/>
                </a:rPr>
                <a:t>recyklingu</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drewno</a:t>
              </a:r>
              <a:r>
                <a:rPr lang="en-GB" sz="1800" b="0" i="0" u="none" strike="noStrike" cap="none" dirty="0">
                  <a:solidFill>
                    <a:schemeClr val="dk1"/>
                  </a:solidFill>
                  <a:latin typeface="Arial"/>
                  <a:ea typeface="Arial"/>
                  <a:cs typeface="Arial"/>
                  <a:sym typeface="Arial"/>
                </a:rPr>
                <a:t> FSC, </a:t>
              </a:r>
              <a:r>
                <a:rPr lang="en-GB" sz="1800" b="0" i="0" u="none" strike="noStrike" cap="none" dirty="0" err="1">
                  <a:solidFill>
                    <a:schemeClr val="dk1"/>
                  </a:solidFill>
                  <a:latin typeface="Arial"/>
                  <a:ea typeface="Arial"/>
                  <a:cs typeface="Arial"/>
                  <a:sym typeface="Arial"/>
                </a:rPr>
                <a:t>alternatywny</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beton</a:t>
              </a:r>
              <a:r>
                <a:rPr lang="en-GB" sz="1800" b="0" i="0" u="none" strike="noStrike" cap="none" dirty="0">
                  <a:solidFill>
                    <a:schemeClr val="dk1"/>
                  </a:solidFill>
                  <a:latin typeface="Arial"/>
                  <a:ea typeface="Arial"/>
                  <a:cs typeface="Arial"/>
                  <a:sym typeface="Arial"/>
                </a:rPr>
                <a:t>).</a:t>
              </a:r>
              <a:endParaRPr sz="18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1800" b="0" i="0" u="none" strike="noStrike" cap="none" dirty="0" err="1">
                  <a:solidFill>
                    <a:schemeClr val="dk1"/>
                  </a:solidFill>
                  <a:latin typeface="Arial"/>
                  <a:ea typeface="Arial"/>
                  <a:cs typeface="Arial"/>
                  <a:sym typeface="Arial"/>
                </a:rPr>
                <a:t>Wykorzystanie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konstrukcji</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modułowych</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lub</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adaptacyjne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ponowne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wykorzystanie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istniejących</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konstrukcji</a:t>
              </a:r>
              <a:r>
                <a:rPr lang="en-GB" sz="1800" b="0" i="0" u="none" strike="noStrike" cap="none" dirty="0">
                  <a:solidFill>
                    <a:schemeClr val="dk1"/>
                  </a:solidFill>
                  <a:latin typeface="Arial"/>
                  <a:ea typeface="Arial"/>
                  <a:cs typeface="Arial"/>
                  <a:sym typeface="Arial"/>
                </a:rPr>
                <a:t> w </a:t>
              </a:r>
              <a:r>
                <a:rPr lang="en-GB" sz="1800" b="0" i="0" u="none" strike="noStrike" cap="none" dirty="0" err="1">
                  <a:solidFill>
                    <a:schemeClr val="dk1"/>
                  </a:solidFill>
                  <a:latin typeface="Arial"/>
                  <a:ea typeface="Arial"/>
                  <a:cs typeface="Arial"/>
                  <a:sym typeface="Arial"/>
                </a:rPr>
                <a:t>celu</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zmniejszenia</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ilości</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odpadów</a:t>
              </a:r>
              <a:r>
                <a:rPr lang="en-GB" sz="2200" b="0" i="0" u="none" strike="noStrike" cap="none" dirty="0">
                  <a:solidFill>
                    <a:schemeClr val="dk1"/>
                  </a:solidFill>
                  <a:latin typeface="Arial"/>
                  <a:ea typeface="Arial"/>
                  <a:cs typeface="Arial"/>
                  <a:sym typeface="Arial"/>
                </a:rPr>
                <a:t>.</a:t>
              </a:r>
              <a:endParaRPr sz="2200" b="0" i="0" u="none" strike="noStrike" cap="none" dirty="0">
                <a:solidFill>
                  <a:schemeClr val="dk1"/>
                </a:solidFill>
                <a:latin typeface="Arial"/>
                <a:ea typeface="Arial"/>
                <a:cs typeface="Arial"/>
                <a:sym typeface="Arial"/>
              </a:endParaRPr>
            </a:p>
          </p:txBody>
        </p:sp>
        <p:sp>
          <p:nvSpPr>
            <p:cNvPr id="421" name="Google Shape;421;p27"/>
            <p:cNvSpPr/>
            <p:nvPr/>
          </p:nvSpPr>
          <p:spPr>
            <a:xfrm>
              <a:off x="12042262" y="575161"/>
              <a:ext cx="3519192" cy="1384196"/>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27"/>
            <p:cNvSpPr txBox="1"/>
            <p:nvPr/>
          </p:nvSpPr>
          <p:spPr>
            <a:xfrm>
              <a:off x="12042262" y="575161"/>
              <a:ext cx="3519192" cy="1384196"/>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400" b="1">
                  <a:solidFill>
                    <a:schemeClr val="lt1"/>
                  </a:solidFill>
                  <a:latin typeface="Arial"/>
                  <a:ea typeface="Arial"/>
                  <a:cs typeface="Arial"/>
                  <a:sym typeface="Arial"/>
                </a:rPr>
                <a:t>Gospodarka o obiegu zamkniętym i gospodarka odpadami </a:t>
              </a:r>
              <a:endParaRPr sz="2400">
                <a:solidFill>
                  <a:schemeClr val="lt1"/>
                </a:solidFill>
                <a:latin typeface="Arial"/>
                <a:ea typeface="Arial"/>
                <a:cs typeface="Arial"/>
                <a:sym typeface="Arial"/>
              </a:endParaRPr>
            </a:p>
          </p:txBody>
        </p:sp>
        <p:sp>
          <p:nvSpPr>
            <p:cNvPr id="423" name="Google Shape;423;p27"/>
            <p:cNvSpPr/>
            <p:nvPr/>
          </p:nvSpPr>
          <p:spPr>
            <a:xfrm>
              <a:off x="12042262" y="1959358"/>
              <a:ext cx="3519192" cy="4266330"/>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27"/>
            <p:cNvSpPr txBox="1"/>
            <p:nvPr/>
          </p:nvSpPr>
          <p:spPr>
            <a:xfrm>
              <a:off x="12042262" y="1959358"/>
              <a:ext cx="3519192" cy="4266330"/>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en-GB" sz="1800" b="0" i="0" u="none" strike="noStrike" cap="none" dirty="0" err="1">
                  <a:solidFill>
                    <a:schemeClr val="dk1"/>
                  </a:solidFill>
                  <a:latin typeface="Arial"/>
                  <a:ea typeface="Arial"/>
                  <a:cs typeface="Arial"/>
                  <a:sym typeface="Arial"/>
                </a:rPr>
                <a:t>Wyznacz</a:t>
              </a:r>
              <a:r>
                <a:rPr lang="pl-PL" sz="1800" b="0" i="0" u="none" strike="noStrike" cap="none" dirty="0" err="1">
                  <a:solidFill>
                    <a:schemeClr val="dk1"/>
                  </a:solidFill>
                  <a:latin typeface="Arial"/>
                  <a:ea typeface="Arial"/>
                  <a:cs typeface="Arial"/>
                  <a:sym typeface="Arial"/>
                </a:rPr>
                <a:t>enie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cel</a:t>
              </a:r>
              <a:r>
                <a:rPr lang="pl-PL" sz="1800" b="0" i="0" u="none" strike="noStrike" cap="none" dirty="0">
                  <a:solidFill>
                    <a:schemeClr val="dk1"/>
                  </a:solidFill>
                  <a:latin typeface="Arial"/>
                  <a:ea typeface="Arial"/>
                  <a:cs typeface="Arial"/>
                  <a:sym typeface="Arial"/>
                </a:rPr>
                <a:t>ów</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zerowej</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ilości</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odpadów</a:t>
              </a:r>
              <a:r>
                <a:rPr lang="en-GB" sz="1800" b="0" i="0" u="none" strike="noStrike" cap="none" dirty="0">
                  <a:solidFill>
                    <a:schemeClr val="dk1"/>
                  </a:solidFill>
                  <a:latin typeface="Arial"/>
                  <a:ea typeface="Arial"/>
                  <a:cs typeface="Arial"/>
                  <a:sym typeface="Arial"/>
                </a:rPr>
                <a:t> i </a:t>
              </a:r>
              <a:r>
                <a:rPr lang="en-GB" sz="1800" b="0" i="0" u="none" strike="noStrike" cap="none" dirty="0" err="1">
                  <a:solidFill>
                    <a:schemeClr val="dk1"/>
                  </a:solidFill>
                  <a:latin typeface="Arial"/>
                  <a:ea typeface="Arial"/>
                  <a:cs typeface="Arial"/>
                  <a:sym typeface="Arial"/>
                </a:rPr>
                <a:t>wyelimin</a:t>
              </a:r>
              <a:r>
                <a:rPr lang="pl-PL" sz="1800" b="0" i="0" u="none" strike="noStrike" cap="none" dirty="0" err="1">
                  <a:solidFill>
                    <a:schemeClr val="dk1"/>
                  </a:solidFill>
                  <a:latin typeface="Arial"/>
                  <a:ea typeface="Arial"/>
                  <a:cs typeface="Arial"/>
                  <a:sym typeface="Arial"/>
                </a:rPr>
                <a:t>owanie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tworzyw</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sztuczn</a:t>
              </a:r>
              <a:r>
                <a:rPr lang="pl-PL" sz="1800" b="0" i="0" u="none" strike="noStrike" cap="none" dirty="0" err="1">
                  <a:solidFill>
                    <a:schemeClr val="dk1"/>
                  </a:solidFill>
                  <a:latin typeface="Arial"/>
                  <a:ea typeface="Arial"/>
                  <a:cs typeface="Arial"/>
                  <a:sym typeface="Arial"/>
                </a:rPr>
                <a:t>ych</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jednorazowego</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użytku</a:t>
              </a:r>
              <a:r>
                <a:rPr lang="en-GB" sz="1800" b="0" i="0" u="none" strike="noStrike" cap="none" dirty="0">
                  <a:solidFill>
                    <a:schemeClr val="dk1"/>
                  </a:solidFill>
                  <a:latin typeface="Arial"/>
                  <a:ea typeface="Arial"/>
                  <a:cs typeface="Arial"/>
                  <a:sym typeface="Arial"/>
                </a:rPr>
                <a:t>.</a:t>
              </a:r>
              <a:endParaRPr sz="18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1800" b="0" i="0" u="none" strike="noStrike" cap="none" dirty="0">
                  <a:solidFill>
                    <a:schemeClr val="dk1"/>
                  </a:solidFill>
                  <a:latin typeface="Arial"/>
                  <a:ea typeface="Arial"/>
                  <a:cs typeface="Arial"/>
                  <a:sym typeface="Arial"/>
                </a:rPr>
                <a:t>Prom</a:t>
              </a:r>
              <a:r>
                <a:rPr lang="pl-PL" sz="1800" b="0" i="0" u="none" strike="noStrike" cap="none" dirty="0" err="1">
                  <a:solidFill>
                    <a:schemeClr val="dk1"/>
                  </a:solidFill>
                  <a:latin typeface="Arial"/>
                  <a:ea typeface="Arial"/>
                  <a:cs typeface="Arial"/>
                  <a:sym typeface="Arial"/>
                </a:rPr>
                <a:t>owanie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kompostowani</a:t>
              </a:r>
              <a:r>
                <a:rPr lang="pl-PL" sz="1800" b="0" i="0" u="none" strike="noStrike" cap="none" dirty="0">
                  <a:solidFill>
                    <a:schemeClr val="dk1"/>
                  </a:solidFill>
                  <a:latin typeface="Arial"/>
                  <a:ea typeface="Arial"/>
                  <a:cs typeface="Arial"/>
                  <a:sym typeface="Arial"/>
                </a:rPr>
                <a:t>a</a:t>
              </a:r>
              <a:endParaRPr sz="18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1800" b="0" i="0" u="none" strike="noStrike" cap="none" dirty="0" err="1">
                  <a:solidFill>
                    <a:schemeClr val="dk1"/>
                  </a:solidFill>
                  <a:latin typeface="Arial"/>
                  <a:ea typeface="Arial"/>
                  <a:cs typeface="Arial"/>
                  <a:sym typeface="Arial"/>
                </a:rPr>
                <a:t>Priorytetow</a:t>
              </a:r>
              <a:r>
                <a:rPr lang="pl-PL" sz="1800" b="0" i="0" u="none" strike="noStrike" cap="none" dirty="0">
                  <a:solidFill>
                    <a:schemeClr val="dk1"/>
                  </a:solidFill>
                  <a:latin typeface="Arial"/>
                  <a:ea typeface="Arial"/>
                  <a:cs typeface="Arial"/>
                  <a:sym typeface="Arial"/>
                </a:rPr>
                <a:t>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trakt</a:t>
              </a:r>
              <a:r>
                <a:rPr lang="pl-PL" sz="1800" b="0" i="0" u="none" strike="noStrike" cap="none" dirty="0" err="1">
                  <a:solidFill>
                    <a:schemeClr val="dk1"/>
                  </a:solidFill>
                  <a:latin typeface="Arial"/>
                  <a:ea typeface="Arial"/>
                  <a:cs typeface="Arial"/>
                  <a:sym typeface="Arial"/>
                </a:rPr>
                <a:t>owanie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produkt</a:t>
              </a:r>
              <a:r>
                <a:rPr lang="pl-PL" sz="1800" b="0" i="0" u="none" strike="noStrike" cap="none" dirty="0">
                  <a:solidFill>
                    <a:schemeClr val="dk1"/>
                  </a:solidFill>
                  <a:latin typeface="Arial"/>
                  <a:ea typeface="Arial"/>
                  <a:cs typeface="Arial"/>
                  <a:sym typeface="Arial"/>
                </a:rPr>
                <a:t>ów</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luzem</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wielokrotnego</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użytku</a:t>
              </a:r>
              <a:r>
                <a:rPr lang="en-GB" sz="1800" b="0" i="0" u="none" strike="noStrike" cap="none" dirty="0">
                  <a:solidFill>
                    <a:schemeClr val="dk1"/>
                  </a:solidFill>
                  <a:latin typeface="Arial"/>
                  <a:ea typeface="Arial"/>
                  <a:cs typeface="Arial"/>
                  <a:sym typeface="Arial"/>
                </a:rPr>
                <a:t> i </a:t>
              </a:r>
              <a:r>
                <a:rPr lang="en-GB" sz="1800" b="0" i="0" u="none" strike="noStrike" cap="none" dirty="0" err="1">
                  <a:solidFill>
                    <a:schemeClr val="dk1"/>
                  </a:solidFill>
                  <a:latin typeface="Arial"/>
                  <a:ea typeface="Arial"/>
                  <a:cs typeface="Arial"/>
                  <a:sym typeface="Arial"/>
                </a:rPr>
                <a:t>certyfikowanych</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dostawców</a:t>
              </a:r>
              <a:r>
                <a:rPr lang="en-GB" sz="1800" b="0" i="0" u="none" strike="noStrike" cap="none" dirty="0">
                  <a:solidFill>
                    <a:schemeClr val="dk1"/>
                  </a:solidFill>
                  <a:latin typeface="Arial"/>
                  <a:ea typeface="Arial"/>
                  <a:cs typeface="Arial"/>
                  <a:sym typeface="Arial"/>
                </a:rPr>
                <a:t>. </a:t>
              </a:r>
              <a:endParaRPr sz="18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1800" b="0" i="0" u="none" strike="noStrike" cap="none" dirty="0" err="1">
                  <a:solidFill>
                    <a:schemeClr val="dk1"/>
                  </a:solidFill>
                  <a:latin typeface="Arial"/>
                  <a:ea typeface="Arial"/>
                  <a:cs typeface="Arial"/>
                  <a:sym typeface="Arial"/>
                </a:rPr>
                <a:t>Priorytetow</a:t>
              </a:r>
              <a:r>
                <a:rPr lang="pl-PL" sz="1800" dirty="0">
                  <a:solidFill>
                    <a:schemeClr val="dk1"/>
                  </a:solidFill>
                </a:rPr>
                <a:t>e</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trakt</a:t>
              </a:r>
              <a:r>
                <a:rPr lang="pl-PL" sz="1800" b="0" i="0" u="none" strike="noStrike" cap="none" dirty="0" err="1">
                  <a:solidFill>
                    <a:schemeClr val="dk1"/>
                  </a:solidFill>
                  <a:latin typeface="Arial"/>
                  <a:ea typeface="Arial"/>
                  <a:cs typeface="Arial"/>
                  <a:sym typeface="Arial"/>
                </a:rPr>
                <a:t>owanie</a:t>
              </a:r>
              <a:r>
                <a:rPr lang="pl-PL"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lokaln</a:t>
              </a:r>
              <a:r>
                <a:rPr lang="pl-PL" sz="1800" b="0" i="0" u="none" strike="noStrike" cap="none" dirty="0">
                  <a:solidFill>
                    <a:schemeClr val="dk1"/>
                  </a:solidFill>
                  <a:latin typeface="Arial"/>
                  <a:ea typeface="Arial"/>
                  <a:cs typeface="Arial"/>
                  <a:sym typeface="Arial"/>
                </a:rPr>
                <a:t>ej</a:t>
              </a:r>
              <a:r>
                <a:rPr lang="en-GB" sz="1800" b="0" i="0" u="none" strike="noStrike" cap="none" dirty="0">
                  <a:solidFill>
                    <a:schemeClr val="dk1"/>
                  </a:solidFill>
                  <a:latin typeface="Arial"/>
                  <a:ea typeface="Arial"/>
                  <a:cs typeface="Arial"/>
                  <a:sym typeface="Arial"/>
                </a:rPr>
                <a:t> i </a:t>
              </a:r>
              <a:r>
                <a:rPr lang="en-GB" sz="1800" b="0" i="0" u="none" strike="noStrike" cap="none" dirty="0" err="1">
                  <a:solidFill>
                    <a:schemeClr val="dk1"/>
                  </a:solidFill>
                  <a:latin typeface="Arial"/>
                  <a:ea typeface="Arial"/>
                  <a:cs typeface="Arial"/>
                  <a:sym typeface="Arial"/>
                </a:rPr>
                <a:t>sezonow</a:t>
              </a:r>
              <a:r>
                <a:rPr lang="pl-PL" sz="1800" b="0" i="0" u="none" strike="noStrike" cap="none" dirty="0">
                  <a:solidFill>
                    <a:schemeClr val="dk1"/>
                  </a:solidFill>
                  <a:latin typeface="Arial"/>
                  <a:ea typeface="Arial"/>
                  <a:cs typeface="Arial"/>
                  <a:sym typeface="Arial"/>
                </a:rPr>
                <a:t>ej</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żywnoś</a:t>
              </a:r>
              <a:r>
                <a:rPr lang="pl-PL" sz="1800" b="0" i="0" u="none" strike="noStrike" cap="none" dirty="0">
                  <a:solidFill>
                    <a:schemeClr val="dk1"/>
                  </a:solidFill>
                  <a:latin typeface="Arial"/>
                  <a:ea typeface="Arial"/>
                  <a:cs typeface="Arial"/>
                  <a:sym typeface="Arial"/>
                </a:rPr>
                <a:t>ci</a:t>
              </a:r>
              <a:endParaRPr sz="1800" b="0" i="0" u="none" strike="noStrike" cap="none" dirty="0">
                <a:solidFill>
                  <a:srgbClr val="000000"/>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Wdraża</a:t>
              </a:r>
              <a:r>
                <a:rPr lang="pl-PL" sz="1800" b="0" i="0" u="none" strike="noStrike" cap="none" dirty="0">
                  <a:solidFill>
                    <a:schemeClr val="dk1"/>
                  </a:solidFill>
                  <a:latin typeface="Arial"/>
                  <a:ea typeface="Arial"/>
                  <a:cs typeface="Arial"/>
                  <a:sym typeface="Arial"/>
                </a:rPr>
                <a:t>nie</a:t>
              </a:r>
              <a:r>
                <a:rPr lang="en-GB" sz="1800" b="0" i="0" u="none" strike="noStrike" cap="none" dirty="0">
                  <a:solidFill>
                    <a:schemeClr val="dk1"/>
                  </a:solidFill>
                  <a:latin typeface="Arial"/>
                  <a:ea typeface="Arial"/>
                  <a:cs typeface="Arial"/>
                  <a:sym typeface="Arial"/>
                </a:rPr>
                <a:t> program</a:t>
              </a:r>
              <a:r>
                <a:rPr lang="pl-PL" sz="1800" b="0" i="0" u="none" strike="noStrike" cap="none" dirty="0">
                  <a:solidFill>
                    <a:schemeClr val="dk1"/>
                  </a:solidFill>
                  <a:latin typeface="Arial"/>
                  <a:ea typeface="Arial"/>
                  <a:cs typeface="Arial"/>
                  <a:sym typeface="Arial"/>
                </a:rPr>
                <a:t>ów</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odzyskiwania</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odpadów</a:t>
              </a:r>
              <a:r>
                <a:rPr lang="en-GB" sz="1800" b="0" i="0" u="none" strike="noStrike" cap="none" dirty="0">
                  <a:solidFill>
                    <a:schemeClr val="dk1"/>
                  </a:solidFill>
                  <a:latin typeface="Arial"/>
                  <a:ea typeface="Arial"/>
                  <a:cs typeface="Arial"/>
                  <a:sym typeface="Arial"/>
                </a:rPr>
                <a:t> </a:t>
              </a:r>
              <a:r>
                <a:rPr lang="en-GB" sz="1800" b="0" i="0" u="none" strike="noStrike" cap="none" dirty="0" err="1">
                  <a:solidFill>
                    <a:schemeClr val="dk1"/>
                  </a:solidFill>
                  <a:latin typeface="Arial"/>
                  <a:ea typeface="Arial"/>
                  <a:cs typeface="Arial"/>
                  <a:sym typeface="Arial"/>
                </a:rPr>
                <a:t>spożywczych</a:t>
              </a:r>
              <a:r>
                <a:rPr lang="en-GB" sz="1800" b="0" i="0" u="none" strike="noStrike" cap="none" dirty="0">
                  <a:solidFill>
                    <a:srgbClr val="000000"/>
                  </a:solidFill>
                  <a:latin typeface="Arial"/>
                  <a:ea typeface="Arial"/>
                  <a:cs typeface="Arial"/>
                  <a:sym typeface="Arial"/>
                </a:rPr>
                <a:t>.</a:t>
              </a:r>
              <a:endParaRPr sz="1800" b="0" i="0" u="none" strike="noStrike" cap="none" dirty="0">
                <a:solidFill>
                  <a:srgbClr val="000000"/>
                </a:solidFill>
                <a:latin typeface="Arial"/>
                <a:ea typeface="Arial"/>
                <a:cs typeface="Arial"/>
                <a:sym typeface="Arial"/>
              </a:endParaRPr>
            </a:p>
          </p:txBody>
        </p:sp>
        <p:sp>
          <p:nvSpPr>
            <p:cNvPr id="425" name="Google Shape;425;p27"/>
            <p:cNvSpPr/>
            <p:nvPr/>
          </p:nvSpPr>
          <p:spPr>
            <a:xfrm>
              <a:off x="16054142" y="575161"/>
              <a:ext cx="3519192" cy="1384196"/>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27"/>
            <p:cNvSpPr txBox="1"/>
            <p:nvPr/>
          </p:nvSpPr>
          <p:spPr>
            <a:xfrm>
              <a:off x="16054142" y="575161"/>
              <a:ext cx="3519192" cy="1384196"/>
            </a:xfrm>
            <a:prstGeom prst="rect">
              <a:avLst/>
            </a:prstGeom>
            <a:noFill/>
            <a:ln>
              <a:noFill/>
            </a:ln>
          </p:spPr>
          <p:txBody>
            <a:bodyPr spcFirstLastPara="1" wrap="square" lIns="170675" tIns="97525" rIns="170675" bIns="97525" anchor="ctr" anchorCtr="0">
              <a:noAutofit/>
            </a:bodyPr>
            <a:lstStyle/>
            <a:p>
              <a:pPr marL="0" marR="0" lvl="0" indent="0" algn="ctr" rtl="0">
                <a:lnSpc>
                  <a:spcPct val="90000"/>
                </a:lnSpc>
                <a:spcBef>
                  <a:spcPts val="0"/>
                </a:spcBef>
                <a:spcAft>
                  <a:spcPts val="0"/>
                </a:spcAft>
                <a:buClr>
                  <a:schemeClr val="lt1"/>
                </a:buClr>
                <a:buSzPts val="2400"/>
                <a:buFont typeface="Arial"/>
                <a:buNone/>
              </a:pPr>
              <a:r>
                <a:rPr lang="en-GB" sz="2400" b="1">
                  <a:solidFill>
                    <a:schemeClr val="lt1"/>
                  </a:solidFill>
                  <a:latin typeface="Arial"/>
                  <a:ea typeface="Arial"/>
                  <a:cs typeface="Arial"/>
                  <a:sym typeface="Arial"/>
                </a:rPr>
                <a:t>Zaangażowanie pracowników i szkolenia </a:t>
              </a:r>
              <a:endParaRPr sz="2400">
                <a:solidFill>
                  <a:schemeClr val="lt1"/>
                </a:solidFill>
                <a:latin typeface="Arial"/>
                <a:ea typeface="Arial"/>
                <a:cs typeface="Arial"/>
                <a:sym typeface="Arial"/>
              </a:endParaRPr>
            </a:p>
          </p:txBody>
        </p:sp>
        <p:sp>
          <p:nvSpPr>
            <p:cNvPr id="427" name="Google Shape;427;p27"/>
            <p:cNvSpPr/>
            <p:nvPr/>
          </p:nvSpPr>
          <p:spPr>
            <a:xfrm>
              <a:off x="16054142" y="1959358"/>
              <a:ext cx="3519192" cy="4266330"/>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27"/>
            <p:cNvSpPr txBox="1"/>
            <p:nvPr/>
          </p:nvSpPr>
          <p:spPr>
            <a:xfrm>
              <a:off x="16054142" y="1959358"/>
              <a:ext cx="3519192" cy="4266330"/>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en-GB" sz="2200" b="0" i="0" u="none" strike="noStrike" cap="none" dirty="0" err="1">
                  <a:solidFill>
                    <a:schemeClr val="dk1"/>
                  </a:solidFill>
                  <a:latin typeface="Arial"/>
                  <a:ea typeface="Arial"/>
                  <a:cs typeface="Arial"/>
                  <a:sym typeface="Arial"/>
                </a:rPr>
                <a:t>Przeszko</a:t>
              </a:r>
              <a:r>
                <a:rPr lang="pl-PL" sz="2200" b="0" i="0" u="none" strike="noStrike" cap="none" dirty="0" err="1">
                  <a:solidFill>
                    <a:schemeClr val="dk1"/>
                  </a:solidFill>
                  <a:latin typeface="Arial"/>
                  <a:ea typeface="Arial"/>
                  <a:cs typeface="Arial"/>
                  <a:sym typeface="Arial"/>
                </a:rPr>
                <a:t>enie</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wszystkich</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pracowników</a:t>
              </a:r>
              <a:r>
                <a:rPr lang="en-GB" sz="2200" b="0" i="0" u="none" strike="noStrike" cap="none" dirty="0">
                  <a:solidFill>
                    <a:schemeClr val="dk1"/>
                  </a:solidFill>
                  <a:latin typeface="Arial"/>
                  <a:ea typeface="Arial"/>
                  <a:cs typeface="Arial"/>
                  <a:sym typeface="Arial"/>
                </a:rPr>
                <a:t> w </a:t>
              </a:r>
              <a:r>
                <a:rPr lang="en-GB" sz="2200" b="0" i="0" u="none" strike="noStrike" cap="none" dirty="0" err="1">
                  <a:solidFill>
                    <a:schemeClr val="dk1"/>
                  </a:solidFill>
                  <a:latin typeface="Arial"/>
                  <a:ea typeface="Arial"/>
                  <a:cs typeface="Arial"/>
                  <a:sym typeface="Arial"/>
                </a:rPr>
                <a:t>zakresie</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efektywności</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energetycznej</a:t>
              </a:r>
              <a:r>
                <a:rPr lang="en-GB" sz="2200" b="0" i="0" u="none" strike="noStrike" cap="none" dirty="0">
                  <a:solidFill>
                    <a:schemeClr val="dk1"/>
                  </a:solidFill>
                  <a:latin typeface="Arial"/>
                  <a:ea typeface="Arial"/>
                  <a:cs typeface="Arial"/>
                  <a:sym typeface="Arial"/>
                </a:rPr>
                <a:t> i </a:t>
              </a:r>
              <a:r>
                <a:rPr lang="en-GB" sz="2200" b="0" i="0" u="none" strike="noStrike" cap="none" dirty="0" err="1">
                  <a:solidFill>
                    <a:schemeClr val="dk1"/>
                  </a:solidFill>
                  <a:latin typeface="Arial"/>
                  <a:ea typeface="Arial"/>
                  <a:cs typeface="Arial"/>
                  <a:sym typeface="Arial"/>
                </a:rPr>
                <a:t>praktyk</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segregacji</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odpadów</a:t>
              </a:r>
              <a:r>
                <a:rPr lang="en-GB" sz="2200" b="0" i="0" u="none" strike="noStrike" cap="none" dirty="0">
                  <a:solidFill>
                    <a:schemeClr val="dk1"/>
                  </a:solidFill>
                  <a:latin typeface="Arial"/>
                  <a:ea typeface="Arial"/>
                  <a:cs typeface="Arial"/>
                  <a:sym typeface="Arial"/>
                </a:rPr>
                <a:t>. </a:t>
              </a:r>
              <a:endParaRPr sz="22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2200" b="0" i="0" u="none" strike="noStrike" cap="none" dirty="0" err="1">
                  <a:solidFill>
                    <a:schemeClr val="dk1"/>
                  </a:solidFill>
                  <a:latin typeface="Arial"/>
                  <a:ea typeface="Arial"/>
                  <a:cs typeface="Arial"/>
                  <a:sym typeface="Arial"/>
                </a:rPr>
                <a:t>Uwzględni</a:t>
              </a:r>
              <a:r>
                <a:rPr lang="pl-PL" sz="2200" b="0" i="0" u="none" strike="noStrike" cap="none" dirty="0" err="1">
                  <a:solidFill>
                    <a:schemeClr val="dk1"/>
                  </a:solidFill>
                  <a:latin typeface="Arial"/>
                  <a:ea typeface="Arial"/>
                  <a:cs typeface="Arial"/>
                  <a:sym typeface="Arial"/>
                </a:rPr>
                <a:t>enie</a:t>
              </a:r>
              <a:r>
                <a:rPr lang="pl-PL"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kryteri</a:t>
              </a:r>
              <a:r>
                <a:rPr lang="pl-PL" sz="2200" b="0" i="0" u="none" strike="noStrike" cap="none" dirty="0">
                  <a:solidFill>
                    <a:schemeClr val="dk1"/>
                  </a:solidFill>
                  <a:latin typeface="Arial"/>
                  <a:ea typeface="Arial"/>
                  <a:cs typeface="Arial"/>
                  <a:sym typeface="Arial"/>
                </a:rPr>
                <a:t>ów</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zrównoważonego</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rozwoju</a:t>
              </a:r>
              <a:r>
                <a:rPr lang="en-GB" sz="2200" b="0" i="0" u="none" strike="noStrike" cap="none" dirty="0">
                  <a:solidFill>
                    <a:schemeClr val="dk1"/>
                  </a:solidFill>
                  <a:latin typeface="Arial"/>
                  <a:ea typeface="Arial"/>
                  <a:cs typeface="Arial"/>
                  <a:sym typeface="Arial"/>
                </a:rPr>
                <a:t> w </a:t>
              </a:r>
              <a:r>
                <a:rPr lang="en-GB" sz="2200" b="0" i="0" u="none" strike="noStrike" cap="none" dirty="0" err="1">
                  <a:solidFill>
                    <a:schemeClr val="dk1"/>
                  </a:solidFill>
                  <a:latin typeface="Arial"/>
                  <a:ea typeface="Arial"/>
                  <a:cs typeface="Arial"/>
                  <a:sym typeface="Arial"/>
                </a:rPr>
                <a:t>umowach</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dostawczych</a:t>
              </a:r>
              <a:r>
                <a:rPr lang="en-GB" sz="2200" b="0" i="0" u="none" strike="noStrike" cap="none" dirty="0">
                  <a:solidFill>
                    <a:schemeClr val="dk1"/>
                  </a:solidFill>
                  <a:latin typeface="Arial"/>
                  <a:ea typeface="Arial"/>
                  <a:cs typeface="Arial"/>
                  <a:sym typeface="Arial"/>
                </a:rPr>
                <a:t> i </a:t>
              </a:r>
              <a:r>
                <a:rPr lang="en-GB" sz="2200" b="0" i="0" u="none" strike="noStrike" cap="none" dirty="0" err="1">
                  <a:solidFill>
                    <a:schemeClr val="dk1"/>
                  </a:solidFill>
                  <a:latin typeface="Arial"/>
                  <a:ea typeface="Arial"/>
                  <a:cs typeface="Arial"/>
                  <a:sym typeface="Arial"/>
                </a:rPr>
                <a:t>ocenach</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wyników</a:t>
              </a:r>
              <a:r>
                <a:rPr lang="en-GB" sz="2200" b="0" i="0" u="none" strike="noStrike" cap="none" dirty="0">
                  <a:solidFill>
                    <a:schemeClr val="dk1"/>
                  </a:solidFill>
                  <a:latin typeface="Arial"/>
                  <a:ea typeface="Arial"/>
                  <a:cs typeface="Arial"/>
                  <a:sym typeface="Arial"/>
                </a:rPr>
                <a:t>.</a:t>
              </a:r>
              <a:endParaRPr sz="2200" b="0" i="0" u="none" strike="noStrike" cap="none" dirty="0">
                <a:solidFill>
                  <a:schemeClr val="dk1"/>
                </a:solidFill>
                <a:latin typeface="Arial"/>
                <a:ea typeface="Arial"/>
                <a:cs typeface="Arial"/>
                <a:sym typeface="Arial"/>
              </a:endParaRPr>
            </a:p>
          </p:txBody>
        </p:sp>
        <p:sp>
          <p:nvSpPr>
            <p:cNvPr id="429" name="Google Shape;429;p27"/>
            <p:cNvSpPr/>
            <p:nvPr/>
          </p:nvSpPr>
          <p:spPr>
            <a:xfrm>
              <a:off x="20066021" y="575161"/>
              <a:ext cx="3519192" cy="1384196"/>
            </a:xfrm>
            <a:prstGeom prst="rect">
              <a:avLst/>
            </a:prstGeom>
            <a:solidFill>
              <a:srgbClr val="1CCD5D"/>
            </a:solidFill>
            <a:ln w="19050" cap="flat" cmpd="sng">
              <a:solidFill>
                <a:srgbClr val="1CCD5D"/>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27"/>
            <p:cNvSpPr txBox="1"/>
            <p:nvPr/>
          </p:nvSpPr>
          <p:spPr>
            <a:xfrm>
              <a:off x="20066021" y="575161"/>
              <a:ext cx="3519192" cy="1384196"/>
            </a:xfrm>
            <a:prstGeom prst="rect">
              <a:avLst/>
            </a:prstGeom>
            <a:noFill/>
            <a:ln>
              <a:noFill/>
            </a:ln>
          </p:spPr>
          <p:txBody>
            <a:bodyPr spcFirstLastPara="1" wrap="square" lIns="206225" tIns="117850" rIns="206225" bIns="117850" anchor="ctr" anchorCtr="0">
              <a:noAutofit/>
            </a:bodyPr>
            <a:lstStyle/>
            <a:p>
              <a:pPr marL="0" marR="0" lvl="0" indent="0" algn="ctr" rtl="0">
                <a:lnSpc>
                  <a:spcPct val="90000"/>
                </a:lnSpc>
                <a:spcBef>
                  <a:spcPts val="0"/>
                </a:spcBef>
                <a:spcAft>
                  <a:spcPts val="0"/>
                </a:spcAft>
                <a:buClr>
                  <a:schemeClr val="lt1"/>
                </a:buClr>
                <a:buSzPts val="2900"/>
                <a:buFont typeface="Arial"/>
                <a:buNone/>
              </a:pPr>
              <a:r>
                <a:rPr lang="en-GB" sz="2900" b="1">
                  <a:solidFill>
                    <a:schemeClr val="lt1"/>
                  </a:solidFill>
                  <a:latin typeface="Arial"/>
                  <a:ea typeface="Arial"/>
                  <a:cs typeface="Arial"/>
                  <a:sym typeface="Arial"/>
                </a:rPr>
                <a:t>Współpraca, certyfikacja i komunikacja</a:t>
              </a:r>
              <a:endParaRPr sz="2900">
                <a:solidFill>
                  <a:schemeClr val="lt1"/>
                </a:solidFill>
                <a:latin typeface="Arial"/>
                <a:ea typeface="Arial"/>
                <a:cs typeface="Arial"/>
                <a:sym typeface="Arial"/>
              </a:endParaRPr>
            </a:p>
          </p:txBody>
        </p:sp>
        <p:sp>
          <p:nvSpPr>
            <p:cNvPr id="431" name="Google Shape;431;p27"/>
            <p:cNvSpPr/>
            <p:nvPr/>
          </p:nvSpPr>
          <p:spPr>
            <a:xfrm>
              <a:off x="20066021" y="1959358"/>
              <a:ext cx="3519192" cy="4266330"/>
            </a:xfrm>
            <a:prstGeom prst="rect">
              <a:avLst/>
            </a:prstGeom>
            <a:solidFill>
              <a:srgbClr val="CBEDD1">
                <a:alpha val="89803"/>
              </a:srgbClr>
            </a:solidFill>
            <a:ln w="19050" cap="flat" cmpd="sng">
              <a:solidFill>
                <a:srgbClr val="CBEDD1">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432;p27"/>
            <p:cNvSpPr txBox="1"/>
            <p:nvPr/>
          </p:nvSpPr>
          <p:spPr>
            <a:xfrm>
              <a:off x="20066021" y="1959358"/>
              <a:ext cx="3519192" cy="4266330"/>
            </a:xfrm>
            <a:prstGeom prst="rect">
              <a:avLst/>
            </a:prstGeom>
            <a:noFill/>
            <a:ln>
              <a:noFill/>
            </a:ln>
          </p:spPr>
          <p:txBody>
            <a:bodyPr spcFirstLastPara="1" wrap="square" lIns="117325" tIns="117325" rIns="156450" bIns="176000" anchor="t" anchorCtr="0">
              <a:noAutofit/>
            </a:bodyPr>
            <a:lstStyle/>
            <a:p>
              <a:pPr marL="228600" marR="0" lvl="1" indent="-228600" algn="l" rtl="0">
                <a:lnSpc>
                  <a:spcPct val="90000"/>
                </a:lnSpc>
                <a:spcBef>
                  <a:spcPts val="0"/>
                </a:spcBef>
                <a:spcAft>
                  <a:spcPts val="0"/>
                </a:spcAft>
                <a:buClr>
                  <a:schemeClr val="dk1"/>
                </a:buClr>
                <a:buSzPts val="2200"/>
                <a:buFont typeface="Arial"/>
                <a:buChar char="•"/>
              </a:pPr>
              <a:r>
                <a:rPr lang="en-GB" sz="2200" b="0" i="0" u="none" strike="noStrike" cap="none" dirty="0" err="1">
                  <a:solidFill>
                    <a:schemeClr val="dk1"/>
                  </a:solidFill>
                  <a:latin typeface="Arial"/>
                  <a:ea typeface="Arial"/>
                  <a:cs typeface="Arial"/>
                  <a:sym typeface="Arial"/>
                </a:rPr>
                <a:t>Dołączenie</a:t>
              </a:r>
              <a:r>
                <a:rPr lang="en-GB" sz="2200" b="0" i="0" u="none" strike="noStrike" cap="none" dirty="0">
                  <a:solidFill>
                    <a:schemeClr val="dk1"/>
                  </a:solidFill>
                  <a:latin typeface="Arial"/>
                  <a:ea typeface="Arial"/>
                  <a:cs typeface="Arial"/>
                  <a:sym typeface="Arial"/>
                </a:rPr>
                <a:t> do </a:t>
              </a:r>
              <a:r>
                <a:rPr lang="en-GB" sz="2200" b="0" i="0" u="none" strike="noStrike" cap="none" dirty="0" err="1">
                  <a:solidFill>
                    <a:schemeClr val="dk1"/>
                  </a:solidFill>
                  <a:latin typeface="Arial"/>
                  <a:ea typeface="Arial"/>
                  <a:cs typeface="Arial"/>
                  <a:sym typeface="Arial"/>
                </a:rPr>
                <a:t>globalnych</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inicjatyw</a:t>
              </a:r>
              <a:r>
                <a:rPr lang="en-GB" sz="2200" b="0" i="0" u="none" strike="noStrike" cap="none" dirty="0">
                  <a:solidFill>
                    <a:schemeClr val="dk1"/>
                  </a:solidFill>
                  <a:latin typeface="Arial"/>
                  <a:ea typeface="Arial"/>
                  <a:cs typeface="Arial"/>
                  <a:sym typeface="Arial"/>
                </a:rPr>
                <a:t> w </a:t>
              </a:r>
              <a:r>
                <a:rPr lang="en-GB" sz="2200" b="0" i="0" u="none" strike="noStrike" cap="none" dirty="0" err="1">
                  <a:solidFill>
                    <a:schemeClr val="dk1"/>
                  </a:solidFill>
                  <a:latin typeface="Arial"/>
                  <a:ea typeface="Arial"/>
                  <a:cs typeface="Arial"/>
                  <a:sym typeface="Arial"/>
                </a:rPr>
                <a:t>celu</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dzielenia</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się</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dobrymi</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praktykami</a:t>
              </a:r>
              <a:r>
                <a:rPr lang="en-GB" sz="2200" b="0" i="0" u="none" strike="noStrike" cap="none" dirty="0">
                  <a:solidFill>
                    <a:schemeClr val="dk1"/>
                  </a:solidFill>
                  <a:latin typeface="Arial"/>
                  <a:ea typeface="Arial"/>
                  <a:cs typeface="Arial"/>
                  <a:sym typeface="Arial"/>
                </a:rPr>
                <a:t> i </a:t>
              </a:r>
              <a:r>
                <a:rPr lang="en-GB" sz="2200" b="0" i="0" u="none" strike="noStrike" cap="none" dirty="0" err="1">
                  <a:solidFill>
                    <a:schemeClr val="dk1"/>
                  </a:solidFill>
                  <a:latin typeface="Arial"/>
                  <a:ea typeface="Arial"/>
                  <a:cs typeface="Arial"/>
                  <a:sym typeface="Arial"/>
                </a:rPr>
                <a:t>corocznym</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raportowaniem</a:t>
              </a:r>
              <a:r>
                <a:rPr lang="en-GB" sz="2200" b="0" i="0" u="none" strike="noStrike" cap="none" dirty="0">
                  <a:solidFill>
                    <a:schemeClr val="dk1"/>
                  </a:solidFill>
                  <a:latin typeface="Arial"/>
                  <a:ea typeface="Arial"/>
                  <a:cs typeface="Arial"/>
                  <a:sym typeface="Arial"/>
                </a:rPr>
                <a:t>. </a:t>
              </a:r>
              <a:endParaRPr sz="2200" b="0" i="0" u="none" strike="noStrike" cap="none" dirty="0">
                <a:solidFill>
                  <a:schemeClr val="dk1"/>
                </a:solidFill>
                <a:latin typeface="Arial"/>
                <a:ea typeface="Arial"/>
                <a:cs typeface="Arial"/>
                <a:sym typeface="Arial"/>
              </a:endParaRPr>
            </a:p>
            <a:p>
              <a:pPr marL="228600" marR="0" lvl="1" indent="-228600" algn="l" rtl="0">
                <a:lnSpc>
                  <a:spcPct val="90000"/>
                </a:lnSpc>
                <a:spcBef>
                  <a:spcPts val="330"/>
                </a:spcBef>
                <a:spcAft>
                  <a:spcPts val="0"/>
                </a:spcAft>
                <a:buClr>
                  <a:schemeClr val="dk1"/>
                </a:buClr>
                <a:buSzPts val="2200"/>
                <a:buFont typeface="Arial"/>
                <a:buChar char="•"/>
              </a:pPr>
              <a:r>
                <a:rPr lang="en-GB" sz="2200" b="0" i="0" u="none" strike="noStrike" cap="none" dirty="0" err="1">
                  <a:solidFill>
                    <a:schemeClr val="dk1"/>
                  </a:solidFill>
                  <a:latin typeface="Arial"/>
                  <a:ea typeface="Arial"/>
                  <a:cs typeface="Arial"/>
                  <a:sym typeface="Arial"/>
                </a:rPr>
                <a:t>Uświadamia</a:t>
              </a:r>
              <a:r>
                <a:rPr lang="pl-PL" sz="2200" b="0" i="0" u="none" strike="noStrike" cap="none" dirty="0">
                  <a:solidFill>
                    <a:schemeClr val="dk1"/>
                  </a:solidFill>
                  <a:latin typeface="Arial"/>
                  <a:ea typeface="Arial"/>
                  <a:cs typeface="Arial"/>
                  <a:sym typeface="Arial"/>
                </a:rPr>
                <a:t>nie</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gościom</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znaczeni</a:t>
              </a:r>
              <a:r>
                <a:rPr lang="pl-PL" sz="2200" b="0" i="0" u="none" strike="noStrike" cap="none" dirty="0">
                  <a:solidFill>
                    <a:schemeClr val="dk1"/>
                  </a:solidFill>
                  <a:latin typeface="Arial"/>
                  <a:ea typeface="Arial"/>
                  <a:cs typeface="Arial"/>
                  <a:sym typeface="Arial"/>
                </a:rPr>
                <a:t>a</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działań</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na</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rzecz</a:t>
              </a:r>
              <a:r>
                <a:rPr lang="en-GB" sz="2200" b="0" i="0" u="none" strike="noStrike" cap="none" dirty="0">
                  <a:solidFill>
                    <a:schemeClr val="dk1"/>
                  </a:solidFill>
                  <a:latin typeface="Arial"/>
                  <a:ea typeface="Arial"/>
                  <a:cs typeface="Arial"/>
                  <a:sym typeface="Arial"/>
                </a:rPr>
                <a:t> </a:t>
              </a:r>
              <a:r>
                <a:rPr lang="en-GB" sz="2200" b="0" i="0" u="none" strike="noStrike" cap="none" dirty="0" err="1">
                  <a:solidFill>
                    <a:schemeClr val="dk1"/>
                  </a:solidFill>
                  <a:latin typeface="Arial"/>
                  <a:ea typeface="Arial"/>
                  <a:cs typeface="Arial"/>
                  <a:sym typeface="Arial"/>
                </a:rPr>
                <a:t>klimatu</a:t>
              </a:r>
              <a:r>
                <a:rPr lang="en-GB" sz="2200" b="0" i="0" u="none" strike="noStrike" cap="none" dirty="0">
                  <a:solidFill>
                    <a:schemeClr val="dk1"/>
                  </a:solidFill>
                  <a:latin typeface="Arial"/>
                  <a:ea typeface="Arial"/>
                  <a:cs typeface="Arial"/>
                  <a:sym typeface="Arial"/>
                </a:rPr>
                <a:t>.</a:t>
              </a:r>
              <a:endParaRPr sz="2200" b="0" i="0" u="none" strike="noStrike" cap="none" dirty="0">
                <a:solidFill>
                  <a:schemeClr val="dk1"/>
                </a:solidFill>
                <a:latin typeface="Arial"/>
                <a:ea typeface="Arial"/>
                <a:cs typeface="Arial"/>
                <a:sym typeface="Arial"/>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28"/>
          <p:cNvSpPr txBox="1">
            <a:spLocks noGrp="1"/>
          </p:cNvSpPr>
          <p:nvPr>
            <p:ph type="title"/>
          </p:nvPr>
        </p:nvSpPr>
        <p:spPr>
          <a:xfrm>
            <a:off x="761999" y="2019299"/>
            <a:ext cx="21248915" cy="167562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GB" b="1"/>
              <a:t>3. Strategia adaptacyjna i łagodząca – działanie</a:t>
            </a:r>
            <a:endParaRPr/>
          </a:p>
        </p:txBody>
      </p:sp>
      <p:sp>
        <p:nvSpPr>
          <p:cNvPr id="438" name="Google Shape;438;p28"/>
          <p:cNvSpPr txBox="1">
            <a:spLocks noGrp="1"/>
          </p:cNvSpPr>
          <p:nvPr>
            <p:ph type="body" idx="2"/>
          </p:nvPr>
        </p:nvSpPr>
        <p:spPr>
          <a:xfrm>
            <a:off x="12344400" y="5391150"/>
            <a:ext cx="11277600" cy="6855278"/>
          </a:xfrm>
          <a:prstGeom prst="rect">
            <a:avLst/>
          </a:prstGeom>
          <a:noFill/>
          <a:ln>
            <a:noFill/>
          </a:ln>
        </p:spPr>
        <p:txBody>
          <a:bodyPr spcFirstLastPara="1" wrap="square" lIns="0" tIns="0" rIns="0" bIns="0" anchor="t" anchorCtr="0">
            <a:normAutofit/>
          </a:bodyPr>
          <a:lstStyle/>
          <a:p>
            <a:pPr marL="457200" lvl="0" indent="-457200" algn="l" rtl="0">
              <a:lnSpc>
                <a:spcPct val="90000"/>
              </a:lnSpc>
              <a:spcBef>
                <a:spcPts val="0"/>
              </a:spcBef>
              <a:spcAft>
                <a:spcPts val="0"/>
              </a:spcAft>
              <a:buClr>
                <a:srgbClr val="323232"/>
              </a:buClr>
              <a:buSzPts val="4800"/>
              <a:buChar char="•"/>
            </a:pPr>
            <a:r>
              <a:rPr lang="en-GB" sz="4800"/>
              <a:t>Proszę opracować dwa środki adaptacyjne i dwa środki łagodzące mające zastosowanie w Państwa firmie, uwzględniając niezbędne zasoby i terminy wdrożenia.</a:t>
            </a:r>
            <a:endParaRPr sz="4800"/>
          </a:p>
        </p:txBody>
      </p:sp>
      <p:sp>
        <p:nvSpPr>
          <p:cNvPr id="439" name="Google Shape;439;p28"/>
          <p:cNvSpPr txBox="1">
            <a:spLocks noGrp="1"/>
          </p:cNvSpPr>
          <p:nvPr>
            <p:ph type="body" idx="1"/>
          </p:nvPr>
        </p:nvSpPr>
        <p:spPr>
          <a:xfrm>
            <a:off x="762000" y="5391149"/>
            <a:ext cx="11264900" cy="6855279"/>
          </a:xfrm>
          <a:prstGeom prst="rect">
            <a:avLst/>
          </a:prstGeom>
          <a:noFill/>
          <a:ln>
            <a:noFill/>
          </a:ln>
        </p:spPr>
        <p:txBody>
          <a:bodyPr spcFirstLastPara="1" wrap="square" lIns="0" tIns="0" rIns="0" bIns="0" anchor="t" anchorCtr="0">
            <a:normAutofit/>
          </a:bodyPr>
          <a:lstStyle/>
          <a:p>
            <a:pPr marL="457200" lvl="0" indent="-457200" algn="l" rtl="0">
              <a:lnSpc>
                <a:spcPct val="90000"/>
              </a:lnSpc>
              <a:spcBef>
                <a:spcPts val="0"/>
              </a:spcBef>
              <a:spcAft>
                <a:spcPts val="0"/>
              </a:spcAft>
              <a:buClr>
                <a:srgbClr val="323232"/>
              </a:buClr>
              <a:buSzPts val="4800"/>
              <a:buChar char="•"/>
            </a:pPr>
            <a:r>
              <a:rPr lang="en-GB" sz="4800" dirty="0" err="1"/>
              <a:t>Wymień</a:t>
            </a:r>
            <a:r>
              <a:rPr lang="en-GB" sz="4800" dirty="0"/>
              <a:t> </a:t>
            </a:r>
            <a:r>
              <a:rPr lang="en-GB" sz="4800" dirty="0" err="1"/>
              <a:t>te</a:t>
            </a:r>
            <a:r>
              <a:rPr lang="en-GB" sz="4800" dirty="0"/>
              <a:t> </a:t>
            </a:r>
            <a:r>
              <a:rPr lang="en-GB" sz="4800" dirty="0" err="1"/>
              <a:t>kroki</a:t>
            </a:r>
            <a:r>
              <a:rPr lang="en-GB" sz="4800" dirty="0"/>
              <a:t> w </a:t>
            </a:r>
            <a:r>
              <a:rPr lang="en-GB" sz="4800" dirty="0" err="1"/>
              <a:t>logicznej</a:t>
            </a:r>
            <a:r>
              <a:rPr lang="en-GB" sz="4800" dirty="0"/>
              <a:t> </a:t>
            </a:r>
            <a:r>
              <a:rPr lang="en-GB" sz="4800" dirty="0" err="1"/>
              <a:t>kolejności</a:t>
            </a:r>
            <a:r>
              <a:rPr lang="en-GB" sz="4800" dirty="0"/>
              <a:t>:</a:t>
            </a:r>
            <a:endParaRPr sz="4800" dirty="0"/>
          </a:p>
          <a:p>
            <a:pPr marL="1828800" lvl="1" indent="-914400" algn="l" rtl="0">
              <a:lnSpc>
                <a:spcPct val="90000"/>
              </a:lnSpc>
              <a:spcBef>
                <a:spcPts val="1000"/>
              </a:spcBef>
              <a:spcAft>
                <a:spcPts val="0"/>
              </a:spcAft>
              <a:buClr>
                <a:srgbClr val="323232"/>
              </a:buClr>
              <a:buSzPts val="4000"/>
              <a:buAutoNum type="arabicPeriod"/>
            </a:pPr>
            <a:r>
              <a:rPr lang="en-GB" sz="4000" dirty="0" err="1"/>
              <a:t>Zmierz</a:t>
            </a:r>
            <a:r>
              <a:rPr lang="en-GB" sz="4000" dirty="0"/>
              <a:t> </a:t>
            </a:r>
            <a:r>
              <a:rPr lang="en-GB" sz="4000" dirty="0" err="1"/>
              <a:t>swoje</a:t>
            </a:r>
            <a:r>
              <a:rPr lang="en-GB" sz="4000" dirty="0"/>
              <a:t> </a:t>
            </a:r>
            <a:r>
              <a:rPr lang="en-GB" sz="4000" dirty="0" err="1"/>
              <a:t>emisje</a:t>
            </a:r>
            <a:r>
              <a:rPr lang="en-GB" sz="4000" dirty="0"/>
              <a:t>.</a:t>
            </a:r>
            <a:endParaRPr sz="3600" dirty="0"/>
          </a:p>
          <a:p>
            <a:pPr marL="1828800" lvl="1" indent="-914400" algn="l" rtl="0">
              <a:lnSpc>
                <a:spcPct val="90000"/>
              </a:lnSpc>
              <a:spcBef>
                <a:spcPts val="1000"/>
              </a:spcBef>
              <a:spcAft>
                <a:spcPts val="0"/>
              </a:spcAft>
              <a:buClr>
                <a:srgbClr val="323232"/>
              </a:buClr>
              <a:buSzPts val="4000"/>
              <a:buAutoNum type="arabicPeriod"/>
            </a:pPr>
            <a:r>
              <a:rPr lang="en-GB" sz="4000" dirty="0" err="1"/>
              <a:t>Zrozum</a:t>
            </a:r>
            <a:r>
              <a:rPr lang="en-GB" sz="4000" dirty="0"/>
              <a:t>, jak </a:t>
            </a:r>
            <a:r>
              <a:rPr lang="en-GB" sz="4000" dirty="0" err="1"/>
              <a:t>zmiany</a:t>
            </a:r>
            <a:r>
              <a:rPr lang="en-GB" sz="4000" dirty="0"/>
              <a:t> </a:t>
            </a:r>
            <a:r>
              <a:rPr lang="en-GB" sz="4000" dirty="0" err="1"/>
              <a:t>klimatyczne</a:t>
            </a:r>
            <a:r>
              <a:rPr lang="en-GB" sz="4000" dirty="0"/>
              <a:t> </a:t>
            </a:r>
            <a:r>
              <a:rPr lang="en-GB" sz="4000" dirty="0" err="1"/>
              <a:t>wpływają</a:t>
            </a:r>
            <a:r>
              <a:rPr lang="en-GB" sz="4000" dirty="0"/>
              <a:t> </a:t>
            </a:r>
            <a:r>
              <a:rPr lang="en-GB" sz="4000" dirty="0" err="1"/>
              <a:t>na</a:t>
            </a:r>
            <a:r>
              <a:rPr lang="en-GB" sz="4000" dirty="0"/>
              <a:t> </a:t>
            </a:r>
            <a:r>
              <a:rPr lang="en-GB" sz="4000" dirty="0" err="1"/>
              <a:t>działalność</a:t>
            </a:r>
            <a:r>
              <a:rPr lang="en-GB" sz="4000" dirty="0"/>
              <a:t> </a:t>
            </a:r>
            <a:r>
              <a:rPr lang="en-GB" sz="4000" dirty="0" err="1"/>
              <a:t>firmy</a:t>
            </a:r>
            <a:r>
              <a:rPr lang="en-GB" sz="4000" dirty="0"/>
              <a:t>.</a:t>
            </a:r>
            <a:endParaRPr sz="3600" dirty="0"/>
          </a:p>
          <a:p>
            <a:pPr marL="1828800" lvl="1" indent="-914400" algn="l" rtl="0">
              <a:lnSpc>
                <a:spcPct val="90000"/>
              </a:lnSpc>
              <a:spcBef>
                <a:spcPts val="1000"/>
              </a:spcBef>
              <a:spcAft>
                <a:spcPts val="0"/>
              </a:spcAft>
              <a:buClr>
                <a:srgbClr val="323232"/>
              </a:buClr>
              <a:buSzPts val="4000"/>
              <a:buAutoNum type="arabicPeriod"/>
            </a:pPr>
            <a:r>
              <a:rPr lang="en-GB" sz="4000" dirty="0" err="1"/>
              <a:t>Ustal</a:t>
            </a:r>
            <a:r>
              <a:rPr lang="en-GB" sz="4000" dirty="0"/>
              <a:t> </a:t>
            </a:r>
            <a:r>
              <a:rPr lang="en-GB" sz="4000" dirty="0" err="1"/>
              <a:t>cele</a:t>
            </a:r>
            <a:r>
              <a:rPr lang="en-GB" sz="4000" dirty="0"/>
              <a:t> w </a:t>
            </a:r>
            <a:r>
              <a:rPr lang="en-GB" sz="4000" dirty="0" err="1"/>
              <a:t>zakresie</a:t>
            </a:r>
            <a:r>
              <a:rPr lang="en-GB" sz="4000" dirty="0"/>
              <a:t> </a:t>
            </a:r>
            <a:r>
              <a:rPr lang="en-GB" sz="4000" dirty="0" err="1"/>
              <a:t>redukcji</a:t>
            </a:r>
            <a:r>
              <a:rPr lang="en-GB" sz="4000" dirty="0"/>
              <a:t> </a:t>
            </a:r>
            <a:r>
              <a:rPr lang="en-GB" sz="4000" dirty="0" err="1"/>
              <a:t>emisji</a:t>
            </a:r>
            <a:r>
              <a:rPr lang="en-GB" sz="4000" dirty="0"/>
              <a:t>.</a:t>
            </a:r>
            <a:endParaRPr sz="3600" dirty="0"/>
          </a:p>
          <a:p>
            <a:pPr marL="1828800" lvl="1" indent="-914400" algn="l" rtl="0">
              <a:lnSpc>
                <a:spcPct val="90000"/>
              </a:lnSpc>
              <a:spcBef>
                <a:spcPts val="1000"/>
              </a:spcBef>
              <a:spcAft>
                <a:spcPts val="0"/>
              </a:spcAft>
              <a:buClr>
                <a:srgbClr val="323232"/>
              </a:buClr>
              <a:buSzPts val="4000"/>
              <a:buAutoNum type="arabicPeriod"/>
            </a:pPr>
            <a:r>
              <a:rPr lang="en-GB" sz="4000" dirty="0" err="1"/>
              <a:t>Zrównoważ</a:t>
            </a:r>
            <a:r>
              <a:rPr lang="en-GB" sz="4000" dirty="0"/>
              <a:t> </a:t>
            </a:r>
            <a:r>
              <a:rPr lang="en-GB" sz="4000" dirty="0" err="1"/>
              <a:t>emisje</a:t>
            </a:r>
            <a:r>
              <a:rPr lang="en-GB" sz="4000" dirty="0"/>
              <a:t> </a:t>
            </a:r>
            <a:r>
              <a:rPr lang="en-GB" sz="4000" dirty="0" err="1"/>
              <a:t>dwutlenku</a:t>
            </a:r>
            <a:r>
              <a:rPr lang="en-GB" sz="4000" dirty="0"/>
              <a:t> </a:t>
            </a:r>
            <a:r>
              <a:rPr lang="en-GB" sz="4000" dirty="0" err="1"/>
              <a:t>węgla</a:t>
            </a:r>
            <a:r>
              <a:rPr lang="en-GB" sz="4000" dirty="0"/>
              <a:t>.</a:t>
            </a:r>
            <a:endParaRPr sz="3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29"/>
          <p:cNvSpPr txBox="1">
            <a:spLocks noGrp="1"/>
          </p:cNvSpPr>
          <p:nvPr>
            <p:ph type="title"/>
          </p:nvPr>
        </p:nvSpPr>
        <p:spPr>
          <a:xfrm>
            <a:off x="762001" y="5657851"/>
            <a:ext cx="18407742"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GB" b="1"/>
              <a:t>D. Studia przypadków</a:t>
            </a:r>
            <a:endParaRPr/>
          </a:p>
        </p:txBody>
      </p:sp>
      <p:sp>
        <p:nvSpPr>
          <p:cNvPr id="445" name="Google Shape;445;p29"/>
          <p:cNvSpPr/>
          <p:nvPr/>
        </p:nvSpPr>
        <p:spPr>
          <a:xfrm>
            <a:off x="603848" y="9661585"/>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30"/>
          <p:cNvSpPr txBox="1">
            <a:spLocks noGrp="1"/>
          </p:cNvSpPr>
          <p:nvPr>
            <p:ph type="title"/>
          </p:nvPr>
        </p:nvSpPr>
        <p:spPr>
          <a:xfrm>
            <a:off x="762000" y="1524000"/>
            <a:ext cx="5965372" cy="4484687"/>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a:t>1. Algarve, Portugalia</a:t>
            </a:r>
            <a:endParaRPr/>
          </a:p>
        </p:txBody>
      </p:sp>
      <p:sp>
        <p:nvSpPr>
          <p:cNvPr id="451" name="Google Shape;451;p30"/>
          <p:cNvSpPr txBox="1">
            <a:spLocks noGrp="1"/>
          </p:cNvSpPr>
          <p:nvPr>
            <p:ph type="body" idx="1"/>
          </p:nvPr>
        </p:nvSpPr>
        <p:spPr>
          <a:xfrm>
            <a:off x="9811204" y="3524250"/>
            <a:ext cx="13198475" cy="7105650"/>
          </a:xfrm>
          <a:prstGeom prst="rect">
            <a:avLst/>
          </a:prstGeom>
          <a:noFill/>
          <a:ln>
            <a:noFill/>
          </a:ln>
        </p:spPr>
        <p:txBody>
          <a:bodyPr spcFirstLastPara="1" wrap="square" lIns="0" tIns="0" rIns="0" bIns="0" anchor="t" anchorCtr="0">
            <a:normAutofit/>
          </a:bodyPr>
          <a:lstStyle/>
          <a:p>
            <a:pPr marL="457200" lvl="0" indent="-457200" algn="l" rtl="0">
              <a:lnSpc>
                <a:spcPct val="90000"/>
              </a:lnSpc>
              <a:spcBef>
                <a:spcPts val="0"/>
              </a:spcBef>
              <a:spcAft>
                <a:spcPts val="0"/>
              </a:spcAft>
              <a:buClr>
                <a:schemeClr val="lt1"/>
              </a:buClr>
              <a:buSzPts val="4800"/>
              <a:buChar char="•"/>
            </a:pPr>
            <a:r>
              <a:rPr lang="en-GB" sz="4800">
                <a:solidFill>
                  <a:schemeClr val="lt1"/>
                </a:solidFill>
              </a:rPr>
              <a:t>105 ośrodków turystycznych przystąpiło do programu</a:t>
            </a:r>
            <a:r>
              <a:rPr lang="en-GB" sz="4800" b="1">
                <a:solidFill>
                  <a:schemeClr val="lt1"/>
                </a:solidFill>
              </a:rPr>
              <a:t> „Oszczędzaj wodę”</a:t>
            </a:r>
            <a:r>
              <a:rPr lang="en-GB" sz="4800">
                <a:solidFill>
                  <a:schemeClr val="lt1"/>
                </a:solidFill>
              </a:rPr>
              <a:t>, którego celem jest zmniejszenie zużycia wody, co doprowadziło do 13-procentowej redukcji zużycia wody i 10-procentowej redukcji zużycia na każdy nocleg.</a:t>
            </a:r>
            <a:endParaRPr/>
          </a:p>
          <a:p>
            <a:pPr marL="457200" lvl="0" indent="-152400" algn="l" rtl="0">
              <a:lnSpc>
                <a:spcPct val="90000"/>
              </a:lnSpc>
              <a:spcBef>
                <a:spcPts val="2000"/>
              </a:spcBef>
              <a:spcAft>
                <a:spcPts val="0"/>
              </a:spcAft>
              <a:buClr>
                <a:srgbClr val="323232"/>
              </a:buClr>
              <a:buSzPts val="4800"/>
              <a:buNone/>
            </a:pPr>
            <a:endParaRPr sz="4800">
              <a:solidFill>
                <a:schemeClr val="lt1"/>
              </a:solidFill>
            </a:endParaRPr>
          </a:p>
          <a:p>
            <a:pPr marL="457200" lvl="0" indent="-457200" algn="l" rtl="0">
              <a:lnSpc>
                <a:spcPct val="90000"/>
              </a:lnSpc>
              <a:spcBef>
                <a:spcPts val="2000"/>
              </a:spcBef>
              <a:spcAft>
                <a:spcPts val="0"/>
              </a:spcAft>
              <a:buClr>
                <a:schemeClr val="lt1"/>
              </a:buClr>
              <a:buSzPts val="4800"/>
              <a:buChar char="•"/>
            </a:pPr>
            <a:r>
              <a:rPr lang="en-GB" sz="4800">
                <a:solidFill>
                  <a:schemeClr val="lt1"/>
                </a:solidFill>
              </a:rPr>
              <a:t>Dało to łączną oszczędność ponad 348 000 m³ wody i 6700 euro na ośrodek.</a:t>
            </a:r>
            <a:endParaRPr sz="4800">
              <a:solidFill>
                <a:schemeClr val="lt1"/>
              </a:solidFill>
            </a:endParaRPr>
          </a:p>
        </p:txBody>
      </p:sp>
      <p:pic>
        <p:nvPicPr>
          <p:cNvPr id="452" name="Google Shape;452;p30"/>
          <p:cNvPicPr preferRelativeResize="0"/>
          <p:nvPr/>
        </p:nvPicPr>
        <p:blipFill rotWithShape="1">
          <a:blip r:embed="rId3">
            <a:alphaModFix/>
          </a:blip>
          <a:srcRect l="3886" t="4081" r="7925"/>
          <a:stretch/>
        </p:blipFill>
        <p:spPr>
          <a:xfrm>
            <a:off x="2076450" y="5238750"/>
            <a:ext cx="3829050" cy="466315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31"/>
          <p:cNvSpPr txBox="1">
            <a:spLocks noGrp="1"/>
          </p:cNvSpPr>
          <p:nvPr>
            <p:ph type="title"/>
          </p:nvPr>
        </p:nvSpPr>
        <p:spPr>
          <a:xfrm>
            <a:off x="762000" y="1524000"/>
            <a:ext cx="5965372" cy="4484687"/>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a:t>2. Azory, Portugalia</a:t>
            </a:r>
            <a:endParaRPr/>
          </a:p>
        </p:txBody>
      </p:sp>
      <p:sp>
        <p:nvSpPr>
          <p:cNvPr id="458" name="Google Shape;458;p31"/>
          <p:cNvSpPr txBox="1">
            <a:spLocks noGrp="1"/>
          </p:cNvSpPr>
          <p:nvPr>
            <p:ph type="body" idx="1"/>
          </p:nvPr>
        </p:nvSpPr>
        <p:spPr>
          <a:xfrm>
            <a:off x="9310460" y="776287"/>
            <a:ext cx="14594569" cy="5334000"/>
          </a:xfrm>
          <a:prstGeom prst="rect">
            <a:avLst/>
          </a:prstGeom>
          <a:noFill/>
          <a:ln>
            <a:noFill/>
          </a:ln>
        </p:spPr>
        <p:txBody>
          <a:bodyPr spcFirstLastPara="1" wrap="square" lIns="0" tIns="0" rIns="0" bIns="0" anchor="t" anchorCtr="0">
            <a:normAutofit lnSpcReduction="10000"/>
          </a:bodyPr>
          <a:lstStyle/>
          <a:p>
            <a:pPr marL="457200" lvl="0" indent="-457200" algn="l" rtl="0">
              <a:lnSpc>
                <a:spcPct val="90000"/>
              </a:lnSpc>
              <a:spcBef>
                <a:spcPts val="0"/>
              </a:spcBef>
              <a:spcAft>
                <a:spcPts val="0"/>
              </a:spcAft>
              <a:buClr>
                <a:schemeClr val="lt1"/>
              </a:buClr>
              <a:buSzPts val="4800"/>
              <a:buChar char="•"/>
            </a:pPr>
            <a:r>
              <a:rPr lang="en-GB" sz="4800">
                <a:solidFill>
                  <a:schemeClr val="lt1"/>
                </a:solidFill>
              </a:rPr>
              <a:t>Wdrożenie systemów oświetlenia LED miało znaczący wpływ na efektywność energetyczną w sektorze hotelarskim. </a:t>
            </a:r>
            <a:endParaRPr/>
          </a:p>
          <a:p>
            <a:pPr marL="457200" lvl="0" indent="-457200" algn="l" rtl="0">
              <a:lnSpc>
                <a:spcPct val="90000"/>
              </a:lnSpc>
              <a:spcBef>
                <a:spcPts val="2000"/>
              </a:spcBef>
              <a:spcAft>
                <a:spcPts val="0"/>
              </a:spcAft>
              <a:buClr>
                <a:schemeClr val="lt1"/>
              </a:buClr>
              <a:buSzPts val="4800"/>
              <a:buChar char="•"/>
            </a:pPr>
            <a:r>
              <a:rPr lang="en-GB" sz="4800">
                <a:solidFill>
                  <a:schemeClr val="lt1"/>
                </a:solidFill>
              </a:rPr>
              <a:t>Czterogwiazdkowy hotel z pięcioma piętrami w Autonomicznym Regionie Azorów osiągnął roczne oszczędności w wysokości ponad 14 500 euro i redukcję zużycia energii o 80 500 kWh, przy początkowej inwestycji wynoszącej 15 800 euro.</a:t>
            </a:r>
            <a:endParaRPr/>
          </a:p>
        </p:txBody>
      </p:sp>
      <p:sp>
        <p:nvSpPr>
          <p:cNvPr id="459" name="Google Shape;459;p31"/>
          <p:cNvSpPr txBox="1"/>
          <p:nvPr/>
        </p:nvSpPr>
        <p:spPr>
          <a:xfrm>
            <a:off x="762000" y="6858000"/>
            <a:ext cx="5965372" cy="4484687"/>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8000"/>
              <a:buFont typeface="Arial"/>
              <a:buNone/>
            </a:pPr>
            <a:r>
              <a:rPr lang="en-GB" sz="8000" b="1" dirty="0">
                <a:solidFill>
                  <a:schemeClr val="accent1"/>
                </a:solidFill>
                <a:latin typeface="Arial"/>
                <a:ea typeface="Arial"/>
                <a:cs typeface="Arial"/>
                <a:sym typeface="Arial"/>
              </a:rPr>
              <a:t>3. </a:t>
            </a:r>
            <a:r>
              <a:rPr lang="en-GB" sz="8000" b="1" dirty="0" err="1">
                <a:solidFill>
                  <a:schemeClr val="accent1"/>
                </a:solidFill>
                <a:latin typeface="Arial"/>
                <a:ea typeface="Arial"/>
                <a:cs typeface="Arial"/>
                <a:sym typeface="Arial"/>
              </a:rPr>
              <a:t>Spessart</a:t>
            </a:r>
            <a:r>
              <a:rPr lang="en-GB" sz="8000" b="1" dirty="0">
                <a:solidFill>
                  <a:schemeClr val="accent1"/>
                </a:solidFill>
                <a:latin typeface="Arial"/>
                <a:ea typeface="Arial"/>
                <a:cs typeface="Arial"/>
                <a:sym typeface="Arial"/>
              </a:rPr>
              <a:t>, </a:t>
            </a:r>
            <a:r>
              <a:rPr lang="en-GB" sz="8000" b="1" dirty="0" err="1">
                <a:solidFill>
                  <a:schemeClr val="accent1"/>
                </a:solidFill>
                <a:latin typeface="Arial"/>
                <a:ea typeface="Arial"/>
                <a:cs typeface="Arial"/>
                <a:sym typeface="Arial"/>
              </a:rPr>
              <a:t>Niemcy</a:t>
            </a:r>
            <a:r>
              <a:rPr lang="en-GB" sz="8000" b="1" dirty="0">
                <a:solidFill>
                  <a:schemeClr val="accent1"/>
                </a:solidFill>
                <a:latin typeface="Arial"/>
                <a:ea typeface="Arial"/>
                <a:cs typeface="Arial"/>
                <a:sym typeface="Arial"/>
              </a:rPr>
              <a:t> </a:t>
            </a:r>
            <a:endParaRPr dirty="0"/>
          </a:p>
        </p:txBody>
      </p:sp>
      <p:sp>
        <p:nvSpPr>
          <p:cNvPr id="460" name="Google Shape;460;p31"/>
          <p:cNvSpPr txBox="1"/>
          <p:nvPr/>
        </p:nvSpPr>
        <p:spPr>
          <a:xfrm>
            <a:off x="9310459" y="6876143"/>
            <a:ext cx="14594569" cy="4757057"/>
          </a:xfrm>
          <a:prstGeom prst="rect">
            <a:avLst/>
          </a:prstGeom>
          <a:noFill/>
          <a:ln>
            <a:noFill/>
          </a:ln>
        </p:spPr>
        <p:txBody>
          <a:bodyPr spcFirstLastPara="1" wrap="square" lIns="0" tIns="0" rIns="0" bIns="0" anchor="t" anchorCtr="0">
            <a:normAutofit fontScale="92500" lnSpcReduction="10000"/>
          </a:bodyPr>
          <a:lstStyle/>
          <a:p>
            <a:pPr marL="457200" marR="0" lvl="0" indent="-457200" algn="l" rtl="0">
              <a:lnSpc>
                <a:spcPct val="90000"/>
              </a:lnSpc>
              <a:spcBef>
                <a:spcPts val="0"/>
              </a:spcBef>
              <a:spcAft>
                <a:spcPts val="0"/>
              </a:spcAft>
              <a:buClr>
                <a:schemeClr val="lt1"/>
              </a:buClr>
              <a:buSzPts val="4800"/>
              <a:buFont typeface="Arial"/>
              <a:buChar char="•"/>
            </a:pPr>
            <a:r>
              <a:rPr lang="en-GB" sz="4800" dirty="0" err="1">
                <a:solidFill>
                  <a:schemeClr val="lt1"/>
                </a:solidFill>
                <a:latin typeface="Arial"/>
                <a:ea typeface="Arial"/>
                <a:cs typeface="Arial"/>
                <a:sym typeface="Arial"/>
              </a:rPr>
              <a:t>Obszar</a:t>
            </a:r>
            <a:r>
              <a:rPr lang="en-GB" sz="4800" dirty="0">
                <a:solidFill>
                  <a:schemeClr val="lt1"/>
                </a:solidFill>
                <a:latin typeface="Arial"/>
                <a:ea typeface="Arial"/>
                <a:cs typeface="Arial"/>
                <a:sym typeface="Arial"/>
              </a:rPr>
              <a:t> ten </a:t>
            </a:r>
            <a:r>
              <a:rPr lang="en-GB" sz="4800" dirty="0" err="1">
                <a:solidFill>
                  <a:schemeClr val="lt1"/>
                </a:solidFill>
                <a:latin typeface="Arial"/>
                <a:ea typeface="Arial"/>
                <a:cs typeface="Arial"/>
                <a:sym typeface="Arial"/>
              </a:rPr>
              <a:t>dostosował</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się</a:t>
            </a:r>
            <a:r>
              <a:rPr lang="en-GB" sz="4800" dirty="0">
                <a:solidFill>
                  <a:schemeClr val="lt1"/>
                </a:solidFill>
                <a:latin typeface="Arial"/>
                <a:ea typeface="Arial"/>
                <a:cs typeface="Arial"/>
                <a:sym typeface="Arial"/>
              </a:rPr>
              <a:t> do </a:t>
            </a:r>
            <a:r>
              <a:rPr lang="en-GB" sz="4800" dirty="0" err="1">
                <a:solidFill>
                  <a:schemeClr val="lt1"/>
                </a:solidFill>
                <a:latin typeface="Arial"/>
                <a:ea typeface="Arial"/>
                <a:cs typeface="Arial"/>
                <a:sym typeface="Arial"/>
              </a:rPr>
              <a:t>malejących</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możliwości</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uprawiania</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narciarstwa</a:t>
            </a:r>
            <a:r>
              <a:rPr lang="en-GB" sz="4800" dirty="0">
                <a:solidFill>
                  <a:schemeClr val="lt1"/>
                </a:solidFill>
                <a:latin typeface="Arial"/>
                <a:ea typeface="Arial"/>
                <a:cs typeface="Arial"/>
                <a:sym typeface="Arial"/>
              </a:rPr>
              <a:t>. </a:t>
            </a:r>
            <a:endParaRPr dirty="0"/>
          </a:p>
          <a:p>
            <a:pPr marL="457200" marR="0" lvl="0" indent="-457200" algn="l" rtl="0">
              <a:lnSpc>
                <a:spcPct val="90000"/>
              </a:lnSpc>
              <a:spcBef>
                <a:spcPts val="2000"/>
              </a:spcBef>
              <a:spcAft>
                <a:spcPts val="0"/>
              </a:spcAft>
              <a:buClr>
                <a:schemeClr val="lt1"/>
              </a:buClr>
              <a:buSzPts val="4800"/>
              <a:buFont typeface="Arial"/>
              <a:buChar char="•"/>
            </a:pPr>
            <a:r>
              <a:rPr lang="en-GB" sz="4800" dirty="0" err="1">
                <a:solidFill>
                  <a:schemeClr val="lt1"/>
                </a:solidFill>
                <a:latin typeface="Arial"/>
                <a:ea typeface="Arial"/>
                <a:cs typeface="Arial"/>
                <a:sym typeface="Arial"/>
              </a:rPr>
              <a:t>Lokalni</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organizatorzy</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wycieczek</a:t>
            </a:r>
            <a:r>
              <a:rPr lang="en-GB" sz="4800" dirty="0">
                <a:solidFill>
                  <a:schemeClr val="lt1"/>
                </a:solidFill>
                <a:latin typeface="Arial"/>
                <a:ea typeface="Arial"/>
                <a:cs typeface="Arial"/>
                <a:sym typeface="Arial"/>
              </a:rPr>
              <a:t>, we </a:t>
            </a:r>
            <a:r>
              <a:rPr lang="en-GB" sz="4800" dirty="0" err="1">
                <a:solidFill>
                  <a:schemeClr val="lt1"/>
                </a:solidFill>
                <a:latin typeface="Arial"/>
                <a:ea typeface="Arial"/>
                <a:cs typeface="Arial"/>
                <a:sym typeface="Arial"/>
              </a:rPr>
              <a:t>współpracy</a:t>
            </a:r>
            <a:r>
              <a:rPr lang="en-GB" sz="4800" dirty="0">
                <a:solidFill>
                  <a:schemeClr val="lt1"/>
                </a:solidFill>
                <a:latin typeface="Arial"/>
                <a:ea typeface="Arial"/>
                <a:cs typeface="Arial"/>
                <a:sym typeface="Arial"/>
              </a:rPr>
              <a:t> z </a:t>
            </a:r>
            <a:r>
              <a:rPr lang="en-GB" sz="4800" dirty="0" err="1">
                <a:solidFill>
                  <a:schemeClr val="lt1"/>
                </a:solidFill>
                <a:latin typeface="Arial"/>
                <a:ea typeface="Arial"/>
                <a:cs typeface="Arial"/>
                <a:sym typeface="Arial"/>
              </a:rPr>
              <a:t>władzami</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regionalnymi</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zdywersyfikowali</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ofertę</a:t>
            </a:r>
            <a:r>
              <a:rPr lang="en-GB" sz="4800" dirty="0">
                <a:solidFill>
                  <a:schemeClr val="lt1"/>
                </a:solidFill>
                <a:latin typeface="Arial"/>
                <a:ea typeface="Arial"/>
                <a:cs typeface="Arial"/>
                <a:sym typeface="Arial"/>
              </a:rPr>
              <a:t> o </a:t>
            </a:r>
            <a:r>
              <a:rPr lang="en-GB" sz="4800" dirty="0" err="1">
                <a:solidFill>
                  <a:schemeClr val="lt1"/>
                </a:solidFill>
                <a:latin typeface="Arial"/>
                <a:ea typeface="Arial"/>
                <a:cs typeface="Arial"/>
                <a:sym typeface="Arial"/>
              </a:rPr>
              <a:t>takie</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atrakcje</a:t>
            </a:r>
            <a:r>
              <a:rPr lang="en-GB" sz="4800" dirty="0">
                <a:solidFill>
                  <a:schemeClr val="lt1"/>
                </a:solidFill>
                <a:latin typeface="Arial"/>
                <a:ea typeface="Arial"/>
                <a:cs typeface="Arial"/>
                <a:sym typeface="Arial"/>
              </a:rPr>
              <a:t> jak </a:t>
            </a:r>
            <a:r>
              <a:rPr lang="en-GB" sz="4800" dirty="0" err="1">
                <a:solidFill>
                  <a:schemeClr val="lt1"/>
                </a:solidFill>
                <a:latin typeface="Arial"/>
                <a:ea typeface="Arial"/>
                <a:cs typeface="Arial"/>
                <a:sym typeface="Arial"/>
              </a:rPr>
              <a:t>wędrówki</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piesze</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jazda</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na</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rowerze</a:t>
            </a:r>
            <a:r>
              <a:rPr lang="en-GB" sz="4800" dirty="0">
                <a:solidFill>
                  <a:schemeClr val="lt1"/>
                </a:solidFill>
                <a:latin typeface="Arial"/>
                <a:ea typeface="Arial"/>
                <a:cs typeface="Arial"/>
                <a:sym typeface="Arial"/>
              </a:rPr>
              <a:t>, wellness i </a:t>
            </a:r>
            <a:r>
              <a:rPr lang="en-GB" sz="4800" dirty="0" err="1">
                <a:solidFill>
                  <a:schemeClr val="lt1"/>
                </a:solidFill>
                <a:latin typeface="Arial"/>
                <a:ea typeface="Arial"/>
                <a:cs typeface="Arial"/>
                <a:sym typeface="Arial"/>
              </a:rPr>
              <a:t>kultura</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zmieniając</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wizerunek</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marki</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Spessart</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jako</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miejsca</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docelowego</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dla</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miłośników</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przyrody</a:t>
            </a:r>
            <a:r>
              <a:rPr lang="en-GB" sz="4800" dirty="0">
                <a:solidFill>
                  <a:schemeClr val="lt1"/>
                </a:solidFill>
                <a:latin typeface="Arial"/>
                <a:ea typeface="Arial"/>
                <a:cs typeface="Arial"/>
                <a:sym typeface="Arial"/>
              </a:rPr>
              <a:t> i </a:t>
            </a:r>
            <a:r>
              <a:rPr lang="en-GB" sz="4800" dirty="0" err="1">
                <a:solidFill>
                  <a:schemeClr val="lt1"/>
                </a:solidFill>
                <a:latin typeface="Arial"/>
                <a:ea typeface="Arial"/>
                <a:cs typeface="Arial"/>
                <a:sym typeface="Arial"/>
              </a:rPr>
              <a:t>autentycznych</a:t>
            </a:r>
            <a:r>
              <a:rPr lang="en-GB" sz="4800" dirty="0">
                <a:solidFill>
                  <a:schemeClr val="lt1"/>
                </a:solidFill>
                <a:latin typeface="Arial"/>
                <a:ea typeface="Arial"/>
                <a:cs typeface="Arial"/>
                <a:sym typeface="Arial"/>
              </a:rPr>
              <a:t> </a:t>
            </a:r>
            <a:r>
              <a:rPr lang="en-GB" sz="4800" dirty="0" err="1">
                <a:solidFill>
                  <a:schemeClr val="lt1"/>
                </a:solidFill>
                <a:latin typeface="Arial"/>
                <a:ea typeface="Arial"/>
                <a:cs typeface="Arial"/>
                <a:sym typeface="Arial"/>
              </a:rPr>
              <a:t>wrażeń</a:t>
            </a:r>
            <a:r>
              <a:rPr lang="en-GB" sz="4800" dirty="0">
                <a:solidFill>
                  <a:schemeClr val="lt1"/>
                </a:solidFill>
                <a:latin typeface="Arial"/>
                <a:ea typeface="Arial"/>
                <a:cs typeface="Arial"/>
                <a:sym typeface="Arial"/>
              </a:rPr>
              <a:t>. </a:t>
            </a:r>
            <a:endParaRPr sz="4800" dirty="0">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32"/>
          <p:cNvSpPr txBox="1">
            <a:spLocks noGrp="1"/>
          </p:cNvSpPr>
          <p:nvPr>
            <p:ph type="title"/>
          </p:nvPr>
        </p:nvSpPr>
        <p:spPr>
          <a:xfrm>
            <a:off x="762000" y="1524000"/>
            <a:ext cx="5965372" cy="4484687"/>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a:t>4. Działalność</a:t>
            </a:r>
            <a:endParaRPr b="1"/>
          </a:p>
        </p:txBody>
      </p:sp>
      <p:sp>
        <p:nvSpPr>
          <p:cNvPr id="466" name="Google Shape;466;p32"/>
          <p:cNvSpPr txBox="1">
            <a:spLocks noGrp="1"/>
          </p:cNvSpPr>
          <p:nvPr>
            <p:ph type="body" idx="1"/>
          </p:nvPr>
        </p:nvSpPr>
        <p:spPr>
          <a:xfrm>
            <a:off x="9027430" y="283029"/>
            <a:ext cx="14594569" cy="4974771"/>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4800"/>
              <a:buNone/>
            </a:pPr>
            <a:r>
              <a:rPr lang="en-GB" sz="4800" b="1">
                <a:solidFill>
                  <a:schemeClr val="lt1"/>
                </a:solidFill>
              </a:rPr>
              <a:t>1.</a:t>
            </a:r>
            <a:endParaRPr/>
          </a:p>
          <a:p>
            <a:pPr marL="457200" lvl="0" indent="-457200" algn="l" rtl="0">
              <a:lnSpc>
                <a:spcPct val="90000"/>
              </a:lnSpc>
              <a:spcBef>
                <a:spcPts val="2000"/>
              </a:spcBef>
              <a:spcAft>
                <a:spcPts val="0"/>
              </a:spcAft>
              <a:buClr>
                <a:schemeClr val="lt1"/>
              </a:buClr>
              <a:buSzPts val="4800"/>
              <a:buChar char="•"/>
            </a:pPr>
            <a:r>
              <a:rPr lang="en-GB" sz="4800">
                <a:solidFill>
                  <a:schemeClr val="lt1"/>
                </a:solidFill>
              </a:rPr>
              <a:t>Uczestnicy dzielą się na grupy i wybierają jedno z opracowanych studiów przypadku.</a:t>
            </a:r>
            <a:endParaRPr/>
          </a:p>
          <a:p>
            <a:pPr marL="457200" lvl="0" indent="-457200" algn="l" rtl="0">
              <a:lnSpc>
                <a:spcPct val="90000"/>
              </a:lnSpc>
              <a:spcBef>
                <a:spcPts val="2000"/>
              </a:spcBef>
              <a:spcAft>
                <a:spcPts val="0"/>
              </a:spcAft>
              <a:buClr>
                <a:schemeClr val="lt1"/>
              </a:buClr>
              <a:buSzPts val="4800"/>
              <a:buChar char="•"/>
            </a:pPr>
            <a:r>
              <a:rPr lang="en-GB" sz="4800">
                <a:solidFill>
                  <a:schemeClr val="lt1"/>
                </a:solidFill>
              </a:rPr>
              <a:t>Wskaż dwa dodatkowe środki adaptacyjne i dwa środki łagodzące, które wybrane studium przypadku mogłoby dodać do swojej strategii.</a:t>
            </a:r>
            <a:endParaRPr/>
          </a:p>
        </p:txBody>
      </p:sp>
      <p:sp>
        <p:nvSpPr>
          <p:cNvPr id="467" name="Google Shape;467;p32"/>
          <p:cNvSpPr txBox="1"/>
          <p:nvPr/>
        </p:nvSpPr>
        <p:spPr>
          <a:xfrm>
            <a:off x="9027430" y="6008687"/>
            <a:ext cx="14594569" cy="7707313"/>
          </a:xfrm>
          <a:prstGeom prst="rect">
            <a:avLst/>
          </a:prstGeom>
          <a:noFill/>
          <a:ln>
            <a:noFill/>
          </a:ln>
        </p:spPr>
        <p:txBody>
          <a:bodyPr spcFirstLastPara="1" wrap="square" lIns="0" tIns="0" rIns="0" bIns="0" anchor="t" anchorCtr="0">
            <a:normAutofit lnSpcReduction="10000"/>
          </a:bodyPr>
          <a:lstStyle/>
          <a:p>
            <a:pPr marL="0" marR="0" lvl="0" indent="0" algn="l" rtl="0">
              <a:lnSpc>
                <a:spcPct val="90000"/>
              </a:lnSpc>
              <a:spcBef>
                <a:spcPts val="0"/>
              </a:spcBef>
              <a:spcAft>
                <a:spcPts val="0"/>
              </a:spcAft>
              <a:buClr>
                <a:schemeClr val="lt1"/>
              </a:buClr>
              <a:buSzPts val="4800"/>
              <a:buFont typeface="Arial"/>
              <a:buNone/>
            </a:pPr>
            <a:r>
              <a:rPr lang="en-GB" sz="4800" b="1">
                <a:solidFill>
                  <a:schemeClr val="lt1"/>
                </a:solidFill>
                <a:latin typeface="Arial"/>
                <a:ea typeface="Arial"/>
                <a:cs typeface="Arial"/>
                <a:sym typeface="Arial"/>
              </a:rPr>
              <a:t>2.</a:t>
            </a:r>
            <a:endParaRPr/>
          </a:p>
          <a:p>
            <a:pPr marL="457200" marR="0" lvl="0" indent="-457200" algn="l" rtl="0">
              <a:lnSpc>
                <a:spcPct val="90000"/>
              </a:lnSpc>
              <a:spcBef>
                <a:spcPts val="2000"/>
              </a:spcBef>
              <a:spcAft>
                <a:spcPts val="0"/>
              </a:spcAft>
              <a:buClr>
                <a:schemeClr val="lt1"/>
              </a:buClr>
              <a:buSzPts val="4800"/>
              <a:buFont typeface="Arial"/>
              <a:buChar char="•"/>
            </a:pPr>
            <a:r>
              <a:rPr lang="en-GB" sz="4800">
                <a:solidFill>
                  <a:schemeClr val="lt1"/>
                </a:solidFill>
                <a:latin typeface="Arial"/>
                <a:ea typeface="Arial"/>
                <a:cs typeface="Arial"/>
                <a:sym typeface="Arial"/>
              </a:rPr>
              <a:t>W małych grupach uczestnicy opracowują model destynacji turystycznej, który łączy w sobie:</a:t>
            </a:r>
            <a:endParaRPr/>
          </a:p>
          <a:p>
            <a:pPr marL="457200" marR="0" lvl="0" indent="-457200" algn="l" rtl="0">
              <a:lnSpc>
                <a:spcPct val="90000"/>
              </a:lnSpc>
              <a:spcBef>
                <a:spcPts val="2000"/>
              </a:spcBef>
              <a:spcAft>
                <a:spcPts val="0"/>
              </a:spcAft>
              <a:buClr>
                <a:schemeClr val="lt1"/>
              </a:buClr>
              <a:buSzPts val="4800"/>
              <a:buFont typeface="Arial"/>
              <a:buChar char="-"/>
            </a:pPr>
            <a:r>
              <a:rPr lang="en-GB" sz="4800">
                <a:solidFill>
                  <a:schemeClr val="lt1"/>
                </a:solidFill>
                <a:latin typeface="Arial"/>
                <a:ea typeface="Arial"/>
                <a:cs typeface="Arial"/>
                <a:sym typeface="Arial"/>
              </a:rPr>
              <a:t>Niski wpływ na środowisko.</a:t>
            </a:r>
            <a:endParaRPr/>
          </a:p>
          <a:p>
            <a:pPr marL="457200" marR="0" lvl="0" indent="-457200" algn="l" rtl="0">
              <a:lnSpc>
                <a:spcPct val="90000"/>
              </a:lnSpc>
              <a:spcBef>
                <a:spcPts val="2000"/>
              </a:spcBef>
              <a:spcAft>
                <a:spcPts val="0"/>
              </a:spcAft>
              <a:buClr>
                <a:schemeClr val="lt1"/>
              </a:buClr>
              <a:buSzPts val="4800"/>
              <a:buFont typeface="Arial"/>
              <a:buChar char="-"/>
            </a:pPr>
            <a:r>
              <a:rPr lang="en-GB" sz="4800">
                <a:solidFill>
                  <a:schemeClr val="lt1"/>
                </a:solidFill>
                <a:latin typeface="Arial"/>
                <a:ea typeface="Arial"/>
                <a:cs typeface="Arial"/>
                <a:sym typeface="Arial"/>
              </a:rPr>
              <a:t>Atrakcje związane z przyrodą i kulturą.</a:t>
            </a:r>
            <a:endParaRPr/>
          </a:p>
          <a:p>
            <a:pPr marL="457200" marR="0" lvl="0" indent="-457200" algn="l" rtl="0">
              <a:lnSpc>
                <a:spcPct val="90000"/>
              </a:lnSpc>
              <a:spcBef>
                <a:spcPts val="2000"/>
              </a:spcBef>
              <a:spcAft>
                <a:spcPts val="0"/>
              </a:spcAft>
              <a:buClr>
                <a:schemeClr val="lt1"/>
              </a:buClr>
              <a:buSzPts val="4800"/>
              <a:buFont typeface="Arial"/>
              <a:buChar char="-"/>
            </a:pPr>
            <a:r>
              <a:rPr lang="en-GB" sz="4800">
                <a:solidFill>
                  <a:schemeClr val="lt1"/>
                </a:solidFill>
                <a:latin typeface="Arial"/>
                <a:ea typeface="Arial"/>
                <a:cs typeface="Arial"/>
                <a:sym typeface="Arial"/>
              </a:rPr>
              <a:t>Zrównoważone rozwiązania technologiczne.</a:t>
            </a:r>
            <a:endParaRPr/>
          </a:p>
          <a:p>
            <a:pPr marL="457200" marR="0" lvl="0" indent="-457200" algn="l" rtl="0">
              <a:lnSpc>
                <a:spcPct val="90000"/>
              </a:lnSpc>
              <a:spcBef>
                <a:spcPts val="2000"/>
              </a:spcBef>
              <a:spcAft>
                <a:spcPts val="0"/>
              </a:spcAft>
              <a:buClr>
                <a:schemeClr val="lt1"/>
              </a:buClr>
              <a:buSzPts val="4800"/>
              <a:buFont typeface="Arial"/>
              <a:buChar char="•"/>
            </a:pPr>
            <a:r>
              <a:rPr lang="en-GB" sz="4800">
                <a:solidFill>
                  <a:schemeClr val="lt1"/>
                </a:solidFill>
                <a:latin typeface="Arial"/>
                <a:ea typeface="Arial"/>
                <a:cs typeface="Arial"/>
                <a:sym typeface="Arial"/>
              </a:rPr>
              <a:t>Wykorzystanie przypadku Spessart jako punktu wyjścia.</a:t>
            </a:r>
            <a:endParaRPr/>
          </a:p>
          <a:p>
            <a:pPr marL="457200" marR="0" lvl="0" indent="-457200" algn="l" rtl="0">
              <a:lnSpc>
                <a:spcPct val="90000"/>
              </a:lnSpc>
              <a:spcBef>
                <a:spcPts val="2000"/>
              </a:spcBef>
              <a:spcAft>
                <a:spcPts val="0"/>
              </a:spcAft>
              <a:buClr>
                <a:schemeClr val="lt1"/>
              </a:buClr>
              <a:buSzPts val="4800"/>
              <a:buFont typeface="Arial"/>
              <a:buChar char="•"/>
            </a:pPr>
            <a:r>
              <a:rPr lang="en-GB" sz="4800">
                <a:solidFill>
                  <a:schemeClr val="lt1"/>
                </a:solidFill>
                <a:latin typeface="Arial"/>
                <a:ea typeface="Arial"/>
                <a:cs typeface="Arial"/>
                <a:sym typeface="Arial"/>
              </a:rPr>
              <a:t>Każda grupa przedstawia stworzoną przez siebie destynację w formie prezentacji, kładąc nacisk na wykonalność i wpływ na klimat.</a:t>
            </a:r>
            <a:endParaRPr sz="4800">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33"/>
          <p:cNvSpPr txBox="1">
            <a:spLocks noGrp="1"/>
          </p:cNvSpPr>
          <p:nvPr>
            <p:ph type="title"/>
          </p:nvPr>
        </p:nvSpPr>
        <p:spPr>
          <a:xfrm>
            <a:off x="762000" y="2019299"/>
            <a:ext cx="22860000" cy="167562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n-GB"/>
              <a:t>Zapoznaj się z poniższymi zasobami, aby kontynuować samodzielną naukę!</a:t>
            </a:r>
            <a:endParaRPr/>
          </a:p>
        </p:txBody>
      </p:sp>
      <p:sp>
        <p:nvSpPr>
          <p:cNvPr id="473" name="Google Shape;473;p33"/>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
        <p:nvSpPr>
          <p:cNvPr id="474" name="Google Shape;474;p33"/>
          <p:cNvSpPr txBox="1">
            <a:spLocks noGrp="1"/>
          </p:cNvSpPr>
          <p:nvPr>
            <p:ph type="body" idx="2"/>
          </p:nvPr>
        </p:nvSpPr>
        <p:spPr>
          <a:xfrm>
            <a:off x="12344401" y="4616941"/>
            <a:ext cx="11859207" cy="8408594"/>
          </a:xfrm>
          <a:prstGeom prst="rect">
            <a:avLst/>
          </a:prstGeom>
          <a:noFill/>
          <a:ln>
            <a:noFill/>
          </a:ln>
        </p:spPr>
        <p:txBody>
          <a:bodyPr spcFirstLastPara="1" wrap="square" lIns="0" tIns="0" rIns="0" bIns="0" anchor="t" anchorCtr="0">
            <a:noAutofit/>
          </a:bodyPr>
          <a:lstStyle/>
          <a:p>
            <a:pPr marL="457200" lvl="0" indent="-457200" algn="l" rtl="0">
              <a:lnSpc>
                <a:spcPct val="90000"/>
              </a:lnSpc>
              <a:spcBef>
                <a:spcPts val="0"/>
              </a:spcBef>
              <a:spcAft>
                <a:spcPts val="0"/>
              </a:spcAft>
              <a:buClr>
                <a:schemeClr val="dk1"/>
              </a:buClr>
              <a:buSzPts val="3200"/>
              <a:buChar char="•"/>
            </a:pPr>
            <a:r>
              <a:rPr lang="en-GB" sz="3200">
                <a:solidFill>
                  <a:schemeClr val="dk1"/>
                </a:solidFill>
              </a:rPr>
              <a:t>Przewodnik dobrych praktyk w zakresie zrównoważonego rozwoju w turystyce rozrywkowej (</a:t>
            </a:r>
            <a:r>
              <a:rPr lang="en-GB" sz="3200" u="sng">
                <a:solidFill>
                  <a:schemeClr val="dk1"/>
                </a:solidFill>
                <a:hlinkClick r:id="rId3">
                  <a:extLst>
                    <a:ext uri="{A12FA001-AC4F-418D-AE19-62706E023703}">
                      <ahyp:hlinkClr xmlns:ahyp="http://schemas.microsoft.com/office/drawing/2018/hyperlinkcolor" val="tx"/>
                    </a:ext>
                  </a:extLst>
                </a:hlinkClick>
              </a:rPr>
              <a:t>https://business.turismodeportugal.pt/pt/Gerir/Boas_Praticas/Paginas/boas-praticas-sustentabilidade-animacao-turistica.aspx</a:t>
            </a:r>
            <a:r>
              <a:rPr lang="en-GB" sz="3200" u="sng">
                <a:solidFill>
                  <a:schemeClr val="dk1"/>
                </a:solidFill>
              </a:rPr>
              <a:t>)</a:t>
            </a:r>
            <a:r>
              <a:rPr lang="en-GB" sz="3200">
                <a:solidFill>
                  <a:schemeClr val="dk1"/>
                </a:solidFill>
              </a:rPr>
              <a:t> </a:t>
            </a:r>
            <a:endParaRPr sz="3200">
              <a:solidFill>
                <a:schemeClr val="dk1"/>
              </a:solidFill>
            </a:endParaRPr>
          </a:p>
          <a:p>
            <a:pPr marL="457200" lvl="0" indent="-457200" algn="l" rtl="0">
              <a:lnSpc>
                <a:spcPct val="90000"/>
              </a:lnSpc>
              <a:spcBef>
                <a:spcPts val="2000"/>
              </a:spcBef>
              <a:spcAft>
                <a:spcPts val="0"/>
              </a:spcAft>
              <a:buClr>
                <a:schemeClr val="dk1"/>
              </a:buClr>
              <a:buSzPts val="3200"/>
              <a:buChar char="•"/>
            </a:pPr>
            <a:r>
              <a:rPr lang="en-GB" sz="3200" u="sng">
                <a:solidFill>
                  <a:schemeClr val="dk1"/>
                </a:solidFill>
                <a:hlinkClick r:id="rId4">
                  <a:extLst>
                    <a:ext uri="{A12FA001-AC4F-418D-AE19-62706E023703}">
                      <ahyp:hlinkClr xmlns:ahyp="http://schemas.microsoft.com/office/drawing/2018/hyperlinkcolor" val="tx"/>
                    </a:ext>
                  </a:extLst>
                </a:hlinkClick>
              </a:rPr>
              <a:t>Wytyczne dotyczące zarządzania plażami, na których uprawia się surfing</a:t>
            </a:r>
            <a:endParaRPr sz="3200">
              <a:solidFill>
                <a:schemeClr val="dk1"/>
              </a:solidFill>
            </a:endParaRPr>
          </a:p>
          <a:p>
            <a:pPr marL="457200" lvl="0" indent="-457200" algn="l" rtl="0">
              <a:lnSpc>
                <a:spcPct val="90000"/>
              </a:lnSpc>
              <a:spcBef>
                <a:spcPts val="2000"/>
              </a:spcBef>
              <a:spcAft>
                <a:spcPts val="0"/>
              </a:spcAft>
              <a:buClr>
                <a:schemeClr val="dk1"/>
              </a:buClr>
              <a:buSzPts val="3200"/>
              <a:buChar char="•"/>
            </a:pPr>
            <a:r>
              <a:rPr lang="en-GB" sz="3200" u="sng">
                <a:solidFill>
                  <a:schemeClr val="dk1"/>
                </a:solidFill>
                <a:hlinkClick r:id="rId5">
                  <a:extLst>
                    <a:ext uri="{A12FA001-AC4F-418D-AE19-62706E023703}">
                      <ahyp:hlinkClr xmlns:ahyp="http://schemas.microsoft.com/office/drawing/2018/hyperlinkcolor" val="tx"/>
                    </a:ext>
                  </a:extLst>
                </a:hlinkClick>
              </a:rPr>
              <a:t>Przewodnik dobrych praktyk w zakresie zrównoważonego rozwoju dla infrastruktury wspierającej turystykę żeglarską na wybrzeżu, rzekach i zbiornikach wodnych </a:t>
            </a:r>
            <a:endParaRPr sz="3200">
              <a:solidFill>
                <a:schemeClr val="dk1"/>
              </a:solidFill>
            </a:endParaRPr>
          </a:p>
          <a:p>
            <a:pPr marL="457200" lvl="0" indent="-457200" algn="l" rtl="0">
              <a:lnSpc>
                <a:spcPct val="90000"/>
              </a:lnSpc>
              <a:spcBef>
                <a:spcPts val="2000"/>
              </a:spcBef>
              <a:spcAft>
                <a:spcPts val="0"/>
              </a:spcAft>
              <a:buClr>
                <a:schemeClr val="dk1"/>
              </a:buClr>
              <a:buSzPts val="3200"/>
              <a:buChar char="•"/>
            </a:pPr>
            <a:r>
              <a:rPr lang="en-GB" sz="3200" u="sng">
                <a:solidFill>
                  <a:schemeClr val="dk1"/>
                </a:solidFill>
                <a:hlinkClick r:id="rId6">
                  <a:extLst>
                    <a:ext uri="{A12FA001-AC4F-418D-AE19-62706E023703}">
                      <ahyp:hlinkClr xmlns:ahyp="http://schemas.microsoft.com/office/drawing/2018/hyperlinkcolor" val="tx"/>
                    </a:ext>
                  </a:extLst>
                </a:hlinkClick>
              </a:rPr>
              <a:t>Przewodnik po dobrych praktykach zrównoważonego rozwoju w uzdrowiskach termalnych </a:t>
            </a:r>
            <a:r>
              <a:rPr lang="en-GB" sz="3200">
                <a:solidFill>
                  <a:schemeClr val="dk1"/>
                </a:solidFill>
              </a:rPr>
              <a:t>(EN)</a:t>
            </a:r>
            <a:endParaRPr sz="3200">
              <a:solidFill>
                <a:schemeClr val="dk1"/>
              </a:solidFill>
            </a:endParaRPr>
          </a:p>
        </p:txBody>
      </p:sp>
      <p:sp>
        <p:nvSpPr>
          <p:cNvPr id="475" name="Google Shape;475;p33"/>
          <p:cNvSpPr txBox="1">
            <a:spLocks noGrp="1"/>
          </p:cNvSpPr>
          <p:nvPr>
            <p:ph type="body" idx="1"/>
          </p:nvPr>
        </p:nvSpPr>
        <p:spPr>
          <a:xfrm>
            <a:off x="774701" y="4616941"/>
            <a:ext cx="11264900" cy="7680806"/>
          </a:xfrm>
          <a:prstGeom prst="rect">
            <a:avLst/>
          </a:prstGeom>
          <a:noFill/>
          <a:ln>
            <a:noFill/>
          </a:ln>
        </p:spPr>
        <p:txBody>
          <a:bodyPr spcFirstLastPara="1" wrap="square" lIns="0" tIns="0" rIns="0" bIns="0" anchor="t" anchorCtr="0">
            <a:normAutofit/>
          </a:bodyPr>
          <a:lstStyle/>
          <a:p>
            <a:pPr marL="457200" lvl="0" indent="-457200" algn="l" rtl="0">
              <a:lnSpc>
                <a:spcPct val="90000"/>
              </a:lnSpc>
              <a:spcBef>
                <a:spcPts val="0"/>
              </a:spcBef>
              <a:spcAft>
                <a:spcPts val="0"/>
              </a:spcAft>
              <a:buClr>
                <a:schemeClr val="dk1"/>
              </a:buClr>
              <a:buSzPts val="3200"/>
              <a:buChar char="•"/>
            </a:pPr>
            <a:r>
              <a:rPr lang="en-GB" sz="3200">
                <a:solidFill>
                  <a:schemeClr val="dk1"/>
                </a:solidFill>
              </a:rPr>
              <a:t>Podcast „Czy turystyka może być korzystna dla klimatu?”, autorstwa The Climate Question (BBC) (</a:t>
            </a:r>
            <a:r>
              <a:rPr lang="en-GB" sz="3200" u="sng">
                <a:solidFill>
                  <a:schemeClr val="dk1"/>
                </a:solidFill>
                <a:hlinkClick r:id="rId7">
                  <a:extLst>
                    <a:ext uri="{A12FA001-AC4F-418D-AE19-62706E023703}">
                      <ahyp:hlinkClr xmlns:ahyp="http://schemas.microsoft.com/office/drawing/2018/hyperlinkcolor" val="tx"/>
                    </a:ext>
                  </a:extLst>
                </a:hlinkClick>
              </a:rPr>
              <a:t>https://open.spotify.com/episode/2UF3HkUbNkxXbVNaN0uKWQ?si=Xm-ZOPJYSjqbz54pR9BmEg&amp;nd=1&amp;dlsi=109739c5882d4ea9</a:t>
            </a:r>
            <a:r>
              <a:rPr lang="en-GB" sz="3200">
                <a:solidFill>
                  <a:schemeClr val="dk1"/>
                </a:solidFill>
              </a:rPr>
              <a:t>) </a:t>
            </a:r>
            <a:endParaRPr sz="3200">
              <a:solidFill>
                <a:schemeClr val="dk1"/>
              </a:solidFill>
            </a:endParaRPr>
          </a:p>
          <a:p>
            <a:pPr marL="457200" lvl="0" indent="-457200" algn="l" rtl="0">
              <a:lnSpc>
                <a:spcPct val="90000"/>
              </a:lnSpc>
              <a:spcBef>
                <a:spcPts val="2000"/>
              </a:spcBef>
              <a:spcAft>
                <a:spcPts val="0"/>
              </a:spcAft>
              <a:buClr>
                <a:schemeClr val="dk1"/>
              </a:buClr>
              <a:buSzPts val="3200"/>
              <a:buChar char="•"/>
            </a:pPr>
            <a:r>
              <a:rPr lang="en-GB" sz="3200">
                <a:solidFill>
                  <a:schemeClr val="dk1"/>
                </a:solidFill>
              </a:rPr>
              <a:t>Podcast „Jak kryzys klimatyczny radykalnie zmieni turystykę” (</a:t>
            </a:r>
            <a:r>
              <a:rPr lang="en-GB" sz="3200" u="sng">
                <a:solidFill>
                  <a:schemeClr val="dk1"/>
                </a:solidFill>
                <a:hlinkClick r:id="rId8">
                  <a:extLst>
                    <a:ext uri="{A12FA001-AC4F-418D-AE19-62706E023703}">
                      <ahyp:hlinkClr xmlns:ahyp="http://schemas.microsoft.com/office/drawing/2018/hyperlinkcolor" val="tx"/>
                    </a:ext>
                  </a:extLst>
                </a:hlinkClick>
              </a:rPr>
              <a:t>https://www.youtube.com/watch?v=VvKf1A-Mpb0</a:t>
            </a:r>
            <a:r>
              <a:rPr lang="en-GB" sz="3200">
                <a:solidFill>
                  <a:schemeClr val="dk1"/>
                </a:solidFill>
              </a:rPr>
              <a:t>)</a:t>
            </a:r>
            <a:endParaRPr sz="3200">
              <a:solidFill>
                <a:schemeClr val="dk1"/>
              </a:solidFill>
            </a:endParaRPr>
          </a:p>
          <a:p>
            <a:pPr marL="457200" lvl="0" indent="-457200" algn="l" rtl="0">
              <a:lnSpc>
                <a:spcPct val="90000"/>
              </a:lnSpc>
              <a:spcBef>
                <a:spcPts val="2000"/>
              </a:spcBef>
              <a:spcAft>
                <a:spcPts val="0"/>
              </a:spcAft>
              <a:buClr>
                <a:schemeClr val="dk1"/>
              </a:buClr>
              <a:buSzPts val="3200"/>
              <a:buChar char="•"/>
            </a:pPr>
            <a:r>
              <a:rPr lang="en-GB" sz="3200">
                <a:solidFill>
                  <a:schemeClr val="dk1"/>
                </a:solidFill>
              </a:rPr>
              <a:t>Turystyka w czasach zmian klimatycznych | Dokument DW (</a:t>
            </a:r>
            <a:r>
              <a:rPr lang="en-GB" sz="3200" u="sng">
                <a:solidFill>
                  <a:schemeClr val="dk1"/>
                </a:solidFill>
                <a:hlinkClick r:id="rId9">
                  <a:extLst>
                    <a:ext uri="{A12FA001-AC4F-418D-AE19-62706E023703}">
                      <ahyp:hlinkClr xmlns:ahyp="http://schemas.microsoft.com/office/drawing/2018/hyperlinkcolor" val="tx"/>
                    </a:ext>
                  </a:extLst>
                </a:hlinkClick>
              </a:rPr>
              <a:t>https://www.youtube.com/watch?v=SjS_vFvRmsQ</a:t>
            </a:r>
            <a:r>
              <a:rPr lang="en-GB" sz="3200">
                <a:solidFill>
                  <a:schemeClr val="dk1"/>
                </a:solidFill>
              </a:rPr>
              <a:t>);</a:t>
            </a:r>
            <a:endParaRPr/>
          </a:p>
          <a:p>
            <a:pPr marL="457200" lvl="0" indent="-457200" algn="l" rtl="0">
              <a:lnSpc>
                <a:spcPct val="90000"/>
              </a:lnSpc>
              <a:spcBef>
                <a:spcPts val="2000"/>
              </a:spcBef>
              <a:spcAft>
                <a:spcPts val="0"/>
              </a:spcAft>
              <a:buClr>
                <a:schemeClr val="dk1"/>
              </a:buClr>
              <a:buSzPts val="3200"/>
              <a:buChar char="•"/>
            </a:pPr>
            <a:r>
              <a:rPr lang="en-GB" sz="3200">
                <a:solidFill>
                  <a:schemeClr val="dk1"/>
                </a:solidFill>
              </a:rPr>
              <a:t>Turystyka a działania na rzecz klimatu – Deklaracja z Glasgow: Zawiera obszerne zasoby, w tym Deklarację z Glasgow w sprawie działań na rzecz klimatu w turystyce, wytyczne dotyczące polityki oraz narzędzia do pomiaru emisji. (</a:t>
            </a:r>
            <a:r>
              <a:rPr lang="en-GB" sz="3200" u="sng">
                <a:solidFill>
                  <a:schemeClr val="dk1"/>
                </a:solidFill>
                <a:hlinkClick r:id="rId10">
                  <a:extLst>
                    <a:ext uri="{A12FA001-AC4F-418D-AE19-62706E023703}">
                      <ahyp:hlinkClr xmlns:ahyp="http://schemas.microsoft.com/office/drawing/2018/hyperlinkcolor" val="tx"/>
                    </a:ext>
                  </a:extLst>
                </a:hlinkClick>
              </a:rPr>
              <a:t>https://www.unwto.org/sustainable-development/climate-action</a:t>
            </a:r>
            <a:r>
              <a:rPr lang="en-GB" sz="3200" u="sng">
                <a:solidFill>
                  <a:schemeClr val="dk1"/>
                </a:solidFill>
              </a:rPr>
              <a:t>)</a:t>
            </a:r>
            <a:r>
              <a:rPr lang="en-GB" sz="3200" b="1">
                <a:solidFill>
                  <a:schemeClr val="dk1"/>
                </a:solidFill>
              </a:rPr>
              <a:t> </a:t>
            </a:r>
            <a:endParaRPr sz="3200">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34"/>
          <p:cNvSpPr txBox="1">
            <a:spLocks noGrp="1"/>
          </p:cNvSpPr>
          <p:nvPr>
            <p:ph type="body" idx="1"/>
          </p:nvPr>
        </p:nvSpPr>
        <p:spPr>
          <a:xfrm>
            <a:off x="755650" y="3228974"/>
            <a:ext cx="22866350" cy="8963025"/>
          </a:xfrm>
          <a:prstGeom prst="rect">
            <a:avLst/>
          </a:prstGeom>
          <a:noFill/>
          <a:ln>
            <a:noFill/>
          </a:ln>
        </p:spPr>
        <p:txBody>
          <a:bodyPr spcFirstLastPara="1" wrap="square" lIns="0" tIns="0" rIns="0" bIns="0" anchor="t" anchorCtr="0">
            <a:normAutofit lnSpcReduction="10000"/>
          </a:bodyPr>
          <a:lstStyle/>
          <a:p>
            <a:pPr marL="0" lvl="0" indent="0" algn="l" rtl="0">
              <a:lnSpc>
                <a:spcPct val="90000"/>
              </a:lnSpc>
              <a:spcBef>
                <a:spcPts val="0"/>
              </a:spcBef>
              <a:spcAft>
                <a:spcPts val="0"/>
              </a:spcAft>
              <a:buClr>
                <a:srgbClr val="323232"/>
              </a:buClr>
              <a:buSzPts val="4400"/>
              <a:buNone/>
            </a:pPr>
            <a:r>
              <a:rPr lang="en-GB" sz="4400"/>
              <a:t>Twoim zadaniem jest napisanie </a:t>
            </a:r>
            <a:r>
              <a:rPr lang="en-GB" sz="4400" b="1"/>
              <a:t>briefu politycznego</a:t>
            </a:r>
            <a:r>
              <a:rPr lang="en-GB" sz="4400"/>
              <a:t>, w którym wcielasz się w rolę konsultanta ds. zrównoważonego rozwoju zatrudnionego przez średniej wielkości nadmorski kurort:</a:t>
            </a:r>
            <a:endParaRPr/>
          </a:p>
          <a:p>
            <a:pPr marL="0" lvl="0" indent="0" algn="l" rtl="0">
              <a:lnSpc>
                <a:spcPct val="90000"/>
              </a:lnSpc>
              <a:spcBef>
                <a:spcPts val="2000"/>
              </a:spcBef>
              <a:spcAft>
                <a:spcPts val="0"/>
              </a:spcAft>
              <a:buClr>
                <a:srgbClr val="323232"/>
              </a:buClr>
              <a:buSzPts val="4400"/>
              <a:buNone/>
            </a:pPr>
            <a:endParaRPr sz="4400"/>
          </a:p>
          <a:p>
            <a:pPr marL="914400" lvl="0" indent="-914400" algn="l" rtl="0">
              <a:lnSpc>
                <a:spcPct val="90000"/>
              </a:lnSpc>
              <a:spcBef>
                <a:spcPts val="2000"/>
              </a:spcBef>
              <a:spcAft>
                <a:spcPts val="0"/>
              </a:spcAft>
              <a:buClr>
                <a:srgbClr val="323232"/>
              </a:buClr>
              <a:buSzPts val="4400"/>
              <a:buFont typeface="Arial"/>
              <a:buAutoNum type="arabicPeriod"/>
            </a:pPr>
            <a:r>
              <a:rPr lang="en-GB" sz="4400"/>
              <a:t>Diagnozuje trzy najważniejsze zagrożenia klimatyczne dla ośrodka</a:t>
            </a:r>
            <a:endParaRPr sz="4400"/>
          </a:p>
          <a:p>
            <a:pPr marL="914400" lvl="0" indent="-914400" algn="l" rtl="0">
              <a:lnSpc>
                <a:spcPct val="90000"/>
              </a:lnSpc>
              <a:spcBef>
                <a:spcPts val="2000"/>
              </a:spcBef>
              <a:spcAft>
                <a:spcPts val="0"/>
              </a:spcAft>
              <a:buClr>
                <a:srgbClr val="323232"/>
              </a:buClr>
              <a:buSzPts val="4400"/>
              <a:buFont typeface="Arial"/>
              <a:buAutoNum type="arabicPeriod"/>
            </a:pPr>
            <a:r>
              <a:rPr lang="en-GB" sz="4400"/>
              <a:t>Zaproponuj połączoną strategię adaptacyjną i łagodzącą</a:t>
            </a:r>
            <a:endParaRPr sz="4400"/>
          </a:p>
          <a:p>
            <a:pPr marL="914400" lvl="0" indent="-914400" algn="l" rtl="0">
              <a:lnSpc>
                <a:spcPct val="90000"/>
              </a:lnSpc>
              <a:spcBef>
                <a:spcPts val="2000"/>
              </a:spcBef>
              <a:spcAft>
                <a:spcPts val="0"/>
              </a:spcAft>
              <a:buClr>
                <a:srgbClr val="323232"/>
              </a:buClr>
              <a:buSzPts val="4400"/>
              <a:buFont typeface="Arial"/>
              <a:buAutoNum type="arabicPeriod"/>
            </a:pPr>
            <a:r>
              <a:rPr lang="en-GB" sz="4400"/>
              <a:t>Obejmują harmonogram wdrożenia, szacunkowy budżet i plan zaangażowania interesariuszy</a:t>
            </a:r>
            <a:endParaRPr sz="4400"/>
          </a:p>
          <a:p>
            <a:pPr marL="0" lvl="0" indent="0" algn="l" rtl="0">
              <a:lnSpc>
                <a:spcPct val="90000"/>
              </a:lnSpc>
              <a:spcBef>
                <a:spcPts val="2000"/>
              </a:spcBef>
              <a:spcAft>
                <a:spcPts val="0"/>
              </a:spcAft>
              <a:buClr>
                <a:srgbClr val="323232"/>
              </a:buClr>
              <a:buSzPts val="4400"/>
              <a:buNone/>
            </a:pPr>
            <a:endParaRPr sz="4400"/>
          </a:p>
          <a:p>
            <a:pPr marL="0" lvl="0" indent="0" algn="l" rtl="0">
              <a:lnSpc>
                <a:spcPct val="90000"/>
              </a:lnSpc>
              <a:spcBef>
                <a:spcPts val="2000"/>
              </a:spcBef>
              <a:spcAft>
                <a:spcPts val="0"/>
              </a:spcAft>
              <a:buClr>
                <a:srgbClr val="323232"/>
              </a:buClr>
              <a:buSzPts val="4400"/>
              <a:buNone/>
            </a:pPr>
            <a:r>
              <a:rPr lang="en-GB" sz="4400"/>
              <a:t>To zadanie podsumowujące ocenia, czy uczestnicy potrafią połączyć koncepcje z modułów w spójny, wykonalny plan.</a:t>
            </a:r>
            <a:endParaRPr/>
          </a:p>
          <a:p>
            <a:pPr marL="0" lvl="0" indent="0" algn="l" rtl="0">
              <a:lnSpc>
                <a:spcPct val="90000"/>
              </a:lnSpc>
              <a:spcBef>
                <a:spcPts val="2000"/>
              </a:spcBef>
              <a:spcAft>
                <a:spcPts val="0"/>
              </a:spcAft>
              <a:buClr>
                <a:srgbClr val="323232"/>
              </a:buClr>
              <a:buSzPts val="4400"/>
              <a:buNone/>
            </a:pPr>
            <a:endParaRPr sz="4400"/>
          </a:p>
          <a:p>
            <a:pPr marL="0" lvl="0" indent="0" algn="l" rtl="0">
              <a:lnSpc>
                <a:spcPct val="90000"/>
              </a:lnSpc>
              <a:spcBef>
                <a:spcPts val="2000"/>
              </a:spcBef>
              <a:spcAft>
                <a:spcPts val="0"/>
              </a:spcAft>
              <a:buClr>
                <a:srgbClr val="323232"/>
              </a:buClr>
              <a:buSzPts val="4400"/>
              <a:buNone/>
            </a:pPr>
            <a:r>
              <a:rPr lang="en-GB" sz="4400"/>
              <a:t>Zalecany spis treści: Kontekst i ocena ryzyka (400 słów), Strategia adaptacyjna (500 słów), Strategia łagodzenia skutków (400 słów), Plan wdrożenia (200 słów + tabele/wykresy).</a:t>
            </a:r>
            <a:endParaRPr sz="4400"/>
          </a:p>
        </p:txBody>
      </p:sp>
      <p:sp>
        <p:nvSpPr>
          <p:cNvPr id="481" name="Google Shape;481;p34"/>
          <p:cNvSpPr txBox="1">
            <a:spLocks noGrp="1"/>
          </p:cNvSpPr>
          <p:nvPr>
            <p:ph type="title"/>
          </p:nvPr>
        </p:nvSpPr>
        <p:spPr>
          <a:xfrm>
            <a:off x="761999" y="1524001"/>
            <a:ext cx="22860001" cy="1382486"/>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a:t>Podejmijmy działania!</a:t>
            </a:r>
            <a:endParaRPr/>
          </a:p>
        </p:txBody>
      </p:sp>
      <p:sp>
        <p:nvSpPr>
          <p:cNvPr id="482" name="Google Shape;482;p34"/>
          <p:cNvSpPr/>
          <p:nvPr/>
        </p:nvSpPr>
        <p:spPr>
          <a:xfrm>
            <a:off x="22969728" y="530352"/>
            <a:ext cx="982644" cy="566928"/>
          </a:xfrm>
          <a:prstGeom prst="rect">
            <a:avLst/>
          </a:prstGeom>
          <a:solidFill>
            <a:srgbClr val="F8F8F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dk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35"/>
          <p:cNvSpPr txBox="1">
            <a:spLocks noGrp="1"/>
          </p:cNvSpPr>
          <p:nvPr>
            <p:ph type="title"/>
          </p:nvPr>
        </p:nvSpPr>
        <p:spPr>
          <a:xfrm>
            <a:off x="762001" y="5657851"/>
            <a:ext cx="18407742"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n-GB" b="1"/>
              <a:t>E. Wnioski</a:t>
            </a:r>
            <a:endParaRPr/>
          </a:p>
        </p:txBody>
      </p:sp>
      <p:sp>
        <p:nvSpPr>
          <p:cNvPr id="488" name="Google Shape;488;p35"/>
          <p:cNvSpPr/>
          <p:nvPr/>
        </p:nvSpPr>
        <p:spPr>
          <a:xfrm>
            <a:off x="603848" y="9661585"/>
            <a:ext cx="23188839"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92"/>
        <p:cNvGrpSpPr/>
        <p:nvPr/>
      </p:nvGrpSpPr>
      <p:grpSpPr>
        <a:xfrm>
          <a:off x="0" y="0"/>
          <a:ext cx="0" cy="0"/>
          <a:chOff x="0" y="0"/>
          <a:chExt cx="0" cy="0"/>
        </a:xfrm>
      </p:grpSpPr>
      <p:sp>
        <p:nvSpPr>
          <p:cNvPr id="493" name="Google Shape;493;p36"/>
          <p:cNvSpPr txBox="1"/>
          <p:nvPr/>
        </p:nvSpPr>
        <p:spPr>
          <a:xfrm>
            <a:off x="1142999" y="1534887"/>
            <a:ext cx="22794685" cy="11266714"/>
          </a:xfrm>
          <a:prstGeom prst="rect">
            <a:avLst/>
          </a:prstGeom>
          <a:noFill/>
          <a:ln>
            <a:noFill/>
          </a:ln>
        </p:spPr>
        <p:txBody>
          <a:bodyPr spcFirstLastPara="1" wrap="square" lIns="91425" tIns="45700" rIns="91425" bIns="45700" anchor="t" anchorCtr="0">
            <a:normAutofit/>
          </a:bodyPr>
          <a:lstStyle/>
          <a:p>
            <a:pPr marL="457200" marR="0" lvl="0" indent="-457200" algn="l" rtl="0">
              <a:lnSpc>
                <a:spcPct val="110000"/>
              </a:lnSpc>
              <a:spcBef>
                <a:spcPts val="0"/>
              </a:spcBef>
              <a:spcAft>
                <a:spcPts val="0"/>
              </a:spcAft>
              <a:buClr>
                <a:srgbClr val="323232"/>
              </a:buClr>
              <a:buSzPct val="100000"/>
              <a:buFont typeface="Arial"/>
              <a:buChar char="•"/>
            </a:pPr>
            <a:r>
              <a:rPr lang="en-GB" sz="4000" dirty="0">
                <a:solidFill>
                  <a:srgbClr val="323232"/>
                </a:solidFill>
                <a:latin typeface="Arial"/>
                <a:ea typeface="Arial"/>
                <a:cs typeface="Arial"/>
                <a:sym typeface="Arial"/>
              </a:rPr>
              <a:t>W </a:t>
            </a:r>
            <a:r>
              <a:rPr lang="en-GB" sz="4000" dirty="0" err="1">
                <a:solidFill>
                  <a:srgbClr val="323232"/>
                </a:solidFill>
                <a:latin typeface="Arial"/>
                <a:ea typeface="Arial"/>
                <a:cs typeface="Arial"/>
                <a:sym typeface="Arial"/>
              </a:rPr>
              <a:t>ramach</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tego</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modułu</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omówiono</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podstawowe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pojęcia</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związane</a:t>
            </a:r>
            <a:r>
              <a:rPr lang="en-GB" sz="4000" dirty="0">
                <a:solidFill>
                  <a:srgbClr val="323232"/>
                </a:solidFill>
                <a:latin typeface="Arial"/>
                <a:ea typeface="Arial"/>
                <a:cs typeface="Arial"/>
                <a:sym typeface="Arial"/>
              </a:rPr>
              <a:t> ze </a:t>
            </a:r>
            <a:r>
              <a:rPr lang="en-GB" sz="4000" dirty="0" err="1">
                <a:solidFill>
                  <a:srgbClr val="323232"/>
                </a:solidFill>
                <a:latin typeface="Arial"/>
                <a:ea typeface="Arial"/>
                <a:cs typeface="Arial"/>
                <a:sym typeface="Arial"/>
              </a:rPr>
              <a:t>zmianami</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klimatu</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odpornością</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podatnością</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na</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zagrożenia</a:t>
            </a:r>
            <a:r>
              <a:rPr lang="en-GB" sz="4000" dirty="0">
                <a:solidFill>
                  <a:srgbClr val="323232"/>
                </a:solidFill>
                <a:latin typeface="Arial"/>
                <a:ea typeface="Arial"/>
                <a:cs typeface="Arial"/>
                <a:sym typeface="Arial"/>
              </a:rPr>
              <a:t> i </a:t>
            </a:r>
            <a:r>
              <a:rPr lang="en-GB" sz="4000" dirty="0" err="1">
                <a:solidFill>
                  <a:srgbClr val="323232"/>
                </a:solidFill>
                <a:latin typeface="Arial"/>
                <a:ea typeface="Arial"/>
                <a:cs typeface="Arial"/>
                <a:sym typeface="Arial"/>
              </a:rPr>
              <a:t>zdolnością</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adaptacyjną</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wskazując</a:t>
            </a:r>
            <a:r>
              <a:rPr lang="en-GB" sz="4000" dirty="0">
                <a:solidFill>
                  <a:srgbClr val="323232"/>
                </a:solidFill>
                <a:latin typeface="Arial"/>
                <a:ea typeface="Arial"/>
                <a:cs typeface="Arial"/>
                <a:sym typeface="Arial"/>
              </a:rPr>
              <a:t>, w </a:t>
            </a:r>
            <a:r>
              <a:rPr lang="en-GB" sz="4000" dirty="0" err="1">
                <a:solidFill>
                  <a:srgbClr val="323232"/>
                </a:solidFill>
                <a:latin typeface="Arial"/>
                <a:ea typeface="Arial"/>
                <a:cs typeface="Arial"/>
                <a:sym typeface="Arial"/>
              </a:rPr>
              <a:t>jaki</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sposób</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przekładają</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się</a:t>
            </a:r>
            <a:r>
              <a:rPr lang="en-GB" sz="4000" dirty="0">
                <a:solidFill>
                  <a:srgbClr val="323232"/>
                </a:solidFill>
                <a:latin typeface="Arial"/>
                <a:ea typeface="Arial"/>
                <a:cs typeface="Arial"/>
                <a:sym typeface="Arial"/>
              </a:rPr>
              <a:t> one </a:t>
            </a:r>
            <a:r>
              <a:rPr lang="en-GB" sz="4000" dirty="0" err="1">
                <a:solidFill>
                  <a:srgbClr val="323232"/>
                </a:solidFill>
                <a:latin typeface="Arial"/>
                <a:ea typeface="Arial"/>
                <a:cs typeface="Arial"/>
                <a:sym typeface="Arial"/>
              </a:rPr>
              <a:t>na</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ryzyko</a:t>
            </a:r>
            <a:r>
              <a:rPr lang="en-GB" sz="4000" dirty="0">
                <a:solidFill>
                  <a:srgbClr val="323232"/>
                </a:solidFill>
                <a:latin typeface="Arial"/>
                <a:ea typeface="Arial"/>
                <a:cs typeface="Arial"/>
                <a:sym typeface="Arial"/>
              </a:rPr>
              <a:t> i </a:t>
            </a:r>
            <a:r>
              <a:rPr lang="en-GB" sz="4000" dirty="0" err="1">
                <a:solidFill>
                  <a:srgbClr val="323232"/>
                </a:solidFill>
                <a:latin typeface="Arial"/>
                <a:ea typeface="Arial"/>
                <a:cs typeface="Arial"/>
                <a:sym typeface="Arial"/>
              </a:rPr>
              <a:t>możliwości</a:t>
            </a:r>
            <a:r>
              <a:rPr lang="en-GB" sz="4000" dirty="0">
                <a:solidFill>
                  <a:srgbClr val="323232"/>
                </a:solidFill>
                <a:latin typeface="Arial"/>
                <a:ea typeface="Arial"/>
                <a:cs typeface="Arial"/>
                <a:sym typeface="Arial"/>
              </a:rPr>
              <a:t> w </a:t>
            </a:r>
            <a:r>
              <a:rPr lang="en-GB" sz="4000" dirty="0" err="1">
                <a:solidFill>
                  <a:srgbClr val="323232"/>
                </a:solidFill>
                <a:latin typeface="Arial"/>
                <a:ea typeface="Arial"/>
                <a:cs typeface="Arial"/>
                <a:sym typeface="Arial"/>
              </a:rPr>
              <a:t>sektorze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turystycznym</a:t>
            </a:r>
            <a:r>
              <a:rPr lang="en-GB" sz="4000" dirty="0">
                <a:solidFill>
                  <a:srgbClr val="323232"/>
                </a:solidFill>
                <a:latin typeface="Arial"/>
                <a:ea typeface="Arial"/>
                <a:cs typeface="Arial"/>
                <a:sym typeface="Arial"/>
              </a:rPr>
              <a:t>.</a:t>
            </a:r>
            <a:endParaRPr sz="4000" dirty="0"/>
          </a:p>
          <a:p>
            <a:pPr marL="457200" marR="0" lvl="0" indent="-175259" algn="l" rtl="0">
              <a:lnSpc>
                <a:spcPct val="110000"/>
              </a:lnSpc>
              <a:spcBef>
                <a:spcPts val="2000"/>
              </a:spcBef>
              <a:spcAft>
                <a:spcPts val="0"/>
              </a:spcAft>
              <a:buClr>
                <a:srgbClr val="323232"/>
              </a:buClr>
              <a:buSzPct val="100000"/>
              <a:buFont typeface="Arial"/>
              <a:buNone/>
            </a:pPr>
            <a:endParaRPr sz="4000" dirty="0">
              <a:solidFill>
                <a:srgbClr val="323232"/>
              </a:solidFill>
              <a:latin typeface="Arial"/>
              <a:ea typeface="Arial"/>
              <a:cs typeface="Arial"/>
              <a:sym typeface="Arial"/>
            </a:endParaRPr>
          </a:p>
          <a:p>
            <a:pPr marL="457200" marR="0" lvl="0" indent="-457200" algn="l" rtl="0">
              <a:lnSpc>
                <a:spcPct val="110000"/>
              </a:lnSpc>
              <a:spcBef>
                <a:spcPts val="2000"/>
              </a:spcBef>
              <a:spcAft>
                <a:spcPts val="0"/>
              </a:spcAft>
              <a:buClr>
                <a:srgbClr val="323232"/>
              </a:buClr>
              <a:buSzPct val="100000"/>
              <a:buFont typeface="Arial"/>
              <a:buChar char="•"/>
            </a:pPr>
            <a:r>
              <a:rPr lang="en-GB" sz="4000" dirty="0" err="1">
                <a:solidFill>
                  <a:srgbClr val="323232"/>
                </a:solidFill>
                <a:latin typeface="Arial"/>
                <a:ea typeface="Arial"/>
                <a:cs typeface="Arial"/>
                <a:sym typeface="Arial"/>
              </a:rPr>
              <a:t>Przedstawiono</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fizyczne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społeczne</a:t>
            </a:r>
            <a:r>
              <a:rPr lang="en-GB" sz="4000" dirty="0">
                <a:solidFill>
                  <a:srgbClr val="323232"/>
                </a:solidFill>
                <a:latin typeface="Arial"/>
                <a:ea typeface="Arial"/>
                <a:cs typeface="Arial"/>
                <a:sym typeface="Arial"/>
              </a:rPr>
              <a:t> i </a:t>
            </a:r>
            <a:r>
              <a:rPr lang="en-GB" sz="4000" dirty="0" err="1">
                <a:solidFill>
                  <a:srgbClr val="323232"/>
                </a:solidFill>
                <a:latin typeface="Arial"/>
                <a:ea typeface="Arial"/>
                <a:cs typeface="Arial"/>
                <a:sym typeface="Arial"/>
              </a:rPr>
              <a:t>gospodarcze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skutki</a:t>
            </a:r>
            <a:r>
              <a:rPr lang="en-GB" sz="4000" dirty="0">
                <a:solidFill>
                  <a:srgbClr val="323232"/>
                </a:solidFill>
                <a:latin typeface="Arial"/>
                <a:ea typeface="Arial"/>
                <a:cs typeface="Arial"/>
                <a:sym typeface="Arial"/>
              </a:rPr>
              <a:t>, z </a:t>
            </a:r>
            <a:r>
              <a:rPr lang="en-GB" sz="4000" dirty="0" err="1">
                <a:solidFill>
                  <a:srgbClr val="323232"/>
                </a:solidFill>
                <a:latin typeface="Arial"/>
                <a:ea typeface="Arial"/>
                <a:cs typeface="Arial"/>
                <a:sym typeface="Arial"/>
              </a:rPr>
              <a:t>jakimi</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borykają</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się</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przedsiębiorstwa</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oraz</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przeanalizowano</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strategie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adaptacyjne</a:t>
            </a:r>
            <a:r>
              <a:rPr lang="en-GB" sz="4000" dirty="0">
                <a:solidFill>
                  <a:srgbClr val="323232"/>
                </a:solidFill>
                <a:latin typeface="Arial"/>
                <a:ea typeface="Arial"/>
                <a:cs typeface="Arial"/>
                <a:sym typeface="Arial"/>
              </a:rPr>
              <a:t> i </a:t>
            </a:r>
            <a:r>
              <a:rPr lang="en-GB" sz="4000" dirty="0" err="1">
                <a:solidFill>
                  <a:srgbClr val="323232"/>
                </a:solidFill>
                <a:latin typeface="Arial"/>
                <a:ea typeface="Arial"/>
                <a:cs typeface="Arial"/>
                <a:sym typeface="Arial"/>
              </a:rPr>
              <a:t>łagodzące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oparte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na</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rzeczywistych</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przypadkach</a:t>
            </a:r>
            <a:r>
              <a:rPr lang="en-GB" sz="4000" dirty="0">
                <a:solidFill>
                  <a:srgbClr val="323232"/>
                </a:solidFill>
                <a:latin typeface="Arial"/>
                <a:ea typeface="Arial"/>
                <a:cs typeface="Arial"/>
                <a:sym typeface="Arial"/>
              </a:rPr>
              <a:t> z </a:t>
            </a:r>
            <a:r>
              <a:rPr lang="en-GB" sz="4000" dirty="0" err="1">
                <a:solidFill>
                  <a:srgbClr val="323232"/>
                </a:solidFill>
                <a:latin typeface="Arial"/>
                <a:ea typeface="Arial"/>
                <a:cs typeface="Arial"/>
                <a:sym typeface="Arial"/>
              </a:rPr>
              <a:t>regionu</a:t>
            </a:r>
            <a:r>
              <a:rPr lang="en-GB" sz="4000" dirty="0">
                <a:solidFill>
                  <a:srgbClr val="323232"/>
                </a:solidFill>
                <a:latin typeface="Arial"/>
                <a:ea typeface="Arial"/>
                <a:cs typeface="Arial"/>
                <a:sym typeface="Arial"/>
              </a:rPr>
              <a:t> Algarve, </a:t>
            </a:r>
            <a:r>
              <a:rPr lang="en-GB" sz="4000" dirty="0" err="1">
                <a:solidFill>
                  <a:srgbClr val="323232"/>
                </a:solidFill>
                <a:latin typeface="Arial"/>
                <a:ea typeface="Arial"/>
                <a:cs typeface="Arial"/>
                <a:sym typeface="Arial"/>
              </a:rPr>
              <a:t>Azorów</a:t>
            </a:r>
            <a:r>
              <a:rPr lang="en-GB" sz="4000" dirty="0">
                <a:solidFill>
                  <a:srgbClr val="323232"/>
                </a:solidFill>
                <a:latin typeface="Arial"/>
                <a:ea typeface="Arial"/>
                <a:cs typeface="Arial"/>
                <a:sym typeface="Arial"/>
              </a:rPr>
              <a:t> i </a:t>
            </a:r>
            <a:r>
              <a:rPr lang="en-GB" sz="4000" dirty="0" err="1">
                <a:solidFill>
                  <a:srgbClr val="323232"/>
                </a:solidFill>
                <a:latin typeface="Arial"/>
                <a:ea typeface="Arial"/>
                <a:cs typeface="Arial"/>
                <a:sym typeface="Arial"/>
              </a:rPr>
              <a:t>Spessart</a:t>
            </a:r>
            <a:r>
              <a:rPr lang="en-GB" sz="4000" dirty="0">
                <a:solidFill>
                  <a:srgbClr val="323232"/>
                </a:solidFill>
                <a:latin typeface="Arial"/>
                <a:ea typeface="Arial"/>
                <a:cs typeface="Arial"/>
                <a:sym typeface="Arial"/>
              </a:rPr>
              <a:t>.</a:t>
            </a:r>
            <a:endParaRPr sz="4000" dirty="0"/>
          </a:p>
          <a:p>
            <a:pPr marL="457200" marR="0" lvl="0" indent="-175259" algn="l" rtl="0">
              <a:lnSpc>
                <a:spcPct val="110000"/>
              </a:lnSpc>
              <a:spcBef>
                <a:spcPts val="2000"/>
              </a:spcBef>
              <a:spcAft>
                <a:spcPts val="0"/>
              </a:spcAft>
              <a:buClr>
                <a:srgbClr val="323232"/>
              </a:buClr>
              <a:buSzPct val="100000"/>
              <a:buFont typeface="Arial"/>
              <a:buNone/>
            </a:pPr>
            <a:endParaRPr sz="4000" dirty="0">
              <a:solidFill>
                <a:srgbClr val="323232"/>
              </a:solidFill>
              <a:latin typeface="Arial"/>
              <a:ea typeface="Arial"/>
              <a:cs typeface="Arial"/>
              <a:sym typeface="Arial"/>
            </a:endParaRPr>
          </a:p>
          <a:p>
            <a:pPr marL="457200" marR="0" lvl="0" indent="-457200" algn="l" rtl="0">
              <a:lnSpc>
                <a:spcPct val="110000"/>
              </a:lnSpc>
              <a:spcBef>
                <a:spcPts val="2000"/>
              </a:spcBef>
              <a:spcAft>
                <a:spcPts val="0"/>
              </a:spcAft>
              <a:buClr>
                <a:srgbClr val="323232"/>
              </a:buClr>
              <a:buSzPct val="100000"/>
              <a:buFont typeface="Arial"/>
              <a:buChar char="•"/>
            </a:pPr>
            <a:r>
              <a:rPr lang="en-GB" sz="4000" dirty="0" err="1">
                <a:solidFill>
                  <a:srgbClr val="323232"/>
                </a:solidFill>
                <a:latin typeface="Arial"/>
                <a:ea typeface="Arial"/>
                <a:cs typeface="Arial"/>
                <a:sym typeface="Arial"/>
              </a:rPr>
              <a:t>Przedstawiono</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podstawowe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kroki</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niezbędne</a:t>
            </a:r>
            <a:r>
              <a:rPr lang="en-GB" sz="4000" dirty="0">
                <a:solidFill>
                  <a:srgbClr val="323232"/>
                </a:solidFill>
                <a:latin typeface="Arial"/>
                <a:ea typeface="Arial"/>
                <a:cs typeface="Arial"/>
                <a:sym typeface="Arial"/>
              </a:rPr>
              <a:t> do </a:t>
            </a:r>
            <a:r>
              <a:rPr lang="en-GB" sz="4000" dirty="0" err="1">
                <a:solidFill>
                  <a:srgbClr val="323232"/>
                </a:solidFill>
                <a:latin typeface="Arial"/>
                <a:ea typeface="Arial"/>
                <a:cs typeface="Arial"/>
                <a:sym typeface="Arial"/>
              </a:rPr>
              <a:t>wdrożenia</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planu</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działania</a:t>
            </a:r>
            <a:r>
              <a:rPr lang="en-GB" sz="4000" dirty="0">
                <a:solidFill>
                  <a:srgbClr val="323232"/>
                </a:solidFill>
                <a:latin typeface="Arial"/>
                <a:ea typeface="Arial"/>
                <a:cs typeface="Arial"/>
                <a:sym typeface="Arial"/>
              </a:rPr>
              <a:t> w </a:t>
            </a:r>
            <a:r>
              <a:rPr lang="en-GB" sz="4000" dirty="0" err="1">
                <a:solidFill>
                  <a:srgbClr val="323232"/>
                </a:solidFill>
                <a:latin typeface="Arial"/>
                <a:ea typeface="Arial"/>
                <a:cs typeface="Arial"/>
                <a:sym typeface="Arial"/>
              </a:rPr>
              <a:t>zakresie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klimatu</a:t>
            </a:r>
            <a:r>
              <a:rPr lang="en-GB" sz="4000" dirty="0">
                <a:solidFill>
                  <a:srgbClr val="323232"/>
                </a:solidFill>
                <a:latin typeface="Arial"/>
                <a:ea typeface="Arial"/>
                <a:cs typeface="Arial"/>
                <a:sym typeface="Arial"/>
              </a:rPr>
              <a:t>:</a:t>
            </a:r>
            <a:endParaRPr sz="4000" dirty="0"/>
          </a:p>
          <a:p>
            <a:pPr lvl="3">
              <a:lnSpc>
                <a:spcPct val="110000"/>
              </a:lnSpc>
              <a:spcBef>
                <a:spcPts val="2000"/>
              </a:spcBef>
              <a:buClr>
                <a:srgbClr val="323232"/>
              </a:buClr>
              <a:buSzPct val="100000"/>
            </a:pPr>
            <a:r>
              <a:rPr lang="pl-PL" sz="4000" dirty="0">
                <a:solidFill>
                  <a:srgbClr val="323232"/>
                </a:solidFill>
                <a:latin typeface="Arial"/>
                <a:ea typeface="Arial"/>
                <a:cs typeface="Arial"/>
                <a:sym typeface="Arial"/>
              </a:rPr>
              <a:t>	</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Ustalenie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priorytetów</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ryzyka</a:t>
            </a:r>
            <a:r>
              <a:rPr lang="en-GB" sz="4000" dirty="0">
                <a:solidFill>
                  <a:srgbClr val="323232"/>
                </a:solidFill>
                <a:latin typeface="Arial"/>
                <a:ea typeface="Arial"/>
                <a:cs typeface="Arial"/>
                <a:sym typeface="Arial"/>
              </a:rPr>
              <a:t> i </a:t>
            </a:r>
            <a:r>
              <a:rPr lang="en-GB" sz="4000" dirty="0" err="1">
                <a:solidFill>
                  <a:srgbClr val="323232"/>
                </a:solidFill>
                <a:latin typeface="Arial"/>
                <a:ea typeface="Arial"/>
                <a:cs typeface="Arial"/>
                <a:sym typeface="Arial"/>
              </a:rPr>
              <a:t>sporządzenie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mapy</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podatności</a:t>
            </a:r>
            <a:r>
              <a:rPr lang="en-GB" sz="4000" dirty="0">
                <a:solidFill>
                  <a:srgbClr val="323232"/>
                </a:solidFill>
                <a:latin typeface="Arial"/>
                <a:ea typeface="Arial"/>
                <a:cs typeface="Arial"/>
                <a:sym typeface="Arial"/>
              </a:rPr>
              <a:t>.</a:t>
            </a:r>
            <a:endParaRPr sz="4000" dirty="0"/>
          </a:p>
          <a:p>
            <a:pPr lvl="3">
              <a:lnSpc>
                <a:spcPct val="110000"/>
              </a:lnSpc>
              <a:spcBef>
                <a:spcPts val="2000"/>
              </a:spcBef>
              <a:buClr>
                <a:srgbClr val="323232"/>
              </a:buClr>
              <a:buSzPct val="100000"/>
            </a:pPr>
            <a:r>
              <a:rPr lang="pl-PL" sz="4000" dirty="0">
                <a:solidFill>
                  <a:srgbClr val="323232"/>
                </a:solidFill>
                <a:latin typeface="Arial"/>
                <a:ea typeface="Arial"/>
                <a:cs typeface="Arial"/>
                <a:sym typeface="Arial"/>
              </a:rPr>
              <a:t>	</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Zdefiniowanie</a:t>
            </a:r>
            <a:r>
              <a:rPr lang="en-GB" sz="4000" dirty="0">
                <a:solidFill>
                  <a:srgbClr val="323232"/>
                </a:solidFill>
                <a:latin typeface="Arial"/>
                <a:ea typeface="Arial"/>
                <a:cs typeface="Arial"/>
                <a:sym typeface="Arial"/>
              </a:rPr>
              <a:t> i </a:t>
            </a:r>
            <a:r>
              <a:rPr lang="en-GB" sz="4000" dirty="0" err="1">
                <a:solidFill>
                  <a:srgbClr val="323232"/>
                </a:solidFill>
                <a:latin typeface="Arial"/>
                <a:ea typeface="Arial"/>
                <a:cs typeface="Arial"/>
                <a:sym typeface="Arial"/>
              </a:rPr>
              <a:t>zaangażowanie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zespołów</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wewnętrznych</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oraz</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zewnętrznych</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interesariuszy</a:t>
            </a:r>
            <a:r>
              <a:rPr lang="en-GB" sz="4000" dirty="0">
                <a:solidFill>
                  <a:srgbClr val="323232"/>
                </a:solidFill>
                <a:latin typeface="Arial"/>
                <a:ea typeface="Arial"/>
                <a:cs typeface="Arial"/>
                <a:sym typeface="Arial"/>
              </a:rPr>
              <a:t>.</a:t>
            </a:r>
            <a:endParaRPr sz="4000" dirty="0"/>
          </a:p>
          <a:p>
            <a:pPr lvl="3">
              <a:lnSpc>
                <a:spcPct val="110000"/>
              </a:lnSpc>
              <a:spcBef>
                <a:spcPts val="2000"/>
              </a:spcBef>
              <a:buClr>
                <a:srgbClr val="323232"/>
              </a:buClr>
              <a:buSzPct val="100000"/>
            </a:pPr>
            <a:r>
              <a:rPr lang="pl-PL" sz="4000" dirty="0">
                <a:solidFill>
                  <a:srgbClr val="323232"/>
                </a:solidFill>
                <a:latin typeface="Arial"/>
                <a:ea typeface="Arial"/>
                <a:cs typeface="Arial"/>
                <a:sym typeface="Arial"/>
              </a:rPr>
              <a:t>	</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Opracowanie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rozwiązań</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opartych</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na</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naturze</a:t>
            </a:r>
            <a:r>
              <a:rPr lang="en-GB" sz="4000" dirty="0">
                <a:solidFill>
                  <a:srgbClr val="323232"/>
                </a:solidFill>
                <a:latin typeface="Arial"/>
                <a:ea typeface="Arial"/>
                <a:cs typeface="Arial"/>
                <a:sym typeface="Arial"/>
              </a:rPr>
              <a:t> i </a:t>
            </a:r>
            <a:r>
              <a:rPr lang="en-GB" sz="4000" dirty="0" err="1">
                <a:solidFill>
                  <a:srgbClr val="323232"/>
                </a:solidFill>
                <a:latin typeface="Arial"/>
                <a:ea typeface="Arial"/>
                <a:cs typeface="Arial"/>
                <a:sym typeface="Arial"/>
              </a:rPr>
              <a:t>zrównoważonych</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technologiach</a:t>
            </a:r>
            <a:r>
              <a:rPr lang="en-GB" sz="4000" dirty="0">
                <a:solidFill>
                  <a:srgbClr val="323232"/>
                </a:solidFill>
                <a:latin typeface="Arial"/>
                <a:ea typeface="Arial"/>
                <a:cs typeface="Arial"/>
                <a:sym typeface="Arial"/>
              </a:rPr>
              <a:t>.</a:t>
            </a:r>
            <a:endParaRPr sz="4000" dirty="0"/>
          </a:p>
          <a:p>
            <a:pPr lvl="3">
              <a:lnSpc>
                <a:spcPct val="110000"/>
              </a:lnSpc>
              <a:spcBef>
                <a:spcPts val="2000"/>
              </a:spcBef>
              <a:buClr>
                <a:srgbClr val="323232"/>
              </a:buClr>
              <a:buSzPct val="100000"/>
            </a:pPr>
            <a:r>
              <a:rPr lang="pl-PL" sz="4000" dirty="0">
                <a:solidFill>
                  <a:srgbClr val="323232"/>
                </a:solidFill>
                <a:latin typeface="Arial"/>
                <a:ea typeface="Arial"/>
                <a:cs typeface="Arial"/>
                <a:sym typeface="Arial"/>
              </a:rPr>
              <a:t>	</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Pomiar</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raportowanie</a:t>
            </a:r>
            <a:r>
              <a:rPr lang="en-GB" sz="4000" dirty="0">
                <a:solidFill>
                  <a:srgbClr val="323232"/>
                </a:solidFill>
                <a:latin typeface="Arial"/>
                <a:ea typeface="Arial"/>
                <a:cs typeface="Arial"/>
                <a:sym typeface="Arial"/>
              </a:rPr>
              <a:t> i </a:t>
            </a:r>
            <a:r>
              <a:rPr lang="en-GB" sz="4000" dirty="0" err="1">
                <a:solidFill>
                  <a:srgbClr val="323232"/>
                </a:solidFill>
                <a:latin typeface="Arial"/>
                <a:ea typeface="Arial"/>
                <a:cs typeface="Arial"/>
                <a:sym typeface="Arial"/>
              </a:rPr>
              <a:t>dostosowywanie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celów</a:t>
            </a:r>
            <a:r>
              <a:rPr lang="en-GB" sz="4000" dirty="0">
                <a:solidFill>
                  <a:srgbClr val="323232"/>
                </a:solidFill>
                <a:latin typeface="Arial"/>
                <a:ea typeface="Arial"/>
                <a:cs typeface="Arial"/>
                <a:sym typeface="Arial"/>
              </a:rPr>
              <a:t> w </a:t>
            </a:r>
            <a:r>
              <a:rPr lang="en-GB" sz="4000" dirty="0" err="1">
                <a:solidFill>
                  <a:srgbClr val="323232"/>
                </a:solidFill>
                <a:latin typeface="Arial"/>
                <a:ea typeface="Arial"/>
                <a:cs typeface="Arial"/>
                <a:sym typeface="Arial"/>
              </a:rPr>
              <a:t>zakresie</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redukcji</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emisji</a:t>
            </a:r>
            <a:r>
              <a:rPr lang="en-GB" sz="4000" dirty="0">
                <a:solidFill>
                  <a:srgbClr val="323232"/>
                </a:solidFill>
                <a:latin typeface="Arial"/>
                <a:ea typeface="Arial"/>
                <a:cs typeface="Arial"/>
                <a:sym typeface="Arial"/>
              </a:rPr>
              <a:t> i </a:t>
            </a:r>
            <a:r>
              <a:rPr lang="en-GB" sz="4000" dirty="0" err="1">
                <a:solidFill>
                  <a:srgbClr val="323232"/>
                </a:solidFill>
                <a:latin typeface="Arial"/>
                <a:ea typeface="Arial"/>
                <a:cs typeface="Arial"/>
                <a:sym typeface="Arial"/>
              </a:rPr>
              <a:t>zużycia</a:t>
            </a:r>
            <a:r>
              <a:rPr lang="en-GB" sz="4000" dirty="0">
                <a:solidFill>
                  <a:srgbClr val="323232"/>
                </a:solidFill>
                <a:latin typeface="Arial"/>
                <a:ea typeface="Arial"/>
                <a:cs typeface="Arial"/>
                <a:sym typeface="Arial"/>
              </a:rPr>
              <a:t> </a:t>
            </a:r>
            <a:r>
              <a:rPr lang="en-GB" sz="4000" dirty="0" err="1">
                <a:solidFill>
                  <a:srgbClr val="323232"/>
                </a:solidFill>
                <a:latin typeface="Arial"/>
                <a:ea typeface="Arial"/>
                <a:cs typeface="Arial"/>
                <a:sym typeface="Arial"/>
              </a:rPr>
              <a:t>zasobów</a:t>
            </a:r>
            <a:r>
              <a:rPr lang="en-GB" sz="4000" dirty="0">
                <a:solidFill>
                  <a:srgbClr val="323232"/>
                </a:solidFill>
                <a:latin typeface="Arial"/>
                <a:ea typeface="Arial"/>
                <a:cs typeface="Arial"/>
                <a:sym typeface="Arial"/>
              </a:rPr>
              <a:t>.</a:t>
            </a:r>
            <a:endParaRPr sz="4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37"/>
          <p:cNvSpPr txBox="1">
            <a:spLocks noGrp="1"/>
          </p:cNvSpPr>
          <p:nvPr>
            <p:ph type="title"/>
          </p:nvPr>
        </p:nvSpPr>
        <p:spPr>
          <a:xfrm>
            <a:off x="761999" y="1524000"/>
            <a:ext cx="22860001" cy="11072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n-GB" b="1"/>
              <a:t>Referencje</a:t>
            </a:r>
            <a:endParaRPr b="1"/>
          </a:p>
        </p:txBody>
      </p:sp>
      <p:sp>
        <p:nvSpPr>
          <p:cNvPr id="499" name="Google Shape;499;p37"/>
          <p:cNvSpPr txBox="1">
            <a:spLocks noGrp="1"/>
          </p:cNvSpPr>
          <p:nvPr>
            <p:ph type="body" idx="1"/>
          </p:nvPr>
        </p:nvSpPr>
        <p:spPr>
          <a:xfrm>
            <a:off x="761999" y="2836505"/>
            <a:ext cx="22601854" cy="9741160"/>
          </a:xfrm>
          <a:prstGeom prst="rect">
            <a:avLst/>
          </a:prstGeom>
          <a:noFill/>
          <a:ln>
            <a:noFill/>
          </a:ln>
        </p:spPr>
        <p:txBody>
          <a:bodyPr spcFirstLastPara="1" wrap="square" lIns="0" tIns="0" rIns="0" bIns="0" anchor="t" anchorCtr="0">
            <a:normAutofit/>
          </a:bodyPr>
          <a:lstStyle/>
          <a:p>
            <a:pPr marL="720000" lvl="0" indent="-540000" algn="just" rtl="0">
              <a:lnSpc>
                <a:spcPct val="110000"/>
              </a:lnSpc>
              <a:spcBef>
                <a:spcPts val="0"/>
              </a:spcBef>
              <a:spcAft>
                <a:spcPts val="0"/>
              </a:spcAft>
              <a:buClr>
                <a:srgbClr val="323232"/>
              </a:buClr>
              <a:buSzPts val="2000"/>
              <a:buNone/>
            </a:pPr>
            <a:r>
              <a:rPr lang="en-GB" sz="2000"/>
              <a:t>Becken, S. i Hay, J. E. (2007). </a:t>
            </a:r>
            <a:r>
              <a:rPr lang="en-GB" sz="2000" i="1"/>
              <a:t>Turystyka a zmiany klimatu: zagrożenia i szanse. </a:t>
            </a:r>
            <a:r>
              <a:rPr lang="en-GB" sz="2000"/>
              <a:t>Channel View Publications.</a:t>
            </a:r>
            <a:endParaRPr sz="2000"/>
          </a:p>
          <a:p>
            <a:pPr marL="720000" lvl="0" indent="-540000" algn="just" rtl="0">
              <a:lnSpc>
                <a:spcPct val="110000"/>
              </a:lnSpc>
              <a:spcBef>
                <a:spcPts val="0"/>
              </a:spcBef>
              <a:spcAft>
                <a:spcPts val="0"/>
              </a:spcAft>
              <a:buClr>
                <a:srgbClr val="323232"/>
              </a:buClr>
              <a:buSzPts val="2000"/>
              <a:buNone/>
            </a:pPr>
            <a:r>
              <a:rPr lang="en-GB" sz="2000"/>
              <a:t>Cameron, E., Harris, S. i Prattico, E. (2018). </a:t>
            </a:r>
            <a:r>
              <a:rPr lang="en-GB" sz="2000" i="1"/>
              <a:t>Odporny biznes, odporny świat: ramy badawcze dla przywództwa sektora prywatnego w zakresie adaptacji do zmian klimatu. </a:t>
            </a:r>
            <a:r>
              <a:rPr lang="en-GB" sz="2000"/>
              <a:t>BSR. Pobrane z https://www.bsr.org/en/reports/resilient-business-resilient-world-private-sector-climate-adaptation</a:t>
            </a:r>
            <a:endParaRPr sz="2000"/>
          </a:p>
          <a:p>
            <a:pPr marL="720000" lvl="0" indent="-540000" algn="just" rtl="0">
              <a:lnSpc>
                <a:spcPct val="110000"/>
              </a:lnSpc>
              <a:spcBef>
                <a:spcPts val="0"/>
              </a:spcBef>
              <a:spcAft>
                <a:spcPts val="0"/>
              </a:spcAft>
              <a:buClr>
                <a:srgbClr val="323232"/>
              </a:buClr>
              <a:buSzPts val="2000"/>
              <a:buNone/>
            </a:pPr>
            <a:r>
              <a:rPr lang="en-GB" sz="2000"/>
              <a:t>Climate ADAPT. (2019). </a:t>
            </a:r>
            <a:r>
              <a:rPr lang="en-GB" sz="2000" i="1"/>
              <a:t>Adaptacja w turystyce zimowej w Spessart (Niemcy). </a:t>
            </a:r>
            <a:r>
              <a:rPr lang="en-GB" sz="2000"/>
              <a:t>Pobrane z Climate ADAPT – dzielenie się wiedzą na temat adaptacji dla Europy odpornej na zmiany klimatu: https://climate-adapt.eea.europa.eu/en/metadata/case-studies/adaptation-in-winter-tourism-in-spessart-germany</a:t>
            </a:r>
            <a:endParaRPr sz="2000"/>
          </a:p>
          <a:p>
            <a:pPr marL="720000" lvl="0" indent="-540000" algn="just" rtl="0">
              <a:lnSpc>
                <a:spcPct val="110000"/>
              </a:lnSpc>
              <a:spcBef>
                <a:spcPts val="0"/>
              </a:spcBef>
              <a:spcAft>
                <a:spcPts val="0"/>
              </a:spcAft>
              <a:buClr>
                <a:srgbClr val="323232"/>
              </a:buClr>
              <a:buSzPts val="2000"/>
              <a:buNone/>
            </a:pPr>
            <a:r>
              <a:rPr lang="en-GB" sz="2000"/>
              <a:t>Climate ADAPT. (b.d.). </a:t>
            </a:r>
            <a:r>
              <a:rPr lang="en-GB" sz="2000" i="1"/>
              <a:t>Turystyka</a:t>
            </a:r>
            <a:r>
              <a:rPr lang="en-GB" sz="2000"/>
              <a:t>. Pobrano w lipcu 2025 r. z Climate ADAPT – dzielenie się wiedzą na temat adaptacji dla Europy odpornej na zmiany klimatu: https://climate-adapt.eea.europa.eu/en/eu-adaptation-policy/sector-policies/tourism</a:t>
            </a:r>
            <a:endParaRPr sz="2000"/>
          </a:p>
          <a:p>
            <a:pPr marL="720000" lvl="0" indent="-540000" algn="just" rtl="0">
              <a:lnSpc>
                <a:spcPct val="110000"/>
              </a:lnSpc>
              <a:spcBef>
                <a:spcPts val="0"/>
              </a:spcBef>
              <a:spcAft>
                <a:spcPts val="0"/>
              </a:spcAft>
              <a:buClr>
                <a:srgbClr val="323232"/>
              </a:buClr>
              <a:buSzPts val="2000"/>
              <a:buNone/>
            </a:pPr>
            <a:r>
              <a:rPr lang="en-GB" sz="2000"/>
              <a:t>UE. (25 września 2024 r.). </a:t>
            </a:r>
            <a:r>
              <a:rPr lang="en-GB" sz="2000" i="1"/>
              <a:t>Zrównoważona turystyka – dostosowanie się do trendów wakacyjnych wywołanych zmianami klimatu. </a:t>
            </a:r>
            <a:r>
              <a:rPr lang="en-GB" sz="2000"/>
              <a:t>(E. Union, red.) Pobrano w lipcu 2025 r. z platformy turystycznej UE: https://transition-pathways.europa.eu/articles/sustainable-tourism-adapting-climate-induced-holiday-trends</a:t>
            </a:r>
            <a:endParaRPr sz="2000"/>
          </a:p>
          <a:p>
            <a:pPr marL="720000" lvl="0" indent="-540000" algn="just" rtl="0">
              <a:lnSpc>
                <a:spcPct val="110000"/>
              </a:lnSpc>
              <a:spcBef>
                <a:spcPts val="0"/>
              </a:spcBef>
              <a:spcAft>
                <a:spcPts val="0"/>
              </a:spcAft>
              <a:buClr>
                <a:srgbClr val="323232"/>
              </a:buClr>
              <a:buSzPts val="2000"/>
              <a:buNone/>
            </a:pPr>
            <a:r>
              <a:rPr lang="en-GB" sz="2000"/>
              <a:t>Komisja Europejska. (b.d.). </a:t>
            </a:r>
            <a:r>
              <a:rPr lang="en-GB" sz="2000" i="1"/>
              <a:t>Konsekwencje zmian klimatu</a:t>
            </a:r>
            <a:r>
              <a:rPr lang="en-GB" sz="2000"/>
              <a:t>. Pobrano w lipcu 2025 r. z Komisji Europejskiej – Energia, zmiany klimatu, środowisko: https://climate.ec.europa.eu/climate-change/consequences-climate-change_en</a:t>
            </a:r>
            <a:endParaRPr sz="2000"/>
          </a:p>
          <a:p>
            <a:pPr marL="720000" lvl="0" indent="-540000" algn="just" rtl="0">
              <a:lnSpc>
                <a:spcPct val="110000"/>
              </a:lnSpc>
              <a:spcBef>
                <a:spcPts val="0"/>
              </a:spcBef>
              <a:spcAft>
                <a:spcPts val="0"/>
              </a:spcAft>
              <a:buClr>
                <a:srgbClr val="323232"/>
              </a:buClr>
              <a:buSzPts val="2000"/>
              <a:buNone/>
            </a:pPr>
            <a:r>
              <a:rPr lang="en-GB" sz="2000"/>
              <a:t>Gössling, S. i Scott, D. (2025). Zmiany klimatyczne a geografia turystyki. </a:t>
            </a:r>
            <a:r>
              <a:rPr lang="en-GB" sz="2000" i="1"/>
              <a:t>Tourism Geographies, 27</a:t>
            </a:r>
            <a:r>
              <a:rPr lang="en-GB" sz="2000"/>
              <a:t>(3-4), 642-652. doi:10.1080/14616688.2024.2332359</a:t>
            </a:r>
            <a:endParaRPr sz="2000"/>
          </a:p>
          <a:p>
            <a:pPr marL="720000" lvl="0" indent="-540000" algn="just" rtl="0">
              <a:lnSpc>
                <a:spcPct val="110000"/>
              </a:lnSpc>
              <a:spcBef>
                <a:spcPts val="0"/>
              </a:spcBef>
              <a:spcAft>
                <a:spcPts val="0"/>
              </a:spcAft>
              <a:buClr>
                <a:srgbClr val="323232"/>
              </a:buClr>
              <a:buSzPts val="2000"/>
              <a:buNone/>
            </a:pPr>
            <a:r>
              <a:rPr lang="en-GB" sz="2000"/>
              <a:t>Intrepid Travel. (2020).</a:t>
            </a:r>
            <a:r>
              <a:rPr lang="en-GB" sz="2000" i="1"/>
              <a:t> 10-punktowy przewodnik szybkiego startu po dekarbonizacji działalności turystycznej. </a:t>
            </a:r>
            <a:r>
              <a:rPr lang="en-GB" sz="2000"/>
              <a:t>Intrepid. Pobrano z https://www.intrepidtravel.com/adventures/decarbonise-travel/</a:t>
            </a:r>
            <a:endParaRPr sz="2000"/>
          </a:p>
          <a:p>
            <a:pPr marL="720000" lvl="0" indent="-540000" algn="just" rtl="0">
              <a:lnSpc>
                <a:spcPct val="110000"/>
              </a:lnSpc>
              <a:spcBef>
                <a:spcPts val="0"/>
              </a:spcBef>
              <a:spcAft>
                <a:spcPts val="0"/>
              </a:spcAft>
              <a:buClr>
                <a:srgbClr val="323232"/>
              </a:buClr>
              <a:buSzPts val="2000"/>
              <a:buNone/>
            </a:pPr>
            <a:r>
              <a:rPr lang="en-GB" sz="2000"/>
              <a:t>IPCC. (b.d.). </a:t>
            </a:r>
            <a:r>
              <a:rPr lang="en-GB" sz="2000" i="1"/>
              <a:t>Słownik IPCC</a:t>
            </a:r>
            <a:r>
              <a:rPr lang="en-GB" sz="2000"/>
              <a:t>. (I. P. Change, redaktor) Pobrano w lipcu 2025 r. z https://apps.ipcc.ch/glossary/</a:t>
            </a:r>
            <a:endParaRPr sz="2000"/>
          </a:p>
          <a:p>
            <a:pPr marL="720000" lvl="0" indent="-540000" algn="just" rtl="0">
              <a:lnSpc>
                <a:spcPct val="110000"/>
              </a:lnSpc>
              <a:spcBef>
                <a:spcPts val="0"/>
              </a:spcBef>
              <a:spcAft>
                <a:spcPts val="0"/>
              </a:spcAft>
              <a:buClr>
                <a:srgbClr val="323232"/>
              </a:buClr>
              <a:buSzPts val="2000"/>
              <a:buNone/>
            </a:pPr>
            <a:r>
              <a:rPr lang="en-GB" sz="2000"/>
              <a:t>IPCC, 2018: Podsumowanie dla decydentów. W: </a:t>
            </a:r>
            <a:r>
              <a:rPr lang="en-GB" sz="2000" i="1"/>
              <a:t>Globalne ocieplenie o 1,5°C. Specjalny raport IPCC dotyczący skutków globalnego ocieplenia o 1,5°C powyżej poziomu sprzed epoki przemysłowej i związanych z tym ścieżek emisji gazów cieplarnianych w kontekście wzmocnienia globalnej reakcji na zagrożenie zmianami klimatu, zrównoważonego rozwoju i wysiłków na rzecz eliminacji ubóstwa </a:t>
            </a:r>
            <a:r>
              <a:rPr lang="en-GB" sz="2000"/>
              <a:t>[Masson-Delmotte, V., P. Zhai, H.-O. Pörtner, D. Roberts, J. Skea, P.R. Shukla, A. Pirani, W. Moufouma-Okia, C. Péan, R. Pidcock, S. Connors, J.B.R. Matthews, Y. Chen, X. Zhou, M.I. Gomis, E. Lonnoy, T. Maycock, M. Tignor i T. Waterfield (red.)]. Cambridge University Press, Cambridge, Wielka Brytania i Nowy Jork, NY, USA, str. 3-24, doi:</a:t>
            </a:r>
            <a:r>
              <a:rPr lang="en-GB" sz="2000" u="sng">
                <a:solidFill>
                  <a:schemeClr val="hlink"/>
                </a:solidFill>
                <a:hlinkClick r:id="rId3"/>
              </a:rPr>
              <a:t>10.1017/9781009157940.001</a:t>
            </a:r>
            <a:r>
              <a:rPr lang="en-GB" sz="2000" i="1"/>
              <a:t>.</a:t>
            </a:r>
            <a:endParaRPr sz="2000"/>
          </a:p>
          <a:p>
            <a:pPr marL="720000" lvl="0" indent="-540000" algn="just" rtl="0">
              <a:lnSpc>
                <a:spcPct val="110000"/>
              </a:lnSpc>
              <a:spcBef>
                <a:spcPts val="0"/>
              </a:spcBef>
              <a:spcAft>
                <a:spcPts val="0"/>
              </a:spcAft>
              <a:buClr>
                <a:srgbClr val="323232"/>
              </a:buClr>
              <a:buSzPts val="2000"/>
              <a:buNone/>
            </a:pPr>
            <a:r>
              <a:rPr lang="en-GB" sz="2000"/>
              <a:t>NOVA; Turismo de Portugal. (2021). </a:t>
            </a:r>
            <a:r>
              <a:rPr lang="en-GB" sz="2000" i="1"/>
              <a:t>Guia Neutralidade carbónica nos empreedimentos turísticos. Turismo sustentável: um melhor futuro para (com) todos. </a:t>
            </a:r>
            <a:r>
              <a:rPr lang="en-GB" sz="2000"/>
              <a:t>NOVA Tourism and Hospitality Platform; Turismo de Portugal.</a:t>
            </a:r>
            <a:endParaRPr/>
          </a:p>
          <a:p>
            <a:pPr marL="720000" lvl="0" indent="-540000" algn="just" rtl="0">
              <a:lnSpc>
                <a:spcPct val="110000"/>
              </a:lnSpc>
              <a:spcBef>
                <a:spcPts val="0"/>
              </a:spcBef>
              <a:spcAft>
                <a:spcPts val="0"/>
              </a:spcAft>
              <a:buClr>
                <a:srgbClr val="323232"/>
              </a:buClr>
              <a:buSzPts val="2000"/>
              <a:buNone/>
            </a:pPr>
            <a:r>
              <a:rPr lang="en-GB" sz="2000"/>
              <a:t>Turismo de Portugal. (2023). </a:t>
            </a:r>
            <a:r>
              <a:rPr lang="en-GB" sz="2000" i="1"/>
              <a:t>Guia de boas práticas de sustentabilidade para a animação turística. </a:t>
            </a:r>
            <a:r>
              <a:rPr lang="en-GB" sz="2000"/>
              <a:t>Turismo de Portugal.</a:t>
            </a:r>
            <a:endParaRPr/>
          </a:p>
          <a:p>
            <a:pPr marL="720000" lvl="0" indent="-540000" algn="just" rtl="0">
              <a:lnSpc>
                <a:spcPct val="110000"/>
              </a:lnSpc>
              <a:spcBef>
                <a:spcPts val="0"/>
              </a:spcBef>
              <a:spcAft>
                <a:spcPts val="0"/>
              </a:spcAft>
              <a:buClr>
                <a:srgbClr val="323232"/>
              </a:buClr>
              <a:buSzPts val="2000"/>
              <a:buNone/>
            </a:pPr>
            <a:r>
              <a:rPr lang="en-GB" sz="2000"/>
              <a:t>Turismo de Portugal. (2025, czerwiec). </a:t>
            </a:r>
            <a:r>
              <a:rPr lang="en-GB" sz="2000" i="1"/>
              <a:t>Save Water promuje 13% oszczędność zużycia wody w sektorze turystycznym regionu Algarve. </a:t>
            </a:r>
            <a:r>
              <a:rPr lang="en-GB" sz="2000"/>
              <a:t>Pobrano w lipcu 2025 r. z Turismo de Portugal Business: https://business.turismodeportugal.pt/pt/noticias/Paginas/save-water-poupanca-consumo-agua-algarve.aspx</a:t>
            </a:r>
            <a:endParaRPr sz="2000"/>
          </a:p>
          <a:p>
            <a:pPr marL="720000" lvl="0" indent="-540000" algn="just" rtl="0">
              <a:lnSpc>
                <a:spcPct val="110000"/>
              </a:lnSpc>
              <a:spcBef>
                <a:spcPts val="0"/>
              </a:spcBef>
              <a:spcAft>
                <a:spcPts val="0"/>
              </a:spcAft>
              <a:buClr>
                <a:srgbClr val="323232"/>
              </a:buClr>
              <a:buSzPts val="2000"/>
              <a:buNone/>
            </a:pPr>
            <a:r>
              <a:rPr lang="en-GB" sz="2000"/>
              <a:t>ONZ. (b.d.). </a:t>
            </a:r>
            <a:r>
              <a:rPr lang="en-GB" sz="2000" i="1"/>
              <a:t>Przyczyny i skutki zmian klimatycznych</a:t>
            </a:r>
            <a:r>
              <a:rPr lang="en-GB" sz="2000"/>
              <a:t>. Pobrano w lipcu 2025 r. z United Nations | Climate Action: https://www.un.org/en/climatechange/science/causes-effects-climate-change</a:t>
            </a:r>
            <a:endParaRPr sz="2000"/>
          </a:p>
          <a:p>
            <a:pPr marL="720000" lvl="0" indent="-540000" algn="just" rtl="0">
              <a:lnSpc>
                <a:spcPct val="110000"/>
              </a:lnSpc>
              <a:spcBef>
                <a:spcPts val="0"/>
              </a:spcBef>
              <a:spcAft>
                <a:spcPts val="0"/>
              </a:spcAft>
              <a:buClr>
                <a:srgbClr val="323232"/>
              </a:buClr>
              <a:buSzPts val="2000"/>
              <a:buNone/>
            </a:pPr>
            <a:r>
              <a:rPr lang="en-GB" sz="2000"/>
              <a:t>Uniwersytet Cambridge. (2014). </a:t>
            </a:r>
            <a:r>
              <a:rPr lang="en-GB" sz="2000" i="1"/>
              <a:t>Zmiany klimatyczne: konsekwencje dla turystyki – kluczowe wnioski z piątego raportu oceniającego Międzyrządowego Zespołu ds. Zmian Klimatu. </a:t>
            </a:r>
            <a:r>
              <a:rPr lang="en-GB" sz="2000"/>
              <a:t>Europejska Fundacja Klimatyczna (ECF); Judge Business School Uniwersytetu Cambridge (CJBS); Instytut Przywództwa w zakresie Zrównoważonego Rozwoju (CISL).</a:t>
            </a:r>
            <a:endParaRPr sz="2000"/>
          </a:p>
          <a:p>
            <a:pPr marL="720000" lvl="0" indent="-540000" algn="just" rtl="0">
              <a:lnSpc>
                <a:spcPct val="110000"/>
              </a:lnSpc>
              <a:spcBef>
                <a:spcPts val="0"/>
              </a:spcBef>
              <a:spcAft>
                <a:spcPts val="0"/>
              </a:spcAft>
              <a:buClr>
                <a:srgbClr val="323232"/>
              </a:buClr>
              <a:buSzPts val="2000"/>
              <a:buNone/>
            </a:pPr>
            <a:r>
              <a:rPr lang="en-GB" sz="2000"/>
              <a:t>Whitaker, M. (16 lipca 2024 r.). </a:t>
            </a:r>
            <a:r>
              <a:rPr lang="en-GB" sz="2000" i="1"/>
              <a:t>Zmiany klimatyczne a turystyka: skutki i adaptacje</a:t>
            </a:r>
            <a:r>
              <a:rPr lang="en-GB" sz="2000"/>
              <a:t>. Pobrane w lipcu 2025 r. z Protect Earth Foundation: https://protectearth.foundation/climate-change-and-tourism-impacts-adaptations/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2528</TotalTime>
  <Words>4005</Words>
  <Application>Microsoft Office PowerPoint</Application>
  <PresentationFormat>Niestandardowy</PresentationFormat>
  <Paragraphs>299</Paragraphs>
  <Slides>39</Slides>
  <Notes>38</Notes>
  <HiddenSlides>0</HiddenSlides>
  <MMClips>0</MMClips>
  <ScaleCrop>false</ScaleCrop>
  <HeadingPairs>
    <vt:vector size="6" baseType="variant">
      <vt:variant>
        <vt:lpstr>Używane czcionki</vt:lpstr>
      </vt:variant>
      <vt:variant>
        <vt:i4>2</vt:i4>
      </vt:variant>
      <vt:variant>
        <vt:lpstr>Motyw</vt:lpstr>
      </vt:variant>
      <vt:variant>
        <vt:i4>1</vt:i4>
      </vt:variant>
      <vt:variant>
        <vt:lpstr>Tytuły slajdów</vt:lpstr>
      </vt:variant>
      <vt:variant>
        <vt:i4>39</vt:i4>
      </vt:variant>
    </vt:vector>
  </HeadingPairs>
  <TitlesOfParts>
    <vt:vector size="42" baseType="lpstr">
      <vt:lpstr>Arial</vt:lpstr>
      <vt:lpstr>Noto Sans Symbols</vt:lpstr>
      <vt:lpstr>Office Theme</vt:lpstr>
      <vt:lpstr>Prezentacja programu PowerPoint</vt:lpstr>
      <vt:lpstr>6. Odporność na zmiany klimatu</vt:lpstr>
      <vt:lpstr>Wprowadzenie</vt:lpstr>
      <vt:lpstr>A. Zmiany klimatu</vt:lpstr>
      <vt:lpstr>1. Zmiany klimatu – definicje</vt:lpstr>
      <vt:lpstr>2. Zmiany klimatyczne – przyczyny</vt:lpstr>
      <vt:lpstr>2. Zmiany klimatu – przyczyny</vt:lpstr>
      <vt:lpstr>3. Zmiany klimatu – naturalne konsekwencje</vt:lpstr>
      <vt:lpstr>3. Zmiany klimatu –  konsekwencje społeczne</vt:lpstr>
      <vt:lpstr>3. Zmiany klimatu – konsekwencje gospodarcze</vt:lpstr>
      <vt:lpstr>3. Zmiany klimatyczne – konsekwencje gospodarcze</vt:lpstr>
      <vt:lpstr>3. Zmiany klimatu – działania</vt:lpstr>
      <vt:lpstr>4. Zmiany klimatu – podstawowe pojęcia </vt:lpstr>
      <vt:lpstr>4. Zmiany klimatu – podstawowe pojęcia </vt:lpstr>
      <vt:lpstr>B. Zagrożenia klimatyczne w sektorze turystycznym</vt:lpstr>
      <vt:lpstr>1. Zagrożenia fizyczne i środowiskowe </vt:lpstr>
      <vt:lpstr>2. Ryzyko gospodarcze </vt:lpstr>
      <vt:lpstr>3. Ryzyko społeczne </vt:lpstr>
      <vt:lpstr>4. Zagrożenia klimatyczne w sektorze turystycznym – ćwiczenie</vt:lpstr>
      <vt:lpstr>5. Rodzaje turystyki, na które ma to wpływ</vt:lpstr>
      <vt:lpstr>5. Rodzaje turystyki, na które ma to wpływ</vt:lpstr>
      <vt:lpstr>5. Rodzaje turystyki, na które ma to wpływ</vt:lpstr>
      <vt:lpstr>5. Rodzaje turystyki, na które ma to wpływ – ćwiczenie</vt:lpstr>
      <vt:lpstr>C. Strategie adaptacyjne i łagodzące</vt:lpstr>
      <vt:lpstr>1. Strategia adaptacyjna</vt:lpstr>
      <vt:lpstr>1. Strategia adaptacyjna</vt:lpstr>
      <vt:lpstr>2. Strategia łagodzenia skutków</vt:lpstr>
      <vt:lpstr>2. Strategia łagodzenia skutków</vt:lpstr>
      <vt:lpstr>3. Strategia adaptacyjna i łagodząca – działanie</vt:lpstr>
      <vt:lpstr>D. Studia przypadków</vt:lpstr>
      <vt:lpstr>1. Algarve, Portugalia</vt:lpstr>
      <vt:lpstr>2. Azory, Portugalia</vt:lpstr>
      <vt:lpstr>4. Działalność</vt:lpstr>
      <vt:lpstr>Zapoznaj się z poniższymi zasobami, aby kontynuować samodzielną naukę!</vt:lpstr>
      <vt:lpstr>Podejmijmy działania!</vt:lpstr>
      <vt:lpstr>E. Wnioski</vt:lpstr>
      <vt:lpstr>Prezentacja programu PowerPoint</vt:lpstr>
      <vt:lpstr>Referencje</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Nowy Użytkownik</dc:creator>
  <cp:keywords>, docId:CBACCC604DC50C7CE8283CE4DF54CA03</cp:keywords>
  <cp:lastModifiedBy>Iwona Majewska</cp:lastModifiedBy>
  <cp:revision>17</cp:revision>
  <dcterms:modified xsi:type="dcterms:W3CDTF">2026-03-04T21:59:31Z</dcterms:modified>
</cp:coreProperties>
</file>