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44" roundtripDataSignature="AMtx7mjHY2hs+hc01vc9AZ1MhZvDKSQo6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customschemas.google.com/relationships/presentationmetadata" Target="metadata"/><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 name="Google Shape;8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 name="Google Shape;9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https://www.ipcc.ch/sr15/graphics/</a:t>
            </a:r>
            <a:endParaRPr/>
          </a:p>
        </p:txBody>
      </p:sp>
      <p:sp>
        <p:nvSpPr>
          <p:cNvPr id="105" name="Google Shape;10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 name="Google Shape;11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 name="Google Shape;12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 name="Google Shape;13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 name="Google Shape;14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 name="Google Shape;14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 name="Google Shape;16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 name="Google Shape;16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 name="Google Shape;18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9" name="Google Shape;19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5" name="Google Shape;20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7" name="Google Shape;21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5" name="Google Shape;22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6" name="Google Shape;23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GB"/>
              <a:t>https://www.forbes.com/sites/ceciliarodriguez/2020/10/11/europe-winter-travel-the-10-best-covid-safest-ski-resorts-for-2020-2021/</a:t>
            </a:r>
            <a:endParaRPr/>
          </a:p>
          <a:p>
            <a:pPr indent="0" lvl="0" marL="0" marR="0" rtl="0" algn="l">
              <a:lnSpc>
                <a:spcPct val="100000"/>
              </a:lnSpc>
              <a:spcBef>
                <a:spcPts val="0"/>
              </a:spcBef>
              <a:spcAft>
                <a:spcPts val="0"/>
              </a:spcAft>
              <a:buClr>
                <a:schemeClr val="dk1"/>
              </a:buClr>
              <a:buSzPts val="1200"/>
              <a:buFont typeface="Arial"/>
              <a:buNone/>
            </a:pPr>
            <a:r>
              <a:rPr lang="en-GB"/>
              <a:t>https://www.roteirododouro.com/alojamentos/turismo-rural</a:t>
            </a:r>
            <a:endParaRPr/>
          </a:p>
          <a:p>
            <a:pPr indent="0" lvl="0" marL="0" marR="0" rtl="0" algn="l">
              <a:lnSpc>
                <a:spcPct val="100000"/>
              </a:lnSpc>
              <a:spcBef>
                <a:spcPts val="0"/>
              </a:spcBef>
              <a:spcAft>
                <a:spcPts val="0"/>
              </a:spcAft>
              <a:buClr>
                <a:schemeClr val="dk1"/>
              </a:buClr>
              <a:buSzPts val="1200"/>
              <a:buFont typeface="Arial"/>
              <a:buNone/>
            </a:pPr>
            <a:r>
              <a:rPr lang="en-GB"/>
              <a:t>https://www.timeout.pt/lisboa/pt/hoteis/eco-resorts-em-portugal-para-umas-ferias-mais-verdes</a:t>
            </a:r>
            <a:endParaRPr/>
          </a:p>
          <a:p>
            <a:pPr indent="0" lvl="0" marL="0" rtl="0" algn="l">
              <a:lnSpc>
                <a:spcPct val="100000"/>
              </a:lnSpc>
              <a:spcBef>
                <a:spcPts val="0"/>
              </a:spcBef>
              <a:spcAft>
                <a:spcPts val="0"/>
              </a:spcAft>
              <a:buSzPts val="1400"/>
              <a:buNone/>
            </a:pPr>
            <a:r>
              <a:t/>
            </a:r>
            <a:endParaRPr/>
          </a:p>
        </p:txBody>
      </p:sp>
      <p:sp>
        <p:nvSpPr>
          <p:cNvPr id="243" name="Google Shape;243;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https://ionline.sapo.pt/2017/01/04/lisboa-terreiro-do-paco-nem-sempre-foi-amarelo/</a:t>
            </a:r>
            <a:endParaRPr/>
          </a:p>
          <a:p>
            <a:pPr indent="0" lvl="0" marL="0" rtl="0" algn="l">
              <a:lnSpc>
                <a:spcPct val="100000"/>
              </a:lnSpc>
              <a:spcBef>
                <a:spcPts val="0"/>
              </a:spcBef>
              <a:spcAft>
                <a:spcPts val="0"/>
              </a:spcAft>
              <a:buSzPts val="1400"/>
              <a:buNone/>
            </a:pPr>
            <a:r>
              <a:rPr lang="en-GB"/>
              <a:t>https://www.siestacampers.com/pt/blog/ria-formosa-natural-park</a:t>
            </a:r>
            <a:endParaRPr/>
          </a:p>
          <a:p>
            <a:pPr indent="0" lvl="0" marL="0" rtl="0" algn="l">
              <a:lnSpc>
                <a:spcPct val="100000"/>
              </a:lnSpc>
              <a:spcBef>
                <a:spcPts val="0"/>
              </a:spcBef>
              <a:spcAft>
                <a:spcPts val="0"/>
              </a:spcAft>
              <a:buSzPts val="1400"/>
              <a:buNone/>
            </a:pPr>
            <a:r>
              <a:rPr lang="en-GB"/>
              <a:t>https://letsdivetulamben.com/how-divers-can-protect-coral-reefs/</a:t>
            </a:r>
            <a:endParaRPr/>
          </a:p>
        </p:txBody>
      </p:sp>
      <p:sp>
        <p:nvSpPr>
          <p:cNvPr id="265" name="Google Shape;265;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https://ionline.sapo.pt/2017/01/04/lisboa-terreiro-do-paco-nem-sempre-foi-amarelo/</a:t>
            </a:r>
            <a:endParaRPr/>
          </a:p>
          <a:p>
            <a:pPr indent="0" lvl="0" marL="0" rtl="0" algn="l">
              <a:lnSpc>
                <a:spcPct val="100000"/>
              </a:lnSpc>
              <a:spcBef>
                <a:spcPts val="0"/>
              </a:spcBef>
              <a:spcAft>
                <a:spcPts val="0"/>
              </a:spcAft>
              <a:buSzPts val="1400"/>
              <a:buNone/>
            </a:pPr>
            <a:r>
              <a:rPr lang="en-GB"/>
              <a:t>https://www.siestacampers.com/pt/blog/ria-formosa-natural-park</a:t>
            </a:r>
            <a:endParaRPr/>
          </a:p>
          <a:p>
            <a:pPr indent="0" lvl="0" marL="0" rtl="0" algn="l">
              <a:lnSpc>
                <a:spcPct val="100000"/>
              </a:lnSpc>
              <a:spcBef>
                <a:spcPts val="0"/>
              </a:spcBef>
              <a:spcAft>
                <a:spcPts val="0"/>
              </a:spcAft>
              <a:buSzPts val="1400"/>
              <a:buNone/>
            </a:pPr>
            <a:r>
              <a:rPr lang="en-GB"/>
              <a:t>https://letsdivetulamben.com/how-divers-can-protect-coral-reefs/</a:t>
            </a:r>
            <a:endParaRPr/>
          </a:p>
        </p:txBody>
      </p:sp>
      <p:sp>
        <p:nvSpPr>
          <p:cNvPr id="287" name="Google Shape;287;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https://ionline.sapo.pt/2017/01/04/lisboa-terreiro-do-paco-nem-sempre-foi-amarelo/</a:t>
            </a:r>
            <a:endParaRPr/>
          </a:p>
          <a:p>
            <a:pPr indent="0" lvl="0" marL="0" rtl="0" algn="l">
              <a:lnSpc>
                <a:spcPct val="100000"/>
              </a:lnSpc>
              <a:spcBef>
                <a:spcPts val="0"/>
              </a:spcBef>
              <a:spcAft>
                <a:spcPts val="0"/>
              </a:spcAft>
              <a:buSzPts val="1400"/>
              <a:buNone/>
            </a:pPr>
            <a:r>
              <a:rPr lang="en-GB"/>
              <a:t>https://www.siestacampers.com/pt/blog/ria-formosa-natural-park</a:t>
            </a:r>
            <a:endParaRPr/>
          </a:p>
          <a:p>
            <a:pPr indent="0" lvl="0" marL="0" rtl="0" algn="l">
              <a:lnSpc>
                <a:spcPct val="100000"/>
              </a:lnSpc>
              <a:spcBef>
                <a:spcPts val="0"/>
              </a:spcBef>
              <a:spcAft>
                <a:spcPts val="0"/>
              </a:spcAft>
              <a:buSzPts val="1400"/>
              <a:buNone/>
            </a:pPr>
            <a:r>
              <a:rPr lang="en-GB"/>
              <a:t>https://letsdivetulamben.com/how-divers-can-protect-coral-reefs/</a:t>
            </a:r>
            <a:endParaRPr/>
          </a:p>
        </p:txBody>
      </p:sp>
      <p:sp>
        <p:nvSpPr>
          <p:cNvPr id="294" name="Google Shape;294;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0" name="Google Shape;30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6" name="Google Shape;30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5" name="Google Shape;33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2" name="Google Shape;36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3" name="Google Shape;40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4" name="Google Shape;43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1" name="Google Shape;44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7" name="Google Shape;44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4" name="Google Shape;454;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2" name="Google Shape;462;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8" name="Google Shape;468;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6" name="Google Shape;476;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3" name="Google Shape;483;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9" name="Google Shape;48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4" name="Google Shape;494;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0" name="Google Shape;500;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8.png"/><Relationship Id="rId5" Type="http://schemas.openxmlformats.org/officeDocument/2006/relationships/image" Target="../media/image4.png"/><Relationship Id="rId6" Type="http://schemas.openxmlformats.org/officeDocument/2006/relationships/image" Target="../media/image1.png"/><Relationship Id="rId7" Type="http://schemas.openxmlformats.org/officeDocument/2006/relationships/image" Target="../media/image17.png"/><Relationship Id="rId8" Type="http://schemas.openxmlformats.org/officeDocument/2006/relationships/image" Target="../media/image2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2" name="Shape 12"/>
        <p:cNvGrpSpPr/>
        <p:nvPr/>
      </p:nvGrpSpPr>
      <p:grpSpPr>
        <a:xfrm>
          <a:off x="0" y="0"/>
          <a:ext cx="0" cy="0"/>
          <a:chOff x="0" y="0"/>
          <a:chExt cx="0" cy="0"/>
        </a:xfrm>
      </p:grpSpPr>
      <p:sp>
        <p:nvSpPr>
          <p:cNvPr id="13" name="Google Shape;13;p40"/>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4" name="Google Shape;14;p40"/>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5" name="Google Shape;15;p40"/>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p:cSld name="Título e Objeto">
    <p:spTree>
      <p:nvGrpSpPr>
        <p:cNvPr id="16" name="Shape 16"/>
        <p:cNvGrpSpPr/>
        <p:nvPr/>
      </p:nvGrpSpPr>
      <p:grpSpPr>
        <a:xfrm>
          <a:off x="0" y="0"/>
          <a:ext cx="0" cy="0"/>
          <a:chOff x="0" y="0"/>
          <a:chExt cx="0" cy="0"/>
        </a:xfrm>
      </p:grpSpPr>
      <p:sp>
        <p:nvSpPr>
          <p:cNvPr id="17" name="Google Shape;17;p41"/>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8" name="Google Shape;18;p41"/>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1"/>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0" name="Google Shape;20;p41"/>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1" name="Google Shape;21;p41"/>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22" name="Shape 22"/>
        <p:cNvGrpSpPr/>
        <p:nvPr/>
      </p:nvGrpSpPr>
      <p:grpSpPr>
        <a:xfrm>
          <a:off x="0" y="0"/>
          <a:ext cx="0" cy="0"/>
          <a:chOff x="0" y="0"/>
          <a:chExt cx="0" cy="0"/>
        </a:xfrm>
      </p:grpSpPr>
      <p:sp>
        <p:nvSpPr>
          <p:cNvPr id="23" name="Google Shape;23;p42"/>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2"/>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n-GB"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25" name="Shape 25"/>
        <p:cNvGrpSpPr/>
        <p:nvPr/>
      </p:nvGrpSpPr>
      <p:grpSpPr>
        <a:xfrm>
          <a:off x="0" y="0"/>
          <a:ext cx="0" cy="0"/>
          <a:chOff x="0" y="0"/>
          <a:chExt cx="0" cy="0"/>
        </a:xfrm>
      </p:grpSpPr>
      <p:sp>
        <p:nvSpPr>
          <p:cNvPr id="26" name="Google Shape;26;p43"/>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7" name="Google Shape;27;p43"/>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8" name="Google Shape;28;p43"/>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29" name="Google Shape;29;p43"/>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30" name="Google Shape;30;p43"/>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1" name="Google Shape;31;p43"/>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32" name="Shape 32"/>
        <p:cNvGrpSpPr/>
        <p:nvPr/>
      </p:nvGrpSpPr>
      <p:grpSpPr>
        <a:xfrm>
          <a:off x="0" y="0"/>
          <a:ext cx="0" cy="0"/>
          <a:chOff x="0" y="0"/>
          <a:chExt cx="0" cy="0"/>
        </a:xfrm>
      </p:grpSpPr>
      <p:sp>
        <p:nvSpPr>
          <p:cNvPr id="33" name="Google Shape;33;p44"/>
          <p:cNvSpPr/>
          <p:nvPr/>
        </p:nvSpPr>
        <p:spPr>
          <a:xfrm>
            <a:off x="8491538" y="0"/>
            <a:ext cx="15892462"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4" name="Google Shape;34;p44"/>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36" name="Google Shape;36;p44"/>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37" name="Google Shape;37;p44"/>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descr="A black and white logo&#10;&#10;AI-generated content may be incorrect." id="38" name="Google Shape;38;p44"/>
          <p:cNvPicPr preferRelativeResize="0"/>
          <p:nvPr/>
        </p:nvPicPr>
        <p:blipFill rotWithShape="1">
          <a:blip r:embed="rId3">
            <a:alphaModFix/>
          </a:blip>
          <a:srcRect b="0" l="0" r="0" t="0"/>
          <a:stretch/>
        </p:blipFill>
        <p:spPr>
          <a:xfrm>
            <a:off x="21606569" y="12481199"/>
            <a:ext cx="2015431" cy="48463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39" name="Shape 39"/>
        <p:cNvGrpSpPr/>
        <p:nvPr/>
      </p:nvGrpSpPr>
      <p:grpSpPr>
        <a:xfrm>
          <a:off x="0" y="0"/>
          <a:ext cx="0" cy="0"/>
          <a:chOff x="0" y="0"/>
          <a:chExt cx="0" cy="0"/>
        </a:xfrm>
      </p:grpSpPr>
      <p:sp>
        <p:nvSpPr>
          <p:cNvPr id="40" name="Google Shape;40;p45"/>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1" name="Google Shape;41;p45"/>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2" name="Google Shape;42;p45"/>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3" name="Google Shape;43;p45"/>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45"/>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45" name="Google Shape;45;p45"/>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46" name="Google Shape;46;p45"/>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47" name="Shape 47"/>
        <p:cNvGrpSpPr/>
        <p:nvPr/>
      </p:nvGrpSpPr>
      <p:grpSpPr>
        <a:xfrm>
          <a:off x="0" y="0"/>
          <a:ext cx="0" cy="0"/>
          <a:chOff x="0" y="0"/>
          <a:chExt cx="0" cy="0"/>
        </a:xfrm>
      </p:grpSpPr>
      <p:pic>
        <p:nvPicPr>
          <p:cNvPr descr="A black and white logo&#10;&#10;AI-generated content may be incorrect." id="48" name="Google Shape;48;p46"/>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49" name="Google Shape;49;p46"/>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50" name="Google Shape;50;p46"/>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GB"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51" name="Google Shape;51;p46"/>
          <p:cNvGrpSpPr/>
          <p:nvPr/>
        </p:nvGrpSpPr>
        <p:grpSpPr>
          <a:xfrm>
            <a:off x="1633044" y="9658153"/>
            <a:ext cx="21117911" cy="908071"/>
            <a:chOff x="761999" y="9658153"/>
            <a:chExt cx="21117911" cy="908071"/>
          </a:xfrm>
        </p:grpSpPr>
        <p:pic>
          <p:nvPicPr>
            <p:cNvPr descr="A white text on a black background&#10;&#10;AI-generated content may be incorrect." id="52" name="Google Shape;52;p46"/>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53" name="Google Shape;53;p46"/>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54" name="Google Shape;54;p46"/>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55" name="Google Shape;55;p46"/>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56" name="Google Shape;56;p46"/>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57" name="Google Shape;57;p46"/>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58" name="Shape 58"/>
        <p:cNvGrpSpPr/>
        <p:nvPr/>
      </p:nvGrpSpPr>
      <p:grpSpPr>
        <a:xfrm>
          <a:off x="0" y="0"/>
          <a:ext cx="0" cy="0"/>
          <a:chOff x="0" y="0"/>
          <a:chExt cx="0" cy="0"/>
        </a:xfrm>
      </p:grpSpPr>
      <p:sp>
        <p:nvSpPr>
          <p:cNvPr id="59" name="Google Shape;59;p47"/>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7"/>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n-GB"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61" name="Shape 61"/>
        <p:cNvGrpSpPr/>
        <p:nvPr/>
      </p:nvGrpSpPr>
      <p:grpSpPr>
        <a:xfrm>
          <a:off x="0" y="0"/>
          <a:ext cx="0" cy="0"/>
          <a:chOff x="0" y="0"/>
          <a:chExt cx="0" cy="0"/>
        </a:xfrm>
      </p:grpSpPr>
      <p:sp>
        <p:nvSpPr>
          <p:cNvPr id="62" name="Google Shape;62;p48"/>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8"/>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4" name="Google Shape;64;p48"/>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65" name="Google Shape;65;p4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66" name="Google Shape;66;p48"/>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67" name="Google Shape;67;p48"/>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68" name="Shape 68"/>
        <p:cNvGrpSpPr/>
        <p:nvPr/>
      </p:nvGrpSpPr>
      <p:grpSpPr>
        <a:xfrm>
          <a:off x="0" y="0"/>
          <a:ext cx="0" cy="0"/>
          <a:chOff x="0" y="0"/>
          <a:chExt cx="0" cy="0"/>
        </a:xfrm>
      </p:grpSpPr>
      <p:sp>
        <p:nvSpPr>
          <p:cNvPr id="69" name="Google Shape;69;p49"/>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9"/>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71" name="Google Shape;71;p49"/>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2" name="Google Shape;72;p49"/>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73" name="Google Shape;73;p49"/>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74" name="Google Shape;74;p49"/>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75" name="Google Shape;75;p49"/>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76" name="Google Shape;76;p49"/>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77" name="Google Shape;77;p49"/>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78" name="Shape 78"/>
        <p:cNvGrpSpPr/>
        <p:nvPr/>
      </p:nvGrpSpPr>
      <p:grpSpPr>
        <a:xfrm>
          <a:off x="0" y="0"/>
          <a:ext cx="0" cy="0"/>
          <a:chOff x="0" y="0"/>
          <a:chExt cx="0" cy="0"/>
        </a:xfrm>
      </p:grpSpPr>
      <p:sp>
        <p:nvSpPr>
          <p:cNvPr id="79" name="Google Shape;79;p50"/>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80" name="Google Shape;80;p50"/>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81" name="Google Shape;81;p50"/>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82" name="Google Shape;82;p50"/>
          <p:cNvSpPr/>
          <p:nvPr>
            <p:ph idx="2" type="pic"/>
          </p:nvPr>
        </p:nvSpPr>
        <p:spPr>
          <a:xfrm>
            <a:off x="0" y="0"/>
            <a:ext cx="24384000" cy="13716000"/>
          </a:xfrm>
          <a:prstGeom prst="rect">
            <a:avLst/>
          </a:prstGeom>
          <a:noFill/>
          <a:ln>
            <a:noFill/>
          </a:ln>
        </p:spPr>
      </p:sp>
      <p:sp>
        <p:nvSpPr>
          <p:cNvPr id="83" name="Google Shape;83;p50"/>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GB"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84" name="Google Shape;84;p50"/>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 name="Shape 9"/>
        <p:cNvGrpSpPr/>
        <p:nvPr/>
      </p:nvGrpSpPr>
      <p:grpSpPr>
        <a:xfrm>
          <a:off x="0" y="0"/>
          <a:ext cx="0" cy="0"/>
          <a:chOff x="0" y="0"/>
          <a:chExt cx="0" cy="0"/>
        </a:xfrm>
      </p:grpSpPr>
      <p:sp>
        <p:nvSpPr>
          <p:cNvPr id="10" name="Google Shape;10;p39"/>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9"/>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11.png"/><Relationship Id="rId5"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2.png"/><Relationship Id="rId4" Type="http://schemas.openxmlformats.org/officeDocument/2006/relationships/image" Target="../media/image10.png"/><Relationship Id="rId5"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1.png"/><Relationship Id="rId4" Type="http://schemas.openxmlformats.org/officeDocument/2006/relationships/image" Target="../media/image18.png"/><Relationship Id="rId5" Type="http://schemas.openxmlformats.org/officeDocument/2006/relationships/image" Target="../media/image1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2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hyperlink" Target="https://business.turismodeportugal.pt/pt/Gerir/Boas_Praticas/Paginas/boas-praticas-sustentabilidade-animacao-turistica.aspx" TargetMode="External"/><Relationship Id="rId4" Type="http://schemas.openxmlformats.org/officeDocument/2006/relationships/hyperlink" Target="https://business.turismodeportugal.pt/pt/Gerir/Boas_Praticas/Paginas/boas-praticas-sustentabilidade-gestao-praias-surfing.aspx" TargetMode="External"/><Relationship Id="rId10" Type="http://schemas.openxmlformats.org/officeDocument/2006/relationships/hyperlink" Target="https://www.unwto.org/sustainable-development/climate-action" TargetMode="External"/><Relationship Id="rId9" Type="http://schemas.openxmlformats.org/officeDocument/2006/relationships/hyperlink" Target="https://www.youtube.com/watch?v=SjS_vFvRmsQ" TargetMode="External"/><Relationship Id="rId5" Type="http://schemas.openxmlformats.org/officeDocument/2006/relationships/hyperlink" Target="https://business.turismodeportugal.pt/pt/Gerir/Boas_Praticas/Paginas/boas-praticas-sustentabilidade-infraestruturas-apoio-turismo-nautico-litoral-rios-albufeiras.aspx" TargetMode="External"/><Relationship Id="rId6" Type="http://schemas.openxmlformats.org/officeDocument/2006/relationships/hyperlink" Target="https://business.turismodeportugal.pt/pt/Gerir/Boas_Praticas/Paginas/boas-praticas-sustentabilidade-termas.aspx" TargetMode="External"/><Relationship Id="rId7" Type="http://schemas.openxmlformats.org/officeDocument/2006/relationships/hyperlink" Target="https://open.spotify.com/episode/2UF3HkUbNkxXbVNaN0uKWQ?si=Xm-ZOPJYSjqbz54pR9BmEg&amp;nd=1&amp;dlsi=109739c5882d4ea9" TargetMode="External"/><Relationship Id="rId8" Type="http://schemas.openxmlformats.org/officeDocument/2006/relationships/hyperlink" Target="https://www.youtube.com/watch?v=VvKf1A-Mpb0"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hyperlink" Target="https://doi.org/10.1017/9781009157940.001"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title"/>
          </p:nvPr>
        </p:nvSpPr>
        <p:spPr>
          <a:xfrm>
            <a:off x="762000" y="5657850"/>
            <a:ext cx="20137800" cy="3771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GB"/>
              <a:t>Módulo </a:t>
            </a:r>
            <a:r>
              <a:rPr b="1" lang="en-GB"/>
              <a:t>6: Resiliencia ante el cambio climático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ph idx="1" type="body"/>
          </p:nvPr>
        </p:nvSpPr>
        <p:spPr>
          <a:xfrm>
            <a:off x="929750" y="3849949"/>
            <a:ext cx="20951700" cy="8105100"/>
          </a:xfrm>
          <a:prstGeom prst="rect">
            <a:avLst/>
          </a:prstGeom>
          <a:noFill/>
          <a:ln>
            <a:noFill/>
          </a:ln>
        </p:spPr>
        <p:txBody>
          <a:bodyPr anchorCtr="0" anchor="t" bIns="0" lIns="0" spcFirstLastPara="1" rIns="0" wrap="square" tIns="118850">
            <a:normAutofit/>
          </a:bodyPr>
          <a:lstStyle/>
          <a:p>
            <a:pPr indent="-228600" lvl="0" marL="457200" rtl="0" algn="l">
              <a:lnSpc>
                <a:spcPct val="90000"/>
              </a:lnSpc>
              <a:spcBef>
                <a:spcPts val="2000"/>
              </a:spcBef>
              <a:spcAft>
                <a:spcPts val="0"/>
              </a:spcAft>
              <a:buClr>
                <a:srgbClr val="323232"/>
              </a:buClr>
              <a:buSzPts val="5600"/>
              <a:buNone/>
            </a:pPr>
            <a:r>
              <a:rPr baseline="30000" lang="en-GB" sz="5700"/>
              <a:t>La </a:t>
            </a:r>
            <a:r>
              <a:rPr b="1" baseline="30000" lang="en-GB" sz="5700"/>
              <a:t>principal relevancia y alcance de este módulo</a:t>
            </a:r>
            <a:r>
              <a:rPr baseline="30000" lang="en-GB" sz="5700"/>
              <a:t> es</a:t>
            </a:r>
            <a:r>
              <a:rPr b="0" baseline="30000" i="0" lang="en-GB" sz="5700" u="none" strike="noStrike">
                <a:solidFill>
                  <a:srgbClr val="323232"/>
                </a:solidFill>
              </a:rPr>
              <a:t>:</a:t>
            </a:r>
            <a:endParaRPr sz="5900"/>
          </a:p>
          <a:p>
            <a:pPr indent="-590550" lvl="0" marL="457200" rtl="0" algn="l">
              <a:lnSpc>
                <a:spcPct val="90000"/>
              </a:lnSpc>
              <a:spcBef>
                <a:spcPts val="2000"/>
              </a:spcBef>
              <a:spcAft>
                <a:spcPts val="0"/>
              </a:spcAft>
              <a:buSzPts val="5700"/>
              <a:buChar char="●"/>
            </a:pPr>
            <a:r>
              <a:rPr b="1" baseline="30000" lang="en-GB" sz="5700"/>
              <a:t>Comprender los conceptos fundamentales</a:t>
            </a:r>
            <a:r>
              <a:rPr baseline="30000" lang="en-GB" sz="5700"/>
              <a:t> del impacto del cambio climático y las oportunidades de adaptación y mitigación en el sector del turismo y la hostelería.</a:t>
            </a:r>
            <a:endParaRPr sz="5900"/>
          </a:p>
          <a:p>
            <a:pPr indent="-590550" lvl="0" marL="457200" rtl="0" algn="l">
              <a:lnSpc>
                <a:spcPct val="90000"/>
              </a:lnSpc>
              <a:spcBef>
                <a:spcPts val="0"/>
              </a:spcBef>
              <a:spcAft>
                <a:spcPts val="0"/>
              </a:spcAft>
              <a:buSzPts val="5700"/>
              <a:buChar char="●"/>
            </a:pPr>
            <a:r>
              <a:rPr b="1" baseline="30000" lang="en-GB" sz="5700"/>
              <a:t>Identificar prácticas resilientes y estrategias de acción</a:t>
            </a:r>
            <a:r>
              <a:rPr baseline="30000" lang="en-GB" sz="5700"/>
              <a:t> que puedan ser implementadas por las empresas para afrontar los desafíos ambientales.</a:t>
            </a:r>
            <a:endParaRPr sz="5900"/>
          </a:p>
          <a:p>
            <a:pPr indent="-590550" lvl="0" marL="457200" rtl="0" algn="l">
              <a:lnSpc>
                <a:spcPct val="90000"/>
              </a:lnSpc>
              <a:spcBef>
                <a:spcPts val="0"/>
              </a:spcBef>
              <a:spcAft>
                <a:spcPts val="0"/>
              </a:spcAft>
              <a:buSzPts val="5700"/>
              <a:buChar char="●"/>
            </a:pPr>
            <a:r>
              <a:rPr b="1" baseline="30000" lang="en-GB" sz="5700"/>
              <a:t>Capacitar al profesorado</a:t>
            </a:r>
            <a:r>
              <a:rPr baseline="30000" lang="en-GB" sz="5700"/>
              <a:t> para transmitir estos conceptos y guiar a las empresas en la transición hacia modelos más sostenibles y adaptativos.</a:t>
            </a:r>
            <a:endParaRPr baseline="30000" sz="5700"/>
          </a:p>
        </p:txBody>
      </p:sp>
      <p:sp>
        <p:nvSpPr>
          <p:cNvPr id="95" name="Google Shape;95;p2"/>
          <p:cNvSpPr txBox="1"/>
          <p:nvPr>
            <p:ph type="title"/>
          </p:nvPr>
        </p:nvSpPr>
        <p:spPr>
          <a:xfrm>
            <a:off x="762000" y="1524000"/>
            <a:ext cx="22860000" cy="1119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Introducción</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3"/>
          <p:cNvSpPr txBox="1"/>
          <p:nvPr>
            <p:ph type="title"/>
          </p:nvPr>
        </p:nvSpPr>
        <p:spPr>
          <a:xfrm>
            <a:off x="762001" y="5657851"/>
            <a:ext cx="13466063"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b="1" lang="en-GB"/>
              <a:t>A. Cambio climático</a:t>
            </a:r>
            <a:endParaRPr/>
          </a:p>
        </p:txBody>
      </p:sp>
      <p:sp>
        <p:nvSpPr>
          <p:cNvPr id="101" name="Google Shape;101;p3"/>
          <p:cNvSpPr/>
          <p:nvPr/>
        </p:nvSpPr>
        <p:spPr>
          <a:xfrm>
            <a:off x="762700" y="8028305"/>
            <a:ext cx="23188800" cy="3668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GB" sz="6600" u="none" cap="none" strike="noStrike">
                <a:solidFill>
                  <a:schemeClr val="lt1"/>
                </a:solidFill>
                <a:latin typeface="Arial"/>
                <a:ea typeface="Arial"/>
                <a:cs typeface="Arial"/>
                <a:sym typeface="Arial"/>
              </a:rPr>
              <a:t>Definiciones, causas, consecuencias y conceptos fundamentales</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4"/>
          <p:cNvSpPr txBox="1"/>
          <p:nvPr>
            <p:ph idx="1" type="body"/>
          </p:nvPr>
        </p:nvSpPr>
        <p:spPr>
          <a:xfrm>
            <a:off x="370114" y="3092824"/>
            <a:ext cx="9650964" cy="9447520"/>
          </a:xfrm>
          <a:prstGeom prst="rect">
            <a:avLst/>
          </a:prstGeom>
          <a:noFill/>
          <a:ln>
            <a:noFill/>
          </a:ln>
        </p:spPr>
        <p:txBody>
          <a:bodyPr anchorCtr="0" anchor="t" bIns="0" lIns="0" spcFirstLastPara="1" rIns="0" wrap="square" tIns="0">
            <a:normAutofit fontScale="85000" lnSpcReduction="20000"/>
          </a:bodyPr>
          <a:lstStyle/>
          <a:p>
            <a:pPr indent="0" lvl="0" marL="0" rtl="0" algn="l">
              <a:lnSpc>
                <a:spcPct val="110000"/>
              </a:lnSpc>
              <a:spcBef>
                <a:spcPts val="0"/>
              </a:spcBef>
              <a:spcAft>
                <a:spcPts val="0"/>
              </a:spcAft>
              <a:buSzPct val="129032"/>
              <a:buNone/>
            </a:pPr>
            <a:r>
              <a:rPr lang="en-GB"/>
              <a:t>Se define por los cambios en el estado del clima, caracterizados por variaciones en la temperatura media del planeta y por variaciones superiores a la media durante un período prolongado, es decir, décadas o más. </a:t>
            </a:r>
            <a:endParaRPr/>
          </a:p>
          <a:p>
            <a:pPr indent="0" lvl="0" marL="0" rtl="0" algn="l">
              <a:lnSpc>
                <a:spcPct val="90000"/>
              </a:lnSpc>
              <a:spcBef>
                <a:spcPts val="2000"/>
              </a:spcBef>
              <a:spcAft>
                <a:spcPts val="0"/>
              </a:spcAft>
              <a:buSzPct val="129032"/>
              <a:buNone/>
            </a:pPr>
            <a:r>
              <a:rPr lang="en-GB"/>
              <a:t>La intensidad del cambio climático que se ha registrado tiene su origen principal en la </a:t>
            </a:r>
            <a:r>
              <a:rPr b="1" lang="en-GB"/>
              <a:t>acción antropogénica</a:t>
            </a:r>
            <a:r>
              <a:rPr lang="en-GB"/>
              <a:t>, que altera la composición de la atmósfera global y se suma a la variabilidad climática natural observada durante períodos de tiempo comparables.</a:t>
            </a:r>
            <a:endParaRPr/>
          </a:p>
        </p:txBody>
      </p:sp>
      <p:sp>
        <p:nvSpPr>
          <p:cNvPr id="108" name="Google Shape;108;p4"/>
          <p:cNvSpPr txBox="1"/>
          <p:nvPr>
            <p:ph type="title"/>
          </p:nvPr>
        </p:nvSpPr>
        <p:spPr>
          <a:xfrm>
            <a:off x="761999" y="1524001"/>
            <a:ext cx="22860001" cy="116871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1. Cambio climático - Definición</a:t>
            </a:r>
            <a:endParaRPr b="1">
              <a:highlight>
                <a:srgbClr val="FFFF00"/>
              </a:highlight>
            </a:endParaRPr>
          </a:p>
        </p:txBody>
      </p:sp>
      <p:pic>
        <p:nvPicPr>
          <p:cNvPr descr="Uma imagem com texto, Gráfico, captura de ecrã, diagrama&#10;&#10;Os conteúdos gerados por IA podem estar incorretos." id="109" name="Google Shape;109;p4"/>
          <p:cNvPicPr preferRelativeResize="0"/>
          <p:nvPr/>
        </p:nvPicPr>
        <p:blipFill rotWithShape="1">
          <a:blip r:embed="rId3">
            <a:alphaModFix/>
          </a:blip>
          <a:srcRect b="0" l="3653" r="2681" t="10684"/>
          <a:stretch/>
        </p:blipFill>
        <p:spPr>
          <a:xfrm>
            <a:off x="11344874" y="3709900"/>
            <a:ext cx="12303127" cy="7174890"/>
          </a:xfrm>
          <a:prstGeom prst="rect">
            <a:avLst/>
          </a:prstGeom>
          <a:noFill/>
          <a:ln>
            <a:noFill/>
          </a:ln>
        </p:spPr>
      </p:pic>
      <p:sp>
        <p:nvSpPr>
          <p:cNvPr id="110" name="Google Shape;110;p4"/>
          <p:cNvSpPr txBox="1"/>
          <p:nvPr/>
        </p:nvSpPr>
        <p:spPr>
          <a:xfrm>
            <a:off x="11344866" y="11159412"/>
            <a:ext cx="1230312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GB" sz="2000" u="none" cap="none" strike="noStrike">
                <a:solidFill>
                  <a:schemeClr val="dk1"/>
                </a:solidFill>
                <a:latin typeface="Arial"/>
                <a:ea typeface="Arial"/>
                <a:cs typeface="Arial"/>
                <a:sym typeface="Arial"/>
              </a:rPr>
              <a:t>Evolution of global mean surface temperature (GMST) over the period of instrumental observations (IPCC)</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5"/>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2. Cambio climático - causas</a:t>
            </a:r>
            <a:endParaRPr/>
          </a:p>
        </p:txBody>
      </p:sp>
      <p:sp>
        <p:nvSpPr>
          <p:cNvPr id="116" name="Google Shape;116;p5"/>
          <p:cNvSpPr/>
          <p:nvPr/>
        </p:nvSpPr>
        <p:spPr>
          <a:xfrm>
            <a:off x="1447801" y="3334869"/>
            <a:ext cx="6190129" cy="4110315"/>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lt1"/>
                </a:solidFill>
                <a:latin typeface="Arial"/>
                <a:ea typeface="Arial"/>
                <a:cs typeface="Arial"/>
                <a:sym typeface="Arial"/>
              </a:rPr>
              <a:t>Producción y consumo de energía,</a:t>
            </a:r>
            <a:r>
              <a:rPr b="0" i="0" lang="en-GB" sz="3600" u="none" cap="none" strike="noStrike">
                <a:solidFill>
                  <a:schemeClr val="lt1"/>
                </a:solidFill>
                <a:latin typeface="Arial"/>
                <a:ea typeface="Arial"/>
                <a:cs typeface="Arial"/>
                <a:sym typeface="Arial"/>
              </a:rPr>
              <a:t> de los cuales un gran porcentaje proviene de la quema de combustibles fósiles para generarla.</a:t>
            </a:r>
            <a:endParaRPr b="0" i="0" sz="3600" u="none" cap="none" strike="noStrike">
              <a:solidFill>
                <a:schemeClr val="lt1"/>
              </a:solidFill>
              <a:latin typeface="Arial"/>
              <a:ea typeface="Arial"/>
              <a:cs typeface="Arial"/>
              <a:sym typeface="Arial"/>
            </a:endParaRPr>
          </a:p>
        </p:txBody>
      </p:sp>
      <p:sp>
        <p:nvSpPr>
          <p:cNvPr id="117" name="Google Shape;117;p5"/>
          <p:cNvSpPr/>
          <p:nvPr/>
        </p:nvSpPr>
        <p:spPr>
          <a:xfrm>
            <a:off x="8973672" y="3334869"/>
            <a:ext cx="6190129" cy="4110315"/>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lt1"/>
                </a:solidFill>
                <a:latin typeface="Arial"/>
                <a:ea typeface="Arial"/>
                <a:cs typeface="Arial"/>
                <a:sym typeface="Arial"/>
              </a:rPr>
              <a:t>Industria y bienes manufacturados</a:t>
            </a:r>
            <a:r>
              <a:rPr b="0" i="0" lang="en-GB" sz="3600" u="none" cap="none" strike="noStrike">
                <a:solidFill>
                  <a:schemeClr val="lt1"/>
                </a:solidFill>
                <a:latin typeface="Arial"/>
                <a:ea typeface="Arial"/>
                <a:cs typeface="Arial"/>
                <a:sym typeface="Arial"/>
              </a:rPr>
              <a:t>, que consumen mucha energía en la fabricación de cemento, acero, productos electrónicos y plásticos.</a:t>
            </a:r>
            <a:endParaRPr b="0" i="0" sz="1400" u="none" cap="none" strike="noStrike">
              <a:solidFill>
                <a:schemeClr val="lt1"/>
              </a:solidFill>
              <a:latin typeface="Arial"/>
              <a:ea typeface="Arial"/>
              <a:cs typeface="Arial"/>
              <a:sym typeface="Arial"/>
            </a:endParaRPr>
          </a:p>
        </p:txBody>
      </p:sp>
      <p:sp>
        <p:nvSpPr>
          <p:cNvPr id="118" name="Google Shape;118;p5"/>
          <p:cNvSpPr/>
          <p:nvPr/>
        </p:nvSpPr>
        <p:spPr>
          <a:xfrm>
            <a:off x="16499543" y="3334869"/>
            <a:ext cx="6190129" cy="4110315"/>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lt1"/>
                </a:solidFill>
                <a:latin typeface="Arial"/>
                <a:ea typeface="Arial"/>
                <a:cs typeface="Arial"/>
                <a:sym typeface="Arial"/>
              </a:rPr>
              <a:t>Deforestación</a:t>
            </a:r>
            <a:r>
              <a:rPr b="0" i="0" lang="en-GB" sz="3600" u="none" cap="none" strike="noStrike">
                <a:solidFill>
                  <a:schemeClr val="lt1"/>
                </a:solidFill>
                <a:latin typeface="Arial"/>
                <a:ea typeface="Arial"/>
                <a:cs typeface="Arial"/>
                <a:sym typeface="Arial"/>
              </a:rPr>
              <a:t>, ya que la tala de bosques libera el carbono almacenado en los árboles a la atmósfera y reduce la capacidad de la naturaleza para absorber CO₂.</a:t>
            </a:r>
            <a:endParaRPr b="0" i="0" sz="1400" u="none" cap="none" strike="noStrike">
              <a:solidFill>
                <a:schemeClr val="lt1"/>
              </a:solidFill>
              <a:latin typeface="Arial"/>
              <a:ea typeface="Arial"/>
              <a:cs typeface="Arial"/>
              <a:sym typeface="Arial"/>
            </a:endParaRPr>
          </a:p>
        </p:txBody>
      </p:sp>
      <p:sp>
        <p:nvSpPr>
          <p:cNvPr id="119" name="Google Shape;119;p5"/>
          <p:cNvSpPr/>
          <p:nvPr/>
        </p:nvSpPr>
        <p:spPr>
          <a:xfrm>
            <a:off x="5190564" y="8583708"/>
            <a:ext cx="6190129" cy="4110315"/>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lt1"/>
                </a:solidFill>
                <a:latin typeface="Arial"/>
                <a:ea typeface="Arial"/>
                <a:cs typeface="Arial"/>
                <a:sym typeface="Arial"/>
              </a:rPr>
              <a:t>Transporte, debido al uso masivo de combustibles fósiles, </a:t>
            </a:r>
            <a:r>
              <a:rPr i="0" lang="en-GB" sz="3600" u="none" cap="none" strike="noStrike">
                <a:solidFill>
                  <a:schemeClr val="lt1"/>
                </a:solidFill>
              </a:rPr>
              <a:t>siendo uno de los sectores que más emisiones genera en el planeta.</a:t>
            </a:r>
            <a:endParaRPr i="0" sz="1400" u="none" cap="none" strike="noStrike">
              <a:solidFill>
                <a:schemeClr val="lt1"/>
              </a:solidFill>
            </a:endParaRPr>
          </a:p>
        </p:txBody>
      </p:sp>
      <p:sp>
        <p:nvSpPr>
          <p:cNvPr id="120" name="Google Shape;120;p5"/>
          <p:cNvSpPr/>
          <p:nvPr/>
        </p:nvSpPr>
        <p:spPr>
          <a:xfrm>
            <a:off x="12806085" y="8583708"/>
            <a:ext cx="6190129" cy="4110315"/>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lt1"/>
                </a:solidFill>
                <a:latin typeface="Arial"/>
                <a:ea typeface="Arial"/>
                <a:cs typeface="Arial"/>
                <a:sym typeface="Arial"/>
              </a:rPr>
              <a:t>Producción de alimentos,</a:t>
            </a:r>
            <a:r>
              <a:rPr b="0" i="0" lang="en-GB" sz="3600" u="none" cap="none" strike="noStrike">
                <a:solidFill>
                  <a:schemeClr val="lt1"/>
                </a:solidFill>
                <a:latin typeface="Arial"/>
                <a:ea typeface="Arial"/>
                <a:cs typeface="Arial"/>
                <a:sym typeface="Arial"/>
              </a:rPr>
              <a:t> derivada de las actividades agrícolas y del aumento de la ganadería, vinculada a la cr</a:t>
            </a:r>
            <a:r>
              <a:rPr lang="en-GB" sz="3600">
                <a:solidFill>
                  <a:schemeClr val="lt1"/>
                </a:solidFill>
              </a:rPr>
              <a:t>í</a:t>
            </a:r>
            <a:r>
              <a:rPr b="0" i="0" lang="en-GB" sz="3600" u="none" cap="none" strike="noStrike">
                <a:solidFill>
                  <a:schemeClr val="lt1"/>
                </a:solidFill>
                <a:latin typeface="Arial"/>
                <a:ea typeface="Arial"/>
                <a:cs typeface="Arial"/>
                <a:sym typeface="Arial"/>
              </a:rPr>
              <a:t>a de animales y al uso de fertilizantes.</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6"/>
          <p:cNvSpPr txBox="1"/>
          <p:nvPr>
            <p:ph idx="1" type="body"/>
          </p:nvPr>
        </p:nvSpPr>
        <p:spPr>
          <a:xfrm>
            <a:off x="1211550" y="3646350"/>
            <a:ext cx="21960900" cy="64233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rgbClr val="323232"/>
              </a:buClr>
              <a:buSzPts val="6000"/>
              <a:buNone/>
            </a:pPr>
            <a:r>
              <a:rPr b="1" lang="en-GB" sz="6000"/>
              <a:t>Actividad - </a:t>
            </a:r>
            <a:r>
              <a:rPr b="1" lang="en-GB" sz="6000"/>
              <a:t>Falso o verdadero</a:t>
            </a:r>
            <a:endParaRPr b="1"/>
          </a:p>
          <a:p>
            <a:pPr indent="0" lvl="0" marL="0" rtl="0" algn="l">
              <a:lnSpc>
                <a:spcPct val="90000"/>
              </a:lnSpc>
              <a:spcBef>
                <a:spcPts val="2000"/>
              </a:spcBef>
              <a:spcAft>
                <a:spcPts val="0"/>
              </a:spcAft>
              <a:buClr>
                <a:srgbClr val="323232"/>
              </a:buClr>
              <a:buSzPts val="5400"/>
              <a:buNone/>
            </a:pPr>
            <a:r>
              <a:t/>
            </a:r>
            <a:endParaRPr sz="5400"/>
          </a:p>
          <a:p>
            <a:pPr indent="-533400" lvl="1" marL="914400" rtl="0" algn="l">
              <a:lnSpc>
                <a:spcPct val="90000"/>
              </a:lnSpc>
              <a:spcBef>
                <a:spcPts val="1000"/>
              </a:spcBef>
              <a:spcAft>
                <a:spcPts val="0"/>
              </a:spcAft>
              <a:buSzPts val="4800"/>
              <a:buChar char="•"/>
            </a:pPr>
            <a:r>
              <a:rPr lang="en-GB"/>
              <a:t>“El término ‘cambio climático’ se refiere únicamente a las variaciones naturales del clima a lo largo de décadas.”</a:t>
            </a:r>
            <a:endParaRPr/>
          </a:p>
          <a:p>
            <a:pPr indent="0" lvl="0" marL="914400" rtl="0" algn="l">
              <a:lnSpc>
                <a:spcPct val="90000"/>
              </a:lnSpc>
              <a:spcBef>
                <a:spcPts val="1000"/>
              </a:spcBef>
              <a:spcAft>
                <a:spcPts val="0"/>
              </a:spcAft>
              <a:buNone/>
            </a:pPr>
            <a:r>
              <a:t/>
            </a:r>
            <a:endParaRPr/>
          </a:p>
          <a:p>
            <a:pPr indent="-533400" lvl="1" marL="914400" rtl="0" algn="l">
              <a:lnSpc>
                <a:spcPct val="90000"/>
              </a:lnSpc>
              <a:spcBef>
                <a:spcPts val="1000"/>
              </a:spcBef>
              <a:spcAft>
                <a:spcPts val="0"/>
              </a:spcAft>
              <a:buSzPts val="4800"/>
              <a:buChar char="•"/>
            </a:pPr>
            <a:r>
              <a:rPr lang="en-GB"/>
              <a:t>“La quema de combustibles fósiles es una de las principales causas del cambio climático actual.”</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7"/>
          <p:cNvSpPr txBox="1"/>
          <p:nvPr>
            <p:ph idx="1" type="body"/>
          </p:nvPr>
        </p:nvSpPr>
        <p:spPr>
          <a:xfrm>
            <a:off x="9287774" y="1249050"/>
            <a:ext cx="13866600" cy="11217900"/>
          </a:xfrm>
          <a:prstGeom prst="rect">
            <a:avLst/>
          </a:prstGeom>
          <a:noFill/>
          <a:ln>
            <a:noFill/>
          </a:ln>
        </p:spPr>
        <p:txBody>
          <a:bodyPr anchorCtr="0" anchor="t" bIns="0" lIns="0" spcFirstLastPara="1" rIns="0" wrap="square" tIns="0">
            <a:noAutofit/>
          </a:bodyPr>
          <a:lstStyle/>
          <a:p>
            <a:pPr indent="-546100" lvl="0" marL="457200" rtl="0" algn="l">
              <a:lnSpc>
                <a:spcPct val="150000"/>
              </a:lnSpc>
              <a:spcBef>
                <a:spcPts val="2000"/>
              </a:spcBef>
              <a:spcAft>
                <a:spcPts val="0"/>
              </a:spcAft>
              <a:buSzPts val="5000"/>
              <a:buChar char="●"/>
            </a:pPr>
            <a:r>
              <a:rPr lang="en-GB" sz="5000"/>
              <a:t>Aumento de las temperaturas.</a:t>
            </a:r>
            <a:endParaRPr sz="5000"/>
          </a:p>
          <a:p>
            <a:pPr indent="-546100" lvl="0" marL="457200" rtl="0" algn="l">
              <a:lnSpc>
                <a:spcPct val="150000"/>
              </a:lnSpc>
              <a:spcBef>
                <a:spcPts val="0"/>
              </a:spcBef>
              <a:spcAft>
                <a:spcPts val="0"/>
              </a:spcAft>
              <a:buSzPts val="5000"/>
              <a:buChar char="●"/>
            </a:pPr>
            <a:r>
              <a:rPr lang="en-GB" sz="5000"/>
              <a:t>Sequías e incendios.</a:t>
            </a:r>
            <a:endParaRPr sz="5000"/>
          </a:p>
          <a:p>
            <a:pPr indent="-546100" lvl="0" marL="457200" rtl="0" algn="l">
              <a:lnSpc>
                <a:spcPct val="150000"/>
              </a:lnSpc>
              <a:spcBef>
                <a:spcPts val="0"/>
              </a:spcBef>
              <a:spcAft>
                <a:spcPts val="0"/>
              </a:spcAft>
              <a:buSzPts val="5000"/>
              <a:buChar char="●"/>
            </a:pPr>
            <a:r>
              <a:rPr lang="en-GB" sz="5000"/>
              <a:t>Disponibilidad de agua potable.</a:t>
            </a:r>
            <a:endParaRPr sz="5000"/>
          </a:p>
          <a:p>
            <a:pPr indent="-546100" lvl="0" marL="457200" rtl="0" algn="l">
              <a:lnSpc>
                <a:spcPct val="150000"/>
              </a:lnSpc>
              <a:spcBef>
                <a:spcPts val="0"/>
              </a:spcBef>
              <a:spcAft>
                <a:spcPts val="0"/>
              </a:spcAft>
              <a:buSzPts val="5000"/>
              <a:buChar char="●"/>
            </a:pPr>
            <a:r>
              <a:rPr lang="en-GB" sz="5000"/>
              <a:t>Inundaciones y desbordamientos.</a:t>
            </a:r>
            <a:endParaRPr sz="5000"/>
          </a:p>
          <a:p>
            <a:pPr indent="-546100" lvl="0" marL="457200" rtl="0" algn="l">
              <a:lnSpc>
                <a:spcPct val="150000"/>
              </a:lnSpc>
              <a:spcBef>
                <a:spcPts val="0"/>
              </a:spcBef>
              <a:spcAft>
                <a:spcPts val="0"/>
              </a:spcAft>
              <a:buSzPts val="5000"/>
              <a:buChar char="●"/>
            </a:pPr>
            <a:r>
              <a:rPr lang="en-GB" sz="5000"/>
              <a:t>Aumento del nivel del mar y las zonas costeras.</a:t>
            </a:r>
            <a:endParaRPr sz="5000"/>
          </a:p>
          <a:p>
            <a:pPr indent="-546100" lvl="0" marL="457200" rtl="0" algn="l">
              <a:lnSpc>
                <a:spcPct val="150000"/>
              </a:lnSpc>
              <a:spcBef>
                <a:spcPts val="0"/>
              </a:spcBef>
              <a:spcAft>
                <a:spcPts val="0"/>
              </a:spcAft>
              <a:buSzPts val="5000"/>
              <a:buChar char="●"/>
            </a:pPr>
            <a:r>
              <a:rPr lang="en-GB" sz="5000"/>
              <a:t>Pérdida de biodiversidad.</a:t>
            </a:r>
            <a:endParaRPr sz="5000"/>
          </a:p>
          <a:p>
            <a:pPr indent="-546100" lvl="0" marL="457200" rtl="0" algn="l">
              <a:lnSpc>
                <a:spcPct val="150000"/>
              </a:lnSpc>
              <a:spcBef>
                <a:spcPts val="0"/>
              </a:spcBef>
              <a:spcAft>
                <a:spcPts val="0"/>
              </a:spcAft>
              <a:buSzPts val="5000"/>
              <a:buChar char="●"/>
            </a:pPr>
            <a:r>
              <a:rPr lang="en-GB" sz="5000"/>
              <a:t>Disminución de la calidad del suelo.</a:t>
            </a:r>
            <a:endParaRPr sz="5000"/>
          </a:p>
          <a:p>
            <a:pPr indent="-546100" lvl="0" marL="457200" rtl="0" algn="l">
              <a:lnSpc>
                <a:spcPct val="150000"/>
              </a:lnSpc>
              <a:spcBef>
                <a:spcPts val="0"/>
              </a:spcBef>
              <a:spcAft>
                <a:spcPts val="0"/>
              </a:spcAft>
              <a:buSzPts val="5000"/>
              <a:buChar char="●"/>
            </a:pPr>
            <a:r>
              <a:rPr lang="en-GB" sz="5000"/>
              <a:t>Calidad de las aguas subterráneas.</a:t>
            </a:r>
            <a:endParaRPr sz="5000"/>
          </a:p>
          <a:p>
            <a:pPr indent="-546100" lvl="0" marL="457200" rtl="0" algn="l">
              <a:lnSpc>
                <a:spcPct val="150000"/>
              </a:lnSpc>
              <a:spcBef>
                <a:spcPts val="0"/>
              </a:spcBef>
              <a:spcAft>
                <a:spcPts val="0"/>
              </a:spcAft>
              <a:buSzPts val="5000"/>
              <a:buChar char="●"/>
            </a:pPr>
            <a:r>
              <a:rPr lang="en-GB" sz="5000"/>
              <a:t>Cambios en el medio marino.</a:t>
            </a:r>
            <a:endParaRPr sz="5000"/>
          </a:p>
          <a:p>
            <a:pPr indent="-292100" lvl="0" marL="571500" rtl="0" algn="l">
              <a:lnSpc>
                <a:spcPct val="150000"/>
              </a:lnSpc>
              <a:spcBef>
                <a:spcPts val="2000"/>
              </a:spcBef>
              <a:spcAft>
                <a:spcPts val="0"/>
              </a:spcAft>
              <a:buClr>
                <a:srgbClr val="323232"/>
              </a:buClr>
              <a:buSzPts val="4400"/>
              <a:buFont typeface="Noto Sans Symbols"/>
              <a:buNone/>
            </a:pPr>
            <a:r>
              <a:t/>
            </a:r>
            <a:endParaRPr b="1" sz="5000"/>
          </a:p>
        </p:txBody>
      </p:sp>
      <p:sp>
        <p:nvSpPr>
          <p:cNvPr id="131" name="Google Shape;131;p7"/>
          <p:cNvSpPr txBox="1"/>
          <p:nvPr>
            <p:ph type="title"/>
          </p:nvPr>
        </p:nvSpPr>
        <p:spPr>
          <a:xfrm>
            <a:off x="339700" y="1524000"/>
            <a:ext cx="7489200"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b="1" lang="en-GB" sz="7500"/>
              <a:t>3. Cambio climático - Consecuencias naturales</a:t>
            </a:r>
            <a:endParaRPr b="1" sz="75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8"/>
          <p:cNvSpPr txBox="1"/>
          <p:nvPr>
            <p:ph idx="1" type="body"/>
          </p:nvPr>
        </p:nvSpPr>
        <p:spPr>
          <a:xfrm>
            <a:off x="8474325" y="1738200"/>
            <a:ext cx="15493500" cy="10239600"/>
          </a:xfrm>
          <a:prstGeom prst="rect">
            <a:avLst/>
          </a:prstGeom>
          <a:noFill/>
          <a:ln>
            <a:noFill/>
          </a:ln>
        </p:spPr>
        <p:txBody>
          <a:bodyPr anchorCtr="0" anchor="t" bIns="0" lIns="0" spcFirstLastPara="1" rIns="0" wrap="square" tIns="0">
            <a:noAutofit/>
          </a:bodyPr>
          <a:lstStyle/>
          <a:p>
            <a:pPr indent="-546100" lvl="0" marL="457200" rtl="0" algn="l">
              <a:lnSpc>
                <a:spcPct val="150000"/>
              </a:lnSpc>
              <a:spcBef>
                <a:spcPts val="0"/>
              </a:spcBef>
              <a:spcAft>
                <a:spcPts val="0"/>
              </a:spcAft>
              <a:buSzPts val="5000"/>
              <a:buChar char="●"/>
            </a:pPr>
            <a:r>
              <a:rPr b="1" lang="en-GB" sz="5000"/>
              <a:t>Empeoramiento del estado de salud</a:t>
            </a:r>
            <a:r>
              <a:rPr lang="en-GB" sz="5000"/>
              <a:t>, especialmente de las poblaciones más vulnerables.</a:t>
            </a:r>
            <a:endParaRPr sz="5000"/>
          </a:p>
          <a:p>
            <a:pPr indent="-546100" lvl="0" marL="457200" rtl="0" algn="l">
              <a:lnSpc>
                <a:spcPct val="150000"/>
              </a:lnSpc>
              <a:spcBef>
                <a:spcPts val="0"/>
              </a:spcBef>
              <a:spcAft>
                <a:spcPts val="0"/>
              </a:spcAft>
              <a:buSzPts val="5000"/>
              <a:buChar char="●"/>
            </a:pPr>
            <a:r>
              <a:rPr lang="en-GB" sz="5000"/>
              <a:t>Un aumento de la </a:t>
            </a:r>
            <a:r>
              <a:rPr b="1" lang="en-GB" sz="5000"/>
              <a:t>población vulnerable.</a:t>
            </a:r>
            <a:endParaRPr sz="5000"/>
          </a:p>
          <a:p>
            <a:pPr indent="-546100" lvl="0" marL="457200" rtl="0" algn="l">
              <a:lnSpc>
                <a:spcPct val="150000"/>
              </a:lnSpc>
              <a:spcBef>
                <a:spcPts val="0"/>
              </a:spcBef>
              <a:spcAft>
                <a:spcPts val="0"/>
              </a:spcAft>
              <a:buSzPts val="5000"/>
              <a:buChar char="●"/>
            </a:pPr>
            <a:r>
              <a:rPr lang="en-GB" sz="5000"/>
              <a:t>El mercado laboral, afectando directa o indirectamente a la </a:t>
            </a:r>
            <a:r>
              <a:rPr b="1" lang="en-GB" sz="5000"/>
              <a:t>productividad </a:t>
            </a:r>
            <a:r>
              <a:rPr lang="en-GB" sz="5000"/>
              <a:t>y a la </a:t>
            </a:r>
            <a:r>
              <a:rPr b="1" lang="en-GB" sz="5000"/>
              <a:t>viabilidad </a:t>
            </a:r>
            <a:r>
              <a:rPr lang="en-GB" sz="5000"/>
              <a:t>de algunos sectores económicos.</a:t>
            </a:r>
            <a:endParaRPr sz="5000"/>
          </a:p>
          <a:p>
            <a:pPr indent="-546100" lvl="0" marL="457200" rtl="0" algn="l">
              <a:lnSpc>
                <a:spcPct val="150000"/>
              </a:lnSpc>
              <a:spcBef>
                <a:spcPts val="0"/>
              </a:spcBef>
              <a:spcAft>
                <a:spcPts val="0"/>
              </a:spcAft>
              <a:buSzPts val="5000"/>
              <a:buChar char="●"/>
            </a:pPr>
            <a:r>
              <a:rPr lang="en-GB" sz="5000"/>
              <a:t>La </a:t>
            </a:r>
            <a:r>
              <a:rPr b="1" lang="en-GB" sz="5000"/>
              <a:t>educación</a:t>
            </a:r>
            <a:r>
              <a:rPr lang="en-GB" sz="5000"/>
              <a:t>, como aliada para concienciar sobre la importancia de la adaptación con el objetivo de reducir la vulnerabilidad.</a:t>
            </a:r>
            <a:endParaRPr sz="5000"/>
          </a:p>
        </p:txBody>
      </p:sp>
      <p:sp>
        <p:nvSpPr>
          <p:cNvPr id="137" name="Google Shape;137;p8"/>
          <p:cNvSpPr txBox="1"/>
          <p:nvPr>
            <p:ph type="title"/>
          </p:nvPr>
        </p:nvSpPr>
        <p:spPr>
          <a:xfrm>
            <a:off x="648250" y="1524000"/>
            <a:ext cx="7088700"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b="1" lang="en-GB" sz="7400"/>
              <a:t>3. Cambio climático - Consecuencias sociales</a:t>
            </a:r>
            <a:endParaRPr sz="7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9"/>
          <p:cNvSpPr txBox="1"/>
          <p:nvPr>
            <p:ph idx="1" type="body"/>
          </p:nvPr>
        </p:nvSpPr>
        <p:spPr>
          <a:xfrm>
            <a:off x="8667625" y="1292100"/>
            <a:ext cx="14446500" cy="11131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2000"/>
              </a:spcBef>
              <a:spcAft>
                <a:spcPts val="0"/>
              </a:spcAft>
              <a:buClr>
                <a:srgbClr val="323232"/>
              </a:buClr>
              <a:buSzPts val="4757"/>
              <a:buNone/>
            </a:pPr>
            <a:r>
              <a:rPr lang="en-GB" sz="4500"/>
              <a:t>Las pequeñas y medianas empresas </a:t>
            </a:r>
            <a:r>
              <a:rPr b="1" lang="en-GB" sz="4500"/>
              <a:t>serán las que más sufrirán</a:t>
            </a:r>
            <a:r>
              <a:rPr lang="en-GB" sz="4500"/>
              <a:t>, especialmente en aspectos como:</a:t>
            </a:r>
            <a:endParaRPr sz="4500"/>
          </a:p>
          <a:p>
            <a:pPr indent="-749300" lvl="0" marL="971550" rtl="0" algn="l">
              <a:lnSpc>
                <a:spcPct val="100000"/>
              </a:lnSpc>
              <a:spcBef>
                <a:spcPts val="2000"/>
              </a:spcBef>
              <a:spcAft>
                <a:spcPts val="0"/>
              </a:spcAft>
              <a:buSzPts val="4500"/>
              <a:buAutoNum type="arabicPeriod"/>
            </a:pPr>
            <a:r>
              <a:rPr lang="en-GB" sz="4500"/>
              <a:t>Las operaciones empresariales.</a:t>
            </a:r>
            <a:endParaRPr sz="4500"/>
          </a:p>
          <a:p>
            <a:pPr indent="-749300" lvl="0" marL="971550" rtl="0" algn="l">
              <a:lnSpc>
                <a:spcPct val="100000"/>
              </a:lnSpc>
              <a:spcBef>
                <a:spcPts val="2000"/>
              </a:spcBef>
              <a:spcAft>
                <a:spcPts val="0"/>
              </a:spcAft>
              <a:buSzPts val="4500"/>
              <a:buAutoNum type="arabicPeriod"/>
            </a:pPr>
            <a:r>
              <a:rPr lang="en-GB" sz="4500"/>
              <a:t>Los daños a la propiedad.</a:t>
            </a:r>
            <a:endParaRPr sz="4500"/>
          </a:p>
          <a:p>
            <a:pPr indent="-749300" lvl="0" marL="971550" rtl="0" algn="l">
              <a:lnSpc>
                <a:spcPct val="100000"/>
              </a:lnSpc>
              <a:spcBef>
                <a:spcPts val="2000"/>
              </a:spcBef>
              <a:spcAft>
                <a:spcPts val="0"/>
              </a:spcAft>
              <a:buSzPts val="4500"/>
              <a:buAutoNum type="arabicPeriod"/>
            </a:pPr>
            <a:r>
              <a:rPr lang="en-GB" sz="4500"/>
              <a:t>Las interrupciones en las cadenas de suministro y en las infraestructuras.</a:t>
            </a:r>
            <a:endParaRPr sz="4500"/>
          </a:p>
          <a:p>
            <a:pPr indent="0" lvl="0" marL="0" rtl="0" algn="l">
              <a:lnSpc>
                <a:spcPct val="100000"/>
              </a:lnSpc>
              <a:spcBef>
                <a:spcPts val="2000"/>
              </a:spcBef>
              <a:spcAft>
                <a:spcPts val="0"/>
              </a:spcAft>
              <a:buSzPts val="4757"/>
              <a:buNone/>
            </a:pPr>
            <a:r>
              <a:rPr lang="en-GB" sz="4500"/>
              <a:t>Esto provoca un</a:t>
            </a:r>
            <a:r>
              <a:rPr b="1" lang="en-GB" sz="4500"/>
              <a:t> aumento de los costes de mantenimiento</a:t>
            </a:r>
            <a:r>
              <a:rPr lang="en-GB" sz="4500"/>
              <a:t>, de los materiales y, en consecuencia, precios más altos.</a:t>
            </a:r>
            <a:endParaRPr sz="4500"/>
          </a:p>
          <a:p>
            <a:pPr indent="0" lvl="0" marL="0" rtl="0" algn="l">
              <a:lnSpc>
                <a:spcPct val="100000"/>
              </a:lnSpc>
              <a:spcBef>
                <a:spcPts val="2000"/>
              </a:spcBef>
              <a:spcAft>
                <a:spcPts val="0"/>
              </a:spcAft>
              <a:buSzPts val="4757"/>
              <a:buNone/>
            </a:pPr>
            <a:r>
              <a:rPr lang="en-GB" sz="4500"/>
              <a:t>El sector turístico se ve particularmente afectado, y las consecuencias económicas se sentirán con mayor intensidad en las regiones donde el turismo desempeña un papel central en la economía y donde los fenómenos meteorológicos extremos se intensificarán.</a:t>
            </a:r>
            <a:endParaRPr sz="4500"/>
          </a:p>
        </p:txBody>
      </p:sp>
      <p:sp>
        <p:nvSpPr>
          <p:cNvPr id="143" name="Google Shape;143;p9"/>
          <p:cNvSpPr txBox="1"/>
          <p:nvPr>
            <p:ph type="title"/>
          </p:nvPr>
        </p:nvSpPr>
        <p:spPr>
          <a:xfrm>
            <a:off x="479950" y="1524000"/>
            <a:ext cx="7236600"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b="1" lang="en-GB" sz="7700"/>
              <a:t>3. Cambio climático – Consecuencias económicas</a:t>
            </a:r>
            <a:endParaRPr sz="77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0"/>
          <p:cNvSpPr txBox="1"/>
          <p:nvPr>
            <p:ph type="title"/>
          </p:nvPr>
        </p:nvSpPr>
        <p:spPr>
          <a:xfrm>
            <a:off x="565650" y="1527000"/>
            <a:ext cx="7095000" cy="4008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8000"/>
              <a:buFont typeface="Arial"/>
              <a:buNone/>
            </a:pPr>
            <a:r>
              <a:rPr b="1" lang="en-GB" sz="7500"/>
              <a:t>3. Cambio </a:t>
            </a:r>
            <a:endParaRPr b="1" sz="7500"/>
          </a:p>
          <a:p>
            <a:pPr indent="0" lvl="0" marL="0" rtl="0" algn="l">
              <a:lnSpc>
                <a:spcPct val="90000"/>
              </a:lnSpc>
              <a:spcBef>
                <a:spcPts val="0"/>
              </a:spcBef>
              <a:spcAft>
                <a:spcPts val="0"/>
              </a:spcAft>
              <a:buClr>
                <a:schemeClr val="lt1"/>
              </a:buClr>
              <a:buSzPts val="8000"/>
              <a:buFont typeface="Arial"/>
              <a:buNone/>
            </a:pPr>
            <a:r>
              <a:rPr b="1" lang="en-GB" sz="7500"/>
              <a:t>climático - Consecuencia económicas</a:t>
            </a:r>
            <a:endParaRPr sz="7500">
              <a:solidFill>
                <a:srgbClr val="000000"/>
              </a:solidFill>
            </a:endParaRPr>
          </a:p>
          <a:p>
            <a:pPr indent="0" lvl="0" marL="0" rtl="0" algn="l">
              <a:lnSpc>
                <a:spcPct val="90000"/>
              </a:lnSpc>
              <a:spcBef>
                <a:spcPts val="0"/>
              </a:spcBef>
              <a:spcAft>
                <a:spcPts val="0"/>
              </a:spcAft>
              <a:buSzPts val="8000"/>
              <a:buFont typeface="Arial"/>
              <a:buNone/>
            </a:pPr>
            <a:r>
              <a:t/>
            </a:r>
            <a:endParaRPr b="1" sz="7500"/>
          </a:p>
        </p:txBody>
      </p:sp>
      <p:grpSp>
        <p:nvGrpSpPr>
          <p:cNvPr id="149" name="Google Shape;149;p10"/>
          <p:cNvGrpSpPr/>
          <p:nvPr/>
        </p:nvGrpSpPr>
        <p:grpSpPr>
          <a:xfrm>
            <a:off x="9121695" y="1526992"/>
            <a:ext cx="13331378" cy="10166715"/>
            <a:chOff x="1930925" y="2992"/>
            <a:chExt cx="13331378" cy="10166715"/>
          </a:xfrm>
        </p:grpSpPr>
        <p:sp>
          <p:nvSpPr>
            <p:cNvPr id="150" name="Google Shape;150;p10"/>
            <p:cNvSpPr/>
            <p:nvPr/>
          </p:nvSpPr>
          <p:spPr>
            <a:xfrm rot="10800000">
              <a:off x="2859474" y="2992"/>
              <a:ext cx="12402829" cy="2826431"/>
            </a:xfrm>
            <a:prstGeom prst="homePlate">
              <a:avLst>
                <a:gd fmla="val 50000"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0"/>
            <p:cNvSpPr txBox="1"/>
            <p:nvPr/>
          </p:nvSpPr>
          <p:spPr>
            <a:xfrm>
              <a:off x="3566082" y="2992"/>
              <a:ext cx="11696221" cy="2826431"/>
            </a:xfrm>
            <a:prstGeom prst="rect">
              <a:avLst/>
            </a:prstGeom>
            <a:noFill/>
            <a:ln>
              <a:noFill/>
            </a:ln>
          </p:spPr>
          <p:txBody>
            <a:bodyPr anchorCtr="0" anchor="ctr" bIns="175250" lIns="1246375" spcFirstLastPara="1" rIns="327150" wrap="square" tIns="175250">
              <a:noAutofit/>
            </a:bodyPr>
            <a:lstStyle/>
            <a:p>
              <a:pPr indent="0" lvl="0" marL="0" marR="0" rtl="0" algn="ctr">
                <a:lnSpc>
                  <a:spcPct val="100000"/>
                </a:lnSpc>
                <a:spcBef>
                  <a:spcPts val="0"/>
                </a:spcBef>
                <a:spcAft>
                  <a:spcPts val="0"/>
                </a:spcAft>
                <a:buNone/>
              </a:pPr>
              <a:r>
                <a:rPr b="1" i="0" lang="en-GB" sz="4000" u="none" cap="none" strike="noStrike">
                  <a:solidFill>
                    <a:schemeClr val="lt1"/>
                  </a:solidFill>
                  <a:latin typeface="Arial"/>
                  <a:ea typeface="Arial"/>
                  <a:cs typeface="Arial"/>
                  <a:sym typeface="Arial"/>
                </a:rPr>
                <a:t>Europa del Sur </a:t>
              </a:r>
              <a:r>
                <a:rPr b="0" i="0" lang="en-GB" sz="4000" u="none" cap="none" strike="noStrike">
                  <a:solidFill>
                    <a:schemeClr val="lt1"/>
                  </a:solidFill>
                  <a:latin typeface="Arial"/>
                  <a:ea typeface="Arial"/>
                  <a:cs typeface="Arial"/>
                  <a:sym typeface="Arial"/>
                </a:rPr>
                <a:t>– los flujos turísticos disminuirán durante los meses de verano más cálidos, pero aumentarán en los meses restantes.</a:t>
              </a:r>
              <a:endParaRPr b="0" i="0" sz="4000" u="none" cap="none" strike="noStrike">
                <a:solidFill>
                  <a:schemeClr val="lt1"/>
                </a:solidFill>
                <a:latin typeface="Arial"/>
                <a:ea typeface="Arial"/>
                <a:cs typeface="Arial"/>
                <a:sym typeface="Arial"/>
              </a:endParaRPr>
            </a:p>
          </p:txBody>
        </p:sp>
        <p:sp>
          <p:nvSpPr>
            <p:cNvPr id="152" name="Google Shape;152;p10"/>
            <p:cNvSpPr/>
            <p:nvPr/>
          </p:nvSpPr>
          <p:spPr>
            <a:xfrm>
              <a:off x="1930925" y="2992"/>
              <a:ext cx="2826431" cy="2826431"/>
            </a:xfrm>
            <a:prstGeom prst="ellipse">
              <a:avLst/>
            </a:prstGeom>
            <a:blipFill rotWithShape="1">
              <a:blip r:embed="rId3">
                <a:alphaModFix/>
              </a:blip>
              <a:stretch>
                <a:fillRect b="0" l="-20999" r="-20999"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0"/>
            <p:cNvSpPr/>
            <p:nvPr/>
          </p:nvSpPr>
          <p:spPr>
            <a:xfrm rot="10800000">
              <a:off x="3133793" y="3673134"/>
              <a:ext cx="12037072" cy="2826431"/>
            </a:xfrm>
            <a:prstGeom prst="homePlate">
              <a:avLst>
                <a:gd fmla="val 50000"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0"/>
            <p:cNvSpPr txBox="1"/>
            <p:nvPr/>
          </p:nvSpPr>
          <p:spPr>
            <a:xfrm>
              <a:off x="3840401" y="3673134"/>
              <a:ext cx="11330464" cy="2826431"/>
            </a:xfrm>
            <a:prstGeom prst="rect">
              <a:avLst/>
            </a:prstGeom>
            <a:noFill/>
            <a:ln>
              <a:noFill/>
            </a:ln>
          </p:spPr>
          <p:txBody>
            <a:bodyPr anchorCtr="0" anchor="ctr" bIns="175250" lIns="1246375" spcFirstLastPara="1" rIns="327150" wrap="square" tIns="175250">
              <a:noAutofit/>
            </a:bodyPr>
            <a:lstStyle/>
            <a:p>
              <a:pPr indent="0" lvl="0" marL="0" marR="0" rtl="0" algn="ctr">
                <a:lnSpc>
                  <a:spcPct val="100000"/>
                </a:lnSpc>
                <a:spcBef>
                  <a:spcPts val="0"/>
                </a:spcBef>
                <a:spcAft>
                  <a:spcPts val="0"/>
                </a:spcAft>
                <a:buNone/>
              </a:pPr>
              <a:r>
                <a:rPr b="1" i="0" lang="en-GB" sz="4000" u="none" cap="none" strike="noStrike">
                  <a:solidFill>
                    <a:schemeClr val="lt1"/>
                  </a:solidFill>
                  <a:latin typeface="Arial"/>
                  <a:ea typeface="Arial"/>
                  <a:cs typeface="Arial"/>
                  <a:sym typeface="Arial"/>
                </a:rPr>
                <a:t>Europa Central</a:t>
              </a:r>
              <a:r>
                <a:rPr b="0" i="0" lang="en-GB" sz="4000" u="none" cap="none" strike="noStrike">
                  <a:solidFill>
                    <a:schemeClr val="lt1"/>
                  </a:solidFill>
                  <a:latin typeface="Arial"/>
                  <a:ea typeface="Arial"/>
                  <a:cs typeface="Arial"/>
                  <a:sym typeface="Arial"/>
                </a:rPr>
                <a:t> – se estima que la actividad turística se extenderá durante todo el año.</a:t>
              </a:r>
              <a:endParaRPr b="0" i="0" sz="4000" u="none" cap="none" strike="noStrike">
                <a:solidFill>
                  <a:schemeClr val="lt1"/>
                </a:solidFill>
                <a:latin typeface="Arial"/>
                <a:ea typeface="Arial"/>
                <a:cs typeface="Arial"/>
                <a:sym typeface="Arial"/>
              </a:endParaRPr>
            </a:p>
          </p:txBody>
        </p:sp>
        <p:sp>
          <p:nvSpPr>
            <p:cNvPr id="155" name="Google Shape;155;p10"/>
            <p:cNvSpPr/>
            <p:nvPr/>
          </p:nvSpPr>
          <p:spPr>
            <a:xfrm>
              <a:off x="2022364" y="3673134"/>
              <a:ext cx="2826431" cy="2826431"/>
            </a:xfrm>
            <a:prstGeom prst="ellipse">
              <a:avLst/>
            </a:prstGeom>
            <a:blipFill rotWithShape="1">
              <a:blip r:embed="rId4">
                <a:alphaModFix/>
              </a:blip>
              <a:stretch>
                <a:fillRect b="0" l="-51998" r="-51996"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0"/>
            <p:cNvSpPr/>
            <p:nvPr/>
          </p:nvSpPr>
          <p:spPr>
            <a:xfrm rot="10800000">
              <a:off x="3188673" y="7343276"/>
              <a:ext cx="11963897" cy="2826431"/>
            </a:xfrm>
            <a:prstGeom prst="homePlate">
              <a:avLst>
                <a:gd fmla="val 50000"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0"/>
            <p:cNvSpPr txBox="1"/>
            <p:nvPr/>
          </p:nvSpPr>
          <p:spPr>
            <a:xfrm>
              <a:off x="3895281" y="7343276"/>
              <a:ext cx="11257289" cy="2826431"/>
            </a:xfrm>
            <a:prstGeom prst="rect">
              <a:avLst/>
            </a:prstGeom>
            <a:noFill/>
            <a:ln>
              <a:noFill/>
            </a:ln>
          </p:spPr>
          <p:txBody>
            <a:bodyPr anchorCtr="0" anchor="ctr" bIns="175250" lIns="1246375" spcFirstLastPara="1" rIns="327150" wrap="square" tIns="175250">
              <a:noAutofit/>
            </a:bodyPr>
            <a:lstStyle/>
            <a:p>
              <a:pPr indent="0" lvl="0" marL="0" marR="0" rtl="0" algn="ctr">
                <a:lnSpc>
                  <a:spcPct val="100000"/>
                </a:lnSpc>
                <a:spcBef>
                  <a:spcPts val="0"/>
                </a:spcBef>
                <a:spcAft>
                  <a:spcPts val="0"/>
                </a:spcAft>
                <a:buNone/>
              </a:pPr>
              <a:r>
                <a:rPr b="1" i="0" lang="en-GB" sz="4000" u="none" cap="none" strike="noStrike">
                  <a:solidFill>
                    <a:schemeClr val="lt1"/>
                  </a:solidFill>
                  <a:latin typeface="Arial"/>
                  <a:ea typeface="Arial"/>
                  <a:cs typeface="Arial"/>
                  <a:sym typeface="Arial"/>
                </a:rPr>
                <a:t>Regiones de montaña y nieve </a:t>
              </a:r>
              <a:r>
                <a:rPr b="0" i="0" lang="en-GB" sz="4000" u="none" cap="none" strike="noStrike">
                  <a:solidFill>
                    <a:schemeClr val="lt1"/>
                  </a:solidFill>
                  <a:latin typeface="Arial"/>
                  <a:ea typeface="Arial"/>
                  <a:cs typeface="Arial"/>
                  <a:sym typeface="Arial"/>
                </a:rPr>
                <a:t>– se espera que la industria de los deportes de invierno experimente una disminución en su flujo y en su atractivo turístico.</a:t>
              </a:r>
              <a:endParaRPr b="0" i="0" sz="4000" u="none" cap="none" strike="noStrike">
                <a:solidFill>
                  <a:schemeClr val="lt1"/>
                </a:solidFill>
                <a:latin typeface="Arial"/>
                <a:ea typeface="Arial"/>
                <a:cs typeface="Arial"/>
                <a:sym typeface="Arial"/>
              </a:endParaRPr>
            </a:p>
          </p:txBody>
        </p:sp>
        <p:sp>
          <p:nvSpPr>
            <p:cNvPr id="158" name="Google Shape;158;p10"/>
            <p:cNvSpPr/>
            <p:nvPr/>
          </p:nvSpPr>
          <p:spPr>
            <a:xfrm>
              <a:off x="2040658" y="7343276"/>
              <a:ext cx="2826431" cy="2826431"/>
            </a:xfrm>
            <a:prstGeom prst="ellipse">
              <a:avLst/>
            </a:prstGeom>
            <a:blipFill rotWithShape="1">
              <a:blip r:embed="rId5">
                <a:alphaModFix/>
              </a:blip>
              <a:stretch>
                <a:fillRect b="0" l="-25997" r="-25999"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1"/>
          <p:cNvSpPr txBox="1"/>
          <p:nvPr>
            <p:ph type="title"/>
          </p:nvPr>
        </p:nvSpPr>
        <p:spPr>
          <a:xfrm>
            <a:off x="1032675" y="6270450"/>
            <a:ext cx="6526200" cy="11751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GB"/>
              <a:t>Actividad</a:t>
            </a:r>
            <a:endParaRPr/>
          </a:p>
        </p:txBody>
      </p:sp>
      <p:sp>
        <p:nvSpPr>
          <p:cNvPr id="164" name="Google Shape;164;p11"/>
          <p:cNvSpPr txBox="1"/>
          <p:nvPr>
            <p:ph idx="1" type="body"/>
          </p:nvPr>
        </p:nvSpPr>
        <p:spPr>
          <a:xfrm>
            <a:off x="8966325" y="3589200"/>
            <a:ext cx="14509500" cy="6537600"/>
          </a:xfrm>
          <a:prstGeom prst="rect">
            <a:avLst/>
          </a:prstGeom>
          <a:noFill/>
          <a:ln>
            <a:noFill/>
          </a:ln>
        </p:spPr>
        <p:txBody>
          <a:bodyPr anchorCtr="0" anchor="t" bIns="0" lIns="0" spcFirstLastPara="1" rIns="0" wrap="square" tIns="0">
            <a:noAutofit/>
          </a:bodyPr>
          <a:lstStyle/>
          <a:p>
            <a:pPr indent="-609600" lvl="0" marL="457200" rtl="0" algn="l">
              <a:lnSpc>
                <a:spcPct val="115000"/>
              </a:lnSpc>
              <a:spcBef>
                <a:spcPts val="2000"/>
              </a:spcBef>
              <a:spcAft>
                <a:spcPts val="0"/>
              </a:spcAft>
              <a:buSzPts val="6000"/>
              <a:buChar char="●"/>
            </a:pPr>
            <a:r>
              <a:rPr lang="en-GB" sz="6000"/>
              <a:t>¿Cuáles son las tres principales fuentes de emisiones de gases de efecto invernadero?</a:t>
            </a:r>
            <a:endParaRPr sz="6000"/>
          </a:p>
          <a:p>
            <a:pPr indent="-609600" lvl="0" marL="457200" rtl="0" algn="l">
              <a:lnSpc>
                <a:spcPct val="115000"/>
              </a:lnSpc>
              <a:spcBef>
                <a:spcPts val="0"/>
              </a:spcBef>
              <a:spcAft>
                <a:spcPts val="0"/>
              </a:spcAft>
              <a:buSzPts val="6000"/>
              <a:buChar char="●"/>
            </a:pPr>
            <a:r>
              <a:rPr lang="en-GB" sz="6000"/>
              <a:t>Identifica una actividad en una empresa del sector que contribuya a las emisiones de CO₂.</a:t>
            </a:r>
            <a:endParaRPr sz="6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2"/>
          <p:cNvSpPr txBox="1"/>
          <p:nvPr>
            <p:ph type="title"/>
          </p:nvPr>
        </p:nvSpPr>
        <p:spPr>
          <a:xfrm>
            <a:off x="762000" y="1524000"/>
            <a:ext cx="22860000" cy="11187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b="1" lang="en-GB"/>
              <a:t>4. Cambio climático - conceptos fundamentales</a:t>
            </a:r>
            <a:endParaRPr/>
          </a:p>
        </p:txBody>
      </p:sp>
      <p:grpSp>
        <p:nvGrpSpPr>
          <p:cNvPr id="170" name="Google Shape;170;p12"/>
          <p:cNvGrpSpPr/>
          <p:nvPr/>
        </p:nvGrpSpPr>
        <p:grpSpPr>
          <a:xfrm>
            <a:off x="3337859" y="3545734"/>
            <a:ext cx="18516137" cy="8349921"/>
            <a:chOff x="0" y="101"/>
            <a:chExt cx="18516137" cy="8349921"/>
          </a:xfrm>
        </p:grpSpPr>
        <p:sp>
          <p:nvSpPr>
            <p:cNvPr id="171" name="Google Shape;171;p12"/>
            <p:cNvSpPr/>
            <p:nvPr/>
          </p:nvSpPr>
          <p:spPr>
            <a:xfrm rot="5400000">
              <a:off x="10618787" y="-4044719"/>
              <a:ext cx="3603600" cy="12191100"/>
            </a:xfrm>
            <a:prstGeom prst="round2SameRect">
              <a:avLst>
                <a:gd fmla="val 16667" name="adj1"/>
                <a:gd fmla="val 0" name="adj2"/>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12"/>
            <p:cNvSpPr txBox="1"/>
            <p:nvPr/>
          </p:nvSpPr>
          <p:spPr>
            <a:xfrm>
              <a:off x="6648891" y="448841"/>
              <a:ext cx="11543400" cy="3204000"/>
            </a:xfrm>
            <a:prstGeom prst="rect">
              <a:avLst/>
            </a:prstGeom>
            <a:noFill/>
            <a:ln>
              <a:noFill/>
            </a:ln>
          </p:spPr>
          <p:txBody>
            <a:bodyPr anchorCtr="0" anchor="ctr" bIns="66675" lIns="133350" spcFirstLastPara="1" rIns="133350" wrap="square" tIns="66675">
              <a:noAutofit/>
            </a:bodyPr>
            <a:lstStyle/>
            <a:p>
              <a:pPr indent="0" lvl="0" marL="0" marR="0" rtl="0" algn="l">
                <a:lnSpc>
                  <a:spcPct val="90000"/>
                </a:lnSpc>
                <a:spcBef>
                  <a:spcPts val="0"/>
                </a:spcBef>
                <a:spcAft>
                  <a:spcPts val="0"/>
                </a:spcAft>
                <a:buNone/>
              </a:pPr>
              <a:r>
                <a:rPr b="0" i="0" lang="en-GB" sz="3500" u="none" cap="none" strike="noStrike">
                  <a:solidFill>
                    <a:schemeClr val="dk1"/>
                  </a:solidFill>
                  <a:latin typeface="Arial"/>
                  <a:ea typeface="Arial"/>
                  <a:cs typeface="Arial"/>
                  <a:sym typeface="Arial"/>
                </a:rPr>
                <a:t>La capacidad de los sistemas sociales, económicos y ecológicos interconectados para hacer frente a los impactos del cambio climático, como eventos peligrosos, tendencias o perturbaciones, respondiendo o reorganizándose de maneras que mantengan su función, identidad y estructura esenciales (IPCC, 2018).</a:t>
              </a:r>
              <a:endParaRPr b="0" i="0" sz="3500" u="none" cap="none" strike="noStrike">
                <a:solidFill>
                  <a:schemeClr val="dk1"/>
                </a:solidFill>
                <a:latin typeface="Arial"/>
                <a:ea typeface="Arial"/>
                <a:cs typeface="Arial"/>
                <a:sym typeface="Arial"/>
              </a:endParaRPr>
            </a:p>
          </p:txBody>
        </p:sp>
        <p:sp>
          <p:nvSpPr>
            <p:cNvPr id="173" name="Google Shape;173;p12"/>
            <p:cNvSpPr/>
            <p:nvPr/>
          </p:nvSpPr>
          <p:spPr>
            <a:xfrm>
              <a:off x="0" y="101"/>
              <a:ext cx="6582604" cy="4073132"/>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12"/>
            <p:cNvSpPr txBox="1"/>
            <p:nvPr/>
          </p:nvSpPr>
          <p:spPr>
            <a:xfrm>
              <a:off x="198834" y="198935"/>
              <a:ext cx="6184936" cy="3675464"/>
            </a:xfrm>
            <a:prstGeom prst="rect">
              <a:avLst/>
            </a:prstGeom>
            <a:noFill/>
            <a:ln>
              <a:noFill/>
            </a:ln>
          </p:spPr>
          <p:txBody>
            <a:bodyPr anchorCtr="0" anchor="ctr" bIns="114300" lIns="228600" spcFirstLastPara="1" rIns="228600" wrap="square" tIns="114300">
              <a:noAutofit/>
            </a:bodyPr>
            <a:lstStyle/>
            <a:p>
              <a:pPr indent="0" lvl="0" marL="0" marR="0" rtl="0" algn="ctr">
                <a:lnSpc>
                  <a:spcPct val="90000"/>
                </a:lnSpc>
                <a:spcBef>
                  <a:spcPts val="0"/>
                </a:spcBef>
                <a:spcAft>
                  <a:spcPts val="0"/>
                </a:spcAft>
                <a:buNone/>
              </a:pPr>
              <a:r>
                <a:rPr b="1" i="0" lang="en-GB" sz="6000" u="none" cap="none" strike="noStrike">
                  <a:solidFill>
                    <a:srgbClr val="FFFFFF"/>
                  </a:solidFill>
                  <a:latin typeface="Arial"/>
                  <a:ea typeface="Arial"/>
                  <a:cs typeface="Arial"/>
                  <a:sym typeface="Arial"/>
                </a:rPr>
                <a:t>Resiliencia al cambio climático </a:t>
              </a:r>
              <a:endParaRPr b="0" i="0" sz="1400" u="none" cap="none" strike="noStrike">
                <a:solidFill>
                  <a:srgbClr val="000000"/>
                </a:solidFill>
                <a:latin typeface="Arial"/>
                <a:ea typeface="Arial"/>
                <a:cs typeface="Arial"/>
                <a:sym typeface="Arial"/>
              </a:endParaRPr>
            </a:p>
          </p:txBody>
        </p:sp>
        <p:sp>
          <p:nvSpPr>
            <p:cNvPr id="175" name="Google Shape;175;p12"/>
            <p:cNvSpPr/>
            <p:nvPr/>
          </p:nvSpPr>
          <p:spPr>
            <a:xfrm rot="5400000">
              <a:off x="10479465" y="251560"/>
              <a:ext cx="3632400" cy="12105000"/>
            </a:xfrm>
            <a:prstGeom prst="round2SameRect">
              <a:avLst>
                <a:gd fmla="val 16667" name="adj1"/>
                <a:gd fmla="val 0" name="adj2"/>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12"/>
            <p:cNvSpPr txBox="1"/>
            <p:nvPr/>
          </p:nvSpPr>
          <p:spPr>
            <a:xfrm>
              <a:off x="6624541" y="4620467"/>
              <a:ext cx="11572200" cy="3367200"/>
            </a:xfrm>
            <a:prstGeom prst="rect">
              <a:avLst/>
            </a:prstGeom>
            <a:noFill/>
            <a:ln>
              <a:noFill/>
            </a:ln>
          </p:spPr>
          <p:txBody>
            <a:bodyPr anchorCtr="0" anchor="ctr" bIns="66675" lIns="133350" spcFirstLastPara="1" rIns="133350" wrap="square" tIns="66675">
              <a:noAutofit/>
            </a:bodyPr>
            <a:lstStyle/>
            <a:p>
              <a:pPr indent="-457200" lvl="1" marL="457200" marR="0" rtl="0" algn="l">
                <a:lnSpc>
                  <a:spcPct val="90000"/>
                </a:lnSpc>
                <a:spcBef>
                  <a:spcPts val="0"/>
                </a:spcBef>
                <a:spcAft>
                  <a:spcPts val="0"/>
                </a:spcAft>
                <a:buClr>
                  <a:schemeClr val="dk1"/>
                </a:buClr>
                <a:buSzPts val="3500"/>
                <a:buFont typeface="Arial"/>
                <a:buChar char="•"/>
              </a:pPr>
              <a:r>
                <a:rPr b="0" i="0" lang="en-GB" sz="3500" u="none" cap="none" strike="noStrike">
                  <a:solidFill>
                    <a:schemeClr val="dk1"/>
                  </a:solidFill>
                  <a:latin typeface="Arial"/>
                  <a:ea typeface="Arial"/>
                  <a:cs typeface="Arial"/>
                  <a:sym typeface="Arial"/>
                </a:rPr>
                <a:t>La propensión o predisposición a verse afectado de manera adversa.</a:t>
              </a:r>
              <a:endParaRPr b="0" i="0" sz="3500" u="none" cap="none" strike="noStrike">
                <a:solidFill>
                  <a:schemeClr val="dk1"/>
                </a:solidFill>
                <a:latin typeface="Arial"/>
                <a:ea typeface="Arial"/>
                <a:cs typeface="Arial"/>
                <a:sym typeface="Arial"/>
              </a:endParaRPr>
            </a:p>
            <a:p>
              <a:pPr indent="-457200" lvl="1" marL="457200" marR="0" rtl="0" algn="l">
                <a:lnSpc>
                  <a:spcPct val="90000"/>
                </a:lnSpc>
                <a:spcBef>
                  <a:spcPts val="525"/>
                </a:spcBef>
                <a:spcAft>
                  <a:spcPts val="0"/>
                </a:spcAft>
                <a:buClr>
                  <a:schemeClr val="dk1"/>
                </a:buClr>
                <a:buSzPts val="3500"/>
                <a:buFont typeface="Arial"/>
                <a:buChar char="•"/>
              </a:pPr>
              <a:r>
                <a:rPr b="0" i="0" lang="en-GB" sz="3500" u="none" cap="none" strike="noStrike">
                  <a:solidFill>
                    <a:schemeClr val="dk1"/>
                  </a:solidFill>
                  <a:latin typeface="Arial"/>
                  <a:ea typeface="Arial"/>
                  <a:cs typeface="Arial"/>
                  <a:sym typeface="Arial"/>
                </a:rPr>
                <a:t>La vulnerabilidad abarca una variedad de conceptos y elementos, incluyendo la sensibilidad o susceptibilidad al daño y la falta de capacidad para afrontar y adaptarse (IPCC, 2018).</a:t>
              </a:r>
              <a:endParaRPr b="0" i="0" sz="3500" u="none" cap="none" strike="noStrike">
                <a:solidFill>
                  <a:schemeClr val="dk1"/>
                </a:solidFill>
                <a:latin typeface="Arial"/>
                <a:ea typeface="Arial"/>
                <a:cs typeface="Arial"/>
                <a:sym typeface="Arial"/>
              </a:endParaRPr>
            </a:p>
          </p:txBody>
        </p:sp>
        <p:sp>
          <p:nvSpPr>
            <p:cNvPr id="177" name="Google Shape;177;p12"/>
            <p:cNvSpPr/>
            <p:nvPr/>
          </p:nvSpPr>
          <p:spPr>
            <a:xfrm>
              <a:off x="0" y="4276890"/>
              <a:ext cx="6582604" cy="4073132"/>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12"/>
            <p:cNvSpPr txBox="1"/>
            <p:nvPr/>
          </p:nvSpPr>
          <p:spPr>
            <a:xfrm>
              <a:off x="198834" y="4475724"/>
              <a:ext cx="6184936" cy="3675464"/>
            </a:xfrm>
            <a:prstGeom prst="rect">
              <a:avLst/>
            </a:prstGeom>
            <a:noFill/>
            <a:ln>
              <a:noFill/>
            </a:ln>
          </p:spPr>
          <p:txBody>
            <a:bodyPr anchorCtr="0" anchor="ctr" bIns="123825" lIns="247650" spcFirstLastPara="1" rIns="247650" wrap="square" tIns="123825">
              <a:noAutofit/>
            </a:bodyPr>
            <a:lstStyle/>
            <a:p>
              <a:pPr indent="0" lvl="0" marL="0" marR="0" rtl="0" algn="ctr">
                <a:lnSpc>
                  <a:spcPct val="90000"/>
                </a:lnSpc>
                <a:spcBef>
                  <a:spcPts val="0"/>
                </a:spcBef>
                <a:spcAft>
                  <a:spcPts val="0"/>
                </a:spcAft>
                <a:buClr>
                  <a:schemeClr val="lt1"/>
                </a:buClr>
                <a:buSzPts val="6500"/>
                <a:buFont typeface="Arial"/>
                <a:buNone/>
              </a:pPr>
              <a:r>
                <a:rPr b="1" i="0" lang="en-GB" sz="6000" u="none" cap="none" strike="noStrike">
                  <a:solidFill>
                    <a:schemeClr val="lt1"/>
                  </a:solidFill>
                  <a:latin typeface="Arial"/>
                  <a:ea typeface="Arial"/>
                  <a:cs typeface="Arial"/>
                  <a:sym typeface="Arial"/>
                </a:rPr>
                <a:t>Vulnerabilidad</a:t>
              </a:r>
              <a:endParaRPr b="1" i="0" sz="6000" u="none" cap="none" strike="noStrike">
                <a:solidFill>
                  <a:schemeClr val="lt1"/>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3"/>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b="1" lang="en-GB"/>
              <a:t>4. Cambio climático - conceptos fundamentales </a:t>
            </a:r>
            <a:endParaRPr/>
          </a:p>
        </p:txBody>
      </p:sp>
      <p:grpSp>
        <p:nvGrpSpPr>
          <p:cNvPr id="184" name="Google Shape;184;p13"/>
          <p:cNvGrpSpPr/>
          <p:nvPr/>
        </p:nvGrpSpPr>
        <p:grpSpPr>
          <a:xfrm>
            <a:off x="2551952" y="3128719"/>
            <a:ext cx="19280093" cy="9082933"/>
            <a:chOff x="0" y="4427"/>
            <a:chExt cx="19280093" cy="9082933"/>
          </a:xfrm>
        </p:grpSpPr>
        <p:sp>
          <p:nvSpPr>
            <p:cNvPr id="185" name="Google Shape;185;p13"/>
            <p:cNvSpPr/>
            <p:nvPr/>
          </p:nvSpPr>
          <p:spPr>
            <a:xfrm rot="5400000">
              <a:off x="11802600" y="-4677340"/>
              <a:ext cx="2503500" cy="12339300"/>
            </a:xfrm>
            <a:prstGeom prst="round2SameRect">
              <a:avLst>
                <a:gd fmla="val 16667" name="adj1"/>
                <a:gd fmla="val 0" name="adj2"/>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13"/>
            <p:cNvSpPr txBox="1"/>
            <p:nvPr/>
          </p:nvSpPr>
          <p:spPr>
            <a:xfrm>
              <a:off x="6940748" y="323507"/>
              <a:ext cx="12225300" cy="2337600"/>
            </a:xfrm>
            <a:prstGeom prst="rect">
              <a:avLst/>
            </a:prstGeom>
            <a:noFill/>
            <a:ln>
              <a:noFill/>
            </a:ln>
          </p:spPr>
          <p:txBody>
            <a:bodyPr anchorCtr="0" anchor="ctr" bIns="62850" lIns="125725" spcFirstLastPara="1" rIns="125725" wrap="square" tIns="62850">
              <a:noAutofit/>
            </a:bodyPr>
            <a:lstStyle/>
            <a:p>
              <a:pPr indent="-203200" lvl="0" marL="0" marR="0" rtl="0" algn="l">
                <a:lnSpc>
                  <a:spcPct val="100000"/>
                </a:lnSpc>
                <a:spcBef>
                  <a:spcPts val="0"/>
                </a:spcBef>
                <a:spcAft>
                  <a:spcPts val="0"/>
                </a:spcAft>
                <a:buClr>
                  <a:schemeClr val="dk1"/>
                </a:buClr>
                <a:buSzPts val="3200"/>
                <a:buFont typeface="Arial"/>
                <a:buChar char="•"/>
              </a:pPr>
              <a:r>
                <a:rPr b="0" i="0" lang="en-GB" sz="3200" u="none" cap="none" strike="noStrike">
                  <a:solidFill>
                    <a:schemeClr val="dk1"/>
                  </a:solidFill>
                  <a:latin typeface="Arial"/>
                  <a:ea typeface="Arial"/>
                  <a:cs typeface="Arial"/>
                  <a:sym typeface="Arial"/>
                </a:rPr>
                <a:t>El proceso de adaptación al clima actual o esperado y a sus efectos, con el fin de moderar los daños o aprovechar oportunidades beneficiosas.</a:t>
              </a:r>
              <a:endParaRPr b="0" i="0" sz="3200" u="none" cap="none" strike="noStrike">
                <a:solidFill>
                  <a:schemeClr val="dk1"/>
                </a:solidFill>
                <a:latin typeface="Arial"/>
                <a:ea typeface="Arial"/>
                <a:cs typeface="Arial"/>
                <a:sym typeface="Arial"/>
              </a:endParaRPr>
            </a:p>
            <a:p>
              <a:pPr indent="-203200" lvl="1" marL="0" marR="0" rtl="0" algn="l">
                <a:lnSpc>
                  <a:spcPct val="100000"/>
                </a:lnSpc>
                <a:spcBef>
                  <a:spcPts val="0"/>
                </a:spcBef>
                <a:spcAft>
                  <a:spcPts val="0"/>
                </a:spcAft>
                <a:buClr>
                  <a:schemeClr val="dk1"/>
                </a:buClr>
                <a:buSzPts val="3200"/>
                <a:buFont typeface="Arial"/>
                <a:buChar char="•"/>
              </a:pPr>
              <a:r>
                <a:rPr b="0" i="0" lang="en-GB" sz="3200" u="none" cap="none" strike="noStrike">
                  <a:solidFill>
                    <a:schemeClr val="dk1"/>
                  </a:solidFill>
                  <a:latin typeface="Arial"/>
                  <a:ea typeface="Arial"/>
                  <a:cs typeface="Arial"/>
                  <a:sym typeface="Arial"/>
                </a:rPr>
                <a:t>La intervención humana puede facilitar la adaptación al clima esperado y a sus efectos (IPCC, 2018).</a:t>
              </a:r>
              <a:endParaRPr b="0" i="0" sz="1300" u="none" cap="none" strike="noStrike">
                <a:solidFill>
                  <a:schemeClr val="dk1"/>
                </a:solidFill>
                <a:latin typeface="Arial"/>
                <a:ea typeface="Arial"/>
                <a:cs typeface="Arial"/>
                <a:sym typeface="Arial"/>
              </a:endParaRPr>
            </a:p>
          </p:txBody>
        </p:sp>
        <p:sp>
          <p:nvSpPr>
            <p:cNvPr id="187" name="Google Shape;187;p13"/>
            <p:cNvSpPr/>
            <p:nvPr/>
          </p:nvSpPr>
          <p:spPr>
            <a:xfrm>
              <a:off x="0" y="4427"/>
              <a:ext cx="6940833" cy="2922210"/>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13"/>
            <p:cNvSpPr txBox="1"/>
            <p:nvPr/>
          </p:nvSpPr>
          <p:spPr>
            <a:xfrm>
              <a:off x="142651" y="147078"/>
              <a:ext cx="6655531" cy="2636908"/>
            </a:xfrm>
            <a:prstGeom prst="rect">
              <a:avLst/>
            </a:prstGeom>
            <a:noFill/>
            <a:ln>
              <a:noFill/>
            </a:ln>
          </p:spPr>
          <p:txBody>
            <a:bodyPr anchorCtr="0" anchor="ctr" bIns="123825" lIns="247650" spcFirstLastPara="1" rIns="247650" wrap="square" tIns="123825">
              <a:noAutofit/>
            </a:bodyPr>
            <a:lstStyle/>
            <a:p>
              <a:pPr indent="0" lvl="0" marL="0" marR="0" rtl="0" algn="ctr">
                <a:lnSpc>
                  <a:spcPct val="90000"/>
                </a:lnSpc>
                <a:spcBef>
                  <a:spcPts val="0"/>
                </a:spcBef>
                <a:spcAft>
                  <a:spcPts val="0"/>
                </a:spcAft>
                <a:buClr>
                  <a:schemeClr val="lt1"/>
                </a:buClr>
                <a:buSzPts val="6500"/>
                <a:buFont typeface="Arial"/>
                <a:buNone/>
              </a:pPr>
              <a:r>
                <a:rPr b="1" i="0" lang="en-GB" sz="6500" u="none" cap="none" strike="noStrike">
                  <a:solidFill>
                    <a:schemeClr val="lt1"/>
                  </a:solidFill>
                  <a:latin typeface="Arial"/>
                  <a:ea typeface="Arial"/>
                  <a:cs typeface="Arial"/>
                  <a:sym typeface="Arial"/>
                </a:rPr>
                <a:t>Adaptación</a:t>
              </a:r>
              <a:endParaRPr b="1" i="0" sz="6500" u="none" cap="none" strike="noStrike">
                <a:solidFill>
                  <a:schemeClr val="lt1"/>
                </a:solidFill>
                <a:latin typeface="Arial"/>
                <a:ea typeface="Arial"/>
                <a:cs typeface="Arial"/>
                <a:sym typeface="Arial"/>
              </a:endParaRPr>
            </a:p>
          </p:txBody>
        </p:sp>
        <p:sp>
          <p:nvSpPr>
            <p:cNvPr id="189" name="Google Shape;189;p13"/>
            <p:cNvSpPr/>
            <p:nvPr/>
          </p:nvSpPr>
          <p:spPr>
            <a:xfrm rot="5400000">
              <a:off x="11941579" y="-1635776"/>
              <a:ext cx="2337768" cy="12339260"/>
            </a:xfrm>
            <a:prstGeom prst="round2SameRect">
              <a:avLst>
                <a:gd fmla="val 16667" name="adj1"/>
                <a:gd fmla="val 0" name="adj2"/>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13"/>
            <p:cNvSpPr txBox="1"/>
            <p:nvPr/>
          </p:nvSpPr>
          <p:spPr>
            <a:xfrm>
              <a:off x="6940833" y="3479090"/>
              <a:ext cx="12225140" cy="2109528"/>
            </a:xfrm>
            <a:prstGeom prst="rect">
              <a:avLst/>
            </a:prstGeom>
            <a:noFill/>
            <a:ln>
              <a:noFill/>
            </a:ln>
          </p:spPr>
          <p:txBody>
            <a:bodyPr anchorCtr="0" anchor="ctr" bIns="62850" lIns="125725" spcFirstLastPara="1" rIns="125725" wrap="square" tIns="62850">
              <a:noAutofit/>
            </a:bodyPr>
            <a:lstStyle/>
            <a:p>
              <a:pPr indent="-457200" lvl="1" marL="457200" marR="0" rtl="0" algn="l">
                <a:lnSpc>
                  <a:spcPct val="90000"/>
                </a:lnSpc>
                <a:spcBef>
                  <a:spcPts val="0"/>
                </a:spcBef>
                <a:spcAft>
                  <a:spcPts val="0"/>
                </a:spcAft>
                <a:buClr>
                  <a:schemeClr val="dk1"/>
                </a:buClr>
                <a:buSzPts val="3300"/>
                <a:buFont typeface="Arial"/>
                <a:buChar char="•"/>
              </a:pPr>
              <a:r>
                <a:rPr b="0" i="0" lang="en-GB" sz="3300" u="none" cap="none" strike="noStrike">
                  <a:solidFill>
                    <a:schemeClr val="dk1"/>
                  </a:solidFill>
                  <a:latin typeface="Arial"/>
                  <a:ea typeface="Arial"/>
                  <a:cs typeface="Arial"/>
                  <a:sym typeface="Arial"/>
                </a:rPr>
                <a:t>La capacidad de los sistemas, instituciones, seres humanos y otros organismos para ajustarse a posibles daños, aprovechar oportunidades o responder a las consecuencias (IPCC, 2018).</a:t>
              </a:r>
              <a:endParaRPr b="0" i="0" sz="3300" u="none" cap="none" strike="noStrike">
                <a:solidFill>
                  <a:schemeClr val="dk1"/>
                </a:solidFill>
                <a:latin typeface="Arial"/>
                <a:ea typeface="Arial"/>
                <a:cs typeface="Arial"/>
                <a:sym typeface="Arial"/>
              </a:endParaRPr>
            </a:p>
          </p:txBody>
        </p:sp>
        <p:sp>
          <p:nvSpPr>
            <p:cNvPr id="191" name="Google Shape;191;p13"/>
            <p:cNvSpPr/>
            <p:nvPr/>
          </p:nvSpPr>
          <p:spPr>
            <a:xfrm>
              <a:off x="0" y="3072748"/>
              <a:ext cx="6940833" cy="2922210"/>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13"/>
            <p:cNvSpPr txBox="1"/>
            <p:nvPr/>
          </p:nvSpPr>
          <p:spPr>
            <a:xfrm>
              <a:off x="142651" y="3215399"/>
              <a:ext cx="6655531" cy="2636908"/>
            </a:xfrm>
            <a:prstGeom prst="rect">
              <a:avLst/>
            </a:prstGeom>
            <a:noFill/>
            <a:ln>
              <a:noFill/>
            </a:ln>
          </p:spPr>
          <p:txBody>
            <a:bodyPr anchorCtr="0" anchor="ctr" bIns="123825" lIns="247650" spcFirstLastPara="1" rIns="247650" wrap="square" tIns="123825">
              <a:noAutofit/>
            </a:bodyPr>
            <a:lstStyle/>
            <a:p>
              <a:pPr indent="0" lvl="0" marL="0" marR="0" rtl="0" algn="ctr">
                <a:lnSpc>
                  <a:spcPct val="90000"/>
                </a:lnSpc>
                <a:spcBef>
                  <a:spcPts val="0"/>
                </a:spcBef>
                <a:spcAft>
                  <a:spcPts val="0"/>
                </a:spcAft>
                <a:buNone/>
              </a:pPr>
              <a:r>
                <a:rPr b="1" i="0" lang="en-GB" sz="6500" u="none" cap="none" strike="noStrike">
                  <a:solidFill>
                    <a:schemeClr val="lt1"/>
                  </a:solidFill>
                  <a:latin typeface="Arial"/>
                  <a:ea typeface="Arial"/>
                  <a:cs typeface="Arial"/>
                  <a:sym typeface="Arial"/>
                </a:rPr>
                <a:t>Capacidad adaptativa</a:t>
              </a:r>
              <a:endParaRPr b="0" i="0" sz="1400" u="none" cap="none" strike="noStrike">
                <a:solidFill>
                  <a:schemeClr val="lt1"/>
                </a:solidFill>
                <a:latin typeface="Arial"/>
                <a:ea typeface="Arial"/>
                <a:cs typeface="Arial"/>
                <a:sym typeface="Arial"/>
              </a:endParaRPr>
            </a:p>
          </p:txBody>
        </p:sp>
        <p:sp>
          <p:nvSpPr>
            <p:cNvPr id="193" name="Google Shape;193;p13"/>
            <p:cNvSpPr/>
            <p:nvPr/>
          </p:nvSpPr>
          <p:spPr>
            <a:xfrm rot="5400000">
              <a:off x="11711542" y="1518809"/>
              <a:ext cx="2797842" cy="12339260"/>
            </a:xfrm>
            <a:prstGeom prst="round2SameRect">
              <a:avLst>
                <a:gd fmla="val 16667" name="adj1"/>
                <a:gd fmla="val 0" name="adj2"/>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13"/>
            <p:cNvSpPr txBox="1"/>
            <p:nvPr/>
          </p:nvSpPr>
          <p:spPr>
            <a:xfrm>
              <a:off x="6940826" y="6633679"/>
              <a:ext cx="12225000" cy="2109600"/>
            </a:xfrm>
            <a:prstGeom prst="rect">
              <a:avLst/>
            </a:prstGeom>
            <a:noFill/>
            <a:ln>
              <a:noFill/>
            </a:ln>
          </p:spPr>
          <p:txBody>
            <a:bodyPr anchorCtr="0" anchor="ctr" bIns="62850" lIns="125725" spcFirstLastPara="1" rIns="125725" wrap="square" tIns="62850">
              <a:noAutofit/>
            </a:bodyPr>
            <a:lstStyle/>
            <a:p>
              <a:pPr indent="-203200" lvl="1" marL="0" marR="0" rtl="0" algn="l">
                <a:lnSpc>
                  <a:spcPct val="100000"/>
                </a:lnSpc>
                <a:spcBef>
                  <a:spcPts val="0"/>
                </a:spcBef>
                <a:spcAft>
                  <a:spcPts val="0"/>
                </a:spcAft>
                <a:buClr>
                  <a:srgbClr val="000000"/>
                </a:buClr>
                <a:buSzPts val="3200"/>
                <a:buFont typeface="Arial"/>
                <a:buChar char="•"/>
              </a:pPr>
              <a:r>
                <a:rPr b="0" i="0" lang="en-GB" sz="3200" u="none" cap="none" strike="noStrike">
                  <a:solidFill>
                    <a:srgbClr val="000000"/>
                  </a:solidFill>
                  <a:latin typeface="Arial"/>
                  <a:ea typeface="Arial"/>
                  <a:cs typeface="Arial"/>
                  <a:sym typeface="Arial"/>
                </a:rPr>
                <a:t>Acciones humanas orientadas a disminuir las emisiones de gases de efecto invernadero o aumentar su absorción de la atmósfera.</a:t>
              </a:r>
              <a:endParaRPr b="0" i="0" sz="3200" u="none" cap="none" strike="noStrike">
                <a:solidFill>
                  <a:srgbClr val="000000"/>
                </a:solidFill>
                <a:latin typeface="Arial"/>
                <a:ea typeface="Arial"/>
                <a:cs typeface="Arial"/>
                <a:sym typeface="Arial"/>
              </a:endParaRPr>
            </a:p>
            <a:p>
              <a:pPr indent="-203200" lvl="1" marL="0" marR="0" rtl="0" algn="l">
                <a:lnSpc>
                  <a:spcPct val="100000"/>
                </a:lnSpc>
                <a:spcBef>
                  <a:spcPts val="0"/>
                </a:spcBef>
                <a:spcAft>
                  <a:spcPts val="0"/>
                </a:spcAft>
                <a:buClr>
                  <a:srgbClr val="000000"/>
                </a:buClr>
                <a:buSzPts val="3200"/>
                <a:buFont typeface="Arial"/>
                <a:buChar char="•"/>
              </a:pPr>
              <a:r>
                <a:rPr b="0" i="0" lang="en-GB" sz="3200" u="none" cap="none" strike="noStrike">
                  <a:solidFill>
                    <a:srgbClr val="000000"/>
                  </a:solidFill>
                  <a:latin typeface="Arial"/>
                  <a:ea typeface="Arial"/>
                  <a:cs typeface="Arial"/>
                  <a:sym typeface="Arial"/>
                </a:rPr>
                <a:t>Las medidas de mitigación son tecnologías, prácticas o estrategias específicas que ayudan a reducir las emisiones o a potenciar los sumideros naturales.</a:t>
              </a:r>
              <a:endParaRPr b="0" i="0" sz="1300" u="none" cap="none" strike="noStrike">
                <a:solidFill>
                  <a:srgbClr val="000000"/>
                </a:solidFill>
                <a:latin typeface="Arial"/>
                <a:ea typeface="Arial"/>
                <a:cs typeface="Arial"/>
                <a:sym typeface="Arial"/>
              </a:endParaRPr>
            </a:p>
          </p:txBody>
        </p:sp>
        <p:sp>
          <p:nvSpPr>
            <p:cNvPr id="195" name="Google Shape;195;p13"/>
            <p:cNvSpPr/>
            <p:nvPr/>
          </p:nvSpPr>
          <p:spPr>
            <a:xfrm>
              <a:off x="0" y="6141069"/>
              <a:ext cx="6940833" cy="2922210"/>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13"/>
            <p:cNvSpPr txBox="1"/>
            <p:nvPr/>
          </p:nvSpPr>
          <p:spPr>
            <a:xfrm>
              <a:off x="142651" y="6283720"/>
              <a:ext cx="6655531" cy="2636908"/>
            </a:xfrm>
            <a:prstGeom prst="rect">
              <a:avLst/>
            </a:prstGeom>
            <a:noFill/>
            <a:ln>
              <a:noFill/>
            </a:ln>
          </p:spPr>
          <p:txBody>
            <a:bodyPr anchorCtr="0" anchor="ctr" bIns="123825" lIns="247650" spcFirstLastPara="1" rIns="247650" wrap="square" tIns="123825">
              <a:noAutofit/>
            </a:bodyPr>
            <a:lstStyle/>
            <a:p>
              <a:pPr indent="0" lvl="0" marL="0" marR="0" rtl="0" algn="ctr">
                <a:lnSpc>
                  <a:spcPct val="90000"/>
                </a:lnSpc>
                <a:spcBef>
                  <a:spcPts val="0"/>
                </a:spcBef>
                <a:spcAft>
                  <a:spcPts val="0"/>
                </a:spcAft>
                <a:buClr>
                  <a:schemeClr val="lt1"/>
                </a:buClr>
                <a:buSzPts val="6500"/>
                <a:buFont typeface="Arial"/>
                <a:buNone/>
              </a:pPr>
              <a:r>
                <a:rPr b="1" i="0" lang="en-GB" sz="6500" u="none" cap="none" strike="noStrike">
                  <a:solidFill>
                    <a:schemeClr val="lt1"/>
                  </a:solidFill>
                  <a:latin typeface="Arial"/>
                  <a:ea typeface="Arial"/>
                  <a:cs typeface="Arial"/>
                  <a:sym typeface="Arial"/>
                </a:rPr>
                <a:t>Mitigación</a:t>
              </a:r>
              <a:endParaRPr b="1" i="0" sz="6500" u="none" cap="none" strike="noStrike">
                <a:solidFill>
                  <a:schemeClr val="lt1"/>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4"/>
          <p:cNvSpPr txBox="1"/>
          <p:nvPr>
            <p:ph type="title"/>
          </p:nvPr>
        </p:nvSpPr>
        <p:spPr>
          <a:xfrm>
            <a:off x="592973" y="5235300"/>
            <a:ext cx="18735900" cy="30669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n-GB"/>
              <a:t>B. Riesgos climáticos en el sector del turismo</a:t>
            </a:r>
            <a:endParaRPr/>
          </a:p>
        </p:txBody>
      </p:sp>
      <p:sp>
        <p:nvSpPr>
          <p:cNvPr id="202" name="Google Shape;202;p14"/>
          <p:cNvSpPr/>
          <p:nvPr/>
        </p:nvSpPr>
        <p:spPr>
          <a:xfrm>
            <a:off x="762700" y="8987768"/>
            <a:ext cx="23188800" cy="1508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GB" sz="6600" u="none" cap="none" strike="noStrike">
                <a:solidFill>
                  <a:schemeClr val="lt1"/>
                </a:solidFill>
                <a:latin typeface="Arial"/>
                <a:ea typeface="Arial"/>
                <a:cs typeface="Arial"/>
                <a:sym typeface="Arial"/>
              </a:rPr>
              <a:t>Riesgos y tipos de turismo afectados</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5"/>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1. Riegos físicos y del </a:t>
            </a:r>
            <a:r>
              <a:rPr b="1" lang="en-GB"/>
              <a:t>medio ambiente</a:t>
            </a:r>
            <a:endParaRPr/>
          </a:p>
        </p:txBody>
      </p:sp>
      <p:sp>
        <p:nvSpPr>
          <p:cNvPr id="208" name="Google Shape;208;p15"/>
          <p:cNvSpPr/>
          <p:nvPr/>
        </p:nvSpPr>
        <p:spPr>
          <a:xfrm>
            <a:off x="9078687" y="428384"/>
            <a:ext cx="7347857" cy="2835886"/>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200" u="none" cap="none" strike="noStrike">
                <a:solidFill>
                  <a:schemeClr val="dk1"/>
                </a:solidFill>
                <a:latin typeface="Arial"/>
                <a:ea typeface="Arial"/>
                <a:cs typeface="Arial"/>
                <a:sym typeface="Arial"/>
              </a:rPr>
              <a:t>Aumento de temperaturas:</a:t>
            </a:r>
            <a:r>
              <a:rPr b="0" i="0" lang="en-GB" sz="3200" u="none" cap="none" strike="noStrike">
                <a:solidFill>
                  <a:schemeClr val="dk1"/>
                </a:solidFill>
                <a:latin typeface="Arial"/>
                <a:ea typeface="Arial"/>
                <a:cs typeface="Arial"/>
                <a:sym typeface="Arial"/>
              </a:rPr>
              <a:t> reduce la fiabilidad de la nieve en estaciones de montaña, acorta las temporadas de deportes de invierno y desplaza la biodiversidad.</a:t>
            </a:r>
            <a:endParaRPr b="0" i="0" sz="3200" u="none" cap="none" strike="noStrike">
              <a:solidFill>
                <a:schemeClr val="dk1"/>
              </a:solidFill>
              <a:latin typeface="Arial"/>
              <a:ea typeface="Arial"/>
              <a:cs typeface="Arial"/>
              <a:sym typeface="Arial"/>
            </a:endParaRPr>
          </a:p>
        </p:txBody>
      </p:sp>
      <p:sp>
        <p:nvSpPr>
          <p:cNvPr id="209" name="Google Shape;209;p15"/>
          <p:cNvSpPr/>
          <p:nvPr/>
        </p:nvSpPr>
        <p:spPr>
          <a:xfrm>
            <a:off x="16731344" y="428384"/>
            <a:ext cx="7347858" cy="2835886"/>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Aumento del nivel del mar:</a:t>
            </a:r>
            <a:r>
              <a:rPr b="0" i="0" lang="en-GB" sz="3600" u="none" cap="none" strike="noStrike">
                <a:solidFill>
                  <a:schemeClr val="dk1"/>
                </a:solidFill>
                <a:latin typeface="Arial"/>
                <a:ea typeface="Arial"/>
                <a:cs typeface="Arial"/>
                <a:sym typeface="Arial"/>
              </a:rPr>
              <a:t> erosiona las playas, inunda infraestructuras y sumerge resorts ubicados en zonas bajas.</a:t>
            </a:r>
            <a:endParaRPr b="0" i="0" sz="1400" u="none" cap="none" strike="noStrike">
              <a:solidFill>
                <a:schemeClr val="dk1"/>
              </a:solidFill>
              <a:latin typeface="Arial"/>
              <a:ea typeface="Arial"/>
              <a:cs typeface="Arial"/>
              <a:sym typeface="Arial"/>
            </a:endParaRPr>
          </a:p>
        </p:txBody>
      </p:sp>
      <p:sp>
        <p:nvSpPr>
          <p:cNvPr id="210" name="Google Shape;210;p15"/>
          <p:cNvSpPr/>
          <p:nvPr/>
        </p:nvSpPr>
        <p:spPr>
          <a:xfrm>
            <a:off x="9078687" y="3809701"/>
            <a:ext cx="7347858" cy="283588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2800" u="none" cap="none" strike="noStrike">
                <a:solidFill>
                  <a:schemeClr val="dk1"/>
                </a:solidFill>
                <a:latin typeface="Arial"/>
                <a:ea typeface="Arial"/>
                <a:cs typeface="Arial"/>
                <a:sym typeface="Arial"/>
              </a:rPr>
              <a:t>Eventos climáticos extremos</a:t>
            </a:r>
            <a:r>
              <a:rPr b="0" i="0" lang="en-GB" sz="2800" u="none" cap="none" strike="noStrike">
                <a:solidFill>
                  <a:schemeClr val="dk1"/>
                </a:solidFill>
                <a:latin typeface="Arial"/>
                <a:ea typeface="Arial"/>
                <a:cs typeface="Arial"/>
                <a:sym typeface="Arial"/>
              </a:rPr>
              <a:t> (tormentas, inundaciones, incendios forestales y olas de calor): daños en infraestructuras, interrupciones en los viajes y aumento de los </a:t>
            </a:r>
            <a:r>
              <a:rPr lang="en-GB" sz="2800">
                <a:solidFill>
                  <a:schemeClr val="dk1"/>
                </a:solidFill>
              </a:rPr>
              <a:t>costes </a:t>
            </a:r>
            <a:r>
              <a:rPr b="0" i="0" lang="en-GB" sz="2800" u="none" cap="none" strike="noStrike">
                <a:solidFill>
                  <a:schemeClr val="dk1"/>
                </a:solidFill>
                <a:latin typeface="Arial"/>
                <a:ea typeface="Arial"/>
                <a:cs typeface="Arial"/>
                <a:sym typeface="Arial"/>
              </a:rPr>
              <a:t>de seguros.</a:t>
            </a:r>
            <a:endParaRPr b="0" i="0" sz="2800" u="none" cap="none" strike="noStrike">
              <a:solidFill>
                <a:schemeClr val="dk1"/>
              </a:solidFill>
              <a:latin typeface="Arial"/>
              <a:ea typeface="Arial"/>
              <a:cs typeface="Arial"/>
              <a:sym typeface="Arial"/>
            </a:endParaRPr>
          </a:p>
        </p:txBody>
      </p:sp>
      <p:sp>
        <p:nvSpPr>
          <p:cNvPr id="211" name="Google Shape;211;p15"/>
          <p:cNvSpPr/>
          <p:nvPr/>
        </p:nvSpPr>
        <p:spPr>
          <a:xfrm>
            <a:off x="16731346" y="3809702"/>
            <a:ext cx="7347858" cy="283588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Escasez de agua:</a:t>
            </a:r>
            <a:r>
              <a:rPr b="0" i="0" lang="en-GB" sz="3600" u="none" cap="none" strike="noStrike">
                <a:solidFill>
                  <a:schemeClr val="dk1"/>
                </a:solidFill>
                <a:latin typeface="Arial"/>
                <a:ea typeface="Arial"/>
                <a:cs typeface="Arial"/>
                <a:sym typeface="Arial"/>
              </a:rPr>
              <a:t> reduce la disponibilidad de agua dulce debido a sequías y salinización.</a:t>
            </a:r>
            <a:endParaRPr b="0" i="0" sz="1400" u="none" cap="none" strike="noStrike">
              <a:solidFill>
                <a:srgbClr val="000000"/>
              </a:solidFill>
              <a:latin typeface="Arial"/>
              <a:ea typeface="Arial"/>
              <a:cs typeface="Arial"/>
              <a:sym typeface="Arial"/>
            </a:endParaRPr>
          </a:p>
        </p:txBody>
      </p:sp>
      <p:sp>
        <p:nvSpPr>
          <p:cNvPr id="212" name="Google Shape;212;p15"/>
          <p:cNvSpPr/>
          <p:nvPr/>
        </p:nvSpPr>
        <p:spPr>
          <a:xfrm>
            <a:off x="9078688" y="7295921"/>
            <a:ext cx="7347857" cy="283588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Acidificación y calentamiento del océano:</a:t>
            </a:r>
            <a:r>
              <a:rPr b="0" i="0" lang="en-GB" sz="3600" u="none" cap="none" strike="noStrike">
                <a:solidFill>
                  <a:schemeClr val="dk1"/>
                </a:solidFill>
                <a:latin typeface="Arial"/>
                <a:ea typeface="Arial"/>
                <a:cs typeface="Arial"/>
                <a:sym typeface="Arial"/>
              </a:rPr>
              <a:t> degrada los arrecifes de coral y altera los ecosistemas marinos.</a:t>
            </a:r>
            <a:endParaRPr b="0" i="0" sz="1400" u="none" cap="none" strike="noStrike">
              <a:solidFill>
                <a:schemeClr val="dk1"/>
              </a:solidFill>
              <a:latin typeface="Arial"/>
              <a:ea typeface="Arial"/>
              <a:cs typeface="Arial"/>
              <a:sym typeface="Arial"/>
            </a:endParaRPr>
          </a:p>
        </p:txBody>
      </p:sp>
      <p:sp>
        <p:nvSpPr>
          <p:cNvPr id="213" name="Google Shape;213;p15"/>
          <p:cNvSpPr/>
          <p:nvPr/>
        </p:nvSpPr>
        <p:spPr>
          <a:xfrm>
            <a:off x="12752615" y="10451729"/>
            <a:ext cx="7347857" cy="283588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Estrés climático urbano</a:t>
            </a:r>
            <a:r>
              <a:rPr b="0" i="0" lang="en-GB" sz="3600" u="none" cap="none" strike="noStrike">
                <a:solidFill>
                  <a:schemeClr val="dk1"/>
                </a:solidFill>
                <a:latin typeface="Arial"/>
                <a:ea typeface="Arial"/>
                <a:cs typeface="Arial"/>
                <a:sym typeface="Arial"/>
              </a:rPr>
              <a:t> (olas de calor, inundaciones y escasez de agua): presión sobre la infraestructura, menor confort y mayores cost</a:t>
            </a:r>
            <a:r>
              <a:rPr lang="en-GB" sz="3600">
                <a:solidFill>
                  <a:schemeClr val="dk1"/>
                </a:solidFill>
              </a:rPr>
              <a:t>e</a:t>
            </a:r>
            <a:r>
              <a:rPr b="0" i="0" lang="en-GB" sz="3600" u="none" cap="none" strike="noStrike">
                <a:solidFill>
                  <a:schemeClr val="dk1"/>
                </a:solidFill>
                <a:latin typeface="Arial"/>
                <a:ea typeface="Arial"/>
                <a:cs typeface="Arial"/>
                <a:sym typeface="Arial"/>
              </a:rPr>
              <a:t>s operativos.</a:t>
            </a:r>
            <a:endParaRPr b="0" i="0" sz="1400" u="none" cap="none" strike="noStrike">
              <a:solidFill>
                <a:schemeClr val="dk1"/>
              </a:solidFill>
              <a:latin typeface="Arial"/>
              <a:ea typeface="Arial"/>
              <a:cs typeface="Arial"/>
              <a:sym typeface="Arial"/>
            </a:endParaRPr>
          </a:p>
        </p:txBody>
      </p:sp>
      <p:sp>
        <p:nvSpPr>
          <p:cNvPr id="214" name="Google Shape;214;p15"/>
          <p:cNvSpPr/>
          <p:nvPr/>
        </p:nvSpPr>
        <p:spPr>
          <a:xfrm>
            <a:off x="16731346" y="7295922"/>
            <a:ext cx="7347858" cy="283588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Pérdida de biodiversidad:</a:t>
            </a:r>
            <a:r>
              <a:rPr b="0" i="0" lang="en-GB" sz="3600" u="none" cap="none" strike="noStrike">
                <a:solidFill>
                  <a:schemeClr val="dk1"/>
                </a:solidFill>
                <a:latin typeface="Arial"/>
                <a:ea typeface="Arial"/>
                <a:cs typeface="Arial"/>
                <a:sym typeface="Arial"/>
              </a:rPr>
              <a:t> con extinción de especies y degradación de hábitats.</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6"/>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2. Riesgos económicos </a:t>
            </a:r>
            <a:endParaRPr/>
          </a:p>
        </p:txBody>
      </p:sp>
      <p:sp>
        <p:nvSpPr>
          <p:cNvPr id="220" name="Google Shape;220;p16"/>
          <p:cNvSpPr/>
          <p:nvPr/>
        </p:nvSpPr>
        <p:spPr>
          <a:xfrm>
            <a:off x="9644743" y="2348400"/>
            <a:ext cx="6193971" cy="45096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Los daños a las infraestructuras</a:t>
            </a:r>
            <a:r>
              <a:rPr b="0" i="0" lang="en-GB" sz="3600" u="none" cap="none" strike="noStrike">
                <a:solidFill>
                  <a:schemeClr val="dk1"/>
                </a:solidFill>
                <a:latin typeface="Arial"/>
                <a:ea typeface="Arial"/>
                <a:cs typeface="Arial"/>
                <a:sym typeface="Arial"/>
              </a:rPr>
              <a:t> por eventos climáticos extremos, como huracanes o inundaciones, pueden interrumpir las operaciones y aumentar los cost</a:t>
            </a:r>
            <a:r>
              <a:rPr lang="en-GB" sz="3600">
                <a:solidFill>
                  <a:schemeClr val="dk1"/>
                </a:solidFill>
              </a:rPr>
              <a:t>e</a:t>
            </a:r>
            <a:r>
              <a:rPr b="0" i="0" lang="en-GB" sz="3600" u="none" cap="none" strike="noStrike">
                <a:solidFill>
                  <a:schemeClr val="dk1"/>
                </a:solidFill>
                <a:latin typeface="Arial"/>
                <a:ea typeface="Arial"/>
                <a:cs typeface="Arial"/>
                <a:sym typeface="Arial"/>
              </a:rPr>
              <a:t>s de seguros.</a:t>
            </a:r>
            <a:endParaRPr b="0" i="0" sz="1400" u="none" cap="none" strike="noStrike">
              <a:solidFill>
                <a:schemeClr val="dk1"/>
              </a:solidFill>
              <a:latin typeface="Arial"/>
              <a:ea typeface="Arial"/>
              <a:cs typeface="Arial"/>
              <a:sym typeface="Arial"/>
            </a:endParaRPr>
          </a:p>
        </p:txBody>
      </p:sp>
      <p:sp>
        <p:nvSpPr>
          <p:cNvPr id="221" name="Google Shape;221;p16"/>
          <p:cNvSpPr/>
          <p:nvPr/>
        </p:nvSpPr>
        <p:spPr>
          <a:xfrm>
            <a:off x="17322119" y="2348400"/>
            <a:ext cx="6193972" cy="4509600"/>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3600" u="none" cap="none" strike="noStrike">
                <a:solidFill>
                  <a:schemeClr val="dk1"/>
                </a:solidFill>
                <a:latin typeface="Arial"/>
                <a:ea typeface="Arial"/>
                <a:cs typeface="Arial"/>
                <a:sym typeface="Arial"/>
              </a:rPr>
              <a:t>Los </a:t>
            </a:r>
            <a:r>
              <a:rPr b="1" i="0" lang="en-GB" sz="3600" u="none" cap="none" strike="noStrike">
                <a:solidFill>
                  <a:schemeClr val="dk1"/>
                </a:solidFill>
                <a:latin typeface="Arial"/>
                <a:ea typeface="Arial"/>
                <a:cs typeface="Arial"/>
                <a:sym typeface="Arial"/>
              </a:rPr>
              <a:t>cambios en el comportamiento</a:t>
            </a:r>
            <a:r>
              <a:rPr b="0" i="0" lang="en-GB" sz="3600" u="none" cap="none" strike="noStrike">
                <a:solidFill>
                  <a:schemeClr val="dk1"/>
                </a:solidFill>
                <a:latin typeface="Arial"/>
                <a:ea typeface="Arial"/>
                <a:cs typeface="Arial"/>
                <a:sym typeface="Arial"/>
              </a:rPr>
              <a:t> de los turistas, como evitar destinos calurosos o viajar en temporadas más frescas, pueden afectar los patrones de ingresos y la previsión de la demanda.</a:t>
            </a:r>
            <a:endParaRPr b="0" i="0" sz="3600" u="none" cap="none" strike="noStrike">
              <a:solidFill>
                <a:schemeClr val="dk1"/>
              </a:solidFill>
              <a:latin typeface="Arial"/>
              <a:ea typeface="Arial"/>
              <a:cs typeface="Arial"/>
              <a:sym typeface="Arial"/>
            </a:endParaRPr>
          </a:p>
        </p:txBody>
      </p:sp>
      <p:sp>
        <p:nvSpPr>
          <p:cNvPr id="222" name="Google Shape;222;p16"/>
          <p:cNvSpPr/>
          <p:nvPr/>
        </p:nvSpPr>
        <p:spPr>
          <a:xfrm>
            <a:off x="13465629" y="7728558"/>
            <a:ext cx="6193972" cy="4509602"/>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3600" u="none" cap="none" strike="noStrike">
                <a:solidFill>
                  <a:schemeClr val="dk1"/>
                </a:solidFill>
                <a:latin typeface="Arial"/>
                <a:ea typeface="Arial"/>
                <a:cs typeface="Arial"/>
                <a:sym typeface="Arial"/>
              </a:rPr>
              <a:t>La</a:t>
            </a:r>
            <a:r>
              <a:rPr b="1" i="0" lang="en-GB" sz="3600" u="none" cap="none" strike="noStrike">
                <a:solidFill>
                  <a:schemeClr val="dk1"/>
                </a:solidFill>
                <a:latin typeface="Arial"/>
                <a:ea typeface="Arial"/>
                <a:cs typeface="Arial"/>
                <a:sym typeface="Arial"/>
              </a:rPr>
              <a:t> escasez de agua</a:t>
            </a:r>
            <a:r>
              <a:rPr b="0" i="0" lang="en-GB" sz="3600" u="none" cap="none" strike="noStrike">
                <a:solidFill>
                  <a:schemeClr val="dk1"/>
                </a:solidFill>
                <a:latin typeface="Arial"/>
                <a:ea typeface="Arial"/>
                <a:cs typeface="Arial"/>
                <a:sym typeface="Arial"/>
              </a:rPr>
              <a:t> en el sur de Europa y otras regiones puede generar competencia entre el turismo y las comunidades locales.</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7"/>
          <p:cNvSpPr txBox="1"/>
          <p:nvPr>
            <p:ph type="title"/>
          </p:nvPr>
        </p:nvSpPr>
        <p:spPr>
          <a:xfrm>
            <a:off x="762000" y="1524000"/>
            <a:ext cx="6291944" cy="448468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3. Riesgos sociales</a:t>
            </a:r>
            <a:endParaRPr/>
          </a:p>
        </p:txBody>
      </p:sp>
      <p:sp>
        <p:nvSpPr>
          <p:cNvPr id="228" name="Google Shape;228;p17"/>
          <p:cNvSpPr/>
          <p:nvPr/>
        </p:nvSpPr>
        <p:spPr>
          <a:xfrm>
            <a:off x="9078687" y="852927"/>
            <a:ext cx="7347857" cy="2835886"/>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Escasez de agua:</a:t>
            </a:r>
            <a:r>
              <a:rPr b="0" i="0" lang="en-GB" sz="3600" u="none" cap="none" strike="noStrike">
                <a:solidFill>
                  <a:schemeClr val="dk1"/>
                </a:solidFill>
                <a:latin typeface="Arial"/>
                <a:ea typeface="Arial"/>
                <a:cs typeface="Arial"/>
                <a:sym typeface="Arial"/>
              </a:rPr>
              <a:t> el turismo compite con las comunidades locales por el agua dulce limitada, especialmente en pequeñas islas y regiones secas.</a:t>
            </a:r>
            <a:endParaRPr b="0" i="0" sz="1400" u="none" cap="none" strike="noStrike">
              <a:solidFill>
                <a:schemeClr val="dk1"/>
              </a:solidFill>
              <a:latin typeface="Arial"/>
              <a:ea typeface="Arial"/>
              <a:cs typeface="Arial"/>
              <a:sym typeface="Arial"/>
            </a:endParaRPr>
          </a:p>
        </p:txBody>
      </p:sp>
      <p:sp>
        <p:nvSpPr>
          <p:cNvPr id="229" name="Google Shape;229;p17"/>
          <p:cNvSpPr/>
          <p:nvPr/>
        </p:nvSpPr>
        <p:spPr>
          <a:xfrm>
            <a:off x="16731344" y="852927"/>
            <a:ext cx="7347858" cy="2835886"/>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200" u="none" cap="none" strike="noStrike">
                <a:solidFill>
                  <a:schemeClr val="dk1"/>
                </a:solidFill>
                <a:latin typeface="Arial"/>
                <a:ea typeface="Arial"/>
                <a:cs typeface="Arial"/>
                <a:sym typeface="Arial"/>
              </a:rPr>
              <a:t>Inseguridad alimentaria:</a:t>
            </a:r>
            <a:r>
              <a:rPr b="0" i="0" lang="en-GB" sz="3200" u="none" cap="none" strike="noStrike">
                <a:solidFill>
                  <a:schemeClr val="dk1"/>
                </a:solidFill>
                <a:latin typeface="Arial"/>
                <a:ea typeface="Arial"/>
                <a:cs typeface="Arial"/>
                <a:sym typeface="Arial"/>
              </a:rPr>
              <a:t> los impactos del clima en la agricultura elevan los precios de los alimentos y reducen su disponibilidad, afectando tanto a la población local como a los servicios de hostelería.</a:t>
            </a:r>
            <a:endParaRPr b="0" i="0" sz="1200" u="none" cap="none" strike="noStrike">
              <a:solidFill>
                <a:schemeClr val="dk1"/>
              </a:solidFill>
              <a:latin typeface="Arial"/>
              <a:ea typeface="Arial"/>
              <a:cs typeface="Arial"/>
              <a:sym typeface="Arial"/>
            </a:endParaRPr>
          </a:p>
        </p:txBody>
      </p:sp>
      <p:sp>
        <p:nvSpPr>
          <p:cNvPr id="230" name="Google Shape;230;p17"/>
          <p:cNvSpPr/>
          <p:nvPr/>
        </p:nvSpPr>
        <p:spPr>
          <a:xfrm>
            <a:off x="9078687" y="4822073"/>
            <a:ext cx="7347858" cy="283588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Desafíos de salud pública:</a:t>
            </a:r>
            <a:r>
              <a:rPr b="0" i="0" lang="en-GB" sz="3600" u="none" cap="none" strike="noStrike">
                <a:solidFill>
                  <a:schemeClr val="dk1"/>
                </a:solidFill>
                <a:latin typeface="Arial"/>
                <a:ea typeface="Arial"/>
                <a:cs typeface="Arial"/>
                <a:sym typeface="Arial"/>
              </a:rPr>
              <a:t> aumento del riesgo de enfermedades, disminución del atractivo de los destinos y presión sobre la infraestructura sanitaria.</a:t>
            </a:r>
            <a:endParaRPr b="0" i="0" sz="1400" u="none" cap="none" strike="noStrike">
              <a:solidFill>
                <a:schemeClr val="dk1"/>
              </a:solidFill>
              <a:latin typeface="Arial"/>
              <a:ea typeface="Arial"/>
              <a:cs typeface="Arial"/>
              <a:sym typeface="Arial"/>
            </a:endParaRPr>
          </a:p>
        </p:txBody>
      </p:sp>
      <p:sp>
        <p:nvSpPr>
          <p:cNvPr id="231" name="Google Shape;231;p17"/>
          <p:cNvSpPr/>
          <p:nvPr/>
        </p:nvSpPr>
        <p:spPr>
          <a:xfrm>
            <a:off x="16731346" y="4822074"/>
            <a:ext cx="7347858" cy="283588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Desplazamiento y pérdida de medios de vida:</a:t>
            </a:r>
            <a:r>
              <a:rPr b="0" i="0" lang="en-GB" sz="3600" u="none" cap="none" strike="noStrike">
                <a:solidFill>
                  <a:schemeClr val="dk1"/>
                </a:solidFill>
                <a:latin typeface="Arial"/>
                <a:ea typeface="Arial"/>
                <a:cs typeface="Arial"/>
                <a:sym typeface="Arial"/>
              </a:rPr>
              <a:t> provocados por desastres naturales y la degradación ambiental.</a:t>
            </a:r>
            <a:endParaRPr b="0" i="0" sz="1400" u="none" cap="none" strike="noStrike">
              <a:solidFill>
                <a:schemeClr val="dk1"/>
              </a:solidFill>
              <a:latin typeface="Arial"/>
              <a:ea typeface="Arial"/>
              <a:cs typeface="Arial"/>
              <a:sym typeface="Arial"/>
            </a:endParaRPr>
          </a:p>
        </p:txBody>
      </p:sp>
      <p:sp>
        <p:nvSpPr>
          <p:cNvPr id="232" name="Google Shape;232;p17"/>
          <p:cNvSpPr/>
          <p:nvPr/>
        </p:nvSpPr>
        <p:spPr>
          <a:xfrm>
            <a:off x="9078686" y="8791220"/>
            <a:ext cx="7347857" cy="283588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Desigualdad social:</a:t>
            </a:r>
            <a:r>
              <a:rPr b="0" i="0" lang="en-GB" sz="3600" u="none" cap="none" strike="noStrike">
                <a:solidFill>
                  <a:schemeClr val="dk1"/>
                </a:solidFill>
                <a:latin typeface="Arial"/>
                <a:ea typeface="Arial"/>
                <a:cs typeface="Arial"/>
                <a:sym typeface="Arial"/>
              </a:rPr>
              <a:t> las poblaciones vulnerables son las más afectadas por el estrés climático.</a:t>
            </a:r>
            <a:endParaRPr b="0" i="0" sz="1400" u="none" cap="none" strike="noStrike">
              <a:solidFill>
                <a:schemeClr val="dk1"/>
              </a:solidFill>
              <a:latin typeface="Arial"/>
              <a:ea typeface="Arial"/>
              <a:cs typeface="Arial"/>
              <a:sym typeface="Arial"/>
            </a:endParaRPr>
          </a:p>
        </p:txBody>
      </p:sp>
      <p:sp>
        <p:nvSpPr>
          <p:cNvPr id="233" name="Google Shape;233;p17"/>
          <p:cNvSpPr/>
          <p:nvPr/>
        </p:nvSpPr>
        <p:spPr>
          <a:xfrm>
            <a:off x="16731344" y="8791221"/>
            <a:ext cx="7347858" cy="2835887"/>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GB" sz="3600" u="none" cap="none" strike="noStrike">
                <a:solidFill>
                  <a:schemeClr val="dk1"/>
                </a:solidFill>
                <a:latin typeface="Arial"/>
                <a:ea typeface="Arial"/>
                <a:cs typeface="Arial"/>
                <a:sym typeface="Arial"/>
              </a:rPr>
              <a:t>Erosión cultural:</a:t>
            </a:r>
            <a:r>
              <a:rPr b="0" i="0" lang="en-GB" sz="3600" u="none" cap="none" strike="noStrike">
                <a:solidFill>
                  <a:schemeClr val="dk1"/>
                </a:solidFill>
                <a:latin typeface="Arial"/>
                <a:ea typeface="Arial"/>
                <a:cs typeface="Arial"/>
                <a:sym typeface="Arial"/>
              </a:rPr>
              <a:t> el cambio climático amenaza las tradiciones locales, disminuyendo las experiencias únicas del turismo cultural.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8"/>
          <p:cNvSpPr txBox="1"/>
          <p:nvPr>
            <p:ph type="title"/>
          </p:nvPr>
        </p:nvSpPr>
        <p:spPr>
          <a:xfrm>
            <a:off x="1149825" y="6298650"/>
            <a:ext cx="6291900" cy="11187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A</a:t>
            </a:r>
            <a:r>
              <a:rPr b="1" lang="en-GB"/>
              <a:t>ctividad</a:t>
            </a:r>
            <a:endParaRPr b="1"/>
          </a:p>
        </p:txBody>
      </p:sp>
      <p:sp>
        <p:nvSpPr>
          <p:cNvPr id="239" name="Google Shape;239;p18"/>
          <p:cNvSpPr txBox="1"/>
          <p:nvPr/>
        </p:nvSpPr>
        <p:spPr>
          <a:xfrm>
            <a:off x="8868075" y="2544750"/>
            <a:ext cx="14706000" cy="8626500"/>
          </a:xfrm>
          <a:prstGeom prst="rect">
            <a:avLst/>
          </a:prstGeom>
          <a:noFill/>
          <a:ln>
            <a:noFill/>
          </a:ln>
        </p:spPr>
        <p:txBody>
          <a:bodyPr anchorCtr="0" anchor="t" bIns="45700" lIns="91425" spcFirstLastPara="1" rIns="91425" wrap="square" tIns="45700">
            <a:noAutofit/>
          </a:bodyPr>
          <a:lstStyle/>
          <a:p>
            <a:pPr indent="-609600" lvl="0" marL="457200" marR="0" rtl="0" algn="l">
              <a:lnSpc>
                <a:spcPct val="100000"/>
              </a:lnSpc>
              <a:spcBef>
                <a:spcPts val="0"/>
              </a:spcBef>
              <a:spcAft>
                <a:spcPts val="0"/>
              </a:spcAft>
              <a:buClr>
                <a:schemeClr val="lt1"/>
              </a:buClr>
              <a:buSzPts val="6000"/>
              <a:buFont typeface="Arial"/>
              <a:buChar char="●"/>
            </a:pPr>
            <a:r>
              <a:rPr lang="en-GB" sz="6000">
                <a:solidFill>
                  <a:schemeClr val="lt1"/>
                </a:solidFill>
              </a:rPr>
              <a:t>Identifica al menos tres formas en las que el sector turístico se ve afectado por el cambio climático.</a:t>
            </a:r>
            <a:endParaRPr sz="6000">
              <a:solidFill>
                <a:schemeClr val="lt1"/>
              </a:solidFill>
            </a:endParaRPr>
          </a:p>
          <a:p>
            <a:pPr indent="0" lvl="0" marL="457200" marR="0" rtl="0" algn="l">
              <a:lnSpc>
                <a:spcPct val="100000"/>
              </a:lnSpc>
              <a:spcBef>
                <a:spcPts val="0"/>
              </a:spcBef>
              <a:spcAft>
                <a:spcPts val="0"/>
              </a:spcAft>
              <a:buNone/>
            </a:pPr>
            <a:r>
              <a:t/>
            </a:r>
            <a:endParaRPr sz="6000">
              <a:solidFill>
                <a:schemeClr val="lt1"/>
              </a:solidFill>
            </a:endParaRPr>
          </a:p>
          <a:p>
            <a:pPr indent="-609600" lvl="0" marL="457200" marR="0" rtl="0" algn="l">
              <a:lnSpc>
                <a:spcPct val="100000"/>
              </a:lnSpc>
              <a:spcBef>
                <a:spcPts val="0"/>
              </a:spcBef>
              <a:spcAft>
                <a:spcPts val="0"/>
              </a:spcAft>
              <a:buClr>
                <a:schemeClr val="lt1"/>
              </a:buClr>
              <a:buSzPts val="6000"/>
              <a:buFont typeface="Arial"/>
              <a:buChar char="●"/>
            </a:pPr>
            <a:r>
              <a:rPr b="0" i="0" lang="en-GB" sz="6000" u="none" cap="none" strike="noStrike">
                <a:solidFill>
                  <a:schemeClr val="lt1"/>
                </a:solidFill>
                <a:latin typeface="Arial"/>
                <a:ea typeface="Arial"/>
                <a:cs typeface="Arial"/>
                <a:sym typeface="Arial"/>
              </a:rPr>
              <a:t>Relaciona cada impacto con la categoría correcta (natural, social, económica):</a:t>
            </a:r>
            <a:endParaRPr b="0" i="0" sz="6000" u="none" cap="none" strike="noStrike">
              <a:solidFill>
                <a:schemeClr val="lt1"/>
              </a:solidFill>
              <a:latin typeface="Arial"/>
              <a:ea typeface="Arial"/>
              <a:cs typeface="Arial"/>
              <a:sym typeface="Arial"/>
            </a:endParaRPr>
          </a:p>
          <a:p>
            <a:pPr indent="-609600" lvl="1" marL="914400" marR="0" rtl="0" algn="l">
              <a:lnSpc>
                <a:spcPct val="100000"/>
              </a:lnSpc>
              <a:spcBef>
                <a:spcPts val="0"/>
              </a:spcBef>
              <a:spcAft>
                <a:spcPts val="0"/>
              </a:spcAft>
              <a:buClr>
                <a:schemeClr val="lt1"/>
              </a:buClr>
              <a:buSzPts val="6000"/>
              <a:buFont typeface="Arial"/>
              <a:buChar char="○"/>
            </a:pPr>
            <a:r>
              <a:rPr b="0" i="0" lang="en-GB" sz="6000" u="none" cap="none" strike="noStrike">
                <a:solidFill>
                  <a:schemeClr val="lt1"/>
                </a:solidFill>
                <a:latin typeface="Arial"/>
                <a:ea typeface="Arial"/>
                <a:cs typeface="Arial"/>
                <a:sym typeface="Arial"/>
              </a:rPr>
              <a:t>Aumento del nivel del mar.</a:t>
            </a:r>
            <a:endParaRPr b="0" i="0" sz="6000" u="none" cap="none" strike="noStrike">
              <a:solidFill>
                <a:schemeClr val="lt1"/>
              </a:solidFill>
              <a:latin typeface="Arial"/>
              <a:ea typeface="Arial"/>
              <a:cs typeface="Arial"/>
              <a:sym typeface="Arial"/>
            </a:endParaRPr>
          </a:p>
          <a:p>
            <a:pPr indent="-609600" lvl="1" marL="914400" marR="0" rtl="0" algn="l">
              <a:lnSpc>
                <a:spcPct val="100000"/>
              </a:lnSpc>
              <a:spcBef>
                <a:spcPts val="0"/>
              </a:spcBef>
              <a:spcAft>
                <a:spcPts val="0"/>
              </a:spcAft>
              <a:buClr>
                <a:schemeClr val="lt1"/>
              </a:buClr>
              <a:buSzPts val="6000"/>
              <a:buFont typeface="Arial"/>
              <a:buChar char="○"/>
            </a:pPr>
            <a:r>
              <a:rPr b="0" i="0" lang="en-GB" sz="6000" u="none" cap="none" strike="noStrike">
                <a:solidFill>
                  <a:schemeClr val="lt1"/>
                </a:solidFill>
                <a:latin typeface="Arial"/>
                <a:ea typeface="Arial"/>
                <a:cs typeface="Arial"/>
                <a:sym typeface="Arial"/>
              </a:rPr>
              <a:t>Reducción de la productividad laboral.</a:t>
            </a:r>
            <a:endParaRPr b="0" i="0" sz="6000" u="none" cap="none" strike="noStrike">
              <a:solidFill>
                <a:schemeClr val="lt1"/>
              </a:solidFill>
              <a:latin typeface="Arial"/>
              <a:ea typeface="Arial"/>
              <a:cs typeface="Arial"/>
              <a:sym typeface="Arial"/>
            </a:endParaRPr>
          </a:p>
          <a:p>
            <a:pPr indent="-609600" lvl="1" marL="914400" marR="0" rtl="0" algn="l">
              <a:lnSpc>
                <a:spcPct val="100000"/>
              </a:lnSpc>
              <a:spcBef>
                <a:spcPts val="0"/>
              </a:spcBef>
              <a:spcAft>
                <a:spcPts val="0"/>
              </a:spcAft>
              <a:buClr>
                <a:schemeClr val="lt1"/>
              </a:buClr>
              <a:buSzPts val="6000"/>
              <a:buFont typeface="Arial"/>
              <a:buChar char="○"/>
            </a:pPr>
            <a:r>
              <a:rPr b="0" i="0" lang="en-GB" sz="6000" u="none" cap="none" strike="noStrike">
                <a:solidFill>
                  <a:schemeClr val="lt1"/>
                </a:solidFill>
                <a:latin typeface="Arial"/>
                <a:ea typeface="Arial"/>
                <a:cs typeface="Arial"/>
                <a:sym typeface="Arial"/>
              </a:rPr>
              <a:t>Daños en la infraestructura hotelera.</a:t>
            </a:r>
            <a:endParaRPr b="0" i="0" sz="60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grpSp>
        <p:nvGrpSpPr>
          <p:cNvPr id="245" name="Google Shape;245;p19"/>
          <p:cNvGrpSpPr/>
          <p:nvPr/>
        </p:nvGrpSpPr>
        <p:grpSpPr>
          <a:xfrm>
            <a:off x="8760662" y="799161"/>
            <a:ext cx="15189810" cy="11319100"/>
            <a:chOff x="710" y="79833"/>
            <a:chExt cx="15189810" cy="11319100"/>
          </a:xfrm>
        </p:grpSpPr>
        <p:sp>
          <p:nvSpPr>
            <p:cNvPr id="246" name="Google Shape;246;p19"/>
            <p:cNvSpPr/>
            <p:nvPr/>
          </p:nvSpPr>
          <p:spPr>
            <a:xfrm>
              <a:off x="3855477" y="929685"/>
              <a:ext cx="5260265" cy="4456991"/>
            </a:xfrm>
            <a:prstGeom prst="rect">
              <a:avLst/>
            </a:prstGeom>
            <a:blipFill rotWithShape="1">
              <a:blip r:embed="rId3">
                <a:alphaModFix/>
              </a:blip>
              <a:stretch>
                <a:fillRect b="0" l="-5999" r="-5999"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19"/>
            <p:cNvSpPr/>
            <p:nvPr/>
          </p:nvSpPr>
          <p:spPr>
            <a:xfrm>
              <a:off x="8063777" y="892339"/>
              <a:ext cx="4784367" cy="4110328"/>
            </a:xfrm>
            <a:prstGeom prst="roundRect">
              <a:avLst>
                <a:gd fmla="val 10000" name="adj"/>
              </a:avLst>
            </a:prstGeom>
            <a:solidFill>
              <a:schemeClr val="lt1">
                <a:alpha val="89803"/>
              </a:schemeClr>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19"/>
            <p:cNvSpPr txBox="1"/>
            <p:nvPr/>
          </p:nvSpPr>
          <p:spPr>
            <a:xfrm>
              <a:off x="8161797" y="1134132"/>
              <a:ext cx="4415800" cy="3770515"/>
            </a:xfrm>
            <a:prstGeom prst="rect">
              <a:avLst/>
            </a:prstGeom>
            <a:noFill/>
            <a:ln>
              <a:noFill/>
            </a:ln>
          </p:spPr>
          <p:txBody>
            <a:bodyPr anchorCtr="0" anchor="ctr" bIns="106675" lIns="106675" spcFirstLastPara="1" rIns="106675" wrap="square" tIns="106675">
              <a:noAutofit/>
            </a:bodyPr>
            <a:lstStyle/>
            <a:p>
              <a:pPr indent="0" lvl="0" marL="0" marR="0" rtl="0" algn="l">
                <a:lnSpc>
                  <a:spcPct val="100000"/>
                </a:lnSpc>
                <a:spcBef>
                  <a:spcPts val="0"/>
                </a:spcBef>
                <a:spcAft>
                  <a:spcPts val="0"/>
                </a:spcAft>
                <a:buNone/>
              </a:pPr>
              <a:r>
                <a:rPr b="0" i="0" lang="en-GB" sz="2400" u="none" cap="none" strike="noStrike">
                  <a:solidFill>
                    <a:schemeClr val="dk1"/>
                  </a:solidFill>
                  <a:latin typeface="Arial"/>
                  <a:ea typeface="Arial"/>
                  <a:cs typeface="Arial"/>
                  <a:sym typeface="Arial"/>
                </a:rPr>
                <a:t>A medida que disminuyen las nieves fiables, las infraestructuras se ven amenazadas por </a:t>
              </a:r>
              <a:r>
                <a:rPr lang="en-GB" sz="2400">
                  <a:solidFill>
                    <a:schemeClr val="dk1"/>
                  </a:solidFill>
                </a:rPr>
                <a:t>e</a:t>
              </a:r>
              <a:r>
                <a:rPr b="0" i="0" lang="en-GB" sz="2400" u="none" cap="none" strike="noStrike">
                  <a:solidFill>
                    <a:schemeClr val="dk1"/>
                  </a:solidFill>
                  <a:latin typeface="Arial"/>
                  <a:ea typeface="Arial"/>
                  <a:cs typeface="Arial"/>
                  <a:sym typeface="Arial"/>
                </a:rPr>
                <a:t>l deshielo de los glaciares y el </a:t>
              </a:r>
              <a:r>
                <a:rPr lang="en-GB" sz="2400">
                  <a:solidFill>
                    <a:schemeClr val="dk1"/>
                  </a:solidFill>
                </a:rPr>
                <a:t>descongelamiento </a:t>
              </a:r>
              <a:r>
                <a:rPr b="0" i="0" lang="en-GB" sz="2400" u="none" cap="none" strike="noStrike">
                  <a:solidFill>
                    <a:schemeClr val="dk1"/>
                  </a:solidFill>
                  <a:latin typeface="Arial"/>
                  <a:ea typeface="Arial"/>
                  <a:cs typeface="Arial"/>
                  <a:sym typeface="Arial"/>
                </a:rPr>
                <a:t>del permafrost. Para adaptarse, las estaciones </a:t>
              </a:r>
              <a:r>
                <a:rPr lang="en-GB" sz="2400">
                  <a:solidFill>
                    <a:schemeClr val="dk1"/>
                  </a:solidFill>
                </a:rPr>
                <a:t>podrían </a:t>
              </a:r>
              <a:r>
                <a:rPr b="0" i="0" lang="en-GB" sz="2400" u="none" cap="none" strike="noStrike">
                  <a:solidFill>
                    <a:schemeClr val="dk1"/>
                  </a:solidFill>
                  <a:latin typeface="Arial"/>
                  <a:ea typeface="Arial"/>
                  <a:cs typeface="Arial"/>
                  <a:sym typeface="Arial"/>
                </a:rPr>
                <a:t>recurrir a tecnologías de fabricación de nieve artific</a:t>
              </a:r>
              <a:r>
                <a:rPr lang="en-GB" sz="2400">
                  <a:solidFill>
                    <a:schemeClr val="dk1"/>
                  </a:solidFill>
                </a:rPr>
                <a:t>ial</a:t>
              </a:r>
              <a:r>
                <a:rPr b="0" i="0" lang="en-GB" sz="2400" u="none" cap="none" strike="noStrike">
                  <a:solidFill>
                    <a:schemeClr val="dk1"/>
                  </a:solidFill>
                  <a:latin typeface="Arial"/>
                  <a:ea typeface="Arial"/>
                  <a:cs typeface="Arial"/>
                  <a:sym typeface="Arial"/>
                </a:rPr>
                <a:t>.</a:t>
              </a:r>
              <a:endParaRPr b="0" i="0" sz="2800" u="none" cap="none" strike="noStrike">
                <a:solidFill>
                  <a:schemeClr val="dk1"/>
                </a:solidFill>
                <a:latin typeface="Arial"/>
                <a:ea typeface="Arial"/>
                <a:cs typeface="Arial"/>
                <a:sym typeface="Arial"/>
              </a:endParaRPr>
            </a:p>
          </p:txBody>
        </p:sp>
        <p:sp>
          <p:nvSpPr>
            <p:cNvPr id="249" name="Google Shape;249;p19"/>
            <p:cNvSpPr/>
            <p:nvPr/>
          </p:nvSpPr>
          <p:spPr>
            <a:xfrm>
              <a:off x="3855477" y="79833"/>
              <a:ext cx="5260265" cy="767476"/>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19"/>
            <p:cNvSpPr txBox="1"/>
            <p:nvPr/>
          </p:nvSpPr>
          <p:spPr>
            <a:xfrm>
              <a:off x="3855477" y="79833"/>
              <a:ext cx="5260265" cy="767476"/>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1" i="0" lang="en-GB" sz="3600" u="none" cap="none" strike="noStrike">
                  <a:solidFill>
                    <a:schemeClr val="lt1"/>
                  </a:solidFill>
                  <a:latin typeface="Arial"/>
                  <a:ea typeface="Arial"/>
                  <a:cs typeface="Arial"/>
                  <a:sym typeface="Arial"/>
                </a:rPr>
                <a:t>Turismo de montaña</a:t>
              </a:r>
              <a:endParaRPr b="0" i="0" sz="1400" u="none" cap="none" strike="noStrike">
                <a:solidFill>
                  <a:schemeClr val="lt1"/>
                </a:solidFill>
                <a:latin typeface="Arial"/>
                <a:ea typeface="Arial"/>
                <a:cs typeface="Arial"/>
                <a:sym typeface="Arial"/>
              </a:endParaRPr>
            </a:p>
          </p:txBody>
        </p:sp>
        <p:sp>
          <p:nvSpPr>
            <p:cNvPr id="251" name="Google Shape;251;p19"/>
            <p:cNvSpPr/>
            <p:nvPr/>
          </p:nvSpPr>
          <p:spPr>
            <a:xfrm>
              <a:off x="710" y="6941942"/>
              <a:ext cx="5260265" cy="4456991"/>
            </a:xfrm>
            <a:prstGeom prst="rect">
              <a:avLst/>
            </a:prstGeom>
            <a:blipFill rotWithShape="1">
              <a:blip r:embed="rId4">
                <a:alphaModFix/>
              </a:blip>
              <a:stretch>
                <a:fillRect b="0" l="-21996" r="-21996"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19"/>
            <p:cNvSpPr/>
            <p:nvPr/>
          </p:nvSpPr>
          <p:spPr>
            <a:xfrm>
              <a:off x="4184367" y="7134326"/>
              <a:ext cx="3246609" cy="3458754"/>
            </a:xfrm>
            <a:prstGeom prst="roundRect">
              <a:avLst>
                <a:gd fmla="val 10000" name="adj"/>
              </a:avLst>
            </a:prstGeom>
            <a:solidFill>
              <a:schemeClr val="lt1">
                <a:alpha val="89803"/>
              </a:schemeClr>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19"/>
            <p:cNvSpPr txBox="1"/>
            <p:nvPr/>
          </p:nvSpPr>
          <p:spPr>
            <a:xfrm>
              <a:off x="4279457" y="7229416"/>
              <a:ext cx="3056429" cy="3268574"/>
            </a:xfrm>
            <a:prstGeom prst="rect">
              <a:avLst/>
            </a:prstGeom>
            <a:noFill/>
            <a:ln>
              <a:noFill/>
            </a:ln>
          </p:spPr>
          <p:txBody>
            <a:bodyPr anchorCtr="0" anchor="ctr" bIns="106675" lIns="106675" spcFirstLastPara="1" rIns="106675" wrap="square" tIns="106675">
              <a:noAutofit/>
            </a:bodyPr>
            <a:lstStyle/>
            <a:p>
              <a:pPr indent="0" lvl="0" marL="0" marR="0" rtl="0" algn="l">
                <a:lnSpc>
                  <a:spcPct val="100000"/>
                </a:lnSpc>
                <a:spcBef>
                  <a:spcPts val="0"/>
                </a:spcBef>
                <a:spcAft>
                  <a:spcPts val="0"/>
                </a:spcAft>
                <a:buNone/>
              </a:pPr>
              <a:r>
                <a:rPr b="0" i="0" lang="en-GB" sz="2400" u="none" cap="none" strike="noStrike">
                  <a:solidFill>
                    <a:schemeClr val="dk1"/>
                  </a:solidFill>
                  <a:latin typeface="Arial"/>
                  <a:ea typeface="Arial"/>
                  <a:cs typeface="Arial"/>
                  <a:sym typeface="Arial"/>
                </a:rPr>
                <a:t>Aumento de incendios forestales, causado por sequías prolongadas y mayores temperaturas en regiones como el sur de Europa.</a:t>
              </a:r>
              <a:endParaRPr b="0" i="0" sz="2400" u="none" cap="none" strike="noStrike">
                <a:solidFill>
                  <a:schemeClr val="dk1"/>
                </a:solidFill>
                <a:latin typeface="Arial"/>
                <a:ea typeface="Arial"/>
                <a:cs typeface="Arial"/>
                <a:sym typeface="Arial"/>
              </a:endParaRPr>
            </a:p>
          </p:txBody>
        </p:sp>
        <p:sp>
          <p:nvSpPr>
            <p:cNvPr id="254" name="Google Shape;254;p19"/>
            <p:cNvSpPr/>
            <p:nvPr/>
          </p:nvSpPr>
          <p:spPr>
            <a:xfrm>
              <a:off x="710" y="6092090"/>
              <a:ext cx="5260265" cy="767476"/>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19"/>
            <p:cNvSpPr txBox="1"/>
            <p:nvPr/>
          </p:nvSpPr>
          <p:spPr>
            <a:xfrm>
              <a:off x="710" y="6092090"/>
              <a:ext cx="5260265" cy="767476"/>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1" i="0" lang="en-GB" sz="3600" u="none" cap="none" strike="noStrike">
                  <a:solidFill>
                    <a:schemeClr val="lt1"/>
                  </a:solidFill>
                  <a:latin typeface="Arial"/>
                  <a:ea typeface="Arial"/>
                  <a:cs typeface="Arial"/>
                  <a:sym typeface="Arial"/>
                </a:rPr>
                <a:t>Turismo rural</a:t>
              </a:r>
              <a:endParaRPr b="0" i="0" sz="1400" u="none" cap="none" strike="noStrike">
                <a:solidFill>
                  <a:schemeClr val="lt1"/>
                </a:solidFill>
                <a:latin typeface="Arial"/>
                <a:ea typeface="Arial"/>
                <a:cs typeface="Arial"/>
                <a:sym typeface="Arial"/>
              </a:endParaRPr>
            </a:p>
          </p:txBody>
        </p:sp>
        <p:sp>
          <p:nvSpPr>
            <p:cNvPr id="256" name="Google Shape;256;p19"/>
            <p:cNvSpPr/>
            <p:nvPr/>
          </p:nvSpPr>
          <p:spPr>
            <a:xfrm>
              <a:off x="8136389" y="6941942"/>
              <a:ext cx="5260265" cy="4456991"/>
            </a:xfrm>
            <a:prstGeom prst="rect">
              <a:avLst/>
            </a:prstGeom>
            <a:blipFill rotWithShape="1">
              <a:blip r:embed="rId5">
                <a:alphaModFix/>
              </a:blip>
              <a:stretch>
                <a:fillRect b="0" l="-16997" r="-16999"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19"/>
            <p:cNvSpPr/>
            <p:nvPr/>
          </p:nvSpPr>
          <p:spPr>
            <a:xfrm>
              <a:off x="12696180" y="7427194"/>
              <a:ext cx="2494340" cy="2873018"/>
            </a:xfrm>
            <a:prstGeom prst="roundRect">
              <a:avLst>
                <a:gd fmla="val 10000" name="adj"/>
              </a:avLst>
            </a:prstGeom>
            <a:solidFill>
              <a:schemeClr val="lt1">
                <a:alpha val="89803"/>
              </a:schemeClr>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p19"/>
            <p:cNvSpPr txBox="1"/>
            <p:nvPr/>
          </p:nvSpPr>
          <p:spPr>
            <a:xfrm>
              <a:off x="12769237" y="7500251"/>
              <a:ext cx="2348226" cy="2726904"/>
            </a:xfrm>
            <a:prstGeom prst="rect">
              <a:avLst/>
            </a:prstGeom>
            <a:noFill/>
            <a:ln>
              <a:noFill/>
            </a:ln>
          </p:spPr>
          <p:txBody>
            <a:bodyPr anchorCtr="0" anchor="ctr" bIns="106675" lIns="106675" spcFirstLastPara="1" rIns="106675" wrap="square" tIns="106675">
              <a:noAutofit/>
            </a:bodyPr>
            <a:lstStyle/>
            <a:p>
              <a:pPr indent="0" lvl="0" marL="0" marR="0" rtl="0" algn="l">
                <a:lnSpc>
                  <a:spcPct val="100000"/>
                </a:lnSpc>
                <a:spcBef>
                  <a:spcPts val="0"/>
                </a:spcBef>
                <a:spcAft>
                  <a:spcPts val="0"/>
                </a:spcAft>
                <a:buNone/>
              </a:pPr>
              <a:r>
                <a:rPr b="0" i="0" lang="en-GB" sz="2400" u="none" cap="none" strike="noStrike">
                  <a:solidFill>
                    <a:schemeClr val="dk1"/>
                  </a:solidFill>
                  <a:latin typeface="Arial"/>
                  <a:ea typeface="Arial"/>
                  <a:cs typeface="Arial"/>
                  <a:sym typeface="Arial"/>
                </a:rPr>
                <a:t>Cambios en los hábitats de plantas y animales, con especies que migran para sobrevivir.</a:t>
              </a:r>
              <a:endParaRPr b="0" i="0" sz="2400" u="none" cap="none" strike="noStrike">
                <a:solidFill>
                  <a:schemeClr val="dk1"/>
                </a:solidFill>
                <a:latin typeface="Arial"/>
                <a:ea typeface="Arial"/>
                <a:cs typeface="Arial"/>
                <a:sym typeface="Arial"/>
              </a:endParaRPr>
            </a:p>
          </p:txBody>
        </p:sp>
        <p:sp>
          <p:nvSpPr>
            <p:cNvPr id="259" name="Google Shape;259;p19"/>
            <p:cNvSpPr/>
            <p:nvPr/>
          </p:nvSpPr>
          <p:spPr>
            <a:xfrm>
              <a:off x="8136389" y="6092090"/>
              <a:ext cx="5260265" cy="767476"/>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19"/>
            <p:cNvSpPr txBox="1"/>
            <p:nvPr/>
          </p:nvSpPr>
          <p:spPr>
            <a:xfrm>
              <a:off x="8136389" y="6092090"/>
              <a:ext cx="5260265" cy="767476"/>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Clr>
                  <a:schemeClr val="lt1"/>
                </a:buClr>
                <a:buSzPts val="3600"/>
                <a:buFont typeface="Arial"/>
                <a:buNone/>
              </a:pPr>
              <a:r>
                <a:rPr b="1" i="0" lang="en-GB" sz="3600" u="none" cap="none" strike="noStrike">
                  <a:solidFill>
                    <a:schemeClr val="lt1"/>
                  </a:solidFill>
                  <a:latin typeface="Arial"/>
                  <a:ea typeface="Arial"/>
                  <a:cs typeface="Arial"/>
                  <a:sym typeface="Arial"/>
                </a:rPr>
                <a:t>Eco turismo</a:t>
              </a:r>
              <a:endParaRPr b="0" i="0" sz="3600" u="none" cap="none" strike="noStrike">
                <a:solidFill>
                  <a:schemeClr val="lt1"/>
                </a:solidFill>
                <a:latin typeface="Arial"/>
                <a:ea typeface="Arial"/>
                <a:cs typeface="Arial"/>
                <a:sym typeface="Arial"/>
              </a:endParaRPr>
            </a:p>
          </p:txBody>
        </p:sp>
      </p:grpSp>
      <p:sp>
        <p:nvSpPr>
          <p:cNvPr id="261" name="Google Shape;261;p19"/>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GB"/>
              <a:t>4</a:t>
            </a:r>
            <a:r>
              <a:rPr b="1" lang="en-GB"/>
              <a:t>. Tipos de turismo afectados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grpSp>
        <p:nvGrpSpPr>
          <p:cNvPr id="267" name="Google Shape;267;p20"/>
          <p:cNvGrpSpPr/>
          <p:nvPr/>
        </p:nvGrpSpPr>
        <p:grpSpPr>
          <a:xfrm>
            <a:off x="8823894" y="1166768"/>
            <a:ext cx="15074547" cy="10875375"/>
            <a:chOff x="3478" y="182824"/>
            <a:chExt cx="15074547" cy="10875375"/>
          </a:xfrm>
        </p:grpSpPr>
        <p:sp>
          <p:nvSpPr>
            <p:cNvPr id="268" name="Google Shape;268;p20"/>
            <p:cNvSpPr/>
            <p:nvPr/>
          </p:nvSpPr>
          <p:spPr>
            <a:xfrm>
              <a:off x="3883886" y="986868"/>
              <a:ext cx="4976731" cy="4216754"/>
            </a:xfrm>
            <a:prstGeom prst="rect">
              <a:avLst/>
            </a:prstGeom>
            <a:blipFill rotWithShape="1">
              <a:blip r:embed="rId3">
                <a:alphaModFix/>
              </a:blip>
              <a:stretch>
                <a:fillRect b="0" l="-11999" r="-11997"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20"/>
            <p:cNvSpPr/>
            <p:nvPr/>
          </p:nvSpPr>
          <p:spPr>
            <a:xfrm>
              <a:off x="7529318" y="920857"/>
              <a:ext cx="4502184" cy="3768374"/>
            </a:xfrm>
            <a:prstGeom prst="roundRect">
              <a:avLst>
                <a:gd fmla="val 10000" name="adj"/>
              </a:avLst>
            </a:prstGeom>
            <a:solidFill>
              <a:schemeClr val="lt1">
                <a:alpha val="89803"/>
              </a:schemeClr>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p20"/>
            <p:cNvSpPr txBox="1"/>
            <p:nvPr/>
          </p:nvSpPr>
          <p:spPr>
            <a:xfrm>
              <a:off x="7520899" y="1027456"/>
              <a:ext cx="4432760" cy="3555176"/>
            </a:xfrm>
            <a:prstGeom prst="rect">
              <a:avLst/>
            </a:prstGeom>
            <a:noFill/>
            <a:ln>
              <a:noFill/>
            </a:ln>
          </p:spPr>
          <p:txBody>
            <a:bodyPr anchorCtr="0" anchor="ctr" bIns="106675" lIns="106675" spcFirstLastPara="1" rIns="106675" wrap="square" tIns="106675">
              <a:noAutofit/>
            </a:bodyPr>
            <a:lstStyle/>
            <a:p>
              <a:pPr indent="0" lvl="0" marL="0" marR="0" rtl="0" algn="l">
                <a:lnSpc>
                  <a:spcPct val="100000"/>
                </a:lnSpc>
                <a:spcBef>
                  <a:spcPts val="0"/>
                </a:spcBef>
                <a:spcAft>
                  <a:spcPts val="0"/>
                </a:spcAft>
                <a:buNone/>
              </a:pPr>
              <a:r>
                <a:rPr b="0" i="0" lang="en-GB" sz="2400" u="none" cap="none" strike="noStrike">
                  <a:solidFill>
                    <a:schemeClr val="dk1"/>
                  </a:solidFill>
                  <a:latin typeface="Arial"/>
                  <a:ea typeface="Arial"/>
                  <a:cs typeface="Arial"/>
                  <a:sym typeface="Arial"/>
                </a:rPr>
                <a:t>Las ciudades de todo el mundo enfrentan a amenazas como olas de calor extremo, la escasez de agua y las</a:t>
              </a:r>
              <a:r>
                <a:rPr lang="en-GB" sz="2400">
                  <a:solidFill>
                    <a:schemeClr val="dk1"/>
                  </a:solidFill>
                </a:rPr>
                <a:t> </a:t>
              </a:r>
              <a:r>
                <a:rPr b="0" i="0" lang="en-GB" sz="2400" u="none" cap="none" strike="noStrike">
                  <a:solidFill>
                    <a:schemeClr val="dk1"/>
                  </a:solidFill>
                  <a:latin typeface="Arial"/>
                  <a:ea typeface="Arial"/>
                  <a:cs typeface="Arial"/>
                  <a:sym typeface="Arial"/>
                </a:rPr>
                <a:t>inundaciones frecuentes, mientras que las </a:t>
              </a:r>
              <a:r>
                <a:rPr lang="en-GB" sz="2400">
                  <a:solidFill>
                    <a:schemeClr val="dk1"/>
                  </a:solidFill>
                </a:rPr>
                <a:t>zonas </a:t>
              </a:r>
              <a:r>
                <a:rPr b="0" i="0" lang="en-GB" sz="2400" u="none" cap="none" strike="noStrike">
                  <a:solidFill>
                    <a:schemeClr val="dk1"/>
                  </a:solidFill>
                  <a:latin typeface="Arial"/>
                  <a:ea typeface="Arial"/>
                  <a:cs typeface="Arial"/>
                  <a:sym typeface="Arial"/>
                </a:rPr>
                <a:t>urbanas costeras están además expuestas al aumento del nivel del mar.</a:t>
              </a:r>
              <a:endParaRPr b="0" i="0" sz="2400" u="none" cap="none" strike="noStrike">
                <a:solidFill>
                  <a:schemeClr val="dk1"/>
                </a:solidFill>
                <a:latin typeface="Arial"/>
                <a:ea typeface="Arial"/>
                <a:cs typeface="Arial"/>
                <a:sym typeface="Arial"/>
              </a:endParaRPr>
            </a:p>
          </p:txBody>
        </p:sp>
        <p:sp>
          <p:nvSpPr>
            <p:cNvPr id="271" name="Google Shape;271;p20"/>
            <p:cNvSpPr/>
            <p:nvPr/>
          </p:nvSpPr>
          <p:spPr>
            <a:xfrm>
              <a:off x="3883886" y="182824"/>
              <a:ext cx="4976731" cy="72610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20"/>
            <p:cNvSpPr txBox="1"/>
            <p:nvPr/>
          </p:nvSpPr>
          <p:spPr>
            <a:xfrm>
              <a:off x="3883886" y="182824"/>
              <a:ext cx="4976731" cy="726108"/>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None/>
              </a:pPr>
              <a:r>
                <a:rPr b="0" i="0" lang="en-GB" sz="3500" u="none" cap="none" strike="noStrike">
                  <a:solidFill>
                    <a:schemeClr val="lt1"/>
                  </a:solidFill>
                  <a:latin typeface="Arial"/>
                  <a:ea typeface="Arial"/>
                  <a:cs typeface="Arial"/>
                  <a:sym typeface="Arial"/>
                </a:rPr>
                <a:t>Turismo urbano</a:t>
              </a:r>
              <a:endParaRPr b="0" i="0" sz="3500" u="none" cap="none" strike="noStrike">
                <a:solidFill>
                  <a:schemeClr val="lt1"/>
                </a:solidFill>
                <a:latin typeface="Arial"/>
                <a:ea typeface="Arial"/>
                <a:cs typeface="Arial"/>
                <a:sym typeface="Arial"/>
              </a:endParaRPr>
            </a:p>
          </p:txBody>
        </p:sp>
        <p:sp>
          <p:nvSpPr>
            <p:cNvPr id="273" name="Google Shape;273;p20"/>
            <p:cNvSpPr/>
            <p:nvPr/>
          </p:nvSpPr>
          <p:spPr>
            <a:xfrm>
              <a:off x="3478" y="6841445"/>
              <a:ext cx="4976731" cy="4216754"/>
            </a:xfrm>
            <a:prstGeom prst="rect">
              <a:avLst/>
            </a:prstGeom>
            <a:blipFill rotWithShape="1">
              <a:blip r:embed="rId4">
                <a:alphaModFix/>
              </a:blip>
              <a:stretch>
                <a:fillRect b="0" l="-13996" r="-13999"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20"/>
            <p:cNvSpPr/>
            <p:nvPr/>
          </p:nvSpPr>
          <p:spPr>
            <a:xfrm>
              <a:off x="3582549" y="6795021"/>
              <a:ext cx="3829775" cy="3729198"/>
            </a:xfrm>
            <a:prstGeom prst="roundRect">
              <a:avLst>
                <a:gd fmla="val 10000" name="adj"/>
              </a:avLst>
            </a:prstGeom>
            <a:solidFill>
              <a:schemeClr val="lt1">
                <a:alpha val="89803"/>
              </a:schemeClr>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20"/>
            <p:cNvSpPr txBox="1"/>
            <p:nvPr/>
          </p:nvSpPr>
          <p:spPr>
            <a:xfrm>
              <a:off x="3691773" y="6904245"/>
              <a:ext cx="3611327" cy="3510750"/>
            </a:xfrm>
            <a:prstGeom prst="rect">
              <a:avLst/>
            </a:prstGeom>
            <a:noFill/>
            <a:ln>
              <a:noFill/>
            </a:ln>
          </p:spPr>
          <p:txBody>
            <a:bodyPr anchorCtr="0" anchor="ctr" bIns="106675" lIns="106675" spcFirstLastPara="1" rIns="106675" wrap="square" tIns="106675">
              <a:noAutofit/>
            </a:bodyPr>
            <a:lstStyle/>
            <a:p>
              <a:pPr indent="0" lvl="0" marL="0" marR="0" rtl="0" algn="l">
                <a:lnSpc>
                  <a:spcPct val="100000"/>
                </a:lnSpc>
                <a:spcBef>
                  <a:spcPts val="0"/>
                </a:spcBef>
                <a:spcAft>
                  <a:spcPts val="0"/>
                </a:spcAft>
                <a:buNone/>
              </a:pPr>
              <a:r>
                <a:rPr b="0" i="0" lang="en-GB" sz="2400" u="none" cap="none" strike="noStrike">
                  <a:solidFill>
                    <a:schemeClr val="dk1"/>
                  </a:solidFill>
                  <a:latin typeface="Arial"/>
                  <a:ea typeface="Arial"/>
                  <a:cs typeface="Arial"/>
                  <a:sym typeface="Arial"/>
                </a:rPr>
                <a:t>El aumento del nivel del mar y los eventos climáticos extremos ponen en peligro tanto las playas como las infraestructuras costeras, visitadas por cientos de millones de turistas cada año.</a:t>
              </a:r>
              <a:endParaRPr b="0" i="0" sz="2400" u="none" cap="none" strike="noStrike">
                <a:solidFill>
                  <a:schemeClr val="dk1"/>
                </a:solidFill>
                <a:latin typeface="Arial"/>
                <a:ea typeface="Arial"/>
                <a:cs typeface="Arial"/>
                <a:sym typeface="Arial"/>
              </a:endParaRPr>
            </a:p>
          </p:txBody>
        </p:sp>
        <p:sp>
          <p:nvSpPr>
            <p:cNvPr id="276" name="Google Shape;276;p20"/>
            <p:cNvSpPr/>
            <p:nvPr/>
          </p:nvSpPr>
          <p:spPr>
            <a:xfrm>
              <a:off x="3478" y="5871013"/>
              <a:ext cx="4976731" cy="1058884"/>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20"/>
            <p:cNvSpPr txBox="1"/>
            <p:nvPr/>
          </p:nvSpPr>
          <p:spPr>
            <a:xfrm>
              <a:off x="3478" y="5871013"/>
              <a:ext cx="4976731" cy="1058884"/>
            </a:xfrm>
            <a:prstGeom prst="rect">
              <a:avLst/>
            </a:prstGeom>
            <a:noFill/>
            <a:ln>
              <a:noFill/>
            </a:ln>
          </p:spPr>
          <p:txBody>
            <a:bodyPr anchorCtr="0" anchor="ctr" bIns="133350" lIns="133350" spcFirstLastPara="1" rIns="133350" wrap="square" tIns="133350">
              <a:noAutofit/>
            </a:bodyPr>
            <a:lstStyle/>
            <a:p>
              <a:pPr indent="0" lvl="0" marL="0" marR="0" rtl="0" algn="ctr">
                <a:lnSpc>
                  <a:spcPct val="100000"/>
                </a:lnSpc>
                <a:spcBef>
                  <a:spcPts val="0"/>
                </a:spcBef>
                <a:spcAft>
                  <a:spcPts val="0"/>
                </a:spcAft>
                <a:buNone/>
              </a:pPr>
              <a:r>
                <a:rPr b="1" i="0" lang="en-GB" sz="2800" u="none" cap="none" strike="noStrike">
                  <a:solidFill>
                    <a:schemeClr val="lt1"/>
                  </a:solidFill>
                  <a:latin typeface="Arial"/>
                  <a:ea typeface="Arial"/>
                  <a:cs typeface="Arial"/>
                  <a:sym typeface="Arial"/>
                </a:rPr>
                <a:t>Turismo costero, marítimo y de aguas interiores</a:t>
              </a:r>
              <a:endParaRPr b="1" i="0" sz="2800" u="none" cap="none" strike="noStrike">
                <a:solidFill>
                  <a:schemeClr val="lt1"/>
                </a:solidFill>
                <a:latin typeface="Arial"/>
                <a:ea typeface="Arial"/>
                <a:cs typeface="Arial"/>
                <a:sym typeface="Arial"/>
              </a:endParaRPr>
            </a:p>
          </p:txBody>
        </p:sp>
        <p:sp>
          <p:nvSpPr>
            <p:cNvPr id="278" name="Google Shape;278;p20"/>
            <p:cNvSpPr/>
            <p:nvPr/>
          </p:nvSpPr>
          <p:spPr>
            <a:xfrm>
              <a:off x="8104543" y="6823519"/>
              <a:ext cx="4976731" cy="4216754"/>
            </a:xfrm>
            <a:prstGeom prst="rect">
              <a:avLst/>
            </a:prstGeom>
            <a:blipFill rotWithShape="1">
              <a:blip r:embed="rId5">
                <a:alphaModFix/>
              </a:blip>
              <a:stretch>
                <a:fillRect b="0" l="-20999" r="-20999"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20"/>
            <p:cNvSpPr/>
            <p:nvPr/>
          </p:nvSpPr>
          <p:spPr>
            <a:xfrm>
              <a:off x="12118979" y="6887206"/>
              <a:ext cx="2959046" cy="3508976"/>
            </a:xfrm>
            <a:prstGeom prst="roundRect">
              <a:avLst>
                <a:gd fmla="val 10000" name="adj"/>
              </a:avLst>
            </a:prstGeom>
            <a:solidFill>
              <a:schemeClr val="lt1">
                <a:alpha val="89803"/>
              </a:schemeClr>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20"/>
            <p:cNvSpPr txBox="1"/>
            <p:nvPr/>
          </p:nvSpPr>
          <p:spPr>
            <a:xfrm>
              <a:off x="12205646" y="6973873"/>
              <a:ext cx="2785712" cy="3335642"/>
            </a:xfrm>
            <a:prstGeom prst="rect">
              <a:avLst/>
            </a:prstGeom>
            <a:noFill/>
            <a:ln>
              <a:noFill/>
            </a:ln>
          </p:spPr>
          <p:txBody>
            <a:bodyPr anchorCtr="0" anchor="ctr" bIns="106675" lIns="106675" spcFirstLastPara="1" rIns="106675" wrap="square" tIns="106675">
              <a:noAutofit/>
            </a:bodyPr>
            <a:lstStyle/>
            <a:p>
              <a:pPr indent="0" lvl="0" marL="0" marR="0" rtl="0" algn="l">
                <a:lnSpc>
                  <a:spcPct val="100000"/>
                </a:lnSpc>
                <a:spcBef>
                  <a:spcPts val="0"/>
                </a:spcBef>
                <a:spcAft>
                  <a:spcPts val="0"/>
                </a:spcAft>
                <a:buNone/>
              </a:pPr>
              <a:r>
                <a:rPr b="0" i="0" lang="en-GB" sz="2400" u="none" cap="none" strike="noStrike">
                  <a:solidFill>
                    <a:schemeClr val="dk1"/>
                  </a:solidFill>
                  <a:latin typeface="Arial"/>
                  <a:ea typeface="Arial"/>
                  <a:cs typeface="Arial"/>
                  <a:sym typeface="Arial"/>
                </a:rPr>
                <a:t>El aumento de la temperatura del océano amenaza la salud de los ecosistemas de arrecifes y altera la distribución de los peces y la vida marina.</a:t>
              </a:r>
              <a:endParaRPr b="0" i="0" sz="2400" u="none" cap="none" strike="noStrike">
                <a:solidFill>
                  <a:schemeClr val="dk1"/>
                </a:solidFill>
                <a:latin typeface="Arial"/>
                <a:ea typeface="Arial"/>
                <a:cs typeface="Arial"/>
                <a:sym typeface="Arial"/>
              </a:endParaRPr>
            </a:p>
          </p:txBody>
        </p:sp>
        <p:sp>
          <p:nvSpPr>
            <p:cNvPr id="281" name="Google Shape;281;p20"/>
            <p:cNvSpPr/>
            <p:nvPr/>
          </p:nvSpPr>
          <p:spPr>
            <a:xfrm>
              <a:off x="8104543" y="5888939"/>
              <a:ext cx="4976731" cy="987180"/>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20"/>
            <p:cNvSpPr txBox="1"/>
            <p:nvPr/>
          </p:nvSpPr>
          <p:spPr>
            <a:xfrm>
              <a:off x="8104543" y="5888939"/>
              <a:ext cx="4976731" cy="987180"/>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None/>
              </a:pPr>
              <a:r>
                <a:rPr b="1" i="0" lang="en-GB" sz="3500" u="none" cap="none" strike="noStrike">
                  <a:solidFill>
                    <a:schemeClr val="lt1"/>
                  </a:solidFill>
                  <a:latin typeface="Arial"/>
                  <a:ea typeface="Arial"/>
                  <a:cs typeface="Arial"/>
                  <a:sym typeface="Arial"/>
                </a:rPr>
                <a:t>Turismo de oc</a:t>
              </a:r>
              <a:r>
                <a:rPr b="1" lang="en-GB" sz="3500">
                  <a:solidFill>
                    <a:schemeClr val="lt1"/>
                  </a:solidFill>
                </a:rPr>
                <a:t>é</a:t>
              </a:r>
              <a:r>
                <a:rPr b="1" i="0" lang="en-GB" sz="3500" u="none" cap="none" strike="noStrike">
                  <a:solidFill>
                    <a:schemeClr val="lt1"/>
                  </a:solidFill>
                  <a:latin typeface="Arial"/>
                  <a:ea typeface="Arial"/>
                  <a:cs typeface="Arial"/>
                  <a:sym typeface="Arial"/>
                </a:rPr>
                <a:t>anos y vida marina</a:t>
              </a:r>
              <a:endParaRPr b="0" i="0" sz="1400" u="none" cap="none" strike="noStrike">
                <a:solidFill>
                  <a:schemeClr val="lt1"/>
                </a:solidFill>
                <a:latin typeface="Arial"/>
                <a:ea typeface="Arial"/>
                <a:cs typeface="Arial"/>
                <a:sym typeface="Arial"/>
              </a:endParaRPr>
            </a:p>
          </p:txBody>
        </p:sp>
      </p:grpSp>
      <p:sp>
        <p:nvSpPr>
          <p:cNvPr id="283" name="Google Shape;283;p20"/>
          <p:cNvSpPr txBox="1"/>
          <p:nvPr>
            <p:ph type="title"/>
          </p:nvPr>
        </p:nvSpPr>
        <p:spPr>
          <a:xfrm>
            <a:off x="761999" y="1524000"/>
            <a:ext cx="5467500" cy="34905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GB"/>
              <a:t>4</a:t>
            </a:r>
            <a:r>
              <a:rPr b="1" lang="en-GB"/>
              <a:t>. Tipos de turismo afectados</a:t>
            </a:r>
            <a:endParaRPr b="1"/>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1"/>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GB"/>
              <a:t>4</a:t>
            </a:r>
            <a:r>
              <a:rPr b="1" lang="en-GB"/>
              <a:t>. Tipos de turismo afectados</a:t>
            </a:r>
            <a:endParaRPr/>
          </a:p>
        </p:txBody>
      </p:sp>
      <p:pic>
        <p:nvPicPr>
          <p:cNvPr id="290" name="Google Shape;290;p21" title="Coastal and Marine Tourism Sector | Pressures on the ocean and possible solutions"/>
          <p:cNvPicPr preferRelativeResize="0"/>
          <p:nvPr/>
        </p:nvPicPr>
        <p:blipFill rotWithShape="1">
          <a:blip r:embed="rId3">
            <a:alphaModFix/>
          </a:blip>
          <a:srcRect b="0" l="0" r="0" t="0"/>
          <a:stretch/>
        </p:blipFill>
        <p:spPr>
          <a:xfrm>
            <a:off x="8601075" y="2261188"/>
            <a:ext cx="15240000" cy="91936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1"/>
                                        <p:tgtEl>
                                          <p:spTgt spid="2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22"/>
          <p:cNvSpPr txBox="1"/>
          <p:nvPr>
            <p:ph type="title"/>
          </p:nvPr>
        </p:nvSpPr>
        <p:spPr>
          <a:xfrm>
            <a:off x="1092050" y="6022799"/>
            <a:ext cx="5467500" cy="11751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GB"/>
              <a:t>Actividad</a:t>
            </a:r>
            <a:endParaRPr/>
          </a:p>
        </p:txBody>
      </p:sp>
      <p:sp>
        <p:nvSpPr>
          <p:cNvPr id="297" name="Google Shape;297;p22"/>
          <p:cNvSpPr txBox="1"/>
          <p:nvPr>
            <p:ph idx="1" type="body"/>
          </p:nvPr>
        </p:nvSpPr>
        <p:spPr>
          <a:xfrm>
            <a:off x="8655825" y="2460600"/>
            <a:ext cx="15130500" cy="8299500"/>
          </a:xfrm>
          <a:prstGeom prst="rect">
            <a:avLst/>
          </a:prstGeom>
          <a:noFill/>
          <a:ln>
            <a:noFill/>
          </a:ln>
        </p:spPr>
        <p:txBody>
          <a:bodyPr anchorCtr="0" anchor="t" bIns="0" lIns="0" spcFirstLastPara="1" rIns="0" wrap="square" tIns="0">
            <a:normAutofit/>
          </a:bodyPr>
          <a:lstStyle/>
          <a:p>
            <a:pPr indent="-609600" lvl="0" marL="457200" rtl="0" algn="l">
              <a:lnSpc>
                <a:spcPct val="90000"/>
              </a:lnSpc>
              <a:spcBef>
                <a:spcPts val="2000"/>
              </a:spcBef>
              <a:spcAft>
                <a:spcPts val="0"/>
              </a:spcAft>
              <a:buSzPts val="6000"/>
              <a:buChar char="●"/>
            </a:pPr>
            <a:r>
              <a:rPr lang="en-GB" sz="6000"/>
              <a:t>En grupos, </a:t>
            </a:r>
            <a:r>
              <a:rPr lang="en-GB" sz="6000"/>
              <a:t>identificad los cinco impactos que consideréis más críticos para vuestro mercado específico y presentad soluciones a corto plazo para mitigar esos riesgos.</a:t>
            </a:r>
            <a:endParaRPr sz="6000"/>
          </a:p>
          <a:p>
            <a:pPr indent="0" lvl="0" marL="457200" rtl="0" algn="l">
              <a:lnSpc>
                <a:spcPct val="90000"/>
              </a:lnSpc>
              <a:spcBef>
                <a:spcPts val="2000"/>
              </a:spcBef>
              <a:spcAft>
                <a:spcPts val="0"/>
              </a:spcAft>
              <a:buNone/>
            </a:pPr>
            <a:r>
              <a:t/>
            </a:r>
            <a:endParaRPr sz="6000"/>
          </a:p>
          <a:p>
            <a:pPr indent="-609600" lvl="0" marL="457200" rtl="0" algn="l">
              <a:lnSpc>
                <a:spcPct val="90000"/>
              </a:lnSpc>
              <a:spcBef>
                <a:spcPts val="2000"/>
              </a:spcBef>
              <a:spcAft>
                <a:spcPts val="0"/>
              </a:spcAft>
              <a:buSzPts val="6000"/>
              <a:buChar char="●"/>
            </a:pPr>
            <a:r>
              <a:rPr lang="en-GB" sz="6000"/>
              <a:t>Elegid un tipo de turismo relevante para nuestro territorio y preparad un breve informe sobre tres riesgos físicos y dos oportunidades de adaptación.</a:t>
            </a:r>
            <a:endParaRPr sz="60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3"/>
          <p:cNvSpPr txBox="1"/>
          <p:nvPr>
            <p:ph type="title"/>
          </p:nvPr>
        </p:nvSpPr>
        <p:spPr>
          <a:xfrm>
            <a:off x="762001" y="5657851"/>
            <a:ext cx="18407742"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n-GB"/>
              <a:t>C. Estrategias de adaptación y mitigación</a:t>
            </a:r>
            <a:endParaRPr/>
          </a:p>
        </p:txBody>
      </p:sp>
      <p:sp>
        <p:nvSpPr>
          <p:cNvPr id="303" name="Google Shape;303;p23"/>
          <p:cNvSpPr/>
          <p:nvPr/>
        </p:nvSpPr>
        <p:spPr>
          <a:xfrm>
            <a:off x="603848" y="9661585"/>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24"/>
          <p:cNvSpPr txBox="1"/>
          <p:nvPr>
            <p:ph idx="1" type="body"/>
          </p:nvPr>
        </p:nvSpPr>
        <p:spPr>
          <a:xfrm>
            <a:off x="551400" y="4280406"/>
            <a:ext cx="10877700" cy="8011200"/>
          </a:xfrm>
          <a:prstGeom prst="rect">
            <a:avLst/>
          </a:prstGeom>
          <a:noFill/>
          <a:ln>
            <a:noFill/>
          </a:ln>
        </p:spPr>
        <p:txBody>
          <a:bodyPr anchorCtr="0" anchor="t" bIns="0" lIns="0" spcFirstLastPara="1" rIns="0" wrap="square" tIns="0">
            <a:normAutofit/>
          </a:bodyPr>
          <a:lstStyle/>
          <a:p>
            <a:pPr indent="0" lvl="0" marL="0" rtl="0" algn="l">
              <a:lnSpc>
                <a:spcPct val="170000"/>
              </a:lnSpc>
              <a:spcBef>
                <a:spcPts val="0"/>
              </a:spcBef>
              <a:spcAft>
                <a:spcPts val="0"/>
              </a:spcAft>
              <a:buSzPts val="2800"/>
              <a:buNone/>
            </a:pPr>
            <a:r>
              <a:rPr b="1" lang="en-GB" sz="2900"/>
              <a:t>Objetivos principales:</a:t>
            </a:r>
            <a:endParaRPr b="1" sz="2900"/>
          </a:p>
          <a:p>
            <a:pPr indent="-412750" lvl="0" marL="457200" rtl="0" algn="l">
              <a:lnSpc>
                <a:spcPct val="170000"/>
              </a:lnSpc>
              <a:spcBef>
                <a:spcPts val="0"/>
              </a:spcBef>
              <a:spcAft>
                <a:spcPts val="0"/>
              </a:spcAft>
              <a:buSzPts val="2900"/>
              <a:buChar char="•"/>
            </a:pPr>
            <a:r>
              <a:rPr b="1" lang="en-GB" sz="2900"/>
              <a:t>Reducir las vulnerabilidades climáticas</a:t>
            </a:r>
            <a:r>
              <a:rPr lang="en-GB" sz="2900"/>
              <a:t>, identificando los principales riesgos que afectarán al sector.</a:t>
            </a:r>
            <a:endParaRPr sz="2900"/>
          </a:p>
          <a:p>
            <a:pPr indent="-412750" lvl="0" marL="457200" rtl="0" algn="l">
              <a:lnSpc>
                <a:spcPct val="170000"/>
              </a:lnSpc>
              <a:spcBef>
                <a:spcPts val="0"/>
              </a:spcBef>
              <a:spcAft>
                <a:spcPts val="0"/>
              </a:spcAft>
              <a:buSzPts val="2900"/>
              <a:buChar char="•"/>
            </a:pPr>
            <a:r>
              <a:rPr b="1" lang="en-GB" sz="2900"/>
              <a:t>Reconfigurar </a:t>
            </a:r>
            <a:r>
              <a:rPr lang="en-GB" sz="2900"/>
              <a:t>los productos y experiencias turísticas.</a:t>
            </a:r>
            <a:endParaRPr sz="2900"/>
          </a:p>
          <a:p>
            <a:pPr indent="-412750" lvl="0" marL="457200" rtl="0" algn="l">
              <a:lnSpc>
                <a:spcPct val="170000"/>
              </a:lnSpc>
              <a:spcBef>
                <a:spcPts val="0"/>
              </a:spcBef>
              <a:spcAft>
                <a:spcPts val="0"/>
              </a:spcAft>
              <a:buSzPts val="2900"/>
              <a:buChar char="•"/>
            </a:pPr>
            <a:r>
              <a:rPr b="1" lang="en-GB" sz="2900"/>
              <a:t>Minimizar el impacto económico,</a:t>
            </a:r>
            <a:r>
              <a:rPr lang="en-GB" sz="2900"/>
              <a:t> ya que adaptar el producto turístico al cambio climático costará menos que afrontar el problema climático cuando esté más pronunciado.</a:t>
            </a:r>
            <a:endParaRPr sz="2900"/>
          </a:p>
          <a:p>
            <a:pPr indent="-412750" lvl="0" marL="457200" rtl="0" algn="l">
              <a:lnSpc>
                <a:spcPct val="170000"/>
              </a:lnSpc>
              <a:spcBef>
                <a:spcPts val="0"/>
              </a:spcBef>
              <a:spcAft>
                <a:spcPts val="0"/>
              </a:spcAft>
              <a:buSzPts val="2900"/>
              <a:buChar char="•"/>
            </a:pPr>
            <a:r>
              <a:rPr lang="en-GB" sz="2900"/>
              <a:t>Integrar</a:t>
            </a:r>
            <a:r>
              <a:rPr b="1" lang="en-GB" sz="2900"/>
              <a:t> prácticas sostenibles</a:t>
            </a:r>
            <a:r>
              <a:rPr lang="en-GB" sz="2900"/>
              <a:t> en el negocio turístico.</a:t>
            </a:r>
            <a:endParaRPr sz="2900"/>
          </a:p>
          <a:p>
            <a:pPr indent="-412750" lvl="0" marL="457200" rtl="0" algn="l">
              <a:lnSpc>
                <a:spcPct val="170000"/>
              </a:lnSpc>
              <a:spcBef>
                <a:spcPts val="0"/>
              </a:spcBef>
              <a:spcAft>
                <a:spcPts val="0"/>
              </a:spcAft>
              <a:buSzPts val="2900"/>
              <a:buChar char="•"/>
            </a:pPr>
            <a:r>
              <a:rPr b="1" lang="en-GB" sz="2900"/>
              <a:t>Fortalecer las relaciones con la comunidad y la clientela</a:t>
            </a:r>
            <a:r>
              <a:rPr lang="en-GB" sz="2900"/>
              <a:t>, enfocándose en la transparencia y la participación de las partes interesadas.</a:t>
            </a:r>
            <a:endParaRPr sz="2900"/>
          </a:p>
        </p:txBody>
      </p:sp>
      <p:grpSp>
        <p:nvGrpSpPr>
          <p:cNvPr id="309" name="Google Shape;309;p24"/>
          <p:cNvGrpSpPr/>
          <p:nvPr/>
        </p:nvGrpSpPr>
        <p:grpSpPr>
          <a:xfrm>
            <a:off x="12602808" y="4236829"/>
            <a:ext cx="8744205" cy="8861840"/>
            <a:chOff x="2315420" y="7729"/>
            <a:chExt cx="8744205" cy="8861840"/>
          </a:xfrm>
        </p:grpSpPr>
        <p:sp>
          <p:nvSpPr>
            <p:cNvPr id="310" name="Google Shape;310;p24"/>
            <p:cNvSpPr/>
            <p:nvPr/>
          </p:nvSpPr>
          <p:spPr>
            <a:xfrm>
              <a:off x="6234788" y="1138360"/>
              <a:ext cx="871268"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p24"/>
            <p:cNvSpPr txBox="1"/>
            <p:nvPr/>
          </p:nvSpPr>
          <p:spPr>
            <a:xfrm>
              <a:off x="6647876" y="1179566"/>
              <a:ext cx="45093" cy="902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600"/>
                <a:buFont typeface="Arial"/>
                <a:buNone/>
              </a:pPr>
              <a:r>
                <a:t/>
              </a:r>
              <a:endParaRPr b="0" i="0" sz="600" u="none" cap="none" strike="noStrike">
                <a:solidFill>
                  <a:schemeClr val="lt1"/>
                </a:solidFill>
                <a:latin typeface="Arial"/>
                <a:ea typeface="Arial"/>
                <a:cs typeface="Arial"/>
                <a:sym typeface="Arial"/>
              </a:endParaRPr>
            </a:p>
          </p:txBody>
        </p:sp>
        <p:sp>
          <p:nvSpPr>
            <p:cNvPr id="312" name="Google Shape;312;p24"/>
            <p:cNvSpPr/>
            <p:nvPr/>
          </p:nvSpPr>
          <p:spPr>
            <a:xfrm>
              <a:off x="2315420" y="7729"/>
              <a:ext cx="3921168" cy="2352700"/>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24"/>
            <p:cNvSpPr txBox="1"/>
            <p:nvPr/>
          </p:nvSpPr>
          <p:spPr>
            <a:xfrm>
              <a:off x="2315420" y="7729"/>
              <a:ext cx="3921168" cy="2352700"/>
            </a:xfrm>
            <a:prstGeom prst="rect">
              <a:avLst/>
            </a:prstGeom>
            <a:noFill/>
            <a:ln>
              <a:noFill/>
            </a:ln>
          </p:spPr>
          <p:txBody>
            <a:bodyPr anchorCtr="0" anchor="t" bIns="170675" lIns="170675" spcFirstLastPara="1" rIns="170675" wrap="square" tIns="170675">
              <a:noAutofit/>
            </a:bodyPr>
            <a:lstStyle/>
            <a:p>
              <a:pPr indent="0" lvl="0" marL="0" marR="0" rtl="0" algn="l">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1. Priorización de riesgos e identificación de vulnerabilidades</a:t>
              </a:r>
              <a:endParaRPr b="1" i="0" sz="2400" u="none" cap="none" strike="noStrike">
                <a:solidFill>
                  <a:schemeClr val="lt1"/>
                </a:solidFill>
                <a:latin typeface="Arial"/>
                <a:ea typeface="Arial"/>
                <a:cs typeface="Arial"/>
                <a:sym typeface="Arial"/>
              </a:endParaRPr>
            </a:p>
            <a:p>
              <a:pPr indent="0" lvl="0" marL="0" marR="0" rtl="0" algn="l">
                <a:lnSpc>
                  <a:spcPct val="90000"/>
                </a:lnSpc>
                <a:spcBef>
                  <a:spcPts val="840"/>
                </a:spcBef>
                <a:spcAft>
                  <a:spcPts val="0"/>
                </a:spcAft>
                <a:buNone/>
              </a:pPr>
              <a:r>
                <a:rPr b="0" i="0" lang="en-GB" sz="1800" u="none" cap="none" strike="noStrike">
                  <a:solidFill>
                    <a:schemeClr val="lt1"/>
                  </a:solidFill>
                  <a:latin typeface="Arial"/>
                  <a:ea typeface="Arial"/>
                  <a:cs typeface="Arial"/>
                  <a:sym typeface="Arial"/>
                </a:rPr>
                <a:t>Analizar el riesgo, evaluar la gravedad y la probabilidad de los riesgos, y reducirlos o eliminarlos.</a:t>
              </a:r>
              <a:endParaRPr b="0" i="0" sz="1800" u="none" cap="none" strike="noStrike">
                <a:solidFill>
                  <a:schemeClr val="lt1"/>
                </a:solidFill>
                <a:latin typeface="Arial"/>
                <a:ea typeface="Arial"/>
                <a:cs typeface="Arial"/>
                <a:sym typeface="Arial"/>
              </a:endParaRPr>
            </a:p>
          </p:txBody>
        </p:sp>
        <p:sp>
          <p:nvSpPr>
            <p:cNvPr id="314" name="Google Shape;314;p24"/>
            <p:cNvSpPr/>
            <p:nvPr/>
          </p:nvSpPr>
          <p:spPr>
            <a:xfrm>
              <a:off x="4276004" y="2358630"/>
              <a:ext cx="4823036" cy="871268"/>
            </a:xfrm>
            <a:custGeom>
              <a:rect b="b" l="l" r="r" t="t"/>
              <a:pathLst>
                <a:path extrusionOk="0" h="120000" w="120000">
                  <a:moveTo>
                    <a:pt x="120000" y="0"/>
                  </a:moveTo>
                  <a:lnTo>
                    <a:pt x="120000" y="62355"/>
                  </a:lnTo>
                  <a:lnTo>
                    <a:pt x="0" y="62355"/>
                  </a:lnTo>
                  <a:lnTo>
                    <a:pt x="0" y="12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p24"/>
            <p:cNvSpPr txBox="1"/>
            <p:nvPr/>
          </p:nvSpPr>
          <p:spPr>
            <a:xfrm>
              <a:off x="6564857" y="2789751"/>
              <a:ext cx="245331" cy="902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600"/>
                <a:buFont typeface="Arial"/>
                <a:buNone/>
              </a:pPr>
              <a:r>
                <a:t/>
              </a:r>
              <a:endParaRPr b="0" i="0" sz="600" u="none" cap="none" strike="noStrike">
                <a:solidFill>
                  <a:schemeClr val="lt1"/>
                </a:solidFill>
                <a:latin typeface="Arial"/>
                <a:ea typeface="Arial"/>
                <a:cs typeface="Arial"/>
                <a:sym typeface="Arial"/>
              </a:endParaRPr>
            </a:p>
          </p:txBody>
        </p:sp>
        <p:sp>
          <p:nvSpPr>
            <p:cNvPr id="316" name="Google Shape;316;p24"/>
            <p:cNvSpPr/>
            <p:nvPr/>
          </p:nvSpPr>
          <p:spPr>
            <a:xfrm>
              <a:off x="7138457" y="7729"/>
              <a:ext cx="3921168" cy="2352700"/>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p24"/>
            <p:cNvSpPr txBox="1"/>
            <p:nvPr/>
          </p:nvSpPr>
          <p:spPr>
            <a:xfrm>
              <a:off x="7138457" y="7729"/>
              <a:ext cx="3921168" cy="2352700"/>
            </a:xfrm>
            <a:prstGeom prst="rect">
              <a:avLst/>
            </a:prstGeom>
            <a:noFill/>
            <a:ln>
              <a:noFill/>
            </a:ln>
          </p:spPr>
          <p:txBody>
            <a:bodyPr anchorCtr="0" anchor="t" bIns="170675" lIns="170675" spcFirstLastPara="1" rIns="170675" wrap="square" tIns="170675">
              <a:noAutofit/>
            </a:bodyPr>
            <a:lstStyle/>
            <a:p>
              <a:pPr indent="0" lvl="0" marL="0" marR="0" rtl="0" algn="l">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2. Mapeo de la cadena de suministro y de los riesgos climáticos</a:t>
              </a:r>
              <a:endParaRPr b="1" i="0" sz="2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GB" sz="1800" u="none" cap="none" strike="noStrike">
                  <a:solidFill>
                    <a:schemeClr val="lt1"/>
                  </a:solidFill>
                  <a:latin typeface="Arial"/>
                  <a:ea typeface="Arial"/>
                  <a:cs typeface="Arial"/>
                  <a:sym typeface="Arial"/>
                </a:rPr>
                <a:t>Realizar evaluaciones de riesgos climáticos específicas para cada sitio con el fin de mapear los peligros</a:t>
              </a:r>
              <a:endParaRPr/>
            </a:p>
            <a:p>
              <a:pPr indent="0" lvl="0" marL="0" marR="0" rtl="0" algn="l">
                <a:lnSpc>
                  <a:spcPct val="100000"/>
                </a:lnSpc>
                <a:spcBef>
                  <a:spcPts val="0"/>
                </a:spcBef>
                <a:spcAft>
                  <a:spcPts val="0"/>
                </a:spcAft>
                <a:buClr>
                  <a:srgbClr val="000000"/>
                </a:buClr>
                <a:buSzPts val="1000"/>
                <a:buFont typeface="Arial"/>
                <a:buNone/>
              </a:pPr>
              <a:r>
                <a:t/>
              </a:r>
              <a:endParaRPr b="0" i="0" sz="1800" u="none" cap="none" strike="noStrike">
                <a:solidFill>
                  <a:schemeClr val="lt1"/>
                </a:solidFill>
                <a:latin typeface="Arial"/>
                <a:ea typeface="Arial"/>
                <a:cs typeface="Arial"/>
                <a:sym typeface="Arial"/>
              </a:endParaRPr>
            </a:p>
            <a:p>
              <a:pPr indent="0" lvl="1" marL="0" marR="0" rtl="0" algn="l">
                <a:lnSpc>
                  <a:spcPct val="90000"/>
                </a:lnSpc>
                <a:spcBef>
                  <a:spcPts val="84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18" name="Google Shape;318;p24"/>
            <p:cNvSpPr/>
            <p:nvPr/>
          </p:nvSpPr>
          <p:spPr>
            <a:xfrm>
              <a:off x="6234788" y="4392930"/>
              <a:ext cx="871268"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p24"/>
            <p:cNvSpPr txBox="1"/>
            <p:nvPr/>
          </p:nvSpPr>
          <p:spPr>
            <a:xfrm>
              <a:off x="6647876" y="4434136"/>
              <a:ext cx="45093" cy="902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600"/>
                <a:buFont typeface="Arial"/>
                <a:buNone/>
              </a:pPr>
              <a:r>
                <a:t/>
              </a:r>
              <a:endParaRPr b="0" i="0" sz="600" u="none" cap="none" strike="noStrike">
                <a:solidFill>
                  <a:schemeClr val="lt1"/>
                </a:solidFill>
                <a:latin typeface="Arial"/>
                <a:ea typeface="Arial"/>
                <a:cs typeface="Arial"/>
                <a:sym typeface="Arial"/>
              </a:endParaRPr>
            </a:p>
          </p:txBody>
        </p:sp>
        <p:sp>
          <p:nvSpPr>
            <p:cNvPr id="320" name="Google Shape;320;p24"/>
            <p:cNvSpPr/>
            <p:nvPr/>
          </p:nvSpPr>
          <p:spPr>
            <a:xfrm>
              <a:off x="2315420" y="3262299"/>
              <a:ext cx="3921168" cy="2352700"/>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p24"/>
            <p:cNvSpPr txBox="1"/>
            <p:nvPr/>
          </p:nvSpPr>
          <p:spPr>
            <a:xfrm>
              <a:off x="2315420" y="3262299"/>
              <a:ext cx="3921168" cy="2352700"/>
            </a:xfrm>
            <a:prstGeom prst="rect">
              <a:avLst/>
            </a:prstGeom>
            <a:noFill/>
            <a:ln>
              <a:noFill/>
            </a:ln>
          </p:spPr>
          <p:txBody>
            <a:bodyPr anchorCtr="0" anchor="ctr" bIns="170675" lIns="170675" spcFirstLastPara="1" rIns="170675" wrap="square" tIns="170675">
              <a:noAutofit/>
            </a:bodyPr>
            <a:lstStyle/>
            <a:p>
              <a:pPr indent="0" lvl="0" marL="0" marR="0" rtl="0" algn="l">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3</a:t>
              </a:r>
              <a:r>
                <a:rPr b="0" i="0" lang="en-GB" sz="2400" u="none" cap="none" strike="noStrike">
                  <a:solidFill>
                    <a:schemeClr val="lt1"/>
                  </a:solidFill>
                  <a:latin typeface="Arial"/>
                  <a:ea typeface="Arial"/>
                  <a:cs typeface="Arial"/>
                  <a:sym typeface="Arial"/>
                </a:rPr>
                <a:t>. </a:t>
              </a:r>
              <a:r>
                <a:rPr b="1" i="0" lang="en-GB" sz="2400" u="none" cap="none" strike="noStrike">
                  <a:solidFill>
                    <a:schemeClr val="lt1"/>
                  </a:solidFill>
                  <a:latin typeface="Arial"/>
                  <a:ea typeface="Arial"/>
                  <a:cs typeface="Arial"/>
                  <a:sym typeface="Arial"/>
                </a:rPr>
                <a:t>Comparación </a:t>
              </a:r>
              <a:r>
                <a:rPr b="0" i="0" lang="en-GB" sz="2400" u="none" cap="none" strike="noStrike">
                  <a:solidFill>
                    <a:schemeClr val="lt1"/>
                  </a:solidFill>
                  <a:latin typeface="Arial"/>
                  <a:ea typeface="Arial"/>
                  <a:cs typeface="Arial"/>
                  <a:sym typeface="Arial"/>
                </a:rPr>
                <a:t>con empresas líderes</a:t>
              </a:r>
              <a:endParaRPr b="0" i="0" sz="2400" u="none" cap="none" strike="noStrike">
                <a:solidFill>
                  <a:schemeClr val="lt1"/>
                </a:solidFill>
                <a:latin typeface="Arial"/>
                <a:ea typeface="Arial"/>
                <a:cs typeface="Arial"/>
                <a:sym typeface="Arial"/>
              </a:endParaRPr>
            </a:p>
          </p:txBody>
        </p:sp>
        <p:sp>
          <p:nvSpPr>
            <p:cNvPr id="322" name="Google Shape;322;p24"/>
            <p:cNvSpPr/>
            <p:nvPr/>
          </p:nvSpPr>
          <p:spPr>
            <a:xfrm>
              <a:off x="4276004" y="5613200"/>
              <a:ext cx="4823036" cy="871268"/>
            </a:xfrm>
            <a:custGeom>
              <a:rect b="b" l="l" r="r" t="t"/>
              <a:pathLst>
                <a:path extrusionOk="0" h="120000" w="120000">
                  <a:moveTo>
                    <a:pt x="120000" y="0"/>
                  </a:moveTo>
                  <a:lnTo>
                    <a:pt x="120000" y="62355"/>
                  </a:lnTo>
                  <a:lnTo>
                    <a:pt x="0" y="62355"/>
                  </a:lnTo>
                  <a:lnTo>
                    <a:pt x="0" y="12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24"/>
            <p:cNvSpPr txBox="1"/>
            <p:nvPr/>
          </p:nvSpPr>
          <p:spPr>
            <a:xfrm>
              <a:off x="6564857" y="6044321"/>
              <a:ext cx="245331" cy="902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600"/>
                <a:buFont typeface="Arial"/>
                <a:buNone/>
              </a:pPr>
              <a:r>
                <a:t/>
              </a:r>
              <a:endParaRPr b="0" i="0" sz="600" u="none" cap="none" strike="noStrike">
                <a:solidFill>
                  <a:schemeClr val="lt1"/>
                </a:solidFill>
                <a:latin typeface="Arial"/>
                <a:ea typeface="Arial"/>
                <a:cs typeface="Arial"/>
                <a:sym typeface="Arial"/>
              </a:endParaRPr>
            </a:p>
          </p:txBody>
        </p:sp>
        <p:sp>
          <p:nvSpPr>
            <p:cNvPr id="324" name="Google Shape;324;p24"/>
            <p:cNvSpPr/>
            <p:nvPr/>
          </p:nvSpPr>
          <p:spPr>
            <a:xfrm>
              <a:off x="7138457" y="3262299"/>
              <a:ext cx="3921168" cy="2352700"/>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24"/>
            <p:cNvSpPr txBox="1"/>
            <p:nvPr/>
          </p:nvSpPr>
          <p:spPr>
            <a:xfrm>
              <a:off x="7138457" y="3262299"/>
              <a:ext cx="3921168" cy="2352700"/>
            </a:xfrm>
            <a:prstGeom prst="rect">
              <a:avLst/>
            </a:prstGeom>
            <a:noFill/>
            <a:ln>
              <a:noFill/>
            </a:ln>
          </p:spPr>
          <p:txBody>
            <a:bodyPr anchorCtr="0" anchor="t" bIns="170675" lIns="170675" spcFirstLastPara="1" rIns="170675" wrap="square" tIns="170675">
              <a:noAutofit/>
            </a:bodyPr>
            <a:lstStyle/>
            <a:p>
              <a:pPr indent="0" lvl="0" marL="0" marR="0" rtl="0" algn="l">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4</a:t>
              </a:r>
              <a:r>
                <a:rPr b="0" i="0" lang="en-GB" sz="2400" u="none" cap="none" strike="noStrike">
                  <a:solidFill>
                    <a:schemeClr val="lt1"/>
                  </a:solidFill>
                  <a:latin typeface="Arial"/>
                  <a:ea typeface="Arial"/>
                  <a:cs typeface="Arial"/>
                  <a:sym typeface="Arial"/>
                </a:rPr>
                <a:t>.</a:t>
              </a:r>
              <a:r>
                <a:rPr b="1" i="0" lang="en-GB" sz="2400" u="none" cap="none" strike="noStrike">
                  <a:solidFill>
                    <a:schemeClr val="lt1"/>
                  </a:solidFill>
                  <a:latin typeface="Arial"/>
                  <a:ea typeface="Arial"/>
                  <a:cs typeface="Arial"/>
                  <a:sym typeface="Arial"/>
                </a:rPr>
                <a:t> Diseñar la estrategia de resiliencia con enfoque en los activos de capital</a:t>
              </a:r>
              <a:endParaRPr b="1" sz="2400">
                <a:solidFill>
                  <a:schemeClr val="lt1"/>
                </a:solidFill>
              </a:endParaRPr>
            </a:p>
            <a:p>
              <a:pPr indent="0" lvl="0" marL="0" marR="0" rtl="0" algn="l">
                <a:lnSpc>
                  <a:spcPct val="90000"/>
                </a:lnSpc>
                <a:spcBef>
                  <a:spcPts val="0"/>
                </a:spcBef>
                <a:spcAft>
                  <a:spcPts val="0"/>
                </a:spcAft>
                <a:buNone/>
              </a:pPr>
              <a:r>
                <a:t/>
              </a:r>
              <a:endParaRPr b="1" sz="2400">
                <a:solidFill>
                  <a:schemeClr val="lt1"/>
                </a:solidFill>
              </a:endParaRPr>
            </a:p>
            <a:p>
              <a:pPr indent="0" lvl="0" marL="0" marR="0" rtl="0" algn="l">
                <a:lnSpc>
                  <a:spcPct val="90000"/>
                </a:lnSpc>
                <a:spcBef>
                  <a:spcPts val="0"/>
                </a:spcBef>
                <a:spcAft>
                  <a:spcPts val="0"/>
                </a:spcAft>
                <a:buNone/>
              </a:pPr>
              <a:r>
                <a:rPr b="0" i="0" lang="en-GB" sz="1800" u="none" cap="none" strike="noStrike">
                  <a:solidFill>
                    <a:schemeClr val="lt1"/>
                  </a:solidFill>
                  <a:latin typeface="Arial"/>
                  <a:ea typeface="Arial"/>
                  <a:cs typeface="Arial"/>
                  <a:sym typeface="Arial"/>
                </a:rPr>
                <a:t>Soluciones basadas en la naturaleza</a:t>
              </a:r>
              <a:endParaRPr b="0" i="0" sz="1800" u="none" cap="none" strike="noStrike">
                <a:solidFill>
                  <a:schemeClr val="lt1"/>
                </a:solidFill>
                <a:latin typeface="Arial"/>
                <a:ea typeface="Arial"/>
                <a:cs typeface="Arial"/>
                <a:sym typeface="Arial"/>
              </a:endParaRPr>
            </a:p>
          </p:txBody>
        </p:sp>
        <p:sp>
          <p:nvSpPr>
            <p:cNvPr id="326" name="Google Shape;326;p24"/>
            <p:cNvSpPr/>
            <p:nvPr/>
          </p:nvSpPr>
          <p:spPr>
            <a:xfrm>
              <a:off x="6234788" y="7647499"/>
              <a:ext cx="871268"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24"/>
            <p:cNvSpPr txBox="1"/>
            <p:nvPr/>
          </p:nvSpPr>
          <p:spPr>
            <a:xfrm>
              <a:off x="6647876" y="7688705"/>
              <a:ext cx="45093" cy="902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600"/>
                <a:buFont typeface="Arial"/>
                <a:buNone/>
              </a:pPr>
              <a:r>
                <a:t/>
              </a:r>
              <a:endParaRPr b="0" i="0" sz="600" u="none" cap="none" strike="noStrike">
                <a:solidFill>
                  <a:schemeClr val="lt1"/>
                </a:solidFill>
                <a:latin typeface="Arial"/>
                <a:ea typeface="Arial"/>
                <a:cs typeface="Arial"/>
                <a:sym typeface="Arial"/>
              </a:endParaRPr>
            </a:p>
          </p:txBody>
        </p:sp>
        <p:sp>
          <p:nvSpPr>
            <p:cNvPr id="328" name="Google Shape;328;p24"/>
            <p:cNvSpPr/>
            <p:nvPr/>
          </p:nvSpPr>
          <p:spPr>
            <a:xfrm>
              <a:off x="2315420" y="6516869"/>
              <a:ext cx="3921168" cy="2352700"/>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24"/>
            <p:cNvSpPr txBox="1"/>
            <p:nvPr/>
          </p:nvSpPr>
          <p:spPr>
            <a:xfrm>
              <a:off x="2315420" y="6516869"/>
              <a:ext cx="3921168" cy="2352700"/>
            </a:xfrm>
            <a:prstGeom prst="rect">
              <a:avLst/>
            </a:prstGeom>
            <a:noFill/>
            <a:ln>
              <a:noFill/>
            </a:ln>
          </p:spPr>
          <p:txBody>
            <a:bodyPr anchorCtr="0" anchor="t" bIns="170675" lIns="170675" spcFirstLastPara="1" rIns="170675" wrap="square" tIns="170675">
              <a:noAutofit/>
            </a:bodyPr>
            <a:lstStyle/>
            <a:p>
              <a:pPr indent="0" lvl="0" marL="0" marR="0" rtl="0" algn="l">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5. Participación interna y externa para la implementación</a:t>
              </a:r>
              <a:endParaRPr b="1" i="0" sz="2400" u="none" cap="none" strike="noStrike">
                <a:solidFill>
                  <a:schemeClr val="lt1"/>
                </a:solidFill>
                <a:latin typeface="Arial"/>
                <a:ea typeface="Arial"/>
                <a:cs typeface="Arial"/>
                <a:sym typeface="Arial"/>
              </a:endParaRPr>
            </a:p>
            <a:p>
              <a:pPr indent="0" lvl="0" marL="0" marR="0" rtl="0" algn="l">
                <a:lnSpc>
                  <a:spcPct val="90000"/>
                </a:lnSpc>
                <a:spcBef>
                  <a:spcPts val="840"/>
                </a:spcBef>
                <a:spcAft>
                  <a:spcPts val="0"/>
                </a:spcAft>
                <a:buNone/>
              </a:pPr>
              <a:r>
                <a:rPr b="0" i="0" lang="en-GB" sz="1800" u="none" cap="none" strike="noStrike">
                  <a:solidFill>
                    <a:schemeClr val="lt1"/>
                  </a:solidFill>
                  <a:latin typeface="Arial"/>
                  <a:ea typeface="Arial"/>
                  <a:cs typeface="Arial"/>
                  <a:sym typeface="Arial"/>
                </a:rPr>
                <a:t>Involucrar al personal, autoridades locales y a los actores de la comunidad</a:t>
              </a:r>
              <a:endParaRPr/>
            </a:p>
            <a:p>
              <a:pPr indent="0" lvl="1" marL="0" marR="0" rtl="0" algn="l">
                <a:lnSpc>
                  <a:spcPct val="90000"/>
                </a:lnSpc>
                <a:spcBef>
                  <a:spcPts val="84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30" name="Google Shape;330;p24"/>
            <p:cNvSpPr/>
            <p:nvPr/>
          </p:nvSpPr>
          <p:spPr>
            <a:xfrm>
              <a:off x="7138457" y="6516869"/>
              <a:ext cx="3921168" cy="2352700"/>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24"/>
            <p:cNvSpPr txBox="1"/>
            <p:nvPr/>
          </p:nvSpPr>
          <p:spPr>
            <a:xfrm>
              <a:off x="7138457" y="6516869"/>
              <a:ext cx="3921168" cy="2352700"/>
            </a:xfrm>
            <a:prstGeom prst="rect">
              <a:avLst/>
            </a:prstGeom>
            <a:noFill/>
            <a:ln>
              <a:noFill/>
            </a:ln>
          </p:spPr>
          <p:txBody>
            <a:bodyPr anchorCtr="0" anchor="ctr" bIns="170675" lIns="170675" spcFirstLastPara="1" rIns="170675" wrap="square" tIns="170675">
              <a:noAutofit/>
            </a:bodyPr>
            <a:lstStyle/>
            <a:p>
              <a:pPr indent="0" lvl="0" marL="0" marR="0" rtl="0" algn="l">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6</a:t>
              </a:r>
              <a:r>
                <a:rPr b="0" i="0" lang="en-GB" sz="2400" u="none" cap="none" strike="noStrike">
                  <a:solidFill>
                    <a:schemeClr val="lt1"/>
                  </a:solidFill>
                  <a:latin typeface="Arial"/>
                  <a:ea typeface="Arial"/>
                  <a:cs typeface="Arial"/>
                  <a:sym typeface="Arial"/>
                </a:rPr>
                <a:t>. </a:t>
              </a:r>
              <a:r>
                <a:rPr b="1" i="0" lang="en-GB" sz="2400" u="none" cap="none" strike="noStrike">
                  <a:solidFill>
                    <a:schemeClr val="lt1"/>
                  </a:solidFill>
                  <a:latin typeface="Arial"/>
                  <a:ea typeface="Arial"/>
                  <a:cs typeface="Arial"/>
                  <a:sym typeface="Arial"/>
                </a:rPr>
                <a:t>Comunicación e informes sobre las acciones y resultados</a:t>
              </a:r>
              <a:endParaRPr b="1" i="0" sz="2400" u="none" cap="none" strike="noStrike">
                <a:solidFill>
                  <a:schemeClr val="lt1"/>
                </a:solidFill>
                <a:latin typeface="Arial"/>
                <a:ea typeface="Arial"/>
                <a:cs typeface="Arial"/>
                <a:sym typeface="Arial"/>
              </a:endParaRPr>
            </a:p>
          </p:txBody>
        </p:sp>
      </p:grpSp>
      <p:sp>
        <p:nvSpPr>
          <p:cNvPr id="332" name="Google Shape;332;p24"/>
          <p:cNvSpPr txBox="1"/>
          <p:nvPr>
            <p:ph type="title"/>
          </p:nvPr>
        </p:nvSpPr>
        <p:spPr>
          <a:xfrm>
            <a:off x="762000" y="2233200"/>
            <a:ext cx="15129000" cy="13248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889"/>
              <a:buFont typeface="Arial"/>
              <a:buNone/>
            </a:pPr>
            <a:r>
              <a:rPr b="1" lang="en-GB"/>
              <a:t>1. Estrategias de adaptación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25"/>
          <p:cNvSpPr txBox="1"/>
          <p:nvPr>
            <p:ph idx="1" type="body"/>
          </p:nvPr>
        </p:nvSpPr>
        <p:spPr>
          <a:xfrm>
            <a:off x="407123" y="4261375"/>
            <a:ext cx="13141800" cy="914400"/>
          </a:xfrm>
          <a:prstGeom prst="rect">
            <a:avLst/>
          </a:prstGeom>
          <a:noFill/>
          <a:ln>
            <a:noFill/>
          </a:ln>
        </p:spPr>
        <p:txBody>
          <a:bodyPr anchorCtr="0" anchor="t" bIns="0" lIns="0" spcFirstLastPara="1" rIns="0" wrap="square" tIns="0">
            <a:noAutofit/>
          </a:bodyPr>
          <a:lstStyle/>
          <a:p>
            <a:pPr indent="0" lvl="0" marL="0" rtl="0" algn="l">
              <a:lnSpc>
                <a:spcPct val="170000"/>
              </a:lnSpc>
              <a:spcBef>
                <a:spcPts val="0"/>
              </a:spcBef>
              <a:spcAft>
                <a:spcPts val="0"/>
              </a:spcAft>
              <a:buSzPts val="1800"/>
              <a:buNone/>
            </a:pPr>
            <a:r>
              <a:rPr b="1" lang="en-GB" sz="3400"/>
              <a:t>Medidas que deben ser aplicadas en negocios turísticos</a:t>
            </a:r>
            <a:endParaRPr sz="6200"/>
          </a:p>
          <a:p>
            <a:pPr indent="0" lvl="0" marL="0" rtl="0" algn="l">
              <a:lnSpc>
                <a:spcPct val="170000"/>
              </a:lnSpc>
              <a:spcBef>
                <a:spcPts val="2000"/>
              </a:spcBef>
              <a:spcAft>
                <a:spcPts val="0"/>
              </a:spcAft>
              <a:buClr>
                <a:srgbClr val="323232"/>
              </a:buClr>
              <a:buSzPts val="2800"/>
              <a:buNone/>
            </a:pPr>
            <a:r>
              <a:t/>
            </a:r>
            <a:endParaRPr sz="2800"/>
          </a:p>
        </p:txBody>
      </p:sp>
      <p:sp>
        <p:nvSpPr>
          <p:cNvPr id="338" name="Google Shape;338;p25"/>
          <p:cNvSpPr txBox="1"/>
          <p:nvPr>
            <p:ph type="title"/>
          </p:nvPr>
        </p:nvSpPr>
        <p:spPr>
          <a:xfrm>
            <a:off x="762000" y="2331450"/>
            <a:ext cx="19028700" cy="11283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GB"/>
              <a:t>1. Estrategias de adaptación</a:t>
            </a:r>
            <a:endParaRPr/>
          </a:p>
        </p:txBody>
      </p:sp>
      <p:grpSp>
        <p:nvGrpSpPr>
          <p:cNvPr id="339" name="Google Shape;339;p25"/>
          <p:cNvGrpSpPr/>
          <p:nvPr/>
        </p:nvGrpSpPr>
        <p:grpSpPr>
          <a:xfrm>
            <a:off x="407133" y="5372093"/>
            <a:ext cx="23569720" cy="6828069"/>
            <a:chOff x="11058" y="126953"/>
            <a:chExt cx="23569720" cy="6051643"/>
          </a:xfrm>
        </p:grpSpPr>
        <p:sp>
          <p:nvSpPr>
            <p:cNvPr id="340" name="Google Shape;340;p25"/>
            <p:cNvSpPr/>
            <p:nvPr/>
          </p:nvSpPr>
          <p:spPr>
            <a:xfrm>
              <a:off x="11058" y="126953"/>
              <a:ext cx="4239158"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p25"/>
            <p:cNvSpPr txBox="1"/>
            <p:nvPr/>
          </p:nvSpPr>
          <p:spPr>
            <a:xfrm>
              <a:off x="11058" y="126953"/>
              <a:ext cx="4239158" cy="1479931"/>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Eficiencia energética y confort </a:t>
              </a:r>
              <a:r>
                <a:rPr b="1" lang="en-GB" sz="2400">
                  <a:solidFill>
                    <a:schemeClr val="lt1"/>
                  </a:solidFill>
                </a:rPr>
                <a:t>térmico</a:t>
              </a:r>
              <a:endParaRPr b="0" i="0" sz="1400" u="none" cap="none" strike="noStrike">
                <a:solidFill>
                  <a:schemeClr val="lt1"/>
                </a:solidFill>
                <a:latin typeface="Arial"/>
                <a:ea typeface="Arial"/>
                <a:cs typeface="Arial"/>
                <a:sym typeface="Arial"/>
              </a:endParaRPr>
            </a:p>
          </p:txBody>
        </p:sp>
        <p:sp>
          <p:nvSpPr>
            <p:cNvPr id="342" name="Google Shape;342;p25"/>
            <p:cNvSpPr/>
            <p:nvPr/>
          </p:nvSpPr>
          <p:spPr>
            <a:xfrm>
              <a:off x="11058" y="1606885"/>
              <a:ext cx="4239158" cy="4571711"/>
            </a:xfrm>
            <a:prstGeom prst="rect">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25"/>
            <p:cNvSpPr txBox="1"/>
            <p:nvPr/>
          </p:nvSpPr>
          <p:spPr>
            <a:xfrm>
              <a:off x="11058" y="1606885"/>
              <a:ext cx="4239158" cy="4571711"/>
            </a:xfrm>
            <a:prstGeom prst="rect">
              <a:avLst/>
            </a:prstGeom>
            <a:noFill/>
            <a:ln>
              <a:noFill/>
            </a:ln>
          </p:spPr>
          <p:txBody>
            <a:bodyPr anchorCtr="0" anchor="t" bIns="176000" lIns="117325" spcFirstLastPara="1" rIns="156450" wrap="square" tIns="117325">
              <a:noAutofit/>
            </a:bodyPr>
            <a:lstStyle/>
            <a:p>
              <a:pPr indent="-139700" lvl="0"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Instalar aislamiento térmico en los edificios.</a:t>
              </a:r>
              <a:endParaRPr b="0" i="0" sz="2200" u="none" cap="none" strike="noStrike">
                <a:solidFill>
                  <a:schemeClr val="dk1"/>
                </a:solidFill>
                <a:latin typeface="Arial"/>
                <a:ea typeface="Arial"/>
                <a:cs typeface="Arial"/>
                <a:sym typeface="Arial"/>
              </a:endParaRPr>
            </a:p>
            <a:p>
              <a:pPr indent="-139700" lvl="1"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Instalar ventanas y marcos de ventana más eficientes e aislantes.</a:t>
              </a:r>
              <a:endParaRPr b="0" i="0" sz="1400" u="none" cap="none" strike="noStrike">
                <a:solidFill>
                  <a:schemeClr val="dk1"/>
                </a:solidFill>
                <a:latin typeface="Arial"/>
                <a:ea typeface="Arial"/>
                <a:cs typeface="Arial"/>
                <a:sym typeface="Arial"/>
              </a:endParaRPr>
            </a:p>
            <a:p>
              <a:pPr indent="-139700" lvl="1"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Promover la ventilación natural en los edificios.</a:t>
              </a:r>
              <a:endParaRPr b="0" i="0" sz="1400" u="none" cap="none" strike="noStrike">
                <a:solidFill>
                  <a:schemeClr val="dk1"/>
                </a:solidFill>
                <a:latin typeface="Arial"/>
                <a:ea typeface="Arial"/>
                <a:cs typeface="Arial"/>
                <a:sym typeface="Arial"/>
              </a:endParaRPr>
            </a:p>
          </p:txBody>
        </p:sp>
        <p:sp>
          <p:nvSpPr>
            <p:cNvPr id="344" name="Google Shape;344;p25"/>
            <p:cNvSpPr/>
            <p:nvPr/>
          </p:nvSpPr>
          <p:spPr>
            <a:xfrm>
              <a:off x="4843699" y="126953"/>
              <a:ext cx="4239158"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p25"/>
            <p:cNvSpPr txBox="1"/>
            <p:nvPr/>
          </p:nvSpPr>
          <p:spPr>
            <a:xfrm>
              <a:off x="4843699" y="126953"/>
              <a:ext cx="4239158" cy="1479931"/>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Monitorizar y gestionar el consumo de agua</a:t>
              </a:r>
              <a:endParaRPr b="1" i="0" sz="2400" u="none" cap="none" strike="noStrike">
                <a:solidFill>
                  <a:schemeClr val="lt1"/>
                </a:solidFill>
                <a:latin typeface="Arial"/>
                <a:ea typeface="Arial"/>
                <a:cs typeface="Arial"/>
                <a:sym typeface="Arial"/>
              </a:endParaRPr>
            </a:p>
          </p:txBody>
        </p:sp>
        <p:sp>
          <p:nvSpPr>
            <p:cNvPr id="346" name="Google Shape;346;p25"/>
            <p:cNvSpPr/>
            <p:nvPr/>
          </p:nvSpPr>
          <p:spPr>
            <a:xfrm>
              <a:off x="4843699" y="1606885"/>
              <a:ext cx="4239158" cy="4571711"/>
            </a:xfrm>
            <a:prstGeom prst="rect">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25"/>
            <p:cNvSpPr txBox="1"/>
            <p:nvPr/>
          </p:nvSpPr>
          <p:spPr>
            <a:xfrm>
              <a:off x="4843699" y="1606885"/>
              <a:ext cx="4239158" cy="4571711"/>
            </a:xfrm>
            <a:prstGeom prst="rect">
              <a:avLst/>
            </a:prstGeom>
            <a:noFill/>
            <a:ln>
              <a:noFill/>
            </a:ln>
          </p:spPr>
          <p:txBody>
            <a:bodyPr anchorCtr="0" anchor="t" bIns="176000" lIns="117325" spcFirstLastPara="1" rIns="156450" wrap="square" tIns="117325">
              <a:noAutofit/>
            </a:bodyPr>
            <a:lstStyle/>
            <a:p>
              <a:pPr indent="-139700" lvl="0" marL="0" marR="0" rtl="0" algn="l">
                <a:lnSpc>
                  <a:spcPct val="10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Recoger agua de lluvia mediante cisternas para riego, descarga de inodoros y lavandería, reduciendo la dependencia del suministro municipal.</a:t>
              </a:r>
              <a:endParaRPr b="0" i="0" sz="2200" u="none" cap="none" strike="noStrike">
                <a:solidFill>
                  <a:srgbClr val="000000"/>
                </a:solidFill>
                <a:latin typeface="Arial"/>
                <a:ea typeface="Arial"/>
                <a:cs typeface="Arial"/>
                <a:sym typeface="Arial"/>
              </a:endParaRPr>
            </a:p>
            <a:p>
              <a:pPr indent="-139700" lvl="1" marL="0" marR="0" rtl="0" algn="l">
                <a:lnSpc>
                  <a:spcPct val="10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Reciclar aguas grises de lavabos y duchas para el paisajismo.</a:t>
              </a:r>
              <a:endParaRPr b="0" i="0" sz="1400" u="none" cap="none" strike="noStrike">
                <a:solidFill>
                  <a:srgbClr val="000000"/>
                </a:solidFill>
                <a:latin typeface="Arial"/>
                <a:ea typeface="Arial"/>
                <a:cs typeface="Arial"/>
                <a:sym typeface="Arial"/>
              </a:endParaRPr>
            </a:p>
            <a:p>
              <a:pPr indent="-139700" lvl="1" marL="0" marR="0" rtl="0" algn="l">
                <a:lnSpc>
                  <a:spcPct val="10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Paisajismo con especies nativas y tolerantes a la sequía para minimizar las necesidades de riego.</a:t>
              </a:r>
              <a:endParaRPr b="0" i="0" sz="1400" u="none" cap="none" strike="noStrike">
                <a:solidFill>
                  <a:srgbClr val="000000"/>
                </a:solidFill>
                <a:latin typeface="Arial"/>
                <a:ea typeface="Arial"/>
                <a:cs typeface="Arial"/>
                <a:sym typeface="Arial"/>
              </a:endParaRPr>
            </a:p>
            <a:p>
              <a:pPr indent="-139700" lvl="1" marL="0" marR="0" rtl="0" algn="l">
                <a:lnSpc>
                  <a:spcPct val="10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Instalar un sistema de riego eficiente e inteligente.</a:t>
              </a:r>
              <a:endParaRPr b="0" i="0" sz="1400" u="none" cap="none" strike="noStrike">
                <a:solidFill>
                  <a:srgbClr val="000000"/>
                </a:solidFill>
                <a:latin typeface="Arial"/>
                <a:ea typeface="Arial"/>
                <a:cs typeface="Arial"/>
                <a:sym typeface="Arial"/>
              </a:endParaRPr>
            </a:p>
            <a:p>
              <a:pPr indent="0" lvl="1" marL="0" marR="0" rtl="0" algn="l">
                <a:lnSpc>
                  <a:spcPct val="90000"/>
                </a:lnSpc>
                <a:spcBef>
                  <a:spcPts val="0"/>
                </a:spcBef>
                <a:spcAft>
                  <a:spcPts val="0"/>
                </a:spcAft>
                <a:buNone/>
              </a:pPr>
              <a:r>
                <a:t/>
              </a:r>
              <a:endParaRPr b="0" i="0" sz="2200" u="none" cap="none" strike="noStrike">
                <a:solidFill>
                  <a:srgbClr val="000000"/>
                </a:solidFill>
                <a:latin typeface="Arial"/>
                <a:ea typeface="Arial"/>
                <a:cs typeface="Arial"/>
                <a:sym typeface="Arial"/>
              </a:endParaRPr>
            </a:p>
          </p:txBody>
        </p:sp>
        <p:sp>
          <p:nvSpPr>
            <p:cNvPr id="348" name="Google Shape;348;p25"/>
            <p:cNvSpPr/>
            <p:nvPr/>
          </p:nvSpPr>
          <p:spPr>
            <a:xfrm>
              <a:off x="9676339" y="126953"/>
              <a:ext cx="4239158"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25"/>
            <p:cNvSpPr txBox="1"/>
            <p:nvPr/>
          </p:nvSpPr>
          <p:spPr>
            <a:xfrm>
              <a:off x="9676339" y="126953"/>
              <a:ext cx="4239158" cy="1479931"/>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Diseñar soluciones Eco-Friendly para la adaptación climática y el confort de los huéspedes</a:t>
              </a:r>
              <a:endParaRPr b="1" i="0" sz="2400" u="none" cap="none" strike="noStrike">
                <a:solidFill>
                  <a:schemeClr val="lt1"/>
                </a:solidFill>
                <a:latin typeface="Arial"/>
                <a:ea typeface="Arial"/>
                <a:cs typeface="Arial"/>
                <a:sym typeface="Arial"/>
              </a:endParaRPr>
            </a:p>
          </p:txBody>
        </p:sp>
        <p:sp>
          <p:nvSpPr>
            <p:cNvPr id="350" name="Google Shape;350;p25"/>
            <p:cNvSpPr/>
            <p:nvPr/>
          </p:nvSpPr>
          <p:spPr>
            <a:xfrm>
              <a:off x="9676339" y="1606885"/>
              <a:ext cx="4239158" cy="4571711"/>
            </a:xfrm>
            <a:prstGeom prst="rect">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25"/>
            <p:cNvSpPr txBox="1"/>
            <p:nvPr/>
          </p:nvSpPr>
          <p:spPr>
            <a:xfrm>
              <a:off x="9676339" y="1606885"/>
              <a:ext cx="4239158" cy="4571711"/>
            </a:xfrm>
            <a:prstGeom prst="rect">
              <a:avLst/>
            </a:prstGeom>
            <a:noFill/>
            <a:ln>
              <a:noFill/>
            </a:ln>
          </p:spPr>
          <p:txBody>
            <a:bodyPr anchorCtr="0" anchor="t" bIns="176000" lIns="117325" spcFirstLastPara="1" rIns="156450" wrap="square" tIns="117325">
              <a:noAutofit/>
            </a:bodyPr>
            <a:lstStyle/>
            <a:p>
              <a:pPr indent="-133350" lvl="0" marL="0" marR="0" rtl="0" algn="l">
                <a:lnSpc>
                  <a:spcPct val="100000"/>
                </a:lnSpc>
                <a:spcBef>
                  <a:spcPts val="0"/>
                </a:spcBef>
                <a:spcAft>
                  <a:spcPts val="0"/>
                </a:spcAft>
                <a:buClr>
                  <a:schemeClr val="dk1"/>
                </a:buClr>
                <a:buSzPts val="2100"/>
                <a:buFont typeface="Arial"/>
                <a:buChar char="•"/>
              </a:pPr>
              <a:r>
                <a:rPr b="0" i="0" lang="en-GB" sz="2100" u="none" cap="none" strike="noStrike">
                  <a:solidFill>
                    <a:schemeClr val="dk1"/>
                  </a:solidFill>
                  <a:latin typeface="Arial"/>
                  <a:ea typeface="Arial"/>
                  <a:cs typeface="Arial"/>
                  <a:sym typeface="Arial"/>
                </a:rPr>
                <a:t>Reducir las áreas de césped, reemplazándolas por especies nativas o adaptadas al clima y al suelo.</a:t>
              </a:r>
              <a:endParaRPr b="0" i="0" sz="2100" u="none" cap="none" strike="noStrike">
                <a:solidFill>
                  <a:schemeClr val="dk1"/>
                </a:solidFill>
                <a:latin typeface="Arial"/>
                <a:ea typeface="Arial"/>
                <a:cs typeface="Arial"/>
                <a:sym typeface="Arial"/>
              </a:endParaRPr>
            </a:p>
            <a:p>
              <a:pPr indent="-133350" lvl="1" marL="0" marR="0" rtl="0" algn="l">
                <a:lnSpc>
                  <a:spcPct val="100000"/>
                </a:lnSpc>
                <a:spcBef>
                  <a:spcPts val="0"/>
                </a:spcBef>
                <a:spcAft>
                  <a:spcPts val="0"/>
                </a:spcAft>
                <a:buClr>
                  <a:schemeClr val="dk1"/>
                </a:buClr>
                <a:buSzPts val="2100"/>
                <a:buFont typeface="Arial"/>
                <a:buChar char="•"/>
              </a:pPr>
              <a:r>
                <a:rPr b="0" i="0" lang="en-GB" sz="2100" u="none" cap="none" strike="noStrike">
                  <a:solidFill>
                    <a:schemeClr val="dk1"/>
                  </a:solidFill>
                  <a:latin typeface="Arial"/>
                  <a:ea typeface="Arial"/>
                  <a:cs typeface="Arial"/>
                  <a:sym typeface="Arial"/>
                </a:rPr>
                <a:t>Diseñar corredores verdes, costas vivas y barreras </a:t>
              </a:r>
              <a:r>
                <a:rPr lang="en-GB" sz="2100">
                  <a:solidFill>
                    <a:schemeClr val="dk1"/>
                  </a:solidFill>
                </a:rPr>
                <a:t>vegetales</a:t>
              </a:r>
              <a:r>
                <a:rPr b="0" i="0" lang="en-GB" sz="2100" u="none" cap="none" strike="noStrike">
                  <a:solidFill>
                    <a:schemeClr val="dk1"/>
                  </a:solidFill>
                  <a:latin typeface="Arial"/>
                  <a:ea typeface="Arial"/>
                  <a:cs typeface="Arial"/>
                  <a:sym typeface="Arial"/>
                </a:rPr>
                <a:t> que mejoren la biodiversidad y la experiencia de los huéspedes.</a:t>
              </a:r>
              <a:endParaRPr b="0" i="0" sz="1300" u="none" cap="none" strike="noStrike">
                <a:solidFill>
                  <a:schemeClr val="dk1"/>
                </a:solidFill>
                <a:latin typeface="Arial"/>
                <a:ea typeface="Arial"/>
                <a:cs typeface="Arial"/>
                <a:sym typeface="Arial"/>
              </a:endParaRPr>
            </a:p>
            <a:p>
              <a:pPr indent="-133350" lvl="1" marL="0" marR="0" rtl="0" algn="l">
                <a:lnSpc>
                  <a:spcPct val="100000"/>
                </a:lnSpc>
                <a:spcBef>
                  <a:spcPts val="0"/>
                </a:spcBef>
                <a:spcAft>
                  <a:spcPts val="0"/>
                </a:spcAft>
                <a:buClr>
                  <a:schemeClr val="dk1"/>
                </a:buClr>
                <a:buSzPts val="2100"/>
                <a:buFont typeface="Arial"/>
                <a:buChar char="•"/>
              </a:pPr>
              <a:r>
                <a:rPr b="0" i="0" lang="en-GB" sz="2100" u="none" cap="none" strike="noStrike">
                  <a:solidFill>
                    <a:schemeClr val="dk1"/>
                  </a:solidFill>
                  <a:latin typeface="Arial"/>
                  <a:ea typeface="Arial"/>
                  <a:cs typeface="Arial"/>
                  <a:sym typeface="Arial"/>
                </a:rPr>
                <a:t>Ajustar los horarios de las actividades para evitar el calor del mediodía.</a:t>
              </a:r>
              <a:endParaRPr b="0" i="0" sz="1300" u="none" cap="none" strike="noStrike">
                <a:solidFill>
                  <a:schemeClr val="dk1"/>
                </a:solidFill>
                <a:latin typeface="Arial"/>
                <a:ea typeface="Arial"/>
                <a:cs typeface="Arial"/>
                <a:sym typeface="Arial"/>
              </a:endParaRPr>
            </a:p>
            <a:p>
              <a:pPr indent="-133350" lvl="1" marL="0" marR="0" rtl="0" algn="l">
                <a:lnSpc>
                  <a:spcPct val="100000"/>
                </a:lnSpc>
                <a:spcBef>
                  <a:spcPts val="0"/>
                </a:spcBef>
                <a:spcAft>
                  <a:spcPts val="0"/>
                </a:spcAft>
                <a:buClr>
                  <a:schemeClr val="dk1"/>
                </a:buClr>
                <a:buSzPts val="2100"/>
                <a:buFont typeface="Arial"/>
                <a:buChar char="•"/>
              </a:pPr>
              <a:r>
                <a:rPr b="0" i="0" lang="en-GB" sz="2100" u="none" cap="none" strike="noStrike">
                  <a:solidFill>
                    <a:schemeClr val="dk1"/>
                  </a:solidFill>
                  <a:latin typeface="Arial"/>
                  <a:ea typeface="Arial"/>
                  <a:cs typeface="Arial"/>
                  <a:sym typeface="Arial"/>
                </a:rPr>
                <a:t>Orientar el marketing hacia experiencias durante todo el año o en temporada baja para repartir el flujo de visitantes.</a:t>
              </a:r>
              <a:endParaRPr b="0" i="0" sz="1300" u="none" cap="none" strike="noStrike">
                <a:solidFill>
                  <a:schemeClr val="dk1"/>
                </a:solidFill>
                <a:latin typeface="Arial"/>
                <a:ea typeface="Arial"/>
                <a:cs typeface="Arial"/>
                <a:sym typeface="Arial"/>
              </a:endParaRPr>
            </a:p>
            <a:p>
              <a:pPr indent="0" lvl="1" marL="0" marR="0" rtl="0" algn="l">
                <a:lnSpc>
                  <a:spcPct val="90000"/>
                </a:lnSpc>
                <a:spcBef>
                  <a:spcPts val="0"/>
                </a:spcBef>
                <a:spcAft>
                  <a:spcPts val="0"/>
                </a:spcAft>
                <a:buNone/>
              </a:pPr>
              <a:r>
                <a:t/>
              </a:r>
              <a:endParaRPr b="0" i="0" sz="2100" u="none" cap="none" strike="noStrike">
                <a:solidFill>
                  <a:schemeClr val="dk1"/>
                </a:solidFill>
                <a:latin typeface="Arial"/>
                <a:ea typeface="Arial"/>
                <a:cs typeface="Arial"/>
                <a:sym typeface="Arial"/>
              </a:endParaRPr>
            </a:p>
          </p:txBody>
        </p:sp>
        <p:sp>
          <p:nvSpPr>
            <p:cNvPr id="352" name="Google Shape;352;p25"/>
            <p:cNvSpPr/>
            <p:nvPr/>
          </p:nvSpPr>
          <p:spPr>
            <a:xfrm>
              <a:off x="14508980" y="126953"/>
              <a:ext cx="4239158"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25"/>
            <p:cNvSpPr txBox="1"/>
            <p:nvPr/>
          </p:nvSpPr>
          <p:spPr>
            <a:xfrm>
              <a:off x="14508980" y="126953"/>
              <a:ext cx="4239158" cy="1479931"/>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GB" sz="2400" u="none" cap="none" strike="noStrike">
                  <a:solidFill>
                    <a:schemeClr val="lt1"/>
                  </a:solidFill>
                  <a:latin typeface="Arial"/>
                  <a:ea typeface="Arial"/>
                  <a:cs typeface="Arial"/>
                  <a:sym typeface="Arial"/>
                </a:rPr>
                <a:t>Sensibilización y comunicación</a:t>
              </a:r>
              <a:endParaRPr b="0" i="0" sz="1400" u="none" cap="none" strike="noStrike">
                <a:solidFill>
                  <a:schemeClr val="lt1"/>
                </a:solidFill>
                <a:latin typeface="Arial"/>
                <a:ea typeface="Arial"/>
                <a:cs typeface="Arial"/>
                <a:sym typeface="Arial"/>
              </a:endParaRPr>
            </a:p>
          </p:txBody>
        </p:sp>
        <p:sp>
          <p:nvSpPr>
            <p:cNvPr id="354" name="Google Shape;354;p25"/>
            <p:cNvSpPr/>
            <p:nvPr/>
          </p:nvSpPr>
          <p:spPr>
            <a:xfrm>
              <a:off x="14508980" y="1606885"/>
              <a:ext cx="4239158" cy="4571711"/>
            </a:xfrm>
            <a:prstGeom prst="rect">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25"/>
            <p:cNvSpPr txBox="1"/>
            <p:nvPr/>
          </p:nvSpPr>
          <p:spPr>
            <a:xfrm>
              <a:off x="14508980" y="1606885"/>
              <a:ext cx="4239158" cy="4571711"/>
            </a:xfrm>
            <a:prstGeom prst="rect">
              <a:avLst/>
            </a:prstGeom>
            <a:noFill/>
            <a:ln>
              <a:noFill/>
            </a:ln>
          </p:spPr>
          <p:txBody>
            <a:bodyPr anchorCtr="0" anchor="t" bIns="176000" lIns="117325" spcFirstLastPara="1" rIns="156450" wrap="square" tIns="117325">
              <a:noAutofit/>
            </a:bodyPr>
            <a:lstStyle/>
            <a:p>
              <a:pPr indent="-139700" lvl="0" marL="0" marR="0" rtl="0" algn="l">
                <a:lnSpc>
                  <a:spcPct val="10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Producir y publicar contenido informativo en la web sobre la política ambiental y medidas de ahorro de agua.</a:t>
              </a:r>
              <a:endParaRPr b="0" i="0" sz="2200" u="none" cap="none" strike="noStrike">
                <a:solidFill>
                  <a:srgbClr val="000000"/>
                </a:solidFill>
                <a:latin typeface="Arial"/>
                <a:ea typeface="Arial"/>
                <a:cs typeface="Arial"/>
                <a:sym typeface="Arial"/>
              </a:endParaRPr>
            </a:p>
            <a:p>
              <a:pPr indent="-139700" lvl="1" marL="0" marR="0" rtl="0" algn="l">
                <a:lnSpc>
                  <a:spcPct val="10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Concienciar a</a:t>
              </a:r>
              <a:r>
                <a:rPr lang="en-GB" sz="2200"/>
                <a:t> las personas trabajadoras </a:t>
              </a:r>
              <a:r>
                <a:rPr b="0" i="0" lang="en-GB" sz="2200" u="none" cap="none" strike="noStrike">
                  <a:solidFill>
                    <a:srgbClr val="000000"/>
                  </a:solidFill>
                  <a:latin typeface="Arial"/>
                  <a:ea typeface="Arial"/>
                  <a:cs typeface="Arial"/>
                  <a:sym typeface="Arial"/>
                </a:rPr>
                <a:t>y clientela sobre la importancia de adoptar medidas de adaptación.</a:t>
              </a:r>
              <a:endParaRPr b="0" i="0" sz="1400" u="none" cap="none" strike="noStrike">
                <a:solidFill>
                  <a:srgbClr val="000000"/>
                </a:solidFill>
                <a:latin typeface="Arial"/>
                <a:ea typeface="Arial"/>
                <a:cs typeface="Arial"/>
                <a:sym typeface="Arial"/>
              </a:endParaRPr>
            </a:p>
          </p:txBody>
        </p:sp>
        <p:sp>
          <p:nvSpPr>
            <p:cNvPr id="356" name="Google Shape;356;p25"/>
            <p:cNvSpPr/>
            <p:nvPr/>
          </p:nvSpPr>
          <p:spPr>
            <a:xfrm>
              <a:off x="19341620" y="126953"/>
              <a:ext cx="4239158"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p25"/>
            <p:cNvSpPr txBox="1"/>
            <p:nvPr/>
          </p:nvSpPr>
          <p:spPr>
            <a:xfrm>
              <a:off x="19341620" y="126953"/>
              <a:ext cx="4239158" cy="1479931"/>
            </a:xfrm>
            <a:prstGeom prst="rect">
              <a:avLst/>
            </a:prstGeom>
            <a:noFill/>
            <a:ln>
              <a:noFill/>
            </a:ln>
          </p:spPr>
          <p:txBody>
            <a:bodyPr anchorCtr="0" anchor="ctr" bIns="97525" lIns="170675" spcFirstLastPara="1" rIns="170675" wrap="square" tIns="97525">
              <a:noAutofit/>
            </a:bodyPr>
            <a:lstStyle/>
            <a:p>
              <a:pPr indent="0" lvl="0" marL="0" marR="0" rtl="0" algn="ctr">
                <a:lnSpc>
                  <a:spcPct val="100000"/>
                </a:lnSpc>
                <a:spcBef>
                  <a:spcPts val="0"/>
                </a:spcBef>
                <a:spcAft>
                  <a:spcPts val="0"/>
                </a:spcAft>
                <a:buNone/>
              </a:pPr>
              <a:r>
                <a:rPr b="1" i="0" lang="en-GB" sz="2400" u="none" cap="none" strike="noStrike">
                  <a:solidFill>
                    <a:schemeClr val="lt1"/>
                  </a:solidFill>
                  <a:latin typeface="Arial"/>
                  <a:ea typeface="Arial"/>
                  <a:cs typeface="Arial"/>
                  <a:sym typeface="Arial"/>
                </a:rPr>
                <a:t>Participación en acciones ambientales</a:t>
              </a:r>
              <a:endParaRPr b="0" i="0" sz="1400" u="none" cap="none" strike="noStrike">
                <a:solidFill>
                  <a:srgbClr val="000000"/>
                </a:solidFill>
                <a:latin typeface="Arial"/>
                <a:ea typeface="Arial"/>
                <a:cs typeface="Arial"/>
                <a:sym typeface="Arial"/>
              </a:endParaRPr>
            </a:p>
          </p:txBody>
        </p:sp>
        <p:sp>
          <p:nvSpPr>
            <p:cNvPr id="358" name="Google Shape;358;p25"/>
            <p:cNvSpPr/>
            <p:nvPr/>
          </p:nvSpPr>
          <p:spPr>
            <a:xfrm>
              <a:off x="19341620" y="1606885"/>
              <a:ext cx="4239158" cy="4571711"/>
            </a:xfrm>
            <a:prstGeom prst="rect">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25"/>
            <p:cNvSpPr txBox="1"/>
            <p:nvPr/>
          </p:nvSpPr>
          <p:spPr>
            <a:xfrm>
              <a:off x="19341620" y="1606885"/>
              <a:ext cx="4239158" cy="4571711"/>
            </a:xfrm>
            <a:prstGeom prst="rect">
              <a:avLst/>
            </a:prstGeom>
            <a:noFill/>
            <a:ln>
              <a:noFill/>
            </a:ln>
          </p:spPr>
          <p:txBody>
            <a:bodyPr anchorCtr="0" anchor="t" bIns="176000" lIns="117325" spcFirstLastPara="1" rIns="156450" wrap="square" tIns="117325">
              <a:noAutofit/>
            </a:bodyPr>
            <a:lstStyle/>
            <a:p>
              <a:pPr indent="-139700" lvl="0"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Participar o desarrollar actividades de voluntariado ambiental.</a:t>
              </a:r>
              <a:endParaRPr b="0" i="0" sz="2200" u="none" cap="none" strike="noStrike">
                <a:solidFill>
                  <a:schemeClr val="dk1"/>
                </a:solidFill>
                <a:latin typeface="Arial"/>
                <a:ea typeface="Arial"/>
                <a:cs typeface="Arial"/>
                <a:sym typeface="Arial"/>
              </a:endParaRPr>
            </a:p>
            <a:p>
              <a:pPr indent="-139700" lvl="1"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Organizar proyectos de conservación de la naturaleza junto con organismos de gestión de espacios naturales.</a:t>
              </a:r>
              <a:endParaRPr b="0" i="0" sz="1400" u="none" cap="none" strike="noStrike">
                <a:solidFill>
                  <a:schemeClr val="dk1"/>
                </a:solidFill>
                <a:latin typeface="Arial"/>
                <a:ea typeface="Arial"/>
                <a:cs typeface="Arial"/>
                <a:sym typeface="Arial"/>
              </a:endParaRPr>
            </a:p>
            <a:p>
              <a:pPr indent="0" lvl="1" marL="0" marR="0" rtl="0" algn="l">
                <a:lnSpc>
                  <a:spcPct val="90000"/>
                </a:lnSpc>
                <a:spcBef>
                  <a:spcPts val="0"/>
                </a:spcBef>
                <a:spcAft>
                  <a:spcPts val="0"/>
                </a:spcAft>
                <a:buNone/>
              </a:pPr>
              <a:r>
                <a:rPr b="0" i="0" lang="en-GB" sz="2200" u="none" cap="none" strike="noStrike">
                  <a:solidFill>
                    <a:schemeClr val="dk1"/>
                  </a:solidFill>
                  <a:latin typeface="Arial"/>
                  <a:ea typeface="Arial"/>
                  <a:cs typeface="Arial"/>
                  <a:sym typeface="Arial"/>
                </a:rPr>
                <a:t>.</a:t>
              </a:r>
              <a:endParaRPr b="0" i="0" sz="2200" u="none" cap="none" strike="noStrike">
                <a:solidFill>
                  <a:schemeClr val="dk1"/>
                </a:solidFill>
                <a:latin typeface="Arial"/>
                <a:ea typeface="Arial"/>
                <a:cs typeface="Arial"/>
                <a:sym typeface="Aria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26"/>
          <p:cNvSpPr txBox="1"/>
          <p:nvPr>
            <p:ph idx="1" type="body"/>
          </p:nvPr>
        </p:nvSpPr>
        <p:spPr>
          <a:xfrm>
            <a:off x="590550" y="4306200"/>
            <a:ext cx="11277600" cy="7732500"/>
          </a:xfrm>
          <a:prstGeom prst="rect">
            <a:avLst/>
          </a:prstGeom>
          <a:noFill/>
          <a:ln>
            <a:noFill/>
          </a:ln>
        </p:spPr>
        <p:txBody>
          <a:bodyPr anchorCtr="0" anchor="t" bIns="0" lIns="0" spcFirstLastPara="1" rIns="0" wrap="square" tIns="0">
            <a:noAutofit/>
          </a:bodyPr>
          <a:lstStyle/>
          <a:p>
            <a:pPr indent="0" lvl="0" marL="0" rtl="0" algn="l">
              <a:lnSpc>
                <a:spcPct val="170000"/>
              </a:lnSpc>
              <a:spcBef>
                <a:spcPts val="0"/>
              </a:spcBef>
              <a:spcAft>
                <a:spcPts val="0"/>
              </a:spcAft>
              <a:buSzPts val="1800"/>
              <a:buNone/>
            </a:pPr>
            <a:r>
              <a:rPr b="1" lang="en-GB" sz="2900"/>
              <a:t>Objetivos principales</a:t>
            </a:r>
            <a:endParaRPr sz="2900"/>
          </a:p>
          <a:p>
            <a:pPr indent="-412750" lvl="0" marL="457200" rtl="0" algn="l">
              <a:lnSpc>
                <a:spcPct val="170000"/>
              </a:lnSpc>
              <a:spcBef>
                <a:spcPts val="0"/>
              </a:spcBef>
              <a:spcAft>
                <a:spcPts val="0"/>
              </a:spcAft>
              <a:buSzPts val="2900"/>
              <a:buChar char="•"/>
            </a:pPr>
            <a:r>
              <a:rPr lang="en-GB" sz="2900"/>
              <a:t>Reducir la huella de carbono.</a:t>
            </a:r>
            <a:endParaRPr sz="2900"/>
          </a:p>
          <a:p>
            <a:pPr indent="-412750" lvl="0" marL="457200" rtl="0" algn="l">
              <a:lnSpc>
                <a:spcPct val="170000"/>
              </a:lnSpc>
              <a:spcBef>
                <a:spcPts val="0"/>
              </a:spcBef>
              <a:spcAft>
                <a:spcPts val="0"/>
              </a:spcAft>
              <a:buSzPts val="2900"/>
              <a:buChar char="•"/>
            </a:pPr>
            <a:r>
              <a:rPr lang="en-GB" sz="2900"/>
              <a:t>Mejorar la eficiencia energética en los productos turísticos.</a:t>
            </a:r>
            <a:endParaRPr sz="2900"/>
          </a:p>
          <a:p>
            <a:pPr indent="-412750" lvl="0" marL="457200" rtl="0" algn="l">
              <a:lnSpc>
                <a:spcPct val="170000"/>
              </a:lnSpc>
              <a:spcBef>
                <a:spcPts val="0"/>
              </a:spcBef>
              <a:spcAft>
                <a:spcPts val="0"/>
              </a:spcAft>
              <a:buSzPts val="2900"/>
              <a:buChar char="•"/>
            </a:pPr>
            <a:r>
              <a:rPr lang="en-GB" sz="2900"/>
              <a:t>Promover el uso de transporte sostenible.</a:t>
            </a:r>
            <a:endParaRPr sz="2900"/>
          </a:p>
          <a:p>
            <a:pPr indent="-412750" lvl="0" marL="457200" rtl="0" algn="l">
              <a:lnSpc>
                <a:spcPct val="170000"/>
              </a:lnSpc>
              <a:spcBef>
                <a:spcPts val="0"/>
              </a:spcBef>
              <a:spcAft>
                <a:spcPts val="0"/>
              </a:spcAft>
              <a:buSzPts val="2900"/>
              <a:buChar char="•"/>
            </a:pPr>
            <a:r>
              <a:rPr lang="en-GB" sz="2900"/>
              <a:t>Diseñar infraestructuras sostenibles, utilizando materiales y técnicas sostenibles.</a:t>
            </a:r>
            <a:endParaRPr sz="2900"/>
          </a:p>
          <a:p>
            <a:pPr indent="-412750" lvl="0" marL="457200" rtl="0" algn="l">
              <a:lnSpc>
                <a:spcPct val="170000"/>
              </a:lnSpc>
              <a:spcBef>
                <a:spcPts val="0"/>
              </a:spcBef>
              <a:spcAft>
                <a:spcPts val="0"/>
              </a:spcAft>
              <a:buSzPts val="2900"/>
              <a:buChar char="•"/>
            </a:pPr>
            <a:r>
              <a:rPr lang="en-GB" sz="2900"/>
              <a:t>Concienciar a la clientela</a:t>
            </a:r>
            <a:r>
              <a:rPr lang="en-GB" sz="2900"/>
              <a:t> e involucrar a la comunidad.</a:t>
            </a:r>
            <a:endParaRPr sz="2900"/>
          </a:p>
          <a:p>
            <a:pPr indent="-412750" lvl="0" marL="457200" rtl="0" algn="l">
              <a:lnSpc>
                <a:spcPct val="170000"/>
              </a:lnSpc>
              <a:spcBef>
                <a:spcPts val="0"/>
              </a:spcBef>
              <a:spcAft>
                <a:spcPts val="0"/>
              </a:spcAft>
              <a:buSzPts val="2900"/>
              <a:buChar char="•"/>
            </a:pPr>
            <a:r>
              <a:rPr lang="en-GB" sz="2900"/>
              <a:t>Establecer objetivos y hacer seguimiento definiendo metas, medidas, acciones e indicadores como forma de evaluar la estrategia y la evolución del negocio.</a:t>
            </a:r>
            <a:endParaRPr sz="2900"/>
          </a:p>
        </p:txBody>
      </p:sp>
      <p:grpSp>
        <p:nvGrpSpPr>
          <p:cNvPr id="365" name="Google Shape;365;p26"/>
          <p:cNvGrpSpPr/>
          <p:nvPr/>
        </p:nvGrpSpPr>
        <p:grpSpPr>
          <a:xfrm>
            <a:off x="12041784" y="4306157"/>
            <a:ext cx="11838381" cy="7732584"/>
            <a:chOff x="14884" y="572357"/>
            <a:chExt cx="11838381" cy="7732584"/>
          </a:xfrm>
        </p:grpSpPr>
        <p:sp>
          <p:nvSpPr>
            <p:cNvPr id="366" name="Google Shape;366;p26"/>
            <p:cNvSpPr/>
            <p:nvPr/>
          </p:nvSpPr>
          <p:spPr>
            <a:xfrm>
              <a:off x="3434581" y="1553087"/>
              <a:ext cx="756344"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26"/>
            <p:cNvSpPr txBox="1"/>
            <p:nvPr/>
          </p:nvSpPr>
          <p:spPr>
            <a:xfrm>
              <a:off x="3793080" y="1594868"/>
              <a:ext cx="39347" cy="787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2800"/>
                <a:buFont typeface="Arial"/>
                <a:buNone/>
              </a:pPr>
              <a:r>
                <a:t/>
              </a:r>
              <a:endParaRPr b="0" i="0" sz="2800" u="none" cap="none" strike="noStrike">
                <a:solidFill>
                  <a:schemeClr val="dk2"/>
                </a:solidFill>
                <a:latin typeface="Arial"/>
                <a:ea typeface="Arial"/>
                <a:cs typeface="Arial"/>
                <a:sym typeface="Arial"/>
              </a:endParaRPr>
            </a:p>
          </p:txBody>
        </p:sp>
        <p:sp>
          <p:nvSpPr>
            <p:cNvPr id="368" name="Google Shape;368;p26"/>
            <p:cNvSpPr/>
            <p:nvPr/>
          </p:nvSpPr>
          <p:spPr>
            <a:xfrm>
              <a:off x="14884" y="572357"/>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26"/>
            <p:cNvSpPr txBox="1"/>
            <p:nvPr/>
          </p:nvSpPr>
          <p:spPr>
            <a:xfrm>
              <a:off x="14884" y="572357"/>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100000"/>
                </a:lnSpc>
                <a:spcBef>
                  <a:spcPts val="0"/>
                </a:spcBef>
                <a:spcAft>
                  <a:spcPts val="0"/>
                </a:spcAft>
                <a:buNone/>
              </a:pPr>
              <a:r>
                <a:rPr b="1" i="0" lang="en-GB" sz="2400" u="none" cap="none" strike="noStrike">
                  <a:solidFill>
                    <a:schemeClr val="lt1"/>
                  </a:solidFill>
                  <a:latin typeface="Arial"/>
                  <a:ea typeface="Arial"/>
                  <a:cs typeface="Arial"/>
                  <a:sym typeface="Arial"/>
                </a:rPr>
                <a:t>Paso 1:</a:t>
              </a:r>
              <a:r>
                <a:rPr b="0" i="0" lang="en-GB" sz="2400" u="none" cap="none" strike="noStrike">
                  <a:solidFill>
                    <a:schemeClr val="lt1"/>
                  </a:solidFill>
                  <a:latin typeface="Arial"/>
                  <a:ea typeface="Arial"/>
                  <a:cs typeface="Arial"/>
                  <a:sym typeface="Arial"/>
                </a:rPr>
                <a:t> Comprender cómo el cambio climático está afectando al negocio</a:t>
              </a:r>
              <a:endParaRPr b="0" i="0" sz="2400" u="none" cap="none" strike="noStrike">
                <a:solidFill>
                  <a:schemeClr val="lt1"/>
                </a:solidFill>
                <a:latin typeface="Arial"/>
                <a:ea typeface="Arial"/>
                <a:cs typeface="Arial"/>
                <a:sym typeface="Arial"/>
              </a:endParaRPr>
            </a:p>
          </p:txBody>
        </p:sp>
        <p:sp>
          <p:nvSpPr>
            <p:cNvPr id="370" name="Google Shape;370;p26"/>
            <p:cNvSpPr/>
            <p:nvPr/>
          </p:nvSpPr>
          <p:spPr>
            <a:xfrm>
              <a:off x="7643023" y="1553087"/>
              <a:ext cx="756344"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26"/>
            <p:cNvSpPr txBox="1"/>
            <p:nvPr/>
          </p:nvSpPr>
          <p:spPr>
            <a:xfrm>
              <a:off x="8001522" y="1594868"/>
              <a:ext cx="39347" cy="787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372" name="Google Shape;372;p26"/>
            <p:cNvSpPr/>
            <p:nvPr/>
          </p:nvSpPr>
          <p:spPr>
            <a:xfrm>
              <a:off x="4223326" y="572357"/>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26"/>
            <p:cNvSpPr txBox="1"/>
            <p:nvPr/>
          </p:nvSpPr>
          <p:spPr>
            <a:xfrm>
              <a:off x="4223326" y="572357"/>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100000"/>
                </a:lnSpc>
                <a:spcBef>
                  <a:spcPts val="0"/>
                </a:spcBef>
                <a:spcAft>
                  <a:spcPts val="0"/>
                </a:spcAft>
                <a:buNone/>
              </a:pPr>
              <a:r>
                <a:rPr b="1" i="0" lang="en-GB" sz="2800" u="none" cap="none" strike="noStrike">
                  <a:solidFill>
                    <a:schemeClr val="lt1"/>
                  </a:solidFill>
                  <a:latin typeface="Arial"/>
                  <a:ea typeface="Arial"/>
                  <a:cs typeface="Arial"/>
                  <a:sym typeface="Arial"/>
                </a:rPr>
                <a:t>Paso 2:</a:t>
              </a:r>
              <a:r>
                <a:rPr b="0" i="0" lang="en-GB" sz="2800" u="none" cap="none" strike="noStrike">
                  <a:solidFill>
                    <a:schemeClr val="lt1"/>
                  </a:solidFill>
                  <a:latin typeface="Arial"/>
                  <a:ea typeface="Arial"/>
                  <a:cs typeface="Arial"/>
                  <a:sym typeface="Arial"/>
                </a:rPr>
                <a:t> Generar apoyo interno</a:t>
              </a:r>
              <a:endParaRPr b="0" i="0" sz="1400" u="none" cap="none" strike="noStrike">
                <a:solidFill>
                  <a:schemeClr val="lt1"/>
                </a:solidFill>
                <a:latin typeface="Arial"/>
                <a:ea typeface="Arial"/>
                <a:cs typeface="Arial"/>
                <a:sym typeface="Arial"/>
              </a:endParaRPr>
            </a:p>
          </p:txBody>
        </p:sp>
        <p:sp>
          <p:nvSpPr>
            <p:cNvPr id="374" name="Google Shape;374;p26"/>
            <p:cNvSpPr/>
            <p:nvPr/>
          </p:nvSpPr>
          <p:spPr>
            <a:xfrm>
              <a:off x="1725633" y="2623456"/>
              <a:ext cx="8416883" cy="756344"/>
            </a:xfrm>
            <a:custGeom>
              <a:rect b="b" l="l" r="r" t="t"/>
              <a:pathLst>
                <a:path extrusionOk="0" h="120000" w="120000">
                  <a:moveTo>
                    <a:pt x="120000" y="0"/>
                  </a:moveTo>
                  <a:lnTo>
                    <a:pt x="120000" y="62713"/>
                  </a:lnTo>
                  <a:lnTo>
                    <a:pt x="0" y="62713"/>
                  </a:lnTo>
                  <a:lnTo>
                    <a:pt x="0" y="12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26"/>
            <p:cNvSpPr txBox="1"/>
            <p:nvPr/>
          </p:nvSpPr>
          <p:spPr>
            <a:xfrm>
              <a:off x="5722735" y="2997689"/>
              <a:ext cx="422679" cy="787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376" name="Google Shape;376;p26"/>
            <p:cNvSpPr/>
            <p:nvPr/>
          </p:nvSpPr>
          <p:spPr>
            <a:xfrm>
              <a:off x="8431768" y="572357"/>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26"/>
            <p:cNvSpPr txBox="1"/>
            <p:nvPr/>
          </p:nvSpPr>
          <p:spPr>
            <a:xfrm>
              <a:off x="8431768" y="572357"/>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100000"/>
                </a:lnSpc>
                <a:spcBef>
                  <a:spcPts val="0"/>
                </a:spcBef>
                <a:spcAft>
                  <a:spcPts val="0"/>
                </a:spcAft>
                <a:buNone/>
              </a:pPr>
              <a:r>
                <a:rPr b="1" i="0" lang="en-GB" sz="2800" u="none" cap="none" strike="noStrike">
                  <a:solidFill>
                    <a:schemeClr val="lt1"/>
                  </a:solidFill>
                  <a:latin typeface="Arial"/>
                  <a:ea typeface="Arial"/>
                  <a:cs typeface="Arial"/>
                  <a:sym typeface="Arial"/>
                </a:rPr>
                <a:t>Paso 3:</a:t>
              </a:r>
              <a:r>
                <a:rPr b="0" i="0" lang="en-GB" sz="2800" u="none" cap="none" strike="noStrike">
                  <a:solidFill>
                    <a:schemeClr val="lt1"/>
                  </a:solidFill>
                  <a:latin typeface="Arial"/>
                  <a:ea typeface="Arial"/>
                  <a:cs typeface="Arial"/>
                  <a:sym typeface="Arial"/>
                </a:rPr>
                <a:t> Definir el equipo del proyecto</a:t>
              </a:r>
              <a:endParaRPr b="0" i="0" sz="1400" u="none" cap="none" strike="noStrike">
                <a:solidFill>
                  <a:srgbClr val="000000"/>
                </a:solidFill>
                <a:latin typeface="Arial"/>
                <a:ea typeface="Arial"/>
                <a:cs typeface="Arial"/>
                <a:sym typeface="Arial"/>
              </a:endParaRPr>
            </a:p>
          </p:txBody>
        </p:sp>
        <p:sp>
          <p:nvSpPr>
            <p:cNvPr id="378" name="Google Shape;378;p26"/>
            <p:cNvSpPr/>
            <p:nvPr/>
          </p:nvSpPr>
          <p:spPr>
            <a:xfrm>
              <a:off x="3434581" y="4392930"/>
              <a:ext cx="756344"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26"/>
            <p:cNvSpPr txBox="1"/>
            <p:nvPr/>
          </p:nvSpPr>
          <p:spPr>
            <a:xfrm>
              <a:off x="3793080" y="4434711"/>
              <a:ext cx="39347" cy="787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380" name="Google Shape;380;p26"/>
            <p:cNvSpPr/>
            <p:nvPr/>
          </p:nvSpPr>
          <p:spPr>
            <a:xfrm>
              <a:off x="14884" y="3412200"/>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26"/>
            <p:cNvSpPr txBox="1"/>
            <p:nvPr/>
          </p:nvSpPr>
          <p:spPr>
            <a:xfrm>
              <a:off x="14884" y="3412200"/>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100000"/>
                </a:lnSpc>
                <a:spcBef>
                  <a:spcPts val="0"/>
                </a:spcBef>
                <a:spcAft>
                  <a:spcPts val="0"/>
                </a:spcAft>
                <a:buNone/>
              </a:pPr>
              <a:r>
                <a:rPr b="1" i="0" lang="en-GB" sz="2400" u="none" cap="none" strike="noStrike">
                  <a:solidFill>
                    <a:schemeClr val="lt1"/>
                  </a:solidFill>
                  <a:latin typeface="Arial"/>
                  <a:ea typeface="Arial"/>
                  <a:cs typeface="Arial"/>
                  <a:sym typeface="Arial"/>
                </a:rPr>
                <a:t>Paso 4:</a:t>
              </a:r>
              <a:r>
                <a:rPr b="0" i="0" lang="en-GB" sz="2400" u="none" cap="none" strike="noStrike">
                  <a:solidFill>
                    <a:schemeClr val="lt1"/>
                  </a:solidFill>
                  <a:latin typeface="Arial"/>
                  <a:ea typeface="Arial"/>
                  <a:cs typeface="Arial"/>
                  <a:sym typeface="Arial"/>
                </a:rPr>
                <a:t> Desarrollar una estrategia de gestión de carbono</a:t>
              </a:r>
              <a:endParaRPr b="0" i="0" sz="2400" u="none" cap="none" strike="noStrike">
                <a:solidFill>
                  <a:schemeClr val="lt1"/>
                </a:solidFill>
                <a:latin typeface="Arial"/>
                <a:ea typeface="Arial"/>
                <a:cs typeface="Arial"/>
                <a:sym typeface="Arial"/>
              </a:endParaRPr>
            </a:p>
          </p:txBody>
        </p:sp>
        <p:sp>
          <p:nvSpPr>
            <p:cNvPr id="382" name="Google Shape;382;p26"/>
            <p:cNvSpPr/>
            <p:nvPr/>
          </p:nvSpPr>
          <p:spPr>
            <a:xfrm>
              <a:off x="7643023" y="4392930"/>
              <a:ext cx="756344"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26"/>
            <p:cNvSpPr txBox="1"/>
            <p:nvPr/>
          </p:nvSpPr>
          <p:spPr>
            <a:xfrm>
              <a:off x="8001522" y="4434711"/>
              <a:ext cx="39347" cy="787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384" name="Google Shape;384;p26"/>
            <p:cNvSpPr/>
            <p:nvPr/>
          </p:nvSpPr>
          <p:spPr>
            <a:xfrm>
              <a:off x="4223326" y="3412200"/>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26"/>
            <p:cNvSpPr txBox="1"/>
            <p:nvPr/>
          </p:nvSpPr>
          <p:spPr>
            <a:xfrm>
              <a:off x="4223326" y="3412200"/>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100000"/>
                </a:lnSpc>
                <a:spcBef>
                  <a:spcPts val="0"/>
                </a:spcBef>
                <a:spcAft>
                  <a:spcPts val="0"/>
                </a:spcAft>
                <a:buNone/>
              </a:pPr>
              <a:r>
                <a:rPr b="1" i="0" lang="en-GB" sz="2800" u="none" cap="none" strike="noStrike">
                  <a:solidFill>
                    <a:schemeClr val="lt1"/>
                  </a:solidFill>
                  <a:latin typeface="Arial"/>
                  <a:ea typeface="Arial"/>
                  <a:cs typeface="Arial"/>
                  <a:sym typeface="Arial"/>
                </a:rPr>
                <a:t>Paso 5:</a:t>
              </a:r>
              <a:r>
                <a:rPr b="0" i="0" lang="en-GB" sz="2800" u="none" cap="none" strike="noStrike">
                  <a:solidFill>
                    <a:schemeClr val="lt1"/>
                  </a:solidFill>
                  <a:latin typeface="Arial"/>
                  <a:ea typeface="Arial"/>
                  <a:cs typeface="Arial"/>
                  <a:sym typeface="Arial"/>
                </a:rPr>
                <a:t> Medir </a:t>
              </a:r>
              <a:r>
                <a:rPr lang="en-GB" sz="2800">
                  <a:solidFill>
                    <a:schemeClr val="lt1"/>
                  </a:solidFill>
                </a:rPr>
                <a:t>las </a:t>
              </a:r>
              <a:r>
                <a:rPr b="0" i="0" lang="en-GB" sz="2800" u="none" cap="none" strike="noStrike">
                  <a:solidFill>
                    <a:schemeClr val="lt1"/>
                  </a:solidFill>
                  <a:latin typeface="Arial"/>
                  <a:ea typeface="Arial"/>
                  <a:cs typeface="Arial"/>
                  <a:sym typeface="Arial"/>
                </a:rPr>
                <a:t>emisiones</a:t>
              </a:r>
              <a:endParaRPr b="0" i="0" sz="1400" u="none" cap="none" strike="noStrike">
                <a:solidFill>
                  <a:schemeClr val="lt1"/>
                </a:solidFill>
                <a:latin typeface="Arial"/>
                <a:ea typeface="Arial"/>
                <a:cs typeface="Arial"/>
                <a:sym typeface="Arial"/>
              </a:endParaRPr>
            </a:p>
          </p:txBody>
        </p:sp>
        <p:sp>
          <p:nvSpPr>
            <p:cNvPr id="386" name="Google Shape;386;p26"/>
            <p:cNvSpPr/>
            <p:nvPr/>
          </p:nvSpPr>
          <p:spPr>
            <a:xfrm>
              <a:off x="1725633" y="5463299"/>
              <a:ext cx="8416883" cy="756344"/>
            </a:xfrm>
            <a:custGeom>
              <a:rect b="b" l="l" r="r" t="t"/>
              <a:pathLst>
                <a:path extrusionOk="0" h="120000" w="120000">
                  <a:moveTo>
                    <a:pt x="120000" y="0"/>
                  </a:moveTo>
                  <a:lnTo>
                    <a:pt x="120000" y="62713"/>
                  </a:lnTo>
                  <a:lnTo>
                    <a:pt x="0" y="62713"/>
                  </a:lnTo>
                  <a:lnTo>
                    <a:pt x="0" y="12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26"/>
            <p:cNvSpPr txBox="1"/>
            <p:nvPr/>
          </p:nvSpPr>
          <p:spPr>
            <a:xfrm>
              <a:off x="5722735" y="5837532"/>
              <a:ext cx="422679" cy="787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388" name="Google Shape;388;p26"/>
            <p:cNvSpPr/>
            <p:nvPr/>
          </p:nvSpPr>
          <p:spPr>
            <a:xfrm>
              <a:off x="8431768" y="3412200"/>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26"/>
            <p:cNvSpPr txBox="1"/>
            <p:nvPr/>
          </p:nvSpPr>
          <p:spPr>
            <a:xfrm>
              <a:off x="8431768" y="3412200"/>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100000"/>
                </a:lnSpc>
                <a:spcBef>
                  <a:spcPts val="0"/>
                </a:spcBef>
                <a:spcAft>
                  <a:spcPts val="0"/>
                </a:spcAft>
                <a:buNone/>
              </a:pPr>
              <a:r>
                <a:rPr b="1" i="0" lang="en-GB" sz="2800" u="none" cap="none" strike="noStrike">
                  <a:solidFill>
                    <a:schemeClr val="lt1"/>
                  </a:solidFill>
                  <a:latin typeface="Arial"/>
                  <a:ea typeface="Arial"/>
                  <a:cs typeface="Arial"/>
                  <a:sym typeface="Arial"/>
                </a:rPr>
                <a:t>Paso 6:</a:t>
              </a:r>
              <a:r>
                <a:rPr b="0" i="0" lang="en-GB" sz="2800" u="none" cap="none" strike="noStrike">
                  <a:solidFill>
                    <a:schemeClr val="lt1"/>
                  </a:solidFill>
                  <a:latin typeface="Arial"/>
                  <a:ea typeface="Arial"/>
                  <a:cs typeface="Arial"/>
                  <a:sym typeface="Arial"/>
                </a:rPr>
                <a:t> Reducir </a:t>
              </a:r>
              <a:r>
                <a:rPr lang="en-GB" sz="2800">
                  <a:solidFill>
                    <a:schemeClr val="lt1"/>
                  </a:solidFill>
                </a:rPr>
                <a:t>las </a:t>
              </a:r>
              <a:r>
                <a:rPr b="0" i="0" lang="en-GB" sz="2800" u="none" cap="none" strike="noStrike">
                  <a:solidFill>
                    <a:schemeClr val="lt1"/>
                  </a:solidFill>
                  <a:latin typeface="Arial"/>
                  <a:ea typeface="Arial"/>
                  <a:cs typeface="Arial"/>
                  <a:sym typeface="Arial"/>
                </a:rPr>
                <a:t>emisiones de carbono</a:t>
              </a:r>
              <a:endParaRPr b="0" i="0" sz="1400" u="none" cap="none" strike="noStrike">
                <a:solidFill>
                  <a:schemeClr val="lt1"/>
                </a:solidFill>
                <a:latin typeface="Arial"/>
                <a:ea typeface="Arial"/>
                <a:cs typeface="Arial"/>
                <a:sym typeface="Arial"/>
              </a:endParaRPr>
            </a:p>
          </p:txBody>
        </p:sp>
        <p:sp>
          <p:nvSpPr>
            <p:cNvPr id="390" name="Google Shape;390;p26"/>
            <p:cNvSpPr/>
            <p:nvPr/>
          </p:nvSpPr>
          <p:spPr>
            <a:xfrm>
              <a:off x="3434581" y="7232772"/>
              <a:ext cx="756344"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26"/>
            <p:cNvSpPr txBox="1"/>
            <p:nvPr/>
          </p:nvSpPr>
          <p:spPr>
            <a:xfrm>
              <a:off x="3793080" y="7274554"/>
              <a:ext cx="39347" cy="787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392" name="Google Shape;392;p26"/>
            <p:cNvSpPr/>
            <p:nvPr/>
          </p:nvSpPr>
          <p:spPr>
            <a:xfrm>
              <a:off x="14884" y="6252043"/>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26"/>
            <p:cNvSpPr txBox="1"/>
            <p:nvPr/>
          </p:nvSpPr>
          <p:spPr>
            <a:xfrm>
              <a:off x="14884" y="6252043"/>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100000"/>
                </a:lnSpc>
                <a:spcBef>
                  <a:spcPts val="0"/>
                </a:spcBef>
                <a:spcAft>
                  <a:spcPts val="0"/>
                </a:spcAft>
                <a:buNone/>
              </a:pPr>
              <a:r>
                <a:rPr b="1" i="0" lang="en-GB" sz="2800" u="none" cap="none" strike="noStrike">
                  <a:solidFill>
                    <a:schemeClr val="lt1"/>
                  </a:solidFill>
                  <a:latin typeface="Arial"/>
                  <a:ea typeface="Arial"/>
                  <a:cs typeface="Arial"/>
                  <a:sym typeface="Arial"/>
                </a:rPr>
                <a:t>Paso 7:</a:t>
              </a:r>
              <a:r>
                <a:rPr b="0" i="0" lang="en-GB" sz="2800" u="none" cap="none" strike="noStrike">
                  <a:solidFill>
                    <a:schemeClr val="lt1"/>
                  </a:solidFill>
                  <a:latin typeface="Arial"/>
                  <a:ea typeface="Arial"/>
                  <a:cs typeface="Arial"/>
                  <a:sym typeface="Arial"/>
                </a:rPr>
                <a:t> Compensar </a:t>
              </a:r>
              <a:r>
                <a:rPr lang="en-GB" sz="2800">
                  <a:solidFill>
                    <a:schemeClr val="lt1"/>
                  </a:solidFill>
                </a:rPr>
                <a:t>las </a:t>
              </a:r>
              <a:r>
                <a:rPr b="0" i="0" lang="en-GB" sz="2800" u="none" cap="none" strike="noStrike">
                  <a:solidFill>
                    <a:schemeClr val="lt1"/>
                  </a:solidFill>
                  <a:latin typeface="Arial"/>
                  <a:ea typeface="Arial"/>
                  <a:cs typeface="Arial"/>
                  <a:sym typeface="Arial"/>
                </a:rPr>
                <a:t>emisiones de carbono</a:t>
              </a:r>
              <a:endParaRPr b="0" i="0" sz="1400" u="none" cap="none" strike="noStrike">
                <a:solidFill>
                  <a:schemeClr val="lt1"/>
                </a:solidFill>
                <a:latin typeface="Arial"/>
                <a:ea typeface="Arial"/>
                <a:cs typeface="Arial"/>
                <a:sym typeface="Arial"/>
              </a:endParaRPr>
            </a:p>
          </p:txBody>
        </p:sp>
        <p:sp>
          <p:nvSpPr>
            <p:cNvPr id="394" name="Google Shape;394;p26"/>
            <p:cNvSpPr/>
            <p:nvPr/>
          </p:nvSpPr>
          <p:spPr>
            <a:xfrm>
              <a:off x="7643023" y="7232772"/>
              <a:ext cx="756344" cy="91440"/>
            </a:xfrm>
            <a:custGeom>
              <a:rect b="b" l="l" r="r" t="t"/>
              <a:pathLst>
                <a:path extrusionOk="0" h="120000" w="120000">
                  <a:moveTo>
                    <a:pt x="0" y="60000"/>
                  </a:moveTo>
                  <a:lnTo>
                    <a:pt x="120000" y="60000"/>
                  </a:lnTo>
                </a:path>
              </a:pathLst>
            </a:custGeom>
            <a:noFill/>
            <a:ln cap="flat" cmpd="sng" w="12700">
              <a:solidFill>
                <a:srgbClr val="1CCD5D"/>
              </a:solidFill>
              <a:prstDash val="solid"/>
              <a:miter lim="800000"/>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26"/>
            <p:cNvSpPr txBox="1"/>
            <p:nvPr/>
          </p:nvSpPr>
          <p:spPr>
            <a:xfrm>
              <a:off x="8001522" y="7274554"/>
              <a:ext cx="39347" cy="787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396" name="Google Shape;396;p26"/>
            <p:cNvSpPr/>
            <p:nvPr/>
          </p:nvSpPr>
          <p:spPr>
            <a:xfrm>
              <a:off x="4223326" y="6252043"/>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26"/>
            <p:cNvSpPr txBox="1"/>
            <p:nvPr/>
          </p:nvSpPr>
          <p:spPr>
            <a:xfrm>
              <a:off x="4223326" y="6252043"/>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100000"/>
                </a:lnSpc>
                <a:spcBef>
                  <a:spcPts val="0"/>
                </a:spcBef>
                <a:spcAft>
                  <a:spcPts val="0"/>
                </a:spcAft>
                <a:buNone/>
              </a:pPr>
              <a:r>
                <a:rPr b="1" i="0" lang="en-GB" sz="2800" u="none" cap="none" strike="noStrike">
                  <a:solidFill>
                    <a:schemeClr val="lt1"/>
                  </a:solidFill>
                  <a:latin typeface="Arial"/>
                  <a:ea typeface="Arial"/>
                  <a:cs typeface="Arial"/>
                  <a:sym typeface="Arial"/>
                </a:rPr>
                <a:t>Paso 8:</a:t>
              </a:r>
              <a:r>
                <a:rPr b="0" i="0" lang="en-GB" sz="2800" u="none" cap="none" strike="noStrike">
                  <a:solidFill>
                    <a:schemeClr val="lt1"/>
                  </a:solidFill>
                  <a:latin typeface="Arial"/>
                  <a:ea typeface="Arial"/>
                  <a:cs typeface="Arial"/>
                  <a:sym typeface="Arial"/>
                </a:rPr>
                <a:t> Informar sobre </a:t>
              </a:r>
              <a:r>
                <a:rPr lang="en-GB" sz="2800">
                  <a:solidFill>
                    <a:schemeClr val="lt1"/>
                  </a:solidFill>
                </a:rPr>
                <a:t>las </a:t>
              </a:r>
              <a:r>
                <a:rPr b="0" i="0" lang="en-GB" sz="2800" u="none" cap="none" strike="noStrike">
                  <a:solidFill>
                    <a:schemeClr val="lt1"/>
                  </a:solidFill>
                  <a:latin typeface="Arial"/>
                  <a:ea typeface="Arial"/>
                  <a:cs typeface="Arial"/>
                  <a:sym typeface="Arial"/>
                </a:rPr>
                <a:t>emisiones</a:t>
              </a:r>
              <a:endParaRPr b="0" i="0" sz="1400" u="none" cap="none" strike="noStrike">
                <a:solidFill>
                  <a:schemeClr val="lt1"/>
                </a:solidFill>
                <a:latin typeface="Arial"/>
                <a:ea typeface="Arial"/>
                <a:cs typeface="Arial"/>
                <a:sym typeface="Arial"/>
              </a:endParaRPr>
            </a:p>
          </p:txBody>
        </p:sp>
        <p:sp>
          <p:nvSpPr>
            <p:cNvPr id="398" name="Google Shape;398;p26"/>
            <p:cNvSpPr/>
            <p:nvPr/>
          </p:nvSpPr>
          <p:spPr>
            <a:xfrm>
              <a:off x="8431768" y="6252043"/>
              <a:ext cx="3421497" cy="205289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p26"/>
            <p:cNvSpPr txBox="1"/>
            <p:nvPr/>
          </p:nvSpPr>
          <p:spPr>
            <a:xfrm>
              <a:off x="8431768" y="6252043"/>
              <a:ext cx="3421497" cy="2052898"/>
            </a:xfrm>
            <a:prstGeom prst="rect">
              <a:avLst/>
            </a:prstGeom>
            <a:noFill/>
            <a:ln>
              <a:noFill/>
            </a:ln>
          </p:spPr>
          <p:txBody>
            <a:bodyPr anchorCtr="0" anchor="ctr" bIns="199125" lIns="199125" spcFirstLastPara="1" rIns="199125" wrap="square" tIns="199125">
              <a:noAutofit/>
            </a:bodyPr>
            <a:lstStyle/>
            <a:p>
              <a:pPr indent="0" lvl="0" marL="0" marR="0" rtl="0" algn="ctr">
                <a:lnSpc>
                  <a:spcPct val="100000"/>
                </a:lnSpc>
                <a:spcBef>
                  <a:spcPts val="0"/>
                </a:spcBef>
                <a:spcAft>
                  <a:spcPts val="0"/>
                </a:spcAft>
                <a:buNone/>
              </a:pPr>
              <a:r>
                <a:rPr b="1" i="0" lang="en-GB" sz="2800" u="none" cap="none" strike="noStrike">
                  <a:solidFill>
                    <a:schemeClr val="lt1"/>
                  </a:solidFill>
                  <a:latin typeface="Arial"/>
                  <a:ea typeface="Arial"/>
                  <a:cs typeface="Arial"/>
                  <a:sym typeface="Arial"/>
                </a:rPr>
                <a:t>Paso 9:</a:t>
              </a:r>
              <a:r>
                <a:rPr b="0" i="0" lang="en-GB" sz="2800" u="none" cap="none" strike="noStrike">
                  <a:solidFill>
                    <a:schemeClr val="lt1"/>
                  </a:solidFill>
                  <a:latin typeface="Arial"/>
                  <a:ea typeface="Arial"/>
                  <a:cs typeface="Arial"/>
                  <a:sym typeface="Arial"/>
                </a:rPr>
                <a:t> Establecer objetivos de reducción de emisiones</a:t>
              </a:r>
              <a:endParaRPr b="0" i="0" sz="1400" u="none" cap="none" strike="noStrike">
                <a:solidFill>
                  <a:schemeClr val="lt1"/>
                </a:solidFill>
                <a:latin typeface="Arial"/>
                <a:ea typeface="Arial"/>
                <a:cs typeface="Arial"/>
                <a:sym typeface="Arial"/>
              </a:endParaRPr>
            </a:p>
          </p:txBody>
        </p:sp>
      </p:grpSp>
      <p:sp>
        <p:nvSpPr>
          <p:cNvPr id="400" name="Google Shape;400;p26"/>
          <p:cNvSpPr txBox="1"/>
          <p:nvPr>
            <p:ph type="title"/>
          </p:nvPr>
        </p:nvSpPr>
        <p:spPr>
          <a:xfrm>
            <a:off x="762000" y="2289300"/>
            <a:ext cx="16210800" cy="1212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GB"/>
              <a:t>2. Estrategias de mitigación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27"/>
          <p:cNvSpPr txBox="1"/>
          <p:nvPr>
            <p:ph idx="1" type="body"/>
          </p:nvPr>
        </p:nvSpPr>
        <p:spPr>
          <a:xfrm>
            <a:off x="303475" y="4427725"/>
            <a:ext cx="11265000" cy="593700"/>
          </a:xfrm>
          <a:prstGeom prst="rect">
            <a:avLst/>
          </a:prstGeom>
          <a:noFill/>
          <a:ln>
            <a:noFill/>
          </a:ln>
        </p:spPr>
        <p:txBody>
          <a:bodyPr anchorCtr="0" anchor="t" bIns="0" lIns="0" spcFirstLastPara="1" rIns="0" wrap="square" tIns="0">
            <a:noAutofit/>
          </a:bodyPr>
          <a:lstStyle/>
          <a:p>
            <a:pPr indent="0" lvl="0" marL="0" rtl="0" algn="l">
              <a:lnSpc>
                <a:spcPct val="170000"/>
              </a:lnSpc>
              <a:spcBef>
                <a:spcPts val="0"/>
              </a:spcBef>
              <a:spcAft>
                <a:spcPts val="0"/>
              </a:spcAft>
              <a:buSzPts val="1800"/>
              <a:buNone/>
            </a:pPr>
            <a:r>
              <a:rPr b="1" lang="en-GB" sz="3400"/>
              <a:t>Medidas para aplicar en el turismo de negocios</a:t>
            </a:r>
            <a:endParaRPr sz="3400"/>
          </a:p>
          <a:p>
            <a:pPr indent="0" lvl="0" marL="0" rtl="0" algn="l">
              <a:lnSpc>
                <a:spcPct val="170000"/>
              </a:lnSpc>
              <a:spcBef>
                <a:spcPts val="2000"/>
              </a:spcBef>
              <a:spcAft>
                <a:spcPts val="0"/>
              </a:spcAft>
              <a:buClr>
                <a:srgbClr val="323232"/>
              </a:buClr>
              <a:buSzPts val="2800"/>
              <a:buNone/>
            </a:pPr>
            <a:r>
              <a:t/>
            </a:r>
            <a:endParaRPr sz="2800"/>
          </a:p>
        </p:txBody>
      </p:sp>
      <p:sp>
        <p:nvSpPr>
          <p:cNvPr id="406" name="Google Shape;406;p27"/>
          <p:cNvSpPr txBox="1"/>
          <p:nvPr>
            <p:ph type="title"/>
          </p:nvPr>
        </p:nvSpPr>
        <p:spPr>
          <a:xfrm>
            <a:off x="762050" y="2289300"/>
            <a:ext cx="15459000" cy="1212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889"/>
              <a:buFont typeface="Arial"/>
              <a:buNone/>
            </a:pPr>
            <a:r>
              <a:rPr b="1" lang="en-GB"/>
              <a:t>2. Estrategias de mitigación</a:t>
            </a:r>
            <a:endParaRPr/>
          </a:p>
        </p:txBody>
      </p:sp>
      <p:grpSp>
        <p:nvGrpSpPr>
          <p:cNvPr id="407" name="Google Shape;407;p27"/>
          <p:cNvGrpSpPr/>
          <p:nvPr/>
        </p:nvGrpSpPr>
        <p:grpSpPr>
          <a:xfrm>
            <a:off x="402710" y="5563924"/>
            <a:ext cx="23578590" cy="6628068"/>
            <a:chOff x="6623" y="575161"/>
            <a:chExt cx="23578590" cy="5650527"/>
          </a:xfrm>
        </p:grpSpPr>
        <p:sp>
          <p:nvSpPr>
            <p:cNvPr id="408" name="Google Shape;408;p27"/>
            <p:cNvSpPr/>
            <p:nvPr/>
          </p:nvSpPr>
          <p:spPr>
            <a:xfrm>
              <a:off x="6623" y="575161"/>
              <a:ext cx="3519192" cy="138419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27"/>
            <p:cNvSpPr txBox="1"/>
            <p:nvPr/>
          </p:nvSpPr>
          <p:spPr>
            <a:xfrm>
              <a:off x="6623" y="575161"/>
              <a:ext cx="3519192" cy="1384196"/>
            </a:xfrm>
            <a:prstGeom prst="rect">
              <a:avLst/>
            </a:prstGeom>
            <a:noFill/>
            <a:ln>
              <a:noFill/>
            </a:ln>
          </p:spPr>
          <p:txBody>
            <a:bodyPr anchorCtr="0" anchor="ctr" bIns="97525" lIns="170675" spcFirstLastPara="1" rIns="170675" wrap="square" tIns="97525">
              <a:noAutofit/>
            </a:bodyPr>
            <a:lstStyle/>
            <a:p>
              <a:pPr indent="0" lvl="0" marL="0" marR="0" rtl="0" algn="ctr">
                <a:lnSpc>
                  <a:spcPct val="100000"/>
                </a:lnSpc>
                <a:spcBef>
                  <a:spcPts val="0"/>
                </a:spcBef>
                <a:spcAft>
                  <a:spcPts val="0"/>
                </a:spcAft>
                <a:buNone/>
              </a:pPr>
              <a:r>
                <a:rPr b="1" i="0" lang="en-GB" sz="2400" u="none" cap="none" strike="noStrike">
                  <a:solidFill>
                    <a:schemeClr val="lt1"/>
                  </a:solidFill>
                  <a:latin typeface="Arial"/>
                  <a:ea typeface="Arial"/>
                  <a:cs typeface="Arial"/>
                  <a:sym typeface="Arial"/>
                </a:rPr>
                <a:t>Eficiencia energética y energías renovables</a:t>
              </a:r>
              <a:endParaRPr b="0" i="0" sz="1400" u="none" cap="none" strike="noStrike">
                <a:solidFill>
                  <a:srgbClr val="000000"/>
                </a:solidFill>
                <a:latin typeface="Arial"/>
                <a:ea typeface="Arial"/>
                <a:cs typeface="Arial"/>
                <a:sym typeface="Arial"/>
              </a:endParaRPr>
            </a:p>
          </p:txBody>
        </p:sp>
        <p:sp>
          <p:nvSpPr>
            <p:cNvPr id="410" name="Google Shape;410;p27"/>
            <p:cNvSpPr/>
            <p:nvPr/>
          </p:nvSpPr>
          <p:spPr>
            <a:xfrm>
              <a:off x="6623" y="1959358"/>
              <a:ext cx="3519192" cy="4266330"/>
            </a:xfrm>
            <a:prstGeom prst="rect">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1" name="Google Shape;411;p27"/>
            <p:cNvSpPr txBox="1"/>
            <p:nvPr/>
          </p:nvSpPr>
          <p:spPr>
            <a:xfrm>
              <a:off x="6623" y="1959358"/>
              <a:ext cx="3519192" cy="4266330"/>
            </a:xfrm>
            <a:prstGeom prst="rect">
              <a:avLst/>
            </a:prstGeom>
            <a:noFill/>
            <a:ln>
              <a:noFill/>
            </a:ln>
          </p:spPr>
          <p:txBody>
            <a:bodyPr anchorCtr="0" anchor="t" bIns="176000" lIns="117325" spcFirstLastPara="1" rIns="156450" wrap="square" tIns="117325">
              <a:noAutofit/>
            </a:bodyPr>
            <a:lstStyle/>
            <a:p>
              <a:pPr indent="-139700" lvl="0"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Reacondicionar con luces LED, enfriadores de alta eficiencia y sistemas inteligentes de gestión de edificios.</a:t>
              </a:r>
              <a:endParaRPr b="0" i="0" sz="2200" u="none" cap="none" strike="noStrike">
                <a:solidFill>
                  <a:schemeClr val="dk1"/>
                </a:solidFill>
                <a:latin typeface="Arial"/>
                <a:ea typeface="Arial"/>
                <a:cs typeface="Arial"/>
                <a:sym typeface="Arial"/>
              </a:endParaRPr>
            </a:p>
            <a:p>
              <a:pPr indent="-139700" lvl="1"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Instalar sensores de presencia para iluminación automática.</a:t>
              </a:r>
              <a:endParaRPr b="0" i="0" sz="1400" u="none" cap="none" strike="noStrike">
                <a:solidFill>
                  <a:schemeClr val="dk1"/>
                </a:solidFill>
                <a:latin typeface="Arial"/>
                <a:ea typeface="Arial"/>
                <a:cs typeface="Arial"/>
                <a:sym typeface="Arial"/>
              </a:endParaRPr>
            </a:p>
            <a:p>
              <a:pPr indent="-139700" lvl="1"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Autoproducir o comprar energía renovable local (solar fotovoltaica, solar térmica, pequeño aerogenerador o electricidad verde).</a:t>
              </a:r>
              <a:endParaRPr b="0" i="0" sz="1400" u="none" cap="none" strike="noStrike">
                <a:solidFill>
                  <a:schemeClr val="dk1"/>
                </a:solidFill>
                <a:latin typeface="Arial"/>
                <a:ea typeface="Arial"/>
                <a:cs typeface="Arial"/>
                <a:sym typeface="Arial"/>
              </a:endParaRPr>
            </a:p>
            <a:p>
              <a:pPr indent="-88900" lvl="1" marL="228600" marR="0" rtl="0" algn="l">
                <a:lnSpc>
                  <a:spcPct val="90000"/>
                </a:lnSpc>
                <a:spcBef>
                  <a:spcPts val="0"/>
                </a:spcBef>
                <a:spcAft>
                  <a:spcPts val="0"/>
                </a:spcAft>
                <a:buClr>
                  <a:schemeClr val="dk1"/>
                </a:buClr>
                <a:buSzPts val="2200"/>
                <a:buFont typeface="Arial"/>
                <a:buNone/>
              </a:pPr>
              <a:r>
                <a:t/>
              </a:r>
              <a:endParaRPr b="0" i="0" sz="2200" u="none" cap="none" strike="noStrike">
                <a:solidFill>
                  <a:schemeClr val="dk1"/>
                </a:solidFill>
                <a:latin typeface="Arial"/>
                <a:ea typeface="Arial"/>
                <a:cs typeface="Arial"/>
                <a:sym typeface="Arial"/>
              </a:endParaRPr>
            </a:p>
          </p:txBody>
        </p:sp>
        <p:sp>
          <p:nvSpPr>
            <p:cNvPr id="412" name="Google Shape;412;p27"/>
            <p:cNvSpPr/>
            <p:nvPr/>
          </p:nvSpPr>
          <p:spPr>
            <a:xfrm>
              <a:off x="4018503" y="575161"/>
              <a:ext cx="3519192" cy="138419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3" name="Google Shape;413;p27"/>
            <p:cNvSpPr txBox="1"/>
            <p:nvPr/>
          </p:nvSpPr>
          <p:spPr>
            <a:xfrm>
              <a:off x="4018503" y="575161"/>
              <a:ext cx="3519192" cy="1384196"/>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lang="en-GB" sz="2400">
                  <a:solidFill>
                    <a:schemeClr val="lt1"/>
                  </a:solidFill>
                </a:rPr>
                <a:t>Movilidad</a:t>
              </a:r>
              <a:r>
                <a:rPr b="1" i="0" lang="en-GB" sz="2400" u="none" cap="none" strike="noStrike">
                  <a:solidFill>
                    <a:schemeClr val="lt1"/>
                  </a:solidFill>
                  <a:latin typeface="Arial"/>
                  <a:ea typeface="Arial"/>
                  <a:cs typeface="Arial"/>
                  <a:sym typeface="Arial"/>
                </a:rPr>
                <a:t> sostenible</a:t>
              </a:r>
              <a:endParaRPr b="0" i="0" sz="1400" u="none" cap="none" strike="noStrike">
                <a:solidFill>
                  <a:schemeClr val="lt1"/>
                </a:solidFill>
                <a:latin typeface="Arial"/>
                <a:ea typeface="Arial"/>
                <a:cs typeface="Arial"/>
                <a:sym typeface="Arial"/>
              </a:endParaRPr>
            </a:p>
          </p:txBody>
        </p:sp>
        <p:sp>
          <p:nvSpPr>
            <p:cNvPr id="414" name="Google Shape;414;p27"/>
            <p:cNvSpPr/>
            <p:nvPr/>
          </p:nvSpPr>
          <p:spPr>
            <a:xfrm>
              <a:off x="4018503" y="1959358"/>
              <a:ext cx="3519192" cy="4266330"/>
            </a:xfrm>
            <a:prstGeom prst="rect">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p27"/>
            <p:cNvSpPr txBox="1"/>
            <p:nvPr/>
          </p:nvSpPr>
          <p:spPr>
            <a:xfrm>
              <a:off x="4018503" y="1959358"/>
              <a:ext cx="3519192" cy="4266330"/>
            </a:xfrm>
            <a:prstGeom prst="rect">
              <a:avLst/>
            </a:prstGeom>
            <a:noFill/>
            <a:ln>
              <a:noFill/>
            </a:ln>
          </p:spPr>
          <p:txBody>
            <a:bodyPr anchorCtr="0" anchor="t" bIns="176000" lIns="117325" spcFirstLastPara="1" rIns="156450" wrap="square" tIns="117325">
              <a:noAutofit/>
            </a:bodyPr>
            <a:lstStyle/>
            <a:p>
              <a:pPr indent="-139700" lvl="0"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Transicionar la flota de lanzaderas a modelos eléctricos, híbridos o de hidrógeno.</a:t>
              </a:r>
              <a:endParaRPr b="0" i="0" sz="2200" u="none" cap="none" strike="noStrike">
                <a:solidFill>
                  <a:schemeClr val="dk1"/>
                </a:solidFill>
                <a:latin typeface="Arial"/>
                <a:ea typeface="Arial"/>
                <a:cs typeface="Arial"/>
                <a:sym typeface="Arial"/>
              </a:endParaRPr>
            </a:p>
            <a:p>
              <a:pPr indent="-139700" lvl="1"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Instalar estaciones de carga para vehículos eléctricos y puntos de aparcamiento para bicicletas.</a:t>
              </a:r>
              <a:endParaRPr b="0" i="0" sz="1400" u="none" cap="none" strike="noStrike">
                <a:solidFill>
                  <a:schemeClr val="dk1"/>
                </a:solidFill>
                <a:latin typeface="Arial"/>
                <a:ea typeface="Arial"/>
                <a:cs typeface="Arial"/>
                <a:sym typeface="Arial"/>
              </a:endParaRPr>
            </a:p>
            <a:p>
              <a:pPr indent="-139700" lvl="1"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Poner bicicletas a disposición del personal </a:t>
              </a:r>
              <a:r>
                <a:rPr lang="en-GB" sz="2200">
                  <a:solidFill>
                    <a:schemeClr val="dk1"/>
                  </a:solidFill>
                </a:rPr>
                <a:t>y </a:t>
              </a:r>
              <a:r>
                <a:rPr b="0" i="0" lang="en-GB" sz="2200" u="none" cap="none" strike="noStrike">
                  <a:solidFill>
                    <a:schemeClr val="dk1"/>
                  </a:solidFill>
                  <a:latin typeface="Arial"/>
                  <a:ea typeface="Arial"/>
                  <a:cs typeface="Arial"/>
                  <a:sym typeface="Arial"/>
                </a:rPr>
                <a:t> ofrecer abonos mensuales de transporte público.</a:t>
              </a:r>
              <a:endParaRPr b="0" i="0" sz="1400" u="none" cap="none" strike="noStrike">
                <a:solidFill>
                  <a:schemeClr val="dk1"/>
                </a:solidFill>
                <a:latin typeface="Arial"/>
                <a:ea typeface="Arial"/>
                <a:cs typeface="Arial"/>
                <a:sym typeface="Arial"/>
              </a:endParaRPr>
            </a:p>
          </p:txBody>
        </p:sp>
        <p:sp>
          <p:nvSpPr>
            <p:cNvPr id="416" name="Google Shape;416;p27"/>
            <p:cNvSpPr/>
            <p:nvPr/>
          </p:nvSpPr>
          <p:spPr>
            <a:xfrm>
              <a:off x="8030382" y="575161"/>
              <a:ext cx="3519192" cy="138419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p27"/>
            <p:cNvSpPr txBox="1"/>
            <p:nvPr/>
          </p:nvSpPr>
          <p:spPr>
            <a:xfrm>
              <a:off x="8030382" y="575161"/>
              <a:ext cx="3519192" cy="1384196"/>
            </a:xfrm>
            <a:prstGeom prst="rect">
              <a:avLst/>
            </a:prstGeom>
            <a:noFill/>
            <a:ln>
              <a:noFill/>
            </a:ln>
          </p:spPr>
          <p:txBody>
            <a:bodyPr anchorCtr="0" anchor="ctr" bIns="97525" lIns="170675" spcFirstLastPara="1" rIns="170675" wrap="square" tIns="97525">
              <a:noAutofit/>
            </a:bodyPr>
            <a:lstStyle/>
            <a:p>
              <a:pPr indent="0" lvl="0" marL="0" marR="0" rtl="0" algn="ctr">
                <a:lnSpc>
                  <a:spcPct val="100000"/>
                </a:lnSpc>
                <a:spcBef>
                  <a:spcPts val="0"/>
                </a:spcBef>
                <a:spcAft>
                  <a:spcPts val="0"/>
                </a:spcAft>
                <a:buNone/>
              </a:pPr>
              <a:r>
                <a:rPr b="1" i="0" lang="en-GB" sz="2400" u="none" cap="none" strike="noStrike">
                  <a:solidFill>
                    <a:schemeClr val="lt1"/>
                  </a:solidFill>
                  <a:latin typeface="Arial"/>
                  <a:ea typeface="Arial"/>
                  <a:cs typeface="Arial"/>
                  <a:sym typeface="Arial"/>
                </a:rPr>
                <a:t>Edificios y materiales bajos en carbono</a:t>
              </a:r>
              <a:endParaRPr b="0" i="0" sz="1400" u="none" cap="none" strike="noStrike">
                <a:solidFill>
                  <a:schemeClr val="lt1"/>
                </a:solidFill>
                <a:latin typeface="Arial"/>
                <a:ea typeface="Arial"/>
                <a:cs typeface="Arial"/>
                <a:sym typeface="Arial"/>
              </a:endParaRPr>
            </a:p>
          </p:txBody>
        </p:sp>
        <p:sp>
          <p:nvSpPr>
            <p:cNvPr id="418" name="Google Shape;418;p27"/>
            <p:cNvSpPr/>
            <p:nvPr/>
          </p:nvSpPr>
          <p:spPr>
            <a:xfrm>
              <a:off x="8030382" y="1959358"/>
              <a:ext cx="3519192" cy="4266330"/>
            </a:xfrm>
            <a:prstGeom prst="rect">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p27"/>
            <p:cNvSpPr txBox="1"/>
            <p:nvPr/>
          </p:nvSpPr>
          <p:spPr>
            <a:xfrm>
              <a:off x="8030382" y="1959358"/>
              <a:ext cx="3519192" cy="4266330"/>
            </a:xfrm>
            <a:prstGeom prst="rect">
              <a:avLst/>
            </a:prstGeom>
            <a:noFill/>
            <a:ln>
              <a:noFill/>
            </a:ln>
          </p:spPr>
          <p:txBody>
            <a:bodyPr anchorCtr="0" anchor="t" bIns="176000" lIns="117325" spcFirstLastPara="1" rIns="156450" wrap="square" tIns="117325">
              <a:noAutofit/>
            </a:bodyPr>
            <a:lstStyle/>
            <a:p>
              <a:pPr indent="-139700" lvl="0"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Incorporar diseño pasivo: alta masa térmica, acristalamiento optimizado y ventilación natural.</a:t>
              </a:r>
              <a:endParaRPr b="0" i="0" sz="2200" u="none" cap="none" strike="noStrike">
                <a:solidFill>
                  <a:schemeClr val="dk1"/>
                </a:solidFill>
                <a:latin typeface="Arial"/>
                <a:ea typeface="Arial"/>
                <a:cs typeface="Arial"/>
                <a:sym typeface="Arial"/>
              </a:endParaRPr>
            </a:p>
            <a:p>
              <a:pPr indent="-139700" lvl="1"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Especificar materiales bajos en carbono (acero reciclado, madera FSC, hormigón alternativo).</a:t>
              </a:r>
              <a:endParaRPr b="0" i="0" sz="1400" u="none" cap="none" strike="noStrike">
                <a:solidFill>
                  <a:schemeClr val="dk1"/>
                </a:solidFill>
                <a:latin typeface="Arial"/>
                <a:ea typeface="Arial"/>
                <a:cs typeface="Arial"/>
                <a:sym typeface="Arial"/>
              </a:endParaRPr>
            </a:p>
            <a:p>
              <a:pPr indent="-139700" lvl="1"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Emplear construcción modular o reutilización adaptativa de estructuras existentes para reducir residuos.</a:t>
              </a:r>
              <a:endParaRPr b="0" i="0" sz="1400" u="none" cap="none" strike="noStrike">
                <a:solidFill>
                  <a:schemeClr val="dk1"/>
                </a:solidFill>
                <a:latin typeface="Arial"/>
                <a:ea typeface="Arial"/>
                <a:cs typeface="Arial"/>
                <a:sym typeface="Arial"/>
              </a:endParaRPr>
            </a:p>
          </p:txBody>
        </p:sp>
        <p:sp>
          <p:nvSpPr>
            <p:cNvPr id="420" name="Google Shape;420;p27"/>
            <p:cNvSpPr/>
            <p:nvPr/>
          </p:nvSpPr>
          <p:spPr>
            <a:xfrm>
              <a:off x="12042262" y="575161"/>
              <a:ext cx="3519192" cy="138419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1" name="Google Shape;421;p27"/>
            <p:cNvSpPr txBox="1"/>
            <p:nvPr/>
          </p:nvSpPr>
          <p:spPr>
            <a:xfrm>
              <a:off x="12042262" y="575161"/>
              <a:ext cx="3519192" cy="1384196"/>
            </a:xfrm>
            <a:prstGeom prst="rect">
              <a:avLst/>
            </a:prstGeom>
            <a:noFill/>
            <a:ln>
              <a:noFill/>
            </a:ln>
          </p:spPr>
          <p:txBody>
            <a:bodyPr anchorCtr="0" anchor="ctr" bIns="97525" lIns="170675" spcFirstLastPara="1" rIns="170675" wrap="square" tIns="97525">
              <a:noAutofit/>
            </a:bodyPr>
            <a:lstStyle/>
            <a:p>
              <a:pPr indent="0" lvl="0" marL="0" marR="0" rtl="0" algn="ctr">
                <a:lnSpc>
                  <a:spcPct val="100000"/>
                </a:lnSpc>
                <a:spcBef>
                  <a:spcPts val="0"/>
                </a:spcBef>
                <a:spcAft>
                  <a:spcPts val="0"/>
                </a:spcAft>
                <a:buNone/>
              </a:pPr>
              <a:r>
                <a:rPr b="1" i="0" lang="en-GB" sz="2400" u="none" cap="none" strike="noStrike">
                  <a:solidFill>
                    <a:schemeClr val="lt1"/>
                  </a:solidFill>
                  <a:latin typeface="Arial"/>
                  <a:ea typeface="Arial"/>
                  <a:cs typeface="Arial"/>
                  <a:sym typeface="Arial"/>
                </a:rPr>
                <a:t>Economía circular y gestión de residuos</a:t>
              </a:r>
              <a:endParaRPr b="0" i="0" sz="1400" u="none" cap="none" strike="noStrike">
                <a:solidFill>
                  <a:srgbClr val="000000"/>
                </a:solidFill>
                <a:latin typeface="Arial"/>
                <a:ea typeface="Arial"/>
                <a:cs typeface="Arial"/>
                <a:sym typeface="Arial"/>
              </a:endParaRPr>
            </a:p>
          </p:txBody>
        </p:sp>
        <p:sp>
          <p:nvSpPr>
            <p:cNvPr id="422" name="Google Shape;422;p27"/>
            <p:cNvSpPr/>
            <p:nvPr/>
          </p:nvSpPr>
          <p:spPr>
            <a:xfrm>
              <a:off x="12042262" y="1959358"/>
              <a:ext cx="3519192" cy="4266330"/>
            </a:xfrm>
            <a:prstGeom prst="rect">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3" name="Google Shape;423;p27"/>
            <p:cNvSpPr txBox="1"/>
            <p:nvPr/>
          </p:nvSpPr>
          <p:spPr>
            <a:xfrm>
              <a:off x="12042262" y="1959358"/>
              <a:ext cx="3519192" cy="4266330"/>
            </a:xfrm>
            <a:prstGeom prst="rect">
              <a:avLst/>
            </a:prstGeom>
            <a:noFill/>
            <a:ln>
              <a:noFill/>
            </a:ln>
          </p:spPr>
          <p:txBody>
            <a:bodyPr anchorCtr="0" anchor="t" bIns="176000" lIns="117325" spcFirstLastPara="1" rIns="156450" wrap="square" tIns="117325">
              <a:noAutofit/>
            </a:bodyPr>
            <a:lstStyle/>
            <a:p>
              <a:pPr indent="-139700" lvl="0"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Establecer objetivos de cero residuos y eliminar plásticos de un solo uso.</a:t>
              </a:r>
              <a:endParaRPr b="0" i="0" sz="2200" u="none" cap="none" strike="noStrike">
                <a:solidFill>
                  <a:schemeClr val="dk1"/>
                </a:solidFill>
                <a:latin typeface="Arial"/>
                <a:ea typeface="Arial"/>
                <a:cs typeface="Arial"/>
                <a:sym typeface="Arial"/>
              </a:endParaRPr>
            </a:p>
            <a:p>
              <a:pPr indent="-139700" lvl="1"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Promover el compostaje.</a:t>
              </a:r>
              <a:endParaRPr b="0" i="0" sz="1400" u="none" cap="none" strike="noStrike">
                <a:solidFill>
                  <a:schemeClr val="dk1"/>
                </a:solidFill>
                <a:latin typeface="Arial"/>
                <a:ea typeface="Arial"/>
                <a:cs typeface="Arial"/>
                <a:sym typeface="Arial"/>
              </a:endParaRPr>
            </a:p>
            <a:p>
              <a:pPr indent="-139700" lvl="1"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Priorizar productos a granel, rellenables y proveedores certificados.</a:t>
              </a:r>
              <a:endParaRPr b="0" i="0" sz="1400" u="none" cap="none" strike="noStrike">
                <a:solidFill>
                  <a:schemeClr val="dk1"/>
                </a:solidFill>
                <a:latin typeface="Arial"/>
                <a:ea typeface="Arial"/>
                <a:cs typeface="Arial"/>
                <a:sym typeface="Arial"/>
              </a:endParaRPr>
            </a:p>
            <a:p>
              <a:pPr indent="-139700" lvl="1"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Priorizar alimentos locales y de temporada.</a:t>
              </a:r>
              <a:endParaRPr b="0" i="0" sz="1400" u="none" cap="none" strike="noStrike">
                <a:solidFill>
                  <a:schemeClr val="dk1"/>
                </a:solidFill>
                <a:latin typeface="Arial"/>
                <a:ea typeface="Arial"/>
                <a:cs typeface="Arial"/>
                <a:sym typeface="Arial"/>
              </a:endParaRPr>
            </a:p>
            <a:p>
              <a:pPr indent="-139700" lvl="1"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Implementar programas de recuperación de desperdicio alimentario.</a:t>
              </a:r>
              <a:endParaRPr b="0" i="0" sz="2200" u="none" cap="none" strike="noStrike">
                <a:solidFill>
                  <a:schemeClr val="dk1"/>
                </a:solidFill>
                <a:latin typeface="Arial"/>
                <a:ea typeface="Arial"/>
                <a:cs typeface="Arial"/>
                <a:sym typeface="Arial"/>
              </a:endParaRPr>
            </a:p>
          </p:txBody>
        </p:sp>
        <p:sp>
          <p:nvSpPr>
            <p:cNvPr id="424" name="Google Shape;424;p27"/>
            <p:cNvSpPr/>
            <p:nvPr/>
          </p:nvSpPr>
          <p:spPr>
            <a:xfrm>
              <a:off x="16054142" y="575161"/>
              <a:ext cx="3519192" cy="138419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5" name="Google Shape;425;p27"/>
            <p:cNvSpPr txBox="1"/>
            <p:nvPr/>
          </p:nvSpPr>
          <p:spPr>
            <a:xfrm>
              <a:off x="16054142" y="575161"/>
              <a:ext cx="3519192" cy="1384196"/>
            </a:xfrm>
            <a:prstGeom prst="rect">
              <a:avLst/>
            </a:prstGeom>
            <a:noFill/>
            <a:ln>
              <a:noFill/>
            </a:ln>
          </p:spPr>
          <p:txBody>
            <a:bodyPr anchorCtr="0" anchor="ctr" bIns="97525" lIns="170675" spcFirstLastPara="1" rIns="170675" wrap="square" tIns="97525">
              <a:noAutofit/>
            </a:bodyPr>
            <a:lstStyle/>
            <a:p>
              <a:pPr indent="0" lvl="0" marL="0" marR="0" rtl="0" algn="ctr">
                <a:lnSpc>
                  <a:spcPct val="100000"/>
                </a:lnSpc>
                <a:spcBef>
                  <a:spcPts val="0"/>
                </a:spcBef>
                <a:spcAft>
                  <a:spcPts val="0"/>
                </a:spcAft>
                <a:buNone/>
              </a:pPr>
              <a:r>
                <a:rPr b="1" i="0" lang="en-GB" sz="2400" u="none" cap="none" strike="noStrike">
                  <a:solidFill>
                    <a:schemeClr val="lt1"/>
                  </a:solidFill>
                  <a:latin typeface="Arial"/>
                  <a:ea typeface="Arial"/>
                  <a:cs typeface="Arial"/>
                  <a:sym typeface="Arial"/>
                </a:rPr>
                <a:t>Participación y formación d</a:t>
              </a:r>
              <a:r>
                <a:rPr b="1" lang="en-GB" sz="2400">
                  <a:solidFill>
                    <a:schemeClr val="lt1"/>
                  </a:solidFill>
                </a:rPr>
                <a:t>el personal</a:t>
              </a:r>
              <a:endParaRPr b="0" i="0" sz="1400" u="none" cap="none" strike="noStrike">
                <a:solidFill>
                  <a:schemeClr val="lt1"/>
                </a:solidFill>
                <a:latin typeface="Arial"/>
                <a:ea typeface="Arial"/>
                <a:cs typeface="Arial"/>
                <a:sym typeface="Arial"/>
              </a:endParaRPr>
            </a:p>
          </p:txBody>
        </p:sp>
        <p:sp>
          <p:nvSpPr>
            <p:cNvPr id="426" name="Google Shape;426;p27"/>
            <p:cNvSpPr/>
            <p:nvPr/>
          </p:nvSpPr>
          <p:spPr>
            <a:xfrm>
              <a:off x="16054142" y="1959358"/>
              <a:ext cx="3519192" cy="4266330"/>
            </a:xfrm>
            <a:prstGeom prst="rect">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27"/>
            <p:cNvSpPr txBox="1"/>
            <p:nvPr/>
          </p:nvSpPr>
          <p:spPr>
            <a:xfrm>
              <a:off x="16054142" y="1959358"/>
              <a:ext cx="3519192" cy="4266330"/>
            </a:xfrm>
            <a:prstGeom prst="rect">
              <a:avLst/>
            </a:prstGeom>
            <a:noFill/>
            <a:ln>
              <a:noFill/>
            </a:ln>
          </p:spPr>
          <p:txBody>
            <a:bodyPr anchorCtr="0" anchor="t" bIns="176000" lIns="117325" spcFirstLastPara="1" rIns="156450" wrap="square" tIns="117325">
              <a:noAutofit/>
            </a:bodyPr>
            <a:lstStyle/>
            <a:p>
              <a:pPr indent="-139700" lvl="0" marL="0" marR="0" rtl="0" algn="l">
                <a:lnSpc>
                  <a:spcPct val="100000"/>
                </a:lnSpc>
                <a:spcBef>
                  <a:spcPts val="0"/>
                </a:spcBef>
                <a:spcAft>
                  <a:spcPts val="0"/>
                </a:spcAft>
                <a:buClr>
                  <a:schemeClr val="dk1"/>
                </a:buClr>
                <a:buSzPts val="2200"/>
                <a:buFont typeface="Arial"/>
                <a:buChar char="•"/>
              </a:pPr>
              <a:r>
                <a:rPr lang="en-GB" sz="2200">
                  <a:solidFill>
                    <a:schemeClr val="dk1"/>
                  </a:solidFill>
                </a:rPr>
                <a:t>Formar a todo el personal</a:t>
              </a:r>
              <a:r>
                <a:rPr b="0" i="0" lang="en-GB" sz="2200" u="none" cap="none" strike="noStrike">
                  <a:solidFill>
                    <a:schemeClr val="dk1"/>
                  </a:solidFill>
                  <a:latin typeface="Arial"/>
                  <a:ea typeface="Arial"/>
                  <a:cs typeface="Arial"/>
                  <a:sym typeface="Arial"/>
                </a:rPr>
                <a:t> en eficiencia energética y prácticas de separación de residuos.</a:t>
              </a:r>
              <a:endParaRPr b="0" i="0" sz="2200" u="none" cap="none" strike="noStrike">
                <a:solidFill>
                  <a:schemeClr val="dk1"/>
                </a:solidFill>
                <a:latin typeface="Arial"/>
                <a:ea typeface="Arial"/>
                <a:cs typeface="Arial"/>
                <a:sym typeface="Arial"/>
              </a:endParaRPr>
            </a:p>
            <a:p>
              <a:pPr indent="-139700" lvl="1"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Incluir criterios de sostenibilidad en los contratos de suministro y evaluaciones de desempeño.</a:t>
              </a:r>
              <a:endParaRPr b="0" i="0" sz="1400" u="none" cap="none" strike="noStrike">
                <a:solidFill>
                  <a:schemeClr val="dk1"/>
                </a:solidFill>
                <a:latin typeface="Arial"/>
                <a:ea typeface="Arial"/>
                <a:cs typeface="Arial"/>
                <a:sym typeface="Arial"/>
              </a:endParaRPr>
            </a:p>
          </p:txBody>
        </p:sp>
        <p:sp>
          <p:nvSpPr>
            <p:cNvPr id="428" name="Google Shape;428;p27"/>
            <p:cNvSpPr/>
            <p:nvPr/>
          </p:nvSpPr>
          <p:spPr>
            <a:xfrm>
              <a:off x="20066021" y="575161"/>
              <a:ext cx="3519192" cy="1384196"/>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9" name="Google Shape;429;p27"/>
            <p:cNvSpPr txBox="1"/>
            <p:nvPr/>
          </p:nvSpPr>
          <p:spPr>
            <a:xfrm>
              <a:off x="20066021" y="575161"/>
              <a:ext cx="3519192" cy="1384196"/>
            </a:xfrm>
            <a:prstGeom prst="rect">
              <a:avLst/>
            </a:prstGeom>
            <a:noFill/>
            <a:ln>
              <a:noFill/>
            </a:ln>
          </p:spPr>
          <p:txBody>
            <a:bodyPr anchorCtr="0" anchor="ctr" bIns="117850" lIns="206225" spcFirstLastPara="1" rIns="206225" wrap="square" tIns="117850">
              <a:noAutofit/>
            </a:bodyPr>
            <a:lstStyle/>
            <a:p>
              <a:pPr indent="0" lvl="0" marL="0" marR="0" rtl="0" algn="ctr">
                <a:lnSpc>
                  <a:spcPct val="100000"/>
                </a:lnSpc>
                <a:spcBef>
                  <a:spcPts val="0"/>
                </a:spcBef>
                <a:spcAft>
                  <a:spcPts val="0"/>
                </a:spcAft>
                <a:buNone/>
              </a:pPr>
              <a:r>
                <a:rPr b="1" i="0" lang="en-GB" sz="2900" u="none" cap="none" strike="noStrike">
                  <a:solidFill>
                    <a:schemeClr val="lt1"/>
                  </a:solidFill>
                  <a:latin typeface="Arial"/>
                  <a:ea typeface="Arial"/>
                  <a:cs typeface="Arial"/>
                  <a:sym typeface="Arial"/>
                </a:rPr>
                <a:t>Colaboración, certificación y comunicación</a:t>
              </a:r>
              <a:endParaRPr/>
            </a:p>
          </p:txBody>
        </p:sp>
        <p:sp>
          <p:nvSpPr>
            <p:cNvPr id="430" name="Google Shape;430;p27"/>
            <p:cNvSpPr/>
            <p:nvPr/>
          </p:nvSpPr>
          <p:spPr>
            <a:xfrm>
              <a:off x="20066021" y="1959358"/>
              <a:ext cx="3519192" cy="4266330"/>
            </a:xfrm>
            <a:prstGeom prst="rect">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1" name="Google Shape;431;p27"/>
            <p:cNvSpPr txBox="1"/>
            <p:nvPr/>
          </p:nvSpPr>
          <p:spPr>
            <a:xfrm>
              <a:off x="20066021" y="1959358"/>
              <a:ext cx="3519192" cy="4266330"/>
            </a:xfrm>
            <a:prstGeom prst="rect">
              <a:avLst/>
            </a:prstGeom>
            <a:noFill/>
            <a:ln>
              <a:noFill/>
            </a:ln>
          </p:spPr>
          <p:txBody>
            <a:bodyPr anchorCtr="0" anchor="t" bIns="176000" lIns="117325" spcFirstLastPara="1" rIns="156450" wrap="square" tIns="117325">
              <a:noAutofit/>
            </a:bodyPr>
            <a:lstStyle/>
            <a:p>
              <a:pPr indent="-139700" lvl="0"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Unirse a iniciativas globales para compartir buenas prácticas y realizar informes anuales.</a:t>
              </a:r>
              <a:endParaRPr b="0" i="0" sz="2200" u="none" cap="none" strike="noStrike">
                <a:solidFill>
                  <a:schemeClr val="dk1"/>
                </a:solidFill>
                <a:latin typeface="Arial"/>
                <a:ea typeface="Arial"/>
                <a:cs typeface="Arial"/>
                <a:sym typeface="Arial"/>
              </a:endParaRPr>
            </a:p>
            <a:p>
              <a:pPr indent="-139700" lvl="1" marL="0" marR="0" rtl="0" algn="l">
                <a:lnSpc>
                  <a:spcPct val="100000"/>
                </a:lnSpc>
                <a:spcBef>
                  <a:spcPts val="0"/>
                </a:spcBef>
                <a:spcAft>
                  <a:spcPts val="0"/>
                </a:spcAft>
                <a:buClr>
                  <a:schemeClr val="dk1"/>
                </a:buClr>
                <a:buSzPts val="2200"/>
                <a:buFont typeface="Arial"/>
                <a:buChar char="•"/>
              </a:pPr>
              <a:r>
                <a:rPr b="0" i="0" lang="en-GB" sz="2200" u="none" cap="none" strike="noStrike">
                  <a:solidFill>
                    <a:schemeClr val="dk1"/>
                  </a:solidFill>
                  <a:latin typeface="Arial"/>
                  <a:ea typeface="Arial"/>
                  <a:cs typeface="Arial"/>
                  <a:sym typeface="Arial"/>
                </a:rPr>
                <a:t>Concienciar a los huéspedes sobre la acción climática.</a:t>
              </a:r>
              <a:endParaRPr b="0" i="0" sz="1400" u="none" cap="none" strike="noStrike">
                <a:solidFill>
                  <a:schemeClr val="dk1"/>
                </a:solidFill>
                <a:latin typeface="Arial"/>
                <a:ea typeface="Arial"/>
                <a:cs typeface="Arial"/>
                <a:sym typeface="Arial"/>
              </a:endParaRPr>
            </a:p>
            <a:p>
              <a:pPr indent="0" lvl="1" marL="0" marR="0" rtl="0" algn="l">
                <a:lnSpc>
                  <a:spcPct val="90000"/>
                </a:lnSpc>
                <a:spcBef>
                  <a:spcPts val="0"/>
                </a:spcBef>
                <a:spcAft>
                  <a:spcPts val="0"/>
                </a:spcAft>
                <a:buNone/>
              </a:pPr>
              <a:r>
                <a:t/>
              </a:r>
              <a:endParaRPr b="0" i="0" sz="2200" u="none" cap="none" strike="noStrike">
                <a:solidFill>
                  <a:schemeClr val="dk1"/>
                </a:solidFill>
                <a:latin typeface="Arial"/>
                <a:ea typeface="Arial"/>
                <a:cs typeface="Arial"/>
                <a:sym typeface="Arial"/>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28"/>
          <p:cNvSpPr txBox="1"/>
          <p:nvPr>
            <p:ph type="title"/>
          </p:nvPr>
        </p:nvSpPr>
        <p:spPr>
          <a:xfrm>
            <a:off x="762000" y="2387550"/>
            <a:ext cx="21249000" cy="10161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n-GB"/>
              <a:t>Actividad</a:t>
            </a:r>
            <a:endParaRPr/>
          </a:p>
        </p:txBody>
      </p:sp>
      <p:sp>
        <p:nvSpPr>
          <p:cNvPr id="437" name="Google Shape;437;p28"/>
          <p:cNvSpPr txBox="1"/>
          <p:nvPr>
            <p:ph idx="2" type="body"/>
          </p:nvPr>
        </p:nvSpPr>
        <p:spPr>
          <a:xfrm>
            <a:off x="13438500" y="5845625"/>
            <a:ext cx="10183500" cy="5105400"/>
          </a:xfrm>
          <a:prstGeom prst="rect">
            <a:avLst/>
          </a:prstGeom>
          <a:noFill/>
          <a:ln>
            <a:noFill/>
          </a:ln>
        </p:spPr>
        <p:txBody>
          <a:bodyPr anchorCtr="0" anchor="t" bIns="0" lIns="0" spcFirstLastPara="1" rIns="0" wrap="square" tIns="0">
            <a:normAutofit fontScale="92500"/>
          </a:bodyPr>
          <a:lstStyle/>
          <a:p>
            <a:pPr indent="-434340" lvl="0" marL="457200" rtl="0" algn="l">
              <a:lnSpc>
                <a:spcPct val="150000"/>
              </a:lnSpc>
              <a:spcBef>
                <a:spcPts val="0"/>
              </a:spcBef>
              <a:spcAft>
                <a:spcPts val="0"/>
              </a:spcAft>
              <a:buSzPct val="100000"/>
              <a:buChar char="•"/>
            </a:pPr>
            <a:r>
              <a:rPr lang="en-GB" sz="4800"/>
              <a:t>R</a:t>
            </a:r>
            <a:r>
              <a:rPr lang="en-GB" sz="4800"/>
              <a:t>edacta dos medidas de adaptación y dos medidas de mitigación aplicables a una empresa del sector, incluyendo los recursos necesarios y el plazo de implementación.</a:t>
            </a:r>
            <a:endParaRPr sz="4800"/>
          </a:p>
        </p:txBody>
      </p:sp>
      <p:sp>
        <p:nvSpPr>
          <p:cNvPr id="438" name="Google Shape;438;p28"/>
          <p:cNvSpPr txBox="1"/>
          <p:nvPr>
            <p:ph idx="1" type="body"/>
          </p:nvPr>
        </p:nvSpPr>
        <p:spPr>
          <a:xfrm>
            <a:off x="762000" y="4550225"/>
            <a:ext cx="11265000" cy="7696200"/>
          </a:xfrm>
          <a:prstGeom prst="rect">
            <a:avLst/>
          </a:prstGeom>
          <a:noFill/>
          <a:ln>
            <a:noFill/>
          </a:ln>
        </p:spPr>
        <p:txBody>
          <a:bodyPr anchorCtr="0" anchor="t" bIns="0" lIns="0" spcFirstLastPara="1" rIns="0" wrap="square" tIns="0">
            <a:noAutofit/>
          </a:bodyPr>
          <a:lstStyle/>
          <a:p>
            <a:pPr indent="-355600" lvl="0" marL="457200" rtl="0" algn="l">
              <a:lnSpc>
                <a:spcPct val="90000"/>
              </a:lnSpc>
              <a:spcBef>
                <a:spcPts val="2000"/>
              </a:spcBef>
              <a:spcAft>
                <a:spcPts val="0"/>
              </a:spcAft>
              <a:buSzPts val="5000"/>
              <a:buChar char="•"/>
            </a:pPr>
            <a:r>
              <a:rPr lang="en-GB" sz="5000"/>
              <a:t> </a:t>
            </a:r>
            <a:r>
              <a:rPr lang="en-GB" sz="5000"/>
              <a:t>Ordena estos pasos en un orden lógico:</a:t>
            </a:r>
            <a:endParaRPr sz="5000"/>
          </a:p>
          <a:p>
            <a:pPr indent="-977900" lvl="1" marL="1828800" rtl="0" algn="l">
              <a:lnSpc>
                <a:spcPct val="90000"/>
              </a:lnSpc>
              <a:spcBef>
                <a:spcPts val="1000"/>
              </a:spcBef>
              <a:spcAft>
                <a:spcPts val="0"/>
              </a:spcAft>
              <a:buSzPts val="5000"/>
              <a:buAutoNum type="arabicPeriod"/>
            </a:pPr>
            <a:r>
              <a:rPr lang="en-GB" sz="5000"/>
              <a:t>Mide tus emisiones</a:t>
            </a:r>
            <a:endParaRPr sz="5000"/>
          </a:p>
          <a:p>
            <a:pPr indent="-977900" lvl="1" marL="1828800" rtl="0" algn="l">
              <a:lnSpc>
                <a:spcPct val="90000"/>
              </a:lnSpc>
              <a:spcBef>
                <a:spcPts val="1000"/>
              </a:spcBef>
              <a:spcAft>
                <a:spcPts val="0"/>
              </a:spcAft>
              <a:buSzPts val="5000"/>
              <a:buAutoNum type="arabicPeriod"/>
            </a:pPr>
            <a:r>
              <a:rPr lang="en-GB" sz="5000"/>
              <a:t>Entiende como el cambio climático está impactando en tu negocio</a:t>
            </a:r>
            <a:endParaRPr sz="5000"/>
          </a:p>
          <a:p>
            <a:pPr indent="-977900" lvl="1" marL="1828800" rtl="0" algn="l">
              <a:lnSpc>
                <a:spcPct val="90000"/>
              </a:lnSpc>
              <a:spcBef>
                <a:spcPts val="1000"/>
              </a:spcBef>
              <a:spcAft>
                <a:spcPts val="0"/>
              </a:spcAft>
              <a:buSzPts val="5000"/>
              <a:buAutoNum type="arabicPeriod"/>
            </a:pPr>
            <a:r>
              <a:rPr lang="en-GB" sz="5000"/>
              <a:t>Establece objetivos de reducción de emisiones.</a:t>
            </a:r>
            <a:endParaRPr sz="5000"/>
          </a:p>
          <a:p>
            <a:pPr indent="-977900" lvl="1" marL="1828800" rtl="0" algn="l">
              <a:lnSpc>
                <a:spcPct val="90000"/>
              </a:lnSpc>
              <a:spcBef>
                <a:spcPts val="1000"/>
              </a:spcBef>
              <a:spcAft>
                <a:spcPts val="0"/>
              </a:spcAft>
              <a:buSzPts val="5000"/>
              <a:buAutoNum type="arabicPeriod"/>
            </a:pPr>
            <a:r>
              <a:rPr lang="en-GB" sz="5000"/>
              <a:t>Compensa tus emisiones de carbono</a:t>
            </a:r>
            <a:endParaRPr sz="50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29"/>
          <p:cNvSpPr txBox="1"/>
          <p:nvPr>
            <p:ph type="title"/>
          </p:nvPr>
        </p:nvSpPr>
        <p:spPr>
          <a:xfrm>
            <a:off x="762001" y="5657851"/>
            <a:ext cx="18407742"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GB"/>
              <a:t>D. Casos prácticos</a:t>
            </a:r>
            <a:endParaRPr/>
          </a:p>
        </p:txBody>
      </p:sp>
      <p:sp>
        <p:nvSpPr>
          <p:cNvPr id="444" name="Google Shape;444;p29"/>
          <p:cNvSpPr/>
          <p:nvPr/>
        </p:nvSpPr>
        <p:spPr>
          <a:xfrm>
            <a:off x="603848" y="9661585"/>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30"/>
          <p:cNvSpPr txBox="1"/>
          <p:nvPr>
            <p:ph type="title"/>
          </p:nvPr>
        </p:nvSpPr>
        <p:spPr>
          <a:xfrm>
            <a:off x="762000" y="1524000"/>
            <a:ext cx="5965500" cy="26895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1. Algarve, Portugal</a:t>
            </a:r>
            <a:endParaRPr/>
          </a:p>
        </p:txBody>
      </p:sp>
      <p:sp>
        <p:nvSpPr>
          <p:cNvPr id="450" name="Google Shape;450;p30"/>
          <p:cNvSpPr txBox="1"/>
          <p:nvPr>
            <p:ph idx="1" type="body"/>
          </p:nvPr>
        </p:nvSpPr>
        <p:spPr>
          <a:xfrm>
            <a:off x="9621825" y="2191350"/>
            <a:ext cx="13198500" cy="9333300"/>
          </a:xfrm>
          <a:prstGeom prst="rect">
            <a:avLst/>
          </a:prstGeom>
          <a:noFill/>
          <a:ln>
            <a:noFill/>
          </a:ln>
        </p:spPr>
        <p:txBody>
          <a:bodyPr anchorCtr="0" anchor="t" bIns="0" lIns="0" spcFirstLastPara="1" rIns="0" wrap="square" tIns="0">
            <a:noAutofit/>
          </a:bodyPr>
          <a:lstStyle/>
          <a:p>
            <a:pPr indent="-419100" lvl="0" marL="457200" rtl="0" algn="l">
              <a:lnSpc>
                <a:spcPct val="90000"/>
              </a:lnSpc>
              <a:spcBef>
                <a:spcPts val="2000"/>
              </a:spcBef>
              <a:spcAft>
                <a:spcPts val="0"/>
              </a:spcAft>
              <a:buClr>
                <a:schemeClr val="lt1"/>
              </a:buClr>
              <a:buSzPts val="6000"/>
              <a:buChar char="•"/>
            </a:pPr>
            <a:r>
              <a:rPr lang="en-GB" sz="6000">
                <a:solidFill>
                  <a:schemeClr val="lt1"/>
                </a:solidFill>
              </a:rPr>
              <a:t>105 resorts turísticos se han adherido a la etiqueta “</a:t>
            </a:r>
            <a:r>
              <a:rPr b="1" lang="en-GB" sz="6000">
                <a:solidFill>
                  <a:schemeClr val="lt1"/>
                </a:solidFill>
              </a:rPr>
              <a:t>Save Water</a:t>
            </a:r>
            <a:r>
              <a:rPr lang="en-GB" sz="6000">
                <a:solidFill>
                  <a:schemeClr val="lt1"/>
                </a:solidFill>
              </a:rPr>
              <a:t>” con el objetivo de reducir el consumo de agua, lo que ha llevado a una reducción del 13 % en el consumo de agua y del 10 % en el consumo por pernoctación.</a:t>
            </a:r>
            <a:endParaRPr sz="6800">
              <a:solidFill>
                <a:schemeClr val="lt1"/>
              </a:solidFill>
            </a:endParaRPr>
          </a:p>
          <a:p>
            <a:pPr indent="-419100" lvl="0" marL="457200" rtl="0" algn="l">
              <a:lnSpc>
                <a:spcPct val="90000"/>
              </a:lnSpc>
              <a:spcBef>
                <a:spcPts val="2000"/>
              </a:spcBef>
              <a:spcAft>
                <a:spcPts val="0"/>
              </a:spcAft>
              <a:buClr>
                <a:srgbClr val="FFFFFF"/>
              </a:buClr>
              <a:buSzPts val="6000"/>
              <a:buChar char="•"/>
            </a:pPr>
            <a:r>
              <a:rPr lang="en-GB" sz="6000">
                <a:solidFill>
                  <a:schemeClr val="lt1"/>
                </a:solidFill>
              </a:rPr>
              <a:t>Esto supuso un ahorro total de más de 348.000 m³ de agua y 6.700 euros por resort.</a:t>
            </a:r>
            <a:endParaRPr sz="6800">
              <a:solidFill>
                <a:schemeClr val="lt1"/>
              </a:solidFill>
            </a:endParaRPr>
          </a:p>
          <a:p>
            <a:pPr indent="0" lvl="0" marL="0" rtl="0" algn="l">
              <a:lnSpc>
                <a:spcPct val="90000"/>
              </a:lnSpc>
              <a:spcBef>
                <a:spcPts val="0"/>
              </a:spcBef>
              <a:spcAft>
                <a:spcPts val="0"/>
              </a:spcAft>
              <a:buClr>
                <a:schemeClr val="lt1"/>
              </a:buClr>
              <a:buSzPts val="4800"/>
              <a:buNone/>
            </a:pPr>
            <a:r>
              <a:t/>
            </a:r>
            <a:endParaRPr sz="6000">
              <a:solidFill>
                <a:schemeClr val="lt1"/>
              </a:solidFill>
            </a:endParaRPr>
          </a:p>
        </p:txBody>
      </p:sp>
      <p:pic>
        <p:nvPicPr>
          <p:cNvPr id="451" name="Google Shape;451;p30"/>
          <p:cNvPicPr preferRelativeResize="0"/>
          <p:nvPr/>
        </p:nvPicPr>
        <p:blipFill rotWithShape="1">
          <a:blip r:embed="rId3">
            <a:alphaModFix/>
          </a:blip>
          <a:srcRect b="0" l="3886" r="7925" t="4081"/>
          <a:stretch/>
        </p:blipFill>
        <p:spPr>
          <a:xfrm>
            <a:off x="2381250" y="5799750"/>
            <a:ext cx="3829050" cy="466315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31"/>
          <p:cNvSpPr txBox="1"/>
          <p:nvPr>
            <p:ph type="title"/>
          </p:nvPr>
        </p:nvSpPr>
        <p:spPr>
          <a:xfrm>
            <a:off x="762000" y="1524000"/>
            <a:ext cx="5965500" cy="25773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2. Azores, Portugal</a:t>
            </a:r>
            <a:endParaRPr/>
          </a:p>
        </p:txBody>
      </p:sp>
      <p:sp>
        <p:nvSpPr>
          <p:cNvPr id="457" name="Google Shape;457;p31"/>
          <p:cNvSpPr txBox="1"/>
          <p:nvPr>
            <p:ph idx="1" type="body"/>
          </p:nvPr>
        </p:nvSpPr>
        <p:spPr>
          <a:xfrm>
            <a:off x="9310460" y="1524000"/>
            <a:ext cx="14594569" cy="5334000"/>
          </a:xfrm>
          <a:prstGeom prst="rect">
            <a:avLst/>
          </a:prstGeom>
          <a:noFill/>
          <a:ln>
            <a:noFill/>
          </a:ln>
        </p:spPr>
        <p:txBody>
          <a:bodyPr anchorCtr="0" anchor="t" bIns="0" lIns="0" spcFirstLastPara="1" rIns="0" wrap="square" tIns="0">
            <a:normAutofit lnSpcReduction="10000"/>
          </a:bodyPr>
          <a:lstStyle/>
          <a:p>
            <a:pPr indent="-342900" lvl="0" marL="457200" rtl="0" algn="l">
              <a:lnSpc>
                <a:spcPct val="90000"/>
              </a:lnSpc>
              <a:spcBef>
                <a:spcPts val="2000"/>
              </a:spcBef>
              <a:spcAft>
                <a:spcPts val="0"/>
              </a:spcAft>
              <a:buClr>
                <a:schemeClr val="lt1"/>
              </a:buClr>
              <a:buSzPts val="4800"/>
              <a:buChar char="•"/>
            </a:pPr>
            <a:r>
              <a:rPr lang="en-GB" sz="4800">
                <a:solidFill>
                  <a:schemeClr val="lt1"/>
                </a:solidFill>
              </a:rPr>
              <a:t>La implementación de sistemas de iluminación LED ha tenido un impacto significativo en la eficiencia energética en el sector hotelero.</a:t>
            </a:r>
            <a:endParaRPr>
              <a:solidFill>
                <a:schemeClr val="lt1"/>
              </a:solidFill>
            </a:endParaRPr>
          </a:p>
          <a:p>
            <a:pPr indent="-342900" lvl="0" marL="457200" rtl="0" algn="l">
              <a:lnSpc>
                <a:spcPct val="90000"/>
              </a:lnSpc>
              <a:spcBef>
                <a:spcPts val="2000"/>
              </a:spcBef>
              <a:spcAft>
                <a:spcPts val="0"/>
              </a:spcAft>
              <a:buClr>
                <a:schemeClr val="lt1"/>
              </a:buClr>
              <a:buSzPts val="4800"/>
              <a:buChar char="•"/>
            </a:pPr>
            <a:r>
              <a:rPr lang="en-GB" sz="4800">
                <a:solidFill>
                  <a:schemeClr val="lt1"/>
                </a:solidFill>
              </a:rPr>
              <a:t>Un hotel de 4 estrellas con 5 pisos en la región autónoma de Azores logró un ahorro anual de más de 14.500 € y una reducción de 80.500 kWh, con una inversión inicial de 15.800 €.</a:t>
            </a:r>
            <a:endParaRPr>
              <a:solidFill>
                <a:schemeClr val="lt1"/>
              </a:solidFill>
            </a:endParaRPr>
          </a:p>
          <a:p>
            <a:pPr indent="0" lvl="0" marL="0" rtl="0" algn="l">
              <a:lnSpc>
                <a:spcPct val="90000"/>
              </a:lnSpc>
              <a:spcBef>
                <a:spcPts val="0"/>
              </a:spcBef>
              <a:spcAft>
                <a:spcPts val="0"/>
              </a:spcAft>
              <a:buClr>
                <a:schemeClr val="lt1"/>
              </a:buClr>
              <a:buSzPts val="4800"/>
              <a:buNone/>
            </a:pPr>
            <a:r>
              <a:t/>
            </a:r>
            <a:endParaRPr sz="4800">
              <a:solidFill>
                <a:schemeClr val="lt1"/>
              </a:solidFill>
            </a:endParaRPr>
          </a:p>
        </p:txBody>
      </p:sp>
      <p:sp>
        <p:nvSpPr>
          <p:cNvPr id="458" name="Google Shape;458;p31"/>
          <p:cNvSpPr txBox="1"/>
          <p:nvPr/>
        </p:nvSpPr>
        <p:spPr>
          <a:xfrm>
            <a:off x="762000" y="6857997"/>
            <a:ext cx="5965500" cy="24522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8000"/>
              <a:buFont typeface="Arial"/>
              <a:buNone/>
            </a:pPr>
            <a:r>
              <a:rPr b="1" i="0" lang="en-GB" sz="8000" u="none" cap="none" strike="noStrike">
                <a:solidFill>
                  <a:schemeClr val="accent1"/>
                </a:solidFill>
                <a:latin typeface="Arial"/>
                <a:ea typeface="Arial"/>
                <a:cs typeface="Arial"/>
                <a:sym typeface="Arial"/>
              </a:rPr>
              <a:t>3. Spessart, </a:t>
            </a:r>
            <a:r>
              <a:rPr b="1" lang="en-GB" sz="8000">
                <a:solidFill>
                  <a:schemeClr val="accent1"/>
                </a:solidFill>
              </a:rPr>
              <a:t>Alemania</a:t>
            </a:r>
            <a:endParaRPr b="0" i="0" sz="1400" u="none" cap="none" strike="noStrike">
              <a:solidFill>
                <a:srgbClr val="000000"/>
              </a:solidFill>
              <a:latin typeface="Arial"/>
              <a:ea typeface="Arial"/>
              <a:cs typeface="Arial"/>
              <a:sym typeface="Arial"/>
            </a:endParaRPr>
          </a:p>
        </p:txBody>
      </p:sp>
      <p:sp>
        <p:nvSpPr>
          <p:cNvPr id="459" name="Google Shape;459;p31"/>
          <p:cNvSpPr txBox="1"/>
          <p:nvPr/>
        </p:nvSpPr>
        <p:spPr>
          <a:xfrm>
            <a:off x="9310388" y="6857998"/>
            <a:ext cx="14594700" cy="5538300"/>
          </a:xfrm>
          <a:prstGeom prst="rect">
            <a:avLst/>
          </a:prstGeom>
          <a:noFill/>
          <a:ln>
            <a:noFill/>
          </a:ln>
        </p:spPr>
        <p:txBody>
          <a:bodyPr anchorCtr="0" anchor="t" bIns="0" lIns="0" spcFirstLastPara="1" rIns="0" wrap="square" tIns="0">
            <a:normAutofit fontScale="92500"/>
          </a:bodyPr>
          <a:lstStyle/>
          <a:p>
            <a:pPr indent="-510540" lvl="0" marL="457200" rtl="0" algn="l">
              <a:lnSpc>
                <a:spcPct val="115000"/>
              </a:lnSpc>
              <a:spcBef>
                <a:spcPts val="0"/>
              </a:spcBef>
              <a:spcAft>
                <a:spcPts val="0"/>
              </a:spcAft>
              <a:buClr>
                <a:schemeClr val="lt1"/>
              </a:buClr>
              <a:buSzPct val="100000"/>
              <a:buChar char="•"/>
            </a:pPr>
            <a:r>
              <a:rPr lang="en-GB" sz="4800">
                <a:solidFill>
                  <a:schemeClr val="lt1"/>
                </a:solidFill>
              </a:rPr>
              <a:t>Esta zona se ha adaptado a la disminución de las oportunidades para practicar el esquí.</a:t>
            </a:r>
            <a:endParaRPr sz="4800">
              <a:solidFill>
                <a:schemeClr val="lt1"/>
              </a:solidFill>
            </a:endParaRPr>
          </a:p>
          <a:p>
            <a:pPr indent="-510540" lvl="0" marL="457200" rtl="0" algn="l">
              <a:lnSpc>
                <a:spcPct val="115000"/>
              </a:lnSpc>
              <a:spcBef>
                <a:spcPts val="0"/>
              </a:spcBef>
              <a:spcAft>
                <a:spcPts val="0"/>
              </a:spcAft>
              <a:buClr>
                <a:schemeClr val="lt1"/>
              </a:buClr>
              <a:buSzPct val="100000"/>
              <a:buChar char="•"/>
            </a:pPr>
            <a:r>
              <a:rPr b="0" i="0" lang="en-GB" sz="4800" u="none" cap="none" strike="noStrike">
                <a:solidFill>
                  <a:schemeClr val="lt1"/>
                </a:solidFill>
                <a:latin typeface="Arial"/>
                <a:ea typeface="Arial"/>
                <a:cs typeface="Arial"/>
                <a:sym typeface="Arial"/>
              </a:rPr>
              <a:t>Los operadores turísticos locales, en colaboración con las autoridades regionales, diversificaron la oferta con actividades como senderismo, ciclismo, bienestar y cultura, reposicionando la marca Spessart como un destino de naturaleza y experiencias auténticas.</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32"/>
          <p:cNvSpPr txBox="1"/>
          <p:nvPr>
            <p:ph type="title"/>
          </p:nvPr>
        </p:nvSpPr>
        <p:spPr>
          <a:xfrm>
            <a:off x="762000" y="2449625"/>
            <a:ext cx="5965500" cy="1371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Actividad</a:t>
            </a:r>
            <a:endParaRPr b="1"/>
          </a:p>
        </p:txBody>
      </p:sp>
      <p:sp>
        <p:nvSpPr>
          <p:cNvPr id="465" name="Google Shape;465;p32"/>
          <p:cNvSpPr txBox="1"/>
          <p:nvPr>
            <p:ph idx="1" type="body"/>
          </p:nvPr>
        </p:nvSpPr>
        <p:spPr>
          <a:xfrm>
            <a:off x="8923725" y="1078050"/>
            <a:ext cx="14594700" cy="11559900"/>
          </a:xfrm>
          <a:prstGeom prst="rect">
            <a:avLst/>
          </a:prstGeom>
          <a:noFill/>
          <a:ln>
            <a:noFill/>
          </a:ln>
        </p:spPr>
        <p:txBody>
          <a:bodyPr anchorCtr="0" anchor="t" bIns="0" lIns="0" spcFirstLastPara="1" rIns="0" wrap="square" tIns="0">
            <a:normAutofit/>
          </a:bodyPr>
          <a:lstStyle/>
          <a:p>
            <a:pPr indent="-552450" lvl="0" marL="457200" rtl="0" algn="l">
              <a:lnSpc>
                <a:spcPct val="90000"/>
              </a:lnSpc>
              <a:spcBef>
                <a:spcPts val="2000"/>
              </a:spcBef>
              <a:spcAft>
                <a:spcPts val="0"/>
              </a:spcAft>
              <a:buClr>
                <a:schemeClr val="lt1"/>
              </a:buClr>
              <a:buSzPts val="5100"/>
              <a:buAutoNum type="arabicPeriod"/>
            </a:pPr>
            <a:r>
              <a:rPr lang="en-GB" sz="5100">
                <a:solidFill>
                  <a:schemeClr val="lt1"/>
                </a:solidFill>
              </a:rPr>
              <a:t>En grupo, elegid uno de los caso</a:t>
            </a:r>
            <a:r>
              <a:rPr lang="en-GB" sz="5100">
                <a:solidFill>
                  <a:schemeClr val="lt1"/>
                </a:solidFill>
              </a:rPr>
              <a:t>s prácticos.</a:t>
            </a:r>
            <a:endParaRPr sz="5100">
              <a:solidFill>
                <a:schemeClr val="lt1"/>
              </a:solidFill>
            </a:endParaRPr>
          </a:p>
          <a:p>
            <a:pPr indent="0" lvl="0" marL="457200" rtl="0" algn="l">
              <a:lnSpc>
                <a:spcPct val="90000"/>
              </a:lnSpc>
              <a:spcBef>
                <a:spcPts val="2000"/>
              </a:spcBef>
              <a:spcAft>
                <a:spcPts val="0"/>
              </a:spcAft>
              <a:buNone/>
            </a:pPr>
            <a:r>
              <a:rPr lang="en-GB" sz="5100">
                <a:solidFill>
                  <a:schemeClr val="lt1"/>
                </a:solidFill>
              </a:rPr>
              <a:t>Indicad dos medidas de adaptación adicionales y dos medidas de mitigación se podrían agregar a su estrategia.</a:t>
            </a:r>
            <a:endParaRPr sz="5100">
              <a:solidFill>
                <a:schemeClr val="lt1"/>
              </a:solidFill>
            </a:endParaRPr>
          </a:p>
          <a:p>
            <a:pPr indent="0" lvl="0" marL="0" rtl="0" algn="l">
              <a:spcBef>
                <a:spcPts val="0"/>
              </a:spcBef>
              <a:spcAft>
                <a:spcPts val="0"/>
              </a:spcAft>
              <a:buClr>
                <a:schemeClr val="dk1"/>
              </a:buClr>
              <a:buSzPts val="1100"/>
              <a:buFont typeface="Arial"/>
              <a:buNone/>
            </a:pPr>
            <a:r>
              <a:rPr b="1" lang="en-GB" sz="5100">
                <a:solidFill>
                  <a:schemeClr val="lt1"/>
                </a:solidFill>
              </a:rPr>
              <a:t>2. </a:t>
            </a:r>
            <a:r>
              <a:rPr lang="en-GB" sz="5100">
                <a:solidFill>
                  <a:schemeClr val="lt1"/>
                </a:solidFill>
              </a:rPr>
              <a:t>Seguimos en grupo. Usando el caso de Spessart como punto de partida, diseñad un modelo de destino turístico que integre:</a:t>
            </a:r>
            <a:endParaRPr sz="1700">
              <a:solidFill>
                <a:schemeClr val="lt1"/>
              </a:solidFill>
            </a:endParaRPr>
          </a:p>
          <a:p>
            <a:pPr indent="0" lvl="0" marL="0" rtl="0" algn="l">
              <a:lnSpc>
                <a:spcPct val="100000"/>
              </a:lnSpc>
              <a:spcBef>
                <a:spcPts val="0"/>
              </a:spcBef>
              <a:spcAft>
                <a:spcPts val="0"/>
              </a:spcAft>
              <a:buClr>
                <a:schemeClr val="dk1"/>
              </a:buClr>
              <a:buSzPts val="4800"/>
              <a:buFont typeface="Calibri"/>
              <a:buNone/>
            </a:pPr>
            <a:r>
              <a:t/>
            </a:r>
            <a:endParaRPr sz="1700">
              <a:solidFill>
                <a:schemeClr val="dk1"/>
              </a:solidFill>
            </a:endParaRPr>
          </a:p>
          <a:p>
            <a:pPr indent="-552450" lvl="0" marL="457200" rtl="0" algn="l">
              <a:lnSpc>
                <a:spcPct val="100000"/>
              </a:lnSpc>
              <a:spcBef>
                <a:spcPts val="0"/>
              </a:spcBef>
              <a:spcAft>
                <a:spcPts val="0"/>
              </a:spcAft>
              <a:buClr>
                <a:schemeClr val="lt1"/>
              </a:buClr>
              <a:buSzPts val="5100"/>
              <a:buChar char="•"/>
            </a:pPr>
            <a:r>
              <a:rPr lang="en-GB" sz="5100">
                <a:solidFill>
                  <a:schemeClr val="lt1"/>
                </a:solidFill>
              </a:rPr>
              <a:t>Bajo impacto ambiental.</a:t>
            </a:r>
            <a:endParaRPr sz="1700">
              <a:solidFill>
                <a:schemeClr val="lt1"/>
              </a:solidFill>
            </a:endParaRPr>
          </a:p>
          <a:p>
            <a:pPr indent="-552450" lvl="0" marL="457200" rtl="0" algn="l">
              <a:lnSpc>
                <a:spcPct val="100000"/>
              </a:lnSpc>
              <a:spcBef>
                <a:spcPts val="0"/>
              </a:spcBef>
              <a:spcAft>
                <a:spcPts val="0"/>
              </a:spcAft>
              <a:buClr>
                <a:schemeClr val="lt1"/>
              </a:buClr>
              <a:buSzPts val="5100"/>
              <a:buChar char="•"/>
            </a:pPr>
            <a:r>
              <a:rPr lang="en-GB" sz="5100">
                <a:solidFill>
                  <a:schemeClr val="lt1"/>
                </a:solidFill>
              </a:rPr>
              <a:t>Atracciones basadas en la naturaleza y la cultura.</a:t>
            </a:r>
            <a:endParaRPr sz="1700">
              <a:solidFill>
                <a:schemeClr val="lt1"/>
              </a:solidFill>
            </a:endParaRPr>
          </a:p>
          <a:p>
            <a:pPr indent="-552450" lvl="0" marL="457200" rtl="0" algn="l">
              <a:lnSpc>
                <a:spcPct val="100000"/>
              </a:lnSpc>
              <a:spcBef>
                <a:spcPts val="0"/>
              </a:spcBef>
              <a:spcAft>
                <a:spcPts val="0"/>
              </a:spcAft>
              <a:buClr>
                <a:schemeClr val="lt1"/>
              </a:buClr>
              <a:buSzPts val="5100"/>
              <a:buChar char="•"/>
            </a:pPr>
            <a:r>
              <a:rPr lang="en-GB" sz="5100">
                <a:solidFill>
                  <a:schemeClr val="lt1"/>
                </a:solidFill>
              </a:rPr>
              <a:t>Soluciones tecnológicas sostenibles.</a:t>
            </a:r>
            <a:endParaRPr sz="1700">
              <a:solidFill>
                <a:schemeClr val="lt1"/>
              </a:solidFill>
            </a:endParaRPr>
          </a:p>
          <a:p>
            <a:pPr indent="0" lvl="0" marL="0" rtl="0" algn="l">
              <a:spcBef>
                <a:spcPts val="2000"/>
              </a:spcBef>
              <a:spcAft>
                <a:spcPts val="0"/>
              </a:spcAft>
              <a:buNone/>
            </a:pPr>
            <a:r>
              <a:rPr lang="en-GB" sz="5100">
                <a:solidFill>
                  <a:schemeClr val="lt1"/>
                </a:solidFill>
              </a:rPr>
              <a:t>3. Presenta el destino que habéis creado en formato de presentación tipo pitch, destacando la viabilidad y el impacto climático.</a:t>
            </a:r>
            <a:endParaRPr sz="5100">
              <a:solidFill>
                <a:schemeClr val="lt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33"/>
          <p:cNvSpPr txBox="1"/>
          <p:nvPr>
            <p:ph type="title"/>
          </p:nvPr>
        </p:nvSpPr>
        <p:spPr>
          <a:xfrm>
            <a:off x="927100" y="2387550"/>
            <a:ext cx="22860000" cy="10161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lang="en-GB"/>
              <a:t>Recursos de autoaprendizaje</a:t>
            </a:r>
            <a:endParaRPr/>
          </a:p>
          <a:p>
            <a:pPr indent="0" lvl="0" marL="0" rtl="0" algn="l">
              <a:lnSpc>
                <a:spcPct val="90000"/>
              </a:lnSpc>
              <a:spcBef>
                <a:spcPts val="0"/>
              </a:spcBef>
              <a:spcAft>
                <a:spcPts val="0"/>
              </a:spcAft>
              <a:buSzPct val="111111"/>
              <a:buFont typeface="Arial"/>
              <a:buNone/>
            </a:pPr>
            <a:r>
              <a:t/>
            </a:r>
            <a:endParaRPr/>
          </a:p>
        </p:txBody>
      </p:sp>
      <p:sp>
        <p:nvSpPr>
          <p:cNvPr id="471" name="Google Shape;471;p33"/>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472" name="Google Shape;472;p33"/>
          <p:cNvSpPr txBox="1"/>
          <p:nvPr>
            <p:ph idx="2" type="body"/>
          </p:nvPr>
        </p:nvSpPr>
        <p:spPr>
          <a:xfrm>
            <a:off x="12225000" y="4616949"/>
            <a:ext cx="11859300" cy="7079700"/>
          </a:xfrm>
          <a:prstGeom prst="rect">
            <a:avLst/>
          </a:prstGeom>
          <a:noFill/>
          <a:ln>
            <a:noFill/>
          </a:ln>
        </p:spPr>
        <p:txBody>
          <a:bodyPr anchorCtr="0" anchor="t" bIns="0" lIns="0" spcFirstLastPara="1" rIns="0" wrap="square" tIns="0">
            <a:noAutofit/>
          </a:bodyPr>
          <a:lstStyle/>
          <a:p>
            <a:pPr indent="-469900" lvl="0" marL="457200" rtl="0" algn="l">
              <a:lnSpc>
                <a:spcPct val="90000"/>
              </a:lnSpc>
              <a:spcBef>
                <a:spcPts val="0"/>
              </a:spcBef>
              <a:spcAft>
                <a:spcPts val="0"/>
              </a:spcAft>
              <a:buClr>
                <a:schemeClr val="dk1"/>
              </a:buClr>
              <a:buSzPts val="3400"/>
              <a:buChar char="•"/>
            </a:pPr>
            <a:r>
              <a:rPr lang="en-GB" sz="3400">
                <a:solidFill>
                  <a:schemeClr val="dk1"/>
                </a:solidFill>
              </a:rPr>
              <a:t>Sustainability Good Practices Guide for Tourism Entertainment (</a:t>
            </a:r>
            <a:r>
              <a:rPr lang="en-GB" sz="3400" u="sng">
                <a:solidFill>
                  <a:schemeClr val="dk1"/>
                </a:solidFill>
                <a:hlinkClick r:id="rId3">
                  <a:extLst>
                    <a:ext uri="{A12FA001-AC4F-418D-AE19-62706E023703}">
                      <ahyp:hlinkClr val="tx"/>
                    </a:ext>
                  </a:extLst>
                </a:hlinkClick>
              </a:rPr>
              <a:t>https://business.turismodeportugal.pt/pt/Gerir/Boas_Praticas/Paginas/boas-praticas-sustentabilidade-animacao-turistica.aspx</a:t>
            </a:r>
            <a:r>
              <a:rPr lang="en-GB" sz="3400" u="sng">
                <a:solidFill>
                  <a:schemeClr val="dk1"/>
                </a:solidFill>
              </a:rPr>
              <a:t>)</a:t>
            </a:r>
            <a:r>
              <a:rPr lang="en-GB" sz="3400">
                <a:solidFill>
                  <a:schemeClr val="dk1"/>
                </a:solidFill>
              </a:rPr>
              <a:t> </a:t>
            </a:r>
            <a:endParaRPr sz="3400">
              <a:solidFill>
                <a:schemeClr val="dk1"/>
              </a:solidFill>
            </a:endParaRPr>
          </a:p>
          <a:p>
            <a:pPr indent="-469900" lvl="0" marL="457200" rtl="0" algn="l">
              <a:lnSpc>
                <a:spcPct val="90000"/>
              </a:lnSpc>
              <a:spcBef>
                <a:spcPts val="2000"/>
              </a:spcBef>
              <a:spcAft>
                <a:spcPts val="0"/>
              </a:spcAft>
              <a:buClr>
                <a:schemeClr val="dk1"/>
              </a:buClr>
              <a:buSzPts val="3400"/>
              <a:buChar char="•"/>
            </a:pPr>
            <a:r>
              <a:rPr lang="en-GB" sz="3400" u="sng">
                <a:solidFill>
                  <a:schemeClr val="dk1"/>
                </a:solidFill>
                <a:hlinkClick r:id="rId4">
                  <a:extLst>
                    <a:ext uri="{A12FA001-AC4F-418D-AE19-62706E023703}">
                      <ahyp:hlinkClr val="tx"/>
                    </a:ext>
                  </a:extLst>
                </a:hlinkClick>
              </a:rPr>
              <a:t>Guidelines for the Management of Beaches with Surfing Activities</a:t>
            </a:r>
            <a:endParaRPr sz="3400">
              <a:solidFill>
                <a:schemeClr val="dk1"/>
              </a:solidFill>
            </a:endParaRPr>
          </a:p>
          <a:p>
            <a:pPr indent="-469900" lvl="0" marL="457200" rtl="0" algn="l">
              <a:lnSpc>
                <a:spcPct val="90000"/>
              </a:lnSpc>
              <a:spcBef>
                <a:spcPts val="2000"/>
              </a:spcBef>
              <a:spcAft>
                <a:spcPts val="0"/>
              </a:spcAft>
              <a:buClr>
                <a:schemeClr val="dk1"/>
              </a:buClr>
              <a:buSzPts val="3400"/>
              <a:buChar char="•"/>
            </a:pPr>
            <a:r>
              <a:rPr lang="en-GB" sz="3400" u="sng">
                <a:solidFill>
                  <a:schemeClr val="dk1"/>
                </a:solidFill>
                <a:hlinkClick r:id="rId5">
                  <a:extLst>
                    <a:ext uri="{A12FA001-AC4F-418D-AE19-62706E023703}">
                      <ahyp:hlinkClr val="tx"/>
                    </a:ext>
                  </a:extLst>
                </a:hlinkClick>
              </a:rPr>
              <a:t>Sustainability Good Practices Guide for Nautical Tourism Support Infrastructures on the Coast, Rivers and Reservoirs </a:t>
            </a:r>
            <a:endParaRPr sz="3400">
              <a:solidFill>
                <a:schemeClr val="dk1"/>
              </a:solidFill>
            </a:endParaRPr>
          </a:p>
          <a:p>
            <a:pPr indent="-469900" lvl="0" marL="457200" rtl="0" algn="l">
              <a:lnSpc>
                <a:spcPct val="90000"/>
              </a:lnSpc>
              <a:spcBef>
                <a:spcPts val="2000"/>
              </a:spcBef>
              <a:spcAft>
                <a:spcPts val="0"/>
              </a:spcAft>
              <a:buClr>
                <a:schemeClr val="dk1"/>
              </a:buClr>
              <a:buSzPts val="3400"/>
              <a:buChar char="•"/>
            </a:pPr>
            <a:r>
              <a:rPr lang="en-GB" sz="3400" u="sng">
                <a:solidFill>
                  <a:schemeClr val="dk1"/>
                </a:solidFill>
                <a:hlinkClick r:id="rId6">
                  <a:extLst>
                    <a:ext uri="{A12FA001-AC4F-418D-AE19-62706E023703}">
                      <ahyp:hlinkClr val="tx"/>
                    </a:ext>
                  </a:extLst>
                </a:hlinkClick>
              </a:rPr>
              <a:t>Guide to Good Sustainability Practices in Thermal Spas </a:t>
            </a:r>
            <a:r>
              <a:rPr lang="en-GB" sz="3400">
                <a:solidFill>
                  <a:schemeClr val="dk1"/>
                </a:solidFill>
              </a:rPr>
              <a:t>(EN)</a:t>
            </a:r>
            <a:endParaRPr sz="3400">
              <a:solidFill>
                <a:schemeClr val="dk1"/>
              </a:solidFill>
            </a:endParaRPr>
          </a:p>
        </p:txBody>
      </p:sp>
      <p:sp>
        <p:nvSpPr>
          <p:cNvPr id="473" name="Google Shape;473;p33"/>
          <p:cNvSpPr txBox="1"/>
          <p:nvPr>
            <p:ph idx="1" type="body"/>
          </p:nvPr>
        </p:nvSpPr>
        <p:spPr>
          <a:xfrm>
            <a:off x="596850" y="4616950"/>
            <a:ext cx="11265000" cy="7575000"/>
          </a:xfrm>
          <a:prstGeom prst="rect">
            <a:avLst/>
          </a:prstGeom>
          <a:noFill/>
          <a:ln>
            <a:noFill/>
          </a:ln>
        </p:spPr>
        <p:txBody>
          <a:bodyPr anchorCtr="0" anchor="t" bIns="0" lIns="0" spcFirstLastPara="1" rIns="0" wrap="square" tIns="0">
            <a:normAutofit/>
          </a:bodyPr>
          <a:lstStyle/>
          <a:p>
            <a:pPr indent="-444500" lvl="0" marL="457200" rtl="0" algn="l">
              <a:lnSpc>
                <a:spcPct val="90000"/>
              </a:lnSpc>
              <a:spcBef>
                <a:spcPts val="0"/>
              </a:spcBef>
              <a:spcAft>
                <a:spcPts val="0"/>
              </a:spcAft>
              <a:buClr>
                <a:schemeClr val="dk1"/>
              </a:buClr>
              <a:buSzPts val="3400"/>
              <a:buChar char="•"/>
            </a:pPr>
            <a:r>
              <a:rPr lang="en-GB" sz="3400">
                <a:solidFill>
                  <a:schemeClr val="dk1"/>
                </a:solidFill>
              </a:rPr>
              <a:t>Podcast “Can tourism ever be good for the climate?”, by The Climate Question (BBC) (</a:t>
            </a:r>
            <a:r>
              <a:rPr lang="en-GB" sz="3400" u="sng">
                <a:solidFill>
                  <a:schemeClr val="dk1"/>
                </a:solidFill>
                <a:hlinkClick r:id="rId7">
                  <a:extLst>
                    <a:ext uri="{A12FA001-AC4F-418D-AE19-62706E023703}">
                      <ahyp:hlinkClr val="tx"/>
                    </a:ext>
                  </a:extLst>
                </a:hlinkClick>
              </a:rPr>
              <a:t>https://open.spotify.com/episode/2UF3HkUbNkxXbVNaN0uKWQ?si=Xm-ZOPJYSjqbz54pR9BmEg&amp;nd=1&amp;dlsi=109739c5882d4ea9</a:t>
            </a:r>
            <a:r>
              <a:rPr lang="en-GB" sz="3400">
                <a:solidFill>
                  <a:schemeClr val="dk1"/>
                </a:solidFill>
              </a:rPr>
              <a:t>) </a:t>
            </a:r>
            <a:endParaRPr sz="3400">
              <a:solidFill>
                <a:schemeClr val="dk1"/>
              </a:solidFill>
            </a:endParaRPr>
          </a:p>
          <a:p>
            <a:pPr indent="-444500" lvl="0" marL="457200" rtl="0" algn="l">
              <a:lnSpc>
                <a:spcPct val="90000"/>
              </a:lnSpc>
              <a:spcBef>
                <a:spcPts val="0"/>
              </a:spcBef>
              <a:spcAft>
                <a:spcPts val="0"/>
              </a:spcAft>
              <a:buClr>
                <a:schemeClr val="dk1"/>
              </a:buClr>
              <a:buSzPts val="3400"/>
              <a:buChar char="•"/>
            </a:pPr>
            <a:r>
              <a:rPr lang="en-GB" sz="3400">
                <a:solidFill>
                  <a:schemeClr val="dk1"/>
                </a:solidFill>
              </a:rPr>
              <a:t>Podcast “How the climate crisis will radically change tourism” (</a:t>
            </a:r>
            <a:r>
              <a:rPr lang="en-GB" sz="3400" u="sng">
                <a:solidFill>
                  <a:schemeClr val="dk1"/>
                </a:solidFill>
                <a:hlinkClick r:id="rId8">
                  <a:extLst>
                    <a:ext uri="{A12FA001-AC4F-418D-AE19-62706E023703}">
                      <ahyp:hlinkClr val="tx"/>
                    </a:ext>
                  </a:extLst>
                </a:hlinkClick>
              </a:rPr>
              <a:t>https://www.youtube.com/watch?v=VvKf1A-Mpb0</a:t>
            </a:r>
            <a:r>
              <a:rPr lang="en-GB" sz="3400">
                <a:solidFill>
                  <a:schemeClr val="dk1"/>
                </a:solidFill>
              </a:rPr>
              <a:t>)</a:t>
            </a:r>
            <a:endParaRPr sz="3400">
              <a:solidFill>
                <a:schemeClr val="dk1"/>
              </a:solidFill>
            </a:endParaRPr>
          </a:p>
          <a:p>
            <a:pPr indent="-444500" lvl="0" marL="457200" rtl="0" algn="l">
              <a:lnSpc>
                <a:spcPct val="90000"/>
              </a:lnSpc>
              <a:spcBef>
                <a:spcPts val="0"/>
              </a:spcBef>
              <a:spcAft>
                <a:spcPts val="0"/>
              </a:spcAft>
              <a:buClr>
                <a:schemeClr val="dk1"/>
              </a:buClr>
              <a:buSzPts val="3400"/>
              <a:buChar char="•"/>
            </a:pPr>
            <a:r>
              <a:rPr lang="en-GB" sz="3400">
                <a:solidFill>
                  <a:schemeClr val="dk1"/>
                </a:solidFill>
              </a:rPr>
              <a:t>Tourism in times of climate change | DW Documentary (</a:t>
            </a:r>
            <a:r>
              <a:rPr lang="en-GB" sz="3400" u="sng">
                <a:solidFill>
                  <a:schemeClr val="dk1"/>
                </a:solidFill>
                <a:hlinkClick r:id="rId9">
                  <a:extLst>
                    <a:ext uri="{A12FA001-AC4F-418D-AE19-62706E023703}">
                      <ahyp:hlinkClr val="tx"/>
                    </a:ext>
                  </a:extLst>
                </a:hlinkClick>
              </a:rPr>
              <a:t>https://www.youtube.com/watch?v=SjS_vFvRmsQ</a:t>
            </a:r>
            <a:r>
              <a:rPr lang="en-GB" sz="3400">
                <a:solidFill>
                  <a:schemeClr val="dk1"/>
                </a:solidFill>
              </a:rPr>
              <a:t>);</a:t>
            </a:r>
            <a:endParaRPr sz="5800"/>
          </a:p>
          <a:p>
            <a:pPr indent="-444500" lvl="0" marL="457200" rtl="0" algn="l">
              <a:lnSpc>
                <a:spcPct val="90000"/>
              </a:lnSpc>
              <a:spcBef>
                <a:spcPts val="0"/>
              </a:spcBef>
              <a:spcAft>
                <a:spcPts val="0"/>
              </a:spcAft>
              <a:buClr>
                <a:schemeClr val="dk1"/>
              </a:buClr>
              <a:buSzPts val="3400"/>
              <a:buChar char="•"/>
            </a:pPr>
            <a:r>
              <a:rPr lang="en-GB" sz="3400">
                <a:solidFill>
                  <a:schemeClr val="dk1"/>
                </a:solidFill>
              </a:rPr>
              <a:t>Tourism Climate Action - Glasgow Declaration: Offers comprehensive resources including the Glasgow Declaration on Climate Action in Tourism, policy guidance, and emissions measurement tools. (</a:t>
            </a:r>
            <a:r>
              <a:rPr lang="en-GB" sz="3400" u="sng">
                <a:solidFill>
                  <a:schemeClr val="dk1"/>
                </a:solidFill>
                <a:hlinkClick r:id="rId10">
                  <a:extLst>
                    <a:ext uri="{A12FA001-AC4F-418D-AE19-62706E023703}">
                      <ahyp:hlinkClr val="tx"/>
                    </a:ext>
                  </a:extLst>
                </a:hlinkClick>
              </a:rPr>
              <a:t>https://www.unwto.org/sustainable-development/climate-action</a:t>
            </a:r>
            <a:r>
              <a:rPr lang="en-GB" sz="3400" u="sng">
                <a:solidFill>
                  <a:schemeClr val="dk1"/>
                </a:solidFill>
              </a:rPr>
              <a:t>)</a:t>
            </a:r>
            <a:r>
              <a:rPr b="1" lang="en-GB" sz="3400">
                <a:solidFill>
                  <a:schemeClr val="dk1"/>
                </a:solidFill>
              </a:rPr>
              <a:t> </a:t>
            </a:r>
            <a:endParaRPr sz="3400">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34"/>
          <p:cNvSpPr txBox="1"/>
          <p:nvPr>
            <p:ph idx="1" type="body"/>
          </p:nvPr>
        </p:nvSpPr>
        <p:spPr>
          <a:xfrm>
            <a:off x="758850" y="2895600"/>
            <a:ext cx="22866300" cy="9174900"/>
          </a:xfrm>
          <a:prstGeom prst="rect">
            <a:avLst/>
          </a:prstGeom>
          <a:noFill/>
          <a:ln>
            <a:noFill/>
          </a:ln>
        </p:spPr>
        <p:txBody>
          <a:bodyPr anchorCtr="0" anchor="t" bIns="0" lIns="0" spcFirstLastPara="1" rIns="0" wrap="square" tIns="0">
            <a:noAutofit/>
          </a:bodyPr>
          <a:lstStyle/>
          <a:p>
            <a:pPr indent="-228600" lvl="0" marL="457200" rtl="0" algn="l">
              <a:lnSpc>
                <a:spcPct val="100000"/>
              </a:lnSpc>
              <a:spcBef>
                <a:spcPts val="2000"/>
              </a:spcBef>
              <a:spcAft>
                <a:spcPts val="0"/>
              </a:spcAft>
              <a:buClr>
                <a:srgbClr val="323232"/>
              </a:buClr>
              <a:buSzPts val="7226"/>
              <a:buNone/>
            </a:pPr>
            <a:r>
              <a:rPr lang="en-GB" sz="3800"/>
              <a:t>Se te ha encargado redactar un</a:t>
            </a:r>
            <a:r>
              <a:rPr b="1" lang="en-GB" sz="3800"/>
              <a:t> informe de políticas</a:t>
            </a:r>
            <a:r>
              <a:rPr lang="en-GB" sz="3800"/>
              <a:t> asumiendo el rol de consultor/a de sostenibilidad contratado/a por un resort costero de tamaño medio:</a:t>
            </a:r>
            <a:endParaRPr sz="3800"/>
          </a:p>
          <a:p>
            <a:pPr indent="-457200" lvl="0" marL="800100" rtl="0" algn="l">
              <a:lnSpc>
                <a:spcPct val="100000"/>
              </a:lnSpc>
              <a:spcBef>
                <a:spcPts val="2000"/>
              </a:spcBef>
              <a:spcAft>
                <a:spcPts val="0"/>
              </a:spcAft>
              <a:buSzPts val="3800"/>
              <a:buChar char="•"/>
            </a:pPr>
            <a:r>
              <a:rPr lang="en-GB" sz="3800"/>
              <a:t>Diagnostica los tres riesgos climáticos más críticos del resort.</a:t>
            </a:r>
            <a:endParaRPr sz="3800"/>
          </a:p>
          <a:p>
            <a:pPr indent="-457200" lvl="0" marL="800100" rtl="0" algn="l">
              <a:lnSpc>
                <a:spcPct val="100000"/>
              </a:lnSpc>
              <a:spcBef>
                <a:spcPts val="2000"/>
              </a:spcBef>
              <a:spcAft>
                <a:spcPts val="0"/>
              </a:spcAft>
              <a:buSzPts val="3800"/>
              <a:buChar char="•"/>
            </a:pPr>
            <a:r>
              <a:rPr lang="en-GB" sz="3800"/>
              <a:t>Propón una estrategia combinada de adaptación y mitigación.</a:t>
            </a:r>
            <a:endParaRPr sz="3800"/>
          </a:p>
          <a:p>
            <a:pPr indent="-457200" lvl="0" marL="800100" rtl="0" algn="l">
              <a:lnSpc>
                <a:spcPct val="100000"/>
              </a:lnSpc>
              <a:spcBef>
                <a:spcPts val="2000"/>
              </a:spcBef>
              <a:spcAft>
                <a:spcPts val="0"/>
              </a:spcAft>
              <a:buSzPts val="3800"/>
              <a:buChar char="•"/>
            </a:pPr>
            <a:r>
              <a:rPr lang="en-GB" sz="3800"/>
              <a:t>Incluye un cronograma de implementación, estimación de presupuesto y plan de participación de las partes interesadas.</a:t>
            </a:r>
            <a:endParaRPr sz="3800"/>
          </a:p>
          <a:p>
            <a:pPr indent="-228600" lvl="0" marL="457200" rtl="0" algn="l">
              <a:lnSpc>
                <a:spcPct val="100000"/>
              </a:lnSpc>
              <a:spcBef>
                <a:spcPts val="2000"/>
              </a:spcBef>
              <a:spcAft>
                <a:spcPts val="0"/>
              </a:spcAft>
              <a:buClr>
                <a:srgbClr val="323232"/>
              </a:buClr>
              <a:buSzPts val="7226"/>
              <a:buNone/>
            </a:pPr>
            <a:r>
              <a:rPr lang="en-GB" sz="3800"/>
              <a:t>Esta tarea final evalúa si puedes </a:t>
            </a:r>
            <a:r>
              <a:rPr b="1" lang="en-GB" sz="3800"/>
              <a:t>integrar los conceptos del módulo en un plan coherente y accionable</a:t>
            </a:r>
            <a:r>
              <a:rPr lang="en-GB" sz="3800"/>
              <a:t>.</a:t>
            </a:r>
            <a:endParaRPr sz="3800"/>
          </a:p>
          <a:p>
            <a:pPr indent="0" lvl="0" marL="0" rtl="0" algn="l">
              <a:lnSpc>
                <a:spcPct val="100000"/>
              </a:lnSpc>
              <a:spcBef>
                <a:spcPts val="2000"/>
              </a:spcBef>
              <a:spcAft>
                <a:spcPts val="0"/>
              </a:spcAft>
              <a:buSzPts val="5677"/>
              <a:buNone/>
            </a:pPr>
            <a:r>
              <a:rPr lang="en-GB" sz="3800"/>
              <a:t>Índice recomendado: </a:t>
            </a:r>
            <a:endParaRPr sz="3800"/>
          </a:p>
          <a:p>
            <a:pPr indent="-469900" lvl="0" marL="457200" rtl="0" algn="l">
              <a:lnSpc>
                <a:spcPct val="100000"/>
              </a:lnSpc>
              <a:spcBef>
                <a:spcPts val="2000"/>
              </a:spcBef>
              <a:spcAft>
                <a:spcPts val="0"/>
              </a:spcAft>
              <a:buSzPts val="3800"/>
              <a:buChar char="•"/>
            </a:pPr>
            <a:r>
              <a:rPr lang="en-GB" sz="3800"/>
              <a:t>Contexto y evaluación de riesgos (400 palabras)</a:t>
            </a:r>
            <a:endParaRPr sz="3800"/>
          </a:p>
          <a:p>
            <a:pPr indent="-469900" lvl="0" marL="457200" rtl="0" algn="l">
              <a:lnSpc>
                <a:spcPct val="100000"/>
              </a:lnSpc>
              <a:spcBef>
                <a:spcPts val="0"/>
              </a:spcBef>
              <a:spcAft>
                <a:spcPts val="0"/>
              </a:spcAft>
              <a:buSzPts val="3800"/>
              <a:buChar char="•"/>
            </a:pPr>
            <a:r>
              <a:rPr lang="en-GB" sz="3800"/>
              <a:t>Estrategia de adaptación (500 palabras)</a:t>
            </a:r>
            <a:endParaRPr sz="3800"/>
          </a:p>
          <a:p>
            <a:pPr indent="-469900" lvl="0" marL="457200" rtl="0" algn="l">
              <a:lnSpc>
                <a:spcPct val="100000"/>
              </a:lnSpc>
              <a:spcBef>
                <a:spcPts val="0"/>
              </a:spcBef>
              <a:spcAft>
                <a:spcPts val="0"/>
              </a:spcAft>
              <a:buSzPts val="3800"/>
              <a:buChar char="•"/>
            </a:pPr>
            <a:r>
              <a:rPr lang="en-GB" sz="3800"/>
              <a:t>Estrategia de mitigación (400 palabras)</a:t>
            </a:r>
            <a:endParaRPr sz="3800"/>
          </a:p>
          <a:p>
            <a:pPr indent="-469900" lvl="0" marL="457200" rtl="0" algn="l">
              <a:lnSpc>
                <a:spcPct val="100000"/>
              </a:lnSpc>
              <a:spcBef>
                <a:spcPts val="0"/>
              </a:spcBef>
              <a:spcAft>
                <a:spcPts val="0"/>
              </a:spcAft>
              <a:buSzPts val="3800"/>
              <a:buChar char="•"/>
            </a:pPr>
            <a:r>
              <a:rPr lang="en-GB" sz="3800"/>
              <a:t>Plan de implementación (200 palabras + tablas/cifras)</a:t>
            </a:r>
            <a:endParaRPr sz="3800"/>
          </a:p>
        </p:txBody>
      </p:sp>
      <p:sp>
        <p:nvSpPr>
          <p:cNvPr id="479" name="Google Shape;479;p34"/>
          <p:cNvSpPr txBox="1"/>
          <p:nvPr>
            <p:ph type="title"/>
          </p:nvPr>
        </p:nvSpPr>
        <p:spPr>
          <a:xfrm>
            <a:off x="762000" y="1404238"/>
            <a:ext cx="22860000" cy="11844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a:t>
            </a:r>
            <a:r>
              <a:rPr b="1" lang="en-GB"/>
              <a:t>Manos a la obra!</a:t>
            </a:r>
            <a:endParaRPr/>
          </a:p>
        </p:txBody>
      </p:sp>
      <p:sp>
        <p:nvSpPr>
          <p:cNvPr id="480" name="Google Shape;480;p34"/>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35"/>
          <p:cNvSpPr txBox="1"/>
          <p:nvPr>
            <p:ph type="title"/>
          </p:nvPr>
        </p:nvSpPr>
        <p:spPr>
          <a:xfrm>
            <a:off x="762001" y="5657851"/>
            <a:ext cx="18407742"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GB"/>
              <a:t>E. Conclusión</a:t>
            </a:r>
            <a:endParaRPr/>
          </a:p>
        </p:txBody>
      </p:sp>
      <p:sp>
        <p:nvSpPr>
          <p:cNvPr id="486" name="Google Shape;486;p35"/>
          <p:cNvSpPr/>
          <p:nvPr/>
        </p:nvSpPr>
        <p:spPr>
          <a:xfrm>
            <a:off x="603848" y="9661585"/>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36"/>
          <p:cNvSpPr txBox="1"/>
          <p:nvPr/>
        </p:nvSpPr>
        <p:spPr>
          <a:xfrm>
            <a:off x="959800" y="1886250"/>
            <a:ext cx="22794600" cy="9943500"/>
          </a:xfrm>
          <a:prstGeom prst="rect">
            <a:avLst/>
          </a:prstGeom>
          <a:noFill/>
          <a:ln>
            <a:noFill/>
          </a:ln>
        </p:spPr>
        <p:txBody>
          <a:bodyPr anchorCtr="0" anchor="t" bIns="45700" lIns="91425" spcFirstLastPara="1" rIns="91425" wrap="square" tIns="45700">
            <a:normAutofit lnSpcReduction="20000"/>
          </a:bodyPr>
          <a:lstStyle/>
          <a:p>
            <a:pPr indent="-708660" lvl="0" marL="685800" marR="0" rtl="0" algn="l">
              <a:lnSpc>
                <a:spcPct val="115000"/>
              </a:lnSpc>
              <a:spcBef>
                <a:spcPts val="0"/>
              </a:spcBef>
              <a:spcAft>
                <a:spcPts val="0"/>
              </a:spcAft>
              <a:buClr>
                <a:srgbClr val="323232"/>
              </a:buClr>
              <a:buSzPts val="4800"/>
              <a:buFont typeface="Arial"/>
              <a:buChar char="•"/>
            </a:pPr>
            <a:r>
              <a:rPr b="0" i="0" lang="en-GB" sz="4800" u="none" cap="none" strike="noStrike">
                <a:solidFill>
                  <a:srgbClr val="323232"/>
                </a:solidFill>
                <a:latin typeface="Arial"/>
                <a:ea typeface="Arial"/>
                <a:cs typeface="Arial"/>
                <a:sym typeface="Arial"/>
              </a:rPr>
              <a:t>Este módulo </a:t>
            </a:r>
            <a:r>
              <a:rPr lang="en-GB" sz="4800">
                <a:solidFill>
                  <a:srgbClr val="323232"/>
                </a:solidFill>
              </a:rPr>
              <a:t>ha explorado </a:t>
            </a:r>
            <a:r>
              <a:rPr b="0" i="0" lang="en-GB" sz="4800" u="none" cap="none" strike="noStrike">
                <a:solidFill>
                  <a:srgbClr val="323232"/>
                </a:solidFill>
                <a:latin typeface="Arial"/>
                <a:ea typeface="Arial"/>
                <a:cs typeface="Arial"/>
                <a:sym typeface="Arial"/>
              </a:rPr>
              <a:t>los conceptos fundamentales del cambio climático, la resiliencia, la vulnerabilidad y la adaptabilidad, identificando cómo se traducen en riesgos y oportunidades en el sector turístico.</a:t>
            </a:r>
            <a:endParaRPr b="0" i="0" sz="1400" u="none" cap="none" strike="noStrike">
              <a:solidFill>
                <a:srgbClr val="000000"/>
              </a:solidFill>
              <a:latin typeface="Arial"/>
              <a:ea typeface="Arial"/>
              <a:cs typeface="Arial"/>
              <a:sym typeface="Arial"/>
            </a:endParaRPr>
          </a:p>
          <a:p>
            <a:pPr indent="-708660" lvl="0" marL="685800" marR="0" rtl="0" algn="l">
              <a:lnSpc>
                <a:spcPct val="115000"/>
              </a:lnSpc>
              <a:spcBef>
                <a:spcPts val="2000"/>
              </a:spcBef>
              <a:spcAft>
                <a:spcPts val="0"/>
              </a:spcAft>
              <a:buClr>
                <a:srgbClr val="323232"/>
              </a:buClr>
              <a:buSzPts val="4800"/>
              <a:buFont typeface="Arial"/>
              <a:buChar char="•"/>
            </a:pPr>
            <a:r>
              <a:rPr b="0" i="0" lang="en-GB" sz="4800" u="none" cap="none" strike="noStrike">
                <a:solidFill>
                  <a:srgbClr val="323232"/>
                </a:solidFill>
                <a:latin typeface="Arial"/>
                <a:ea typeface="Arial"/>
                <a:cs typeface="Arial"/>
                <a:sym typeface="Arial"/>
              </a:rPr>
              <a:t>Se han </a:t>
            </a:r>
            <a:r>
              <a:rPr lang="en-GB" sz="4800">
                <a:solidFill>
                  <a:srgbClr val="323232"/>
                </a:solidFill>
              </a:rPr>
              <a:t>expuesto </a:t>
            </a:r>
            <a:r>
              <a:rPr b="0" i="0" lang="en-GB" sz="4800" u="none" cap="none" strike="noStrike">
                <a:solidFill>
                  <a:srgbClr val="323232"/>
                </a:solidFill>
                <a:latin typeface="Arial"/>
                <a:ea typeface="Arial"/>
                <a:cs typeface="Arial"/>
                <a:sym typeface="Arial"/>
              </a:rPr>
              <a:t>los impactos físicos, sociales y económicos a los que se enfrentan las empresas, y se </a:t>
            </a:r>
            <a:r>
              <a:rPr lang="en-GB" sz="4800">
                <a:solidFill>
                  <a:srgbClr val="323232"/>
                </a:solidFill>
              </a:rPr>
              <a:t>han analizado </a:t>
            </a:r>
            <a:r>
              <a:rPr b="0" i="0" lang="en-GB" sz="4800" u="none" cap="none" strike="noStrike">
                <a:solidFill>
                  <a:srgbClr val="323232"/>
                </a:solidFill>
                <a:latin typeface="Arial"/>
                <a:ea typeface="Arial"/>
                <a:cs typeface="Arial"/>
                <a:sym typeface="Arial"/>
              </a:rPr>
              <a:t>estrategias de adaptación y mitigación basadas en casos reales del Algarve, Azores y Spessart.</a:t>
            </a:r>
            <a:endParaRPr sz="4800">
              <a:solidFill>
                <a:srgbClr val="323232"/>
              </a:solidFill>
            </a:endParaRPr>
          </a:p>
          <a:p>
            <a:pPr indent="-708660" lvl="0" marL="685800" marR="0" rtl="0" algn="l">
              <a:lnSpc>
                <a:spcPct val="115000"/>
              </a:lnSpc>
              <a:spcBef>
                <a:spcPts val="2000"/>
              </a:spcBef>
              <a:spcAft>
                <a:spcPts val="0"/>
              </a:spcAft>
              <a:buClr>
                <a:srgbClr val="323232"/>
              </a:buClr>
              <a:buSzPts val="4800"/>
              <a:buFont typeface="Arial"/>
              <a:buChar char="•"/>
            </a:pPr>
            <a:r>
              <a:rPr lang="en-GB" sz="4800">
                <a:solidFill>
                  <a:srgbClr val="323232"/>
                </a:solidFill>
              </a:rPr>
              <a:t>Se han esbozado los pasos fundamentales para poner en marcha un plan de acción climática:</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533400" lvl="1" marL="914400" marR="0" rtl="0" algn="l">
              <a:lnSpc>
                <a:spcPct val="115000"/>
              </a:lnSpc>
              <a:spcBef>
                <a:spcPts val="0"/>
              </a:spcBef>
              <a:spcAft>
                <a:spcPts val="0"/>
              </a:spcAft>
              <a:buClr>
                <a:srgbClr val="000000"/>
              </a:buClr>
              <a:buSzPts val="4800"/>
              <a:buFont typeface="Arial"/>
              <a:buChar char="○"/>
            </a:pPr>
            <a:r>
              <a:rPr b="0" i="0" lang="en-GB" sz="4800" u="none" cap="none" strike="noStrike">
                <a:solidFill>
                  <a:srgbClr val="323232"/>
                </a:solidFill>
                <a:latin typeface="Arial"/>
                <a:ea typeface="Arial"/>
                <a:cs typeface="Arial"/>
                <a:sym typeface="Arial"/>
              </a:rPr>
              <a:t>Priorizar los riesgos y mapear las vulnerabilidades.</a:t>
            </a:r>
            <a:endParaRPr b="0" i="0" sz="1400" u="none" cap="none" strike="noStrike">
              <a:solidFill>
                <a:srgbClr val="000000"/>
              </a:solidFill>
              <a:latin typeface="Arial"/>
              <a:ea typeface="Arial"/>
              <a:cs typeface="Arial"/>
              <a:sym typeface="Arial"/>
            </a:endParaRPr>
          </a:p>
          <a:p>
            <a:pPr indent="-533400" lvl="1" marL="914400" marR="0" rtl="0" algn="l">
              <a:lnSpc>
                <a:spcPct val="115000"/>
              </a:lnSpc>
              <a:spcBef>
                <a:spcPts val="0"/>
              </a:spcBef>
              <a:spcAft>
                <a:spcPts val="0"/>
              </a:spcAft>
              <a:buClr>
                <a:srgbClr val="000000"/>
              </a:buClr>
              <a:buSzPts val="4800"/>
              <a:buFont typeface="Arial"/>
              <a:buChar char="○"/>
            </a:pPr>
            <a:r>
              <a:rPr b="0" i="0" lang="en-GB" sz="4800" u="none" cap="none" strike="noStrike">
                <a:solidFill>
                  <a:srgbClr val="323232"/>
                </a:solidFill>
                <a:latin typeface="Arial"/>
                <a:ea typeface="Arial"/>
                <a:cs typeface="Arial"/>
                <a:sym typeface="Arial"/>
              </a:rPr>
              <a:t>Definir e involucrar a los equipos internos y a l</a:t>
            </a:r>
            <a:r>
              <a:rPr lang="en-GB" sz="4800">
                <a:solidFill>
                  <a:srgbClr val="323232"/>
                </a:solidFill>
              </a:rPr>
              <a:t>as partes interesadas </a:t>
            </a:r>
            <a:r>
              <a:rPr b="0" i="0" lang="en-GB" sz="4800" u="none" cap="none" strike="noStrike">
                <a:solidFill>
                  <a:srgbClr val="323232"/>
                </a:solidFill>
                <a:latin typeface="Arial"/>
                <a:ea typeface="Arial"/>
                <a:cs typeface="Arial"/>
                <a:sym typeface="Arial"/>
              </a:rPr>
              <a:t>extern</a:t>
            </a:r>
            <a:r>
              <a:rPr lang="en-GB" sz="4800">
                <a:solidFill>
                  <a:srgbClr val="323232"/>
                </a:solidFill>
              </a:rPr>
              <a:t>a</a:t>
            </a:r>
            <a:r>
              <a:rPr b="0" i="0" lang="en-GB" sz="4800" u="none" cap="none" strike="noStrike">
                <a:solidFill>
                  <a:srgbClr val="323232"/>
                </a:solidFill>
                <a:latin typeface="Arial"/>
                <a:ea typeface="Arial"/>
                <a:cs typeface="Arial"/>
                <a:sym typeface="Arial"/>
              </a:rPr>
              <a:t>s.</a:t>
            </a:r>
            <a:endParaRPr b="0" i="0" sz="1400" u="none" cap="none" strike="noStrike">
              <a:solidFill>
                <a:srgbClr val="000000"/>
              </a:solidFill>
              <a:latin typeface="Arial"/>
              <a:ea typeface="Arial"/>
              <a:cs typeface="Arial"/>
              <a:sym typeface="Arial"/>
            </a:endParaRPr>
          </a:p>
          <a:p>
            <a:pPr indent="-533400" lvl="1" marL="914400" marR="0" rtl="0" algn="l">
              <a:lnSpc>
                <a:spcPct val="115000"/>
              </a:lnSpc>
              <a:spcBef>
                <a:spcPts val="0"/>
              </a:spcBef>
              <a:spcAft>
                <a:spcPts val="0"/>
              </a:spcAft>
              <a:buClr>
                <a:srgbClr val="000000"/>
              </a:buClr>
              <a:buSzPts val="4800"/>
              <a:buFont typeface="Arial"/>
              <a:buChar char="○"/>
            </a:pPr>
            <a:r>
              <a:rPr b="0" i="0" lang="en-GB" sz="4800" u="none" cap="none" strike="noStrike">
                <a:solidFill>
                  <a:srgbClr val="323232"/>
                </a:solidFill>
                <a:latin typeface="Arial"/>
                <a:ea typeface="Arial"/>
                <a:cs typeface="Arial"/>
                <a:sym typeface="Arial"/>
              </a:rPr>
              <a:t>Diseñar soluciones basadas en la naturaleza y en tecnologías sostenibles.</a:t>
            </a:r>
            <a:endParaRPr b="0" i="0" sz="1400" u="none" cap="none" strike="noStrike">
              <a:solidFill>
                <a:srgbClr val="000000"/>
              </a:solidFill>
              <a:latin typeface="Arial"/>
              <a:ea typeface="Arial"/>
              <a:cs typeface="Arial"/>
              <a:sym typeface="Arial"/>
            </a:endParaRPr>
          </a:p>
          <a:p>
            <a:pPr indent="-533400" lvl="1" marL="914400" marR="0" rtl="0" algn="l">
              <a:lnSpc>
                <a:spcPct val="115000"/>
              </a:lnSpc>
              <a:spcBef>
                <a:spcPts val="0"/>
              </a:spcBef>
              <a:spcAft>
                <a:spcPts val="0"/>
              </a:spcAft>
              <a:buClr>
                <a:srgbClr val="000000"/>
              </a:buClr>
              <a:buSzPts val="4800"/>
              <a:buFont typeface="Arial"/>
              <a:buChar char="○"/>
            </a:pPr>
            <a:r>
              <a:rPr b="0" i="0" lang="en-GB" sz="4800" u="none" cap="none" strike="noStrike">
                <a:solidFill>
                  <a:srgbClr val="323232"/>
                </a:solidFill>
                <a:latin typeface="Arial"/>
                <a:ea typeface="Arial"/>
                <a:cs typeface="Arial"/>
                <a:sym typeface="Arial"/>
              </a:rPr>
              <a:t>Medir, informar y ajustar los objetivos para reducir emisiones y consumo de recursos.</a:t>
            </a:r>
            <a:endParaRPr b="0" i="0" sz="4800" u="none" cap="none" strike="noStrike">
              <a:solidFill>
                <a:srgbClr val="323232"/>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37"/>
          <p:cNvSpPr txBox="1"/>
          <p:nvPr>
            <p:ph type="title"/>
          </p:nvPr>
        </p:nvSpPr>
        <p:spPr>
          <a:xfrm>
            <a:off x="761999" y="1299625"/>
            <a:ext cx="22860000" cy="11073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GB"/>
              <a:t>Referencias</a:t>
            </a:r>
            <a:endParaRPr b="1"/>
          </a:p>
        </p:txBody>
      </p:sp>
      <p:sp>
        <p:nvSpPr>
          <p:cNvPr id="497" name="Google Shape;497;p37"/>
          <p:cNvSpPr txBox="1"/>
          <p:nvPr>
            <p:ph idx="1" type="body"/>
          </p:nvPr>
        </p:nvSpPr>
        <p:spPr>
          <a:xfrm>
            <a:off x="725900" y="2652600"/>
            <a:ext cx="22602000" cy="9539400"/>
          </a:xfrm>
          <a:prstGeom prst="rect">
            <a:avLst/>
          </a:prstGeom>
          <a:noFill/>
          <a:ln>
            <a:noFill/>
          </a:ln>
        </p:spPr>
        <p:txBody>
          <a:bodyPr anchorCtr="0" anchor="t" bIns="0" lIns="0" spcFirstLastPara="1" rIns="0" wrap="square" tIns="0">
            <a:normAutofit/>
          </a:bodyPr>
          <a:lstStyle/>
          <a:p>
            <a:pPr indent="-540000" lvl="0" marL="720000" rtl="0" algn="just">
              <a:lnSpc>
                <a:spcPct val="110000"/>
              </a:lnSpc>
              <a:spcBef>
                <a:spcPts val="0"/>
              </a:spcBef>
              <a:spcAft>
                <a:spcPts val="0"/>
              </a:spcAft>
              <a:buClr>
                <a:srgbClr val="323232"/>
              </a:buClr>
              <a:buSzPts val="2000"/>
              <a:buNone/>
            </a:pPr>
            <a:r>
              <a:rPr lang="en-GB" sz="2000"/>
              <a:t>Becken, S., &amp; Hay, J. E. (2007). </a:t>
            </a:r>
            <a:r>
              <a:rPr i="1" lang="en-GB" sz="2000"/>
              <a:t>Tourism and Climate Change: Risks and Opportunities.</a:t>
            </a:r>
            <a:r>
              <a:rPr lang="en-GB" sz="2000"/>
              <a:t> Channel View Publications.</a:t>
            </a:r>
            <a:endParaRPr sz="2000"/>
          </a:p>
          <a:p>
            <a:pPr indent="-540000" lvl="0" marL="720000" rtl="0" algn="just">
              <a:lnSpc>
                <a:spcPct val="110000"/>
              </a:lnSpc>
              <a:spcBef>
                <a:spcPts val="0"/>
              </a:spcBef>
              <a:spcAft>
                <a:spcPts val="0"/>
              </a:spcAft>
              <a:buClr>
                <a:srgbClr val="323232"/>
              </a:buClr>
              <a:buSzPts val="2000"/>
              <a:buNone/>
            </a:pPr>
            <a:r>
              <a:rPr lang="en-GB" sz="2000"/>
              <a:t>Cameron, E., Harris, S., &amp; Prattico, E. (2018). </a:t>
            </a:r>
            <a:r>
              <a:rPr i="1" lang="en-GB" sz="2000"/>
              <a:t>Resilient Business,Resilient World: A Research Framework for Private-Sector Leadership on Climate Adaptation.</a:t>
            </a:r>
            <a:r>
              <a:rPr lang="en-GB" sz="2000"/>
              <a:t> BSR. Retrieved from https://www.bsr.org/en/reports/resilient-business-resilient-world-private-sector-climate-adaptation</a:t>
            </a:r>
            <a:endParaRPr sz="2000"/>
          </a:p>
          <a:p>
            <a:pPr indent="-540000" lvl="0" marL="720000" rtl="0" algn="just">
              <a:lnSpc>
                <a:spcPct val="110000"/>
              </a:lnSpc>
              <a:spcBef>
                <a:spcPts val="0"/>
              </a:spcBef>
              <a:spcAft>
                <a:spcPts val="0"/>
              </a:spcAft>
              <a:buClr>
                <a:srgbClr val="323232"/>
              </a:buClr>
              <a:buSzPts val="2000"/>
              <a:buNone/>
            </a:pPr>
            <a:r>
              <a:rPr lang="en-GB" sz="2000"/>
              <a:t>Climate ADAPT. (2019). </a:t>
            </a:r>
            <a:r>
              <a:rPr i="1" lang="en-GB" sz="2000"/>
              <a:t>Adaptation in winter tourism in Spessart (Germany).</a:t>
            </a:r>
            <a:r>
              <a:rPr lang="en-GB" sz="2000"/>
              <a:t> Retrieved from Climate ADAPT - sharing adaptation knowledge for a climate-resilient Europe: https://climate-adapt.eea.europa.eu/en/metadata/case-studies/adaptation-in-winter-tourism-in-spessart-germany</a:t>
            </a:r>
            <a:endParaRPr sz="2000"/>
          </a:p>
          <a:p>
            <a:pPr indent="-540000" lvl="0" marL="720000" rtl="0" algn="just">
              <a:lnSpc>
                <a:spcPct val="110000"/>
              </a:lnSpc>
              <a:spcBef>
                <a:spcPts val="0"/>
              </a:spcBef>
              <a:spcAft>
                <a:spcPts val="0"/>
              </a:spcAft>
              <a:buClr>
                <a:srgbClr val="323232"/>
              </a:buClr>
              <a:buSzPts val="2000"/>
              <a:buNone/>
            </a:pPr>
            <a:r>
              <a:rPr lang="en-GB" sz="2000"/>
              <a:t>Climate ADAPT. (n.d.). </a:t>
            </a:r>
            <a:r>
              <a:rPr i="1" lang="en-GB" sz="2000"/>
              <a:t>Tourism</a:t>
            </a:r>
            <a:r>
              <a:rPr lang="en-GB" sz="2000"/>
              <a:t>. Retrieved July 2025, from Climate ADAPT - sharing adaptation knowledge for a climate-resilient Europe: https://climate-adapt.eea.europa.eu/en/eu-adaptation-policy/sector-policies/tourism</a:t>
            </a:r>
            <a:endParaRPr sz="2000"/>
          </a:p>
          <a:p>
            <a:pPr indent="-540000" lvl="0" marL="720000" rtl="0" algn="just">
              <a:lnSpc>
                <a:spcPct val="110000"/>
              </a:lnSpc>
              <a:spcBef>
                <a:spcPts val="0"/>
              </a:spcBef>
              <a:spcAft>
                <a:spcPts val="0"/>
              </a:spcAft>
              <a:buClr>
                <a:srgbClr val="323232"/>
              </a:buClr>
              <a:buSzPts val="2000"/>
              <a:buNone/>
            </a:pPr>
            <a:r>
              <a:rPr lang="en-GB" sz="2000"/>
              <a:t>EU. (2024, September 25). </a:t>
            </a:r>
            <a:r>
              <a:rPr i="1" lang="en-GB" sz="2000"/>
              <a:t>Sustainable Tourism - Adapting to Climate-Induced Holiday Trends.</a:t>
            </a:r>
            <a:r>
              <a:rPr lang="en-GB" sz="2000"/>
              <a:t> (E. Union, Ed.) Retrieved July 2025, from EU Tourism Platform: https://transition-pathways.europa.eu/articles/sustainable-tourism-adapting-climate-induced-holiday-trends</a:t>
            </a:r>
            <a:endParaRPr sz="2000"/>
          </a:p>
          <a:p>
            <a:pPr indent="-540000" lvl="0" marL="720000" rtl="0" algn="just">
              <a:lnSpc>
                <a:spcPct val="110000"/>
              </a:lnSpc>
              <a:spcBef>
                <a:spcPts val="0"/>
              </a:spcBef>
              <a:spcAft>
                <a:spcPts val="0"/>
              </a:spcAft>
              <a:buClr>
                <a:srgbClr val="323232"/>
              </a:buClr>
              <a:buSzPts val="2000"/>
              <a:buNone/>
            </a:pPr>
            <a:r>
              <a:rPr lang="en-GB" sz="2000"/>
              <a:t>European Comission. (n.d.). </a:t>
            </a:r>
            <a:r>
              <a:rPr i="1" lang="en-GB" sz="2000"/>
              <a:t>Consequences of climate change</a:t>
            </a:r>
            <a:r>
              <a:rPr lang="en-GB" sz="2000"/>
              <a:t>. Retrieved July 2025, from European Comission - Energy, Climate change, Environment: https://climate.ec.europa.eu/climate-change/consequences-climate-change_en</a:t>
            </a:r>
            <a:endParaRPr sz="2000"/>
          </a:p>
          <a:p>
            <a:pPr indent="-540000" lvl="0" marL="720000" rtl="0" algn="just">
              <a:lnSpc>
                <a:spcPct val="110000"/>
              </a:lnSpc>
              <a:spcBef>
                <a:spcPts val="0"/>
              </a:spcBef>
              <a:spcAft>
                <a:spcPts val="0"/>
              </a:spcAft>
              <a:buClr>
                <a:srgbClr val="323232"/>
              </a:buClr>
              <a:buSzPts val="2000"/>
              <a:buNone/>
            </a:pPr>
            <a:r>
              <a:rPr lang="en-GB" sz="2000"/>
              <a:t>Gössling, S., &amp; Scott, D. (2025). Climate change and tourism geographies. </a:t>
            </a:r>
            <a:r>
              <a:rPr i="1" lang="en-GB" sz="2000"/>
              <a:t>Tourism Geographies, 27</a:t>
            </a:r>
            <a:r>
              <a:rPr lang="en-GB" sz="2000"/>
              <a:t>(3-4), 642-652. doi:10.1080/14616688.2024.2332359</a:t>
            </a:r>
            <a:endParaRPr sz="2000"/>
          </a:p>
          <a:p>
            <a:pPr indent="-540000" lvl="0" marL="720000" rtl="0" algn="just">
              <a:lnSpc>
                <a:spcPct val="110000"/>
              </a:lnSpc>
              <a:spcBef>
                <a:spcPts val="0"/>
              </a:spcBef>
              <a:spcAft>
                <a:spcPts val="0"/>
              </a:spcAft>
              <a:buClr>
                <a:srgbClr val="323232"/>
              </a:buClr>
              <a:buSzPts val="2000"/>
              <a:buNone/>
            </a:pPr>
            <a:r>
              <a:rPr lang="en-GB" sz="2000"/>
              <a:t>Intrepid Travel. (2020). </a:t>
            </a:r>
            <a:r>
              <a:rPr i="1" lang="en-GB" sz="2000"/>
              <a:t>A 10-Step Quick Start Guide to Decarbonise Your Travel Business.</a:t>
            </a:r>
            <a:r>
              <a:rPr lang="en-GB" sz="2000"/>
              <a:t> Intrepid. Retrieved from https://www.intrepidtravel.com/adventures/decarbonise-travel/</a:t>
            </a:r>
            <a:endParaRPr sz="2000"/>
          </a:p>
          <a:p>
            <a:pPr indent="-540000" lvl="0" marL="720000" rtl="0" algn="just">
              <a:lnSpc>
                <a:spcPct val="110000"/>
              </a:lnSpc>
              <a:spcBef>
                <a:spcPts val="0"/>
              </a:spcBef>
              <a:spcAft>
                <a:spcPts val="0"/>
              </a:spcAft>
              <a:buClr>
                <a:srgbClr val="323232"/>
              </a:buClr>
              <a:buSzPts val="2000"/>
              <a:buNone/>
            </a:pPr>
            <a:r>
              <a:rPr lang="en-GB" sz="2000"/>
              <a:t>IPCC. (n.d.). </a:t>
            </a:r>
            <a:r>
              <a:rPr i="1" lang="en-GB" sz="2000"/>
              <a:t>IPCC Glossary</a:t>
            </a:r>
            <a:r>
              <a:rPr lang="en-GB" sz="2000"/>
              <a:t>. (I. P. Change, Editor) Retrieved July 2025, from https://apps.ipcc.ch/glossary/</a:t>
            </a:r>
            <a:endParaRPr sz="2000"/>
          </a:p>
          <a:p>
            <a:pPr indent="-540000" lvl="0" marL="720000" rtl="0" algn="just">
              <a:lnSpc>
                <a:spcPct val="110000"/>
              </a:lnSpc>
              <a:spcBef>
                <a:spcPts val="0"/>
              </a:spcBef>
              <a:spcAft>
                <a:spcPts val="0"/>
              </a:spcAft>
              <a:buClr>
                <a:srgbClr val="323232"/>
              </a:buClr>
              <a:buSzPts val="2000"/>
              <a:buNone/>
            </a:pPr>
            <a:r>
              <a:rPr lang="en-GB" sz="2000"/>
              <a:t>IPCC, 2018: Summary for Policymakers. In: </a:t>
            </a:r>
            <a:r>
              <a:rPr i="1" lang="en-GB" sz="2000"/>
              <a:t>Global Warming of 1.5°C. An IPCC Special Report on the impacts of global warming of 1.5°C above pre-industrial levels and related global greenhouse gas emission pathways, in the context of strengthening the global response to the threat of climate change, sustainable development, and efforts to eradicate poverty </a:t>
            </a:r>
            <a:r>
              <a:rPr lang="en-GB" sz="2000"/>
              <a:t>[Masson-Delmotte, V., P. Zhai, H.-O. Pörtner, D. Roberts, J. Skea, P.R. Shukla, A. Pirani, W. Moufouma-Okia, C. Péan, R. Pidcock, S. Connors, J.B.R. Matthews, Y. Chen, X. Zhou, M.I. Gomis, E. Lonnoy, T. Maycock, M. Tignor, and T. Waterfield (eds.)]. Cambridge University Press, Cambridge, UK and New York, NY, USA, pp. 3-24, doi:</a:t>
            </a:r>
            <a:r>
              <a:rPr lang="en-GB" sz="2000" u="sng">
                <a:solidFill>
                  <a:schemeClr val="hlink"/>
                </a:solidFill>
                <a:hlinkClick r:id="rId3"/>
              </a:rPr>
              <a:t>10.1017/9781009157940.001</a:t>
            </a:r>
            <a:r>
              <a:rPr i="1" lang="en-GB" sz="2000"/>
              <a:t>.</a:t>
            </a:r>
            <a:endParaRPr sz="2000"/>
          </a:p>
          <a:p>
            <a:pPr indent="-540000" lvl="0" marL="720000" rtl="0" algn="just">
              <a:lnSpc>
                <a:spcPct val="110000"/>
              </a:lnSpc>
              <a:spcBef>
                <a:spcPts val="0"/>
              </a:spcBef>
              <a:spcAft>
                <a:spcPts val="0"/>
              </a:spcAft>
              <a:buClr>
                <a:srgbClr val="323232"/>
              </a:buClr>
              <a:buSzPts val="2000"/>
              <a:buNone/>
            </a:pPr>
            <a:r>
              <a:rPr lang="en-GB" sz="2000"/>
              <a:t>NOVA; Turismo de Portugal. (2021). </a:t>
            </a:r>
            <a:r>
              <a:rPr i="1" lang="en-GB" sz="2000"/>
              <a:t>Guia Neutralidade carbónica nos empreedimentos turísticos. Turismo sustentável: um melhor futuro para (com) todos.</a:t>
            </a:r>
            <a:r>
              <a:rPr lang="en-GB" sz="2000"/>
              <a:t> NOVA Tourism and Hospitality Platform; Turismo de Portugal.</a:t>
            </a:r>
            <a:endParaRPr/>
          </a:p>
          <a:p>
            <a:pPr indent="-540000" lvl="0" marL="720000" rtl="0" algn="just">
              <a:lnSpc>
                <a:spcPct val="110000"/>
              </a:lnSpc>
              <a:spcBef>
                <a:spcPts val="0"/>
              </a:spcBef>
              <a:spcAft>
                <a:spcPts val="0"/>
              </a:spcAft>
              <a:buClr>
                <a:srgbClr val="323232"/>
              </a:buClr>
              <a:buSzPts val="2000"/>
              <a:buNone/>
            </a:pPr>
            <a:r>
              <a:rPr lang="en-GB" sz="2000"/>
              <a:t>Turismo de Portugal. (2023). </a:t>
            </a:r>
            <a:r>
              <a:rPr i="1" lang="en-GB" sz="2000"/>
              <a:t>Guia de boas práticas de sustentabilidade para a animação turística.</a:t>
            </a:r>
            <a:r>
              <a:rPr lang="en-GB" sz="2000"/>
              <a:t> Turismo de Portugal.</a:t>
            </a:r>
            <a:endParaRPr/>
          </a:p>
          <a:p>
            <a:pPr indent="-540000" lvl="0" marL="720000" rtl="0" algn="just">
              <a:lnSpc>
                <a:spcPct val="110000"/>
              </a:lnSpc>
              <a:spcBef>
                <a:spcPts val="0"/>
              </a:spcBef>
              <a:spcAft>
                <a:spcPts val="0"/>
              </a:spcAft>
              <a:buClr>
                <a:srgbClr val="323232"/>
              </a:buClr>
              <a:buSzPts val="2000"/>
              <a:buNone/>
            </a:pPr>
            <a:r>
              <a:rPr lang="en-GB" sz="2000"/>
              <a:t>Turismo de Portugal. (2025, June). </a:t>
            </a:r>
            <a:r>
              <a:rPr i="1" lang="en-GB" sz="2000"/>
              <a:t>Save Water promove poupança de 13% no consumo de água no setor turístico do Algarve.</a:t>
            </a:r>
            <a:r>
              <a:rPr lang="en-GB" sz="2000"/>
              <a:t> Retrieved July 2025, from Turismo de Portugal Business: https://business.turismodeportugal.pt/pt/noticias/Paginas/save-water-poupanca-consumo-agua-algarve.aspx</a:t>
            </a:r>
            <a:endParaRPr sz="2000"/>
          </a:p>
          <a:p>
            <a:pPr indent="-540000" lvl="0" marL="720000" rtl="0" algn="just">
              <a:lnSpc>
                <a:spcPct val="110000"/>
              </a:lnSpc>
              <a:spcBef>
                <a:spcPts val="0"/>
              </a:spcBef>
              <a:spcAft>
                <a:spcPts val="0"/>
              </a:spcAft>
              <a:buClr>
                <a:srgbClr val="323232"/>
              </a:buClr>
              <a:buSzPts val="2000"/>
              <a:buNone/>
            </a:pPr>
            <a:r>
              <a:rPr lang="en-GB" sz="2000"/>
              <a:t>UN. (n.d.). </a:t>
            </a:r>
            <a:r>
              <a:rPr i="1" lang="en-GB" sz="2000"/>
              <a:t>Causes and Effects of Climate Change</a:t>
            </a:r>
            <a:r>
              <a:rPr lang="en-GB" sz="2000"/>
              <a:t>. Retrieved July 2025, from United Nations | Climate Action: https://www.un.org/en/climatechange/science/causes-effects-climate-change</a:t>
            </a:r>
            <a:endParaRPr sz="2000"/>
          </a:p>
          <a:p>
            <a:pPr indent="-540000" lvl="0" marL="720000" rtl="0" algn="just">
              <a:lnSpc>
                <a:spcPct val="110000"/>
              </a:lnSpc>
              <a:spcBef>
                <a:spcPts val="0"/>
              </a:spcBef>
              <a:spcAft>
                <a:spcPts val="0"/>
              </a:spcAft>
              <a:buClr>
                <a:srgbClr val="323232"/>
              </a:buClr>
              <a:buSzPts val="2000"/>
              <a:buNone/>
            </a:pPr>
            <a:r>
              <a:rPr lang="en-GB" sz="2000"/>
              <a:t>University of Cambridge. (2014). </a:t>
            </a:r>
            <a:r>
              <a:rPr i="1" lang="en-GB" sz="2000"/>
              <a:t>Climate Change: Implications for Tourism - Key Findings from the Intergovernmental Panel on Climate Change Fifth Assessment Report.</a:t>
            </a:r>
            <a:r>
              <a:rPr lang="en-GB" sz="2000"/>
              <a:t> European Climate Foundation (ECF); University of Cambridge’s Judge Business School (CJBS); Institute for Sustainability Leadership (CISL).</a:t>
            </a:r>
            <a:endParaRPr sz="2000"/>
          </a:p>
          <a:p>
            <a:pPr indent="-540000" lvl="0" marL="720000" rtl="0" algn="just">
              <a:lnSpc>
                <a:spcPct val="110000"/>
              </a:lnSpc>
              <a:spcBef>
                <a:spcPts val="0"/>
              </a:spcBef>
              <a:spcAft>
                <a:spcPts val="0"/>
              </a:spcAft>
              <a:buClr>
                <a:srgbClr val="323232"/>
              </a:buClr>
              <a:buSzPts val="2000"/>
              <a:buNone/>
            </a:pPr>
            <a:r>
              <a:rPr lang="en-GB" sz="2000"/>
              <a:t>Whitaker, M. (2024, July 16). </a:t>
            </a:r>
            <a:r>
              <a:rPr i="1" lang="en-GB" sz="2000"/>
              <a:t>Climate Change and Tourism: Impacts &amp; Adaptations</a:t>
            </a:r>
            <a:r>
              <a:rPr lang="en-GB" sz="2000"/>
              <a:t>. Retrieved July 2025, from Protect Earth Foundation: https://protectearth.foundation/climate-change-and-tourism-impacts-adaptations/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o Offic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2025-07-24T09:28:18Z</dcterms:created>
  <dc:creator>Liliana Calado</dc:creator>
</cp:coreProperties>
</file>