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y="13716000" cx="2438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24">
          <p15:clr>
            <a:srgbClr val="A4A3A4"/>
          </p15:clr>
        </p15:guide>
        <p15:guide id="2" pos="7680">
          <p15:clr>
            <a:srgbClr val="A4A3A4"/>
          </p15:clr>
        </p15:guide>
      </p15:sldGuideLst>
    </p:ext>
    <p:ext uri="GoogleSlidesCustomDataVersion2">
      <go:slidesCustomData xmlns:go="http://customooxmlschemas.google.com/" r:id="rId36" roundtripDataSignature="AMtx7mhjObuop+fN0tFueEsx/EQ7BOSyQ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824" orient="horz"/>
        <p:guide pos="76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14" Type="http://schemas.openxmlformats.org/officeDocument/2006/relationships/slide" Target="slides/slide9.xml"/><Relationship Id="rId36" Type="http://customschemas.google.com/relationships/presentationmetadata" Target="meta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E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 name="Google Shape;8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 name="Google Shape;8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8a13c8fae0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 name="Google Shape;94;g38a13c8fae0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 name="Google Shape;95;g38a13c8fae0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s-E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8a13c8fae0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 name="Google Shape;102;g38a13c8fae0_0_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3" name="Google Shape;103;g38a13c8fae0_0_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0" name="Google Shape;11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6" name="Google Shape;11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 name="Google Shape;12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22" name="Google Shape;122;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es-E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 name="Google Shape;129;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 name="Google Shape;134;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35" name="Google Shape;135;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es-E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60" name="Google Shape;16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85" name="Google Shape;18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4" name="Google Shape;224;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29" name="Google Shape;22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45" name="Google Shape;24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5" name="Google Shape;255;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56" name="Google Shape;256;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es-E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74" name="Google Shape;27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1" name="Google Shape;291;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6" name="Google Shape;296;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97" name="Google Shape;297;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es-E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07" name="Google Shape;30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3" name="Google Shape;333;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38" name="Google Shape;338;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57" name="Google Shape;35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2" name="Google Shape;372;p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3" name="Google Shape;373;p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s-E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8" name="Google Shape;378;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3" name="Google Shape;383;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38af89287fc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8" name="Google Shape;388;g38af89287fc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4" name="Google Shape;394;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0" name="Google Shape;400;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5" name="Google Shape;405;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0" name="Google Shape;410;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 Id="rId3" Type="http://schemas.openxmlformats.org/officeDocument/2006/relationships/image" Target="../media/image5.png"/><Relationship Id="rId4" Type="http://schemas.openxmlformats.org/officeDocument/2006/relationships/image" Target="../media/image3.png"/><Relationship Id="rId9" Type="http://schemas.openxmlformats.org/officeDocument/2006/relationships/image" Target="../media/image25.png"/><Relationship Id="rId5" Type="http://schemas.openxmlformats.org/officeDocument/2006/relationships/image" Target="../media/image4.png"/><Relationship Id="rId6" Type="http://schemas.openxmlformats.org/officeDocument/2006/relationships/image" Target="../media/image2.png"/><Relationship Id="rId7" Type="http://schemas.openxmlformats.org/officeDocument/2006/relationships/image" Target="../media/image27.png"/><Relationship Id="rId8" Type="http://schemas.openxmlformats.org/officeDocument/2006/relationships/image" Target="../media/image30.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3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3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werPoint Cover Page" showMasterSp="0">
  <p:cSld name="PowerPoint Cover Page">
    <p:bg>
      <p:bgPr>
        <a:solidFill>
          <a:schemeClr val="accent1"/>
        </a:solidFill>
      </p:bgPr>
    </p:bg>
    <p:spTree>
      <p:nvGrpSpPr>
        <p:cNvPr id="12" name="Shape 12"/>
        <p:cNvGrpSpPr/>
        <p:nvPr/>
      </p:nvGrpSpPr>
      <p:grpSpPr>
        <a:xfrm>
          <a:off x="0" y="0"/>
          <a:ext cx="0" cy="0"/>
          <a:chOff x="0" y="0"/>
          <a:chExt cx="0" cy="0"/>
        </a:xfrm>
      </p:grpSpPr>
      <p:sp>
        <p:nvSpPr>
          <p:cNvPr id="13" name="Google Shape;13;p31"/>
          <p:cNvSpPr txBox="1"/>
          <p:nvPr>
            <p:ph type="title"/>
          </p:nvPr>
        </p:nvSpPr>
        <p:spPr>
          <a:xfrm>
            <a:off x="762001" y="5657851"/>
            <a:ext cx="15128874" cy="377189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A black and white logo&#10;&#10;AI-generated content may be incorrect." id="14" name="Google Shape;14;p31"/>
          <p:cNvPicPr preferRelativeResize="0"/>
          <p:nvPr/>
        </p:nvPicPr>
        <p:blipFill rotWithShape="1">
          <a:blip r:embed="rId2">
            <a:alphaModFix/>
          </a:blip>
          <a:srcRect b="0" l="0" r="0" t="0"/>
          <a:stretch/>
        </p:blipFill>
        <p:spPr>
          <a:xfrm>
            <a:off x="762000" y="762000"/>
            <a:ext cx="3200400" cy="769571"/>
          </a:xfrm>
          <a:prstGeom prst="rect">
            <a:avLst/>
          </a:prstGeom>
          <a:noFill/>
          <a:ln>
            <a:noFill/>
          </a:ln>
        </p:spPr>
      </p:pic>
      <p:pic>
        <p:nvPicPr>
          <p:cNvPr descr="A black and white logo&#10;&#10;AI-generated content may be incorrect." id="15" name="Google Shape;15;p31"/>
          <p:cNvPicPr preferRelativeResize="0"/>
          <p:nvPr/>
        </p:nvPicPr>
        <p:blipFill rotWithShape="1">
          <a:blip r:embed="rId3">
            <a:alphaModFix amt="10000"/>
          </a:blip>
          <a:srcRect b="0" l="0" r="0" t="0"/>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howMasterSp="0">
  <p:cSld name="Section Title">
    <p:bg>
      <p:bgPr>
        <a:solidFill>
          <a:schemeClr val="accent1"/>
        </a:solidFill>
      </p:bgPr>
    </p:bg>
    <p:spTree>
      <p:nvGrpSpPr>
        <p:cNvPr id="16" name="Shape 16"/>
        <p:cNvGrpSpPr/>
        <p:nvPr/>
      </p:nvGrpSpPr>
      <p:grpSpPr>
        <a:xfrm>
          <a:off x="0" y="0"/>
          <a:ext cx="0" cy="0"/>
          <a:chOff x="0" y="0"/>
          <a:chExt cx="0" cy="0"/>
        </a:xfrm>
      </p:grpSpPr>
      <p:sp>
        <p:nvSpPr>
          <p:cNvPr id="17" name="Google Shape;17;p32"/>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Objeto">
  <p:cSld name="Título e Objeto">
    <p:spTree>
      <p:nvGrpSpPr>
        <p:cNvPr id="18" name="Shape 18"/>
        <p:cNvGrpSpPr/>
        <p:nvPr/>
      </p:nvGrpSpPr>
      <p:grpSpPr>
        <a:xfrm>
          <a:off x="0" y="0"/>
          <a:ext cx="0" cy="0"/>
          <a:chOff x="0" y="0"/>
          <a:chExt cx="0" cy="0"/>
        </a:xfrm>
      </p:grpSpPr>
      <p:sp>
        <p:nvSpPr>
          <p:cNvPr id="19" name="Google Shape;19;p34"/>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0" name="Google Shape;20;p34"/>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4"/>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323232"/>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22" name="Google Shape;22;p34"/>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23" name="Google Shape;23;p34"/>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p:cSld name="Título y objetos">
    <p:spTree>
      <p:nvGrpSpPr>
        <p:cNvPr id="24" name="Shape 24"/>
        <p:cNvGrpSpPr/>
        <p:nvPr/>
      </p:nvGrpSpPr>
      <p:grpSpPr>
        <a:xfrm>
          <a:off x="0" y="0"/>
          <a:ext cx="0" cy="0"/>
          <a:chOff x="0" y="0"/>
          <a:chExt cx="0" cy="0"/>
        </a:xfrm>
      </p:grpSpPr>
      <p:sp>
        <p:nvSpPr>
          <p:cNvPr id="25" name="Google Shape;25;p33"/>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6" name="Google Shape;26;p33"/>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3"/>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28" name="Google Shape;28;p33"/>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29" name="Google Shape;29;p33"/>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showMasterSp="0">
  <p:cSld name="End Slide">
    <p:bg>
      <p:bgPr>
        <a:solidFill>
          <a:schemeClr val="accent1"/>
        </a:solidFill>
      </p:bgPr>
    </p:bg>
    <p:spTree>
      <p:nvGrpSpPr>
        <p:cNvPr id="30" name="Shape 30"/>
        <p:cNvGrpSpPr/>
        <p:nvPr/>
      </p:nvGrpSpPr>
      <p:grpSpPr>
        <a:xfrm>
          <a:off x="0" y="0"/>
          <a:ext cx="0" cy="0"/>
          <a:chOff x="0" y="0"/>
          <a:chExt cx="0" cy="0"/>
        </a:xfrm>
      </p:grpSpPr>
      <p:pic>
        <p:nvPicPr>
          <p:cNvPr descr="A black and white logo&#10;&#10;AI-generated content may be incorrect." id="31" name="Google Shape;31;p35"/>
          <p:cNvPicPr preferRelativeResize="0"/>
          <p:nvPr/>
        </p:nvPicPr>
        <p:blipFill rotWithShape="1">
          <a:blip r:embed="rId2">
            <a:alphaModFix/>
          </a:blip>
          <a:srcRect b="0" l="0" r="0" t="0"/>
          <a:stretch/>
        </p:blipFill>
        <p:spPr>
          <a:xfrm>
            <a:off x="5841479" y="3803898"/>
            <a:ext cx="12701042" cy="3054102"/>
          </a:xfrm>
          <a:prstGeom prst="rect">
            <a:avLst/>
          </a:prstGeom>
          <a:noFill/>
          <a:ln>
            <a:noFill/>
          </a:ln>
        </p:spPr>
      </p:pic>
      <p:pic>
        <p:nvPicPr>
          <p:cNvPr descr="Blue text on a black background&#10;&#10;AI-generated content may be incorrect." id="32" name="Google Shape;32;p35"/>
          <p:cNvPicPr preferRelativeResize="0"/>
          <p:nvPr/>
        </p:nvPicPr>
        <p:blipFill rotWithShape="1">
          <a:blip r:embed="rId3">
            <a:alphaModFix/>
          </a:blip>
          <a:srcRect b="0" l="0" r="0" t="0"/>
          <a:stretch/>
        </p:blipFill>
        <p:spPr>
          <a:xfrm>
            <a:off x="761999" y="12192000"/>
            <a:ext cx="3415313" cy="762000"/>
          </a:xfrm>
          <a:prstGeom prst="rect">
            <a:avLst/>
          </a:prstGeom>
          <a:noFill/>
          <a:ln>
            <a:noFill/>
          </a:ln>
        </p:spPr>
      </p:pic>
      <p:sp>
        <p:nvSpPr>
          <p:cNvPr id="33" name="Google Shape;33;p35"/>
          <p:cNvSpPr txBox="1"/>
          <p:nvPr/>
        </p:nvSpPr>
        <p:spPr>
          <a:xfrm>
            <a:off x="4625975" y="12410817"/>
            <a:ext cx="18996025" cy="553998"/>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Clr>
                <a:schemeClr val="lt1"/>
              </a:buClr>
              <a:buSzPts val="2700"/>
              <a:buFont typeface="Arial"/>
              <a:buNone/>
            </a:pPr>
            <a:r>
              <a:rPr b="0" baseline="30000" i="0" lang="es-ES" sz="27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b="0" i="0" sz="1400" u="none" cap="none" strike="noStrike">
              <a:solidFill>
                <a:srgbClr val="000000"/>
              </a:solidFill>
              <a:latin typeface="Arial"/>
              <a:ea typeface="Arial"/>
              <a:cs typeface="Arial"/>
              <a:sym typeface="Arial"/>
            </a:endParaRPr>
          </a:p>
        </p:txBody>
      </p:sp>
      <p:grpSp>
        <p:nvGrpSpPr>
          <p:cNvPr id="34" name="Google Shape;34;p35"/>
          <p:cNvGrpSpPr/>
          <p:nvPr/>
        </p:nvGrpSpPr>
        <p:grpSpPr>
          <a:xfrm>
            <a:off x="1633044" y="9658153"/>
            <a:ext cx="21117911" cy="908071"/>
            <a:chOff x="761999" y="9658153"/>
            <a:chExt cx="21117911" cy="908071"/>
          </a:xfrm>
        </p:grpSpPr>
        <p:pic>
          <p:nvPicPr>
            <p:cNvPr descr="A white text on a black background&#10;&#10;AI-generated content may be incorrect." id="35" name="Google Shape;35;p35"/>
            <p:cNvPicPr preferRelativeResize="0"/>
            <p:nvPr/>
          </p:nvPicPr>
          <p:blipFill rotWithShape="1">
            <a:blip r:embed="rId4">
              <a:alphaModFix/>
            </a:blip>
            <a:srcRect b="0" l="0" r="0" t="0"/>
            <a:stretch/>
          </p:blipFill>
          <p:spPr>
            <a:xfrm>
              <a:off x="12863636" y="9658153"/>
              <a:ext cx="3372832" cy="908071"/>
            </a:xfrm>
            <a:prstGeom prst="rect">
              <a:avLst/>
            </a:prstGeom>
            <a:noFill/>
            <a:ln>
              <a:noFill/>
            </a:ln>
          </p:spPr>
        </p:pic>
        <p:pic>
          <p:nvPicPr>
            <p:cNvPr descr="A black and white logo&#10;&#10;AI-generated content may be incorrect." id="36" name="Google Shape;36;p35"/>
            <p:cNvPicPr preferRelativeResize="0"/>
            <p:nvPr/>
          </p:nvPicPr>
          <p:blipFill rotWithShape="1">
            <a:blip r:embed="rId5">
              <a:alphaModFix/>
            </a:blip>
            <a:srcRect b="0" l="0" r="0" t="0"/>
            <a:stretch/>
          </p:blipFill>
          <p:spPr>
            <a:xfrm>
              <a:off x="21044111" y="9730425"/>
              <a:ext cx="835799" cy="835799"/>
            </a:xfrm>
            <a:prstGeom prst="rect">
              <a:avLst/>
            </a:prstGeom>
            <a:noFill/>
            <a:ln>
              <a:noFill/>
            </a:ln>
          </p:spPr>
        </p:pic>
        <p:pic>
          <p:nvPicPr>
            <p:cNvPr descr="A black and white logo&#10;&#10;AI-generated content may be incorrect." id="37" name="Google Shape;37;p35"/>
            <p:cNvPicPr preferRelativeResize="0"/>
            <p:nvPr/>
          </p:nvPicPr>
          <p:blipFill rotWithShape="1">
            <a:blip r:embed="rId6">
              <a:alphaModFix/>
            </a:blip>
            <a:srcRect b="0" l="0" r="0" t="0"/>
            <a:stretch/>
          </p:blipFill>
          <p:spPr>
            <a:xfrm>
              <a:off x="17254641" y="9812433"/>
              <a:ext cx="2771295" cy="753791"/>
            </a:xfrm>
            <a:prstGeom prst="rect">
              <a:avLst/>
            </a:prstGeom>
            <a:noFill/>
            <a:ln>
              <a:noFill/>
            </a:ln>
          </p:spPr>
        </p:pic>
        <p:pic>
          <p:nvPicPr>
            <p:cNvPr descr="A white text on a black background&#10;&#10;AI-generated content may be incorrect." id="38" name="Google Shape;38;p35"/>
            <p:cNvPicPr preferRelativeResize="0"/>
            <p:nvPr/>
          </p:nvPicPr>
          <p:blipFill rotWithShape="1">
            <a:blip r:embed="rId7">
              <a:alphaModFix/>
            </a:blip>
            <a:srcRect b="0" l="0" r="0" t="0"/>
            <a:stretch/>
          </p:blipFill>
          <p:spPr>
            <a:xfrm>
              <a:off x="761999" y="9658153"/>
              <a:ext cx="3015706" cy="908071"/>
            </a:xfrm>
            <a:prstGeom prst="rect">
              <a:avLst/>
            </a:prstGeom>
            <a:noFill/>
            <a:ln>
              <a:noFill/>
            </a:ln>
          </p:spPr>
        </p:pic>
        <p:pic>
          <p:nvPicPr>
            <p:cNvPr id="39" name="Google Shape;39;p35"/>
            <p:cNvPicPr preferRelativeResize="0"/>
            <p:nvPr/>
          </p:nvPicPr>
          <p:blipFill rotWithShape="1">
            <a:blip r:embed="rId8">
              <a:alphaModFix/>
            </a:blip>
            <a:srcRect b="0" l="0" r="0" t="0"/>
            <a:stretch/>
          </p:blipFill>
          <p:spPr>
            <a:xfrm>
              <a:off x="4795878" y="9681828"/>
              <a:ext cx="3015706" cy="884396"/>
            </a:xfrm>
            <a:prstGeom prst="rect">
              <a:avLst/>
            </a:prstGeom>
            <a:noFill/>
            <a:ln>
              <a:noFill/>
            </a:ln>
          </p:spPr>
        </p:pic>
        <p:pic>
          <p:nvPicPr>
            <p:cNvPr id="40" name="Google Shape;40;p35"/>
            <p:cNvPicPr preferRelativeResize="0"/>
            <p:nvPr/>
          </p:nvPicPr>
          <p:blipFill rotWithShape="1">
            <a:blip r:embed="rId9">
              <a:alphaModFix/>
            </a:blip>
            <a:srcRect b="0" l="0" r="0" t="0"/>
            <a:stretch/>
          </p:blipFill>
          <p:spPr>
            <a:xfrm>
              <a:off x="8829757" y="9749443"/>
              <a:ext cx="3015706" cy="816781"/>
            </a:xfrm>
            <a:prstGeom prst="rect">
              <a:avLst/>
            </a:prstGeom>
            <a:noFill/>
            <a:ln>
              <a:noFill/>
            </a:ln>
          </p:spPr>
        </p:pic>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Dark" showMasterSp="0">
  <p:cSld name="Section Title Dark">
    <p:bg>
      <p:bgPr>
        <a:solidFill>
          <a:srgbClr val="323232"/>
        </a:solidFill>
      </p:bgPr>
    </p:bg>
    <p:spTree>
      <p:nvGrpSpPr>
        <p:cNvPr id="41" name="Shape 41"/>
        <p:cNvGrpSpPr/>
        <p:nvPr/>
      </p:nvGrpSpPr>
      <p:grpSpPr>
        <a:xfrm>
          <a:off x="0" y="0"/>
          <a:ext cx="0" cy="0"/>
          <a:chOff x="0" y="0"/>
          <a:chExt cx="0" cy="0"/>
        </a:xfrm>
      </p:grpSpPr>
      <p:sp>
        <p:nvSpPr>
          <p:cNvPr id="42" name="Google Shape;42;p36"/>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11500"/>
              <a:buFont typeface="Arial"/>
              <a:buNone/>
              <a:defRPr sz="115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36"/>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accent1"/>
              </a:buClr>
              <a:buSzPts val="5400"/>
              <a:buFont typeface="Arial"/>
              <a:buNone/>
            </a:pPr>
            <a:r>
              <a:rPr b="0" i="0" lang="es-ES" sz="5400" u="none" cap="none" strike="noStrike">
                <a:solidFill>
                  <a:schemeClr val="accent1"/>
                </a:solidFill>
                <a:latin typeface="Arial"/>
                <a:ea typeface="Arial"/>
                <a:cs typeface="Arial"/>
                <a:sym typeface="Arial"/>
              </a:rPr>
              <a:t>Click to edit Section Subtitle</a:t>
            </a:r>
            <a:endParaRPr b="0" i="0" sz="5400" u="none" cap="none" strike="noStrike">
              <a:solidFill>
                <a:schemeClr val="accent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 2">
    <p:spTree>
      <p:nvGrpSpPr>
        <p:cNvPr id="44" name="Shape 44"/>
        <p:cNvGrpSpPr/>
        <p:nvPr/>
      </p:nvGrpSpPr>
      <p:grpSpPr>
        <a:xfrm>
          <a:off x="0" y="0"/>
          <a:ext cx="0" cy="0"/>
          <a:chOff x="0" y="0"/>
          <a:chExt cx="0" cy="0"/>
        </a:xfrm>
      </p:grpSpPr>
      <p:sp>
        <p:nvSpPr>
          <p:cNvPr id="45" name="Google Shape;45;p37"/>
          <p:cNvSpPr/>
          <p:nvPr/>
        </p:nvSpPr>
        <p:spPr>
          <a:xfrm>
            <a:off x="0" y="0"/>
            <a:ext cx="8161338"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46" name="Google Shape;46;p37"/>
          <p:cNvSpPr txBox="1"/>
          <p:nvPr>
            <p:ph idx="1" type="body"/>
          </p:nvPr>
        </p:nvSpPr>
        <p:spPr>
          <a:xfrm>
            <a:off x="8491538" y="1524000"/>
            <a:ext cx="15130462" cy="101727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7" name="Google Shape;47;p37"/>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48" name="Google Shape;48;p37"/>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49" name="Google Shape;49;p37"/>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50" name="Google Shape;50;p37"/>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amp; Large Image">
  <p:cSld name="Content &amp; Large Image">
    <p:spTree>
      <p:nvGrpSpPr>
        <p:cNvPr id="51" name="Shape 51"/>
        <p:cNvGrpSpPr/>
        <p:nvPr/>
      </p:nvGrpSpPr>
      <p:grpSpPr>
        <a:xfrm>
          <a:off x="0" y="0"/>
          <a:ext cx="0" cy="0"/>
          <a:chOff x="0" y="0"/>
          <a:chExt cx="0" cy="0"/>
        </a:xfrm>
      </p:grpSpPr>
      <p:sp>
        <p:nvSpPr>
          <p:cNvPr id="52" name="Google Shape;52;p38"/>
          <p:cNvSpPr txBox="1"/>
          <p:nvPr>
            <p:ph type="ctrTitle"/>
          </p:nvPr>
        </p:nvSpPr>
        <p:spPr>
          <a:xfrm>
            <a:off x="762003" y="1524000"/>
            <a:ext cx="9331321" cy="310515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38"/>
          <p:cNvSpPr txBox="1"/>
          <p:nvPr>
            <p:ph idx="1" type="body"/>
          </p:nvPr>
        </p:nvSpPr>
        <p:spPr>
          <a:xfrm>
            <a:off x="761999" y="5257800"/>
            <a:ext cx="9331321" cy="6438900"/>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54" name="Google Shape;54;p38"/>
          <p:cNvSpPr/>
          <p:nvPr>
            <p:ph idx="2" type="media"/>
          </p:nvPr>
        </p:nvSpPr>
        <p:spPr>
          <a:xfrm>
            <a:off x="10423525" y="0"/>
            <a:ext cx="13960475" cy="13716000"/>
          </a:xfrm>
          <a:prstGeom prst="rect">
            <a:avLst/>
          </a:prstGeom>
          <a:noFill/>
          <a:ln>
            <a:noFill/>
          </a:ln>
        </p:spPr>
        <p:txBody>
          <a:bodyPr anchorCtr="0" anchor="t" bIns="0" lIns="0" spcFirstLastPara="1" rIns="0" wrap="square" tIns="0">
            <a:normAutofit/>
          </a:bodyPr>
          <a:lstStyle>
            <a:lvl1pPr lvl="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lvl="1"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lvl="2"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lvl="3"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lvl="4"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lvl="5"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lvl="6"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lvl="7"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lvl="8"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
        <p:nvSpPr>
          <p:cNvPr id="55" name="Google Shape;55;p38"/>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56" name="Google Shape;56;p38"/>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57" name="Google Shape;57;p38"/>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Dark">
  <p:cSld name="Two Content Dark">
    <p:bg>
      <p:bgPr>
        <a:solidFill>
          <a:srgbClr val="323232"/>
        </a:solidFill>
      </p:bgPr>
    </p:bg>
    <p:spTree>
      <p:nvGrpSpPr>
        <p:cNvPr id="58" name="Shape 58"/>
        <p:cNvGrpSpPr/>
        <p:nvPr/>
      </p:nvGrpSpPr>
      <p:grpSpPr>
        <a:xfrm>
          <a:off x="0" y="0"/>
          <a:ext cx="0" cy="0"/>
          <a:chOff x="0" y="0"/>
          <a:chExt cx="0" cy="0"/>
        </a:xfrm>
      </p:grpSpPr>
      <p:sp>
        <p:nvSpPr>
          <p:cNvPr id="59" name="Google Shape;59;p40"/>
          <p:cNvSpPr txBox="1"/>
          <p:nvPr>
            <p:ph type="title"/>
          </p:nvPr>
        </p:nvSpPr>
        <p:spPr>
          <a:xfrm>
            <a:off x="765176" y="1535112"/>
            <a:ext cx="17059274" cy="1827214"/>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40"/>
          <p:cNvSpPr txBox="1"/>
          <p:nvPr>
            <p:ph idx="1" type="body"/>
          </p:nvPr>
        </p:nvSpPr>
        <p:spPr>
          <a:xfrm>
            <a:off x="762000"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61" name="Google Shape;61;p40"/>
          <p:cNvSpPr txBox="1"/>
          <p:nvPr>
            <p:ph idx="2" type="body"/>
          </p:nvPr>
        </p:nvSpPr>
        <p:spPr>
          <a:xfrm>
            <a:off x="762000"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62" name="Google Shape;62;p40"/>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chemeClr val="lt1"/>
                </a:solidFill>
                <a:latin typeface="Arial"/>
                <a:ea typeface="Arial"/>
                <a:cs typeface="Arial"/>
                <a:sym typeface="Arial"/>
              </a:rPr>
              <a:t>FOOTPRINT</a:t>
            </a:r>
            <a:endParaRPr b="0" i="0" sz="1800" u="none" cap="none" strike="noStrike">
              <a:solidFill>
                <a:schemeClr val="lt1"/>
              </a:solidFill>
              <a:latin typeface="Arial"/>
              <a:ea typeface="Arial"/>
              <a:cs typeface="Arial"/>
              <a:sym typeface="Arial"/>
            </a:endParaRPr>
          </a:p>
        </p:txBody>
      </p:sp>
      <p:sp>
        <p:nvSpPr>
          <p:cNvPr id="63" name="Google Shape;63;p40"/>
          <p:cNvSpPr txBox="1"/>
          <p:nvPr>
            <p:ph idx="3" type="body"/>
          </p:nvPr>
        </p:nvSpPr>
        <p:spPr>
          <a:xfrm>
            <a:off x="12357102"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64" name="Google Shape;64;p40"/>
          <p:cNvSpPr txBox="1"/>
          <p:nvPr>
            <p:ph idx="4" type="body"/>
          </p:nvPr>
        </p:nvSpPr>
        <p:spPr>
          <a:xfrm>
            <a:off x="12357102"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65" name="Google Shape;65;p40"/>
          <p:cNvPicPr preferRelativeResize="0"/>
          <p:nvPr/>
        </p:nvPicPr>
        <p:blipFill rotWithShape="1">
          <a:blip r:embed="rId2">
            <a:alphaModFix/>
          </a:blip>
          <a:srcRect b="0" l="0" r="0" t="0"/>
          <a:stretch/>
        </p:blipFill>
        <p:spPr>
          <a:xfrm>
            <a:off x="762000" y="12469466"/>
            <a:ext cx="2171700" cy="484533"/>
          </a:xfrm>
          <a:prstGeom prst="rect">
            <a:avLst/>
          </a:prstGeom>
          <a:noFill/>
          <a:ln>
            <a:noFill/>
          </a:ln>
        </p:spPr>
      </p:pic>
      <p:pic>
        <p:nvPicPr>
          <p:cNvPr descr="A black and white logo&#10;&#10;AI-generated content may be incorrect." id="66" name="Google Shape;66;p40"/>
          <p:cNvPicPr preferRelativeResize="0"/>
          <p:nvPr/>
        </p:nvPicPr>
        <p:blipFill rotWithShape="1">
          <a:blip r:embed="rId3">
            <a:alphaModFix/>
          </a:blip>
          <a:srcRect b="0" l="0" r="0" t="0"/>
          <a:stretch/>
        </p:blipFill>
        <p:spPr>
          <a:xfrm>
            <a:off x="21606569" y="12469466"/>
            <a:ext cx="2015431" cy="484632"/>
          </a:xfrm>
          <a:prstGeom prst="rect">
            <a:avLst/>
          </a:prstGeom>
          <a:noFill/>
          <a:ln>
            <a:noFill/>
          </a:ln>
        </p:spPr>
      </p:pic>
      <p:sp>
        <p:nvSpPr>
          <p:cNvPr id="67" name="Google Shape;67;p40"/>
          <p:cNvSpPr txBox="1"/>
          <p:nvPr>
            <p:ph idx="12" type="sldNum"/>
          </p:nvPr>
        </p:nvSpPr>
        <p:spPr>
          <a:xfrm>
            <a:off x="15659100" y="-1103312"/>
            <a:ext cx="5486400" cy="276999"/>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Coloured Content">
  <p:cSld name="Large Coloured Content">
    <p:spTree>
      <p:nvGrpSpPr>
        <p:cNvPr id="68" name="Shape 68"/>
        <p:cNvGrpSpPr/>
        <p:nvPr/>
      </p:nvGrpSpPr>
      <p:grpSpPr>
        <a:xfrm>
          <a:off x="0" y="0"/>
          <a:ext cx="0" cy="0"/>
          <a:chOff x="0" y="0"/>
          <a:chExt cx="0" cy="0"/>
        </a:xfrm>
      </p:grpSpPr>
      <p:sp>
        <p:nvSpPr>
          <p:cNvPr id="69" name="Google Shape;69;p41"/>
          <p:cNvSpPr/>
          <p:nvPr/>
        </p:nvSpPr>
        <p:spPr>
          <a:xfrm>
            <a:off x="8491538" y="0"/>
            <a:ext cx="15892462"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70" name="Google Shape;70;p41"/>
          <p:cNvSpPr txBox="1"/>
          <p:nvPr>
            <p:ph type="title"/>
          </p:nvPr>
        </p:nvSpPr>
        <p:spPr>
          <a:xfrm>
            <a:off x="761999" y="1524000"/>
            <a:ext cx="7399339" cy="4484687"/>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41"/>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72" name="Google Shape;72;p41"/>
          <p:cNvSpPr txBox="1"/>
          <p:nvPr>
            <p:ph idx="1" type="body"/>
          </p:nvPr>
        </p:nvSpPr>
        <p:spPr>
          <a:xfrm>
            <a:off x="10423525" y="1524000"/>
            <a:ext cx="13198475" cy="1066800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descr="Blue text on a black background&#10;&#10;AI-generated content may be incorrect." id="73" name="Google Shape;73;p41"/>
          <p:cNvPicPr preferRelativeResize="0"/>
          <p:nvPr/>
        </p:nvPicPr>
        <p:blipFill rotWithShape="1">
          <a:blip r:embed="rId2">
            <a:alphaModFix/>
          </a:blip>
          <a:srcRect b="0" l="0" r="0" t="0"/>
          <a:stretch/>
        </p:blipFill>
        <p:spPr>
          <a:xfrm>
            <a:off x="762000" y="12469466"/>
            <a:ext cx="2171700" cy="484534"/>
          </a:xfrm>
          <a:prstGeom prst="rect">
            <a:avLst/>
          </a:prstGeom>
          <a:noFill/>
          <a:ln>
            <a:noFill/>
          </a:ln>
        </p:spPr>
      </p:pic>
      <p:pic>
        <p:nvPicPr>
          <p:cNvPr descr="A black and white logo&#10;&#10;AI-generated content may be incorrect." id="74" name="Google Shape;74;p41"/>
          <p:cNvPicPr preferRelativeResize="0"/>
          <p:nvPr/>
        </p:nvPicPr>
        <p:blipFill rotWithShape="1">
          <a:blip r:embed="rId3">
            <a:alphaModFix/>
          </a:blip>
          <a:srcRect b="0" l="0" r="0" t="0"/>
          <a:stretch/>
        </p:blipFill>
        <p:spPr>
          <a:xfrm>
            <a:off x="21606569" y="12481199"/>
            <a:ext cx="2015431" cy="48463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Slide Picture">
  <p:cSld name="Full-Slide Picture">
    <p:spTree>
      <p:nvGrpSpPr>
        <p:cNvPr id="75" name="Shape 75"/>
        <p:cNvGrpSpPr/>
        <p:nvPr/>
      </p:nvGrpSpPr>
      <p:grpSpPr>
        <a:xfrm>
          <a:off x="0" y="0"/>
          <a:ext cx="0" cy="0"/>
          <a:chOff x="0" y="0"/>
          <a:chExt cx="0" cy="0"/>
        </a:xfrm>
      </p:grpSpPr>
      <p:sp>
        <p:nvSpPr>
          <p:cNvPr id="76" name="Google Shape;76;p42"/>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77" name="Google Shape;77;p42"/>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78" name="Google Shape;78;p42"/>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
        <p:nvSpPr>
          <p:cNvPr id="79" name="Google Shape;79;p42"/>
          <p:cNvSpPr/>
          <p:nvPr>
            <p:ph idx="2" type="pic"/>
          </p:nvPr>
        </p:nvSpPr>
        <p:spPr>
          <a:xfrm>
            <a:off x="0" y="0"/>
            <a:ext cx="24384000" cy="13716000"/>
          </a:xfrm>
          <a:prstGeom prst="rect">
            <a:avLst/>
          </a:prstGeom>
          <a:noFill/>
          <a:ln>
            <a:noFill/>
          </a:ln>
        </p:spPr>
      </p:sp>
      <p:sp>
        <p:nvSpPr>
          <p:cNvPr id="80" name="Google Shape;80;p42"/>
          <p:cNvSpPr/>
          <p:nvPr/>
        </p:nvSpPr>
        <p:spPr>
          <a:xfrm>
            <a:off x="0" y="7886700"/>
            <a:ext cx="13982700" cy="4305300"/>
          </a:xfrm>
          <a:prstGeom prst="rect">
            <a:avLst/>
          </a:prstGeom>
          <a:solidFill>
            <a:schemeClr val="lt1">
              <a:alpha val="20000"/>
            </a:schemeClr>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0" i="0" lang="es-ES" sz="3600" u="none" cap="none" strike="noStrike">
                <a:solidFill>
                  <a:schemeClr val="lt1"/>
                </a:solidFill>
                <a:latin typeface="Arial"/>
                <a:ea typeface="Arial"/>
                <a:cs typeface="Arial"/>
                <a:sym typeface="Arial"/>
              </a:rPr>
              <a:t>v</a:t>
            </a:r>
            <a:endParaRPr b="0" i="0" sz="3600" u="none" cap="none" strike="noStrike">
              <a:solidFill>
                <a:schemeClr val="lt1"/>
              </a:solidFill>
              <a:latin typeface="Arial"/>
              <a:ea typeface="Arial"/>
              <a:cs typeface="Arial"/>
              <a:sym typeface="Arial"/>
            </a:endParaRPr>
          </a:p>
        </p:txBody>
      </p:sp>
      <p:sp>
        <p:nvSpPr>
          <p:cNvPr id="81" name="Google Shape;81;p42"/>
          <p:cNvSpPr txBox="1"/>
          <p:nvPr>
            <p:ph idx="1" type="body"/>
          </p:nvPr>
        </p:nvSpPr>
        <p:spPr>
          <a:xfrm>
            <a:off x="762000" y="8355744"/>
            <a:ext cx="9331320" cy="3340955"/>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9" name="Shape 9"/>
        <p:cNvGrpSpPr/>
        <p:nvPr/>
      </p:nvGrpSpPr>
      <p:grpSpPr>
        <a:xfrm>
          <a:off x="0" y="0"/>
          <a:ext cx="0" cy="0"/>
          <a:chOff x="0" y="0"/>
          <a:chExt cx="0" cy="0"/>
        </a:xfrm>
      </p:grpSpPr>
      <p:sp>
        <p:nvSpPr>
          <p:cNvPr id="10" name="Google Shape;10;p30"/>
          <p:cNvSpPr txBox="1"/>
          <p:nvPr>
            <p:ph type="title"/>
          </p:nvPr>
        </p:nvSpPr>
        <p:spPr>
          <a:xfrm>
            <a:off x="761999" y="1524000"/>
            <a:ext cx="15128875" cy="4484687"/>
          </a:xfrm>
          <a:prstGeom prst="rect">
            <a:avLst/>
          </a:prstGeom>
          <a:noFill/>
          <a:ln>
            <a:noFill/>
          </a:ln>
        </p:spPr>
        <p:txBody>
          <a:bodyPr anchorCtr="0" anchor="t" bIns="0" lIns="0" spcFirstLastPara="1" rIns="0" wrap="square" tIns="0">
            <a:normAutofit/>
          </a:bodyPr>
          <a:lstStyle>
            <a:lvl1pPr lvl="0" marR="0" rtl="0" algn="l">
              <a:lnSpc>
                <a:spcPct val="90000"/>
              </a:lnSpc>
              <a:spcBef>
                <a:spcPts val="0"/>
              </a:spcBef>
              <a:spcAft>
                <a:spcPts val="0"/>
              </a:spcAft>
              <a:buClr>
                <a:srgbClr val="323232"/>
              </a:buClr>
              <a:buSzPts val="8000"/>
              <a:buFont typeface="Arial"/>
              <a:buNone/>
              <a:defRPr b="0" i="0" sz="8000" u="none" cap="none" strike="noStrike">
                <a:solidFill>
                  <a:srgbClr val="32323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30"/>
          <p:cNvSpPr txBox="1"/>
          <p:nvPr>
            <p:ph idx="1" type="body"/>
          </p:nvPr>
        </p:nvSpPr>
        <p:spPr>
          <a:xfrm>
            <a:off x="755650" y="6858000"/>
            <a:ext cx="15135225" cy="4838700"/>
          </a:xfrm>
          <a:prstGeom prst="rect">
            <a:avLst/>
          </a:prstGeom>
          <a:noFill/>
          <a:ln>
            <a:noFill/>
          </a:ln>
        </p:spPr>
        <p:txBody>
          <a:bodyPr anchorCtr="0" anchor="t" bIns="0" lIns="0" spcFirstLastPara="1" rIns="0" wrap="square" tIns="0">
            <a:normAutofit/>
          </a:bodyPr>
          <a:lstStyle>
            <a:lvl1pPr indent="-584200" lvl="0" marL="45720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indent="-533400" lvl="1" marL="914400"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indent="-482600" lvl="2" marL="1371600"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indent="-457200" lvl="3" marL="18288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indent="-457200" lvl="4" marL="22860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www.youtube.com/watch?app=desktop&amp;v=NUmqnESs4do&amp;t=1s" TargetMode="External"/><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4.png"/><Relationship Id="rId4" Type="http://schemas.openxmlformats.org/officeDocument/2006/relationships/image" Target="../media/image12.jpg"/><Relationship Id="rId5" Type="http://schemas.openxmlformats.org/officeDocument/2006/relationships/image" Target="../media/image13.png"/><Relationship Id="rId6" Type="http://schemas.openxmlformats.org/officeDocument/2006/relationships/image" Target="../media/image21.jpg"/><Relationship Id="rId7" Type="http://schemas.openxmlformats.org/officeDocument/2006/relationships/image" Target="../media/image15.png"/><Relationship Id="rId8"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4.png"/><Relationship Id="rId4" Type="http://schemas.openxmlformats.org/officeDocument/2006/relationships/image" Target="../media/image12.jpg"/><Relationship Id="rId5" Type="http://schemas.openxmlformats.org/officeDocument/2006/relationships/image" Target="../media/image13.png"/><Relationship Id="rId6" Type="http://schemas.openxmlformats.org/officeDocument/2006/relationships/image" Target="../media/image21.jpg"/><Relationship Id="rId7" Type="http://schemas.openxmlformats.org/officeDocument/2006/relationships/image" Target="../media/image15.png"/><Relationship Id="rId8"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8.jp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6.jpg"/><Relationship Id="rId4" Type="http://schemas.openxmlformats.org/officeDocument/2006/relationships/image" Target="../media/image2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
          <p:cNvSpPr txBox="1"/>
          <p:nvPr>
            <p:ph type="title"/>
          </p:nvPr>
        </p:nvSpPr>
        <p:spPr>
          <a:xfrm>
            <a:off x="851975" y="6135600"/>
            <a:ext cx="18482700" cy="14448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s-ES" sz="9600"/>
              <a:t>Módulo </a:t>
            </a:r>
            <a:r>
              <a:rPr b="1" lang="es-ES" sz="9600"/>
              <a:t>7: Certificación verde</a:t>
            </a:r>
            <a:endParaRPr b="1"/>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2"/>
          <p:cNvSpPr txBox="1"/>
          <p:nvPr>
            <p:ph type="title"/>
          </p:nvPr>
        </p:nvSpPr>
        <p:spPr>
          <a:xfrm>
            <a:off x="1006175" y="6205800"/>
            <a:ext cx="18174300" cy="13044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19792"/>
              <a:buFont typeface="Arial"/>
              <a:buNone/>
            </a:pPr>
            <a:r>
              <a:rPr b="1" lang="es-ES" sz="9600"/>
              <a:t>1. Introducción al módulo</a:t>
            </a:r>
            <a:endParaRPr b="1"/>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6" name="Shape 96"/>
        <p:cNvGrpSpPr/>
        <p:nvPr/>
      </p:nvGrpSpPr>
      <p:grpSpPr>
        <a:xfrm>
          <a:off x="0" y="0"/>
          <a:ext cx="0" cy="0"/>
          <a:chOff x="0" y="0"/>
          <a:chExt cx="0" cy="0"/>
        </a:xfrm>
      </p:grpSpPr>
      <p:sp>
        <p:nvSpPr>
          <p:cNvPr id="97" name="Google Shape;97;g38a13c8fae0_0_0"/>
          <p:cNvSpPr txBox="1"/>
          <p:nvPr>
            <p:ph type="title"/>
          </p:nvPr>
        </p:nvSpPr>
        <p:spPr>
          <a:xfrm>
            <a:off x="762000" y="1917000"/>
            <a:ext cx="22860000" cy="9786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s-ES" sz="6700"/>
              <a:t>Lluvia de ideas</a:t>
            </a:r>
            <a:endParaRPr b="1"/>
          </a:p>
        </p:txBody>
      </p:sp>
      <p:sp>
        <p:nvSpPr>
          <p:cNvPr id="98" name="Google Shape;98;g38a13c8fae0_0_0"/>
          <p:cNvSpPr txBox="1"/>
          <p:nvPr>
            <p:ph idx="1" type="body"/>
          </p:nvPr>
        </p:nvSpPr>
        <p:spPr>
          <a:xfrm>
            <a:off x="1893175" y="5149625"/>
            <a:ext cx="13997700" cy="5436300"/>
          </a:xfrm>
          <a:prstGeom prst="rect">
            <a:avLst/>
          </a:prstGeom>
          <a:noFill/>
          <a:ln>
            <a:noFill/>
          </a:ln>
        </p:spPr>
        <p:txBody>
          <a:bodyPr anchorCtr="0" anchor="t" bIns="0" lIns="0" spcFirstLastPara="1" rIns="0" wrap="square" tIns="0">
            <a:normAutofit/>
          </a:bodyPr>
          <a:lstStyle/>
          <a:p>
            <a:pPr indent="-228600" lvl="0" marL="457200" rtl="0" algn="l">
              <a:lnSpc>
                <a:spcPct val="90000"/>
              </a:lnSpc>
              <a:spcBef>
                <a:spcPts val="2000"/>
              </a:spcBef>
              <a:spcAft>
                <a:spcPts val="0"/>
              </a:spcAft>
              <a:buClr>
                <a:srgbClr val="323232"/>
              </a:buClr>
              <a:buSzPts val="5600"/>
              <a:buNone/>
            </a:pPr>
            <a:r>
              <a:rPr b="1" lang="es-ES" sz="5300"/>
              <a:t>¡Hablemos!</a:t>
            </a:r>
            <a:endParaRPr b="1"/>
          </a:p>
          <a:p>
            <a:pPr indent="-914400" lvl="0" marL="1143000" rtl="0" algn="l">
              <a:lnSpc>
                <a:spcPct val="90000"/>
              </a:lnSpc>
              <a:spcBef>
                <a:spcPts val="2000"/>
              </a:spcBef>
              <a:spcAft>
                <a:spcPts val="0"/>
              </a:spcAft>
              <a:buSzPts val="5600"/>
              <a:buAutoNum type="arabicPeriod"/>
            </a:pPr>
            <a:r>
              <a:rPr lang="es-ES" sz="5300"/>
              <a:t>¿Conoces alguna certificación ecológica que se utilice en el sector turístico?</a:t>
            </a:r>
            <a:endParaRPr/>
          </a:p>
          <a:p>
            <a:pPr indent="-914400" lvl="0" marL="1143000" rtl="0" algn="l">
              <a:lnSpc>
                <a:spcPct val="90000"/>
              </a:lnSpc>
              <a:spcBef>
                <a:spcPts val="2000"/>
              </a:spcBef>
              <a:spcAft>
                <a:spcPts val="0"/>
              </a:spcAft>
              <a:buSzPts val="5600"/>
              <a:buAutoNum type="arabicPeriod"/>
            </a:pPr>
            <a:r>
              <a:rPr lang="es-ES" sz="5300"/>
              <a:t>¿Qué beneficios crees que obtiene una empresa al tener una certificación ecológica?</a:t>
            </a:r>
            <a:endParaRPr/>
          </a:p>
        </p:txBody>
      </p:sp>
      <p:pic>
        <p:nvPicPr>
          <p:cNvPr id="99" name="Google Shape;99;g38a13c8fae0_0_0"/>
          <p:cNvPicPr preferRelativeResize="0"/>
          <p:nvPr/>
        </p:nvPicPr>
        <p:blipFill rotWithShape="1">
          <a:blip r:embed="rId3">
            <a:alphaModFix/>
          </a:blip>
          <a:srcRect b="0" l="0" r="0" t="0"/>
          <a:stretch/>
        </p:blipFill>
        <p:spPr>
          <a:xfrm>
            <a:off x="17066375" y="5284376"/>
            <a:ext cx="6040575" cy="51668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4" name="Shape 104"/>
        <p:cNvGrpSpPr/>
        <p:nvPr/>
      </p:nvGrpSpPr>
      <p:grpSpPr>
        <a:xfrm>
          <a:off x="0" y="0"/>
          <a:ext cx="0" cy="0"/>
          <a:chOff x="0" y="0"/>
          <a:chExt cx="0" cy="0"/>
        </a:xfrm>
      </p:grpSpPr>
      <p:pic>
        <p:nvPicPr>
          <p:cNvPr id="105" name="Google Shape;105;g38a13c8fae0_0_10">
            <a:hlinkClick r:id="rId3"/>
          </p:cNvPr>
          <p:cNvPicPr preferRelativeResize="0"/>
          <p:nvPr/>
        </p:nvPicPr>
        <p:blipFill rotWithShape="1">
          <a:blip r:embed="rId4">
            <a:alphaModFix/>
          </a:blip>
          <a:srcRect b="0" l="0" r="0" t="0"/>
          <a:stretch/>
        </p:blipFill>
        <p:spPr>
          <a:xfrm>
            <a:off x="6196438" y="3779898"/>
            <a:ext cx="11991113" cy="6156220"/>
          </a:xfrm>
          <a:prstGeom prst="rect">
            <a:avLst/>
          </a:prstGeom>
          <a:noFill/>
          <a:ln>
            <a:noFill/>
          </a:ln>
        </p:spPr>
      </p:pic>
      <p:sp>
        <p:nvSpPr>
          <p:cNvPr id="106" name="Google Shape;106;g38a13c8fae0_0_10"/>
          <p:cNvSpPr txBox="1"/>
          <p:nvPr>
            <p:ph idx="1" type="body"/>
          </p:nvPr>
        </p:nvSpPr>
        <p:spPr>
          <a:xfrm>
            <a:off x="3720000" y="1406599"/>
            <a:ext cx="16944000" cy="14586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2000"/>
              </a:spcBef>
              <a:spcAft>
                <a:spcPts val="2000"/>
              </a:spcAft>
              <a:buSzPts val="5600"/>
              <a:buNone/>
            </a:pPr>
            <a:r>
              <a:rPr b="1" lang="es-ES" sz="4300"/>
              <a:t>Vídeo introductorio:</a:t>
            </a:r>
            <a:r>
              <a:rPr lang="es-ES" sz="4300"/>
              <a:t> ¿Qué significan las certificaciones de alojamiento sostenible para los viajes europeos?</a:t>
            </a:r>
            <a:endParaRPr sz="7100"/>
          </a:p>
        </p:txBody>
      </p:sp>
      <p:sp>
        <p:nvSpPr>
          <p:cNvPr id="107" name="Google Shape;107;g38a13c8fae0_0_10"/>
          <p:cNvSpPr txBox="1"/>
          <p:nvPr/>
        </p:nvSpPr>
        <p:spPr>
          <a:xfrm>
            <a:off x="6061350" y="10850825"/>
            <a:ext cx="12261300" cy="2103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1" i="0" lang="es-ES" sz="4200" u="none" cap="none" strike="noStrike">
                <a:solidFill>
                  <a:srgbClr val="323232"/>
                </a:solidFill>
                <a:latin typeface="Arial"/>
                <a:ea typeface="Arial"/>
                <a:cs typeface="Arial"/>
                <a:sym typeface="Arial"/>
              </a:rPr>
              <a:t>Mira el video y responde las preguntas:</a:t>
            </a:r>
            <a:endParaRPr b="1"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s-ES" sz="4200" u="none" cap="none" strike="noStrike">
                <a:solidFill>
                  <a:srgbClr val="323232"/>
                </a:solidFill>
                <a:latin typeface="Arial"/>
                <a:ea typeface="Arial"/>
                <a:cs typeface="Arial"/>
                <a:sym typeface="Arial"/>
              </a:rPr>
              <a:t>¿Qué certificaciones se mencionaron?</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s-ES" sz="4200" u="none" cap="none" strike="noStrike">
                <a:solidFill>
                  <a:srgbClr val="323232"/>
                </a:solidFill>
                <a:latin typeface="Arial"/>
                <a:ea typeface="Arial"/>
                <a:cs typeface="Arial"/>
                <a:sym typeface="Arial"/>
              </a:rPr>
              <a:t>¿Qué beneficios y desafíos se presentaron?</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3"/>
          <p:cNvSpPr txBox="1"/>
          <p:nvPr>
            <p:ph idx="1" type="body"/>
          </p:nvPr>
        </p:nvSpPr>
        <p:spPr>
          <a:xfrm>
            <a:off x="849000" y="2895600"/>
            <a:ext cx="22686000" cy="9171600"/>
          </a:xfrm>
          <a:prstGeom prst="rect">
            <a:avLst/>
          </a:prstGeom>
          <a:noFill/>
          <a:ln>
            <a:noFill/>
          </a:ln>
        </p:spPr>
        <p:txBody>
          <a:bodyPr anchorCtr="0" anchor="t" bIns="0" lIns="0" spcFirstLastPara="1" rIns="0" wrap="square" tIns="118850">
            <a:noAutofit/>
          </a:bodyPr>
          <a:lstStyle/>
          <a:p>
            <a:pPr indent="0" lvl="0" marL="0" rtl="0" algn="ctr">
              <a:lnSpc>
                <a:spcPct val="130000"/>
              </a:lnSpc>
              <a:spcBef>
                <a:spcPts val="0"/>
              </a:spcBef>
              <a:spcAft>
                <a:spcPts val="0"/>
              </a:spcAft>
              <a:buSzPts val="5600"/>
              <a:buNone/>
            </a:pPr>
            <a:r>
              <a:rPr i="1" lang="es-ES" sz="5000"/>
              <a:t>"Las certificaciones proporcionan una prueba independiente de sostenibilidad. Generan confianza y brindan acceso a mercados ecosensibles."</a:t>
            </a:r>
            <a:endParaRPr i="1" sz="5000"/>
          </a:p>
          <a:p>
            <a:pPr indent="0" lvl="0" marL="0" rtl="0" algn="just">
              <a:lnSpc>
                <a:spcPct val="130000"/>
              </a:lnSpc>
              <a:spcBef>
                <a:spcPts val="0"/>
              </a:spcBef>
              <a:spcAft>
                <a:spcPts val="0"/>
              </a:spcAft>
              <a:buSzPts val="5600"/>
              <a:buNone/>
            </a:pPr>
            <a:r>
              <a:rPr lang="es-ES" sz="5000"/>
              <a:t>El turismo se encuentra bajo una creciente presión para demostrar su sostenibilidad. Las certificaciones verdes proporcionan evidencia estructurada e independiente del compromiso ambiental, un factor cada vez más crucial para viajeros, organismos reguladores y socios. Este módulo presenta las principales ecoetiquetas (p. ej., Etiqueta Ecológica de la UE, Clave Verde, Biosphere) y sistemas de gestión (ISO 14001, EMAS), describiendo sus beneficios y desafíos para las pymes turísticas.</a:t>
            </a:r>
            <a:endParaRPr sz="5000"/>
          </a:p>
        </p:txBody>
      </p:sp>
      <p:sp>
        <p:nvSpPr>
          <p:cNvPr id="113" name="Google Shape;113;p3"/>
          <p:cNvSpPr txBox="1"/>
          <p:nvPr>
            <p:ph type="title"/>
          </p:nvPr>
        </p:nvSpPr>
        <p:spPr>
          <a:xfrm>
            <a:off x="762000" y="1524000"/>
            <a:ext cx="22860000" cy="10341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s-ES" sz="6400"/>
              <a:t>Introducción</a:t>
            </a:r>
            <a:endParaRPr b="1"/>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5"/>
          <p:cNvSpPr txBox="1"/>
          <p:nvPr>
            <p:ph type="title"/>
          </p:nvPr>
        </p:nvSpPr>
        <p:spPr>
          <a:xfrm>
            <a:off x="762050" y="6177750"/>
            <a:ext cx="15459000" cy="13605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s-ES" sz="9600"/>
              <a:t>2. Certificaciones verdes</a:t>
            </a:r>
            <a:endParaRPr b="1"/>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6"/>
          <p:cNvSpPr/>
          <p:nvPr/>
        </p:nvSpPr>
        <p:spPr>
          <a:xfrm>
            <a:off x="2694000" y="1881425"/>
            <a:ext cx="8848800" cy="3894600"/>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s-ES" sz="3600" u="none" cap="none" strike="noStrike">
                <a:solidFill>
                  <a:schemeClr val="dk1"/>
                </a:solidFill>
                <a:latin typeface="Arial"/>
                <a:ea typeface="Arial"/>
                <a:cs typeface="Arial"/>
                <a:sym typeface="Arial"/>
              </a:rPr>
              <a:t>Una </a:t>
            </a:r>
            <a:r>
              <a:rPr b="1" i="0" lang="es-ES" sz="3600" u="none" cap="none" strike="noStrike">
                <a:solidFill>
                  <a:schemeClr val="dk1"/>
                </a:solidFill>
                <a:latin typeface="Arial"/>
                <a:ea typeface="Arial"/>
                <a:cs typeface="Arial"/>
                <a:sym typeface="Arial"/>
              </a:rPr>
              <a:t>certificación </a:t>
            </a:r>
            <a:r>
              <a:rPr b="0" i="0" lang="es-ES" sz="3600" u="none" cap="none" strike="noStrike">
                <a:solidFill>
                  <a:schemeClr val="dk1"/>
                </a:solidFill>
                <a:latin typeface="Arial"/>
                <a:ea typeface="Arial"/>
                <a:cs typeface="Arial"/>
                <a:sym typeface="Arial"/>
              </a:rPr>
              <a:t>es una herramienta que se utiliza para garantizar que una empresa, un producto o una actividad cumple con estándares o pautas específicas.</a:t>
            </a:r>
            <a:endParaRPr b="0" i="0" sz="1400" u="none" cap="none" strike="noStrike">
              <a:solidFill>
                <a:schemeClr val="dk1"/>
              </a:solidFill>
              <a:latin typeface="Arial"/>
              <a:ea typeface="Arial"/>
              <a:cs typeface="Arial"/>
              <a:sym typeface="Arial"/>
            </a:endParaRPr>
          </a:p>
        </p:txBody>
      </p:sp>
      <p:sp>
        <p:nvSpPr>
          <p:cNvPr id="125" name="Google Shape;125;p6"/>
          <p:cNvSpPr/>
          <p:nvPr/>
        </p:nvSpPr>
        <p:spPr>
          <a:xfrm>
            <a:off x="11764500" y="1881100"/>
            <a:ext cx="8713200" cy="3894600"/>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s-ES" sz="3600" u="none" cap="none" strike="noStrike">
                <a:solidFill>
                  <a:schemeClr val="dk1"/>
                </a:solidFill>
                <a:latin typeface="Arial"/>
                <a:ea typeface="Arial"/>
                <a:cs typeface="Arial"/>
                <a:sym typeface="Arial"/>
              </a:rPr>
              <a:t>En </a:t>
            </a:r>
            <a:r>
              <a:rPr b="1" i="0" lang="es-ES" sz="3600" u="none" cap="none" strike="noStrike">
                <a:solidFill>
                  <a:schemeClr val="dk1"/>
                </a:solidFill>
                <a:latin typeface="Arial"/>
                <a:ea typeface="Arial"/>
                <a:cs typeface="Arial"/>
                <a:sym typeface="Arial"/>
              </a:rPr>
              <a:t>el sector turístico</a:t>
            </a:r>
            <a:r>
              <a:rPr b="0" i="0" lang="es-ES" sz="3600" u="none" cap="none" strike="noStrike">
                <a:solidFill>
                  <a:schemeClr val="dk1"/>
                </a:solidFill>
                <a:latin typeface="Arial"/>
                <a:ea typeface="Arial"/>
                <a:cs typeface="Arial"/>
                <a:sym typeface="Arial"/>
              </a:rPr>
              <a:t>, las certificaciones se aplican comúnmente para evaluar la calidad y seguridad de los servicios, incluido el alojamiento, la satisfacción del cliente y las prácticas operativas.</a:t>
            </a:r>
            <a:endParaRPr b="0" i="0" sz="1400" u="none" cap="none" strike="noStrike">
              <a:solidFill>
                <a:schemeClr val="dk1"/>
              </a:solidFill>
              <a:latin typeface="Arial"/>
              <a:ea typeface="Arial"/>
              <a:cs typeface="Arial"/>
              <a:sym typeface="Arial"/>
            </a:endParaRPr>
          </a:p>
        </p:txBody>
      </p:sp>
      <p:sp>
        <p:nvSpPr>
          <p:cNvPr id="126" name="Google Shape;126;p6"/>
          <p:cNvSpPr/>
          <p:nvPr/>
        </p:nvSpPr>
        <p:spPr>
          <a:xfrm>
            <a:off x="2449885" y="6152547"/>
            <a:ext cx="18027863" cy="6480612"/>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s-ES" sz="3500" u="none" cap="none" strike="noStrike">
                <a:solidFill>
                  <a:schemeClr val="dk1"/>
                </a:solidFill>
                <a:latin typeface="Arial"/>
                <a:ea typeface="Arial"/>
                <a:cs typeface="Arial"/>
                <a:sym typeface="Arial"/>
              </a:rPr>
              <a:t>Según el PNUMA y la OMT (2005), una </a:t>
            </a:r>
            <a:r>
              <a:rPr b="1" i="0" lang="es-ES" sz="3500" u="none" cap="none" strike="noStrike">
                <a:solidFill>
                  <a:schemeClr val="dk1"/>
                </a:solidFill>
                <a:latin typeface="Arial"/>
                <a:ea typeface="Arial"/>
                <a:cs typeface="Arial"/>
                <a:sym typeface="Arial"/>
              </a:rPr>
              <a:t>certificación verde</a:t>
            </a:r>
            <a:r>
              <a:rPr b="0" i="0" lang="es-ES" sz="3500" u="none" cap="none" strike="noStrike">
                <a:solidFill>
                  <a:schemeClr val="dk1"/>
                </a:solidFill>
                <a:latin typeface="Arial"/>
                <a:ea typeface="Arial"/>
                <a:cs typeface="Arial"/>
                <a:sym typeface="Arial"/>
              </a:rPr>
              <a:t> generalmente se basa en:</a:t>
            </a:r>
            <a:endParaRPr b="0" i="0" sz="3500" u="none" cap="none" strike="noStrike">
              <a:solidFill>
                <a:schemeClr val="dk1"/>
              </a:solidFill>
              <a:latin typeface="Arial"/>
              <a:ea typeface="Arial"/>
              <a:cs typeface="Arial"/>
              <a:sym typeface="Arial"/>
            </a:endParaRPr>
          </a:p>
          <a:p>
            <a:pPr indent="-749300" lvl="0" marL="742950" marR="0" rtl="0" algn="l">
              <a:lnSpc>
                <a:spcPct val="100000"/>
              </a:lnSpc>
              <a:spcBef>
                <a:spcPts val="0"/>
              </a:spcBef>
              <a:spcAft>
                <a:spcPts val="0"/>
              </a:spcAft>
              <a:buClr>
                <a:srgbClr val="000000"/>
              </a:buClr>
              <a:buSzPts val="3500"/>
              <a:buFont typeface="Arial"/>
              <a:buAutoNum type="arabicPeriod"/>
            </a:pPr>
            <a:r>
              <a:rPr b="0" i="0" lang="es-ES" sz="3500" u="none" cap="none" strike="noStrike">
                <a:solidFill>
                  <a:schemeClr val="dk1"/>
                </a:solidFill>
                <a:latin typeface="Arial"/>
                <a:ea typeface="Arial"/>
                <a:cs typeface="Arial"/>
                <a:sym typeface="Arial"/>
              </a:rPr>
              <a:t>La participación voluntaria de las empresas.</a:t>
            </a:r>
            <a:endParaRPr b="0" i="0" sz="3500" u="none" cap="none" strike="noStrike">
              <a:solidFill>
                <a:schemeClr val="dk1"/>
              </a:solidFill>
              <a:latin typeface="Arial"/>
              <a:ea typeface="Arial"/>
              <a:cs typeface="Arial"/>
              <a:sym typeface="Arial"/>
            </a:endParaRPr>
          </a:p>
          <a:p>
            <a:pPr indent="-749300" lvl="0" marL="742950" marR="0" rtl="0" algn="l">
              <a:lnSpc>
                <a:spcPct val="100000"/>
              </a:lnSpc>
              <a:spcBef>
                <a:spcPts val="0"/>
              </a:spcBef>
              <a:spcAft>
                <a:spcPts val="0"/>
              </a:spcAft>
              <a:buClr>
                <a:srgbClr val="000000"/>
              </a:buClr>
              <a:buSzPts val="3500"/>
              <a:buFont typeface="Arial"/>
              <a:buAutoNum type="arabicPeriod"/>
            </a:pPr>
            <a:r>
              <a:rPr b="0" i="0" lang="es-ES" sz="3500" u="none" cap="none" strike="noStrike">
                <a:solidFill>
                  <a:schemeClr val="dk1"/>
                </a:solidFill>
                <a:latin typeface="Arial"/>
                <a:ea typeface="Arial"/>
                <a:cs typeface="Arial"/>
                <a:sym typeface="Arial"/>
              </a:rPr>
              <a:t>Estándares y criterios bien definidos.</a:t>
            </a:r>
            <a:endParaRPr b="0" i="0" sz="3500" u="none" cap="none" strike="noStrike">
              <a:solidFill>
                <a:schemeClr val="dk1"/>
              </a:solidFill>
              <a:latin typeface="Arial"/>
              <a:ea typeface="Arial"/>
              <a:cs typeface="Arial"/>
              <a:sym typeface="Arial"/>
            </a:endParaRPr>
          </a:p>
          <a:p>
            <a:pPr indent="-749300" lvl="0" marL="742950" marR="0" rtl="0" algn="l">
              <a:lnSpc>
                <a:spcPct val="100000"/>
              </a:lnSpc>
              <a:spcBef>
                <a:spcPts val="0"/>
              </a:spcBef>
              <a:spcAft>
                <a:spcPts val="0"/>
              </a:spcAft>
              <a:buClr>
                <a:srgbClr val="000000"/>
              </a:buClr>
              <a:buSzPts val="3500"/>
              <a:buFont typeface="Arial"/>
              <a:buAutoNum type="arabicPeriod"/>
            </a:pPr>
            <a:r>
              <a:rPr b="0" i="0" lang="es-ES" sz="3500" u="none" cap="none" strike="noStrike">
                <a:solidFill>
                  <a:schemeClr val="dk1"/>
                </a:solidFill>
                <a:latin typeface="Arial"/>
                <a:ea typeface="Arial"/>
                <a:cs typeface="Arial"/>
                <a:sym typeface="Arial"/>
              </a:rPr>
              <a:t>Un proceso de auditoría y evaluación.</a:t>
            </a:r>
            <a:endParaRPr b="0" i="0" sz="3500" u="none" cap="none" strike="noStrike">
              <a:solidFill>
                <a:schemeClr val="dk1"/>
              </a:solidFill>
              <a:latin typeface="Arial"/>
              <a:ea typeface="Arial"/>
              <a:cs typeface="Arial"/>
              <a:sym typeface="Arial"/>
            </a:endParaRPr>
          </a:p>
          <a:p>
            <a:pPr indent="-749300" lvl="0" marL="742950" marR="0" rtl="0" algn="l">
              <a:lnSpc>
                <a:spcPct val="100000"/>
              </a:lnSpc>
              <a:spcBef>
                <a:spcPts val="0"/>
              </a:spcBef>
              <a:spcAft>
                <a:spcPts val="0"/>
              </a:spcAft>
              <a:buClr>
                <a:srgbClr val="000000"/>
              </a:buClr>
              <a:buSzPts val="3500"/>
              <a:buFont typeface="Arial"/>
              <a:buAutoNum type="arabicPeriod"/>
            </a:pPr>
            <a:r>
              <a:rPr b="0" i="0" lang="es-ES" sz="3500" u="none" cap="none" strike="noStrike">
                <a:solidFill>
                  <a:schemeClr val="dk1"/>
                </a:solidFill>
                <a:latin typeface="Arial"/>
                <a:ea typeface="Arial"/>
                <a:cs typeface="Arial"/>
                <a:sym typeface="Arial"/>
              </a:rPr>
              <a:t>Un reconocimiento mediante la concesión de una etiqueta o logotipo a las entidades que cumplen los requisitos.</a:t>
            </a:r>
            <a:endParaRPr b="0" i="0" sz="3500" u="none" cap="none" strike="noStrike">
              <a:solidFill>
                <a:schemeClr val="dk1"/>
              </a:solidFill>
              <a:latin typeface="Arial"/>
              <a:ea typeface="Arial"/>
              <a:cs typeface="Arial"/>
              <a:sym typeface="Arial"/>
            </a:endParaRPr>
          </a:p>
          <a:p>
            <a:pPr indent="-749300" lvl="0" marL="742950" marR="0" rtl="0" algn="l">
              <a:lnSpc>
                <a:spcPct val="100000"/>
              </a:lnSpc>
              <a:spcBef>
                <a:spcPts val="0"/>
              </a:spcBef>
              <a:spcAft>
                <a:spcPts val="0"/>
              </a:spcAft>
              <a:buClr>
                <a:srgbClr val="000000"/>
              </a:buClr>
              <a:buSzPts val="3500"/>
              <a:buFont typeface="Arial"/>
              <a:buAutoNum type="arabicPeriod"/>
            </a:pPr>
            <a:r>
              <a:rPr b="0" i="0" lang="es-ES" sz="3500" u="none" cap="none" strike="noStrike">
                <a:solidFill>
                  <a:schemeClr val="dk1"/>
                </a:solidFill>
                <a:latin typeface="Arial"/>
                <a:ea typeface="Arial"/>
                <a:cs typeface="Arial"/>
                <a:sym typeface="Arial"/>
              </a:rPr>
              <a:t>Un seguimiento continuo para garantizar el cumplimiento continuo a lo largo del tiempo.</a:t>
            </a:r>
            <a:endParaRPr sz="1500"/>
          </a:p>
          <a:p>
            <a:pPr indent="0" lvl="0" marL="0" marR="0" rtl="0" algn="l">
              <a:lnSpc>
                <a:spcPct val="100000"/>
              </a:lnSpc>
              <a:spcBef>
                <a:spcPts val="0"/>
              </a:spcBef>
              <a:spcAft>
                <a:spcPts val="0"/>
              </a:spcAft>
              <a:buNone/>
            </a:pPr>
            <a:r>
              <a:rPr b="0" i="0" lang="es-ES" sz="3500" u="none" cap="none" strike="noStrike">
                <a:solidFill>
                  <a:schemeClr val="dk1"/>
                </a:solidFill>
                <a:latin typeface="Arial"/>
                <a:ea typeface="Arial"/>
                <a:cs typeface="Arial"/>
                <a:sym typeface="Arial"/>
              </a:rPr>
              <a:t>Las certificaciones verdes proporcionan un marco estructurado y transparente que ayuda a las empresas a reducir su impacto ambiental y a adoptar prácticas más responsables.</a:t>
            </a:r>
            <a:endParaRPr sz="15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7"/>
          <p:cNvSpPr txBox="1"/>
          <p:nvPr>
            <p:ph type="title"/>
          </p:nvPr>
        </p:nvSpPr>
        <p:spPr>
          <a:xfrm>
            <a:off x="762000" y="6163650"/>
            <a:ext cx="20926500" cy="13887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s-ES" sz="9600"/>
              <a:t>3. Sistemas de certificación clave</a:t>
            </a:r>
            <a:endParaRPr b="1"/>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8"/>
          <p:cNvSpPr/>
          <p:nvPr/>
        </p:nvSpPr>
        <p:spPr>
          <a:xfrm>
            <a:off x="1799244" y="2662700"/>
            <a:ext cx="14627871" cy="3272880"/>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None/>
            </a:pPr>
            <a:r>
              <a:rPr b="0" i="0" lang="es-ES" sz="3600" u="none" cap="none" strike="noStrike">
                <a:solidFill>
                  <a:schemeClr val="dk1"/>
                </a:solidFill>
                <a:latin typeface="Arial"/>
                <a:ea typeface="Arial"/>
                <a:cs typeface="Arial"/>
                <a:sym typeface="Arial"/>
              </a:rPr>
              <a:t>El </a:t>
            </a:r>
            <a:r>
              <a:rPr b="1" i="0" lang="es-ES" sz="3600" u="none" cap="none" strike="noStrike">
                <a:solidFill>
                  <a:schemeClr val="dk1"/>
                </a:solidFill>
                <a:latin typeface="Arial"/>
                <a:ea typeface="Arial"/>
                <a:cs typeface="Arial"/>
                <a:sym typeface="Arial"/>
              </a:rPr>
              <a:t>Consejo Global de Turismo Sostenible (GSTC)</a:t>
            </a:r>
            <a:r>
              <a:rPr b="0" i="0" lang="es-ES" sz="3600" u="none" cap="none" strike="noStrike">
                <a:solidFill>
                  <a:schemeClr val="dk1"/>
                </a:solidFill>
                <a:latin typeface="Arial"/>
                <a:ea typeface="Arial"/>
                <a:cs typeface="Arial"/>
                <a:sym typeface="Arial"/>
              </a:rPr>
              <a:t> define criterios internacionales que sirven como referencia global para el turismo sostenible.</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0" i="0" lang="es-ES" sz="3600" u="none" cap="none" strike="noStrike">
                <a:solidFill>
                  <a:schemeClr val="dk1"/>
                </a:solidFill>
                <a:latin typeface="Arial"/>
                <a:ea typeface="Arial"/>
                <a:cs typeface="Arial"/>
                <a:sym typeface="Arial"/>
              </a:rPr>
              <a:t>Sus estándares se estructuran en torno a </a:t>
            </a:r>
            <a:r>
              <a:rPr b="1" i="0" lang="es-ES" sz="3600" u="none" cap="none" strike="noStrike">
                <a:solidFill>
                  <a:schemeClr val="dk1"/>
                </a:solidFill>
                <a:latin typeface="Arial"/>
                <a:ea typeface="Arial"/>
                <a:cs typeface="Arial"/>
                <a:sym typeface="Arial"/>
              </a:rPr>
              <a:t>cuatro pilares</a:t>
            </a:r>
            <a:r>
              <a:rPr b="0" i="0" lang="es-ES" sz="3600" u="none" cap="none" strike="noStrike">
                <a:solidFill>
                  <a:schemeClr val="dk1"/>
                </a:solidFill>
                <a:latin typeface="Arial"/>
                <a:ea typeface="Arial"/>
                <a:cs typeface="Arial"/>
                <a:sym typeface="Arial"/>
              </a:rPr>
              <a:t>:</a:t>
            </a:r>
            <a:endParaRPr b="0" i="0" sz="1400" u="none" cap="none" strike="noStrike">
              <a:solidFill>
                <a:schemeClr val="dk1"/>
              </a:solidFill>
              <a:latin typeface="Arial"/>
              <a:ea typeface="Arial"/>
              <a:cs typeface="Arial"/>
              <a:sym typeface="Arial"/>
            </a:endParaRPr>
          </a:p>
        </p:txBody>
      </p:sp>
      <p:sp>
        <p:nvSpPr>
          <p:cNvPr id="138" name="Google Shape;138;p8"/>
          <p:cNvSpPr txBox="1"/>
          <p:nvPr>
            <p:ph type="title"/>
          </p:nvPr>
        </p:nvSpPr>
        <p:spPr>
          <a:xfrm>
            <a:off x="761996" y="1523999"/>
            <a:ext cx="22860000" cy="7986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s-ES" sz="5200"/>
              <a:t>3.1. Estándar GSTC</a:t>
            </a:r>
            <a:endParaRPr b="1"/>
          </a:p>
        </p:txBody>
      </p:sp>
      <p:grpSp>
        <p:nvGrpSpPr>
          <p:cNvPr id="139" name="Google Shape;139;p8"/>
          <p:cNvGrpSpPr/>
          <p:nvPr/>
        </p:nvGrpSpPr>
        <p:grpSpPr>
          <a:xfrm>
            <a:off x="451537" y="6139466"/>
            <a:ext cx="23733896" cy="3391768"/>
            <a:chOff x="13051" y="469800"/>
            <a:chExt cx="23733896" cy="3391768"/>
          </a:xfrm>
        </p:grpSpPr>
        <p:sp>
          <p:nvSpPr>
            <p:cNvPr id="140" name="Google Shape;140;p8"/>
            <p:cNvSpPr/>
            <p:nvPr/>
          </p:nvSpPr>
          <p:spPr>
            <a:xfrm>
              <a:off x="1950512" y="1438531"/>
              <a:ext cx="3632739" cy="2423037"/>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8"/>
            <p:cNvSpPr txBox="1"/>
            <p:nvPr/>
          </p:nvSpPr>
          <p:spPr>
            <a:xfrm>
              <a:off x="2531750" y="1438531"/>
              <a:ext cx="3051500" cy="2423037"/>
            </a:xfrm>
            <a:prstGeom prst="rect">
              <a:avLst/>
            </a:prstGeom>
            <a:noFill/>
            <a:ln>
              <a:noFill/>
            </a:ln>
          </p:spPr>
          <p:txBody>
            <a:bodyPr anchorCtr="0" anchor="ctr" bIns="170675" lIns="0" spcFirstLastPara="1" rIns="170675" wrap="square" tIns="170675">
              <a:noAutofit/>
            </a:bodyPr>
            <a:lstStyle/>
            <a:p>
              <a:pPr indent="0" lvl="0" marL="0" marR="0" rtl="0" algn="l">
                <a:lnSpc>
                  <a:spcPct val="90000"/>
                </a:lnSpc>
                <a:spcBef>
                  <a:spcPts val="0"/>
                </a:spcBef>
                <a:spcAft>
                  <a:spcPts val="0"/>
                </a:spcAft>
                <a:buNone/>
              </a:pPr>
              <a:r>
                <a:rPr b="0" i="0" lang="es-ES" sz="2400" u="none" cap="none" strike="noStrike">
                  <a:solidFill>
                    <a:schemeClr val="dk1"/>
                  </a:solidFill>
                  <a:latin typeface="Arial"/>
                  <a:ea typeface="Arial"/>
                  <a:cs typeface="Arial"/>
                  <a:sym typeface="Arial"/>
                </a:rPr>
                <a:t>Planificación, gobernanza y seguimiento eficaces.</a:t>
              </a:r>
              <a:endParaRPr b="0" i="0" sz="1400" u="none" cap="none" strike="noStrike">
                <a:solidFill>
                  <a:srgbClr val="000000"/>
                </a:solidFill>
                <a:latin typeface="Arial"/>
                <a:ea typeface="Arial"/>
                <a:cs typeface="Arial"/>
                <a:sym typeface="Arial"/>
              </a:endParaRPr>
            </a:p>
          </p:txBody>
        </p:sp>
        <p:sp>
          <p:nvSpPr>
            <p:cNvPr id="142" name="Google Shape;142;p8"/>
            <p:cNvSpPr/>
            <p:nvPr/>
          </p:nvSpPr>
          <p:spPr>
            <a:xfrm>
              <a:off x="13051" y="469800"/>
              <a:ext cx="2421826" cy="2421826"/>
            </a:xfrm>
            <a:prstGeom prst="ellipse">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8"/>
            <p:cNvSpPr txBox="1"/>
            <p:nvPr/>
          </p:nvSpPr>
          <p:spPr>
            <a:xfrm>
              <a:off x="367719" y="824468"/>
              <a:ext cx="1712490" cy="171249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None/>
              </a:pPr>
              <a:r>
                <a:rPr b="1" i="0" lang="es-ES" sz="2400" u="none" cap="none" strike="noStrike">
                  <a:solidFill>
                    <a:schemeClr val="lt1"/>
                  </a:solidFill>
                  <a:latin typeface="Arial"/>
                  <a:ea typeface="Arial"/>
                  <a:cs typeface="Arial"/>
                  <a:sym typeface="Arial"/>
                </a:rPr>
                <a:t>1. Gestión Sostenible</a:t>
              </a:r>
              <a:endParaRPr b="1" i="0" sz="1400" u="none" cap="none" strike="noStrike">
                <a:solidFill>
                  <a:schemeClr val="lt1"/>
                </a:solidFill>
                <a:latin typeface="Arial"/>
                <a:ea typeface="Arial"/>
                <a:cs typeface="Arial"/>
                <a:sym typeface="Arial"/>
              </a:endParaRPr>
            </a:p>
          </p:txBody>
        </p:sp>
        <p:sp>
          <p:nvSpPr>
            <p:cNvPr id="144" name="Google Shape;144;p8"/>
            <p:cNvSpPr/>
            <p:nvPr/>
          </p:nvSpPr>
          <p:spPr>
            <a:xfrm>
              <a:off x="8005078" y="1438531"/>
              <a:ext cx="3632739" cy="2423037"/>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8"/>
            <p:cNvSpPr txBox="1"/>
            <p:nvPr/>
          </p:nvSpPr>
          <p:spPr>
            <a:xfrm>
              <a:off x="8586316" y="1438531"/>
              <a:ext cx="3051500" cy="2423037"/>
            </a:xfrm>
            <a:prstGeom prst="rect">
              <a:avLst/>
            </a:prstGeom>
            <a:noFill/>
            <a:ln>
              <a:noFill/>
            </a:ln>
          </p:spPr>
          <p:txBody>
            <a:bodyPr anchorCtr="0" anchor="ctr" bIns="170675" lIns="0" spcFirstLastPara="1" rIns="170675" wrap="square" tIns="170675">
              <a:noAutofit/>
            </a:bodyPr>
            <a:lstStyle/>
            <a:p>
              <a:pPr indent="0" lvl="0" marL="0" marR="0" rtl="0" algn="l">
                <a:lnSpc>
                  <a:spcPct val="90000"/>
                </a:lnSpc>
                <a:spcBef>
                  <a:spcPts val="0"/>
                </a:spcBef>
                <a:spcAft>
                  <a:spcPts val="0"/>
                </a:spcAft>
                <a:buNone/>
              </a:pPr>
              <a:r>
                <a:rPr b="0" i="0" lang="es-ES" sz="2400" u="none" cap="none" strike="noStrike">
                  <a:solidFill>
                    <a:schemeClr val="dk1"/>
                  </a:solidFill>
                  <a:latin typeface="Arial"/>
                  <a:ea typeface="Arial"/>
                  <a:cs typeface="Arial"/>
                  <a:sym typeface="Arial"/>
                </a:rPr>
                <a:t>Apoyando a las comunidades locales y al empleo justo.</a:t>
              </a:r>
              <a:endParaRPr b="0" i="0" sz="1400" u="none" cap="none" strike="noStrike">
                <a:solidFill>
                  <a:srgbClr val="000000"/>
                </a:solidFill>
                <a:latin typeface="Arial"/>
                <a:ea typeface="Arial"/>
                <a:cs typeface="Arial"/>
                <a:sym typeface="Arial"/>
              </a:endParaRPr>
            </a:p>
          </p:txBody>
        </p:sp>
        <p:sp>
          <p:nvSpPr>
            <p:cNvPr id="146" name="Google Shape;146;p8"/>
            <p:cNvSpPr/>
            <p:nvPr/>
          </p:nvSpPr>
          <p:spPr>
            <a:xfrm>
              <a:off x="6067617" y="469800"/>
              <a:ext cx="2421826" cy="2421826"/>
            </a:xfrm>
            <a:prstGeom prst="ellipse">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8"/>
            <p:cNvSpPr txBox="1"/>
            <p:nvPr/>
          </p:nvSpPr>
          <p:spPr>
            <a:xfrm>
              <a:off x="6244889" y="745609"/>
              <a:ext cx="2067300" cy="187020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None/>
              </a:pPr>
              <a:r>
                <a:rPr b="1" i="0" lang="es-ES" sz="1900" u="none" cap="none" strike="noStrike">
                  <a:solidFill>
                    <a:schemeClr val="lt1"/>
                  </a:solidFill>
                  <a:latin typeface="Arial"/>
                  <a:ea typeface="Arial"/>
                  <a:cs typeface="Arial"/>
                  <a:sym typeface="Arial"/>
                </a:rPr>
                <a:t>2. Beneficios socioeconómicos</a:t>
              </a:r>
              <a:endParaRPr b="1" i="0" sz="900" u="none" cap="none" strike="noStrike">
                <a:solidFill>
                  <a:schemeClr val="lt1"/>
                </a:solidFill>
                <a:latin typeface="Arial"/>
                <a:ea typeface="Arial"/>
                <a:cs typeface="Arial"/>
                <a:sym typeface="Arial"/>
              </a:endParaRPr>
            </a:p>
          </p:txBody>
        </p:sp>
        <p:sp>
          <p:nvSpPr>
            <p:cNvPr id="148" name="Google Shape;148;p8"/>
            <p:cNvSpPr/>
            <p:nvPr/>
          </p:nvSpPr>
          <p:spPr>
            <a:xfrm>
              <a:off x="14059643" y="1438531"/>
              <a:ext cx="3632739" cy="2423037"/>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9" name="Google Shape;149;p8"/>
            <p:cNvSpPr txBox="1"/>
            <p:nvPr/>
          </p:nvSpPr>
          <p:spPr>
            <a:xfrm>
              <a:off x="14640881" y="1438531"/>
              <a:ext cx="3051500" cy="2423037"/>
            </a:xfrm>
            <a:prstGeom prst="rect">
              <a:avLst/>
            </a:prstGeom>
            <a:noFill/>
            <a:ln>
              <a:noFill/>
            </a:ln>
          </p:spPr>
          <p:txBody>
            <a:bodyPr anchorCtr="0" anchor="ctr" bIns="170675" lIns="0" spcFirstLastPara="1" rIns="170675" wrap="square" tIns="170675">
              <a:noAutofit/>
            </a:bodyPr>
            <a:lstStyle/>
            <a:p>
              <a:pPr indent="0" lvl="0" marL="0" marR="0" rtl="0" algn="l">
                <a:lnSpc>
                  <a:spcPct val="90000"/>
                </a:lnSpc>
                <a:spcBef>
                  <a:spcPts val="0"/>
                </a:spcBef>
                <a:spcAft>
                  <a:spcPts val="0"/>
                </a:spcAft>
                <a:buNone/>
              </a:pPr>
              <a:r>
                <a:rPr b="0" i="0" lang="es-ES" sz="2400" u="none" cap="none" strike="noStrike">
                  <a:solidFill>
                    <a:schemeClr val="dk1"/>
                  </a:solidFill>
                  <a:latin typeface="Arial"/>
                  <a:ea typeface="Arial"/>
                  <a:cs typeface="Arial"/>
                  <a:sym typeface="Arial"/>
                </a:rPr>
                <a:t>Salvaguardar las tradiciones,</a:t>
              </a:r>
              <a:r>
                <a:rPr lang="es-ES" sz="2400">
                  <a:solidFill>
                    <a:schemeClr val="dk1"/>
                  </a:solidFill>
                </a:rPr>
                <a:t> el patrimonio</a:t>
              </a:r>
              <a:r>
                <a:rPr b="0" i="0" lang="es-ES" sz="2400" u="none" cap="none" strike="noStrike">
                  <a:solidFill>
                    <a:schemeClr val="dk1"/>
                  </a:solidFill>
                  <a:latin typeface="Arial"/>
                  <a:ea typeface="Arial"/>
                  <a:cs typeface="Arial"/>
                  <a:sym typeface="Arial"/>
                </a:rPr>
                <a:t> y la autenticidad.</a:t>
              </a:r>
              <a:endParaRPr b="0" i="0" sz="1400" u="none" cap="none" strike="noStrike">
                <a:solidFill>
                  <a:schemeClr val="dk1"/>
                </a:solidFill>
                <a:latin typeface="Arial"/>
                <a:ea typeface="Arial"/>
                <a:cs typeface="Arial"/>
                <a:sym typeface="Arial"/>
              </a:endParaRPr>
            </a:p>
          </p:txBody>
        </p:sp>
        <p:sp>
          <p:nvSpPr>
            <p:cNvPr id="150" name="Google Shape;150;p8"/>
            <p:cNvSpPr/>
            <p:nvPr/>
          </p:nvSpPr>
          <p:spPr>
            <a:xfrm>
              <a:off x="12122182" y="469800"/>
              <a:ext cx="2421826" cy="2421826"/>
            </a:xfrm>
            <a:prstGeom prst="ellipse">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8"/>
            <p:cNvSpPr txBox="1"/>
            <p:nvPr/>
          </p:nvSpPr>
          <p:spPr>
            <a:xfrm>
              <a:off x="12476850" y="824468"/>
              <a:ext cx="1712490" cy="171249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None/>
              </a:pPr>
              <a:r>
                <a:rPr b="1" i="0" lang="es-ES" sz="2400" u="none" cap="none" strike="noStrike">
                  <a:solidFill>
                    <a:schemeClr val="lt1"/>
                  </a:solidFill>
                  <a:latin typeface="Arial"/>
                  <a:ea typeface="Arial"/>
                  <a:cs typeface="Arial"/>
                  <a:sym typeface="Arial"/>
                </a:rPr>
                <a:t>3. Protección del patrimonio cultural</a:t>
              </a:r>
              <a:endParaRPr b="1" i="0" sz="1400" u="none" cap="none" strike="noStrike">
                <a:solidFill>
                  <a:schemeClr val="lt1"/>
                </a:solidFill>
                <a:latin typeface="Arial"/>
                <a:ea typeface="Arial"/>
                <a:cs typeface="Arial"/>
                <a:sym typeface="Arial"/>
              </a:endParaRPr>
            </a:p>
          </p:txBody>
        </p:sp>
        <p:sp>
          <p:nvSpPr>
            <p:cNvPr id="152" name="Google Shape;152;p8"/>
            <p:cNvSpPr/>
            <p:nvPr/>
          </p:nvSpPr>
          <p:spPr>
            <a:xfrm>
              <a:off x="20114208" y="1438531"/>
              <a:ext cx="3632739" cy="2423037"/>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8"/>
            <p:cNvSpPr txBox="1"/>
            <p:nvPr/>
          </p:nvSpPr>
          <p:spPr>
            <a:xfrm>
              <a:off x="20695447" y="1438531"/>
              <a:ext cx="3051500" cy="2423037"/>
            </a:xfrm>
            <a:prstGeom prst="rect">
              <a:avLst/>
            </a:prstGeom>
            <a:noFill/>
            <a:ln>
              <a:noFill/>
            </a:ln>
          </p:spPr>
          <p:txBody>
            <a:bodyPr anchorCtr="0" anchor="ctr" bIns="170675" lIns="0" spcFirstLastPara="1" rIns="170675" wrap="square" tIns="170675">
              <a:noAutofit/>
            </a:bodyPr>
            <a:lstStyle/>
            <a:p>
              <a:pPr indent="0" lvl="0" marL="0" marR="0" rtl="0" algn="l">
                <a:lnSpc>
                  <a:spcPct val="90000"/>
                </a:lnSpc>
                <a:spcBef>
                  <a:spcPts val="0"/>
                </a:spcBef>
                <a:spcAft>
                  <a:spcPts val="0"/>
                </a:spcAft>
                <a:buNone/>
              </a:pPr>
              <a:r>
                <a:rPr b="0" i="0" lang="es-ES" sz="2400" u="none" cap="none" strike="noStrike">
                  <a:solidFill>
                    <a:schemeClr val="dk1"/>
                  </a:solidFill>
                  <a:latin typeface="Arial"/>
                  <a:ea typeface="Arial"/>
                  <a:cs typeface="Arial"/>
                  <a:sym typeface="Arial"/>
                </a:rPr>
                <a:t>Conservar recursos, biodiversidad y reducir emisiones.</a:t>
              </a:r>
              <a:endParaRPr b="0" i="0" sz="1400" u="none" cap="none" strike="noStrike">
                <a:solidFill>
                  <a:schemeClr val="dk1"/>
                </a:solidFill>
                <a:latin typeface="Arial"/>
                <a:ea typeface="Arial"/>
                <a:cs typeface="Arial"/>
                <a:sym typeface="Arial"/>
              </a:endParaRPr>
            </a:p>
          </p:txBody>
        </p:sp>
        <p:sp>
          <p:nvSpPr>
            <p:cNvPr id="154" name="Google Shape;154;p8"/>
            <p:cNvSpPr/>
            <p:nvPr/>
          </p:nvSpPr>
          <p:spPr>
            <a:xfrm>
              <a:off x="18176748" y="469800"/>
              <a:ext cx="2421826" cy="2421826"/>
            </a:xfrm>
            <a:prstGeom prst="ellipse">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8"/>
            <p:cNvSpPr txBox="1"/>
            <p:nvPr/>
          </p:nvSpPr>
          <p:spPr>
            <a:xfrm>
              <a:off x="18531416" y="824468"/>
              <a:ext cx="1712490" cy="171249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None/>
              </a:pPr>
              <a:r>
                <a:rPr b="1" i="0" lang="es-ES" sz="2400" u="none" cap="none" strike="noStrike">
                  <a:solidFill>
                    <a:schemeClr val="lt1"/>
                  </a:solidFill>
                  <a:latin typeface="Arial"/>
                  <a:ea typeface="Arial"/>
                  <a:cs typeface="Arial"/>
                  <a:sym typeface="Arial"/>
                </a:rPr>
                <a:t>4. Gestión ambiental</a:t>
              </a:r>
              <a:endParaRPr b="1" i="0" sz="1400" u="none" cap="none" strike="noStrike">
                <a:solidFill>
                  <a:schemeClr val="lt1"/>
                </a:solidFill>
                <a:latin typeface="Arial"/>
                <a:ea typeface="Arial"/>
                <a:cs typeface="Arial"/>
                <a:sym typeface="Arial"/>
              </a:endParaRPr>
            </a:p>
          </p:txBody>
        </p:sp>
      </p:grpSp>
      <p:sp>
        <p:nvSpPr>
          <p:cNvPr id="156" name="Google Shape;156;p8"/>
          <p:cNvSpPr/>
          <p:nvPr/>
        </p:nvSpPr>
        <p:spPr>
          <a:xfrm>
            <a:off x="5141250" y="10148998"/>
            <a:ext cx="14101500" cy="2805000"/>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s-ES" sz="3900" u="none" cap="none" strike="noStrike">
                <a:solidFill>
                  <a:schemeClr val="dk1"/>
                </a:solidFill>
                <a:latin typeface="Arial"/>
                <a:ea typeface="Arial"/>
                <a:cs typeface="Arial"/>
                <a:sym typeface="Arial"/>
              </a:rPr>
              <a:t>La mayoría de las principales ecoetiquetas están alineadas con los criterios GSTC, lo que garantiza credibilidad, comparabilidad y reconocimiento global.</a:t>
            </a:r>
            <a:endParaRPr b="0" i="0" sz="1700" u="none" cap="none" strike="noStrike">
              <a:solidFill>
                <a:srgbClr val="000000"/>
              </a:solidFill>
              <a:latin typeface="Arial"/>
              <a:ea typeface="Arial"/>
              <a:cs typeface="Arial"/>
              <a:sym typeface="Arial"/>
            </a:endParaRPr>
          </a:p>
        </p:txBody>
      </p:sp>
      <p:pic>
        <p:nvPicPr>
          <p:cNvPr id="157" name="Google Shape;157;p8"/>
          <p:cNvPicPr preferRelativeResize="0"/>
          <p:nvPr/>
        </p:nvPicPr>
        <p:blipFill rotWithShape="1">
          <a:blip r:embed="rId3">
            <a:alphaModFix/>
          </a:blip>
          <a:srcRect b="0" l="0" r="0" t="0"/>
          <a:stretch/>
        </p:blipFill>
        <p:spPr>
          <a:xfrm>
            <a:off x="19376236" y="1122571"/>
            <a:ext cx="3546056" cy="354605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9"/>
          <p:cNvSpPr txBox="1"/>
          <p:nvPr>
            <p:ph type="title"/>
          </p:nvPr>
        </p:nvSpPr>
        <p:spPr>
          <a:xfrm>
            <a:off x="761996" y="1276174"/>
            <a:ext cx="22860000" cy="7986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s-ES" sz="5100"/>
              <a:t>3.2. Descripción general de los principales sistemas de certificación</a:t>
            </a:r>
            <a:endParaRPr b="1"/>
          </a:p>
        </p:txBody>
      </p:sp>
      <p:grpSp>
        <p:nvGrpSpPr>
          <p:cNvPr id="163" name="Google Shape;163;p9"/>
          <p:cNvGrpSpPr/>
          <p:nvPr/>
        </p:nvGrpSpPr>
        <p:grpSpPr>
          <a:xfrm>
            <a:off x="2101303" y="2550384"/>
            <a:ext cx="19851189" cy="8615243"/>
            <a:chOff x="3015584" y="3626846"/>
            <a:chExt cx="19851189" cy="8615243"/>
          </a:xfrm>
        </p:grpSpPr>
        <p:grpSp>
          <p:nvGrpSpPr>
            <p:cNvPr id="164" name="Google Shape;164;p9"/>
            <p:cNvGrpSpPr/>
            <p:nvPr/>
          </p:nvGrpSpPr>
          <p:grpSpPr>
            <a:xfrm>
              <a:off x="3015584" y="3626846"/>
              <a:ext cx="19851189" cy="6084160"/>
              <a:chOff x="3501018" y="126953"/>
              <a:chExt cx="19851189" cy="6084160"/>
            </a:xfrm>
          </p:grpSpPr>
          <p:sp>
            <p:nvSpPr>
              <p:cNvPr id="165" name="Google Shape;165;p9"/>
              <p:cNvSpPr/>
              <p:nvPr/>
            </p:nvSpPr>
            <p:spPr>
              <a:xfrm>
                <a:off x="3501018" y="126953"/>
                <a:ext cx="3024000" cy="1479931"/>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3200"/>
                  <a:buFont typeface="Arial"/>
                  <a:buNone/>
                </a:pPr>
                <a:r>
                  <a:rPr b="1" i="0" lang="es-ES" sz="3200" u="none" cap="none" strike="noStrike">
                    <a:solidFill>
                      <a:schemeClr val="lt1"/>
                    </a:solidFill>
                    <a:latin typeface="Arial"/>
                    <a:ea typeface="Arial"/>
                    <a:cs typeface="Arial"/>
                    <a:sym typeface="Arial"/>
                  </a:rPr>
                  <a:t>EU Ecolabel</a:t>
                </a:r>
                <a:endParaRPr b="0" i="0" sz="1400" u="none" cap="none" strike="noStrike">
                  <a:solidFill>
                    <a:srgbClr val="000000"/>
                  </a:solidFill>
                  <a:latin typeface="Arial"/>
                  <a:ea typeface="Arial"/>
                  <a:cs typeface="Arial"/>
                  <a:sym typeface="Arial"/>
                </a:endParaRPr>
              </a:p>
            </p:txBody>
          </p:sp>
          <p:sp>
            <p:nvSpPr>
              <p:cNvPr id="166" name="Google Shape;166;p9"/>
              <p:cNvSpPr/>
              <p:nvPr/>
            </p:nvSpPr>
            <p:spPr>
              <a:xfrm>
                <a:off x="3501018" y="1606885"/>
                <a:ext cx="3024000" cy="4571711"/>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La etiqueta medioambiental oficial de la UE, que certifica los alojamientos turísticos con criterios estrictos en materia de energía, agua y residuos.</a:t>
                </a:r>
                <a:endParaRPr b="0" i="0" sz="1400" u="none" cap="none" strike="noStrike">
                  <a:solidFill>
                    <a:srgbClr val="000000"/>
                  </a:solidFill>
                  <a:latin typeface="Arial"/>
                  <a:ea typeface="Arial"/>
                  <a:cs typeface="Arial"/>
                  <a:sym typeface="Arial"/>
                </a:endParaRPr>
              </a:p>
            </p:txBody>
          </p:sp>
          <p:sp>
            <p:nvSpPr>
              <p:cNvPr id="167" name="Google Shape;167;p9"/>
              <p:cNvSpPr/>
              <p:nvPr/>
            </p:nvSpPr>
            <p:spPr>
              <a:xfrm>
                <a:off x="6937997" y="126953"/>
                <a:ext cx="3024000" cy="1479931"/>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3200"/>
                  <a:buFont typeface="Arial"/>
                  <a:buNone/>
                </a:pPr>
                <a:r>
                  <a:t/>
                </a:r>
                <a:endParaRPr b="1" i="0" sz="3200" u="none" cap="none" strike="noStrike">
                  <a:solidFill>
                    <a:schemeClr val="lt1"/>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3200"/>
                  <a:buFont typeface="Arial"/>
                  <a:buNone/>
                </a:pPr>
                <a:r>
                  <a:t/>
                </a:r>
                <a:endParaRPr b="1" i="0" sz="3200" u="none" cap="none" strike="noStrike">
                  <a:solidFill>
                    <a:schemeClr val="lt1"/>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3200"/>
                  <a:buFont typeface="Arial"/>
                  <a:buNone/>
                </a:pPr>
                <a:r>
                  <a:rPr b="1" i="0" lang="es-ES" sz="3200" u="none" cap="none" strike="noStrike">
                    <a:solidFill>
                      <a:schemeClr val="lt1"/>
                    </a:solidFill>
                    <a:latin typeface="Arial"/>
                    <a:ea typeface="Arial"/>
                    <a:cs typeface="Arial"/>
                    <a:sym typeface="Arial"/>
                  </a:rPr>
                  <a:t>Green Key</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3200"/>
                  <a:buFont typeface="Arial"/>
                  <a:buNone/>
                </a:pPr>
                <a:r>
                  <a:t/>
                </a:r>
                <a:endParaRPr b="1" i="0" sz="3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3600"/>
                  <a:buFont typeface="Arial"/>
                  <a:buNone/>
                </a:pPr>
                <a:r>
                  <a:t/>
                </a:r>
                <a:endParaRPr b="0" i="0" sz="3600" u="none" cap="none" strike="noStrike">
                  <a:solidFill>
                    <a:schemeClr val="dk1"/>
                  </a:solidFill>
                  <a:latin typeface="Arial"/>
                  <a:ea typeface="Arial"/>
                  <a:cs typeface="Arial"/>
                  <a:sym typeface="Arial"/>
                </a:endParaRPr>
              </a:p>
            </p:txBody>
          </p:sp>
          <p:sp>
            <p:nvSpPr>
              <p:cNvPr id="168" name="Google Shape;168;p9"/>
              <p:cNvSpPr/>
              <p:nvPr/>
            </p:nvSpPr>
            <p:spPr>
              <a:xfrm>
                <a:off x="6937997" y="1606885"/>
                <a:ext cx="3024000" cy="45717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700" u="none" cap="none" strike="noStrike">
                    <a:solidFill>
                      <a:schemeClr val="dk1"/>
                    </a:solidFill>
                    <a:latin typeface="Arial"/>
                    <a:ea typeface="Arial"/>
                    <a:cs typeface="Arial"/>
                    <a:sym typeface="Arial"/>
                  </a:rPr>
                  <a:t>Una etiqueta ecológica internacional líder para hoteles, campings y atracciones, centrada en la gestión y la educación ambiental.</a:t>
                </a:r>
                <a:endParaRPr/>
              </a:p>
            </p:txBody>
          </p:sp>
          <p:sp>
            <p:nvSpPr>
              <p:cNvPr id="169" name="Google Shape;169;p9"/>
              <p:cNvSpPr/>
              <p:nvPr/>
            </p:nvSpPr>
            <p:spPr>
              <a:xfrm>
                <a:off x="10253851" y="126953"/>
                <a:ext cx="3024000" cy="1479931"/>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lt1"/>
                  </a:buClr>
                  <a:buSzPts val="3200"/>
                  <a:buFont typeface="Arial"/>
                  <a:buNone/>
                </a:pPr>
                <a:r>
                  <a:rPr b="1" i="0" lang="es-ES" sz="3200" u="none" cap="none" strike="noStrike">
                    <a:solidFill>
                      <a:schemeClr val="lt1"/>
                    </a:solidFill>
                    <a:latin typeface="Arial"/>
                    <a:ea typeface="Arial"/>
                    <a:cs typeface="Arial"/>
                    <a:sym typeface="Arial"/>
                  </a:rPr>
                  <a:t>EarthCheck</a:t>
                </a:r>
                <a:endParaRPr b="1" i="0" sz="3200" u="none" cap="none" strike="noStrike">
                  <a:solidFill>
                    <a:schemeClr val="lt1"/>
                  </a:solidFill>
                  <a:latin typeface="Arial"/>
                  <a:ea typeface="Arial"/>
                  <a:cs typeface="Arial"/>
                  <a:sym typeface="Arial"/>
                </a:endParaRPr>
              </a:p>
            </p:txBody>
          </p:sp>
          <p:sp>
            <p:nvSpPr>
              <p:cNvPr id="170" name="Google Shape;170;p9"/>
              <p:cNvSpPr/>
              <p:nvPr/>
            </p:nvSpPr>
            <p:spPr>
              <a:xfrm>
                <a:off x="10262316" y="1606894"/>
                <a:ext cx="3024000" cy="45717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500" u="none" cap="none" strike="noStrike">
                    <a:solidFill>
                      <a:schemeClr val="dk1"/>
                    </a:solidFill>
                    <a:latin typeface="Arial"/>
                    <a:ea typeface="Arial"/>
                    <a:cs typeface="Arial"/>
                    <a:sym typeface="Arial"/>
                  </a:rPr>
                  <a:t>Un sistema de certificación basado en la ciencia para destinos y operadores turísticos, que combina una autoevaluación de nivel básico con una certificación completa.</a:t>
                </a:r>
                <a:endParaRPr sz="1200"/>
              </a:p>
            </p:txBody>
          </p:sp>
          <p:sp>
            <p:nvSpPr>
              <p:cNvPr id="171" name="Google Shape;171;p9"/>
              <p:cNvSpPr/>
              <p:nvPr/>
            </p:nvSpPr>
            <p:spPr>
              <a:xfrm>
                <a:off x="13642712" y="126953"/>
                <a:ext cx="3024000" cy="1479931"/>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lt1"/>
                  </a:buClr>
                  <a:buSzPts val="3200"/>
                  <a:buFont typeface="Arial"/>
                  <a:buNone/>
                </a:pPr>
                <a:r>
                  <a:rPr b="1" i="0" lang="es-ES" sz="3200" u="none" cap="none" strike="noStrike">
                    <a:solidFill>
                      <a:schemeClr val="lt1"/>
                    </a:solidFill>
                    <a:latin typeface="Arial"/>
                    <a:ea typeface="Arial"/>
                    <a:cs typeface="Arial"/>
                    <a:sym typeface="Arial"/>
                  </a:rPr>
                  <a:t>Travelife Sustainability Certification</a:t>
                </a:r>
                <a:endParaRPr b="1" i="0" sz="3200" u="none" cap="none" strike="noStrike">
                  <a:solidFill>
                    <a:schemeClr val="lt1"/>
                  </a:solidFill>
                  <a:latin typeface="Arial"/>
                  <a:ea typeface="Arial"/>
                  <a:cs typeface="Arial"/>
                  <a:sym typeface="Arial"/>
                </a:endParaRPr>
              </a:p>
            </p:txBody>
          </p:sp>
          <p:sp>
            <p:nvSpPr>
              <p:cNvPr id="172" name="Google Shape;172;p9"/>
              <p:cNvSpPr/>
              <p:nvPr/>
            </p:nvSpPr>
            <p:spPr>
              <a:xfrm>
                <a:off x="13642712" y="1639402"/>
                <a:ext cx="3024000" cy="4571711"/>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Diseñado para hoteles y operadores turísticos, integrando tanto gestión como rendimiento.</a:t>
                </a:r>
                <a:endParaRPr b="0" i="0" sz="1400" u="none" cap="none" strike="noStrike">
                  <a:solidFill>
                    <a:schemeClr val="dk1"/>
                  </a:solidFill>
                  <a:latin typeface="Arial"/>
                  <a:ea typeface="Arial"/>
                  <a:cs typeface="Arial"/>
                  <a:sym typeface="Arial"/>
                </a:endParaRPr>
              </a:p>
            </p:txBody>
          </p:sp>
          <p:sp>
            <p:nvSpPr>
              <p:cNvPr id="173" name="Google Shape;173;p9"/>
              <p:cNvSpPr/>
              <p:nvPr/>
            </p:nvSpPr>
            <p:spPr>
              <a:xfrm>
                <a:off x="20328207" y="126953"/>
                <a:ext cx="3024000" cy="1479931"/>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lt1"/>
                  </a:buClr>
                  <a:buSzPts val="3200"/>
                  <a:buFont typeface="Arial"/>
                  <a:buNone/>
                </a:pPr>
                <a:r>
                  <a:rPr b="1" i="0" lang="es-ES" sz="3200" u="none" cap="none" strike="noStrike">
                    <a:solidFill>
                      <a:schemeClr val="lt1"/>
                    </a:solidFill>
                    <a:latin typeface="Arial"/>
                    <a:ea typeface="Arial"/>
                    <a:cs typeface="Arial"/>
                    <a:sym typeface="Arial"/>
                  </a:rPr>
                  <a:t>Green Globe</a:t>
                </a:r>
                <a:endParaRPr b="1" i="0" sz="3200" u="none" cap="none" strike="noStrike">
                  <a:solidFill>
                    <a:schemeClr val="lt1"/>
                  </a:solidFill>
                  <a:latin typeface="Arial"/>
                  <a:ea typeface="Arial"/>
                  <a:cs typeface="Arial"/>
                  <a:sym typeface="Arial"/>
                </a:endParaRPr>
              </a:p>
            </p:txBody>
          </p:sp>
          <p:sp>
            <p:nvSpPr>
              <p:cNvPr id="174" name="Google Shape;174;p9"/>
              <p:cNvSpPr/>
              <p:nvPr/>
            </p:nvSpPr>
            <p:spPr>
              <a:xfrm>
                <a:off x="20328207" y="1606885"/>
                <a:ext cx="3024000" cy="4571711"/>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Una certificación global de sostenibilidad para el turismo con criterios que abarcan el medio ambiente, la cultura y la comunidad.</a:t>
                </a:r>
                <a:endParaRPr b="0" i="0" sz="1400" u="none" cap="none" strike="noStrike">
                  <a:solidFill>
                    <a:schemeClr val="dk1"/>
                  </a:solidFill>
                  <a:latin typeface="Arial"/>
                  <a:ea typeface="Arial"/>
                  <a:cs typeface="Arial"/>
                  <a:sym typeface="Arial"/>
                </a:endParaRPr>
              </a:p>
            </p:txBody>
          </p:sp>
        </p:grpSp>
        <p:sp>
          <p:nvSpPr>
            <p:cNvPr id="175" name="Google Shape;175;p9"/>
            <p:cNvSpPr/>
            <p:nvPr/>
          </p:nvSpPr>
          <p:spPr>
            <a:xfrm>
              <a:off x="16506836" y="3648280"/>
              <a:ext cx="3024000" cy="1479931"/>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00"/>
                <a:buFont typeface="Arial"/>
                <a:buNone/>
              </a:pPr>
              <a:r>
                <a:rPr b="1" i="0" lang="es-ES" sz="3200" u="none" cap="none" strike="noStrike">
                  <a:solidFill>
                    <a:schemeClr val="lt1"/>
                  </a:solidFill>
                  <a:latin typeface="Arial"/>
                  <a:ea typeface="Arial"/>
                  <a:cs typeface="Arial"/>
                  <a:sym typeface="Arial"/>
                </a:rPr>
                <a:t>Biosphere Responsible Tourism</a:t>
              </a:r>
              <a:endParaRPr b="1" i="0" sz="3200" u="none" cap="none" strike="noStrike">
                <a:solidFill>
                  <a:schemeClr val="lt1"/>
                </a:solidFill>
                <a:latin typeface="Arial"/>
                <a:ea typeface="Arial"/>
                <a:cs typeface="Arial"/>
                <a:sym typeface="Arial"/>
              </a:endParaRPr>
            </a:p>
          </p:txBody>
        </p:sp>
        <p:sp>
          <p:nvSpPr>
            <p:cNvPr id="176" name="Google Shape;176;p9"/>
            <p:cNvSpPr/>
            <p:nvPr/>
          </p:nvSpPr>
          <p:spPr>
            <a:xfrm>
              <a:off x="16475163" y="5181718"/>
              <a:ext cx="3024000" cy="45717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Un sistema de certificación que alinea a las empresas y destinos turísticos con los ODS de la ONU.</a:t>
              </a:r>
              <a:endParaRPr b="0" i="0" sz="1400" u="none" cap="none" strike="noStrike">
                <a:solidFill>
                  <a:srgbClr val="000000"/>
                </a:solidFill>
                <a:latin typeface="Arial"/>
                <a:ea typeface="Arial"/>
                <a:cs typeface="Arial"/>
                <a:sym typeface="Arial"/>
              </a:endParaRPr>
            </a:p>
          </p:txBody>
        </p:sp>
        <p:pic>
          <p:nvPicPr>
            <p:cNvPr id="177" name="Google Shape;177;p9"/>
            <p:cNvPicPr preferRelativeResize="0"/>
            <p:nvPr/>
          </p:nvPicPr>
          <p:blipFill rotWithShape="1">
            <a:blip r:embed="rId3">
              <a:alphaModFix/>
            </a:blip>
            <a:srcRect b="0" l="0" r="0" t="0"/>
            <a:stretch/>
          </p:blipFill>
          <p:spPr>
            <a:xfrm>
              <a:off x="3331151" y="9859127"/>
              <a:ext cx="2278800" cy="2278800"/>
            </a:xfrm>
            <a:prstGeom prst="rect">
              <a:avLst/>
            </a:prstGeom>
            <a:noFill/>
            <a:ln>
              <a:noFill/>
            </a:ln>
          </p:spPr>
        </p:pic>
        <p:pic>
          <p:nvPicPr>
            <p:cNvPr id="178" name="Google Shape;178;p9"/>
            <p:cNvPicPr preferRelativeResize="0"/>
            <p:nvPr/>
          </p:nvPicPr>
          <p:blipFill rotWithShape="1">
            <a:blip r:embed="rId4">
              <a:alphaModFix/>
            </a:blip>
            <a:srcRect b="0" l="0" r="0" t="0"/>
            <a:stretch/>
          </p:blipFill>
          <p:spPr>
            <a:xfrm>
              <a:off x="6874871" y="9974089"/>
              <a:ext cx="1799459" cy="2268000"/>
            </a:xfrm>
            <a:prstGeom prst="rect">
              <a:avLst/>
            </a:prstGeom>
            <a:noFill/>
            <a:ln>
              <a:noFill/>
            </a:ln>
          </p:spPr>
        </p:pic>
        <p:pic>
          <p:nvPicPr>
            <p:cNvPr id="179" name="Google Shape;179;p9"/>
            <p:cNvPicPr preferRelativeResize="0"/>
            <p:nvPr/>
          </p:nvPicPr>
          <p:blipFill rotWithShape="1">
            <a:blip r:embed="rId5">
              <a:alphaModFix/>
            </a:blip>
            <a:srcRect b="0" l="0" r="0" t="0"/>
            <a:stretch/>
          </p:blipFill>
          <p:spPr>
            <a:xfrm>
              <a:off x="10246914" y="9802446"/>
              <a:ext cx="2010419" cy="2268000"/>
            </a:xfrm>
            <a:prstGeom prst="rect">
              <a:avLst/>
            </a:prstGeom>
            <a:noFill/>
            <a:ln>
              <a:noFill/>
            </a:ln>
          </p:spPr>
        </p:pic>
        <p:pic>
          <p:nvPicPr>
            <p:cNvPr id="180" name="Google Shape;180;p9"/>
            <p:cNvPicPr preferRelativeResize="0"/>
            <p:nvPr/>
          </p:nvPicPr>
          <p:blipFill rotWithShape="1">
            <a:blip r:embed="rId6">
              <a:alphaModFix/>
            </a:blip>
            <a:srcRect b="21985" l="0" r="0" t="19163"/>
            <a:stretch/>
          </p:blipFill>
          <p:spPr>
            <a:xfrm>
              <a:off x="13261780" y="10408918"/>
              <a:ext cx="2773051" cy="1224000"/>
            </a:xfrm>
            <a:prstGeom prst="rect">
              <a:avLst/>
            </a:prstGeom>
            <a:noFill/>
            <a:ln>
              <a:noFill/>
            </a:ln>
          </p:spPr>
        </p:pic>
        <p:pic>
          <p:nvPicPr>
            <p:cNvPr id="181" name="Google Shape;181;p9"/>
            <p:cNvPicPr preferRelativeResize="0"/>
            <p:nvPr/>
          </p:nvPicPr>
          <p:blipFill rotWithShape="1">
            <a:blip r:embed="rId7">
              <a:alphaModFix/>
            </a:blip>
            <a:srcRect b="0" l="0" r="0" t="0"/>
            <a:stretch/>
          </p:blipFill>
          <p:spPr>
            <a:xfrm>
              <a:off x="16925156" y="9793232"/>
              <a:ext cx="2278800" cy="2278800"/>
            </a:xfrm>
            <a:prstGeom prst="rect">
              <a:avLst/>
            </a:prstGeom>
            <a:noFill/>
            <a:ln>
              <a:noFill/>
            </a:ln>
          </p:spPr>
        </p:pic>
        <p:pic>
          <p:nvPicPr>
            <p:cNvPr id="182" name="Google Shape;182;p9"/>
            <p:cNvPicPr preferRelativeResize="0"/>
            <p:nvPr/>
          </p:nvPicPr>
          <p:blipFill rotWithShape="1">
            <a:blip r:embed="rId8">
              <a:alphaModFix/>
            </a:blip>
            <a:srcRect b="23758" l="30337" r="27712" t="19789"/>
            <a:stretch/>
          </p:blipFill>
          <p:spPr>
            <a:xfrm>
              <a:off x="20261163" y="9731996"/>
              <a:ext cx="2278800" cy="2047598"/>
            </a:xfrm>
            <a:prstGeom prst="rect">
              <a:avLst/>
            </a:prstGeom>
            <a:noFill/>
            <a:ln>
              <a:noFill/>
            </a:ln>
          </p:spPr>
        </p:pic>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10"/>
          <p:cNvSpPr txBox="1"/>
          <p:nvPr>
            <p:ph type="title"/>
          </p:nvPr>
        </p:nvSpPr>
        <p:spPr>
          <a:xfrm>
            <a:off x="761996" y="1303474"/>
            <a:ext cx="22860000" cy="7986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s-ES" sz="5100"/>
              <a:t>3.3. Tabla comparativa – Tourism Ecolabels</a:t>
            </a:r>
            <a:endParaRPr sz="5100"/>
          </a:p>
        </p:txBody>
      </p:sp>
      <p:sp>
        <p:nvSpPr>
          <p:cNvPr id="188" name="Google Shape;188;p10"/>
          <p:cNvSpPr/>
          <p:nvPr/>
        </p:nvSpPr>
        <p:spPr>
          <a:xfrm>
            <a:off x="1394108" y="5340075"/>
            <a:ext cx="5105700" cy="11019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s-ES" sz="2800" u="none" cap="none" strike="noStrike">
                <a:solidFill>
                  <a:schemeClr val="dk1"/>
                </a:solidFill>
                <a:latin typeface="Arial"/>
                <a:ea typeface="Arial"/>
                <a:cs typeface="Arial"/>
                <a:sym typeface="Arial"/>
              </a:rPr>
              <a:t>EarthCheck</a:t>
            </a:r>
            <a:endParaRPr b="0" i="0" sz="2800" u="none" cap="none" strike="noStrike">
              <a:solidFill>
                <a:schemeClr val="dk1"/>
              </a:solidFill>
              <a:latin typeface="Arial"/>
              <a:ea typeface="Arial"/>
              <a:cs typeface="Arial"/>
              <a:sym typeface="Arial"/>
            </a:endParaRPr>
          </a:p>
        </p:txBody>
      </p:sp>
      <p:sp>
        <p:nvSpPr>
          <p:cNvPr id="189" name="Google Shape;189;p10"/>
          <p:cNvSpPr/>
          <p:nvPr/>
        </p:nvSpPr>
        <p:spPr>
          <a:xfrm>
            <a:off x="1394108" y="4341707"/>
            <a:ext cx="5105700" cy="9966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s-ES" sz="2800" u="none" cap="none" strike="noStrike">
                <a:solidFill>
                  <a:schemeClr val="dk1"/>
                </a:solidFill>
                <a:latin typeface="Arial"/>
                <a:ea typeface="Arial"/>
                <a:cs typeface="Arial"/>
                <a:sym typeface="Arial"/>
              </a:rPr>
              <a:t>Green Key</a:t>
            </a:r>
            <a:endParaRPr b="0" i="0" sz="2800" u="none" cap="none" strike="noStrike">
              <a:solidFill>
                <a:schemeClr val="dk1"/>
              </a:solidFill>
              <a:latin typeface="Arial"/>
              <a:ea typeface="Arial"/>
              <a:cs typeface="Arial"/>
              <a:sym typeface="Arial"/>
            </a:endParaRPr>
          </a:p>
        </p:txBody>
      </p:sp>
      <p:sp>
        <p:nvSpPr>
          <p:cNvPr id="190" name="Google Shape;190;p10"/>
          <p:cNvSpPr/>
          <p:nvPr/>
        </p:nvSpPr>
        <p:spPr>
          <a:xfrm>
            <a:off x="1394108" y="6448105"/>
            <a:ext cx="5105700" cy="13635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s-ES" sz="2800" u="none" cap="none" strike="noStrike">
                <a:solidFill>
                  <a:schemeClr val="dk1"/>
                </a:solidFill>
                <a:latin typeface="Arial"/>
                <a:ea typeface="Arial"/>
                <a:cs typeface="Arial"/>
                <a:sym typeface="Arial"/>
              </a:rPr>
              <a:t>Travelife</a:t>
            </a:r>
            <a:endParaRPr b="0" i="0" sz="2800" u="none" cap="none" strike="noStrike">
              <a:solidFill>
                <a:schemeClr val="dk1"/>
              </a:solidFill>
              <a:latin typeface="Arial"/>
              <a:ea typeface="Arial"/>
              <a:cs typeface="Arial"/>
              <a:sym typeface="Arial"/>
            </a:endParaRPr>
          </a:p>
        </p:txBody>
      </p:sp>
      <p:sp>
        <p:nvSpPr>
          <p:cNvPr id="191" name="Google Shape;191;p10"/>
          <p:cNvSpPr/>
          <p:nvPr/>
        </p:nvSpPr>
        <p:spPr>
          <a:xfrm>
            <a:off x="1394109" y="2728919"/>
            <a:ext cx="5105700" cy="581400"/>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lt1"/>
              </a:buClr>
              <a:buSzPts val="3200"/>
              <a:buFont typeface="Arial"/>
              <a:buNone/>
            </a:pPr>
            <a:r>
              <a:rPr b="1" i="0" lang="es-ES" sz="3200" u="none" cap="none" strike="noStrike">
                <a:solidFill>
                  <a:schemeClr val="lt1"/>
                </a:solidFill>
                <a:latin typeface="Arial"/>
                <a:ea typeface="Arial"/>
                <a:cs typeface="Arial"/>
                <a:sym typeface="Arial"/>
              </a:rPr>
              <a:t>Certificación</a:t>
            </a:r>
            <a:endParaRPr b="1" i="0" sz="3200" u="none" cap="none" strike="noStrike">
              <a:solidFill>
                <a:schemeClr val="lt1"/>
              </a:solidFill>
              <a:latin typeface="Arial"/>
              <a:ea typeface="Arial"/>
              <a:cs typeface="Arial"/>
              <a:sym typeface="Arial"/>
            </a:endParaRPr>
          </a:p>
        </p:txBody>
      </p:sp>
      <p:sp>
        <p:nvSpPr>
          <p:cNvPr id="192" name="Google Shape;192;p10"/>
          <p:cNvSpPr/>
          <p:nvPr/>
        </p:nvSpPr>
        <p:spPr>
          <a:xfrm>
            <a:off x="1394108" y="3320398"/>
            <a:ext cx="5105700" cy="9966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s-ES" sz="2800" u="none" cap="none" strike="noStrike">
                <a:solidFill>
                  <a:schemeClr val="dk1"/>
                </a:solidFill>
                <a:latin typeface="Arial"/>
                <a:ea typeface="Arial"/>
                <a:cs typeface="Arial"/>
                <a:sym typeface="Arial"/>
              </a:rPr>
              <a:t>EU Ecolabel</a:t>
            </a:r>
            <a:endParaRPr b="0" i="0" sz="2800" u="none" cap="none" strike="noStrike">
              <a:solidFill>
                <a:schemeClr val="dk1"/>
              </a:solidFill>
              <a:latin typeface="Arial"/>
              <a:ea typeface="Arial"/>
              <a:cs typeface="Arial"/>
              <a:sym typeface="Arial"/>
            </a:endParaRPr>
          </a:p>
        </p:txBody>
      </p:sp>
      <p:sp>
        <p:nvSpPr>
          <p:cNvPr id="193" name="Google Shape;193;p10"/>
          <p:cNvSpPr/>
          <p:nvPr/>
        </p:nvSpPr>
        <p:spPr>
          <a:xfrm>
            <a:off x="1394108" y="7833702"/>
            <a:ext cx="5105700" cy="11019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s-ES" sz="2800" u="none" cap="none" strike="noStrike">
                <a:solidFill>
                  <a:schemeClr val="dk1"/>
                </a:solidFill>
                <a:latin typeface="Arial"/>
                <a:ea typeface="Arial"/>
                <a:cs typeface="Arial"/>
                <a:sym typeface="Arial"/>
              </a:rPr>
              <a:t>Biosphere</a:t>
            </a:r>
            <a:endParaRPr b="0" i="0" sz="2800" u="none" cap="none" strike="noStrike">
              <a:solidFill>
                <a:schemeClr val="dk1"/>
              </a:solidFill>
              <a:latin typeface="Arial"/>
              <a:ea typeface="Arial"/>
              <a:cs typeface="Arial"/>
              <a:sym typeface="Arial"/>
            </a:endParaRPr>
          </a:p>
        </p:txBody>
      </p:sp>
      <p:sp>
        <p:nvSpPr>
          <p:cNvPr id="194" name="Google Shape;194;p10"/>
          <p:cNvSpPr/>
          <p:nvPr/>
        </p:nvSpPr>
        <p:spPr>
          <a:xfrm>
            <a:off x="1394108" y="8957849"/>
            <a:ext cx="5105700" cy="13635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s-ES" sz="2800" u="none" cap="none" strike="noStrike">
                <a:solidFill>
                  <a:schemeClr val="dk1"/>
                </a:solidFill>
                <a:latin typeface="Arial"/>
                <a:ea typeface="Arial"/>
                <a:cs typeface="Arial"/>
                <a:sym typeface="Arial"/>
              </a:rPr>
              <a:t>Green Globe</a:t>
            </a:r>
            <a:endParaRPr b="0" i="0" sz="2800" u="none" cap="none" strike="noStrike">
              <a:solidFill>
                <a:schemeClr val="dk1"/>
              </a:solidFill>
              <a:latin typeface="Arial"/>
              <a:ea typeface="Arial"/>
              <a:cs typeface="Arial"/>
              <a:sym typeface="Arial"/>
            </a:endParaRPr>
          </a:p>
        </p:txBody>
      </p:sp>
      <p:sp>
        <p:nvSpPr>
          <p:cNvPr id="195" name="Google Shape;195;p10"/>
          <p:cNvSpPr/>
          <p:nvPr/>
        </p:nvSpPr>
        <p:spPr>
          <a:xfrm>
            <a:off x="7113125" y="5486325"/>
            <a:ext cx="5105700" cy="12414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Basado en la ciencia, mejora continua, nivel de entrada a sostenibilidad avanzada.</a:t>
            </a:r>
            <a:endParaRPr b="0" i="0" sz="1400" u="none" cap="none" strike="noStrike">
              <a:solidFill>
                <a:srgbClr val="000000"/>
              </a:solidFill>
              <a:latin typeface="Arial"/>
              <a:ea typeface="Arial"/>
              <a:cs typeface="Arial"/>
              <a:sym typeface="Arial"/>
            </a:endParaRPr>
          </a:p>
        </p:txBody>
      </p:sp>
      <p:sp>
        <p:nvSpPr>
          <p:cNvPr id="196" name="Google Shape;196;p10"/>
          <p:cNvSpPr/>
          <p:nvPr/>
        </p:nvSpPr>
        <p:spPr>
          <a:xfrm>
            <a:off x="7113125" y="4365775"/>
            <a:ext cx="5105700" cy="11019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Gestión ambiental + educación</a:t>
            </a:r>
            <a:endParaRPr b="0" i="0" sz="1400" u="none" cap="none" strike="noStrike">
              <a:solidFill>
                <a:srgbClr val="000000"/>
              </a:solidFill>
              <a:latin typeface="Arial"/>
              <a:ea typeface="Arial"/>
              <a:cs typeface="Arial"/>
              <a:sym typeface="Arial"/>
            </a:endParaRPr>
          </a:p>
        </p:txBody>
      </p:sp>
      <p:sp>
        <p:nvSpPr>
          <p:cNvPr id="197" name="Google Shape;197;p10"/>
          <p:cNvSpPr/>
          <p:nvPr/>
        </p:nvSpPr>
        <p:spPr>
          <a:xfrm>
            <a:off x="7113125" y="6733774"/>
            <a:ext cx="5105700" cy="11019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Gestión y rendimiento</a:t>
            </a:r>
            <a:endParaRPr b="0" i="0" sz="1400" u="none" cap="none" strike="noStrike">
              <a:solidFill>
                <a:srgbClr val="000000"/>
              </a:solidFill>
              <a:latin typeface="Arial"/>
              <a:ea typeface="Arial"/>
              <a:cs typeface="Arial"/>
              <a:sym typeface="Arial"/>
            </a:endParaRPr>
          </a:p>
        </p:txBody>
      </p:sp>
      <p:sp>
        <p:nvSpPr>
          <p:cNvPr id="198" name="Google Shape;198;p10"/>
          <p:cNvSpPr/>
          <p:nvPr/>
        </p:nvSpPr>
        <p:spPr>
          <a:xfrm>
            <a:off x="7113117" y="2752983"/>
            <a:ext cx="5105700" cy="581400"/>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s-ES" sz="3200" u="none" cap="none" strike="noStrike">
                <a:solidFill>
                  <a:schemeClr val="lt1"/>
                </a:solidFill>
                <a:latin typeface="Arial"/>
                <a:ea typeface="Arial"/>
                <a:cs typeface="Arial"/>
                <a:sym typeface="Arial"/>
              </a:rPr>
              <a:t>Área de enfoque</a:t>
            </a:r>
            <a:endParaRPr b="1" i="0" sz="1400" u="none" cap="none" strike="noStrike">
              <a:solidFill>
                <a:schemeClr val="lt1"/>
              </a:solidFill>
              <a:latin typeface="Arial"/>
              <a:ea typeface="Arial"/>
              <a:cs typeface="Arial"/>
              <a:sym typeface="Arial"/>
            </a:endParaRPr>
          </a:p>
        </p:txBody>
      </p:sp>
      <p:sp>
        <p:nvSpPr>
          <p:cNvPr id="199" name="Google Shape;199;p10"/>
          <p:cNvSpPr/>
          <p:nvPr/>
        </p:nvSpPr>
        <p:spPr>
          <a:xfrm>
            <a:off x="7113116" y="3344462"/>
            <a:ext cx="5105700" cy="9966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Medio ambiente: energía, agua, residuos</a:t>
            </a:r>
            <a:endParaRPr b="0" i="0" sz="1400" u="none" cap="none" strike="noStrike">
              <a:solidFill>
                <a:srgbClr val="000000"/>
              </a:solidFill>
              <a:latin typeface="Arial"/>
              <a:ea typeface="Arial"/>
              <a:cs typeface="Arial"/>
              <a:sym typeface="Arial"/>
            </a:endParaRPr>
          </a:p>
        </p:txBody>
      </p:sp>
      <p:sp>
        <p:nvSpPr>
          <p:cNvPr id="200" name="Google Shape;200;p10"/>
          <p:cNvSpPr/>
          <p:nvPr/>
        </p:nvSpPr>
        <p:spPr>
          <a:xfrm>
            <a:off x="7113116" y="7857766"/>
            <a:ext cx="5105700" cy="11019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Alineación con los ODS de la ONU</a:t>
            </a:r>
            <a:endParaRPr b="0" i="0" sz="1400" u="none" cap="none" strike="noStrike">
              <a:solidFill>
                <a:srgbClr val="000000"/>
              </a:solidFill>
              <a:latin typeface="Arial"/>
              <a:ea typeface="Arial"/>
              <a:cs typeface="Arial"/>
              <a:sym typeface="Arial"/>
            </a:endParaRPr>
          </a:p>
        </p:txBody>
      </p:sp>
      <p:sp>
        <p:nvSpPr>
          <p:cNvPr id="201" name="Google Shape;201;p10"/>
          <p:cNvSpPr/>
          <p:nvPr/>
        </p:nvSpPr>
        <p:spPr>
          <a:xfrm>
            <a:off x="7113116" y="8981913"/>
            <a:ext cx="5105700" cy="13635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Medio ambiente, cultura, comunidad</a:t>
            </a:r>
            <a:endParaRPr b="0" i="0" sz="1400" u="none" cap="none" strike="noStrike">
              <a:solidFill>
                <a:srgbClr val="000000"/>
              </a:solidFill>
              <a:latin typeface="Arial"/>
              <a:ea typeface="Arial"/>
              <a:cs typeface="Arial"/>
              <a:sym typeface="Arial"/>
            </a:endParaRPr>
          </a:p>
        </p:txBody>
      </p:sp>
      <p:sp>
        <p:nvSpPr>
          <p:cNvPr id="202" name="Google Shape;202;p10"/>
          <p:cNvSpPr/>
          <p:nvPr/>
        </p:nvSpPr>
        <p:spPr>
          <a:xfrm>
            <a:off x="12615557" y="5364139"/>
            <a:ext cx="5105700" cy="11019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Destinos, grandes operadoras</a:t>
            </a:r>
            <a:endParaRPr b="0" i="0" sz="1400" u="none" cap="none" strike="noStrike">
              <a:solidFill>
                <a:srgbClr val="000000"/>
              </a:solidFill>
              <a:latin typeface="Arial"/>
              <a:ea typeface="Arial"/>
              <a:cs typeface="Arial"/>
              <a:sym typeface="Arial"/>
            </a:endParaRPr>
          </a:p>
        </p:txBody>
      </p:sp>
      <p:sp>
        <p:nvSpPr>
          <p:cNvPr id="203" name="Google Shape;203;p10"/>
          <p:cNvSpPr/>
          <p:nvPr/>
        </p:nvSpPr>
        <p:spPr>
          <a:xfrm>
            <a:off x="12615557" y="4365771"/>
            <a:ext cx="5105700" cy="9966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s-ES" sz="2400" u="none" cap="none" strike="noStrike">
                <a:solidFill>
                  <a:schemeClr val="dk1"/>
                </a:solidFill>
                <a:latin typeface="Arial"/>
                <a:ea typeface="Arial"/>
                <a:cs typeface="Arial"/>
                <a:sym typeface="Arial"/>
              </a:rPr>
              <a:t>Hoteles, atracciones, campings</a:t>
            </a:r>
            <a:endParaRPr b="0" i="0" sz="2400" u="none" cap="none" strike="noStrike">
              <a:solidFill>
                <a:schemeClr val="dk1"/>
              </a:solidFill>
              <a:latin typeface="Arial"/>
              <a:ea typeface="Arial"/>
              <a:cs typeface="Arial"/>
              <a:sym typeface="Arial"/>
            </a:endParaRPr>
          </a:p>
        </p:txBody>
      </p:sp>
      <p:sp>
        <p:nvSpPr>
          <p:cNvPr id="204" name="Google Shape;204;p10"/>
          <p:cNvSpPr/>
          <p:nvPr/>
        </p:nvSpPr>
        <p:spPr>
          <a:xfrm>
            <a:off x="12615557" y="6472169"/>
            <a:ext cx="5105700" cy="13635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Hoteles, operadoras turísticas </a:t>
            </a:r>
            <a:endParaRPr b="0" i="0" sz="2400" u="none" cap="none" strike="noStrike">
              <a:solidFill>
                <a:schemeClr val="dk1"/>
              </a:solidFill>
              <a:latin typeface="Arial"/>
              <a:ea typeface="Arial"/>
              <a:cs typeface="Arial"/>
              <a:sym typeface="Arial"/>
            </a:endParaRPr>
          </a:p>
        </p:txBody>
      </p:sp>
      <p:sp>
        <p:nvSpPr>
          <p:cNvPr id="205" name="Google Shape;205;p10"/>
          <p:cNvSpPr/>
          <p:nvPr/>
        </p:nvSpPr>
        <p:spPr>
          <a:xfrm>
            <a:off x="12615558" y="2752983"/>
            <a:ext cx="5105700" cy="581400"/>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s-ES" sz="3200" u="none" cap="none" strike="noStrike">
                <a:solidFill>
                  <a:schemeClr val="lt1"/>
                </a:solidFill>
                <a:latin typeface="Arial"/>
                <a:ea typeface="Arial"/>
                <a:cs typeface="Arial"/>
                <a:sym typeface="Arial"/>
              </a:rPr>
              <a:t>Usuarios objetivo</a:t>
            </a:r>
            <a:endParaRPr b="1" i="0" sz="1400" u="none" cap="none" strike="noStrike">
              <a:solidFill>
                <a:schemeClr val="lt1"/>
              </a:solidFill>
              <a:latin typeface="Arial"/>
              <a:ea typeface="Arial"/>
              <a:cs typeface="Arial"/>
              <a:sym typeface="Arial"/>
            </a:endParaRPr>
          </a:p>
        </p:txBody>
      </p:sp>
      <p:sp>
        <p:nvSpPr>
          <p:cNvPr id="206" name="Google Shape;206;p10"/>
          <p:cNvSpPr/>
          <p:nvPr/>
        </p:nvSpPr>
        <p:spPr>
          <a:xfrm>
            <a:off x="12615557" y="3344462"/>
            <a:ext cx="5105700" cy="9966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s-ES" sz="2400" u="none" cap="none" strike="noStrike">
                <a:solidFill>
                  <a:schemeClr val="dk1"/>
                </a:solidFill>
                <a:latin typeface="Arial"/>
                <a:ea typeface="Arial"/>
                <a:cs typeface="Arial"/>
                <a:sym typeface="Arial"/>
              </a:rPr>
              <a:t>Hoteles, campings</a:t>
            </a:r>
            <a:endParaRPr b="0" i="0" sz="2400" u="none" cap="none" strike="noStrike">
              <a:solidFill>
                <a:schemeClr val="dk1"/>
              </a:solidFill>
              <a:latin typeface="Arial"/>
              <a:ea typeface="Arial"/>
              <a:cs typeface="Arial"/>
              <a:sym typeface="Arial"/>
            </a:endParaRPr>
          </a:p>
        </p:txBody>
      </p:sp>
      <p:sp>
        <p:nvSpPr>
          <p:cNvPr id="207" name="Google Shape;207;p10"/>
          <p:cNvSpPr/>
          <p:nvPr/>
        </p:nvSpPr>
        <p:spPr>
          <a:xfrm>
            <a:off x="12615557" y="7857766"/>
            <a:ext cx="5105700" cy="11019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PYMES, destinos</a:t>
            </a:r>
            <a:endParaRPr b="0" i="0" sz="1400" u="none" cap="none" strike="noStrike">
              <a:solidFill>
                <a:srgbClr val="000000"/>
              </a:solidFill>
              <a:latin typeface="Arial"/>
              <a:ea typeface="Arial"/>
              <a:cs typeface="Arial"/>
              <a:sym typeface="Arial"/>
            </a:endParaRPr>
          </a:p>
        </p:txBody>
      </p:sp>
      <p:sp>
        <p:nvSpPr>
          <p:cNvPr id="208" name="Google Shape;208;p10"/>
          <p:cNvSpPr/>
          <p:nvPr/>
        </p:nvSpPr>
        <p:spPr>
          <a:xfrm>
            <a:off x="12615557" y="8981913"/>
            <a:ext cx="5105700" cy="13635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Industria turística mundial</a:t>
            </a:r>
            <a:endParaRPr b="0" i="0" sz="1400" u="none" cap="none" strike="noStrike">
              <a:solidFill>
                <a:srgbClr val="000000"/>
              </a:solidFill>
              <a:latin typeface="Arial"/>
              <a:ea typeface="Arial"/>
              <a:cs typeface="Arial"/>
              <a:sym typeface="Arial"/>
            </a:endParaRPr>
          </a:p>
        </p:txBody>
      </p:sp>
      <p:sp>
        <p:nvSpPr>
          <p:cNvPr id="209" name="Google Shape;209;p10"/>
          <p:cNvSpPr/>
          <p:nvPr/>
        </p:nvSpPr>
        <p:spPr>
          <a:xfrm>
            <a:off x="18214254" y="5364139"/>
            <a:ext cx="5105700" cy="11019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Benchmarking + auditorías anuales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Apto para pymes: autoevaluación + formación.</a:t>
            </a:r>
            <a:endParaRPr b="0" i="0" sz="1400" u="none" cap="none" strike="noStrike">
              <a:solidFill>
                <a:srgbClr val="000000"/>
              </a:solidFill>
              <a:latin typeface="Arial"/>
              <a:ea typeface="Arial"/>
              <a:cs typeface="Arial"/>
              <a:sym typeface="Arial"/>
            </a:endParaRPr>
          </a:p>
        </p:txBody>
      </p:sp>
      <p:sp>
        <p:nvSpPr>
          <p:cNvPr id="210" name="Google Shape;210;p10"/>
          <p:cNvSpPr/>
          <p:nvPr/>
        </p:nvSpPr>
        <p:spPr>
          <a:xfrm>
            <a:off x="18214254" y="4365771"/>
            <a:ext cx="5105700" cy="9966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Fuerte énfasis en la concientización y la educación del personal y los huéspedes.</a:t>
            </a:r>
            <a:endParaRPr b="0" i="0" sz="1400" u="none" cap="none" strike="noStrike">
              <a:solidFill>
                <a:srgbClr val="000000"/>
              </a:solidFill>
              <a:latin typeface="Arial"/>
              <a:ea typeface="Arial"/>
              <a:cs typeface="Arial"/>
              <a:sym typeface="Arial"/>
            </a:endParaRPr>
          </a:p>
        </p:txBody>
      </p:sp>
      <p:sp>
        <p:nvSpPr>
          <p:cNvPr id="211" name="Google Shape;211;p10"/>
          <p:cNvSpPr/>
          <p:nvPr/>
        </p:nvSpPr>
        <p:spPr>
          <a:xfrm>
            <a:off x="18214250" y="6472175"/>
            <a:ext cx="5105700" cy="14910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100" u="none" cap="none" strike="noStrike">
                <a:solidFill>
                  <a:schemeClr val="dk1"/>
                </a:solidFill>
                <a:latin typeface="Arial"/>
                <a:ea typeface="Arial"/>
                <a:cs typeface="Arial"/>
                <a:sym typeface="Arial"/>
              </a:rPr>
              <a:t>Certificación de 3 etapas (para operadores turísticos/agentes de viajes)</a:t>
            </a:r>
            <a:endParaRPr sz="1300"/>
          </a:p>
          <a:p>
            <a:pPr indent="0" lvl="0" marL="0" marR="0" rtl="0" algn="l">
              <a:lnSpc>
                <a:spcPct val="100000"/>
              </a:lnSpc>
              <a:spcBef>
                <a:spcPts val="0"/>
              </a:spcBef>
              <a:spcAft>
                <a:spcPts val="0"/>
              </a:spcAft>
              <a:buNone/>
            </a:pPr>
            <a:r>
              <a:rPr b="0" i="0" lang="es-ES" sz="2100" u="none" cap="none" strike="noStrike">
                <a:solidFill>
                  <a:schemeClr val="dk1"/>
                </a:solidFill>
                <a:latin typeface="Arial"/>
                <a:ea typeface="Arial"/>
                <a:cs typeface="Arial"/>
                <a:sym typeface="Arial"/>
              </a:rPr>
              <a:t>Ciclo de Mejora Anual de siete pasos (para alojamientos).</a:t>
            </a:r>
            <a:endParaRPr sz="1300"/>
          </a:p>
        </p:txBody>
      </p:sp>
      <p:sp>
        <p:nvSpPr>
          <p:cNvPr id="212" name="Google Shape;212;p10"/>
          <p:cNvSpPr/>
          <p:nvPr/>
        </p:nvSpPr>
        <p:spPr>
          <a:xfrm>
            <a:off x="18214255" y="2752983"/>
            <a:ext cx="5105700" cy="581400"/>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s-ES" sz="3200" u="none" cap="none" strike="noStrike">
                <a:solidFill>
                  <a:schemeClr val="lt1"/>
                </a:solidFill>
                <a:latin typeface="Arial"/>
                <a:ea typeface="Arial"/>
                <a:cs typeface="Arial"/>
                <a:sym typeface="Arial"/>
              </a:rPr>
              <a:t>Característica distintiva</a:t>
            </a:r>
            <a:endParaRPr b="1" i="0" sz="1400" u="none" cap="none" strike="noStrike">
              <a:solidFill>
                <a:schemeClr val="lt1"/>
              </a:solidFill>
              <a:latin typeface="Arial"/>
              <a:ea typeface="Arial"/>
              <a:cs typeface="Arial"/>
              <a:sym typeface="Arial"/>
            </a:endParaRPr>
          </a:p>
        </p:txBody>
      </p:sp>
      <p:sp>
        <p:nvSpPr>
          <p:cNvPr id="213" name="Google Shape;213;p10"/>
          <p:cNvSpPr/>
          <p:nvPr/>
        </p:nvSpPr>
        <p:spPr>
          <a:xfrm>
            <a:off x="18214254" y="3344462"/>
            <a:ext cx="5105700" cy="9966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Certificación oficial de la UE con criterios estrictos.</a:t>
            </a:r>
            <a:endParaRPr b="0" i="0" sz="1400" u="none" cap="none" strike="noStrike">
              <a:solidFill>
                <a:srgbClr val="000000"/>
              </a:solidFill>
              <a:latin typeface="Arial"/>
              <a:ea typeface="Arial"/>
              <a:cs typeface="Arial"/>
              <a:sym typeface="Arial"/>
            </a:endParaRPr>
          </a:p>
        </p:txBody>
      </p:sp>
      <p:sp>
        <p:nvSpPr>
          <p:cNvPr id="214" name="Google Shape;214;p10"/>
          <p:cNvSpPr/>
          <p:nvPr/>
        </p:nvSpPr>
        <p:spPr>
          <a:xfrm>
            <a:off x="18214250" y="7963074"/>
            <a:ext cx="5105700" cy="9966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Vínculo explícito con los objetivos de la Agenda 2030.</a:t>
            </a:r>
            <a:endParaRPr b="0" i="0" sz="1400" u="none" cap="none" strike="noStrike">
              <a:solidFill>
                <a:srgbClr val="000000"/>
              </a:solidFill>
              <a:latin typeface="Arial"/>
              <a:ea typeface="Arial"/>
              <a:cs typeface="Arial"/>
              <a:sym typeface="Arial"/>
            </a:endParaRPr>
          </a:p>
        </p:txBody>
      </p:sp>
      <p:sp>
        <p:nvSpPr>
          <p:cNvPr id="215" name="Google Shape;215;p10"/>
          <p:cNvSpPr/>
          <p:nvPr/>
        </p:nvSpPr>
        <p:spPr>
          <a:xfrm>
            <a:off x="18214254" y="8981913"/>
            <a:ext cx="5105700" cy="13635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La certificación internacional de mayor duración.</a:t>
            </a:r>
            <a:endParaRPr b="0" i="0" sz="1400" u="none" cap="none" strike="noStrike">
              <a:solidFill>
                <a:srgbClr val="000000"/>
              </a:solidFill>
              <a:latin typeface="Arial"/>
              <a:ea typeface="Arial"/>
              <a:cs typeface="Arial"/>
              <a:sym typeface="Arial"/>
            </a:endParaRPr>
          </a:p>
        </p:txBody>
      </p:sp>
      <p:pic>
        <p:nvPicPr>
          <p:cNvPr id="216" name="Google Shape;216;p10"/>
          <p:cNvPicPr preferRelativeResize="0"/>
          <p:nvPr/>
        </p:nvPicPr>
        <p:blipFill rotWithShape="1">
          <a:blip r:embed="rId3">
            <a:alphaModFix/>
          </a:blip>
          <a:srcRect b="0" l="0" r="0" t="0"/>
          <a:stretch/>
        </p:blipFill>
        <p:spPr>
          <a:xfrm>
            <a:off x="4845377" y="3351977"/>
            <a:ext cx="957350" cy="957350"/>
          </a:xfrm>
          <a:prstGeom prst="rect">
            <a:avLst/>
          </a:prstGeom>
          <a:noFill/>
          <a:ln>
            <a:noFill/>
          </a:ln>
        </p:spPr>
      </p:pic>
      <p:pic>
        <p:nvPicPr>
          <p:cNvPr id="217" name="Google Shape;217;p10"/>
          <p:cNvPicPr preferRelativeResize="0"/>
          <p:nvPr/>
        </p:nvPicPr>
        <p:blipFill rotWithShape="1">
          <a:blip r:embed="rId4">
            <a:alphaModFix/>
          </a:blip>
          <a:srcRect b="0" l="0" r="0" t="0"/>
          <a:stretch/>
        </p:blipFill>
        <p:spPr>
          <a:xfrm>
            <a:off x="4845375" y="4275900"/>
            <a:ext cx="957350" cy="1206614"/>
          </a:xfrm>
          <a:prstGeom prst="rect">
            <a:avLst/>
          </a:prstGeom>
          <a:noFill/>
          <a:ln>
            <a:noFill/>
          </a:ln>
        </p:spPr>
      </p:pic>
      <p:pic>
        <p:nvPicPr>
          <p:cNvPr id="218" name="Google Shape;218;p10"/>
          <p:cNvPicPr preferRelativeResize="0"/>
          <p:nvPr/>
        </p:nvPicPr>
        <p:blipFill rotWithShape="1">
          <a:blip r:embed="rId5">
            <a:alphaModFix/>
          </a:blip>
          <a:srcRect b="0" l="0" r="0" t="0"/>
          <a:stretch/>
        </p:blipFill>
        <p:spPr>
          <a:xfrm>
            <a:off x="4845375" y="5535350"/>
            <a:ext cx="957342" cy="1080000"/>
          </a:xfrm>
          <a:prstGeom prst="rect">
            <a:avLst/>
          </a:prstGeom>
          <a:noFill/>
          <a:ln>
            <a:noFill/>
          </a:ln>
        </p:spPr>
      </p:pic>
      <p:pic>
        <p:nvPicPr>
          <p:cNvPr id="219" name="Google Shape;219;p10"/>
          <p:cNvPicPr preferRelativeResize="0"/>
          <p:nvPr/>
        </p:nvPicPr>
        <p:blipFill rotWithShape="1">
          <a:blip r:embed="rId6">
            <a:alphaModFix/>
          </a:blip>
          <a:srcRect b="21985" l="0" r="0" t="19163"/>
          <a:stretch/>
        </p:blipFill>
        <p:spPr>
          <a:xfrm>
            <a:off x="4899250" y="6922424"/>
            <a:ext cx="1080000" cy="476703"/>
          </a:xfrm>
          <a:prstGeom prst="rect">
            <a:avLst/>
          </a:prstGeom>
          <a:noFill/>
          <a:ln>
            <a:noFill/>
          </a:ln>
        </p:spPr>
      </p:pic>
      <p:pic>
        <p:nvPicPr>
          <p:cNvPr id="220" name="Google Shape;220;p10"/>
          <p:cNvPicPr preferRelativeResize="0"/>
          <p:nvPr/>
        </p:nvPicPr>
        <p:blipFill rotWithShape="1">
          <a:blip r:embed="rId7">
            <a:alphaModFix/>
          </a:blip>
          <a:srcRect b="0" l="0" r="0" t="0"/>
          <a:stretch/>
        </p:blipFill>
        <p:spPr>
          <a:xfrm>
            <a:off x="4899250" y="7706203"/>
            <a:ext cx="1080000" cy="1080000"/>
          </a:xfrm>
          <a:prstGeom prst="rect">
            <a:avLst/>
          </a:prstGeom>
          <a:noFill/>
          <a:ln>
            <a:noFill/>
          </a:ln>
        </p:spPr>
      </p:pic>
      <p:pic>
        <p:nvPicPr>
          <p:cNvPr id="221" name="Google Shape;221;p10"/>
          <p:cNvPicPr preferRelativeResize="0"/>
          <p:nvPr/>
        </p:nvPicPr>
        <p:blipFill rotWithShape="1">
          <a:blip r:embed="rId8">
            <a:alphaModFix/>
          </a:blip>
          <a:srcRect b="23758" l="30337" r="27712" t="19789"/>
          <a:stretch/>
        </p:blipFill>
        <p:spPr>
          <a:xfrm>
            <a:off x="4899250" y="8981913"/>
            <a:ext cx="1080000" cy="97042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11"/>
          <p:cNvSpPr txBox="1"/>
          <p:nvPr>
            <p:ph type="title"/>
          </p:nvPr>
        </p:nvSpPr>
        <p:spPr>
          <a:xfrm>
            <a:off x="761999" y="5657850"/>
            <a:ext cx="20306100" cy="30672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2778"/>
              <a:buFont typeface="Arial"/>
              <a:buNone/>
            </a:pPr>
            <a:r>
              <a:rPr b="1" lang="es-ES" sz="9600"/>
              <a:t>4. Sistemas de gestión ambiental y de sostenibilidad</a:t>
            </a:r>
            <a:endParaRPr b="1"/>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12"/>
          <p:cNvSpPr txBox="1"/>
          <p:nvPr>
            <p:ph type="title"/>
          </p:nvPr>
        </p:nvSpPr>
        <p:spPr>
          <a:xfrm>
            <a:off x="761996" y="1696899"/>
            <a:ext cx="22860001" cy="798576"/>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s-ES" sz="5200"/>
              <a:t>4.1. De las ecoetiquetas a los sistemas de gestión</a:t>
            </a:r>
            <a:endParaRPr b="1"/>
          </a:p>
        </p:txBody>
      </p:sp>
      <p:sp>
        <p:nvSpPr>
          <p:cNvPr id="232" name="Google Shape;232;p12"/>
          <p:cNvSpPr/>
          <p:nvPr/>
        </p:nvSpPr>
        <p:spPr>
          <a:xfrm>
            <a:off x="1641600" y="3031050"/>
            <a:ext cx="21100800" cy="1479900"/>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s-ES" sz="4200" u="none" cap="none" strike="noStrike">
                <a:solidFill>
                  <a:schemeClr val="dk1"/>
                </a:solidFill>
                <a:latin typeface="Arial"/>
                <a:ea typeface="Arial"/>
                <a:cs typeface="Arial"/>
                <a:sym typeface="Arial"/>
              </a:rPr>
              <a:t>Mientras que las ecoetiquetas certifican el cumplimiento de criterios de sostenibilidad específicos, los sistemas de gestión proporcionan un marco de mejora continua para:</a:t>
            </a:r>
            <a:endParaRPr b="0" i="0" sz="2000" u="none" cap="none" strike="noStrike">
              <a:solidFill>
                <a:srgbClr val="000000"/>
              </a:solidFill>
              <a:latin typeface="Arial"/>
              <a:ea typeface="Arial"/>
              <a:cs typeface="Arial"/>
              <a:sym typeface="Arial"/>
            </a:endParaRPr>
          </a:p>
        </p:txBody>
      </p:sp>
      <p:grpSp>
        <p:nvGrpSpPr>
          <p:cNvPr id="233" name="Google Shape;233;p12"/>
          <p:cNvGrpSpPr/>
          <p:nvPr/>
        </p:nvGrpSpPr>
        <p:grpSpPr>
          <a:xfrm>
            <a:off x="3405987" y="5046525"/>
            <a:ext cx="17572018" cy="7907464"/>
            <a:chOff x="10045" y="0"/>
            <a:chExt cx="21135456" cy="9210791"/>
          </a:xfrm>
        </p:grpSpPr>
        <p:sp>
          <p:nvSpPr>
            <p:cNvPr id="234" name="Google Shape;234;p12"/>
            <p:cNvSpPr/>
            <p:nvPr/>
          </p:nvSpPr>
          <p:spPr>
            <a:xfrm>
              <a:off x="1714500" y="0"/>
              <a:ext cx="19431001" cy="9210791"/>
            </a:xfrm>
            <a:prstGeom prst="rightArrow">
              <a:avLst>
                <a:gd fmla="val 50000" name="adj1"/>
                <a:gd fmla="val 50000" name="adj2"/>
              </a:avLst>
            </a:prstGeom>
            <a:solidFill>
              <a:srgbClr val="CBEDD1"/>
            </a:solidFill>
            <a:ln>
              <a:noFill/>
            </a:ln>
          </p:spPr>
          <p:txBody>
            <a:bodyPr anchorCtr="0" anchor="ctr" bIns="113175" lIns="113175" spcFirstLastPara="1" rIns="113175" wrap="square" tIns="113175">
              <a:noAutofit/>
            </a:bodyPr>
            <a:lstStyle/>
            <a:p>
              <a:pPr indent="0" lvl="0" marL="0" marR="0" rtl="0" algn="l">
                <a:lnSpc>
                  <a:spcPct val="100000"/>
                </a:lnSpc>
                <a:spcBef>
                  <a:spcPts val="0"/>
                </a:spcBef>
                <a:spcAft>
                  <a:spcPts val="0"/>
                </a:spcAft>
                <a:buClr>
                  <a:schemeClr val="dk1"/>
                </a:buClr>
                <a:buSzPts val="4456"/>
                <a:buFont typeface="Arial"/>
                <a:buNone/>
              </a:pPr>
              <a:r>
                <a:t/>
              </a:r>
              <a:endParaRPr b="0" i="0" sz="4456" u="none" cap="none" strike="noStrike">
                <a:solidFill>
                  <a:schemeClr val="dk1"/>
                </a:solidFill>
                <a:latin typeface="Arial"/>
                <a:ea typeface="Arial"/>
                <a:cs typeface="Arial"/>
                <a:sym typeface="Arial"/>
              </a:endParaRPr>
            </a:p>
          </p:txBody>
        </p:sp>
        <p:sp>
          <p:nvSpPr>
            <p:cNvPr id="235" name="Google Shape;235;p12"/>
            <p:cNvSpPr/>
            <p:nvPr/>
          </p:nvSpPr>
          <p:spPr>
            <a:xfrm>
              <a:off x="10045" y="2763237"/>
              <a:ext cx="4392290" cy="3684316"/>
            </a:xfrm>
            <a:prstGeom prst="roundRect">
              <a:avLst>
                <a:gd fmla="val 16667" name="adj"/>
              </a:avLst>
            </a:prstGeom>
            <a:solidFill>
              <a:srgbClr val="1CCD5D"/>
            </a:solidFill>
            <a:ln cap="flat" cmpd="sng" w="23575">
              <a:solidFill>
                <a:schemeClr val="lt1"/>
              </a:solidFill>
              <a:prstDash val="solid"/>
              <a:miter lim="800000"/>
              <a:headEnd len="sm" w="sm" type="none"/>
              <a:tailEnd len="sm" w="sm" type="none"/>
            </a:ln>
          </p:spPr>
          <p:txBody>
            <a:bodyPr anchorCtr="0" anchor="ctr" bIns="113175" lIns="113175" spcFirstLastPara="1" rIns="113175" wrap="square" tIns="113175">
              <a:noAutofit/>
            </a:bodyPr>
            <a:lstStyle/>
            <a:p>
              <a:pPr indent="0" lvl="0" marL="0" marR="0" rtl="0" algn="l">
                <a:lnSpc>
                  <a:spcPct val="100000"/>
                </a:lnSpc>
                <a:spcBef>
                  <a:spcPts val="0"/>
                </a:spcBef>
                <a:spcAft>
                  <a:spcPts val="0"/>
                </a:spcAft>
                <a:buClr>
                  <a:schemeClr val="dk1"/>
                </a:buClr>
                <a:buSzPts val="4456"/>
                <a:buFont typeface="Arial"/>
                <a:buNone/>
              </a:pPr>
              <a:r>
                <a:t/>
              </a:r>
              <a:endParaRPr b="0" i="0" sz="4456" u="none" cap="none" strike="noStrike">
                <a:solidFill>
                  <a:schemeClr val="dk1"/>
                </a:solidFill>
                <a:latin typeface="Arial"/>
                <a:ea typeface="Arial"/>
                <a:cs typeface="Arial"/>
                <a:sym typeface="Arial"/>
              </a:endParaRPr>
            </a:p>
          </p:txBody>
        </p:sp>
        <p:sp>
          <p:nvSpPr>
            <p:cNvPr id="236" name="Google Shape;236;p12"/>
            <p:cNvSpPr txBox="1"/>
            <p:nvPr/>
          </p:nvSpPr>
          <p:spPr>
            <a:xfrm>
              <a:off x="189898" y="2943090"/>
              <a:ext cx="4032584" cy="3324610"/>
            </a:xfrm>
            <a:prstGeom prst="rect">
              <a:avLst/>
            </a:prstGeom>
            <a:noFill/>
            <a:ln>
              <a:noFill/>
            </a:ln>
          </p:spPr>
          <p:txBody>
            <a:bodyPr anchorCtr="0" anchor="ctr" bIns="141475" lIns="141475" spcFirstLastPara="1" rIns="141475" wrap="square" tIns="141475">
              <a:noAutofit/>
            </a:bodyPr>
            <a:lstStyle/>
            <a:p>
              <a:pPr indent="0" lvl="0" marL="0" marR="0" rtl="0" algn="ctr">
                <a:lnSpc>
                  <a:spcPct val="90000"/>
                </a:lnSpc>
                <a:spcBef>
                  <a:spcPts val="0"/>
                </a:spcBef>
                <a:spcAft>
                  <a:spcPts val="0"/>
                </a:spcAft>
                <a:buNone/>
              </a:pPr>
              <a:r>
                <a:rPr b="1" i="0" lang="es-ES" sz="3513" u="none" cap="none" strike="noStrike">
                  <a:solidFill>
                    <a:schemeClr val="lt1"/>
                  </a:solidFill>
                  <a:latin typeface="Arial"/>
                  <a:ea typeface="Arial"/>
                  <a:cs typeface="Arial"/>
                  <a:sym typeface="Arial"/>
                </a:rPr>
                <a:t>Integrar la sostenibilidad en las operaciones diarias</a:t>
              </a:r>
              <a:endParaRPr b="1" i="0" sz="1533" u="none" cap="none" strike="noStrike">
                <a:solidFill>
                  <a:schemeClr val="lt1"/>
                </a:solidFill>
                <a:latin typeface="Arial"/>
                <a:ea typeface="Arial"/>
                <a:cs typeface="Arial"/>
                <a:sym typeface="Arial"/>
              </a:endParaRPr>
            </a:p>
          </p:txBody>
        </p:sp>
        <p:sp>
          <p:nvSpPr>
            <p:cNvPr id="237" name="Google Shape;237;p12"/>
            <p:cNvSpPr/>
            <p:nvPr/>
          </p:nvSpPr>
          <p:spPr>
            <a:xfrm>
              <a:off x="4621950" y="2763237"/>
              <a:ext cx="4392290" cy="3684316"/>
            </a:xfrm>
            <a:prstGeom prst="roundRect">
              <a:avLst>
                <a:gd fmla="val 16667" name="adj"/>
              </a:avLst>
            </a:prstGeom>
            <a:solidFill>
              <a:srgbClr val="1CCD5D"/>
            </a:solidFill>
            <a:ln cap="flat" cmpd="sng" w="23575">
              <a:solidFill>
                <a:schemeClr val="lt1"/>
              </a:solidFill>
              <a:prstDash val="solid"/>
              <a:miter lim="800000"/>
              <a:headEnd len="sm" w="sm" type="none"/>
              <a:tailEnd len="sm" w="sm" type="none"/>
            </a:ln>
          </p:spPr>
          <p:txBody>
            <a:bodyPr anchorCtr="0" anchor="ctr" bIns="113175" lIns="113175" spcFirstLastPara="1" rIns="113175" wrap="square" tIns="113175">
              <a:noAutofit/>
            </a:bodyPr>
            <a:lstStyle/>
            <a:p>
              <a:pPr indent="0" lvl="0" marL="0" marR="0" rtl="0" algn="l">
                <a:lnSpc>
                  <a:spcPct val="100000"/>
                </a:lnSpc>
                <a:spcBef>
                  <a:spcPts val="0"/>
                </a:spcBef>
                <a:spcAft>
                  <a:spcPts val="0"/>
                </a:spcAft>
                <a:buClr>
                  <a:schemeClr val="dk1"/>
                </a:buClr>
                <a:buSzPts val="4456"/>
                <a:buFont typeface="Arial"/>
                <a:buNone/>
              </a:pPr>
              <a:r>
                <a:t/>
              </a:r>
              <a:endParaRPr b="0" i="0" sz="4456" u="none" cap="none" strike="noStrike">
                <a:solidFill>
                  <a:schemeClr val="dk1"/>
                </a:solidFill>
                <a:latin typeface="Arial"/>
                <a:ea typeface="Arial"/>
                <a:cs typeface="Arial"/>
                <a:sym typeface="Arial"/>
              </a:endParaRPr>
            </a:p>
          </p:txBody>
        </p:sp>
        <p:sp>
          <p:nvSpPr>
            <p:cNvPr id="238" name="Google Shape;238;p12"/>
            <p:cNvSpPr txBox="1"/>
            <p:nvPr/>
          </p:nvSpPr>
          <p:spPr>
            <a:xfrm>
              <a:off x="4801803" y="2943090"/>
              <a:ext cx="4032584" cy="3324610"/>
            </a:xfrm>
            <a:prstGeom prst="rect">
              <a:avLst/>
            </a:prstGeom>
            <a:noFill/>
            <a:ln>
              <a:noFill/>
            </a:ln>
          </p:spPr>
          <p:txBody>
            <a:bodyPr anchorCtr="0" anchor="ctr" bIns="141475" lIns="141475" spcFirstLastPara="1" rIns="141475" wrap="square" tIns="141475">
              <a:noAutofit/>
            </a:bodyPr>
            <a:lstStyle/>
            <a:p>
              <a:pPr indent="0" lvl="0" marL="0" marR="0" rtl="0" algn="ctr">
                <a:lnSpc>
                  <a:spcPct val="90000"/>
                </a:lnSpc>
                <a:spcBef>
                  <a:spcPts val="1300"/>
                </a:spcBef>
                <a:spcAft>
                  <a:spcPts val="0"/>
                </a:spcAft>
                <a:buNone/>
              </a:pPr>
              <a:r>
                <a:rPr b="1" i="0" lang="es-ES" sz="2971" u="none" cap="none" strike="noStrike">
                  <a:solidFill>
                    <a:schemeClr val="lt1"/>
                  </a:solidFill>
                  <a:latin typeface="Arial"/>
                  <a:ea typeface="Arial"/>
                  <a:cs typeface="Arial"/>
                  <a:sym typeface="Arial"/>
                </a:rPr>
                <a:t>Medir y realizar un seguimiento del rendimiento a lo largo del tiempo</a:t>
              </a:r>
              <a:endParaRPr sz="1733"/>
            </a:p>
          </p:txBody>
        </p:sp>
        <p:sp>
          <p:nvSpPr>
            <p:cNvPr id="239" name="Google Shape;239;p12"/>
            <p:cNvSpPr/>
            <p:nvPr/>
          </p:nvSpPr>
          <p:spPr>
            <a:xfrm>
              <a:off x="9233855" y="2763237"/>
              <a:ext cx="4392290" cy="3684316"/>
            </a:xfrm>
            <a:prstGeom prst="roundRect">
              <a:avLst>
                <a:gd fmla="val 16667" name="adj"/>
              </a:avLst>
            </a:prstGeom>
            <a:solidFill>
              <a:srgbClr val="1CCD5D"/>
            </a:solidFill>
            <a:ln cap="flat" cmpd="sng" w="23575">
              <a:solidFill>
                <a:schemeClr val="lt1"/>
              </a:solidFill>
              <a:prstDash val="solid"/>
              <a:miter lim="800000"/>
              <a:headEnd len="sm" w="sm" type="none"/>
              <a:tailEnd len="sm" w="sm" type="none"/>
            </a:ln>
          </p:spPr>
          <p:txBody>
            <a:bodyPr anchorCtr="0" anchor="ctr" bIns="113175" lIns="113175" spcFirstLastPara="1" rIns="113175" wrap="square" tIns="113175">
              <a:noAutofit/>
            </a:bodyPr>
            <a:lstStyle/>
            <a:p>
              <a:pPr indent="0" lvl="0" marL="0" marR="0" rtl="0" algn="l">
                <a:lnSpc>
                  <a:spcPct val="100000"/>
                </a:lnSpc>
                <a:spcBef>
                  <a:spcPts val="0"/>
                </a:spcBef>
                <a:spcAft>
                  <a:spcPts val="0"/>
                </a:spcAft>
                <a:buClr>
                  <a:schemeClr val="dk1"/>
                </a:buClr>
                <a:buSzPts val="4456"/>
                <a:buFont typeface="Arial"/>
                <a:buNone/>
              </a:pPr>
              <a:r>
                <a:t/>
              </a:r>
              <a:endParaRPr b="0" i="0" sz="4456" u="none" cap="none" strike="noStrike">
                <a:solidFill>
                  <a:schemeClr val="dk1"/>
                </a:solidFill>
                <a:latin typeface="Arial"/>
                <a:ea typeface="Arial"/>
                <a:cs typeface="Arial"/>
                <a:sym typeface="Arial"/>
              </a:endParaRPr>
            </a:p>
          </p:txBody>
        </p:sp>
        <p:sp>
          <p:nvSpPr>
            <p:cNvPr id="240" name="Google Shape;240;p12"/>
            <p:cNvSpPr txBox="1"/>
            <p:nvPr/>
          </p:nvSpPr>
          <p:spPr>
            <a:xfrm>
              <a:off x="9413708" y="2943090"/>
              <a:ext cx="4032584" cy="3324610"/>
            </a:xfrm>
            <a:prstGeom prst="rect">
              <a:avLst/>
            </a:prstGeom>
            <a:noFill/>
            <a:ln>
              <a:noFill/>
            </a:ln>
          </p:spPr>
          <p:txBody>
            <a:bodyPr anchorCtr="0" anchor="ctr" bIns="141475" lIns="141475" spcFirstLastPara="1" rIns="141475" wrap="square" tIns="141475">
              <a:noAutofit/>
            </a:bodyPr>
            <a:lstStyle/>
            <a:p>
              <a:pPr indent="0" lvl="0" marL="0" marR="0" rtl="0" algn="ctr">
                <a:lnSpc>
                  <a:spcPct val="90000"/>
                </a:lnSpc>
                <a:spcBef>
                  <a:spcPts val="0"/>
                </a:spcBef>
                <a:spcAft>
                  <a:spcPts val="0"/>
                </a:spcAft>
                <a:buNone/>
              </a:pPr>
              <a:r>
                <a:rPr b="1" i="0" lang="es-ES" sz="3713" u="none" cap="none" strike="noStrike">
                  <a:solidFill>
                    <a:schemeClr val="lt1"/>
                  </a:solidFill>
                  <a:latin typeface="Arial"/>
                  <a:ea typeface="Arial"/>
                  <a:cs typeface="Arial"/>
                  <a:sym typeface="Arial"/>
                </a:rPr>
                <a:t>Garantizar el cumplimiento legal y reducir los riesgos</a:t>
              </a:r>
              <a:endParaRPr b="1" i="0" sz="1733" u="none" cap="none" strike="noStrike">
                <a:solidFill>
                  <a:schemeClr val="lt1"/>
                </a:solidFill>
                <a:latin typeface="Arial"/>
                <a:ea typeface="Arial"/>
                <a:cs typeface="Arial"/>
                <a:sym typeface="Arial"/>
              </a:endParaRPr>
            </a:p>
          </p:txBody>
        </p:sp>
        <p:sp>
          <p:nvSpPr>
            <p:cNvPr id="241" name="Google Shape;241;p12"/>
            <p:cNvSpPr/>
            <p:nvPr/>
          </p:nvSpPr>
          <p:spPr>
            <a:xfrm>
              <a:off x="13845760" y="2763237"/>
              <a:ext cx="4392290" cy="3684316"/>
            </a:xfrm>
            <a:prstGeom prst="roundRect">
              <a:avLst>
                <a:gd fmla="val 16667" name="adj"/>
              </a:avLst>
            </a:prstGeom>
            <a:solidFill>
              <a:srgbClr val="1CCD5D"/>
            </a:solidFill>
            <a:ln cap="flat" cmpd="sng" w="23575">
              <a:solidFill>
                <a:schemeClr val="lt1"/>
              </a:solidFill>
              <a:prstDash val="solid"/>
              <a:miter lim="800000"/>
              <a:headEnd len="sm" w="sm" type="none"/>
              <a:tailEnd len="sm" w="sm" type="none"/>
            </a:ln>
          </p:spPr>
          <p:txBody>
            <a:bodyPr anchorCtr="0" anchor="ctr" bIns="113175" lIns="113175" spcFirstLastPara="1" rIns="113175" wrap="square" tIns="113175">
              <a:noAutofit/>
            </a:bodyPr>
            <a:lstStyle/>
            <a:p>
              <a:pPr indent="0" lvl="0" marL="0" marR="0" rtl="0" algn="l">
                <a:lnSpc>
                  <a:spcPct val="100000"/>
                </a:lnSpc>
                <a:spcBef>
                  <a:spcPts val="0"/>
                </a:spcBef>
                <a:spcAft>
                  <a:spcPts val="0"/>
                </a:spcAft>
                <a:buClr>
                  <a:schemeClr val="dk1"/>
                </a:buClr>
                <a:buSzPts val="4456"/>
                <a:buFont typeface="Arial"/>
                <a:buNone/>
              </a:pPr>
              <a:r>
                <a:t/>
              </a:r>
              <a:endParaRPr b="0" i="0" sz="4456" u="none" cap="none" strike="noStrike">
                <a:solidFill>
                  <a:schemeClr val="dk1"/>
                </a:solidFill>
                <a:latin typeface="Arial"/>
                <a:ea typeface="Arial"/>
                <a:cs typeface="Arial"/>
                <a:sym typeface="Arial"/>
              </a:endParaRPr>
            </a:p>
          </p:txBody>
        </p:sp>
        <p:sp>
          <p:nvSpPr>
            <p:cNvPr id="242" name="Google Shape;242;p12"/>
            <p:cNvSpPr txBox="1"/>
            <p:nvPr/>
          </p:nvSpPr>
          <p:spPr>
            <a:xfrm>
              <a:off x="14025613" y="2943090"/>
              <a:ext cx="4032584" cy="3324610"/>
            </a:xfrm>
            <a:prstGeom prst="rect">
              <a:avLst/>
            </a:prstGeom>
            <a:noFill/>
            <a:ln>
              <a:noFill/>
            </a:ln>
          </p:spPr>
          <p:txBody>
            <a:bodyPr anchorCtr="0" anchor="ctr" bIns="141475" lIns="141475" spcFirstLastPara="1" rIns="141475" wrap="square" tIns="141475">
              <a:noAutofit/>
            </a:bodyPr>
            <a:lstStyle/>
            <a:p>
              <a:pPr indent="0" lvl="0" marL="0" marR="0" rtl="0" algn="ctr">
                <a:lnSpc>
                  <a:spcPct val="90000"/>
                </a:lnSpc>
                <a:spcBef>
                  <a:spcPts val="0"/>
                </a:spcBef>
                <a:spcAft>
                  <a:spcPts val="0"/>
                </a:spcAft>
                <a:buNone/>
              </a:pPr>
              <a:r>
                <a:rPr b="1" i="0" lang="es-ES" sz="3094" u="none" cap="none" strike="noStrike">
                  <a:solidFill>
                    <a:schemeClr val="lt1"/>
                  </a:solidFill>
                  <a:latin typeface="Arial"/>
                  <a:ea typeface="Arial"/>
                  <a:cs typeface="Arial"/>
                  <a:sym typeface="Arial"/>
                </a:rPr>
                <a:t>Construir una cultura de mejora continua más allá de la certificación inicial</a:t>
              </a:r>
              <a:endParaRPr sz="1733"/>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13"/>
          <p:cNvSpPr txBox="1"/>
          <p:nvPr>
            <p:ph type="title"/>
          </p:nvPr>
        </p:nvSpPr>
        <p:spPr>
          <a:xfrm>
            <a:off x="761996" y="1444457"/>
            <a:ext cx="22860000" cy="7986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s-ES" sz="5200"/>
              <a:t>4.1. De las ecoetiquetas a los sistemas de gestión</a:t>
            </a:r>
            <a:endParaRPr b="1"/>
          </a:p>
        </p:txBody>
      </p:sp>
      <p:sp>
        <p:nvSpPr>
          <p:cNvPr id="248" name="Google Shape;248;p13"/>
          <p:cNvSpPr/>
          <p:nvPr/>
        </p:nvSpPr>
        <p:spPr>
          <a:xfrm>
            <a:off x="1858149" y="2511081"/>
            <a:ext cx="7714500" cy="3650400"/>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s-ES" sz="6000" u="none" cap="none" strike="noStrike">
                <a:solidFill>
                  <a:schemeClr val="dk1"/>
                </a:solidFill>
                <a:latin typeface="Arial"/>
                <a:ea typeface="Arial"/>
                <a:cs typeface="Arial"/>
                <a:sym typeface="Arial"/>
              </a:rPr>
              <a:t>Etiqueta ecológica = Resultado </a:t>
            </a:r>
            <a:endParaRPr b="0" i="0" sz="1400" u="none" cap="none" strike="noStrike">
              <a:solidFill>
                <a:schemeClr val="dk1"/>
              </a:solidFill>
              <a:latin typeface="Arial"/>
              <a:ea typeface="Arial"/>
              <a:cs typeface="Arial"/>
              <a:sym typeface="Arial"/>
            </a:endParaRPr>
          </a:p>
        </p:txBody>
      </p:sp>
      <p:pic>
        <p:nvPicPr>
          <p:cNvPr descr="Sello Certificado Sello Con Certificación Verde Grunge Icono Stock de  ilustración - Ilustración de original, acceso: 162277672" id="249" name="Google Shape;249;p13"/>
          <p:cNvPicPr preferRelativeResize="0"/>
          <p:nvPr/>
        </p:nvPicPr>
        <p:blipFill rotWithShape="1">
          <a:blip r:embed="rId3">
            <a:alphaModFix/>
          </a:blip>
          <a:srcRect b="0" l="0" r="0" t="0"/>
          <a:stretch/>
        </p:blipFill>
        <p:spPr>
          <a:xfrm>
            <a:off x="3890410" y="6161424"/>
            <a:ext cx="3649978" cy="3649978"/>
          </a:xfrm>
          <a:prstGeom prst="rect">
            <a:avLst/>
          </a:prstGeom>
          <a:noFill/>
          <a:ln>
            <a:noFill/>
          </a:ln>
        </p:spPr>
      </p:pic>
      <p:sp>
        <p:nvSpPr>
          <p:cNvPr id="250" name="Google Shape;250;p13"/>
          <p:cNvSpPr/>
          <p:nvPr/>
        </p:nvSpPr>
        <p:spPr>
          <a:xfrm>
            <a:off x="11115150" y="2511018"/>
            <a:ext cx="12045900" cy="3650400"/>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s-ES" sz="6000" u="none" cap="none" strike="noStrike">
                <a:solidFill>
                  <a:schemeClr val="dk1"/>
                </a:solidFill>
                <a:latin typeface="Arial"/>
                <a:ea typeface="Arial"/>
                <a:cs typeface="Arial"/>
                <a:sym typeface="Arial"/>
              </a:rPr>
              <a:t>Sistema de Gestión = Proceso</a:t>
            </a:r>
            <a:endParaRPr b="0" i="0" sz="1400" u="none" cap="none" strike="noStrike">
              <a:solidFill>
                <a:schemeClr val="dk1"/>
              </a:solidFill>
              <a:latin typeface="Arial"/>
              <a:ea typeface="Arial"/>
              <a:cs typeface="Arial"/>
              <a:sym typeface="Arial"/>
            </a:endParaRPr>
          </a:p>
        </p:txBody>
      </p:sp>
      <p:pic>
        <p:nvPicPr>
          <p:cNvPr descr="The PDCA Cycle: A Practical Approach to Problem-Solving" id="251" name="Google Shape;251;p13"/>
          <p:cNvPicPr preferRelativeResize="0"/>
          <p:nvPr/>
        </p:nvPicPr>
        <p:blipFill rotWithShape="1">
          <a:blip r:embed="rId4">
            <a:alphaModFix/>
          </a:blip>
          <a:srcRect b="0" l="0" r="0" t="0"/>
          <a:stretch/>
        </p:blipFill>
        <p:spPr>
          <a:xfrm>
            <a:off x="13969346" y="6161424"/>
            <a:ext cx="6337513" cy="4009449"/>
          </a:xfrm>
          <a:prstGeom prst="rect">
            <a:avLst/>
          </a:prstGeom>
          <a:noFill/>
          <a:ln>
            <a:noFill/>
          </a:ln>
        </p:spPr>
      </p:pic>
      <p:sp>
        <p:nvSpPr>
          <p:cNvPr id="252" name="Google Shape;252;p13"/>
          <p:cNvSpPr/>
          <p:nvPr/>
        </p:nvSpPr>
        <p:spPr>
          <a:xfrm>
            <a:off x="2134050" y="10492059"/>
            <a:ext cx="20115900" cy="1848300"/>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s-ES" sz="4000" u="none" cap="none" strike="noStrike">
                <a:solidFill>
                  <a:schemeClr val="dk1"/>
                </a:solidFill>
                <a:latin typeface="Arial"/>
                <a:ea typeface="Arial"/>
                <a:cs typeface="Arial"/>
                <a:sym typeface="Arial"/>
              </a:rPr>
              <a:t>Piens</a:t>
            </a:r>
            <a:r>
              <a:rPr lang="es-ES" sz="4000">
                <a:solidFill>
                  <a:schemeClr val="dk1"/>
                </a:solidFill>
              </a:rPr>
              <a:t>a</a:t>
            </a:r>
            <a:r>
              <a:rPr b="0" i="0" lang="es-ES" sz="4000" u="none" cap="none" strike="noStrike">
                <a:solidFill>
                  <a:schemeClr val="dk1"/>
                </a:solidFill>
                <a:latin typeface="Arial"/>
                <a:ea typeface="Arial"/>
                <a:cs typeface="Arial"/>
                <a:sym typeface="Arial"/>
              </a:rPr>
              <a:t> en las ecoetiquetas como el “sello” que demuestra que </a:t>
            </a:r>
            <a:r>
              <a:rPr lang="es-ES" sz="4000">
                <a:solidFill>
                  <a:schemeClr val="dk1"/>
                </a:solidFill>
              </a:rPr>
              <a:t>una </a:t>
            </a:r>
            <a:r>
              <a:rPr b="0" i="0" lang="es-ES" sz="4000" u="none" cap="none" strike="noStrike">
                <a:solidFill>
                  <a:schemeClr val="dk1"/>
                </a:solidFill>
                <a:latin typeface="Arial"/>
                <a:ea typeface="Arial"/>
                <a:cs typeface="Arial"/>
                <a:sym typeface="Arial"/>
              </a:rPr>
              <a:t>empresa es sostenible hoy, y en los sistemas de gestión como el “motor” que le permite seguir mejorando mañana.</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14"/>
          <p:cNvSpPr/>
          <p:nvPr/>
        </p:nvSpPr>
        <p:spPr>
          <a:xfrm>
            <a:off x="2956962" y="2465032"/>
            <a:ext cx="18470100" cy="1479900"/>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s-ES" sz="4200" u="none" cap="none" strike="noStrike">
                <a:solidFill>
                  <a:schemeClr val="dk1"/>
                </a:solidFill>
                <a:latin typeface="Arial"/>
                <a:ea typeface="Arial"/>
                <a:cs typeface="Arial"/>
                <a:sym typeface="Arial"/>
              </a:rPr>
              <a:t>Los sistemas de gestión proporcionan un enfoque estructurado y basado en procesos para la sostenibilidad:</a:t>
            </a:r>
            <a:endParaRPr b="0" i="0" sz="2000" u="none" cap="none" strike="noStrike">
              <a:solidFill>
                <a:srgbClr val="000000"/>
              </a:solidFill>
              <a:latin typeface="Arial"/>
              <a:ea typeface="Arial"/>
              <a:cs typeface="Arial"/>
              <a:sym typeface="Arial"/>
            </a:endParaRPr>
          </a:p>
        </p:txBody>
      </p:sp>
      <p:sp>
        <p:nvSpPr>
          <p:cNvPr id="259" name="Google Shape;259;p14"/>
          <p:cNvSpPr txBox="1"/>
          <p:nvPr>
            <p:ph type="title"/>
          </p:nvPr>
        </p:nvSpPr>
        <p:spPr>
          <a:xfrm>
            <a:off x="761999" y="1376130"/>
            <a:ext cx="22860000" cy="7986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s-ES" sz="4800"/>
              <a:t>4.2. Sistemas de Gestión Ambiental y de Sostenibilidad</a:t>
            </a:r>
            <a:endParaRPr b="1"/>
          </a:p>
        </p:txBody>
      </p:sp>
      <p:grpSp>
        <p:nvGrpSpPr>
          <p:cNvPr id="260" name="Google Shape;260;p14"/>
          <p:cNvGrpSpPr/>
          <p:nvPr/>
        </p:nvGrpSpPr>
        <p:grpSpPr>
          <a:xfrm>
            <a:off x="5016932" y="4543747"/>
            <a:ext cx="14350141" cy="6177193"/>
            <a:chOff x="-818620" y="126953"/>
            <a:chExt cx="10160111" cy="4670139"/>
          </a:xfrm>
        </p:grpSpPr>
        <p:sp>
          <p:nvSpPr>
            <p:cNvPr id="261" name="Google Shape;261;p14"/>
            <p:cNvSpPr/>
            <p:nvPr/>
          </p:nvSpPr>
          <p:spPr>
            <a:xfrm>
              <a:off x="-516831" y="126953"/>
              <a:ext cx="4239158" cy="1479931"/>
            </a:xfrm>
            <a:prstGeom prst="rect">
              <a:avLst/>
            </a:prstGeom>
            <a:solidFill>
              <a:srgbClr val="1CCD5D"/>
            </a:solidFill>
            <a:ln cap="flat" cmpd="sng" w="25200">
              <a:solidFill>
                <a:srgbClr val="1CCD5D"/>
              </a:solidFill>
              <a:prstDash val="solid"/>
              <a:miter lim="800000"/>
              <a:headEnd len="sm" w="sm" type="none"/>
              <a:tailEnd len="sm" w="sm" type="none"/>
            </a:ln>
          </p:spPr>
          <p:txBody>
            <a:bodyPr anchorCtr="0" anchor="ctr" bIns="120925" lIns="120925" spcFirstLastPara="1" rIns="120925" wrap="square" tIns="120925">
              <a:noAutofit/>
            </a:bodyPr>
            <a:lstStyle/>
            <a:p>
              <a:pPr indent="0" lvl="0" marL="0" marR="0" rtl="0" algn="l">
                <a:lnSpc>
                  <a:spcPct val="100000"/>
                </a:lnSpc>
                <a:spcBef>
                  <a:spcPts val="0"/>
                </a:spcBef>
                <a:spcAft>
                  <a:spcPts val="0"/>
                </a:spcAft>
                <a:buClr>
                  <a:schemeClr val="dk1"/>
                </a:buClr>
                <a:buSzPts val="4762"/>
                <a:buFont typeface="Arial"/>
                <a:buNone/>
              </a:pPr>
              <a:r>
                <a:t/>
              </a:r>
              <a:endParaRPr b="0" i="0" sz="4762" u="none" cap="none" strike="noStrike">
                <a:solidFill>
                  <a:schemeClr val="dk1"/>
                </a:solidFill>
                <a:latin typeface="Arial"/>
                <a:ea typeface="Arial"/>
                <a:cs typeface="Arial"/>
                <a:sym typeface="Arial"/>
              </a:endParaRPr>
            </a:p>
          </p:txBody>
        </p:sp>
        <p:sp>
          <p:nvSpPr>
            <p:cNvPr id="262" name="Google Shape;262;p14"/>
            <p:cNvSpPr txBox="1"/>
            <p:nvPr/>
          </p:nvSpPr>
          <p:spPr>
            <a:xfrm>
              <a:off x="-602553" y="126953"/>
              <a:ext cx="4239158" cy="1479931"/>
            </a:xfrm>
            <a:prstGeom prst="rect">
              <a:avLst/>
            </a:prstGeom>
            <a:noFill/>
            <a:ln>
              <a:noFill/>
            </a:ln>
          </p:spPr>
          <p:txBody>
            <a:bodyPr anchorCtr="0" anchor="ctr" bIns="128975" lIns="225750" spcFirstLastPara="1" rIns="225750" wrap="square" tIns="128975">
              <a:noAutofit/>
            </a:bodyPr>
            <a:lstStyle/>
            <a:p>
              <a:pPr indent="0" lvl="0" marL="0" marR="0" rtl="0" algn="l">
                <a:lnSpc>
                  <a:spcPct val="90000"/>
                </a:lnSpc>
                <a:spcBef>
                  <a:spcPts val="0"/>
                </a:spcBef>
                <a:spcAft>
                  <a:spcPts val="0"/>
                </a:spcAft>
                <a:buClr>
                  <a:schemeClr val="lt1"/>
                </a:buClr>
                <a:buSzPts val="3175"/>
                <a:buFont typeface="Arial"/>
                <a:buNone/>
              </a:pPr>
              <a:r>
                <a:rPr b="1" i="0" lang="es-ES" sz="4233" u="none" cap="none" strike="noStrike">
                  <a:solidFill>
                    <a:schemeClr val="lt1"/>
                  </a:solidFill>
                  <a:latin typeface="Arial"/>
                  <a:ea typeface="Arial"/>
                  <a:cs typeface="Arial"/>
                  <a:sym typeface="Arial"/>
                </a:rPr>
                <a:t>ISO 14001</a:t>
              </a:r>
              <a:endParaRPr b="0" i="0" sz="4233" u="none" cap="none" strike="noStrike">
                <a:solidFill>
                  <a:schemeClr val="lt1"/>
                </a:solidFill>
                <a:latin typeface="Arial"/>
                <a:ea typeface="Arial"/>
                <a:cs typeface="Arial"/>
                <a:sym typeface="Arial"/>
              </a:endParaRPr>
            </a:p>
          </p:txBody>
        </p:sp>
        <p:sp>
          <p:nvSpPr>
            <p:cNvPr id="263" name="Google Shape;263;p14"/>
            <p:cNvSpPr/>
            <p:nvPr/>
          </p:nvSpPr>
          <p:spPr>
            <a:xfrm>
              <a:off x="-532870" y="1606886"/>
              <a:ext cx="4239158" cy="3190206"/>
            </a:xfrm>
            <a:prstGeom prst="rect">
              <a:avLst/>
            </a:prstGeom>
            <a:solidFill>
              <a:srgbClr val="CBEDD1">
                <a:alpha val="89019"/>
              </a:srgbClr>
            </a:solidFill>
            <a:ln cap="flat" cmpd="sng" w="25200">
              <a:solidFill>
                <a:srgbClr val="CBEDD1">
                  <a:alpha val="89019"/>
                </a:srgbClr>
              </a:solidFill>
              <a:prstDash val="solid"/>
              <a:miter lim="800000"/>
              <a:headEnd len="sm" w="sm" type="none"/>
              <a:tailEnd len="sm" w="sm" type="none"/>
            </a:ln>
          </p:spPr>
          <p:txBody>
            <a:bodyPr anchorCtr="0" anchor="ctr" bIns="120925" lIns="120925" spcFirstLastPara="1" rIns="120925" wrap="square" tIns="120925">
              <a:noAutofit/>
            </a:bodyPr>
            <a:lstStyle/>
            <a:p>
              <a:pPr indent="0" lvl="0" marL="0" marR="0" rtl="0" algn="l">
                <a:lnSpc>
                  <a:spcPct val="100000"/>
                </a:lnSpc>
                <a:spcBef>
                  <a:spcPts val="0"/>
                </a:spcBef>
                <a:spcAft>
                  <a:spcPts val="0"/>
                </a:spcAft>
                <a:buClr>
                  <a:schemeClr val="dk1"/>
                </a:buClr>
                <a:buSzPts val="4762"/>
                <a:buFont typeface="Arial"/>
                <a:buNone/>
              </a:pPr>
              <a:r>
                <a:t/>
              </a:r>
              <a:endParaRPr b="0" i="0" sz="4762" u="none" cap="none" strike="noStrike">
                <a:solidFill>
                  <a:schemeClr val="dk1"/>
                </a:solidFill>
                <a:latin typeface="Arial"/>
                <a:ea typeface="Arial"/>
                <a:cs typeface="Arial"/>
                <a:sym typeface="Arial"/>
              </a:endParaRPr>
            </a:p>
          </p:txBody>
        </p:sp>
        <p:sp>
          <p:nvSpPr>
            <p:cNvPr id="264" name="Google Shape;264;p14"/>
            <p:cNvSpPr txBox="1"/>
            <p:nvPr/>
          </p:nvSpPr>
          <p:spPr>
            <a:xfrm>
              <a:off x="-818620" y="1606885"/>
              <a:ext cx="4239300" cy="2965500"/>
            </a:xfrm>
            <a:prstGeom prst="rect">
              <a:avLst/>
            </a:prstGeom>
            <a:noFill/>
            <a:ln>
              <a:noFill/>
            </a:ln>
          </p:spPr>
          <p:txBody>
            <a:bodyPr anchorCtr="0" anchor="ctr" bIns="232800" lIns="155175" spcFirstLastPara="1" rIns="206925" wrap="square" tIns="155175">
              <a:noAutofit/>
            </a:bodyPr>
            <a:lstStyle/>
            <a:p>
              <a:pPr indent="0" lvl="1" marL="1209483" marR="0" rtl="0" algn="l">
                <a:lnSpc>
                  <a:spcPct val="90000"/>
                </a:lnSpc>
                <a:spcBef>
                  <a:spcPts val="0"/>
                </a:spcBef>
                <a:spcAft>
                  <a:spcPts val="0"/>
                </a:spcAft>
                <a:buNone/>
              </a:pPr>
              <a:r>
                <a:rPr b="0" i="0" lang="es-ES" sz="3704" u="none" cap="none" strike="noStrike">
                  <a:solidFill>
                    <a:schemeClr val="dk1"/>
                  </a:solidFill>
                  <a:latin typeface="Arial"/>
                  <a:ea typeface="Arial"/>
                  <a:cs typeface="Arial"/>
                  <a:sym typeface="Arial"/>
                </a:rPr>
                <a:t>Norma del Sistema de Gestión Ambiental (SGA) centrada en la mejora continua y el cumplimiento.</a:t>
              </a:r>
              <a:endParaRPr b="0" i="0" sz="1852" u="none" cap="none" strike="noStrike">
                <a:solidFill>
                  <a:srgbClr val="000000"/>
                </a:solidFill>
                <a:latin typeface="Arial"/>
                <a:ea typeface="Arial"/>
                <a:cs typeface="Arial"/>
                <a:sym typeface="Arial"/>
              </a:endParaRPr>
            </a:p>
          </p:txBody>
        </p:sp>
        <p:sp>
          <p:nvSpPr>
            <p:cNvPr id="265" name="Google Shape;265;p14"/>
            <p:cNvSpPr/>
            <p:nvPr/>
          </p:nvSpPr>
          <p:spPr>
            <a:xfrm>
              <a:off x="5086292" y="126953"/>
              <a:ext cx="4239158" cy="1479931"/>
            </a:xfrm>
            <a:prstGeom prst="rect">
              <a:avLst/>
            </a:prstGeom>
            <a:solidFill>
              <a:srgbClr val="1CCD5D"/>
            </a:solidFill>
            <a:ln cap="flat" cmpd="sng" w="25200">
              <a:solidFill>
                <a:srgbClr val="1CCD5D"/>
              </a:solidFill>
              <a:prstDash val="solid"/>
              <a:miter lim="800000"/>
              <a:headEnd len="sm" w="sm" type="none"/>
              <a:tailEnd len="sm" w="sm" type="none"/>
            </a:ln>
          </p:spPr>
          <p:txBody>
            <a:bodyPr anchorCtr="0" anchor="ctr" bIns="120925" lIns="120925" spcFirstLastPara="1" rIns="120925" wrap="square" tIns="120925">
              <a:noAutofit/>
            </a:bodyPr>
            <a:lstStyle/>
            <a:p>
              <a:pPr indent="0" lvl="0" marL="0" marR="0" rtl="0" algn="l">
                <a:lnSpc>
                  <a:spcPct val="100000"/>
                </a:lnSpc>
                <a:spcBef>
                  <a:spcPts val="0"/>
                </a:spcBef>
                <a:spcAft>
                  <a:spcPts val="0"/>
                </a:spcAft>
                <a:buClr>
                  <a:schemeClr val="dk1"/>
                </a:buClr>
                <a:buSzPts val="4762"/>
                <a:buFont typeface="Arial"/>
                <a:buNone/>
              </a:pPr>
              <a:r>
                <a:t/>
              </a:r>
              <a:endParaRPr b="0" i="0" sz="4762" u="none" cap="none" strike="noStrike">
                <a:solidFill>
                  <a:schemeClr val="dk1"/>
                </a:solidFill>
                <a:latin typeface="Arial"/>
                <a:ea typeface="Arial"/>
                <a:cs typeface="Arial"/>
                <a:sym typeface="Arial"/>
              </a:endParaRPr>
            </a:p>
          </p:txBody>
        </p:sp>
        <p:sp>
          <p:nvSpPr>
            <p:cNvPr id="266" name="Google Shape;266;p14"/>
            <p:cNvSpPr txBox="1"/>
            <p:nvPr/>
          </p:nvSpPr>
          <p:spPr>
            <a:xfrm>
              <a:off x="4267142" y="126953"/>
              <a:ext cx="4239158" cy="1479931"/>
            </a:xfrm>
            <a:prstGeom prst="rect">
              <a:avLst/>
            </a:prstGeom>
            <a:noFill/>
            <a:ln>
              <a:noFill/>
            </a:ln>
          </p:spPr>
          <p:txBody>
            <a:bodyPr anchorCtr="0" anchor="ctr" bIns="128975" lIns="225750" spcFirstLastPara="1" rIns="225750" wrap="square" tIns="128975">
              <a:noAutofit/>
            </a:bodyPr>
            <a:lstStyle/>
            <a:p>
              <a:pPr indent="0" lvl="0" marL="0" marR="0" rtl="0" algn="ctr">
                <a:lnSpc>
                  <a:spcPct val="90000"/>
                </a:lnSpc>
                <a:spcBef>
                  <a:spcPts val="0"/>
                </a:spcBef>
                <a:spcAft>
                  <a:spcPts val="0"/>
                </a:spcAft>
                <a:buClr>
                  <a:schemeClr val="lt1"/>
                </a:buClr>
                <a:buSzPts val="3175"/>
                <a:buFont typeface="Arial"/>
                <a:buNone/>
              </a:pPr>
              <a:r>
                <a:rPr b="1" i="0" lang="es-ES" sz="4233" u="none" cap="none" strike="noStrike">
                  <a:solidFill>
                    <a:schemeClr val="lt1"/>
                  </a:solidFill>
                  <a:latin typeface="Arial"/>
                  <a:ea typeface="Arial"/>
                  <a:cs typeface="Arial"/>
                  <a:sym typeface="Arial"/>
                </a:rPr>
                <a:t>EMAS</a:t>
              </a:r>
              <a:endParaRPr b="0" i="0" sz="4233" u="none" cap="none" strike="noStrike">
                <a:solidFill>
                  <a:schemeClr val="lt1"/>
                </a:solidFill>
                <a:latin typeface="Arial"/>
                <a:ea typeface="Arial"/>
                <a:cs typeface="Arial"/>
                <a:sym typeface="Arial"/>
              </a:endParaRPr>
            </a:p>
          </p:txBody>
        </p:sp>
        <p:sp>
          <p:nvSpPr>
            <p:cNvPr id="267" name="Google Shape;267;p14"/>
            <p:cNvSpPr/>
            <p:nvPr/>
          </p:nvSpPr>
          <p:spPr>
            <a:xfrm>
              <a:off x="5102333" y="1606885"/>
              <a:ext cx="4239158" cy="3190207"/>
            </a:xfrm>
            <a:prstGeom prst="rect">
              <a:avLst/>
            </a:prstGeom>
            <a:solidFill>
              <a:srgbClr val="CBEDD1">
                <a:alpha val="89019"/>
              </a:srgbClr>
            </a:solidFill>
            <a:ln cap="flat" cmpd="sng" w="25200">
              <a:solidFill>
                <a:srgbClr val="CBEDD1">
                  <a:alpha val="89019"/>
                </a:srgbClr>
              </a:solidFill>
              <a:prstDash val="solid"/>
              <a:miter lim="800000"/>
              <a:headEnd len="sm" w="sm" type="none"/>
              <a:tailEnd len="sm" w="sm" type="none"/>
            </a:ln>
          </p:spPr>
          <p:txBody>
            <a:bodyPr anchorCtr="0" anchor="ctr" bIns="120925" lIns="120925" spcFirstLastPara="1" rIns="120925" wrap="square" tIns="120925">
              <a:noAutofit/>
            </a:bodyPr>
            <a:lstStyle/>
            <a:p>
              <a:pPr indent="0" lvl="0" marL="0" marR="0" rtl="0" algn="l">
                <a:lnSpc>
                  <a:spcPct val="100000"/>
                </a:lnSpc>
                <a:spcBef>
                  <a:spcPts val="0"/>
                </a:spcBef>
                <a:spcAft>
                  <a:spcPts val="0"/>
                </a:spcAft>
                <a:buClr>
                  <a:schemeClr val="dk1"/>
                </a:buClr>
                <a:buSzPts val="4762"/>
                <a:buFont typeface="Arial"/>
                <a:buNone/>
              </a:pPr>
              <a:r>
                <a:t/>
              </a:r>
              <a:endParaRPr b="0" i="0" sz="4762" u="none" cap="none" strike="noStrike">
                <a:solidFill>
                  <a:schemeClr val="dk1"/>
                </a:solidFill>
                <a:latin typeface="Arial"/>
                <a:ea typeface="Arial"/>
                <a:cs typeface="Arial"/>
                <a:sym typeface="Arial"/>
              </a:endParaRPr>
            </a:p>
          </p:txBody>
        </p:sp>
        <p:sp>
          <p:nvSpPr>
            <p:cNvPr id="268" name="Google Shape;268;p14"/>
            <p:cNvSpPr txBox="1"/>
            <p:nvPr/>
          </p:nvSpPr>
          <p:spPr>
            <a:xfrm>
              <a:off x="4784507" y="1606878"/>
              <a:ext cx="4540800" cy="3190200"/>
            </a:xfrm>
            <a:prstGeom prst="rect">
              <a:avLst/>
            </a:prstGeom>
            <a:noFill/>
            <a:ln>
              <a:noFill/>
            </a:ln>
          </p:spPr>
          <p:txBody>
            <a:bodyPr anchorCtr="0" anchor="ctr" bIns="232800" lIns="155175" spcFirstLastPara="1" rIns="206925" wrap="square" tIns="155175">
              <a:noAutofit/>
            </a:bodyPr>
            <a:lstStyle/>
            <a:p>
              <a:pPr indent="0" lvl="1" marL="1209483" marR="0" rtl="0" algn="l">
                <a:lnSpc>
                  <a:spcPct val="90000"/>
                </a:lnSpc>
                <a:spcBef>
                  <a:spcPts val="0"/>
                </a:spcBef>
                <a:spcAft>
                  <a:spcPts val="0"/>
                </a:spcAft>
                <a:buNone/>
              </a:pPr>
              <a:r>
                <a:rPr b="0" i="0" lang="es-ES" sz="3307" u="none" cap="none" strike="noStrike">
                  <a:solidFill>
                    <a:schemeClr val="dk1"/>
                  </a:solidFill>
                  <a:latin typeface="Arial"/>
                  <a:ea typeface="Arial"/>
                  <a:cs typeface="Arial"/>
                  <a:sym typeface="Arial"/>
                </a:rPr>
                <a:t>Sistema de gestión y auditoría medioambientales de la UE, que combina la norma ISO 14001 con el cumplimiento legal y la presentación de informes públicos obligatorios.</a:t>
              </a:r>
              <a:endParaRPr sz="1852"/>
            </a:p>
          </p:txBody>
        </p:sp>
      </p:grpSp>
      <p:sp>
        <p:nvSpPr>
          <p:cNvPr id="269" name="Google Shape;269;p14"/>
          <p:cNvSpPr/>
          <p:nvPr/>
        </p:nvSpPr>
        <p:spPr>
          <a:xfrm>
            <a:off x="2956948" y="10956762"/>
            <a:ext cx="18470100" cy="1479900"/>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s-ES" sz="3500" u="none" cap="none" strike="noStrike">
                <a:solidFill>
                  <a:schemeClr val="dk1"/>
                </a:solidFill>
                <a:latin typeface="Arial"/>
                <a:ea typeface="Arial"/>
                <a:cs typeface="Arial"/>
                <a:sym typeface="Arial"/>
              </a:rPr>
              <a:t>Ayudan a las empresas turísticas a reducir el impacto sistemáticamente y a demostrar responsabilidad ante las partes interesadas.</a:t>
            </a:r>
            <a:endParaRPr b="0" i="0" sz="1700" u="none" cap="none" strike="noStrike">
              <a:solidFill>
                <a:srgbClr val="000000"/>
              </a:solidFill>
              <a:latin typeface="Arial"/>
              <a:ea typeface="Arial"/>
              <a:cs typeface="Arial"/>
              <a:sym typeface="Arial"/>
            </a:endParaRPr>
          </a:p>
        </p:txBody>
      </p:sp>
      <p:pic>
        <p:nvPicPr>
          <p:cNvPr descr="ISO 14001 Logo Vector Download | Logowik" id="270" name="Google Shape;270;p14"/>
          <p:cNvPicPr preferRelativeResize="0"/>
          <p:nvPr/>
        </p:nvPicPr>
        <p:blipFill rotWithShape="1">
          <a:blip r:embed="rId3">
            <a:alphaModFix/>
          </a:blip>
          <a:srcRect b="0" l="0" r="0" t="0"/>
          <a:stretch/>
        </p:blipFill>
        <p:spPr>
          <a:xfrm>
            <a:off x="8883084" y="4824245"/>
            <a:ext cx="1971724" cy="1479931"/>
          </a:xfrm>
          <a:prstGeom prst="rect">
            <a:avLst/>
          </a:prstGeom>
          <a:noFill/>
          <a:ln>
            <a:noFill/>
          </a:ln>
        </p:spPr>
      </p:pic>
      <p:pic>
        <p:nvPicPr>
          <p:cNvPr descr="Eco-Management as a Tool for Sustainable Development | Ecologic Institute" id="271" name="Google Shape;271;p14"/>
          <p:cNvPicPr preferRelativeResize="0"/>
          <p:nvPr/>
        </p:nvPicPr>
        <p:blipFill rotWithShape="1">
          <a:blip r:embed="rId4">
            <a:alphaModFix/>
          </a:blip>
          <a:srcRect b="0" l="0" r="0" t="0"/>
          <a:stretch/>
        </p:blipFill>
        <p:spPr>
          <a:xfrm>
            <a:off x="17414699" y="4824250"/>
            <a:ext cx="1479900" cy="14799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15"/>
          <p:cNvSpPr txBox="1"/>
          <p:nvPr>
            <p:ph type="title"/>
          </p:nvPr>
        </p:nvSpPr>
        <p:spPr>
          <a:xfrm>
            <a:off x="761996" y="1724949"/>
            <a:ext cx="22860000" cy="7986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s-ES" sz="4800"/>
              <a:t>4.3. Cuadro comparativo – Sistemas de gestión</a:t>
            </a:r>
            <a:endParaRPr b="1"/>
          </a:p>
        </p:txBody>
      </p:sp>
      <p:sp>
        <p:nvSpPr>
          <p:cNvPr id="277" name="Google Shape;277;p15"/>
          <p:cNvSpPr/>
          <p:nvPr/>
        </p:nvSpPr>
        <p:spPr>
          <a:xfrm>
            <a:off x="1229075" y="7577532"/>
            <a:ext cx="5105700" cy="24231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s-ES" sz="3700" u="none" cap="none" strike="noStrike">
                <a:solidFill>
                  <a:schemeClr val="dk1"/>
                </a:solidFill>
                <a:latin typeface="Arial"/>
                <a:ea typeface="Arial"/>
                <a:cs typeface="Arial"/>
                <a:sym typeface="Arial"/>
              </a:rPr>
              <a:t>EMAS</a:t>
            </a:r>
            <a:endParaRPr b="0" i="0" sz="3700" u="none" cap="none" strike="noStrike">
              <a:solidFill>
                <a:schemeClr val="dk1"/>
              </a:solidFill>
              <a:latin typeface="Arial"/>
              <a:ea typeface="Arial"/>
              <a:cs typeface="Arial"/>
              <a:sym typeface="Arial"/>
            </a:endParaRPr>
          </a:p>
        </p:txBody>
      </p:sp>
      <p:sp>
        <p:nvSpPr>
          <p:cNvPr id="278" name="Google Shape;278;p15"/>
          <p:cNvSpPr/>
          <p:nvPr/>
        </p:nvSpPr>
        <p:spPr>
          <a:xfrm>
            <a:off x="1229076" y="3656863"/>
            <a:ext cx="5105700" cy="1413000"/>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s-ES" sz="4100" u="none" cap="none" strike="noStrike">
                <a:solidFill>
                  <a:schemeClr val="lt1"/>
                </a:solidFill>
                <a:latin typeface="Arial"/>
                <a:ea typeface="Arial"/>
                <a:cs typeface="Arial"/>
                <a:sym typeface="Arial"/>
              </a:rPr>
              <a:t>Sistema de gestión</a:t>
            </a:r>
            <a:endParaRPr b="1" i="0" sz="2300" u="none" cap="none" strike="noStrike">
              <a:solidFill>
                <a:schemeClr val="lt1"/>
              </a:solidFill>
              <a:latin typeface="Arial"/>
              <a:ea typeface="Arial"/>
              <a:cs typeface="Arial"/>
              <a:sym typeface="Arial"/>
            </a:endParaRPr>
          </a:p>
        </p:txBody>
      </p:sp>
      <p:sp>
        <p:nvSpPr>
          <p:cNvPr id="279" name="Google Shape;279;p15"/>
          <p:cNvSpPr/>
          <p:nvPr/>
        </p:nvSpPr>
        <p:spPr>
          <a:xfrm>
            <a:off x="1229075" y="5094742"/>
            <a:ext cx="5105700" cy="24231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s-ES" sz="3700" u="none" cap="none" strike="noStrike">
                <a:solidFill>
                  <a:schemeClr val="dk1"/>
                </a:solidFill>
                <a:latin typeface="Arial"/>
                <a:ea typeface="Arial"/>
                <a:cs typeface="Arial"/>
                <a:sym typeface="Arial"/>
              </a:rPr>
              <a:t>ISO 14001</a:t>
            </a:r>
            <a:endParaRPr b="0" i="0" sz="3700" u="none" cap="none" strike="noStrike">
              <a:solidFill>
                <a:schemeClr val="dk1"/>
              </a:solidFill>
              <a:latin typeface="Arial"/>
              <a:ea typeface="Arial"/>
              <a:cs typeface="Arial"/>
              <a:sym typeface="Arial"/>
            </a:endParaRPr>
          </a:p>
        </p:txBody>
      </p:sp>
      <p:sp>
        <p:nvSpPr>
          <p:cNvPr id="280" name="Google Shape;280;p15"/>
          <p:cNvSpPr/>
          <p:nvPr/>
        </p:nvSpPr>
        <p:spPr>
          <a:xfrm>
            <a:off x="6948084" y="7636031"/>
            <a:ext cx="5105700" cy="24231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3300" u="none" cap="none" strike="noStrike">
                <a:solidFill>
                  <a:schemeClr val="dk1"/>
                </a:solidFill>
                <a:latin typeface="Arial"/>
                <a:ea typeface="Arial"/>
                <a:cs typeface="Arial"/>
                <a:sym typeface="Arial"/>
              </a:rPr>
              <a:t>Medio ambiente + cumplimiento legal</a:t>
            </a:r>
            <a:endParaRPr b="0" i="0" sz="2300" u="none" cap="none" strike="noStrike">
              <a:solidFill>
                <a:srgbClr val="000000"/>
              </a:solidFill>
              <a:latin typeface="Arial"/>
              <a:ea typeface="Arial"/>
              <a:cs typeface="Arial"/>
              <a:sym typeface="Arial"/>
            </a:endParaRPr>
          </a:p>
        </p:txBody>
      </p:sp>
      <p:sp>
        <p:nvSpPr>
          <p:cNvPr id="281" name="Google Shape;281;p15"/>
          <p:cNvSpPr/>
          <p:nvPr/>
        </p:nvSpPr>
        <p:spPr>
          <a:xfrm>
            <a:off x="6948085" y="3715362"/>
            <a:ext cx="5105700" cy="1413000"/>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00"/>
              <a:buFont typeface="Arial"/>
              <a:buNone/>
            </a:pPr>
            <a:r>
              <a:rPr b="1" i="0" lang="es-ES" sz="4100" u="none" cap="none" strike="noStrike">
                <a:solidFill>
                  <a:schemeClr val="lt1"/>
                </a:solidFill>
                <a:latin typeface="Arial"/>
                <a:ea typeface="Arial"/>
                <a:cs typeface="Arial"/>
                <a:sym typeface="Arial"/>
              </a:rPr>
              <a:t>Alcance</a:t>
            </a:r>
            <a:endParaRPr b="1" i="0" sz="2300" u="none" cap="none" strike="noStrike">
              <a:solidFill>
                <a:schemeClr val="lt1"/>
              </a:solidFill>
              <a:latin typeface="Arial"/>
              <a:ea typeface="Arial"/>
              <a:cs typeface="Arial"/>
              <a:sym typeface="Arial"/>
            </a:endParaRPr>
          </a:p>
        </p:txBody>
      </p:sp>
      <p:sp>
        <p:nvSpPr>
          <p:cNvPr id="282" name="Google Shape;282;p15"/>
          <p:cNvSpPr/>
          <p:nvPr/>
        </p:nvSpPr>
        <p:spPr>
          <a:xfrm>
            <a:off x="6948084" y="5153241"/>
            <a:ext cx="5105700" cy="24231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3300" u="none" cap="none" strike="noStrike">
                <a:solidFill>
                  <a:schemeClr val="dk1"/>
                </a:solidFill>
                <a:latin typeface="Arial"/>
                <a:ea typeface="Arial"/>
                <a:cs typeface="Arial"/>
                <a:sym typeface="Arial"/>
              </a:rPr>
              <a:t>Gestión ambiental</a:t>
            </a:r>
            <a:endParaRPr b="0" i="0" sz="2300" u="none" cap="none" strike="noStrike">
              <a:solidFill>
                <a:srgbClr val="000000"/>
              </a:solidFill>
              <a:latin typeface="Arial"/>
              <a:ea typeface="Arial"/>
              <a:cs typeface="Arial"/>
              <a:sym typeface="Arial"/>
            </a:endParaRPr>
          </a:p>
        </p:txBody>
      </p:sp>
      <p:sp>
        <p:nvSpPr>
          <p:cNvPr id="283" name="Google Shape;283;p15"/>
          <p:cNvSpPr/>
          <p:nvPr/>
        </p:nvSpPr>
        <p:spPr>
          <a:xfrm>
            <a:off x="12450526" y="7636031"/>
            <a:ext cx="5105700" cy="24231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3300" u="none" cap="none" strike="noStrike">
                <a:solidFill>
                  <a:schemeClr val="dk1"/>
                </a:solidFill>
                <a:latin typeface="Arial"/>
                <a:ea typeface="Arial"/>
                <a:cs typeface="Arial"/>
                <a:sym typeface="Arial"/>
              </a:rPr>
              <a:t>Incluye requisitos ISO 14001 + declaración ambiental verificada</a:t>
            </a:r>
            <a:endParaRPr b="0" i="0" sz="2300" u="none" cap="none" strike="noStrike">
              <a:solidFill>
                <a:srgbClr val="000000"/>
              </a:solidFill>
              <a:latin typeface="Arial"/>
              <a:ea typeface="Arial"/>
              <a:cs typeface="Arial"/>
              <a:sym typeface="Arial"/>
            </a:endParaRPr>
          </a:p>
        </p:txBody>
      </p:sp>
      <p:sp>
        <p:nvSpPr>
          <p:cNvPr id="284" name="Google Shape;284;p15"/>
          <p:cNvSpPr/>
          <p:nvPr/>
        </p:nvSpPr>
        <p:spPr>
          <a:xfrm>
            <a:off x="12450527" y="3715362"/>
            <a:ext cx="5105700" cy="1413000"/>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s-ES" sz="3700" u="none" cap="none" strike="noStrike">
                <a:solidFill>
                  <a:schemeClr val="lt1"/>
                </a:solidFill>
                <a:latin typeface="Arial"/>
                <a:ea typeface="Arial"/>
                <a:cs typeface="Arial"/>
                <a:sym typeface="Arial"/>
              </a:rPr>
              <a:t>Características principales</a:t>
            </a:r>
            <a:endParaRPr sz="2300"/>
          </a:p>
        </p:txBody>
      </p:sp>
      <p:sp>
        <p:nvSpPr>
          <p:cNvPr id="285" name="Google Shape;285;p15"/>
          <p:cNvSpPr/>
          <p:nvPr/>
        </p:nvSpPr>
        <p:spPr>
          <a:xfrm>
            <a:off x="12450526" y="5153241"/>
            <a:ext cx="5105700" cy="24231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3300" u="none" cap="none" strike="noStrike">
                <a:solidFill>
                  <a:schemeClr val="dk1"/>
                </a:solidFill>
                <a:latin typeface="Arial"/>
                <a:ea typeface="Arial"/>
                <a:cs typeface="Arial"/>
                <a:sym typeface="Arial"/>
              </a:rPr>
              <a:t>Ciclo PDCA, enfoque en riesgo y cumplimiento</a:t>
            </a:r>
            <a:endParaRPr b="0" i="0" sz="2300" u="none" cap="none" strike="noStrike">
              <a:solidFill>
                <a:srgbClr val="000000"/>
              </a:solidFill>
              <a:latin typeface="Arial"/>
              <a:ea typeface="Arial"/>
              <a:cs typeface="Arial"/>
              <a:sym typeface="Arial"/>
            </a:endParaRPr>
          </a:p>
        </p:txBody>
      </p:sp>
      <p:sp>
        <p:nvSpPr>
          <p:cNvPr id="286" name="Google Shape;286;p15"/>
          <p:cNvSpPr/>
          <p:nvPr/>
        </p:nvSpPr>
        <p:spPr>
          <a:xfrm>
            <a:off x="18049223" y="7636031"/>
            <a:ext cx="5105700" cy="24225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3300" u="none" cap="none" strike="noStrike">
                <a:solidFill>
                  <a:schemeClr val="dk1"/>
                </a:solidFill>
                <a:latin typeface="Arial"/>
                <a:ea typeface="Arial"/>
                <a:cs typeface="Arial"/>
                <a:sym typeface="Arial"/>
              </a:rPr>
              <a:t>Fuerte énfasis en la concien</a:t>
            </a:r>
            <a:r>
              <a:rPr lang="es-ES" sz="3300">
                <a:solidFill>
                  <a:schemeClr val="dk1"/>
                </a:solidFill>
              </a:rPr>
              <a:t>ci</a:t>
            </a:r>
            <a:r>
              <a:rPr b="0" i="0" lang="es-ES" sz="3300" u="none" cap="none" strike="noStrike">
                <a:solidFill>
                  <a:schemeClr val="dk1"/>
                </a:solidFill>
                <a:latin typeface="Arial"/>
                <a:ea typeface="Arial"/>
                <a:cs typeface="Arial"/>
                <a:sym typeface="Arial"/>
              </a:rPr>
              <a:t>ación y la educación del personal y los huéspedes.</a:t>
            </a:r>
            <a:endParaRPr b="0" i="0" sz="2300" u="none" cap="none" strike="noStrike">
              <a:solidFill>
                <a:srgbClr val="000000"/>
              </a:solidFill>
              <a:latin typeface="Arial"/>
              <a:ea typeface="Arial"/>
              <a:cs typeface="Arial"/>
              <a:sym typeface="Arial"/>
            </a:endParaRPr>
          </a:p>
        </p:txBody>
      </p:sp>
      <p:sp>
        <p:nvSpPr>
          <p:cNvPr id="287" name="Google Shape;287;p15"/>
          <p:cNvSpPr/>
          <p:nvPr/>
        </p:nvSpPr>
        <p:spPr>
          <a:xfrm>
            <a:off x="18049224" y="3715362"/>
            <a:ext cx="5105700" cy="1413000"/>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s-ES" sz="4100" u="none" cap="none" strike="noStrike">
                <a:solidFill>
                  <a:schemeClr val="lt1"/>
                </a:solidFill>
                <a:latin typeface="Arial"/>
                <a:ea typeface="Arial"/>
                <a:cs typeface="Arial"/>
                <a:sym typeface="Arial"/>
              </a:rPr>
              <a:t>Beneficio distintivo</a:t>
            </a:r>
            <a:endParaRPr b="1" i="0" sz="2300" u="none" cap="none" strike="noStrike">
              <a:solidFill>
                <a:schemeClr val="lt1"/>
              </a:solidFill>
              <a:latin typeface="Arial"/>
              <a:ea typeface="Arial"/>
              <a:cs typeface="Arial"/>
              <a:sym typeface="Arial"/>
            </a:endParaRPr>
          </a:p>
        </p:txBody>
      </p:sp>
      <p:sp>
        <p:nvSpPr>
          <p:cNvPr id="288" name="Google Shape;288;p15"/>
          <p:cNvSpPr/>
          <p:nvPr/>
        </p:nvSpPr>
        <p:spPr>
          <a:xfrm>
            <a:off x="18049223" y="5153241"/>
            <a:ext cx="5105700" cy="24231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3300" u="none" cap="none" strike="noStrike">
                <a:solidFill>
                  <a:schemeClr val="dk1"/>
                </a:solidFill>
                <a:latin typeface="Arial"/>
                <a:ea typeface="Arial"/>
                <a:cs typeface="Arial"/>
                <a:sym typeface="Arial"/>
              </a:rPr>
              <a:t>Ampliamente reconocida, flexible para cualquier sector.</a:t>
            </a:r>
            <a:endParaRPr b="0" i="0" sz="23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16"/>
          <p:cNvSpPr txBox="1"/>
          <p:nvPr>
            <p:ph type="title"/>
          </p:nvPr>
        </p:nvSpPr>
        <p:spPr>
          <a:xfrm>
            <a:off x="761999" y="5324400"/>
            <a:ext cx="19801200" cy="30672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2778"/>
              <a:buFont typeface="Arial"/>
              <a:buNone/>
            </a:pPr>
            <a:r>
              <a:rPr b="1" lang="es-ES" sz="9600"/>
              <a:t>5. Ecoetiqueta versus sistemas de gestión</a:t>
            </a:r>
            <a:endParaRPr b="1"/>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17"/>
          <p:cNvSpPr/>
          <p:nvPr/>
        </p:nvSpPr>
        <p:spPr>
          <a:xfrm>
            <a:off x="3837900" y="2514125"/>
            <a:ext cx="16708200" cy="3775200"/>
          </a:xfrm>
          <a:prstGeom prst="roundRect">
            <a:avLst>
              <a:gd fmla="val 16667" name="adj"/>
            </a:avLst>
          </a:prstGeom>
          <a:solidFill>
            <a:srgbClr val="CBEDD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s-ES" sz="4500" u="none" cap="none" strike="noStrike">
                <a:solidFill>
                  <a:schemeClr val="dk1"/>
                </a:solidFill>
                <a:latin typeface="Arial"/>
                <a:ea typeface="Arial"/>
                <a:cs typeface="Arial"/>
                <a:sym typeface="Arial"/>
              </a:rPr>
              <a:t>Tanto las ecoetiquetas como los sistemas de gestión ambiental (SGA) buscan </a:t>
            </a:r>
            <a:r>
              <a:rPr b="1" i="0" lang="es-ES" sz="4500" u="none" cap="none" strike="noStrike">
                <a:solidFill>
                  <a:schemeClr val="dk1"/>
                </a:solidFill>
                <a:latin typeface="Arial"/>
                <a:ea typeface="Arial"/>
                <a:cs typeface="Arial"/>
                <a:sym typeface="Arial"/>
              </a:rPr>
              <a:t>mejorar el desempeño en sostenibilidad y la transparencia</a:t>
            </a:r>
            <a:r>
              <a:rPr b="0" i="0" lang="es-ES" sz="4500" u="none" cap="none" strike="noStrike">
                <a:solidFill>
                  <a:schemeClr val="dk1"/>
                </a:solidFill>
                <a:latin typeface="Arial"/>
                <a:ea typeface="Arial"/>
                <a:cs typeface="Arial"/>
                <a:sym typeface="Arial"/>
              </a:rPr>
              <a:t>. Sin embargo, difieren significativamente en cuanto a estructura, implementación, cost</a:t>
            </a:r>
            <a:r>
              <a:rPr lang="es-ES" sz="4500">
                <a:solidFill>
                  <a:schemeClr val="dk1"/>
                </a:solidFill>
              </a:rPr>
              <a:t>e</a:t>
            </a:r>
            <a:r>
              <a:rPr b="0" i="0" lang="es-ES" sz="4500" u="none" cap="none" strike="noStrike">
                <a:solidFill>
                  <a:schemeClr val="dk1"/>
                </a:solidFill>
                <a:latin typeface="Arial"/>
                <a:ea typeface="Arial"/>
                <a:cs typeface="Arial"/>
                <a:sym typeface="Arial"/>
              </a:rPr>
              <a:t> y propósito estratégico.</a:t>
            </a:r>
            <a:endParaRPr b="0" i="0" sz="4500" u="none" cap="none" strike="noStrike">
              <a:solidFill>
                <a:schemeClr val="dk1"/>
              </a:solidFill>
              <a:latin typeface="Arial"/>
              <a:ea typeface="Arial"/>
              <a:cs typeface="Arial"/>
              <a:sym typeface="Arial"/>
            </a:endParaRPr>
          </a:p>
        </p:txBody>
      </p:sp>
      <p:sp>
        <p:nvSpPr>
          <p:cNvPr id="300" name="Google Shape;300;p17"/>
          <p:cNvSpPr txBox="1"/>
          <p:nvPr>
            <p:ph type="title"/>
          </p:nvPr>
        </p:nvSpPr>
        <p:spPr>
          <a:xfrm>
            <a:off x="761996" y="1360324"/>
            <a:ext cx="22860000" cy="7986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s-ES" sz="4800"/>
              <a:t>5.1. Ecoetiquetas vs. Sistemas de gestión</a:t>
            </a:r>
            <a:endParaRPr b="1"/>
          </a:p>
        </p:txBody>
      </p:sp>
      <p:sp>
        <p:nvSpPr>
          <p:cNvPr id="301" name="Google Shape;301;p17"/>
          <p:cNvSpPr/>
          <p:nvPr/>
        </p:nvSpPr>
        <p:spPr>
          <a:xfrm>
            <a:off x="3359814" y="7472928"/>
            <a:ext cx="7835400" cy="4390200"/>
          </a:xfrm>
          <a:prstGeom prst="roundRect">
            <a:avLst>
              <a:gd fmla="val 16667" name="adj"/>
            </a:avLst>
          </a:prstGeom>
          <a:solidFill>
            <a:srgbClr val="CBEDD1"/>
          </a:solidFill>
          <a:ln>
            <a:noFill/>
          </a:ln>
        </p:spPr>
        <p:txBody>
          <a:bodyPr anchorCtr="0" anchor="ctr" bIns="50500" lIns="101000" spcFirstLastPara="1" rIns="101000" wrap="square" tIns="50500">
            <a:noAutofit/>
          </a:bodyPr>
          <a:lstStyle/>
          <a:p>
            <a:pPr indent="0" lvl="0" marL="0" marR="0" rtl="0" algn="ctr">
              <a:lnSpc>
                <a:spcPct val="100000"/>
              </a:lnSpc>
              <a:spcBef>
                <a:spcPts val="0"/>
              </a:spcBef>
              <a:spcAft>
                <a:spcPts val="0"/>
              </a:spcAft>
              <a:buNone/>
            </a:pPr>
            <a:r>
              <a:rPr b="0" i="0" lang="es-ES" sz="3836" u="none" cap="none" strike="noStrike">
                <a:solidFill>
                  <a:schemeClr val="dk1"/>
                </a:solidFill>
                <a:latin typeface="Arial"/>
                <a:ea typeface="Arial"/>
                <a:cs typeface="Arial"/>
                <a:sym typeface="Arial"/>
              </a:rPr>
              <a:t>Certificaciones de terceros otorgadas según el cumplimiento de criterios ambientales y/o sociales predefinidos.</a:t>
            </a:r>
            <a:endParaRPr sz="1847"/>
          </a:p>
          <a:p>
            <a:pPr indent="0" lvl="0" marL="0" marR="0" rtl="0" algn="ctr">
              <a:lnSpc>
                <a:spcPct val="100000"/>
              </a:lnSpc>
              <a:spcBef>
                <a:spcPts val="0"/>
              </a:spcBef>
              <a:spcAft>
                <a:spcPts val="0"/>
              </a:spcAft>
              <a:buNone/>
            </a:pPr>
            <a:r>
              <a:rPr lang="es-ES" sz="3836">
                <a:solidFill>
                  <a:schemeClr val="dk1"/>
                </a:solidFill>
              </a:rPr>
              <a:t>Se centran</a:t>
            </a:r>
            <a:r>
              <a:rPr b="0" i="0" lang="es-ES" sz="3836" u="none" cap="none" strike="noStrike">
                <a:solidFill>
                  <a:schemeClr val="dk1"/>
                </a:solidFill>
                <a:latin typeface="Arial"/>
                <a:ea typeface="Arial"/>
                <a:cs typeface="Arial"/>
                <a:sym typeface="Arial"/>
              </a:rPr>
              <a:t> en un producto o servicio específico.</a:t>
            </a:r>
            <a:endParaRPr b="0" i="0" sz="1847" u="none" cap="none" strike="noStrike">
              <a:solidFill>
                <a:srgbClr val="000000"/>
              </a:solidFill>
              <a:latin typeface="Arial"/>
              <a:ea typeface="Arial"/>
              <a:cs typeface="Arial"/>
              <a:sym typeface="Arial"/>
            </a:endParaRPr>
          </a:p>
        </p:txBody>
      </p:sp>
      <p:sp>
        <p:nvSpPr>
          <p:cNvPr id="302" name="Google Shape;302;p17"/>
          <p:cNvSpPr/>
          <p:nvPr/>
        </p:nvSpPr>
        <p:spPr>
          <a:xfrm>
            <a:off x="13672393" y="7461695"/>
            <a:ext cx="7351800" cy="4390200"/>
          </a:xfrm>
          <a:prstGeom prst="roundRect">
            <a:avLst>
              <a:gd fmla="val 16667" name="adj"/>
            </a:avLst>
          </a:prstGeom>
          <a:solidFill>
            <a:srgbClr val="CBEDD1"/>
          </a:solidFill>
          <a:ln>
            <a:noFill/>
          </a:ln>
        </p:spPr>
        <p:txBody>
          <a:bodyPr anchorCtr="0" anchor="ctr" bIns="50500" lIns="101000" spcFirstLastPara="1" rIns="101000" wrap="square" tIns="50500">
            <a:noAutofit/>
          </a:bodyPr>
          <a:lstStyle/>
          <a:p>
            <a:pPr indent="0" lvl="0" marL="0" marR="0" rtl="0" algn="ctr">
              <a:lnSpc>
                <a:spcPct val="100000"/>
              </a:lnSpc>
              <a:spcBef>
                <a:spcPts val="0"/>
              </a:spcBef>
              <a:spcAft>
                <a:spcPts val="0"/>
              </a:spcAft>
              <a:buNone/>
            </a:pPr>
            <a:r>
              <a:rPr lang="es-ES" sz="3836">
                <a:solidFill>
                  <a:schemeClr val="dk1"/>
                </a:solidFill>
              </a:rPr>
              <a:t>Se centran </a:t>
            </a:r>
            <a:r>
              <a:rPr b="0" i="0" lang="es-ES" sz="3836" u="none" cap="none" strike="noStrike">
                <a:solidFill>
                  <a:schemeClr val="dk1"/>
                </a:solidFill>
                <a:latin typeface="Arial"/>
                <a:ea typeface="Arial"/>
                <a:cs typeface="Arial"/>
                <a:sym typeface="Arial"/>
              </a:rPr>
              <a:t>en los procesos internos y la mejora continua, ofreciendo a las</a:t>
            </a:r>
            <a:r>
              <a:rPr lang="es-ES" sz="3836">
                <a:solidFill>
                  <a:schemeClr val="dk1"/>
                </a:solidFill>
              </a:rPr>
              <a:t> </a:t>
            </a:r>
            <a:r>
              <a:rPr b="0" i="0" lang="es-ES" sz="3836" u="none" cap="none" strike="noStrike">
                <a:solidFill>
                  <a:schemeClr val="dk1"/>
                </a:solidFill>
                <a:latin typeface="Arial"/>
                <a:ea typeface="Arial"/>
                <a:cs typeface="Arial"/>
                <a:sym typeface="Arial"/>
              </a:rPr>
              <a:t>organizaciones un marco estructurado para integrar la sostenibilidad en sus operaciones principales.</a:t>
            </a:r>
            <a:endParaRPr b="0" i="0" sz="1847" u="none" cap="none" strike="noStrike">
              <a:solidFill>
                <a:srgbClr val="000000"/>
              </a:solidFill>
              <a:latin typeface="Arial"/>
              <a:ea typeface="Arial"/>
              <a:cs typeface="Arial"/>
              <a:sym typeface="Arial"/>
            </a:endParaRPr>
          </a:p>
        </p:txBody>
      </p:sp>
      <p:sp>
        <p:nvSpPr>
          <p:cNvPr id="303" name="Google Shape;303;p17"/>
          <p:cNvSpPr/>
          <p:nvPr/>
        </p:nvSpPr>
        <p:spPr>
          <a:xfrm>
            <a:off x="3390392" y="6644531"/>
            <a:ext cx="7835400" cy="794700"/>
          </a:xfrm>
          <a:prstGeom prst="roundRect">
            <a:avLst>
              <a:gd fmla="val 16667" name="adj"/>
            </a:avLst>
          </a:prstGeom>
          <a:solidFill>
            <a:srgbClr val="1CCD5D"/>
          </a:solidFill>
          <a:ln>
            <a:noFill/>
          </a:ln>
        </p:spPr>
        <p:txBody>
          <a:bodyPr anchorCtr="0" anchor="ctr" bIns="50500" lIns="101000" spcFirstLastPara="1" rIns="101000" wrap="square" tIns="50500">
            <a:noAutofit/>
          </a:bodyPr>
          <a:lstStyle/>
          <a:p>
            <a:pPr indent="0" lvl="0" marL="0" marR="0" rtl="0" algn="ctr">
              <a:lnSpc>
                <a:spcPct val="100000"/>
              </a:lnSpc>
              <a:spcBef>
                <a:spcPts val="0"/>
              </a:spcBef>
              <a:spcAft>
                <a:spcPts val="0"/>
              </a:spcAft>
              <a:buNone/>
            </a:pPr>
            <a:r>
              <a:rPr b="1" i="0" lang="es-ES" sz="3836" u="none" cap="none" strike="noStrike">
                <a:solidFill>
                  <a:schemeClr val="lt1"/>
                </a:solidFill>
                <a:latin typeface="Arial"/>
                <a:ea typeface="Arial"/>
                <a:cs typeface="Arial"/>
                <a:sym typeface="Arial"/>
              </a:rPr>
              <a:t>Etiquetas ecológicas</a:t>
            </a:r>
            <a:endParaRPr b="1" i="0" sz="1847" u="none" cap="none" strike="noStrike">
              <a:solidFill>
                <a:schemeClr val="lt1"/>
              </a:solidFill>
              <a:latin typeface="Arial"/>
              <a:ea typeface="Arial"/>
              <a:cs typeface="Arial"/>
              <a:sym typeface="Arial"/>
            </a:endParaRPr>
          </a:p>
        </p:txBody>
      </p:sp>
      <p:sp>
        <p:nvSpPr>
          <p:cNvPr id="304" name="Google Shape;304;p17"/>
          <p:cNvSpPr/>
          <p:nvPr/>
        </p:nvSpPr>
        <p:spPr>
          <a:xfrm>
            <a:off x="13672393" y="6644525"/>
            <a:ext cx="7275000" cy="794700"/>
          </a:xfrm>
          <a:prstGeom prst="roundRect">
            <a:avLst>
              <a:gd fmla="val 16667" name="adj"/>
            </a:avLst>
          </a:prstGeom>
          <a:solidFill>
            <a:srgbClr val="1CCD5D"/>
          </a:solidFill>
          <a:ln>
            <a:noFill/>
          </a:ln>
        </p:spPr>
        <p:txBody>
          <a:bodyPr anchorCtr="0" anchor="ctr" bIns="50500" lIns="101000" spcFirstLastPara="1" rIns="101000" wrap="square" tIns="50500">
            <a:noAutofit/>
          </a:bodyPr>
          <a:lstStyle/>
          <a:p>
            <a:pPr indent="0" lvl="0" marL="0" marR="0" rtl="0" algn="ctr">
              <a:lnSpc>
                <a:spcPct val="100000"/>
              </a:lnSpc>
              <a:spcBef>
                <a:spcPts val="0"/>
              </a:spcBef>
              <a:spcAft>
                <a:spcPts val="0"/>
              </a:spcAft>
              <a:buNone/>
            </a:pPr>
            <a:r>
              <a:rPr b="1" i="0" lang="es-ES" sz="3836" u="none" cap="none" strike="noStrike">
                <a:solidFill>
                  <a:schemeClr val="lt1"/>
                </a:solidFill>
                <a:latin typeface="Arial"/>
                <a:ea typeface="Arial"/>
                <a:cs typeface="Arial"/>
                <a:sym typeface="Arial"/>
              </a:rPr>
              <a:t>Sistemas de gestión</a:t>
            </a:r>
            <a:endParaRPr b="1" i="0" sz="1847" u="none" cap="none" strike="noStrike">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18"/>
          <p:cNvSpPr txBox="1"/>
          <p:nvPr>
            <p:ph type="title"/>
          </p:nvPr>
        </p:nvSpPr>
        <p:spPr>
          <a:xfrm>
            <a:off x="761996" y="1360324"/>
            <a:ext cx="22860000" cy="7986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s-ES" sz="4800"/>
              <a:t>5.2. Tabla comparativa: Ecoetiquetas vs. Sistemas de gestión</a:t>
            </a:r>
            <a:endParaRPr/>
          </a:p>
        </p:txBody>
      </p:sp>
      <p:sp>
        <p:nvSpPr>
          <p:cNvPr id="310" name="Google Shape;310;p18"/>
          <p:cNvSpPr/>
          <p:nvPr/>
        </p:nvSpPr>
        <p:spPr>
          <a:xfrm>
            <a:off x="1987312" y="5696721"/>
            <a:ext cx="6382200" cy="1371600"/>
          </a:xfrm>
          <a:prstGeom prst="rect">
            <a:avLst/>
          </a:prstGeom>
          <a:solidFill>
            <a:srgbClr val="CBEDD1">
              <a:alpha val="89019"/>
            </a:srgbClr>
          </a:solidFill>
          <a:ln cap="flat" cmpd="sng" w="22450">
            <a:solidFill>
              <a:srgbClr val="CBEDD1">
                <a:alpha val="89019"/>
              </a:srgbClr>
            </a:solidFill>
            <a:prstDash val="solid"/>
            <a:miter lim="800000"/>
            <a:headEnd len="sm" w="sm" type="none"/>
            <a:tailEnd len="sm" w="sm" type="none"/>
          </a:ln>
        </p:spPr>
        <p:txBody>
          <a:bodyPr anchorCtr="0" anchor="ctr" bIns="107725" lIns="107725" spcFirstLastPara="1" rIns="107725" wrap="square" tIns="107725">
            <a:noAutofit/>
          </a:bodyPr>
          <a:lstStyle/>
          <a:p>
            <a:pPr indent="0" lvl="0" marL="0" marR="0" rtl="0" algn="l">
              <a:lnSpc>
                <a:spcPct val="100000"/>
              </a:lnSpc>
              <a:spcBef>
                <a:spcPts val="0"/>
              </a:spcBef>
              <a:spcAft>
                <a:spcPts val="0"/>
              </a:spcAft>
              <a:buClr>
                <a:srgbClr val="000000"/>
              </a:buClr>
              <a:buSzPts val="3300"/>
              <a:buFont typeface="Arial"/>
              <a:buNone/>
            </a:pPr>
            <a:r>
              <a:rPr b="0" i="0" lang="es-ES" sz="3400" u="none" cap="none" strike="noStrike">
                <a:solidFill>
                  <a:schemeClr val="dk1"/>
                </a:solidFill>
                <a:latin typeface="Arial"/>
                <a:ea typeface="Arial"/>
                <a:cs typeface="Arial"/>
                <a:sym typeface="Arial"/>
              </a:rPr>
              <a:t>Verificación</a:t>
            </a:r>
            <a:endParaRPr b="0" i="0" sz="3400" u="none" cap="none" strike="noStrike">
              <a:solidFill>
                <a:schemeClr val="dk1"/>
              </a:solidFill>
              <a:latin typeface="Arial"/>
              <a:ea typeface="Arial"/>
              <a:cs typeface="Arial"/>
              <a:sym typeface="Arial"/>
            </a:endParaRPr>
          </a:p>
        </p:txBody>
      </p:sp>
      <p:sp>
        <p:nvSpPr>
          <p:cNvPr id="311" name="Google Shape;311;p18"/>
          <p:cNvSpPr/>
          <p:nvPr/>
        </p:nvSpPr>
        <p:spPr>
          <a:xfrm>
            <a:off x="1987312" y="4454008"/>
            <a:ext cx="6382200" cy="1240500"/>
          </a:xfrm>
          <a:prstGeom prst="rect">
            <a:avLst/>
          </a:prstGeom>
          <a:solidFill>
            <a:srgbClr val="CBEDD1">
              <a:alpha val="89019"/>
            </a:srgbClr>
          </a:solidFill>
          <a:ln cap="flat" cmpd="sng" w="22450">
            <a:solidFill>
              <a:srgbClr val="CBEDD1">
                <a:alpha val="89019"/>
              </a:srgbClr>
            </a:solidFill>
            <a:prstDash val="solid"/>
            <a:miter lim="800000"/>
            <a:headEnd len="sm" w="sm" type="none"/>
            <a:tailEnd len="sm" w="sm" type="none"/>
          </a:ln>
        </p:spPr>
        <p:txBody>
          <a:bodyPr anchorCtr="0" anchor="ctr" bIns="107725" lIns="107725" spcFirstLastPara="1" rIns="107725" wrap="square" tIns="107725">
            <a:noAutofit/>
          </a:bodyPr>
          <a:lstStyle/>
          <a:p>
            <a:pPr indent="0" lvl="0" marL="0" marR="0" rtl="0" algn="l">
              <a:lnSpc>
                <a:spcPct val="100000"/>
              </a:lnSpc>
              <a:spcBef>
                <a:spcPts val="0"/>
              </a:spcBef>
              <a:spcAft>
                <a:spcPts val="0"/>
              </a:spcAft>
              <a:buClr>
                <a:srgbClr val="000000"/>
              </a:buClr>
              <a:buSzPts val="3300"/>
              <a:buFont typeface="Arial"/>
              <a:buNone/>
            </a:pPr>
            <a:r>
              <a:rPr b="0" i="0" lang="es-ES" sz="3400" u="none" cap="none" strike="noStrike">
                <a:solidFill>
                  <a:schemeClr val="dk1"/>
                </a:solidFill>
                <a:latin typeface="Arial"/>
                <a:ea typeface="Arial"/>
                <a:cs typeface="Arial"/>
                <a:sym typeface="Arial"/>
              </a:rPr>
              <a:t>Enfoque</a:t>
            </a:r>
            <a:endParaRPr b="0" i="0" sz="1750" u="none" cap="none" strike="noStrike">
              <a:solidFill>
                <a:srgbClr val="000000"/>
              </a:solidFill>
              <a:latin typeface="Arial"/>
              <a:ea typeface="Arial"/>
              <a:cs typeface="Arial"/>
              <a:sym typeface="Arial"/>
            </a:endParaRPr>
          </a:p>
        </p:txBody>
      </p:sp>
      <p:sp>
        <p:nvSpPr>
          <p:cNvPr id="312" name="Google Shape;312;p18"/>
          <p:cNvSpPr/>
          <p:nvPr/>
        </p:nvSpPr>
        <p:spPr>
          <a:xfrm>
            <a:off x="1987312" y="7075934"/>
            <a:ext cx="6382200" cy="1697100"/>
          </a:xfrm>
          <a:prstGeom prst="rect">
            <a:avLst/>
          </a:prstGeom>
          <a:solidFill>
            <a:srgbClr val="CBEDD1">
              <a:alpha val="89019"/>
            </a:srgbClr>
          </a:solidFill>
          <a:ln cap="flat" cmpd="sng" w="22450">
            <a:solidFill>
              <a:srgbClr val="CBEDD1">
                <a:alpha val="89019"/>
              </a:srgbClr>
            </a:solidFill>
            <a:prstDash val="solid"/>
            <a:miter lim="800000"/>
            <a:headEnd len="sm" w="sm" type="none"/>
            <a:tailEnd len="sm" w="sm" type="none"/>
          </a:ln>
        </p:spPr>
        <p:txBody>
          <a:bodyPr anchorCtr="0" anchor="ctr" bIns="107725" lIns="107725" spcFirstLastPara="1" rIns="107725" wrap="square" tIns="107725">
            <a:noAutofit/>
          </a:bodyPr>
          <a:lstStyle/>
          <a:p>
            <a:pPr indent="0" lvl="0" marL="0" marR="0" rtl="0" algn="l">
              <a:lnSpc>
                <a:spcPct val="100000"/>
              </a:lnSpc>
              <a:spcBef>
                <a:spcPts val="0"/>
              </a:spcBef>
              <a:spcAft>
                <a:spcPts val="0"/>
              </a:spcAft>
              <a:buClr>
                <a:srgbClr val="000000"/>
              </a:buClr>
              <a:buSzPts val="3300"/>
              <a:buFont typeface="Arial"/>
              <a:buNone/>
            </a:pPr>
            <a:r>
              <a:rPr b="0" i="0" lang="es-ES" sz="3400" u="none" cap="none" strike="noStrike">
                <a:solidFill>
                  <a:schemeClr val="dk1"/>
                </a:solidFill>
                <a:latin typeface="Arial"/>
                <a:ea typeface="Arial"/>
                <a:cs typeface="Arial"/>
                <a:sym typeface="Arial"/>
              </a:rPr>
              <a:t>Complejidad</a:t>
            </a:r>
            <a:endParaRPr b="0" i="0" sz="3400" u="none" cap="none" strike="noStrike">
              <a:solidFill>
                <a:schemeClr val="dk1"/>
              </a:solidFill>
              <a:latin typeface="Arial"/>
              <a:ea typeface="Arial"/>
              <a:cs typeface="Arial"/>
              <a:sym typeface="Arial"/>
            </a:endParaRPr>
          </a:p>
        </p:txBody>
      </p:sp>
      <p:sp>
        <p:nvSpPr>
          <p:cNvPr id="313" name="Google Shape;313;p18"/>
          <p:cNvSpPr/>
          <p:nvPr/>
        </p:nvSpPr>
        <p:spPr>
          <a:xfrm>
            <a:off x="1987314" y="2446500"/>
            <a:ext cx="6382200" cy="723900"/>
          </a:xfrm>
          <a:prstGeom prst="rect">
            <a:avLst/>
          </a:prstGeom>
          <a:solidFill>
            <a:srgbClr val="1CCD5D"/>
          </a:solidFill>
          <a:ln cap="flat" cmpd="sng" w="22450">
            <a:solidFill>
              <a:srgbClr val="1CCD5D"/>
            </a:solidFill>
            <a:prstDash val="solid"/>
            <a:miter lim="800000"/>
            <a:headEnd len="sm" w="sm" type="none"/>
            <a:tailEnd len="sm" w="sm" type="none"/>
          </a:ln>
        </p:spPr>
        <p:txBody>
          <a:bodyPr anchorCtr="0" anchor="ctr" bIns="107725" lIns="107725" spcFirstLastPara="1" rIns="107725" wrap="square" tIns="107725">
            <a:noAutofit/>
          </a:bodyPr>
          <a:lstStyle/>
          <a:p>
            <a:pPr indent="0" lvl="0" marL="0" marR="0" rtl="0" algn="ctr">
              <a:lnSpc>
                <a:spcPct val="100000"/>
              </a:lnSpc>
              <a:spcBef>
                <a:spcPts val="0"/>
              </a:spcBef>
              <a:spcAft>
                <a:spcPts val="0"/>
              </a:spcAft>
              <a:buClr>
                <a:srgbClr val="000000"/>
              </a:buClr>
              <a:buSzPts val="3771"/>
              <a:buFont typeface="Arial"/>
              <a:buNone/>
            </a:pPr>
            <a:r>
              <a:rPr b="1" i="0" lang="es-ES" sz="3871" u="none" cap="none" strike="noStrike">
                <a:solidFill>
                  <a:schemeClr val="lt1"/>
                </a:solidFill>
                <a:latin typeface="Arial"/>
                <a:ea typeface="Arial"/>
                <a:cs typeface="Arial"/>
                <a:sym typeface="Arial"/>
              </a:rPr>
              <a:t>Criterios</a:t>
            </a:r>
            <a:endParaRPr b="1" i="0" sz="1750" u="none" cap="none" strike="noStrike">
              <a:solidFill>
                <a:schemeClr val="lt1"/>
              </a:solidFill>
              <a:latin typeface="Arial"/>
              <a:ea typeface="Arial"/>
              <a:cs typeface="Arial"/>
              <a:sym typeface="Arial"/>
            </a:endParaRPr>
          </a:p>
        </p:txBody>
      </p:sp>
      <p:sp>
        <p:nvSpPr>
          <p:cNvPr id="314" name="Google Shape;314;p18"/>
          <p:cNvSpPr/>
          <p:nvPr/>
        </p:nvSpPr>
        <p:spPr>
          <a:xfrm>
            <a:off x="1987312" y="3182740"/>
            <a:ext cx="6382200" cy="1240500"/>
          </a:xfrm>
          <a:prstGeom prst="rect">
            <a:avLst/>
          </a:prstGeom>
          <a:solidFill>
            <a:srgbClr val="CBEDD1">
              <a:alpha val="89019"/>
            </a:srgbClr>
          </a:solidFill>
          <a:ln cap="flat" cmpd="sng" w="22450">
            <a:solidFill>
              <a:srgbClr val="CBEDD1">
                <a:alpha val="89019"/>
              </a:srgbClr>
            </a:solidFill>
            <a:prstDash val="solid"/>
            <a:miter lim="800000"/>
            <a:headEnd len="sm" w="sm" type="none"/>
            <a:tailEnd len="sm" w="sm" type="none"/>
          </a:ln>
        </p:spPr>
        <p:txBody>
          <a:bodyPr anchorCtr="0" anchor="ctr" bIns="107725" lIns="107725" spcFirstLastPara="1" rIns="107725" wrap="square" tIns="107725">
            <a:noAutofit/>
          </a:bodyPr>
          <a:lstStyle/>
          <a:p>
            <a:pPr indent="0" lvl="0" marL="0" marR="0" rtl="0" algn="l">
              <a:lnSpc>
                <a:spcPct val="100000"/>
              </a:lnSpc>
              <a:spcBef>
                <a:spcPts val="0"/>
              </a:spcBef>
              <a:spcAft>
                <a:spcPts val="0"/>
              </a:spcAft>
              <a:buClr>
                <a:srgbClr val="000000"/>
              </a:buClr>
              <a:buSzPts val="3300"/>
              <a:buFont typeface="Arial"/>
              <a:buNone/>
            </a:pPr>
            <a:r>
              <a:rPr b="0" i="0" lang="es-ES" sz="3400" u="none" cap="none" strike="noStrike">
                <a:solidFill>
                  <a:schemeClr val="dk1"/>
                </a:solidFill>
                <a:latin typeface="Arial"/>
                <a:ea typeface="Arial"/>
                <a:cs typeface="Arial"/>
                <a:sym typeface="Arial"/>
              </a:rPr>
              <a:t>Alcance</a:t>
            </a:r>
            <a:endParaRPr b="0" i="0" sz="1750" u="none" cap="none" strike="noStrike">
              <a:solidFill>
                <a:srgbClr val="000000"/>
              </a:solidFill>
              <a:latin typeface="Arial"/>
              <a:ea typeface="Arial"/>
              <a:cs typeface="Arial"/>
              <a:sym typeface="Arial"/>
            </a:endParaRPr>
          </a:p>
        </p:txBody>
      </p:sp>
      <p:sp>
        <p:nvSpPr>
          <p:cNvPr id="315" name="Google Shape;315;p18"/>
          <p:cNvSpPr/>
          <p:nvPr/>
        </p:nvSpPr>
        <p:spPr>
          <a:xfrm>
            <a:off x="1987312" y="8800648"/>
            <a:ext cx="6382200" cy="1371600"/>
          </a:xfrm>
          <a:prstGeom prst="rect">
            <a:avLst/>
          </a:prstGeom>
          <a:solidFill>
            <a:srgbClr val="CBEDD1">
              <a:alpha val="89019"/>
            </a:srgbClr>
          </a:solidFill>
          <a:ln cap="flat" cmpd="sng" w="22450">
            <a:solidFill>
              <a:srgbClr val="CBEDD1">
                <a:alpha val="89019"/>
              </a:srgbClr>
            </a:solidFill>
            <a:prstDash val="solid"/>
            <a:miter lim="800000"/>
            <a:headEnd len="sm" w="sm" type="none"/>
            <a:tailEnd len="sm" w="sm" type="none"/>
          </a:ln>
        </p:spPr>
        <p:txBody>
          <a:bodyPr anchorCtr="0" anchor="ctr" bIns="107725" lIns="107725" spcFirstLastPara="1" rIns="107725" wrap="square" tIns="107725">
            <a:noAutofit/>
          </a:bodyPr>
          <a:lstStyle/>
          <a:p>
            <a:pPr indent="0" lvl="0" marL="0" marR="0" rtl="0" algn="l">
              <a:lnSpc>
                <a:spcPct val="100000"/>
              </a:lnSpc>
              <a:spcBef>
                <a:spcPts val="0"/>
              </a:spcBef>
              <a:spcAft>
                <a:spcPts val="0"/>
              </a:spcAft>
              <a:buClr>
                <a:srgbClr val="000000"/>
              </a:buClr>
              <a:buSzPts val="3300"/>
              <a:buFont typeface="Arial"/>
              <a:buNone/>
            </a:pPr>
            <a:r>
              <a:rPr b="0" i="0" lang="es-ES" sz="3400" u="none" cap="none" strike="noStrike">
                <a:solidFill>
                  <a:schemeClr val="dk1"/>
                </a:solidFill>
                <a:latin typeface="Arial"/>
                <a:ea typeface="Arial"/>
                <a:cs typeface="Arial"/>
                <a:sym typeface="Arial"/>
              </a:rPr>
              <a:t>Duración/Validez</a:t>
            </a:r>
            <a:endParaRPr b="0" i="0" sz="3400" u="none" cap="none" strike="noStrike">
              <a:solidFill>
                <a:schemeClr val="dk1"/>
              </a:solidFill>
              <a:latin typeface="Arial"/>
              <a:ea typeface="Arial"/>
              <a:cs typeface="Arial"/>
              <a:sym typeface="Arial"/>
            </a:endParaRPr>
          </a:p>
        </p:txBody>
      </p:sp>
      <p:sp>
        <p:nvSpPr>
          <p:cNvPr id="316" name="Google Shape;316;p18"/>
          <p:cNvSpPr/>
          <p:nvPr/>
        </p:nvSpPr>
        <p:spPr>
          <a:xfrm>
            <a:off x="1987312" y="10199923"/>
            <a:ext cx="6382200" cy="1697100"/>
          </a:xfrm>
          <a:prstGeom prst="rect">
            <a:avLst/>
          </a:prstGeom>
          <a:solidFill>
            <a:srgbClr val="CBEDD1">
              <a:alpha val="89019"/>
            </a:srgbClr>
          </a:solidFill>
          <a:ln cap="flat" cmpd="sng" w="22450">
            <a:solidFill>
              <a:srgbClr val="CBEDD1">
                <a:alpha val="89019"/>
              </a:srgbClr>
            </a:solidFill>
            <a:prstDash val="solid"/>
            <a:miter lim="800000"/>
            <a:headEnd len="sm" w="sm" type="none"/>
            <a:tailEnd len="sm" w="sm" type="none"/>
          </a:ln>
        </p:spPr>
        <p:txBody>
          <a:bodyPr anchorCtr="0" anchor="ctr" bIns="107725" lIns="107725" spcFirstLastPara="1" rIns="107725" wrap="square" tIns="107725">
            <a:noAutofit/>
          </a:bodyPr>
          <a:lstStyle/>
          <a:p>
            <a:pPr indent="0" lvl="0" marL="0" marR="0" rtl="0" algn="l">
              <a:lnSpc>
                <a:spcPct val="100000"/>
              </a:lnSpc>
              <a:spcBef>
                <a:spcPts val="0"/>
              </a:spcBef>
              <a:spcAft>
                <a:spcPts val="0"/>
              </a:spcAft>
              <a:buClr>
                <a:srgbClr val="000000"/>
              </a:buClr>
              <a:buSzPts val="3300"/>
              <a:buFont typeface="Arial"/>
              <a:buNone/>
            </a:pPr>
            <a:r>
              <a:rPr b="0" i="0" lang="es-ES" sz="3400" u="none" cap="none" strike="noStrike">
                <a:solidFill>
                  <a:schemeClr val="dk1"/>
                </a:solidFill>
                <a:latin typeface="Arial"/>
                <a:ea typeface="Arial"/>
                <a:cs typeface="Arial"/>
                <a:sym typeface="Arial"/>
              </a:rPr>
              <a:t>Reconocimiento</a:t>
            </a:r>
            <a:endParaRPr b="0" i="0" sz="1750" u="none" cap="none" strike="noStrike">
              <a:solidFill>
                <a:schemeClr val="dk1"/>
              </a:solidFill>
              <a:latin typeface="Arial"/>
              <a:ea typeface="Arial"/>
              <a:cs typeface="Arial"/>
              <a:sym typeface="Arial"/>
            </a:endParaRPr>
          </a:p>
        </p:txBody>
      </p:sp>
      <p:sp>
        <p:nvSpPr>
          <p:cNvPr id="317" name="Google Shape;317;p18"/>
          <p:cNvSpPr/>
          <p:nvPr/>
        </p:nvSpPr>
        <p:spPr>
          <a:xfrm>
            <a:off x="9136253" y="5726674"/>
            <a:ext cx="6382200" cy="1371600"/>
          </a:xfrm>
          <a:prstGeom prst="rect">
            <a:avLst/>
          </a:prstGeom>
          <a:solidFill>
            <a:srgbClr val="CBEDD1">
              <a:alpha val="89019"/>
            </a:srgbClr>
          </a:solidFill>
          <a:ln cap="flat" cmpd="sng" w="22450">
            <a:solidFill>
              <a:srgbClr val="CBEDD1">
                <a:alpha val="89019"/>
              </a:srgbClr>
            </a:solidFill>
            <a:prstDash val="solid"/>
            <a:miter lim="800000"/>
            <a:headEnd len="sm" w="sm" type="none"/>
            <a:tailEnd len="sm" w="sm" type="none"/>
          </a:ln>
        </p:spPr>
        <p:txBody>
          <a:bodyPr anchorCtr="0" anchor="ctr" bIns="107725" lIns="107725" spcFirstLastPara="1" rIns="107725" wrap="square" tIns="107725">
            <a:noAutofit/>
          </a:bodyPr>
          <a:lstStyle/>
          <a:p>
            <a:pPr indent="0" lvl="0" marL="0" marR="0" rtl="0" algn="l">
              <a:lnSpc>
                <a:spcPct val="100000"/>
              </a:lnSpc>
              <a:spcBef>
                <a:spcPts val="0"/>
              </a:spcBef>
              <a:spcAft>
                <a:spcPts val="0"/>
              </a:spcAft>
              <a:buNone/>
            </a:pPr>
            <a:r>
              <a:rPr b="0" i="0" lang="es-ES" sz="2928" u="none" cap="none" strike="noStrike">
                <a:solidFill>
                  <a:schemeClr val="dk1"/>
                </a:solidFill>
                <a:latin typeface="Arial"/>
                <a:ea typeface="Arial"/>
                <a:cs typeface="Arial"/>
                <a:sym typeface="Arial"/>
              </a:rPr>
              <a:t>Lista de verificación y auditoría de terceros</a:t>
            </a:r>
            <a:endParaRPr b="0" i="0" sz="1750" u="none" cap="none" strike="noStrike">
              <a:solidFill>
                <a:srgbClr val="000000"/>
              </a:solidFill>
              <a:latin typeface="Arial"/>
              <a:ea typeface="Arial"/>
              <a:cs typeface="Arial"/>
              <a:sym typeface="Arial"/>
            </a:endParaRPr>
          </a:p>
        </p:txBody>
      </p:sp>
      <p:sp>
        <p:nvSpPr>
          <p:cNvPr id="318" name="Google Shape;318;p18"/>
          <p:cNvSpPr/>
          <p:nvPr/>
        </p:nvSpPr>
        <p:spPr>
          <a:xfrm>
            <a:off x="9136253" y="4483962"/>
            <a:ext cx="6382200" cy="1240500"/>
          </a:xfrm>
          <a:prstGeom prst="rect">
            <a:avLst/>
          </a:prstGeom>
          <a:solidFill>
            <a:srgbClr val="CBEDD1">
              <a:alpha val="89019"/>
            </a:srgbClr>
          </a:solidFill>
          <a:ln cap="flat" cmpd="sng" w="22450">
            <a:solidFill>
              <a:srgbClr val="CBEDD1">
                <a:alpha val="89019"/>
              </a:srgbClr>
            </a:solidFill>
            <a:prstDash val="solid"/>
            <a:miter lim="800000"/>
            <a:headEnd len="sm" w="sm" type="none"/>
            <a:tailEnd len="sm" w="sm" type="none"/>
          </a:ln>
        </p:spPr>
        <p:txBody>
          <a:bodyPr anchorCtr="0" anchor="ctr" bIns="107725" lIns="107725" spcFirstLastPara="1" rIns="107725" wrap="square" tIns="107725">
            <a:noAutofit/>
          </a:bodyPr>
          <a:lstStyle/>
          <a:p>
            <a:pPr indent="0" lvl="0" marL="0" marR="0" rtl="0" algn="l">
              <a:lnSpc>
                <a:spcPct val="100000"/>
              </a:lnSpc>
              <a:spcBef>
                <a:spcPts val="0"/>
              </a:spcBef>
              <a:spcAft>
                <a:spcPts val="0"/>
              </a:spcAft>
              <a:buNone/>
            </a:pPr>
            <a:r>
              <a:rPr b="0" i="0" lang="es-ES" sz="2928" u="none" cap="none" strike="noStrike">
                <a:solidFill>
                  <a:schemeClr val="dk1"/>
                </a:solidFill>
                <a:latin typeface="Arial"/>
                <a:ea typeface="Arial"/>
                <a:cs typeface="Arial"/>
                <a:sym typeface="Arial"/>
              </a:rPr>
              <a:t>Basado en criterios: prácticas y criterios específicos</a:t>
            </a:r>
            <a:endParaRPr b="0" i="0" sz="1750" u="none" cap="none" strike="noStrike">
              <a:solidFill>
                <a:srgbClr val="000000"/>
              </a:solidFill>
              <a:latin typeface="Arial"/>
              <a:ea typeface="Arial"/>
              <a:cs typeface="Arial"/>
              <a:sym typeface="Arial"/>
            </a:endParaRPr>
          </a:p>
        </p:txBody>
      </p:sp>
      <p:sp>
        <p:nvSpPr>
          <p:cNvPr id="319" name="Google Shape;319;p18"/>
          <p:cNvSpPr/>
          <p:nvPr/>
        </p:nvSpPr>
        <p:spPr>
          <a:xfrm>
            <a:off x="9136253" y="7105888"/>
            <a:ext cx="6382200" cy="1697100"/>
          </a:xfrm>
          <a:prstGeom prst="rect">
            <a:avLst/>
          </a:prstGeom>
          <a:solidFill>
            <a:srgbClr val="CBEDD1">
              <a:alpha val="89019"/>
            </a:srgbClr>
          </a:solidFill>
          <a:ln cap="flat" cmpd="sng" w="22450">
            <a:solidFill>
              <a:srgbClr val="CBEDD1">
                <a:alpha val="89019"/>
              </a:srgbClr>
            </a:solidFill>
            <a:prstDash val="solid"/>
            <a:miter lim="800000"/>
            <a:headEnd len="sm" w="sm" type="none"/>
            <a:tailEnd len="sm" w="sm" type="none"/>
          </a:ln>
        </p:spPr>
        <p:txBody>
          <a:bodyPr anchorCtr="0" anchor="ctr" bIns="107725" lIns="107725" spcFirstLastPara="1" rIns="107725" wrap="square" tIns="107725">
            <a:noAutofit/>
          </a:bodyPr>
          <a:lstStyle/>
          <a:p>
            <a:pPr indent="0" lvl="0" marL="0" marR="0" rtl="0" algn="l">
              <a:lnSpc>
                <a:spcPct val="100000"/>
              </a:lnSpc>
              <a:spcBef>
                <a:spcPts val="0"/>
              </a:spcBef>
              <a:spcAft>
                <a:spcPts val="0"/>
              </a:spcAft>
              <a:buNone/>
            </a:pPr>
            <a:r>
              <a:rPr b="0" i="0" lang="es-ES" sz="2928" u="none" cap="none" strike="noStrike">
                <a:solidFill>
                  <a:schemeClr val="dk1"/>
                </a:solidFill>
                <a:latin typeface="Arial"/>
                <a:ea typeface="Arial"/>
                <a:cs typeface="Arial"/>
                <a:sym typeface="Arial"/>
              </a:rPr>
              <a:t>Inferior (autoevaluación + verificación externa)</a:t>
            </a:r>
            <a:endParaRPr b="0" i="0" sz="1750" u="none" cap="none" strike="noStrike">
              <a:solidFill>
                <a:srgbClr val="000000"/>
              </a:solidFill>
              <a:latin typeface="Arial"/>
              <a:ea typeface="Arial"/>
              <a:cs typeface="Arial"/>
              <a:sym typeface="Arial"/>
            </a:endParaRPr>
          </a:p>
        </p:txBody>
      </p:sp>
      <p:sp>
        <p:nvSpPr>
          <p:cNvPr id="320" name="Google Shape;320;p18"/>
          <p:cNvSpPr/>
          <p:nvPr/>
        </p:nvSpPr>
        <p:spPr>
          <a:xfrm>
            <a:off x="9136255" y="2476454"/>
            <a:ext cx="6382200" cy="723900"/>
          </a:xfrm>
          <a:prstGeom prst="rect">
            <a:avLst/>
          </a:prstGeom>
          <a:solidFill>
            <a:srgbClr val="1CCD5D"/>
          </a:solidFill>
          <a:ln cap="flat" cmpd="sng" w="22450">
            <a:solidFill>
              <a:srgbClr val="1CCD5D"/>
            </a:solidFill>
            <a:prstDash val="solid"/>
            <a:miter lim="800000"/>
            <a:headEnd len="sm" w="sm" type="none"/>
            <a:tailEnd len="sm" w="sm" type="none"/>
          </a:ln>
        </p:spPr>
        <p:txBody>
          <a:bodyPr anchorCtr="0" anchor="ctr" bIns="107725" lIns="107725" spcFirstLastPara="1" rIns="107725" wrap="square" tIns="107725">
            <a:noAutofit/>
          </a:bodyPr>
          <a:lstStyle/>
          <a:p>
            <a:pPr indent="0" lvl="0" marL="0" marR="0" rtl="0" algn="ctr">
              <a:lnSpc>
                <a:spcPct val="100000"/>
              </a:lnSpc>
              <a:spcBef>
                <a:spcPts val="0"/>
              </a:spcBef>
              <a:spcAft>
                <a:spcPts val="0"/>
              </a:spcAft>
              <a:buNone/>
            </a:pPr>
            <a:r>
              <a:rPr b="1" i="0" lang="es-ES" sz="3871" u="none" cap="none" strike="noStrike">
                <a:solidFill>
                  <a:schemeClr val="lt1"/>
                </a:solidFill>
                <a:latin typeface="Arial"/>
                <a:ea typeface="Arial"/>
                <a:cs typeface="Arial"/>
                <a:sym typeface="Arial"/>
              </a:rPr>
              <a:t>Etiquetas ecológicas</a:t>
            </a:r>
            <a:endParaRPr b="1" i="0" sz="3871" u="none" cap="none" strike="noStrike">
              <a:solidFill>
                <a:schemeClr val="lt1"/>
              </a:solidFill>
              <a:latin typeface="Arial"/>
              <a:ea typeface="Arial"/>
              <a:cs typeface="Arial"/>
              <a:sym typeface="Arial"/>
            </a:endParaRPr>
          </a:p>
        </p:txBody>
      </p:sp>
      <p:sp>
        <p:nvSpPr>
          <p:cNvPr id="321" name="Google Shape;321;p18"/>
          <p:cNvSpPr/>
          <p:nvPr/>
        </p:nvSpPr>
        <p:spPr>
          <a:xfrm>
            <a:off x="9136253" y="3212693"/>
            <a:ext cx="6382200" cy="1240500"/>
          </a:xfrm>
          <a:prstGeom prst="rect">
            <a:avLst/>
          </a:prstGeom>
          <a:solidFill>
            <a:srgbClr val="CBEDD1">
              <a:alpha val="89019"/>
            </a:srgbClr>
          </a:solidFill>
          <a:ln cap="flat" cmpd="sng" w="22450">
            <a:solidFill>
              <a:srgbClr val="CBEDD1">
                <a:alpha val="89019"/>
              </a:srgbClr>
            </a:solidFill>
            <a:prstDash val="solid"/>
            <a:miter lim="800000"/>
            <a:headEnd len="sm" w="sm" type="none"/>
            <a:tailEnd len="sm" w="sm" type="none"/>
          </a:ln>
        </p:spPr>
        <p:txBody>
          <a:bodyPr anchorCtr="0" anchor="ctr" bIns="107725" lIns="107725" spcFirstLastPara="1" rIns="107725" wrap="square" tIns="107725">
            <a:noAutofit/>
          </a:bodyPr>
          <a:lstStyle/>
          <a:p>
            <a:pPr indent="0" lvl="0" marL="0" marR="0" rtl="0" algn="l">
              <a:lnSpc>
                <a:spcPct val="100000"/>
              </a:lnSpc>
              <a:spcBef>
                <a:spcPts val="0"/>
              </a:spcBef>
              <a:spcAft>
                <a:spcPts val="0"/>
              </a:spcAft>
              <a:buNone/>
            </a:pPr>
            <a:r>
              <a:rPr b="0" i="0" lang="es-ES" sz="2928" u="none" cap="none" strike="noStrike">
                <a:solidFill>
                  <a:schemeClr val="dk1"/>
                </a:solidFill>
                <a:latin typeface="Arial"/>
                <a:ea typeface="Arial"/>
                <a:cs typeface="Arial"/>
                <a:sym typeface="Arial"/>
              </a:rPr>
              <a:t>Nivel de servicio o de instalación</a:t>
            </a:r>
            <a:endParaRPr b="0" i="0" sz="1750" u="none" cap="none" strike="noStrike">
              <a:solidFill>
                <a:srgbClr val="000000"/>
              </a:solidFill>
              <a:latin typeface="Arial"/>
              <a:ea typeface="Arial"/>
              <a:cs typeface="Arial"/>
              <a:sym typeface="Arial"/>
            </a:endParaRPr>
          </a:p>
        </p:txBody>
      </p:sp>
      <p:sp>
        <p:nvSpPr>
          <p:cNvPr id="322" name="Google Shape;322;p18"/>
          <p:cNvSpPr/>
          <p:nvPr/>
        </p:nvSpPr>
        <p:spPr>
          <a:xfrm>
            <a:off x="9136253" y="8830601"/>
            <a:ext cx="6382200" cy="1371600"/>
          </a:xfrm>
          <a:prstGeom prst="rect">
            <a:avLst/>
          </a:prstGeom>
          <a:solidFill>
            <a:srgbClr val="CBEDD1">
              <a:alpha val="89019"/>
            </a:srgbClr>
          </a:solidFill>
          <a:ln cap="flat" cmpd="sng" w="22450">
            <a:solidFill>
              <a:srgbClr val="CBEDD1">
                <a:alpha val="89019"/>
              </a:srgbClr>
            </a:solidFill>
            <a:prstDash val="solid"/>
            <a:miter lim="800000"/>
            <a:headEnd len="sm" w="sm" type="none"/>
            <a:tailEnd len="sm" w="sm" type="none"/>
          </a:ln>
        </p:spPr>
        <p:txBody>
          <a:bodyPr anchorCtr="0" anchor="ctr" bIns="107725" lIns="107725" spcFirstLastPara="1" rIns="107725" wrap="square" tIns="107725">
            <a:noAutofit/>
          </a:bodyPr>
          <a:lstStyle/>
          <a:p>
            <a:pPr indent="0" lvl="0" marL="0" marR="0" rtl="0" algn="l">
              <a:lnSpc>
                <a:spcPct val="100000"/>
              </a:lnSpc>
              <a:spcBef>
                <a:spcPts val="0"/>
              </a:spcBef>
              <a:spcAft>
                <a:spcPts val="0"/>
              </a:spcAft>
              <a:buNone/>
            </a:pPr>
            <a:r>
              <a:rPr b="0" i="0" lang="es-ES" sz="2928" u="none" cap="none" strike="noStrike">
                <a:solidFill>
                  <a:schemeClr val="dk1"/>
                </a:solidFill>
                <a:latin typeface="Arial"/>
                <a:ea typeface="Arial"/>
                <a:cs typeface="Arial"/>
                <a:sym typeface="Arial"/>
              </a:rPr>
              <a:t>Generalmente renovación anual</a:t>
            </a:r>
            <a:endParaRPr b="0" i="0" sz="1750" u="none" cap="none" strike="noStrike">
              <a:solidFill>
                <a:srgbClr val="000000"/>
              </a:solidFill>
              <a:latin typeface="Arial"/>
              <a:ea typeface="Arial"/>
              <a:cs typeface="Arial"/>
              <a:sym typeface="Arial"/>
            </a:endParaRPr>
          </a:p>
        </p:txBody>
      </p:sp>
      <p:sp>
        <p:nvSpPr>
          <p:cNvPr id="323" name="Google Shape;323;p18"/>
          <p:cNvSpPr/>
          <p:nvPr/>
        </p:nvSpPr>
        <p:spPr>
          <a:xfrm>
            <a:off x="9136253" y="10229877"/>
            <a:ext cx="6382200" cy="1697100"/>
          </a:xfrm>
          <a:prstGeom prst="rect">
            <a:avLst/>
          </a:prstGeom>
          <a:solidFill>
            <a:srgbClr val="CBEDD1">
              <a:alpha val="89019"/>
            </a:srgbClr>
          </a:solidFill>
          <a:ln cap="flat" cmpd="sng" w="22450">
            <a:solidFill>
              <a:srgbClr val="CBEDD1">
                <a:alpha val="89019"/>
              </a:srgbClr>
            </a:solidFill>
            <a:prstDash val="solid"/>
            <a:miter lim="800000"/>
            <a:headEnd len="sm" w="sm" type="none"/>
            <a:tailEnd len="sm" w="sm" type="none"/>
          </a:ln>
        </p:spPr>
        <p:txBody>
          <a:bodyPr anchorCtr="0" anchor="ctr" bIns="107725" lIns="107725" spcFirstLastPara="1" rIns="107725" wrap="square" tIns="107725">
            <a:noAutofit/>
          </a:bodyPr>
          <a:lstStyle/>
          <a:p>
            <a:pPr indent="0" lvl="0" marL="0" marR="0" rtl="0" algn="l">
              <a:lnSpc>
                <a:spcPct val="100000"/>
              </a:lnSpc>
              <a:spcBef>
                <a:spcPts val="0"/>
              </a:spcBef>
              <a:spcAft>
                <a:spcPts val="0"/>
              </a:spcAft>
              <a:buNone/>
            </a:pPr>
            <a:r>
              <a:rPr b="0" i="0" lang="es-ES" sz="2928" u="none" cap="none" strike="noStrike">
                <a:solidFill>
                  <a:schemeClr val="dk1"/>
                </a:solidFill>
                <a:latin typeface="Arial"/>
                <a:ea typeface="Arial"/>
                <a:cs typeface="Arial"/>
                <a:sym typeface="Arial"/>
              </a:rPr>
              <a:t>Logotipos visibles para el consumidor</a:t>
            </a:r>
            <a:endParaRPr b="0" i="0" sz="1750" u="none" cap="none" strike="noStrike">
              <a:solidFill>
                <a:srgbClr val="000000"/>
              </a:solidFill>
              <a:latin typeface="Arial"/>
              <a:ea typeface="Arial"/>
              <a:cs typeface="Arial"/>
              <a:sym typeface="Arial"/>
            </a:endParaRPr>
          </a:p>
        </p:txBody>
      </p:sp>
      <p:sp>
        <p:nvSpPr>
          <p:cNvPr id="324" name="Google Shape;324;p18"/>
          <p:cNvSpPr/>
          <p:nvPr/>
        </p:nvSpPr>
        <p:spPr>
          <a:xfrm>
            <a:off x="16014479" y="5726674"/>
            <a:ext cx="6382200" cy="1371600"/>
          </a:xfrm>
          <a:prstGeom prst="rect">
            <a:avLst/>
          </a:prstGeom>
          <a:solidFill>
            <a:srgbClr val="CBEDD1">
              <a:alpha val="89019"/>
            </a:srgbClr>
          </a:solidFill>
          <a:ln cap="flat" cmpd="sng" w="22450">
            <a:solidFill>
              <a:srgbClr val="CBEDD1">
                <a:alpha val="89019"/>
              </a:srgbClr>
            </a:solidFill>
            <a:prstDash val="solid"/>
            <a:miter lim="800000"/>
            <a:headEnd len="sm" w="sm" type="none"/>
            <a:tailEnd len="sm" w="sm" type="none"/>
          </a:ln>
        </p:spPr>
        <p:txBody>
          <a:bodyPr anchorCtr="0" anchor="ctr" bIns="107725" lIns="107725" spcFirstLastPara="1" rIns="107725" wrap="square" tIns="107725">
            <a:noAutofit/>
          </a:bodyPr>
          <a:lstStyle/>
          <a:p>
            <a:pPr indent="0" lvl="0" marL="0" marR="0" rtl="0" algn="l">
              <a:lnSpc>
                <a:spcPct val="100000"/>
              </a:lnSpc>
              <a:spcBef>
                <a:spcPts val="0"/>
              </a:spcBef>
              <a:spcAft>
                <a:spcPts val="0"/>
              </a:spcAft>
              <a:buNone/>
            </a:pPr>
            <a:r>
              <a:rPr b="0" i="0" lang="es-ES" sz="2928" u="none" cap="none" strike="noStrike">
                <a:solidFill>
                  <a:schemeClr val="dk1"/>
                </a:solidFill>
                <a:latin typeface="Arial"/>
                <a:ea typeface="Arial"/>
                <a:cs typeface="Arial"/>
                <a:sym typeface="Arial"/>
              </a:rPr>
              <a:t>Certificación basada en procesos: Procesos organizacionales y mejora continua</a:t>
            </a:r>
            <a:endParaRPr b="0" i="0" sz="1750" u="none" cap="none" strike="noStrike">
              <a:solidFill>
                <a:srgbClr val="000000"/>
              </a:solidFill>
              <a:latin typeface="Arial"/>
              <a:ea typeface="Arial"/>
              <a:cs typeface="Arial"/>
              <a:sym typeface="Arial"/>
            </a:endParaRPr>
          </a:p>
        </p:txBody>
      </p:sp>
      <p:sp>
        <p:nvSpPr>
          <p:cNvPr id="325" name="Google Shape;325;p18"/>
          <p:cNvSpPr/>
          <p:nvPr/>
        </p:nvSpPr>
        <p:spPr>
          <a:xfrm>
            <a:off x="16014479" y="4483962"/>
            <a:ext cx="6382200" cy="1240500"/>
          </a:xfrm>
          <a:prstGeom prst="rect">
            <a:avLst/>
          </a:prstGeom>
          <a:solidFill>
            <a:srgbClr val="CBEDD1">
              <a:alpha val="89019"/>
            </a:srgbClr>
          </a:solidFill>
          <a:ln cap="flat" cmpd="sng" w="22450">
            <a:solidFill>
              <a:srgbClr val="CBEDD1">
                <a:alpha val="89019"/>
              </a:srgbClr>
            </a:solidFill>
            <a:prstDash val="solid"/>
            <a:miter lim="800000"/>
            <a:headEnd len="sm" w="sm" type="none"/>
            <a:tailEnd len="sm" w="sm" type="none"/>
          </a:ln>
        </p:spPr>
        <p:txBody>
          <a:bodyPr anchorCtr="0" anchor="ctr" bIns="107725" lIns="107725" spcFirstLastPara="1" rIns="107725" wrap="square" tIns="107725">
            <a:noAutofit/>
          </a:bodyPr>
          <a:lstStyle/>
          <a:p>
            <a:pPr indent="0" lvl="0" marL="0" marR="0" rtl="0" algn="l">
              <a:lnSpc>
                <a:spcPct val="100000"/>
              </a:lnSpc>
              <a:spcBef>
                <a:spcPts val="0"/>
              </a:spcBef>
              <a:spcAft>
                <a:spcPts val="0"/>
              </a:spcAft>
              <a:buNone/>
            </a:pPr>
            <a:r>
              <a:rPr b="0" i="0" lang="es-ES" sz="2728" u="none" cap="none" strike="noStrike">
                <a:solidFill>
                  <a:schemeClr val="dk1"/>
                </a:solidFill>
                <a:latin typeface="Arial"/>
                <a:ea typeface="Arial"/>
                <a:cs typeface="Arial"/>
                <a:sym typeface="Arial"/>
              </a:rPr>
              <a:t>Certificación basada en procesos: Procesos organizacionales y mejora continua</a:t>
            </a:r>
            <a:endParaRPr b="0" i="0" sz="1550" u="none" cap="none" strike="noStrike">
              <a:solidFill>
                <a:srgbClr val="000000"/>
              </a:solidFill>
              <a:latin typeface="Arial"/>
              <a:ea typeface="Arial"/>
              <a:cs typeface="Arial"/>
              <a:sym typeface="Arial"/>
            </a:endParaRPr>
          </a:p>
        </p:txBody>
      </p:sp>
      <p:sp>
        <p:nvSpPr>
          <p:cNvPr id="326" name="Google Shape;326;p18"/>
          <p:cNvSpPr/>
          <p:nvPr/>
        </p:nvSpPr>
        <p:spPr>
          <a:xfrm>
            <a:off x="16014479" y="7105888"/>
            <a:ext cx="6382200" cy="1697100"/>
          </a:xfrm>
          <a:prstGeom prst="rect">
            <a:avLst/>
          </a:prstGeom>
          <a:solidFill>
            <a:srgbClr val="CBEDD1">
              <a:alpha val="89019"/>
            </a:srgbClr>
          </a:solidFill>
          <a:ln cap="flat" cmpd="sng" w="22450">
            <a:solidFill>
              <a:srgbClr val="CBEDD1">
                <a:alpha val="89019"/>
              </a:srgbClr>
            </a:solidFill>
            <a:prstDash val="solid"/>
            <a:miter lim="800000"/>
            <a:headEnd len="sm" w="sm" type="none"/>
            <a:tailEnd len="sm" w="sm" type="none"/>
          </a:ln>
        </p:spPr>
        <p:txBody>
          <a:bodyPr anchorCtr="0" anchor="ctr" bIns="107725" lIns="107725" spcFirstLastPara="1" rIns="107725" wrap="square" tIns="107725">
            <a:noAutofit/>
          </a:bodyPr>
          <a:lstStyle/>
          <a:p>
            <a:pPr indent="0" lvl="0" marL="0" marR="0" rtl="0" algn="l">
              <a:lnSpc>
                <a:spcPct val="100000"/>
              </a:lnSpc>
              <a:spcBef>
                <a:spcPts val="0"/>
              </a:spcBef>
              <a:spcAft>
                <a:spcPts val="0"/>
              </a:spcAft>
              <a:buNone/>
            </a:pPr>
            <a:r>
              <a:rPr b="0" i="0" lang="es-ES" sz="2928" u="none" cap="none" strike="noStrike">
                <a:solidFill>
                  <a:schemeClr val="dk1"/>
                </a:solidFill>
                <a:latin typeface="Arial"/>
                <a:ea typeface="Arial"/>
                <a:cs typeface="Arial"/>
                <a:sym typeface="Arial"/>
              </a:rPr>
              <a:t>Superior (política, procedimientos, documentación, auditorías)</a:t>
            </a:r>
            <a:endParaRPr b="0" i="0" sz="1750" u="none" cap="none" strike="noStrike">
              <a:solidFill>
                <a:srgbClr val="000000"/>
              </a:solidFill>
              <a:latin typeface="Arial"/>
              <a:ea typeface="Arial"/>
              <a:cs typeface="Arial"/>
              <a:sym typeface="Arial"/>
            </a:endParaRPr>
          </a:p>
        </p:txBody>
      </p:sp>
      <p:sp>
        <p:nvSpPr>
          <p:cNvPr id="327" name="Google Shape;327;p18"/>
          <p:cNvSpPr/>
          <p:nvPr/>
        </p:nvSpPr>
        <p:spPr>
          <a:xfrm>
            <a:off x="16014480" y="2476454"/>
            <a:ext cx="6382200" cy="723900"/>
          </a:xfrm>
          <a:prstGeom prst="rect">
            <a:avLst/>
          </a:prstGeom>
          <a:solidFill>
            <a:srgbClr val="1CCD5D"/>
          </a:solidFill>
          <a:ln cap="flat" cmpd="sng" w="22450">
            <a:solidFill>
              <a:srgbClr val="1CCD5D"/>
            </a:solidFill>
            <a:prstDash val="solid"/>
            <a:miter lim="800000"/>
            <a:headEnd len="sm" w="sm" type="none"/>
            <a:tailEnd len="sm" w="sm" type="none"/>
          </a:ln>
        </p:spPr>
        <p:txBody>
          <a:bodyPr anchorCtr="0" anchor="ctr" bIns="107725" lIns="107725" spcFirstLastPara="1" rIns="107725" wrap="square" tIns="107725">
            <a:noAutofit/>
          </a:bodyPr>
          <a:lstStyle/>
          <a:p>
            <a:pPr indent="0" lvl="0" marL="0" marR="0" rtl="0" algn="ctr">
              <a:lnSpc>
                <a:spcPct val="100000"/>
              </a:lnSpc>
              <a:spcBef>
                <a:spcPts val="0"/>
              </a:spcBef>
              <a:spcAft>
                <a:spcPts val="0"/>
              </a:spcAft>
              <a:buNone/>
            </a:pPr>
            <a:r>
              <a:rPr b="1" i="0" lang="es-ES" sz="3871" u="none" cap="none" strike="noStrike">
                <a:solidFill>
                  <a:schemeClr val="lt1"/>
                </a:solidFill>
                <a:latin typeface="Arial"/>
                <a:ea typeface="Arial"/>
                <a:cs typeface="Arial"/>
                <a:sym typeface="Arial"/>
              </a:rPr>
              <a:t>Sistemas de gestión</a:t>
            </a:r>
            <a:endParaRPr b="1" i="0" sz="1750" u="none" cap="none" strike="noStrike">
              <a:solidFill>
                <a:schemeClr val="lt1"/>
              </a:solidFill>
              <a:latin typeface="Arial"/>
              <a:ea typeface="Arial"/>
              <a:cs typeface="Arial"/>
              <a:sym typeface="Arial"/>
            </a:endParaRPr>
          </a:p>
        </p:txBody>
      </p:sp>
      <p:sp>
        <p:nvSpPr>
          <p:cNvPr id="328" name="Google Shape;328;p18"/>
          <p:cNvSpPr/>
          <p:nvPr/>
        </p:nvSpPr>
        <p:spPr>
          <a:xfrm>
            <a:off x="16014479" y="3212693"/>
            <a:ext cx="6382200" cy="1240500"/>
          </a:xfrm>
          <a:prstGeom prst="rect">
            <a:avLst/>
          </a:prstGeom>
          <a:solidFill>
            <a:srgbClr val="CBEDD1">
              <a:alpha val="89019"/>
            </a:srgbClr>
          </a:solidFill>
          <a:ln cap="flat" cmpd="sng" w="22450">
            <a:solidFill>
              <a:srgbClr val="CBEDD1">
                <a:alpha val="89019"/>
              </a:srgbClr>
            </a:solidFill>
            <a:prstDash val="solid"/>
            <a:miter lim="800000"/>
            <a:headEnd len="sm" w="sm" type="none"/>
            <a:tailEnd len="sm" w="sm" type="none"/>
          </a:ln>
        </p:spPr>
        <p:txBody>
          <a:bodyPr anchorCtr="0" anchor="ctr" bIns="107725" lIns="107725" spcFirstLastPara="1" rIns="107725" wrap="square" tIns="107725">
            <a:noAutofit/>
          </a:bodyPr>
          <a:lstStyle/>
          <a:p>
            <a:pPr indent="0" lvl="0" marL="0" marR="0" rtl="0" algn="l">
              <a:lnSpc>
                <a:spcPct val="100000"/>
              </a:lnSpc>
              <a:spcBef>
                <a:spcPts val="0"/>
              </a:spcBef>
              <a:spcAft>
                <a:spcPts val="0"/>
              </a:spcAft>
              <a:buNone/>
            </a:pPr>
            <a:r>
              <a:rPr b="0" i="0" lang="es-ES" sz="2928" u="none" cap="none" strike="noStrike">
                <a:solidFill>
                  <a:schemeClr val="dk1"/>
                </a:solidFill>
                <a:latin typeface="Arial"/>
                <a:ea typeface="Arial"/>
                <a:cs typeface="Arial"/>
                <a:sym typeface="Arial"/>
              </a:rPr>
              <a:t>Toda la organización</a:t>
            </a:r>
            <a:endParaRPr b="0" i="0" sz="1750" u="none" cap="none" strike="noStrike">
              <a:solidFill>
                <a:srgbClr val="000000"/>
              </a:solidFill>
              <a:latin typeface="Arial"/>
              <a:ea typeface="Arial"/>
              <a:cs typeface="Arial"/>
              <a:sym typeface="Arial"/>
            </a:endParaRPr>
          </a:p>
        </p:txBody>
      </p:sp>
      <p:sp>
        <p:nvSpPr>
          <p:cNvPr id="329" name="Google Shape;329;p18"/>
          <p:cNvSpPr/>
          <p:nvPr/>
        </p:nvSpPr>
        <p:spPr>
          <a:xfrm>
            <a:off x="16014479" y="8830601"/>
            <a:ext cx="6382200" cy="1371600"/>
          </a:xfrm>
          <a:prstGeom prst="rect">
            <a:avLst/>
          </a:prstGeom>
          <a:solidFill>
            <a:srgbClr val="CBEDD1">
              <a:alpha val="89019"/>
            </a:srgbClr>
          </a:solidFill>
          <a:ln cap="flat" cmpd="sng" w="22450">
            <a:solidFill>
              <a:srgbClr val="CBEDD1">
                <a:alpha val="89019"/>
              </a:srgbClr>
            </a:solidFill>
            <a:prstDash val="solid"/>
            <a:miter lim="800000"/>
            <a:headEnd len="sm" w="sm" type="none"/>
            <a:tailEnd len="sm" w="sm" type="none"/>
          </a:ln>
        </p:spPr>
        <p:txBody>
          <a:bodyPr anchorCtr="0" anchor="ctr" bIns="107725" lIns="107725" spcFirstLastPara="1" rIns="107725" wrap="square" tIns="107725">
            <a:noAutofit/>
          </a:bodyPr>
          <a:lstStyle/>
          <a:p>
            <a:pPr indent="0" lvl="0" marL="0" marR="0" rtl="0" algn="l">
              <a:lnSpc>
                <a:spcPct val="100000"/>
              </a:lnSpc>
              <a:spcBef>
                <a:spcPts val="0"/>
              </a:spcBef>
              <a:spcAft>
                <a:spcPts val="0"/>
              </a:spcAft>
              <a:buNone/>
            </a:pPr>
            <a:r>
              <a:rPr b="0" i="0" lang="es-ES" sz="2928" u="none" cap="none" strike="noStrike">
                <a:solidFill>
                  <a:schemeClr val="dk1"/>
                </a:solidFill>
                <a:latin typeface="Arial"/>
                <a:ea typeface="Arial"/>
                <a:cs typeface="Arial"/>
                <a:sym typeface="Arial"/>
              </a:rPr>
              <a:t>Ciclo de 3 años con revisiones</a:t>
            </a:r>
            <a:endParaRPr b="0" i="0" sz="1750" u="none" cap="none" strike="noStrike">
              <a:solidFill>
                <a:schemeClr val="dk1"/>
              </a:solidFill>
              <a:latin typeface="Arial"/>
              <a:ea typeface="Arial"/>
              <a:cs typeface="Arial"/>
              <a:sym typeface="Arial"/>
            </a:endParaRPr>
          </a:p>
        </p:txBody>
      </p:sp>
      <p:sp>
        <p:nvSpPr>
          <p:cNvPr id="330" name="Google Shape;330;p18"/>
          <p:cNvSpPr/>
          <p:nvPr/>
        </p:nvSpPr>
        <p:spPr>
          <a:xfrm>
            <a:off x="16014479" y="10229877"/>
            <a:ext cx="6382200" cy="1697100"/>
          </a:xfrm>
          <a:prstGeom prst="rect">
            <a:avLst/>
          </a:prstGeom>
          <a:solidFill>
            <a:srgbClr val="CBEDD1">
              <a:alpha val="89019"/>
            </a:srgbClr>
          </a:solidFill>
          <a:ln cap="flat" cmpd="sng" w="22450">
            <a:solidFill>
              <a:srgbClr val="CBEDD1">
                <a:alpha val="89019"/>
              </a:srgbClr>
            </a:solidFill>
            <a:prstDash val="solid"/>
            <a:miter lim="800000"/>
            <a:headEnd len="sm" w="sm" type="none"/>
            <a:tailEnd len="sm" w="sm" type="none"/>
          </a:ln>
        </p:spPr>
        <p:txBody>
          <a:bodyPr anchorCtr="0" anchor="ctr" bIns="107725" lIns="107725" spcFirstLastPara="1" rIns="107725" wrap="square" tIns="107725">
            <a:noAutofit/>
          </a:bodyPr>
          <a:lstStyle/>
          <a:p>
            <a:pPr indent="0" lvl="0" marL="0" marR="0" rtl="0" algn="l">
              <a:lnSpc>
                <a:spcPct val="100000"/>
              </a:lnSpc>
              <a:spcBef>
                <a:spcPts val="0"/>
              </a:spcBef>
              <a:spcAft>
                <a:spcPts val="0"/>
              </a:spcAft>
              <a:buNone/>
            </a:pPr>
            <a:r>
              <a:rPr b="0" i="0" lang="es-ES" sz="2928" u="none" cap="none" strike="noStrike">
                <a:solidFill>
                  <a:schemeClr val="dk1"/>
                </a:solidFill>
                <a:latin typeface="Arial"/>
                <a:ea typeface="Arial"/>
                <a:cs typeface="Arial"/>
                <a:sym typeface="Arial"/>
              </a:rPr>
              <a:t>Credibilidad ante las partes interesadas, los reguladores y la cadena de suministro</a:t>
            </a:r>
            <a:endParaRPr b="0" i="0" sz="175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19"/>
          <p:cNvSpPr txBox="1"/>
          <p:nvPr>
            <p:ph type="title"/>
          </p:nvPr>
        </p:nvSpPr>
        <p:spPr>
          <a:xfrm>
            <a:off x="762000" y="4985550"/>
            <a:ext cx="19689000" cy="37449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33102"/>
              <a:buFont typeface="Arial"/>
              <a:buNone/>
            </a:pPr>
            <a:r>
              <a:rPr b="1" lang="es-ES" sz="9600"/>
              <a:t>6. Beneficios y desafíos de las certificaciones de sostenibilidad (ya sean ecoetiquetas o SGA)</a:t>
            </a:r>
            <a:endParaRPr b="1"/>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20"/>
          <p:cNvSpPr/>
          <p:nvPr/>
        </p:nvSpPr>
        <p:spPr>
          <a:xfrm>
            <a:off x="923138" y="6115882"/>
            <a:ext cx="6453000" cy="1392900"/>
          </a:xfrm>
          <a:prstGeom prst="rect">
            <a:avLst/>
          </a:prstGeom>
          <a:solidFill>
            <a:srgbClr val="CBEDD1">
              <a:alpha val="89019"/>
            </a:srgbClr>
          </a:solidFill>
          <a:ln cap="flat" cmpd="sng" w="24100">
            <a:solidFill>
              <a:srgbClr val="CBEDD1">
                <a:alpha val="89019"/>
              </a:srgbClr>
            </a:solidFill>
            <a:prstDash val="solid"/>
            <a:miter lim="800000"/>
            <a:headEnd len="sm" w="sm" type="none"/>
            <a:tailEnd len="sm" w="sm" type="none"/>
          </a:ln>
        </p:spPr>
        <p:txBody>
          <a:bodyPr anchorCtr="0" anchor="ctr" bIns="115525" lIns="115525" spcFirstLastPara="1" rIns="115525" wrap="square" tIns="115525">
            <a:noAutofit/>
          </a:bodyPr>
          <a:lstStyle/>
          <a:p>
            <a:pPr indent="0" lvl="0" marL="0" marR="0" rtl="0" algn="l">
              <a:lnSpc>
                <a:spcPct val="100000"/>
              </a:lnSpc>
              <a:spcBef>
                <a:spcPts val="0"/>
              </a:spcBef>
              <a:spcAft>
                <a:spcPts val="0"/>
              </a:spcAft>
              <a:buNone/>
            </a:pPr>
            <a:r>
              <a:rPr b="0" i="0" lang="es-ES" sz="3738" u="none" cap="none" strike="noStrike">
                <a:solidFill>
                  <a:schemeClr val="dk1"/>
                </a:solidFill>
                <a:latin typeface="Arial"/>
                <a:ea typeface="Arial"/>
                <a:cs typeface="Arial"/>
                <a:sym typeface="Arial"/>
              </a:rPr>
              <a:t>Credibilidad y confianza de la marca</a:t>
            </a:r>
            <a:endParaRPr b="0" i="0" sz="1701" u="none" cap="none" strike="noStrike">
              <a:solidFill>
                <a:srgbClr val="000000"/>
              </a:solidFill>
              <a:latin typeface="Arial"/>
              <a:ea typeface="Arial"/>
              <a:cs typeface="Arial"/>
              <a:sym typeface="Arial"/>
            </a:endParaRPr>
          </a:p>
        </p:txBody>
      </p:sp>
      <p:sp>
        <p:nvSpPr>
          <p:cNvPr id="341" name="Google Shape;341;p20"/>
          <p:cNvSpPr/>
          <p:nvPr/>
        </p:nvSpPr>
        <p:spPr>
          <a:xfrm>
            <a:off x="923138" y="4700033"/>
            <a:ext cx="6453000" cy="1392600"/>
          </a:xfrm>
          <a:prstGeom prst="rect">
            <a:avLst/>
          </a:prstGeom>
          <a:solidFill>
            <a:srgbClr val="CBEDD1">
              <a:alpha val="89019"/>
            </a:srgbClr>
          </a:solidFill>
          <a:ln cap="flat" cmpd="sng" w="24100">
            <a:solidFill>
              <a:srgbClr val="CBEDD1">
                <a:alpha val="89019"/>
              </a:srgbClr>
            </a:solidFill>
            <a:prstDash val="solid"/>
            <a:miter lim="800000"/>
            <a:headEnd len="sm" w="sm" type="none"/>
            <a:tailEnd len="sm" w="sm" type="none"/>
          </a:ln>
        </p:spPr>
        <p:txBody>
          <a:bodyPr anchorCtr="0" anchor="ctr" bIns="115525" lIns="115525" spcFirstLastPara="1" rIns="115525" wrap="square" tIns="115525">
            <a:noAutofit/>
          </a:bodyPr>
          <a:lstStyle/>
          <a:p>
            <a:pPr indent="0" lvl="0" marL="0" marR="0" rtl="0" algn="l">
              <a:lnSpc>
                <a:spcPct val="100000"/>
              </a:lnSpc>
              <a:spcBef>
                <a:spcPts val="0"/>
              </a:spcBef>
              <a:spcAft>
                <a:spcPts val="0"/>
              </a:spcAft>
              <a:buNone/>
            </a:pPr>
            <a:r>
              <a:rPr b="0" i="0" lang="es-ES" sz="3738" u="none" cap="none" strike="noStrike">
                <a:solidFill>
                  <a:schemeClr val="dk1"/>
                </a:solidFill>
                <a:latin typeface="Arial"/>
                <a:ea typeface="Arial"/>
                <a:cs typeface="Arial"/>
                <a:sym typeface="Arial"/>
              </a:rPr>
              <a:t>Ahorro de costes</a:t>
            </a:r>
            <a:endParaRPr b="0" i="0" sz="1701" u="none" cap="none" strike="noStrike">
              <a:solidFill>
                <a:srgbClr val="000000"/>
              </a:solidFill>
              <a:latin typeface="Arial"/>
              <a:ea typeface="Arial"/>
              <a:cs typeface="Arial"/>
              <a:sym typeface="Arial"/>
            </a:endParaRPr>
          </a:p>
        </p:txBody>
      </p:sp>
      <p:sp>
        <p:nvSpPr>
          <p:cNvPr id="342" name="Google Shape;342;p20"/>
          <p:cNvSpPr/>
          <p:nvPr/>
        </p:nvSpPr>
        <p:spPr>
          <a:xfrm>
            <a:off x="923138" y="7541920"/>
            <a:ext cx="6453000" cy="1392600"/>
          </a:xfrm>
          <a:prstGeom prst="rect">
            <a:avLst/>
          </a:prstGeom>
          <a:solidFill>
            <a:srgbClr val="CBEDD1">
              <a:alpha val="89019"/>
            </a:srgbClr>
          </a:solidFill>
          <a:ln cap="flat" cmpd="sng" w="24100">
            <a:solidFill>
              <a:srgbClr val="CBEDD1">
                <a:alpha val="89019"/>
              </a:srgbClr>
            </a:solidFill>
            <a:prstDash val="solid"/>
            <a:miter lim="800000"/>
            <a:headEnd len="sm" w="sm" type="none"/>
            <a:tailEnd len="sm" w="sm" type="none"/>
          </a:ln>
        </p:spPr>
        <p:txBody>
          <a:bodyPr anchorCtr="0" anchor="ctr" bIns="115525" lIns="115525" spcFirstLastPara="1" rIns="115525" wrap="square" tIns="115525">
            <a:noAutofit/>
          </a:bodyPr>
          <a:lstStyle/>
          <a:p>
            <a:pPr indent="0" lvl="0" marL="0" marR="0" rtl="0" algn="l">
              <a:lnSpc>
                <a:spcPct val="100000"/>
              </a:lnSpc>
              <a:spcBef>
                <a:spcPts val="0"/>
              </a:spcBef>
              <a:spcAft>
                <a:spcPts val="0"/>
              </a:spcAft>
              <a:buNone/>
            </a:pPr>
            <a:r>
              <a:rPr b="0" i="0" lang="es-ES" sz="3738" u="none" cap="none" strike="noStrike">
                <a:solidFill>
                  <a:schemeClr val="dk1"/>
                </a:solidFill>
                <a:latin typeface="Arial"/>
                <a:ea typeface="Arial"/>
                <a:cs typeface="Arial"/>
                <a:sym typeface="Arial"/>
              </a:rPr>
              <a:t>Acceso al mercado</a:t>
            </a:r>
            <a:endParaRPr b="0" i="0" sz="1701" u="none" cap="none" strike="noStrike">
              <a:solidFill>
                <a:srgbClr val="000000"/>
              </a:solidFill>
              <a:latin typeface="Arial"/>
              <a:ea typeface="Arial"/>
              <a:cs typeface="Arial"/>
              <a:sym typeface="Arial"/>
            </a:endParaRPr>
          </a:p>
        </p:txBody>
      </p:sp>
      <p:sp>
        <p:nvSpPr>
          <p:cNvPr id="343" name="Google Shape;343;p20"/>
          <p:cNvSpPr/>
          <p:nvPr/>
        </p:nvSpPr>
        <p:spPr>
          <a:xfrm>
            <a:off x="923139" y="2559025"/>
            <a:ext cx="6453000" cy="734400"/>
          </a:xfrm>
          <a:prstGeom prst="rect">
            <a:avLst/>
          </a:prstGeom>
          <a:solidFill>
            <a:srgbClr val="1CCD5D"/>
          </a:solidFill>
          <a:ln cap="flat" cmpd="sng" w="24100">
            <a:solidFill>
              <a:srgbClr val="1CCD5D"/>
            </a:solidFill>
            <a:prstDash val="solid"/>
            <a:miter lim="800000"/>
            <a:headEnd len="sm" w="sm" type="none"/>
            <a:tailEnd len="sm" w="sm" type="none"/>
          </a:ln>
        </p:spPr>
        <p:txBody>
          <a:bodyPr anchorCtr="0" anchor="ctr" bIns="115525" lIns="115525" spcFirstLastPara="1" rIns="115525" wrap="square" tIns="115525">
            <a:noAutofit/>
          </a:bodyPr>
          <a:lstStyle/>
          <a:p>
            <a:pPr indent="0" lvl="0" marL="0" marR="0" rtl="0" algn="ctr">
              <a:lnSpc>
                <a:spcPct val="100000"/>
              </a:lnSpc>
              <a:spcBef>
                <a:spcPts val="0"/>
              </a:spcBef>
              <a:spcAft>
                <a:spcPts val="0"/>
              </a:spcAft>
              <a:buClr>
                <a:srgbClr val="000000"/>
              </a:buClr>
              <a:buSzPts val="4020"/>
              <a:buFont typeface="Arial"/>
              <a:buNone/>
            </a:pPr>
            <a:r>
              <a:rPr b="1" i="0" lang="es-ES" sz="4220" u="none" cap="none" strike="noStrike">
                <a:solidFill>
                  <a:schemeClr val="lt1"/>
                </a:solidFill>
                <a:latin typeface="Arial"/>
                <a:ea typeface="Arial"/>
                <a:cs typeface="Arial"/>
                <a:sym typeface="Arial"/>
              </a:rPr>
              <a:t>Beneficios</a:t>
            </a:r>
            <a:endParaRPr b="1" i="0" sz="1701" u="none" cap="none" strike="noStrike">
              <a:solidFill>
                <a:schemeClr val="lt1"/>
              </a:solidFill>
              <a:latin typeface="Arial"/>
              <a:ea typeface="Arial"/>
              <a:cs typeface="Arial"/>
              <a:sym typeface="Arial"/>
            </a:endParaRPr>
          </a:p>
        </p:txBody>
      </p:sp>
      <p:sp>
        <p:nvSpPr>
          <p:cNvPr id="344" name="Google Shape;344;p20"/>
          <p:cNvSpPr/>
          <p:nvPr/>
        </p:nvSpPr>
        <p:spPr>
          <a:xfrm>
            <a:off x="923138" y="3306552"/>
            <a:ext cx="6453000" cy="1392600"/>
          </a:xfrm>
          <a:prstGeom prst="rect">
            <a:avLst/>
          </a:prstGeom>
          <a:solidFill>
            <a:srgbClr val="CBEDD1">
              <a:alpha val="89019"/>
            </a:srgbClr>
          </a:solidFill>
          <a:ln cap="flat" cmpd="sng" w="24100">
            <a:solidFill>
              <a:srgbClr val="CBEDD1">
                <a:alpha val="89019"/>
              </a:srgbClr>
            </a:solidFill>
            <a:prstDash val="solid"/>
            <a:miter lim="800000"/>
            <a:headEnd len="sm" w="sm" type="none"/>
            <a:tailEnd len="sm" w="sm" type="none"/>
          </a:ln>
        </p:spPr>
        <p:txBody>
          <a:bodyPr anchorCtr="0" anchor="ctr" bIns="115525" lIns="115525" spcFirstLastPara="1" rIns="115525" wrap="square" tIns="115525">
            <a:noAutofit/>
          </a:bodyPr>
          <a:lstStyle/>
          <a:p>
            <a:pPr indent="0" lvl="0" marL="0" marR="0" rtl="0" algn="l">
              <a:lnSpc>
                <a:spcPct val="100000"/>
              </a:lnSpc>
              <a:spcBef>
                <a:spcPts val="0"/>
              </a:spcBef>
              <a:spcAft>
                <a:spcPts val="0"/>
              </a:spcAft>
              <a:buNone/>
            </a:pPr>
            <a:r>
              <a:rPr lang="es-ES" sz="3738">
                <a:solidFill>
                  <a:schemeClr val="dk1"/>
                </a:solidFill>
              </a:rPr>
              <a:t>Eficiencia operativa</a:t>
            </a:r>
            <a:endParaRPr sz="1701"/>
          </a:p>
        </p:txBody>
      </p:sp>
      <p:sp>
        <p:nvSpPr>
          <p:cNvPr id="345" name="Google Shape;345;p20"/>
          <p:cNvSpPr/>
          <p:nvPr/>
        </p:nvSpPr>
        <p:spPr>
          <a:xfrm>
            <a:off x="923138" y="8959222"/>
            <a:ext cx="6453000" cy="1392900"/>
          </a:xfrm>
          <a:prstGeom prst="rect">
            <a:avLst/>
          </a:prstGeom>
          <a:solidFill>
            <a:srgbClr val="CBEDD1">
              <a:alpha val="89019"/>
            </a:srgbClr>
          </a:solidFill>
          <a:ln cap="flat" cmpd="sng" w="24100">
            <a:solidFill>
              <a:srgbClr val="CBEDD1">
                <a:alpha val="89019"/>
              </a:srgbClr>
            </a:solidFill>
            <a:prstDash val="solid"/>
            <a:miter lim="800000"/>
            <a:headEnd len="sm" w="sm" type="none"/>
            <a:tailEnd len="sm" w="sm" type="none"/>
          </a:ln>
        </p:spPr>
        <p:txBody>
          <a:bodyPr anchorCtr="0" anchor="ctr" bIns="115525" lIns="115525" spcFirstLastPara="1" rIns="115525" wrap="square" tIns="115525">
            <a:noAutofit/>
          </a:bodyPr>
          <a:lstStyle/>
          <a:p>
            <a:pPr indent="0" lvl="0" marL="0" marR="0" rtl="0" algn="l">
              <a:lnSpc>
                <a:spcPct val="100000"/>
              </a:lnSpc>
              <a:spcBef>
                <a:spcPts val="0"/>
              </a:spcBef>
              <a:spcAft>
                <a:spcPts val="0"/>
              </a:spcAft>
              <a:buNone/>
            </a:pPr>
            <a:r>
              <a:rPr b="0" i="0" lang="es-ES" sz="3738" u="none" cap="none" strike="noStrike">
                <a:solidFill>
                  <a:schemeClr val="dk1"/>
                </a:solidFill>
                <a:latin typeface="Arial"/>
                <a:ea typeface="Arial"/>
                <a:cs typeface="Arial"/>
                <a:sym typeface="Arial"/>
              </a:rPr>
              <a:t>Cumplimiento legal y reducción de riesgos</a:t>
            </a:r>
            <a:endParaRPr b="0" i="0" sz="1701" u="none" cap="none" strike="noStrike">
              <a:solidFill>
                <a:srgbClr val="000000"/>
              </a:solidFill>
              <a:latin typeface="Arial"/>
              <a:ea typeface="Arial"/>
              <a:cs typeface="Arial"/>
              <a:sym typeface="Arial"/>
            </a:endParaRPr>
          </a:p>
        </p:txBody>
      </p:sp>
      <p:sp>
        <p:nvSpPr>
          <p:cNvPr id="346" name="Google Shape;346;p20"/>
          <p:cNvSpPr/>
          <p:nvPr/>
        </p:nvSpPr>
        <p:spPr>
          <a:xfrm>
            <a:off x="923138" y="10379948"/>
            <a:ext cx="6453000" cy="1392600"/>
          </a:xfrm>
          <a:prstGeom prst="rect">
            <a:avLst/>
          </a:prstGeom>
          <a:solidFill>
            <a:srgbClr val="CBEDD1">
              <a:alpha val="89019"/>
            </a:srgbClr>
          </a:solidFill>
          <a:ln cap="flat" cmpd="sng" w="24100">
            <a:solidFill>
              <a:srgbClr val="CBEDD1">
                <a:alpha val="89019"/>
              </a:srgbClr>
            </a:solidFill>
            <a:prstDash val="solid"/>
            <a:miter lim="800000"/>
            <a:headEnd len="sm" w="sm" type="none"/>
            <a:tailEnd len="sm" w="sm" type="none"/>
          </a:ln>
        </p:spPr>
        <p:txBody>
          <a:bodyPr anchorCtr="0" anchor="ctr" bIns="115525" lIns="115525" spcFirstLastPara="1" rIns="115525" wrap="square" tIns="115525">
            <a:noAutofit/>
          </a:bodyPr>
          <a:lstStyle/>
          <a:p>
            <a:pPr indent="0" lvl="0" marL="0" marR="0" rtl="0" algn="l">
              <a:lnSpc>
                <a:spcPct val="100000"/>
              </a:lnSpc>
              <a:spcBef>
                <a:spcPts val="0"/>
              </a:spcBef>
              <a:spcAft>
                <a:spcPts val="0"/>
              </a:spcAft>
              <a:buNone/>
            </a:pPr>
            <a:r>
              <a:rPr b="0" i="0" lang="es-ES" sz="3738" u="none" cap="none" strike="noStrike">
                <a:solidFill>
                  <a:schemeClr val="dk1"/>
                </a:solidFill>
                <a:latin typeface="Arial"/>
                <a:ea typeface="Arial"/>
                <a:cs typeface="Arial"/>
                <a:sym typeface="Arial"/>
              </a:rPr>
              <a:t>Participación de las partes interesadas</a:t>
            </a:r>
            <a:endParaRPr b="0" i="0" sz="1701" u="none" cap="none" strike="noStrike">
              <a:solidFill>
                <a:srgbClr val="000000"/>
              </a:solidFill>
              <a:latin typeface="Arial"/>
              <a:ea typeface="Arial"/>
              <a:cs typeface="Arial"/>
              <a:sym typeface="Arial"/>
            </a:endParaRPr>
          </a:p>
        </p:txBody>
      </p:sp>
      <p:sp>
        <p:nvSpPr>
          <p:cNvPr id="347" name="Google Shape;347;p20"/>
          <p:cNvSpPr/>
          <p:nvPr/>
        </p:nvSpPr>
        <p:spPr>
          <a:xfrm>
            <a:off x="8150955" y="6171974"/>
            <a:ext cx="15309900" cy="1392600"/>
          </a:xfrm>
          <a:prstGeom prst="rect">
            <a:avLst/>
          </a:prstGeom>
          <a:solidFill>
            <a:srgbClr val="CBEDD1">
              <a:alpha val="89019"/>
            </a:srgbClr>
          </a:solidFill>
          <a:ln cap="flat" cmpd="sng" w="24100">
            <a:solidFill>
              <a:srgbClr val="CBEDD1">
                <a:alpha val="89019"/>
              </a:srgbClr>
            </a:solidFill>
            <a:prstDash val="solid"/>
            <a:miter lim="800000"/>
            <a:headEnd len="sm" w="sm" type="none"/>
            <a:tailEnd len="sm" w="sm" type="none"/>
          </a:ln>
        </p:spPr>
        <p:txBody>
          <a:bodyPr anchorCtr="0" anchor="ctr" bIns="115525" lIns="115525" spcFirstLastPara="1" rIns="115525" wrap="square" tIns="115525">
            <a:noAutofit/>
          </a:bodyPr>
          <a:lstStyle/>
          <a:p>
            <a:pPr indent="0" lvl="0" marL="0" marR="0" rtl="0" algn="l">
              <a:lnSpc>
                <a:spcPct val="100000"/>
              </a:lnSpc>
              <a:spcBef>
                <a:spcPts val="0"/>
              </a:spcBef>
              <a:spcAft>
                <a:spcPts val="0"/>
              </a:spcAft>
              <a:buNone/>
            </a:pPr>
            <a:r>
              <a:rPr b="0" i="0" lang="es-ES" sz="3202" u="none" cap="none" strike="noStrike">
                <a:solidFill>
                  <a:schemeClr val="dk1"/>
                </a:solidFill>
                <a:latin typeface="Arial"/>
                <a:ea typeface="Arial"/>
                <a:cs typeface="Arial"/>
                <a:sym typeface="Arial"/>
              </a:rPr>
              <a:t>Cada vez más viajeros buscan credenciales ambientales confiables. La certificación ofrece una validación externa que evita afirmaciones de sostenibilidad imprecisas o engañosas.</a:t>
            </a:r>
            <a:endParaRPr b="0" i="0" sz="1701" u="none" cap="none" strike="noStrike">
              <a:solidFill>
                <a:srgbClr val="000000"/>
              </a:solidFill>
              <a:latin typeface="Arial"/>
              <a:ea typeface="Arial"/>
              <a:cs typeface="Arial"/>
              <a:sym typeface="Arial"/>
            </a:endParaRPr>
          </a:p>
        </p:txBody>
      </p:sp>
      <p:sp>
        <p:nvSpPr>
          <p:cNvPr id="348" name="Google Shape;348;p20"/>
          <p:cNvSpPr/>
          <p:nvPr/>
        </p:nvSpPr>
        <p:spPr>
          <a:xfrm>
            <a:off x="8150955" y="4756125"/>
            <a:ext cx="15309900" cy="1392600"/>
          </a:xfrm>
          <a:prstGeom prst="rect">
            <a:avLst/>
          </a:prstGeom>
          <a:solidFill>
            <a:srgbClr val="CBEDD1">
              <a:alpha val="89019"/>
            </a:srgbClr>
          </a:solidFill>
          <a:ln cap="flat" cmpd="sng" w="24100">
            <a:solidFill>
              <a:srgbClr val="CBEDD1">
                <a:alpha val="89019"/>
              </a:srgbClr>
            </a:solidFill>
            <a:prstDash val="solid"/>
            <a:miter lim="800000"/>
            <a:headEnd len="sm" w="sm" type="none"/>
            <a:tailEnd len="sm" w="sm" type="none"/>
          </a:ln>
        </p:spPr>
        <p:txBody>
          <a:bodyPr anchorCtr="0" anchor="ctr" bIns="115525" lIns="115525" spcFirstLastPara="1" rIns="115525" wrap="square" tIns="115525">
            <a:noAutofit/>
          </a:bodyPr>
          <a:lstStyle/>
          <a:p>
            <a:pPr indent="0" lvl="0" marL="0" marR="0" rtl="0" algn="l">
              <a:lnSpc>
                <a:spcPct val="100000"/>
              </a:lnSpc>
              <a:spcBef>
                <a:spcPts val="0"/>
              </a:spcBef>
              <a:spcAft>
                <a:spcPts val="0"/>
              </a:spcAft>
              <a:buNone/>
            </a:pPr>
            <a:r>
              <a:rPr b="0" i="0" lang="es-ES" sz="3202" u="none" cap="none" strike="noStrike">
                <a:solidFill>
                  <a:schemeClr val="dk1"/>
                </a:solidFill>
                <a:latin typeface="Arial"/>
                <a:ea typeface="Arial"/>
                <a:cs typeface="Arial"/>
                <a:sym typeface="Arial"/>
              </a:rPr>
              <a:t>Si bien la certificación tiene cost</a:t>
            </a:r>
            <a:r>
              <a:rPr lang="es-ES" sz="3202">
                <a:solidFill>
                  <a:schemeClr val="dk1"/>
                </a:solidFill>
              </a:rPr>
              <a:t>e</a:t>
            </a:r>
            <a:r>
              <a:rPr b="0" i="0" lang="es-ES" sz="3202" u="none" cap="none" strike="noStrike">
                <a:solidFill>
                  <a:schemeClr val="dk1"/>
                </a:solidFill>
                <a:latin typeface="Arial"/>
                <a:ea typeface="Arial"/>
                <a:cs typeface="Arial"/>
                <a:sym typeface="Arial"/>
              </a:rPr>
              <a:t>s iniciales, la implementación de prácticas más eficientes genera ahorros financieros a largo plazo.</a:t>
            </a:r>
            <a:endParaRPr b="0" i="0" sz="1701" u="none" cap="none" strike="noStrike">
              <a:solidFill>
                <a:srgbClr val="000000"/>
              </a:solidFill>
              <a:latin typeface="Arial"/>
              <a:ea typeface="Arial"/>
              <a:cs typeface="Arial"/>
              <a:sym typeface="Arial"/>
            </a:endParaRPr>
          </a:p>
        </p:txBody>
      </p:sp>
      <p:sp>
        <p:nvSpPr>
          <p:cNvPr id="349" name="Google Shape;349;p20"/>
          <p:cNvSpPr/>
          <p:nvPr/>
        </p:nvSpPr>
        <p:spPr>
          <a:xfrm>
            <a:off x="8150955" y="7598014"/>
            <a:ext cx="15309900" cy="1392600"/>
          </a:xfrm>
          <a:prstGeom prst="rect">
            <a:avLst/>
          </a:prstGeom>
          <a:solidFill>
            <a:srgbClr val="CBEDD1">
              <a:alpha val="89019"/>
            </a:srgbClr>
          </a:solidFill>
          <a:ln cap="flat" cmpd="sng" w="24100">
            <a:solidFill>
              <a:srgbClr val="CBEDD1">
                <a:alpha val="89019"/>
              </a:srgbClr>
            </a:solidFill>
            <a:prstDash val="solid"/>
            <a:miter lim="800000"/>
            <a:headEnd len="sm" w="sm" type="none"/>
            <a:tailEnd len="sm" w="sm" type="none"/>
          </a:ln>
        </p:spPr>
        <p:txBody>
          <a:bodyPr anchorCtr="0" anchor="ctr" bIns="115525" lIns="115525" spcFirstLastPara="1" rIns="115525" wrap="square" tIns="115525">
            <a:noAutofit/>
          </a:bodyPr>
          <a:lstStyle/>
          <a:p>
            <a:pPr indent="0" lvl="0" marL="0" marR="0" rtl="0" algn="l">
              <a:lnSpc>
                <a:spcPct val="100000"/>
              </a:lnSpc>
              <a:spcBef>
                <a:spcPts val="0"/>
              </a:spcBef>
              <a:spcAft>
                <a:spcPts val="0"/>
              </a:spcAft>
              <a:buNone/>
            </a:pPr>
            <a:r>
              <a:rPr b="0" i="0" lang="es-ES" sz="3202" u="none" cap="none" strike="noStrike">
                <a:solidFill>
                  <a:schemeClr val="dk1"/>
                </a:solidFill>
                <a:latin typeface="Arial"/>
                <a:ea typeface="Arial"/>
                <a:cs typeface="Arial"/>
                <a:sym typeface="Arial"/>
              </a:rPr>
              <a:t>Varios operadores turísticos, plataformas de viajes y licitaciones públicas ahora exigen o priorizan a las empresas certificadas.</a:t>
            </a:r>
            <a:endParaRPr b="0" i="0" sz="1701" u="none" cap="none" strike="noStrike">
              <a:solidFill>
                <a:srgbClr val="000000"/>
              </a:solidFill>
              <a:latin typeface="Arial"/>
              <a:ea typeface="Arial"/>
              <a:cs typeface="Arial"/>
              <a:sym typeface="Arial"/>
            </a:endParaRPr>
          </a:p>
        </p:txBody>
      </p:sp>
      <p:sp>
        <p:nvSpPr>
          <p:cNvPr id="350" name="Google Shape;350;p20"/>
          <p:cNvSpPr/>
          <p:nvPr/>
        </p:nvSpPr>
        <p:spPr>
          <a:xfrm>
            <a:off x="8150955" y="2589438"/>
            <a:ext cx="15309900" cy="704400"/>
          </a:xfrm>
          <a:prstGeom prst="rect">
            <a:avLst/>
          </a:prstGeom>
          <a:solidFill>
            <a:srgbClr val="1CCD5D"/>
          </a:solidFill>
          <a:ln cap="flat" cmpd="sng" w="24100">
            <a:solidFill>
              <a:srgbClr val="1CCD5D"/>
            </a:solidFill>
            <a:prstDash val="solid"/>
            <a:miter lim="800000"/>
            <a:headEnd len="sm" w="sm" type="none"/>
            <a:tailEnd len="sm" w="sm" type="none"/>
          </a:ln>
        </p:spPr>
        <p:txBody>
          <a:bodyPr anchorCtr="0" anchor="ctr" bIns="115525" lIns="115525" spcFirstLastPara="1" rIns="115525" wrap="square" tIns="115525">
            <a:noAutofit/>
          </a:bodyPr>
          <a:lstStyle/>
          <a:p>
            <a:pPr indent="0" lvl="0" marL="0" marR="0" rtl="0" algn="ctr">
              <a:lnSpc>
                <a:spcPct val="100000"/>
              </a:lnSpc>
              <a:spcBef>
                <a:spcPts val="0"/>
              </a:spcBef>
              <a:spcAft>
                <a:spcPts val="0"/>
              </a:spcAft>
              <a:buClr>
                <a:srgbClr val="000000"/>
              </a:buClr>
              <a:buSzPts val="4044"/>
              <a:buFont typeface="Arial"/>
              <a:buNone/>
            </a:pPr>
            <a:r>
              <a:rPr b="1" i="0" lang="es-ES" sz="4220" u="none" cap="none" strike="noStrike">
                <a:solidFill>
                  <a:schemeClr val="lt1"/>
                </a:solidFill>
                <a:latin typeface="Arial"/>
                <a:ea typeface="Arial"/>
                <a:cs typeface="Arial"/>
                <a:sym typeface="Arial"/>
              </a:rPr>
              <a:t>Descripción</a:t>
            </a:r>
            <a:endParaRPr b="1" i="0" sz="4244" u="none" cap="none" strike="noStrike">
              <a:solidFill>
                <a:schemeClr val="lt1"/>
              </a:solidFill>
              <a:latin typeface="Arial"/>
              <a:ea typeface="Arial"/>
              <a:cs typeface="Arial"/>
              <a:sym typeface="Arial"/>
            </a:endParaRPr>
          </a:p>
        </p:txBody>
      </p:sp>
      <p:sp>
        <p:nvSpPr>
          <p:cNvPr id="351" name="Google Shape;351;p20"/>
          <p:cNvSpPr/>
          <p:nvPr/>
        </p:nvSpPr>
        <p:spPr>
          <a:xfrm>
            <a:off x="8150954" y="3336964"/>
            <a:ext cx="15309900" cy="1392900"/>
          </a:xfrm>
          <a:prstGeom prst="rect">
            <a:avLst/>
          </a:prstGeom>
          <a:solidFill>
            <a:srgbClr val="CBEDD1">
              <a:alpha val="89019"/>
            </a:srgbClr>
          </a:solidFill>
          <a:ln cap="flat" cmpd="sng" w="24100">
            <a:solidFill>
              <a:srgbClr val="CBEDD1">
                <a:alpha val="89019"/>
              </a:srgbClr>
            </a:solidFill>
            <a:prstDash val="solid"/>
            <a:miter lim="800000"/>
            <a:headEnd len="sm" w="sm" type="none"/>
            <a:tailEnd len="sm" w="sm" type="none"/>
          </a:ln>
        </p:spPr>
        <p:txBody>
          <a:bodyPr anchorCtr="0" anchor="ctr" bIns="115525" lIns="115525" spcFirstLastPara="1" rIns="115525" wrap="square" tIns="115525">
            <a:noAutofit/>
          </a:bodyPr>
          <a:lstStyle/>
          <a:p>
            <a:pPr indent="0" lvl="0" marL="0" marR="0" rtl="0" algn="l">
              <a:lnSpc>
                <a:spcPct val="100000"/>
              </a:lnSpc>
              <a:spcBef>
                <a:spcPts val="0"/>
              </a:spcBef>
              <a:spcAft>
                <a:spcPts val="0"/>
              </a:spcAft>
              <a:buNone/>
            </a:pPr>
            <a:r>
              <a:rPr b="0" i="0" lang="es-ES" sz="2773" u="none" cap="none" strike="noStrike">
                <a:solidFill>
                  <a:schemeClr val="dk1"/>
                </a:solidFill>
                <a:latin typeface="Arial"/>
                <a:ea typeface="Arial"/>
                <a:cs typeface="Arial"/>
                <a:sym typeface="Arial"/>
              </a:rPr>
              <a:t>Las organizaciones certificadas suelen reducir el consumo de recursos mediante mejoras estructuradas en la gestión de energía, agua y residuos. Los estudios de caso muestran ahorros mensurables en las facturas de servicios públicos y una reducción en el uso de materiales.</a:t>
            </a:r>
            <a:endParaRPr sz="1701"/>
          </a:p>
        </p:txBody>
      </p:sp>
      <p:sp>
        <p:nvSpPr>
          <p:cNvPr id="352" name="Google Shape;352;p20"/>
          <p:cNvSpPr/>
          <p:nvPr/>
        </p:nvSpPr>
        <p:spPr>
          <a:xfrm>
            <a:off x="8150955" y="9015314"/>
            <a:ext cx="15309900" cy="1392600"/>
          </a:xfrm>
          <a:prstGeom prst="rect">
            <a:avLst/>
          </a:prstGeom>
          <a:solidFill>
            <a:srgbClr val="CBEDD1">
              <a:alpha val="89019"/>
            </a:srgbClr>
          </a:solidFill>
          <a:ln cap="flat" cmpd="sng" w="24100">
            <a:solidFill>
              <a:srgbClr val="CBEDD1">
                <a:alpha val="89019"/>
              </a:srgbClr>
            </a:solidFill>
            <a:prstDash val="solid"/>
            <a:miter lim="800000"/>
            <a:headEnd len="sm" w="sm" type="none"/>
            <a:tailEnd len="sm" w="sm" type="none"/>
          </a:ln>
        </p:spPr>
        <p:txBody>
          <a:bodyPr anchorCtr="0" anchor="ctr" bIns="115525" lIns="115525" spcFirstLastPara="1" rIns="115525" wrap="square" tIns="115525">
            <a:noAutofit/>
          </a:bodyPr>
          <a:lstStyle/>
          <a:p>
            <a:pPr indent="0" lvl="0" marL="0" marR="0" rtl="0" algn="l">
              <a:lnSpc>
                <a:spcPct val="100000"/>
              </a:lnSpc>
              <a:spcBef>
                <a:spcPts val="0"/>
              </a:spcBef>
              <a:spcAft>
                <a:spcPts val="0"/>
              </a:spcAft>
              <a:buNone/>
            </a:pPr>
            <a:r>
              <a:rPr b="0" i="0" lang="es-ES" sz="3202" u="none" cap="none" strike="noStrike">
                <a:solidFill>
                  <a:schemeClr val="dk1"/>
                </a:solidFill>
                <a:latin typeface="Arial"/>
                <a:ea typeface="Arial"/>
                <a:cs typeface="Arial"/>
                <a:sym typeface="Arial"/>
              </a:rPr>
              <a:t>Sistemas como EMAS e ISO 14001 ayudan a las empresas a supervisar el cumplimiento de la legislación ambiental, reduciendo el riesgo de sanciones.</a:t>
            </a:r>
            <a:endParaRPr b="0" i="0" sz="1701" u="none" cap="none" strike="noStrike">
              <a:solidFill>
                <a:srgbClr val="000000"/>
              </a:solidFill>
              <a:latin typeface="Arial"/>
              <a:ea typeface="Arial"/>
              <a:cs typeface="Arial"/>
              <a:sym typeface="Arial"/>
            </a:endParaRPr>
          </a:p>
        </p:txBody>
      </p:sp>
      <p:sp>
        <p:nvSpPr>
          <p:cNvPr id="353" name="Google Shape;353;p20"/>
          <p:cNvSpPr/>
          <p:nvPr/>
        </p:nvSpPr>
        <p:spPr>
          <a:xfrm>
            <a:off x="8150955" y="10461723"/>
            <a:ext cx="15309900" cy="1392600"/>
          </a:xfrm>
          <a:prstGeom prst="rect">
            <a:avLst/>
          </a:prstGeom>
          <a:solidFill>
            <a:srgbClr val="CBEDD1">
              <a:alpha val="89019"/>
            </a:srgbClr>
          </a:solidFill>
          <a:ln cap="flat" cmpd="sng" w="24100">
            <a:solidFill>
              <a:srgbClr val="CBEDD1">
                <a:alpha val="89019"/>
              </a:srgbClr>
            </a:solidFill>
            <a:prstDash val="solid"/>
            <a:miter lim="800000"/>
            <a:headEnd len="sm" w="sm" type="none"/>
            <a:tailEnd len="sm" w="sm" type="none"/>
          </a:ln>
        </p:spPr>
        <p:txBody>
          <a:bodyPr anchorCtr="0" anchor="ctr" bIns="115525" lIns="115525" spcFirstLastPara="1" rIns="115525" wrap="square" tIns="115525">
            <a:noAutofit/>
          </a:bodyPr>
          <a:lstStyle/>
          <a:p>
            <a:pPr indent="0" lvl="0" marL="0" marR="0" rtl="0" algn="l">
              <a:lnSpc>
                <a:spcPct val="100000"/>
              </a:lnSpc>
              <a:spcBef>
                <a:spcPts val="0"/>
              </a:spcBef>
              <a:spcAft>
                <a:spcPts val="0"/>
              </a:spcAft>
              <a:buNone/>
            </a:pPr>
            <a:r>
              <a:rPr b="0" i="0" lang="es-ES" sz="3202" u="none" cap="none" strike="noStrike">
                <a:solidFill>
                  <a:schemeClr val="dk1"/>
                </a:solidFill>
                <a:latin typeface="Arial"/>
                <a:ea typeface="Arial"/>
                <a:cs typeface="Arial"/>
                <a:sym typeface="Arial"/>
              </a:rPr>
              <a:t>La presentación de informes transparentes, especialmente en el marco del EMAS, mejora las relaciones con el personal, los reguladores, los proveedores y los clientes, fomentando una cultura de responsabilidad y sostenibilidad.</a:t>
            </a:r>
            <a:endParaRPr b="0" i="0" sz="1701" u="none" cap="none" strike="noStrike">
              <a:solidFill>
                <a:srgbClr val="000000"/>
              </a:solidFill>
              <a:latin typeface="Arial"/>
              <a:ea typeface="Arial"/>
              <a:cs typeface="Arial"/>
              <a:sym typeface="Arial"/>
            </a:endParaRPr>
          </a:p>
        </p:txBody>
      </p:sp>
      <p:sp>
        <p:nvSpPr>
          <p:cNvPr id="354" name="Google Shape;354;p20"/>
          <p:cNvSpPr txBox="1"/>
          <p:nvPr>
            <p:ph type="title"/>
          </p:nvPr>
        </p:nvSpPr>
        <p:spPr>
          <a:xfrm>
            <a:off x="761996" y="1350999"/>
            <a:ext cx="22860000" cy="7986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s-ES" sz="4800"/>
              <a:t>6.1. Beneficios</a:t>
            </a:r>
            <a:endParaRPr b="1"/>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21"/>
          <p:cNvSpPr/>
          <p:nvPr/>
        </p:nvSpPr>
        <p:spPr>
          <a:xfrm>
            <a:off x="1022965" y="7439219"/>
            <a:ext cx="6886500" cy="1693500"/>
          </a:xfrm>
          <a:prstGeom prst="rect">
            <a:avLst/>
          </a:prstGeom>
          <a:solidFill>
            <a:srgbClr val="CBEDD1">
              <a:alpha val="89019"/>
            </a:srgbClr>
          </a:solidFill>
          <a:ln cap="flat" cmpd="sng" w="25700">
            <a:solidFill>
              <a:srgbClr val="CBEDD1">
                <a:alpha val="89019"/>
              </a:srgbClr>
            </a:solidFill>
            <a:prstDash val="solid"/>
            <a:miter lim="800000"/>
            <a:headEnd len="sm" w="sm" type="none"/>
            <a:tailEnd len="sm" w="sm" type="none"/>
          </a:ln>
        </p:spPr>
        <p:txBody>
          <a:bodyPr anchorCtr="0" anchor="ctr" bIns="123300" lIns="123300" spcFirstLastPara="1" rIns="123300" wrap="square" tIns="123300">
            <a:noAutofit/>
          </a:bodyPr>
          <a:lstStyle/>
          <a:p>
            <a:pPr indent="0" lvl="0" marL="0" marR="0" rtl="0" algn="l">
              <a:lnSpc>
                <a:spcPct val="100000"/>
              </a:lnSpc>
              <a:spcBef>
                <a:spcPts val="0"/>
              </a:spcBef>
              <a:spcAft>
                <a:spcPts val="0"/>
              </a:spcAft>
              <a:buNone/>
            </a:pPr>
            <a:r>
              <a:rPr b="0" i="0" lang="es-ES" sz="3933" u="none" cap="none" strike="noStrike">
                <a:solidFill>
                  <a:schemeClr val="dk1"/>
                </a:solidFill>
                <a:latin typeface="Arial"/>
                <a:ea typeface="Arial"/>
                <a:cs typeface="Arial"/>
                <a:sym typeface="Arial"/>
              </a:rPr>
              <a:t>Carga administrativa</a:t>
            </a:r>
            <a:endParaRPr b="0" i="0" sz="1693" u="none" cap="none" strike="noStrike">
              <a:solidFill>
                <a:srgbClr val="000000"/>
              </a:solidFill>
              <a:latin typeface="Arial"/>
              <a:ea typeface="Arial"/>
              <a:cs typeface="Arial"/>
              <a:sym typeface="Arial"/>
            </a:endParaRPr>
          </a:p>
        </p:txBody>
      </p:sp>
      <p:sp>
        <p:nvSpPr>
          <p:cNvPr id="360" name="Google Shape;360;p21"/>
          <p:cNvSpPr/>
          <p:nvPr/>
        </p:nvSpPr>
        <p:spPr>
          <a:xfrm>
            <a:off x="1022965" y="5344239"/>
            <a:ext cx="6886500" cy="2035200"/>
          </a:xfrm>
          <a:prstGeom prst="rect">
            <a:avLst/>
          </a:prstGeom>
          <a:solidFill>
            <a:srgbClr val="CBEDD1">
              <a:alpha val="89019"/>
            </a:srgbClr>
          </a:solidFill>
          <a:ln cap="flat" cmpd="sng" w="25700">
            <a:solidFill>
              <a:srgbClr val="CBEDD1">
                <a:alpha val="89019"/>
              </a:srgbClr>
            </a:solidFill>
            <a:prstDash val="solid"/>
            <a:miter lim="800000"/>
            <a:headEnd len="sm" w="sm" type="none"/>
            <a:tailEnd len="sm" w="sm" type="none"/>
          </a:ln>
        </p:spPr>
        <p:txBody>
          <a:bodyPr anchorCtr="0" anchor="ctr" bIns="123300" lIns="123300" spcFirstLastPara="1" rIns="123300" wrap="square" tIns="123300">
            <a:noAutofit/>
          </a:bodyPr>
          <a:lstStyle/>
          <a:p>
            <a:pPr indent="0" lvl="0" marL="0" marR="0" rtl="0" algn="l">
              <a:lnSpc>
                <a:spcPct val="100000"/>
              </a:lnSpc>
              <a:spcBef>
                <a:spcPts val="0"/>
              </a:spcBef>
              <a:spcAft>
                <a:spcPts val="0"/>
              </a:spcAft>
              <a:buNone/>
            </a:pPr>
            <a:r>
              <a:rPr lang="es-ES" sz="3933">
                <a:solidFill>
                  <a:schemeClr val="dk1"/>
                </a:solidFill>
              </a:rPr>
              <a:t>Formación </a:t>
            </a:r>
            <a:r>
              <a:rPr b="0" i="0" lang="es-ES" sz="3933" u="none" cap="none" strike="noStrike">
                <a:solidFill>
                  <a:schemeClr val="dk1"/>
                </a:solidFill>
                <a:latin typeface="Arial"/>
                <a:ea typeface="Arial"/>
                <a:cs typeface="Arial"/>
                <a:sym typeface="Arial"/>
              </a:rPr>
              <a:t>y recursos internos</a:t>
            </a:r>
            <a:endParaRPr b="0" i="0" sz="1693" u="none" cap="none" strike="noStrike">
              <a:solidFill>
                <a:srgbClr val="000000"/>
              </a:solidFill>
              <a:latin typeface="Arial"/>
              <a:ea typeface="Arial"/>
              <a:cs typeface="Arial"/>
              <a:sym typeface="Arial"/>
            </a:endParaRPr>
          </a:p>
        </p:txBody>
      </p:sp>
      <p:sp>
        <p:nvSpPr>
          <p:cNvPr id="361" name="Google Shape;361;p21"/>
          <p:cNvSpPr/>
          <p:nvPr/>
        </p:nvSpPr>
        <p:spPr>
          <a:xfrm>
            <a:off x="1022965" y="9170981"/>
            <a:ext cx="6886500" cy="1485600"/>
          </a:xfrm>
          <a:prstGeom prst="rect">
            <a:avLst/>
          </a:prstGeom>
          <a:solidFill>
            <a:srgbClr val="CBEDD1">
              <a:alpha val="89019"/>
            </a:srgbClr>
          </a:solidFill>
          <a:ln cap="flat" cmpd="sng" w="25700">
            <a:solidFill>
              <a:srgbClr val="CBEDD1">
                <a:alpha val="89019"/>
              </a:srgbClr>
            </a:solidFill>
            <a:prstDash val="solid"/>
            <a:miter lim="800000"/>
            <a:headEnd len="sm" w="sm" type="none"/>
            <a:tailEnd len="sm" w="sm" type="none"/>
          </a:ln>
        </p:spPr>
        <p:txBody>
          <a:bodyPr anchorCtr="0" anchor="ctr" bIns="123300" lIns="123300" spcFirstLastPara="1" rIns="123300" wrap="square" tIns="123300">
            <a:noAutofit/>
          </a:bodyPr>
          <a:lstStyle/>
          <a:p>
            <a:pPr indent="0" lvl="0" marL="0" marR="0" rtl="0" algn="l">
              <a:lnSpc>
                <a:spcPct val="100000"/>
              </a:lnSpc>
              <a:spcBef>
                <a:spcPts val="0"/>
              </a:spcBef>
              <a:spcAft>
                <a:spcPts val="0"/>
              </a:spcAft>
              <a:buNone/>
            </a:pPr>
            <a:r>
              <a:rPr b="0" i="0" lang="es-ES" sz="3933" u="none" cap="none" strike="noStrike">
                <a:solidFill>
                  <a:schemeClr val="dk1"/>
                </a:solidFill>
                <a:latin typeface="Arial"/>
                <a:ea typeface="Arial"/>
                <a:cs typeface="Arial"/>
                <a:sym typeface="Arial"/>
              </a:rPr>
              <a:t>Riesgo de </a:t>
            </a:r>
            <a:r>
              <a:rPr i="1" lang="es-ES" sz="3933">
                <a:solidFill>
                  <a:schemeClr val="dk1"/>
                </a:solidFill>
              </a:rPr>
              <a:t>greenwashing</a:t>
            </a:r>
            <a:endParaRPr b="0" i="1" sz="1693" u="none" cap="none" strike="noStrike">
              <a:solidFill>
                <a:srgbClr val="000000"/>
              </a:solidFill>
              <a:latin typeface="Arial"/>
              <a:ea typeface="Arial"/>
              <a:cs typeface="Arial"/>
              <a:sym typeface="Arial"/>
            </a:endParaRPr>
          </a:p>
        </p:txBody>
      </p:sp>
      <p:sp>
        <p:nvSpPr>
          <p:cNvPr id="362" name="Google Shape;362;p21"/>
          <p:cNvSpPr/>
          <p:nvPr/>
        </p:nvSpPr>
        <p:spPr>
          <a:xfrm>
            <a:off x="1022964" y="3059375"/>
            <a:ext cx="6886500" cy="783900"/>
          </a:xfrm>
          <a:prstGeom prst="rect">
            <a:avLst/>
          </a:prstGeom>
          <a:solidFill>
            <a:srgbClr val="1CCD5D"/>
          </a:solidFill>
          <a:ln cap="flat" cmpd="sng" w="25700">
            <a:solidFill>
              <a:srgbClr val="1CCD5D"/>
            </a:solidFill>
            <a:prstDash val="solid"/>
            <a:miter lim="800000"/>
            <a:headEnd len="sm" w="sm" type="none"/>
            <a:tailEnd len="sm" w="sm" type="none"/>
          </a:ln>
        </p:spPr>
        <p:txBody>
          <a:bodyPr anchorCtr="0" anchor="ctr" bIns="123300" lIns="123300" spcFirstLastPara="1" rIns="123300" wrap="square" tIns="123300">
            <a:noAutofit/>
          </a:bodyPr>
          <a:lstStyle/>
          <a:p>
            <a:pPr indent="0" lvl="0" marL="0" marR="0" rtl="0" algn="ctr">
              <a:lnSpc>
                <a:spcPct val="100000"/>
              </a:lnSpc>
              <a:spcBef>
                <a:spcPts val="0"/>
              </a:spcBef>
              <a:spcAft>
                <a:spcPts val="0"/>
              </a:spcAft>
              <a:buClr>
                <a:schemeClr val="lt1"/>
              </a:buClr>
              <a:buSzPts val="4316"/>
              <a:buFont typeface="Arial"/>
              <a:buNone/>
            </a:pPr>
            <a:r>
              <a:rPr b="1" i="0" lang="es-ES" sz="4467" u="none" cap="none" strike="noStrike">
                <a:solidFill>
                  <a:schemeClr val="lt1"/>
                </a:solidFill>
                <a:latin typeface="Arial"/>
                <a:ea typeface="Arial"/>
                <a:cs typeface="Arial"/>
                <a:sym typeface="Arial"/>
              </a:rPr>
              <a:t>Desafíos</a:t>
            </a:r>
            <a:endParaRPr b="1" i="0" sz="4467" u="none" cap="none" strike="noStrike">
              <a:solidFill>
                <a:schemeClr val="lt1"/>
              </a:solidFill>
              <a:latin typeface="Arial"/>
              <a:ea typeface="Arial"/>
              <a:cs typeface="Arial"/>
              <a:sym typeface="Arial"/>
            </a:endParaRPr>
          </a:p>
        </p:txBody>
      </p:sp>
      <p:sp>
        <p:nvSpPr>
          <p:cNvPr id="363" name="Google Shape;363;p21"/>
          <p:cNvSpPr/>
          <p:nvPr/>
        </p:nvSpPr>
        <p:spPr>
          <a:xfrm>
            <a:off x="1022963" y="3857129"/>
            <a:ext cx="6886500" cy="1485600"/>
          </a:xfrm>
          <a:prstGeom prst="rect">
            <a:avLst/>
          </a:prstGeom>
          <a:solidFill>
            <a:srgbClr val="CBEDD1">
              <a:alpha val="89019"/>
            </a:srgbClr>
          </a:solidFill>
          <a:ln cap="flat" cmpd="sng" w="25700">
            <a:solidFill>
              <a:srgbClr val="CBEDD1">
                <a:alpha val="89019"/>
              </a:srgbClr>
            </a:solidFill>
            <a:prstDash val="solid"/>
            <a:miter lim="800000"/>
            <a:headEnd len="sm" w="sm" type="none"/>
            <a:tailEnd len="sm" w="sm" type="none"/>
          </a:ln>
        </p:spPr>
        <p:txBody>
          <a:bodyPr anchorCtr="0" anchor="ctr" bIns="123300" lIns="123300" spcFirstLastPara="1" rIns="123300" wrap="square" tIns="123300">
            <a:noAutofit/>
          </a:bodyPr>
          <a:lstStyle/>
          <a:p>
            <a:pPr indent="0" lvl="0" marL="0" marR="0" rtl="0" algn="l">
              <a:lnSpc>
                <a:spcPct val="100000"/>
              </a:lnSpc>
              <a:spcBef>
                <a:spcPts val="0"/>
              </a:spcBef>
              <a:spcAft>
                <a:spcPts val="0"/>
              </a:spcAft>
              <a:buNone/>
            </a:pPr>
            <a:r>
              <a:rPr b="0" i="0" lang="es-ES" sz="3933" u="none" cap="none" strike="noStrike">
                <a:solidFill>
                  <a:schemeClr val="dk1"/>
                </a:solidFill>
                <a:latin typeface="Arial"/>
                <a:ea typeface="Arial"/>
                <a:cs typeface="Arial"/>
                <a:sym typeface="Arial"/>
              </a:rPr>
              <a:t>Inversión inicial</a:t>
            </a:r>
            <a:endParaRPr b="0" i="0" sz="1693" u="none" cap="none" strike="noStrike">
              <a:solidFill>
                <a:srgbClr val="000000"/>
              </a:solidFill>
              <a:latin typeface="Arial"/>
              <a:ea typeface="Arial"/>
              <a:cs typeface="Arial"/>
              <a:sym typeface="Arial"/>
            </a:endParaRPr>
          </a:p>
        </p:txBody>
      </p:sp>
      <p:sp>
        <p:nvSpPr>
          <p:cNvPr id="364" name="Google Shape;364;p21"/>
          <p:cNvSpPr/>
          <p:nvPr/>
        </p:nvSpPr>
        <p:spPr>
          <a:xfrm>
            <a:off x="8736439" y="7439245"/>
            <a:ext cx="14294400" cy="1693500"/>
          </a:xfrm>
          <a:prstGeom prst="rect">
            <a:avLst/>
          </a:prstGeom>
          <a:solidFill>
            <a:srgbClr val="CBEDD1">
              <a:alpha val="89019"/>
            </a:srgbClr>
          </a:solidFill>
          <a:ln cap="flat" cmpd="sng" w="25700">
            <a:solidFill>
              <a:srgbClr val="CBEDD1">
                <a:alpha val="89019"/>
              </a:srgbClr>
            </a:solidFill>
            <a:prstDash val="solid"/>
            <a:miter lim="800000"/>
            <a:headEnd len="sm" w="sm" type="none"/>
            <a:tailEnd len="sm" w="sm" type="none"/>
          </a:ln>
        </p:spPr>
        <p:txBody>
          <a:bodyPr anchorCtr="0" anchor="ctr" bIns="123300" lIns="123300" spcFirstLastPara="1" rIns="123300" wrap="square" tIns="123300">
            <a:noAutofit/>
          </a:bodyPr>
          <a:lstStyle/>
          <a:p>
            <a:pPr indent="0" lvl="0" marL="0" marR="0" rtl="0" algn="l">
              <a:lnSpc>
                <a:spcPct val="100000"/>
              </a:lnSpc>
              <a:spcBef>
                <a:spcPts val="0"/>
              </a:spcBef>
              <a:spcAft>
                <a:spcPts val="0"/>
              </a:spcAft>
              <a:buNone/>
            </a:pPr>
            <a:r>
              <a:rPr b="0" i="0" lang="es-ES" sz="3400" u="none" cap="none" strike="noStrike">
                <a:solidFill>
                  <a:schemeClr val="dk1"/>
                </a:solidFill>
                <a:latin typeface="Arial"/>
                <a:ea typeface="Arial"/>
                <a:cs typeface="Arial"/>
                <a:sym typeface="Arial"/>
              </a:rPr>
              <a:t>La gestión de documentación, sistemas de seguimiento y elaboración de informes puede resultar abrumadora, especialmente para equipos pequeños que no están familiarizados con los estándares ambientales.</a:t>
            </a:r>
            <a:endParaRPr b="0" i="0" sz="1693" u="none" cap="none" strike="noStrike">
              <a:solidFill>
                <a:srgbClr val="000000"/>
              </a:solidFill>
              <a:latin typeface="Arial"/>
              <a:ea typeface="Arial"/>
              <a:cs typeface="Arial"/>
              <a:sym typeface="Arial"/>
            </a:endParaRPr>
          </a:p>
        </p:txBody>
      </p:sp>
      <p:sp>
        <p:nvSpPr>
          <p:cNvPr id="365" name="Google Shape;365;p21"/>
          <p:cNvSpPr/>
          <p:nvPr/>
        </p:nvSpPr>
        <p:spPr>
          <a:xfrm>
            <a:off x="8736439" y="5404104"/>
            <a:ext cx="14294400" cy="2035200"/>
          </a:xfrm>
          <a:prstGeom prst="rect">
            <a:avLst/>
          </a:prstGeom>
          <a:solidFill>
            <a:srgbClr val="CBEDD1">
              <a:alpha val="89019"/>
            </a:srgbClr>
          </a:solidFill>
          <a:ln cap="flat" cmpd="sng" w="25700">
            <a:solidFill>
              <a:srgbClr val="CBEDD1">
                <a:alpha val="89019"/>
              </a:srgbClr>
            </a:solidFill>
            <a:prstDash val="solid"/>
            <a:miter lim="800000"/>
            <a:headEnd len="sm" w="sm" type="none"/>
            <a:tailEnd len="sm" w="sm" type="none"/>
          </a:ln>
        </p:spPr>
        <p:txBody>
          <a:bodyPr anchorCtr="0" anchor="ctr" bIns="123300" lIns="123300" spcFirstLastPara="1" rIns="123300" wrap="square" tIns="123300">
            <a:noAutofit/>
          </a:bodyPr>
          <a:lstStyle/>
          <a:p>
            <a:pPr indent="0" lvl="0" marL="0" marR="0" rtl="0" algn="l">
              <a:lnSpc>
                <a:spcPct val="100000"/>
              </a:lnSpc>
              <a:spcBef>
                <a:spcPts val="0"/>
              </a:spcBef>
              <a:spcAft>
                <a:spcPts val="0"/>
              </a:spcAft>
              <a:buNone/>
            </a:pPr>
            <a:r>
              <a:rPr b="0" i="0" lang="es-ES" sz="3400" u="none" cap="none" strike="noStrike">
                <a:solidFill>
                  <a:schemeClr val="dk1"/>
                </a:solidFill>
                <a:latin typeface="Arial"/>
                <a:ea typeface="Arial"/>
                <a:cs typeface="Arial"/>
                <a:sym typeface="Arial"/>
              </a:rPr>
              <a:t>Una certificación exitosa requiere personal </a:t>
            </a:r>
            <a:r>
              <a:rPr lang="es-ES" sz="3400">
                <a:solidFill>
                  <a:schemeClr val="dk1"/>
                </a:solidFill>
              </a:rPr>
              <a:t>formado </a:t>
            </a:r>
            <a:r>
              <a:rPr b="0" i="0" lang="es-ES" sz="3400" u="none" cap="none" strike="noStrike">
                <a:solidFill>
                  <a:schemeClr val="dk1"/>
                </a:solidFill>
                <a:latin typeface="Arial"/>
                <a:ea typeface="Arial"/>
                <a:cs typeface="Arial"/>
                <a:sym typeface="Arial"/>
              </a:rPr>
              <a:t>y tiempo dedicado a implementar procedimientos, hacer seguimiento de indicadores y prepararse para auditorías, algo que no todas las PYME pueden permitirse fácilmente.</a:t>
            </a:r>
            <a:endParaRPr b="0" i="0" sz="1693" u="none" cap="none" strike="noStrike">
              <a:solidFill>
                <a:srgbClr val="000000"/>
              </a:solidFill>
              <a:latin typeface="Arial"/>
              <a:ea typeface="Arial"/>
              <a:cs typeface="Arial"/>
              <a:sym typeface="Arial"/>
            </a:endParaRPr>
          </a:p>
        </p:txBody>
      </p:sp>
      <p:sp>
        <p:nvSpPr>
          <p:cNvPr id="366" name="Google Shape;366;p21"/>
          <p:cNvSpPr/>
          <p:nvPr/>
        </p:nvSpPr>
        <p:spPr>
          <a:xfrm>
            <a:off x="8736439" y="9171033"/>
            <a:ext cx="14294400" cy="1485600"/>
          </a:xfrm>
          <a:prstGeom prst="rect">
            <a:avLst/>
          </a:prstGeom>
          <a:solidFill>
            <a:srgbClr val="CBEDD1">
              <a:alpha val="89019"/>
            </a:srgbClr>
          </a:solidFill>
          <a:ln cap="flat" cmpd="sng" w="25700">
            <a:solidFill>
              <a:srgbClr val="CBEDD1">
                <a:alpha val="89019"/>
              </a:srgbClr>
            </a:solidFill>
            <a:prstDash val="solid"/>
            <a:miter lim="800000"/>
            <a:headEnd len="sm" w="sm" type="none"/>
            <a:tailEnd len="sm" w="sm" type="none"/>
          </a:ln>
        </p:spPr>
        <p:txBody>
          <a:bodyPr anchorCtr="0" anchor="ctr" bIns="123300" lIns="123300" spcFirstLastPara="1" rIns="123300" wrap="square" tIns="123300">
            <a:noAutofit/>
          </a:bodyPr>
          <a:lstStyle/>
          <a:p>
            <a:pPr indent="0" lvl="0" marL="0" marR="0" rtl="0" algn="l">
              <a:lnSpc>
                <a:spcPct val="100000"/>
              </a:lnSpc>
              <a:spcBef>
                <a:spcPts val="0"/>
              </a:spcBef>
              <a:spcAft>
                <a:spcPts val="0"/>
              </a:spcAft>
              <a:buNone/>
            </a:pPr>
            <a:r>
              <a:rPr b="0" i="0" lang="es-ES" sz="3400" u="none" cap="none" strike="noStrike">
                <a:solidFill>
                  <a:schemeClr val="dk1"/>
                </a:solidFill>
                <a:latin typeface="Arial"/>
                <a:ea typeface="Arial"/>
                <a:cs typeface="Arial"/>
                <a:sym typeface="Arial"/>
              </a:rPr>
              <a:t>Sin una implementación significativa, la certificación puede convertirse en un mero ejercicio de marcar casillas.</a:t>
            </a:r>
            <a:endParaRPr b="0" i="0" sz="1693" u="none" cap="none" strike="noStrike">
              <a:solidFill>
                <a:schemeClr val="dk1"/>
              </a:solidFill>
              <a:latin typeface="Arial"/>
              <a:ea typeface="Arial"/>
              <a:cs typeface="Arial"/>
              <a:sym typeface="Arial"/>
            </a:endParaRPr>
          </a:p>
        </p:txBody>
      </p:sp>
      <p:sp>
        <p:nvSpPr>
          <p:cNvPr id="367" name="Google Shape;367;p21"/>
          <p:cNvSpPr/>
          <p:nvPr/>
        </p:nvSpPr>
        <p:spPr>
          <a:xfrm>
            <a:off x="8736449" y="3091830"/>
            <a:ext cx="14294400" cy="751800"/>
          </a:xfrm>
          <a:prstGeom prst="rect">
            <a:avLst/>
          </a:prstGeom>
          <a:solidFill>
            <a:srgbClr val="1CCD5D"/>
          </a:solidFill>
          <a:ln cap="flat" cmpd="sng" w="25700">
            <a:solidFill>
              <a:srgbClr val="1CCD5D"/>
            </a:solidFill>
            <a:prstDash val="solid"/>
            <a:miter lim="800000"/>
            <a:headEnd len="sm" w="sm" type="none"/>
            <a:tailEnd len="sm" w="sm" type="none"/>
          </a:ln>
        </p:spPr>
        <p:txBody>
          <a:bodyPr anchorCtr="0" anchor="ctr" bIns="123300" lIns="123300" spcFirstLastPara="1" rIns="123300" wrap="square" tIns="123300">
            <a:noAutofit/>
          </a:bodyPr>
          <a:lstStyle/>
          <a:p>
            <a:pPr indent="0" lvl="0" marL="0" marR="0" rtl="0" algn="ctr">
              <a:lnSpc>
                <a:spcPct val="100000"/>
              </a:lnSpc>
              <a:spcBef>
                <a:spcPts val="0"/>
              </a:spcBef>
              <a:spcAft>
                <a:spcPts val="0"/>
              </a:spcAft>
              <a:buClr>
                <a:srgbClr val="000000"/>
              </a:buClr>
              <a:buSzPts val="4316"/>
              <a:buFont typeface="Arial"/>
              <a:buNone/>
            </a:pPr>
            <a:r>
              <a:rPr b="1" i="0" lang="es-ES" sz="4467" u="none" cap="none" strike="noStrike">
                <a:solidFill>
                  <a:schemeClr val="lt1"/>
                </a:solidFill>
                <a:latin typeface="Arial"/>
                <a:ea typeface="Arial"/>
                <a:cs typeface="Arial"/>
                <a:sym typeface="Arial"/>
              </a:rPr>
              <a:t>Descripción</a:t>
            </a:r>
            <a:endParaRPr b="1" i="0" sz="4516" u="none" cap="none" strike="noStrike">
              <a:solidFill>
                <a:schemeClr val="lt1"/>
              </a:solidFill>
              <a:latin typeface="Arial"/>
              <a:ea typeface="Arial"/>
              <a:cs typeface="Arial"/>
              <a:sym typeface="Arial"/>
            </a:endParaRPr>
          </a:p>
        </p:txBody>
      </p:sp>
      <p:sp>
        <p:nvSpPr>
          <p:cNvPr id="368" name="Google Shape;368;p21"/>
          <p:cNvSpPr/>
          <p:nvPr/>
        </p:nvSpPr>
        <p:spPr>
          <a:xfrm>
            <a:off x="8736447" y="3889584"/>
            <a:ext cx="14294400" cy="1486500"/>
          </a:xfrm>
          <a:prstGeom prst="rect">
            <a:avLst/>
          </a:prstGeom>
          <a:solidFill>
            <a:srgbClr val="CBEDD1">
              <a:alpha val="89019"/>
            </a:srgbClr>
          </a:solidFill>
          <a:ln cap="flat" cmpd="sng" w="25700">
            <a:solidFill>
              <a:srgbClr val="CBEDD1">
                <a:alpha val="89019"/>
              </a:srgbClr>
            </a:solidFill>
            <a:prstDash val="solid"/>
            <a:miter lim="800000"/>
            <a:headEnd len="sm" w="sm" type="none"/>
            <a:tailEnd len="sm" w="sm" type="none"/>
          </a:ln>
        </p:spPr>
        <p:txBody>
          <a:bodyPr anchorCtr="0" anchor="ctr" bIns="123300" lIns="123300" spcFirstLastPara="1" rIns="123300" wrap="square" tIns="123300">
            <a:noAutofit/>
          </a:bodyPr>
          <a:lstStyle/>
          <a:p>
            <a:pPr indent="0" lvl="0" marL="0" marR="0" rtl="0" algn="l">
              <a:lnSpc>
                <a:spcPct val="100000"/>
              </a:lnSpc>
              <a:spcBef>
                <a:spcPts val="0"/>
              </a:spcBef>
              <a:spcAft>
                <a:spcPts val="0"/>
              </a:spcAft>
              <a:buNone/>
            </a:pPr>
            <a:r>
              <a:rPr b="0" i="0" lang="es-ES" sz="3400" u="none" cap="none" strike="noStrike">
                <a:solidFill>
                  <a:schemeClr val="dk1"/>
                </a:solidFill>
                <a:latin typeface="Arial"/>
                <a:ea typeface="Arial"/>
                <a:cs typeface="Arial"/>
                <a:sym typeface="Arial"/>
              </a:rPr>
              <a:t>Los cost</a:t>
            </a:r>
            <a:r>
              <a:rPr lang="es-ES" sz="3400">
                <a:solidFill>
                  <a:schemeClr val="dk1"/>
                </a:solidFill>
              </a:rPr>
              <a:t>e</a:t>
            </a:r>
            <a:r>
              <a:rPr b="0" i="0" lang="es-ES" sz="3400" u="none" cap="none" strike="noStrike">
                <a:solidFill>
                  <a:schemeClr val="dk1"/>
                </a:solidFill>
                <a:latin typeface="Arial"/>
                <a:ea typeface="Arial"/>
                <a:cs typeface="Arial"/>
                <a:sym typeface="Arial"/>
              </a:rPr>
              <a:t>s iniciales de certificación (consultoría, auditorías, actualizaciones de equipos) pueden ser una barrera para las micro y pequeñas empresas.</a:t>
            </a:r>
            <a:endParaRPr b="0" i="0" sz="1693" u="none" cap="none" strike="noStrike">
              <a:solidFill>
                <a:srgbClr val="000000"/>
              </a:solidFill>
              <a:latin typeface="Arial"/>
              <a:ea typeface="Arial"/>
              <a:cs typeface="Arial"/>
              <a:sym typeface="Arial"/>
            </a:endParaRPr>
          </a:p>
        </p:txBody>
      </p:sp>
      <p:sp>
        <p:nvSpPr>
          <p:cNvPr id="369" name="Google Shape;369;p21"/>
          <p:cNvSpPr txBox="1"/>
          <p:nvPr>
            <p:ph type="title"/>
          </p:nvPr>
        </p:nvSpPr>
        <p:spPr>
          <a:xfrm>
            <a:off x="761996" y="1388374"/>
            <a:ext cx="22860000" cy="7986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s-ES" sz="4800"/>
              <a:t>6.2. Desafíos</a:t>
            </a:r>
            <a:endParaRPr b="1"/>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4"/>
          <p:cNvSpPr txBox="1"/>
          <p:nvPr>
            <p:ph type="title"/>
          </p:nvPr>
        </p:nvSpPr>
        <p:spPr>
          <a:xfrm>
            <a:off x="874200" y="5953351"/>
            <a:ext cx="16362300" cy="18093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s-ES" sz="9600"/>
              <a:t>7. Conclusiones</a:t>
            </a:r>
            <a:endParaRPr b="1"/>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23"/>
          <p:cNvSpPr txBox="1"/>
          <p:nvPr/>
        </p:nvSpPr>
        <p:spPr>
          <a:xfrm>
            <a:off x="1435950" y="1524000"/>
            <a:ext cx="21512100" cy="10375200"/>
          </a:xfrm>
          <a:prstGeom prst="rect">
            <a:avLst/>
          </a:prstGeom>
          <a:noFill/>
          <a:ln>
            <a:noFill/>
          </a:ln>
        </p:spPr>
        <p:txBody>
          <a:bodyPr anchorCtr="0" anchor="t" bIns="0" lIns="0" spcFirstLastPara="1" rIns="0" wrap="square" tIns="118850">
            <a:noAutofit/>
          </a:bodyPr>
          <a:lstStyle/>
          <a:p>
            <a:pPr indent="-584200" lvl="0" marL="571500" marR="0" rtl="0" algn="l">
              <a:lnSpc>
                <a:spcPct val="100000"/>
              </a:lnSpc>
              <a:spcBef>
                <a:spcPts val="0"/>
              </a:spcBef>
              <a:spcAft>
                <a:spcPts val="0"/>
              </a:spcAft>
              <a:buClr>
                <a:srgbClr val="323232"/>
              </a:buClr>
              <a:buSzPts val="4200"/>
              <a:buFont typeface="Noto Sans Symbols"/>
              <a:buChar char="❑"/>
            </a:pPr>
            <a:r>
              <a:rPr b="0" i="0" lang="es-ES" sz="4200" u="none" cap="none" strike="noStrike">
                <a:solidFill>
                  <a:srgbClr val="323232"/>
                </a:solidFill>
                <a:latin typeface="Arial"/>
                <a:ea typeface="Arial"/>
                <a:cs typeface="Arial"/>
                <a:sym typeface="Arial"/>
              </a:rPr>
              <a:t>Las certificaciones y estándares ecológicos son </a:t>
            </a:r>
            <a:r>
              <a:rPr b="1" i="0" lang="es-ES" sz="4200" u="none" cap="none" strike="noStrike">
                <a:solidFill>
                  <a:srgbClr val="323232"/>
                </a:solidFill>
                <a:latin typeface="Arial"/>
                <a:ea typeface="Arial"/>
                <a:cs typeface="Arial"/>
                <a:sym typeface="Arial"/>
              </a:rPr>
              <a:t>herramientas poderosas</a:t>
            </a:r>
            <a:r>
              <a:rPr b="0" i="0" lang="es-ES" sz="4200" u="none" cap="none" strike="noStrike">
                <a:solidFill>
                  <a:srgbClr val="323232"/>
                </a:solidFill>
                <a:latin typeface="Arial"/>
                <a:ea typeface="Arial"/>
                <a:cs typeface="Arial"/>
                <a:sym typeface="Arial"/>
              </a:rPr>
              <a:t> para la rendición de cuentas, la mejora y la credibilidad.</a:t>
            </a:r>
            <a:endParaRPr b="0" i="0" sz="1600" u="none" cap="none" strike="noStrike">
              <a:solidFill>
                <a:srgbClr val="000000"/>
              </a:solidFill>
              <a:latin typeface="Arial"/>
              <a:ea typeface="Arial"/>
              <a:cs typeface="Arial"/>
              <a:sym typeface="Arial"/>
            </a:endParaRPr>
          </a:p>
          <a:p>
            <a:pPr indent="-31750" lvl="0" marL="285750" marR="0" rtl="0" algn="l">
              <a:lnSpc>
                <a:spcPct val="100000"/>
              </a:lnSpc>
              <a:spcBef>
                <a:spcPts val="0"/>
              </a:spcBef>
              <a:spcAft>
                <a:spcPts val="0"/>
              </a:spcAft>
              <a:buClr>
                <a:srgbClr val="323232"/>
              </a:buClr>
              <a:buSzPts val="4000"/>
              <a:buFont typeface="Noto Sans Symbols"/>
              <a:buNone/>
            </a:pPr>
            <a:r>
              <a:t/>
            </a:r>
            <a:endParaRPr b="0" i="0" sz="1600" u="none" cap="none" strike="noStrike">
              <a:solidFill>
                <a:srgbClr val="000000"/>
              </a:solidFill>
              <a:latin typeface="Arial"/>
              <a:ea typeface="Arial"/>
              <a:cs typeface="Arial"/>
              <a:sym typeface="Arial"/>
            </a:endParaRPr>
          </a:p>
          <a:p>
            <a:pPr indent="-584200" lvl="0" marL="571500" marR="0" rtl="0" algn="l">
              <a:lnSpc>
                <a:spcPct val="100000"/>
              </a:lnSpc>
              <a:spcBef>
                <a:spcPts val="0"/>
              </a:spcBef>
              <a:spcAft>
                <a:spcPts val="0"/>
              </a:spcAft>
              <a:buClr>
                <a:srgbClr val="323232"/>
              </a:buClr>
              <a:buSzPts val="4200"/>
              <a:buFont typeface="Noto Sans Symbols"/>
              <a:buChar char="❑"/>
            </a:pPr>
            <a:r>
              <a:rPr b="1" i="0" lang="es-ES" sz="4200" u="none" cap="none" strike="noStrike">
                <a:solidFill>
                  <a:srgbClr val="323232"/>
                </a:solidFill>
                <a:latin typeface="Arial"/>
                <a:ea typeface="Arial"/>
                <a:cs typeface="Arial"/>
                <a:sym typeface="Arial"/>
              </a:rPr>
              <a:t>Ecoetiquetas </a:t>
            </a:r>
            <a:r>
              <a:rPr b="0" i="0" lang="es-ES" sz="4200" u="none" cap="none" strike="noStrike">
                <a:solidFill>
                  <a:srgbClr val="323232"/>
                </a:solidFill>
                <a:latin typeface="Arial"/>
                <a:ea typeface="Arial"/>
                <a:cs typeface="Arial"/>
                <a:sym typeface="Arial"/>
              </a:rPr>
              <a:t>(Ecoetiqueta de la UE, Llave Verde, etc.) → visibilidad y accesibilidad, especialmente para pymes.</a:t>
            </a:r>
            <a:endParaRPr b="0" i="0" sz="1600" u="none" cap="none" strike="noStrike">
              <a:solidFill>
                <a:srgbClr val="000000"/>
              </a:solidFill>
              <a:latin typeface="Arial"/>
              <a:ea typeface="Arial"/>
              <a:cs typeface="Arial"/>
              <a:sym typeface="Arial"/>
            </a:endParaRPr>
          </a:p>
          <a:p>
            <a:pPr indent="-31750" lvl="0" marL="285750" marR="0" rtl="0" algn="l">
              <a:lnSpc>
                <a:spcPct val="100000"/>
              </a:lnSpc>
              <a:spcBef>
                <a:spcPts val="0"/>
              </a:spcBef>
              <a:spcAft>
                <a:spcPts val="0"/>
              </a:spcAft>
              <a:buClr>
                <a:srgbClr val="323232"/>
              </a:buClr>
              <a:buSzPts val="4000"/>
              <a:buFont typeface="Noto Sans Symbols"/>
              <a:buNone/>
            </a:pPr>
            <a:r>
              <a:t/>
            </a:r>
            <a:endParaRPr b="0" i="0" sz="1600" u="none" cap="none" strike="noStrike">
              <a:solidFill>
                <a:srgbClr val="000000"/>
              </a:solidFill>
              <a:latin typeface="Arial"/>
              <a:ea typeface="Arial"/>
              <a:cs typeface="Arial"/>
              <a:sym typeface="Arial"/>
            </a:endParaRPr>
          </a:p>
          <a:p>
            <a:pPr indent="-584200" lvl="0" marL="571500" marR="0" rtl="0" algn="l">
              <a:lnSpc>
                <a:spcPct val="100000"/>
              </a:lnSpc>
              <a:spcBef>
                <a:spcPts val="0"/>
              </a:spcBef>
              <a:spcAft>
                <a:spcPts val="0"/>
              </a:spcAft>
              <a:buClr>
                <a:srgbClr val="323232"/>
              </a:buClr>
              <a:buSzPts val="4200"/>
              <a:buFont typeface="Noto Sans Symbols"/>
              <a:buChar char="❑"/>
            </a:pPr>
            <a:r>
              <a:rPr b="1" i="0" lang="es-ES" sz="4200" u="none" cap="none" strike="noStrike">
                <a:solidFill>
                  <a:srgbClr val="323232"/>
                </a:solidFill>
                <a:latin typeface="Arial"/>
                <a:ea typeface="Arial"/>
                <a:cs typeface="Arial"/>
                <a:sym typeface="Arial"/>
              </a:rPr>
              <a:t>Sistemas de gestión</a:t>
            </a:r>
            <a:r>
              <a:rPr b="0" i="0" lang="es-ES" sz="4200" u="none" cap="none" strike="noStrike">
                <a:solidFill>
                  <a:srgbClr val="323232"/>
                </a:solidFill>
                <a:latin typeface="Arial"/>
                <a:ea typeface="Arial"/>
                <a:cs typeface="Arial"/>
                <a:sym typeface="Arial"/>
              </a:rPr>
              <a:t> (ISO 14001, EMAS) → mayor integración, rendimiento y cumplimiento a largo plazo.</a:t>
            </a:r>
            <a:endParaRPr b="0" i="0" sz="1600" u="none" cap="none" strike="noStrike">
              <a:solidFill>
                <a:srgbClr val="000000"/>
              </a:solidFill>
              <a:latin typeface="Arial"/>
              <a:ea typeface="Arial"/>
              <a:cs typeface="Arial"/>
              <a:sym typeface="Arial"/>
            </a:endParaRPr>
          </a:p>
          <a:p>
            <a:pPr indent="-31750" lvl="0" marL="285750" marR="0" rtl="0" algn="l">
              <a:lnSpc>
                <a:spcPct val="100000"/>
              </a:lnSpc>
              <a:spcBef>
                <a:spcPts val="0"/>
              </a:spcBef>
              <a:spcAft>
                <a:spcPts val="0"/>
              </a:spcAft>
              <a:buClr>
                <a:srgbClr val="323232"/>
              </a:buClr>
              <a:buSzPts val="4000"/>
              <a:buFont typeface="Noto Sans Symbols"/>
              <a:buNone/>
            </a:pPr>
            <a:r>
              <a:t/>
            </a:r>
            <a:endParaRPr b="0" i="0" sz="1600" u="none" cap="none" strike="noStrike">
              <a:solidFill>
                <a:srgbClr val="000000"/>
              </a:solidFill>
              <a:latin typeface="Arial"/>
              <a:ea typeface="Arial"/>
              <a:cs typeface="Arial"/>
              <a:sym typeface="Arial"/>
            </a:endParaRPr>
          </a:p>
          <a:p>
            <a:pPr indent="-584200" lvl="0" marL="571500" marR="0" rtl="0" algn="l">
              <a:lnSpc>
                <a:spcPct val="100000"/>
              </a:lnSpc>
              <a:spcBef>
                <a:spcPts val="0"/>
              </a:spcBef>
              <a:spcAft>
                <a:spcPts val="0"/>
              </a:spcAft>
              <a:buClr>
                <a:srgbClr val="323232"/>
              </a:buClr>
              <a:buSzPts val="4200"/>
              <a:buFont typeface="Noto Sans Symbols"/>
              <a:buChar char="❑"/>
            </a:pPr>
            <a:r>
              <a:rPr b="0" i="0" lang="es-ES" sz="4200" u="none" cap="none" strike="noStrike">
                <a:solidFill>
                  <a:srgbClr val="323232"/>
                </a:solidFill>
                <a:latin typeface="Arial"/>
                <a:ea typeface="Arial"/>
                <a:cs typeface="Arial"/>
                <a:sym typeface="Arial"/>
              </a:rPr>
              <a:t>La adopción conlleva </a:t>
            </a:r>
            <a:r>
              <a:rPr b="1" i="0" lang="es-ES" sz="4200" u="none" cap="none" strike="noStrike">
                <a:solidFill>
                  <a:srgbClr val="323232"/>
                </a:solidFill>
                <a:latin typeface="Arial"/>
                <a:ea typeface="Arial"/>
                <a:cs typeface="Arial"/>
                <a:sym typeface="Arial"/>
              </a:rPr>
              <a:t>ahorros de costes, una reputación más sólida y la fidelización de l</a:t>
            </a:r>
            <a:r>
              <a:rPr b="1" lang="es-ES" sz="4200">
                <a:solidFill>
                  <a:srgbClr val="323232"/>
                </a:solidFill>
              </a:rPr>
              <a:t>a clientela</a:t>
            </a:r>
            <a:r>
              <a:rPr b="1" i="0" lang="es-ES" sz="4200" u="none" cap="none" strike="noStrike">
                <a:solidFill>
                  <a:srgbClr val="323232"/>
                </a:solidFill>
                <a:latin typeface="Arial"/>
                <a:ea typeface="Arial"/>
                <a:cs typeface="Arial"/>
                <a:sym typeface="Arial"/>
              </a:rPr>
              <a:t>.</a:t>
            </a:r>
            <a:endParaRPr b="1" i="0" sz="1600" u="none" cap="none" strike="noStrike">
              <a:solidFill>
                <a:srgbClr val="000000"/>
              </a:solidFill>
              <a:latin typeface="Arial"/>
              <a:ea typeface="Arial"/>
              <a:cs typeface="Arial"/>
              <a:sym typeface="Arial"/>
            </a:endParaRPr>
          </a:p>
          <a:p>
            <a:pPr indent="-31750" lvl="0" marL="285750" marR="0" rtl="0" algn="l">
              <a:lnSpc>
                <a:spcPct val="100000"/>
              </a:lnSpc>
              <a:spcBef>
                <a:spcPts val="0"/>
              </a:spcBef>
              <a:spcAft>
                <a:spcPts val="0"/>
              </a:spcAft>
              <a:buClr>
                <a:srgbClr val="323232"/>
              </a:buClr>
              <a:buSzPts val="4000"/>
              <a:buFont typeface="Noto Sans Symbols"/>
              <a:buNone/>
            </a:pPr>
            <a:r>
              <a:t/>
            </a:r>
            <a:endParaRPr b="0" i="0" sz="1600" u="none" cap="none" strike="noStrike">
              <a:solidFill>
                <a:srgbClr val="000000"/>
              </a:solidFill>
              <a:latin typeface="Arial"/>
              <a:ea typeface="Arial"/>
              <a:cs typeface="Arial"/>
              <a:sym typeface="Arial"/>
            </a:endParaRPr>
          </a:p>
          <a:p>
            <a:pPr indent="-584200" lvl="0" marL="571500" marR="0" rtl="0" algn="l">
              <a:lnSpc>
                <a:spcPct val="100000"/>
              </a:lnSpc>
              <a:spcBef>
                <a:spcPts val="2000"/>
              </a:spcBef>
              <a:spcAft>
                <a:spcPts val="0"/>
              </a:spcAft>
              <a:buClr>
                <a:srgbClr val="323232"/>
              </a:buClr>
              <a:buSzPts val="4200"/>
              <a:buFont typeface="Noto Sans Symbols"/>
              <a:buChar char="❑"/>
            </a:pPr>
            <a:r>
              <a:rPr b="0" i="0" lang="es-ES" sz="4200" u="none" cap="none" strike="noStrike">
                <a:solidFill>
                  <a:srgbClr val="323232"/>
                </a:solidFill>
                <a:latin typeface="Arial"/>
                <a:ea typeface="Arial"/>
                <a:cs typeface="Arial"/>
                <a:sym typeface="Arial"/>
              </a:rPr>
              <a:t>La credibilidad requiere transparencia y verificación por terceros → </a:t>
            </a:r>
            <a:r>
              <a:rPr b="1" i="0" lang="es-ES" sz="4200" u="none" cap="none" strike="noStrike">
                <a:solidFill>
                  <a:srgbClr val="323232"/>
                </a:solidFill>
                <a:latin typeface="Arial"/>
                <a:ea typeface="Arial"/>
                <a:cs typeface="Arial"/>
                <a:sym typeface="Arial"/>
              </a:rPr>
              <a:t>evitar el lavado de imagen ecológico.</a:t>
            </a:r>
            <a:endParaRPr b="1" i="0" sz="1600" u="none" cap="none" strike="noStrike">
              <a:solidFill>
                <a:srgbClr val="000000"/>
              </a:solidFill>
              <a:latin typeface="Arial"/>
              <a:ea typeface="Arial"/>
              <a:cs typeface="Arial"/>
              <a:sym typeface="Arial"/>
            </a:endParaRPr>
          </a:p>
          <a:p>
            <a:pPr indent="0" lvl="0" marL="0" marR="0" rtl="0" algn="ctr">
              <a:lnSpc>
                <a:spcPct val="100000"/>
              </a:lnSpc>
              <a:spcBef>
                <a:spcPts val="2000"/>
              </a:spcBef>
              <a:spcAft>
                <a:spcPts val="0"/>
              </a:spcAft>
              <a:buNone/>
            </a:pPr>
            <a:br>
              <a:rPr b="0" i="1" lang="es-ES" sz="4200" u="none" cap="none" strike="noStrike">
                <a:solidFill>
                  <a:srgbClr val="000000"/>
                </a:solidFill>
                <a:latin typeface="Arial"/>
                <a:ea typeface="Arial"/>
                <a:cs typeface="Arial"/>
                <a:sym typeface="Arial"/>
              </a:rPr>
            </a:br>
            <a:r>
              <a:rPr b="0" i="1" lang="es-ES" sz="4200" u="none" cap="none" strike="noStrike">
                <a:solidFill>
                  <a:srgbClr val="000000"/>
                </a:solidFill>
                <a:latin typeface="Arial"/>
                <a:ea typeface="Arial"/>
                <a:cs typeface="Arial"/>
                <a:sym typeface="Arial"/>
              </a:rPr>
              <a:t>La certificación no es un logro único, sino parte de un viaje continuo hacia una industria turística más verde, más justa y más resiliente</a:t>
            </a:r>
            <a:r>
              <a:rPr b="0" i="1" lang="es-ES" sz="4200" u="none" cap="none" strike="noStrike">
                <a:solidFill>
                  <a:srgbClr val="323232"/>
                </a:solidFill>
                <a:latin typeface="Arial"/>
                <a:ea typeface="Arial"/>
                <a:cs typeface="Arial"/>
                <a:sym typeface="Arial"/>
              </a:rPr>
              <a:t>.</a:t>
            </a:r>
            <a:endParaRPr b="0" i="0" sz="4200" u="none" cap="none" strike="noStrike">
              <a:solidFill>
                <a:srgbClr val="323232"/>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24"/>
          <p:cNvSpPr txBox="1"/>
          <p:nvPr>
            <p:ph type="title"/>
          </p:nvPr>
        </p:nvSpPr>
        <p:spPr>
          <a:xfrm>
            <a:off x="762000" y="5694300"/>
            <a:ext cx="20277900" cy="23274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33102"/>
              <a:buFont typeface="Arial"/>
              <a:buNone/>
            </a:pPr>
            <a:r>
              <a:rPr b="1" lang="es-ES" sz="9600"/>
              <a:t>8. Actividades y recursos autoaprendizaje</a:t>
            </a:r>
            <a:endParaRPr b="1"/>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g38af89287fc_0_0"/>
          <p:cNvSpPr txBox="1"/>
          <p:nvPr/>
        </p:nvSpPr>
        <p:spPr>
          <a:xfrm>
            <a:off x="857800" y="2414575"/>
            <a:ext cx="22998600" cy="9581100"/>
          </a:xfrm>
          <a:prstGeom prst="rect">
            <a:avLst/>
          </a:prstGeom>
          <a:noFill/>
          <a:ln>
            <a:noFill/>
          </a:ln>
        </p:spPr>
        <p:txBody>
          <a:bodyPr anchorCtr="0" anchor="t" bIns="0" lIns="0" spcFirstLastPara="1" rIns="0" wrap="square" tIns="118850">
            <a:noAutofit/>
          </a:bodyPr>
          <a:lstStyle/>
          <a:p>
            <a:pPr indent="-603250" lvl="0" marL="571500" marR="0" rtl="0" algn="just">
              <a:lnSpc>
                <a:spcPct val="100000"/>
              </a:lnSpc>
              <a:spcBef>
                <a:spcPts val="0"/>
              </a:spcBef>
              <a:spcAft>
                <a:spcPts val="0"/>
              </a:spcAft>
              <a:buClr>
                <a:srgbClr val="323232"/>
              </a:buClr>
              <a:buSzPts val="4500"/>
              <a:buFont typeface="Noto Sans Symbols"/>
              <a:buChar char="❑"/>
            </a:pPr>
            <a:r>
              <a:rPr b="0" i="0" lang="es-ES" sz="4500" u="none" cap="none" strike="noStrike">
                <a:solidFill>
                  <a:srgbClr val="323232"/>
                </a:solidFill>
                <a:latin typeface="Arial"/>
                <a:ea typeface="Arial"/>
                <a:cs typeface="Arial"/>
                <a:sym typeface="Arial"/>
              </a:rPr>
              <a:t>Cuestionario de opción múltiple.</a:t>
            </a:r>
            <a:endParaRPr b="0" i="0" sz="4500" u="none" cap="none" strike="noStrike">
              <a:solidFill>
                <a:srgbClr val="323232"/>
              </a:solidFill>
              <a:latin typeface="Arial"/>
              <a:ea typeface="Arial"/>
              <a:cs typeface="Arial"/>
              <a:sym typeface="Arial"/>
            </a:endParaRPr>
          </a:p>
          <a:p>
            <a:pPr indent="-603250" lvl="0" marL="571500" marR="0" rtl="0" algn="just">
              <a:lnSpc>
                <a:spcPct val="90000"/>
              </a:lnSpc>
              <a:spcBef>
                <a:spcPts val="2000"/>
              </a:spcBef>
              <a:spcAft>
                <a:spcPts val="0"/>
              </a:spcAft>
              <a:buClr>
                <a:srgbClr val="323232"/>
              </a:buClr>
              <a:buSzPts val="4500"/>
              <a:buFont typeface="Noto Sans Symbols"/>
              <a:buChar char="❑"/>
            </a:pPr>
            <a:r>
              <a:rPr b="0" i="0" lang="es-ES" sz="4500" u="none" cap="none" strike="noStrike">
                <a:solidFill>
                  <a:srgbClr val="323232"/>
                </a:solidFill>
                <a:latin typeface="Arial"/>
                <a:ea typeface="Arial"/>
                <a:cs typeface="Arial"/>
                <a:sym typeface="Arial"/>
              </a:rPr>
              <a:t>Debate y reflexión sobre el cuestionario en grupos pequeños.</a:t>
            </a:r>
            <a:endParaRPr b="0" i="0" sz="4500" u="none" cap="none" strike="noStrike">
              <a:solidFill>
                <a:srgbClr val="000000"/>
              </a:solidFill>
              <a:latin typeface="Arial"/>
              <a:ea typeface="Arial"/>
              <a:cs typeface="Arial"/>
              <a:sym typeface="Arial"/>
            </a:endParaRPr>
          </a:p>
          <a:p>
            <a:pPr indent="0" lvl="0" marL="0" marR="0" rtl="0" algn="l">
              <a:lnSpc>
                <a:spcPct val="90000"/>
              </a:lnSpc>
              <a:spcBef>
                <a:spcPts val="2000"/>
              </a:spcBef>
              <a:spcAft>
                <a:spcPts val="0"/>
              </a:spcAft>
              <a:buClr>
                <a:srgbClr val="323232"/>
              </a:buClr>
              <a:buSzPts val="4000"/>
              <a:buFont typeface="Arial"/>
              <a:buNone/>
            </a:pPr>
            <a:r>
              <a:rPr b="1" i="1" lang="es-ES" sz="4500" u="none" cap="none" strike="noStrike">
                <a:solidFill>
                  <a:srgbClr val="323232"/>
                </a:solidFill>
              </a:rPr>
              <a:t>Caso “La Posada del Mar”</a:t>
            </a:r>
            <a:endParaRPr b="1" i="0" sz="4500" u="none" cap="none" strike="noStrike">
              <a:solidFill>
                <a:srgbClr val="000000"/>
              </a:solidFill>
            </a:endParaRPr>
          </a:p>
          <a:p>
            <a:pPr indent="-514350" lvl="1" marL="914400" marR="0" rtl="0" algn="l">
              <a:lnSpc>
                <a:spcPct val="100000"/>
              </a:lnSpc>
              <a:spcBef>
                <a:spcPts val="0"/>
              </a:spcBef>
              <a:spcAft>
                <a:spcPts val="0"/>
              </a:spcAft>
              <a:buClr>
                <a:srgbClr val="323232"/>
              </a:buClr>
              <a:buSzPts val="4500"/>
              <a:buFont typeface="Noto Sans Symbols"/>
              <a:buChar char="○"/>
            </a:pPr>
            <a:r>
              <a:rPr b="0" i="0" lang="es-ES" sz="4500" u="none" cap="none" strike="noStrike">
                <a:solidFill>
                  <a:srgbClr val="323232"/>
                </a:solidFill>
                <a:latin typeface="Arial"/>
                <a:ea typeface="Arial"/>
                <a:cs typeface="Arial"/>
                <a:sym typeface="Arial"/>
              </a:rPr>
              <a:t>Casa de huéspedes costera de gestión familiar (12 habitaciones).</a:t>
            </a:r>
            <a:endParaRPr b="0" i="0" sz="4500" u="none" cap="none" strike="noStrike">
              <a:solidFill>
                <a:srgbClr val="000000"/>
              </a:solidFill>
              <a:latin typeface="Arial"/>
              <a:ea typeface="Arial"/>
              <a:cs typeface="Arial"/>
              <a:sym typeface="Arial"/>
            </a:endParaRPr>
          </a:p>
          <a:p>
            <a:pPr indent="-514350" lvl="1" marL="914400" marR="0" rtl="0" algn="l">
              <a:lnSpc>
                <a:spcPct val="100000"/>
              </a:lnSpc>
              <a:spcBef>
                <a:spcPts val="0"/>
              </a:spcBef>
              <a:spcAft>
                <a:spcPts val="0"/>
              </a:spcAft>
              <a:buClr>
                <a:srgbClr val="323232"/>
              </a:buClr>
              <a:buSzPts val="4500"/>
              <a:buFont typeface="Noto Sans Symbols"/>
              <a:buChar char="○"/>
            </a:pPr>
            <a:r>
              <a:rPr b="0" i="0" lang="es-ES" sz="4500" u="none" cap="none" strike="noStrike">
                <a:solidFill>
                  <a:srgbClr val="323232"/>
                </a:solidFill>
                <a:latin typeface="Arial"/>
                <a:ea typeface="Arial"/>
                <a:cs typeface="Arial"/>
                <a:sym typeface="Arial"/>
              </a:rPr>
              <a:t>Paneles solares, pero sin un sistema formal de sostenibilidad.</a:t>
            </a:r>
            <a:endParaRPr b="0" i="0" sz="4500" u="none" cap="none" strike="noStrike">
              <a:solidFill>
                <a:srgbClr val="000000"/>
              </a:solidFill>
              <a:latin typeface="Arial"/>
              <a:ea typeface="Arial"/>
              <a:cs typeface="Arial"/>
              <a:sym typeface="Arial"/>
            </a:endParaRPr>
          </a:p>
          <a:p>
            <a:pPr indent="-514350" lvl="1" marL="914400" marR="0" rtl="0" algn="l">
              <a:lnSpc>
                <a:spcPct val="90000"/>
              </a:lnSpc>
              <a:spcBef>
                <a:spcPts val="2000"/>
              </a:spcBef>
              <a:spcAft>
                <a:spcPts val="0"/>
              </a:spcAft>
              <a:buClr>
                <a:srgbClr val="323232"/>
              </a:buClr>
              <a:buSzPts val="4500"/>
              <a:buFont typeface="Noto Sans Symbols"/>
              <a:buChar char="○"/>
            </a:pPr>
            <a:r>
              <a:rPr b="0" i="0" lang="es-ES" sz="4500" u="none" cap="none" strike="noStrike">
                <a:solidFill>
                  <a:srgbClr val="323232"/>
                </a:solidFill>
                <a:latin typeface="Arial"/>
                <a:ea typeface="Arial"/>
                <a:cs typeface="Arial"/>
                <a:sym typeface="Arial"/>
              </a:rPr>
              <a:t>Problemas: desperdicio de alimentos, consumo de agua y falta de formación del personal.</a:t>
            </a:r>
            <a:endParaRPr b="0" i="0" sz="4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s-ES" sz="4500" u="none" cap="none" strike="noStrike">
                <a:solidFill>
                  <a:srgbClr val="323232"/>
                </a:solidFill>
                <a:latin typeface="Arial"/>
                <a:ea typeface="Arial"/>
                <a:cs typeface="Arial"/>
                <a:sym typeface="Arial"/>
              </a:rPr>
              <a:t>Tarea:</a:t>
            </a:r>
            <a:endParaRPr b="1" i="0" sz="4500" u="none" cap="none" strike="noStrike">
              <a:solidFill>
                <a:srgbClr val="000000"/>
              </a:solidFill>
              <a:latin typeface="Arial"/>
              <a:ea typeface="Arial"/>
              <a:cs typeface="Arial"/>
              <a:sym typeface="Arial"/>
            </a:endParaRPr>
          </a:p>
          <a:p>
            <a:pPr indent="-514350" lvl="0" marL="457200" marR="0" rtl="0" algn="l">
              <a:lnSpc>
                <a:spcPct val="100000"/>
              </a:lnSpc>
              <a:spcBef>
                <a:spcPts val="0"/>
              </a:spcBef>
              <a:spcAft>
                <a:spcPts val="0"/>
              </a:spcAft>
              <a:buClr>
                <a:srgbClr val="323232"/>
              </a:buClr>
              <a:buSzPts val="4500"/>
              <a:buFont typeface="Arial"/>
              <a:buChar char="●"/>
            </a:pPr>
            <a:r>
              <a:rPr b="0" i="0" lang="es-ES" sz="4500" u="none" cap="none" strike="noStrike">
                <a:solidFill>
                  <a:srgbClr val="323232"/>
                </a:solidFill>
                <a:latin typeface="Arial"/>
                <a:ea typeface="Arial"/>
                <a:cs typeface="Arial"/>
                <a:sym typeface="Arial"/>
              </a:rPr>
              <a:t>Elige la certificación/sistema más adecuada (p. ej., Etiqueta Ecológica de la UE, Biosphere, ISO 14001).</a:t>
            </a:r>
            <a:endParaRPr b="0" i="0" sz="4500" u="none" cap="none" strike="noStrike">
              <a:solidFill>
                <a:srgbClr val="000000"/>
              </a:solidFill>
              <a:latin typeface="Arial"/>
              <a:ea typeface="Arial"/>
              <a:cs typeface="Arial"/>
              <a:sym typeface="Arial"/>
            </a:endParaRPr>
          </a:p>
          <a:p>
            <a:pPr indent="-514350" lvl="0" marL="457200" marR="0" rtl="0" algn="l">
              <a:lnSpc>
                <a:spcPct val="100000"/>
              </a:lnSpc>
              <a:spcBef>
                <a:spcPts val="0"/>
              </a:spcBef>
              <a:spcAft>
                <a:spcPts val="0"/>
              </a:spcAft>
              <a:buClr>
                <a:srgbClr val="323232"/>
              </a:buClr>
              <a:buSzPts val="4500"/>
              <a:buChar char="●"/>
            </a:pPr>
            <a:r>
              <a:rPr b="0" i="0" lang="es-ES" sz="4500" u="none" cap="none" strike="noStrike">
                <a:solidFill>
                  <a:srgbClr val="323232"/>
                </a:solidFill>
                <a:latin typeface="Arial"/>
                <a:ea typeface="Arial"/>
                <a:cs typeface="Arial"/>
                <a:sym typeface="Arial"/>
              </a:rPr>
              <a:t>Identifica</a:t>
            </a:r>
            <a:r>
              <a:rPr lang="es-ES" sz="4500">
                <a:solidFill>
                  <a:srgbClr val="323232"/>
                </a:solidFill>
              </a:rPr>
              <a:t> </a:t>
            </a:r>
            <a:r>
              <a:rPr b="0" i="0" lang="es-ES" sz="4500" u="none" cap="none" strike="noStrike">
                <a:solidFill>
                  <a:srgbClr val="323232"/>
                </a:solidFill>
                <a:latin typeface="Arial"/>
                <a:ea typeface="Arial"/>
                <a:cs typeface="Arial"/>
                <a:sym typeface="Arial"/>
              </a:rPr>
              <a:t>un beneficio y un desafío.</a:t>
            </a:r>
            <a:endParaRPr sz="4500"/>
          </a:p>
          <a:p>
            <a:pPr indent="-514350" lvl="0" marL="457200" marR="0" rtl="0" algn="l">
              <a:lnSpc>
                <a:spcPct val="100000"/>
              </a:lnSpc>
              <a:spcBef>
                <a:spcPts val="0"/>
              </a:spcBef>
              <a:spcAft>
                <a:spcPts val="0"/>
              </a:spcAft>
              <a:buClr>
                <a:srgbClr val="323232"/>
              </a:buClr>
              <a:buSzPts val="4500"/>
              <a:buChar char="●"/>
            </a:pPr>
            <a:r>
              <a:rPr b="0" i="0" lang="es-ES" sz="4500" u="none" cap="none" strike="noStrike">
                <a:solidFill>
                  <a:srgbClr val="323232"/>
                </a:solidFill>
                <a:latin typeface="Arial"/>
                <a:ea typeface="Arial"/>
                <a:cs typeface="Arial"/>
                <a:sym typeface="Arial"/>
              </a:rPr>
              <a:t>Present</a:t>
            </a:r>
            <a:r>
              <a:rPr lang="es-ES" sz="4500">
                <a:solidFill>
                  <a:srgbClr val="323232"/>
                </a:solidFill>
              </a:rPr>
              <a:t>a</a:t>
            </a:r>
            <a:r>
              <a:rPr b="0" i="0" lang="es-ES" sz="4500" u="none" cap="none" strike="noStrike">
                <a:solidFill>
                  <a:srgbClr val="323232"/>
                </a:solidFill>
                <a:latin typeface="Arial"/>
                <a:ea typeface="Arial"/>
                <a:cs typeface="Arial"/>
                <a:sym typeface="Arial"/>
              </a:rPr>
              <a:t> la recomendación en 1 minuto.</a:t>
            </a:r>
            <a:endParaRPr b="0" i="0" sz="4500" u="none" cap="none" strike="noStrike">
              <a:solidFill>
                <a:srgbClr val="323232"/>
              </a:solidFill>
              <a:latin typeface="Arial"/>
              <a:ea typeface="Arial"/>
              <a:cs typeface="Arial"/>
              <a:sym typeface="Arial"/>
            </a:endParaRPr>
          </a:p>
        </p:txBody>
      </p:sp>
      <p:sp>
        <p:nvSpPr>
          <p:cNvPr id="391" name="Google Shape;391;g38af89287fc_0_0"/>
          <p:cNvSpPr txBox="1"/>
          <p:nvPr/>
        </p:nvSpPr>
        <p:spPr>
          <a:xfrm>
            <a:off x="761996" y="1332274"/>
            <a:ext cx="22860000" cy="7986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None/>
            </a:pPr>
            <a:r>
              <a:rPr b="1" i="0" lang="es-ES" sz="4800" u="none" cap="none" strike="noStrike">
                <a:solidFill>
                  <a:schemeClr val="accent1"/>
                </a:solidFill>
                <a:latin typeface="Arial"/>
                <a:ea typeface="Arial"/>
                <a:cs typeface="Arial"/>
                <a:sym typeface="Arial"/>
              </a:rPr>
              <a:t>8.1 Cuestionario y reflexión en grupo</a:t>
            </a:r>
            <a:endParaRPr b="1" i="0" sz="1400" u="none" cap="none" strike="noStrike">
              <a:solidFill>
                <a:schemeClr val="accent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26"/>
          <p:cNvSpPr txBox="1"/>
          <p:nvPr/>
        </p:nvSpPr>
        <p:spPr>
          <a:xfrm>
            <a:off x="762000" y="2895600"/>
            <a:ext cx="21680400" cy="9016200"/>
          </a:xfrm>
          <a:prstGeom prst="rect">
            <a:avLst/>
          </a:prstGeom>
          <a:noFill/>
          <a:ln>
            <a:noFill/>
          </a:ln>
        </p:spPr>
        <p:txBody>
          <a:bodyPr anchorCtr="0" anchor="t" bIns="0" lIns="0" spcFirstLastPara="1" rIns="0" wrap="square" tIns="118850">
            <a:noAutofit/>
          </a:bodyPr>
          <a:lstStyle/>
          <a:p>
            <a:pPr indent="0" lvl="0" marL="0" marR="0" rtl="0" algn="just">
              <a:lnSpc>
                <a:spcPct val="115000"/>
              </a:lnSpc>
              <a:spcBef>
                <a:spcPts val="2000"/>
              </a:spcBef>
              <a:spcAft>
                <a:spcPts val="0"/>
              </a:spcAft>
              <a:buNone/>
            </a:pPr>
            <a:r>
              <a:rPr b="1" i="0" lang="es-ES" sz="5000" u="none" cap="none" strike="noStrike">
                <a:solidFill>
                  <a:srgbClr val="323232"/>
                </a:solidFill>
              </a:rPr>
              <a:t>Videos:</a:t>
            </a:r>
            <a:endParaRPr b="1" i="0" sz="5000" u="none" cap="none" strike="noStrike">
              <a:solidFill>
                <a:srgbClr val="000000"/>
              </a:solidFill>
            </a:endParaRPr>
          </a:p>
          <a:p>
            <a:pPr indent="0" lvl="0" marL="0" marR="0" rtl="0" algn="l">
              <a:lnSpc>
                <a:spcPct val="115000"/>
              </a:lnSpc>
              <a:spcBef>
                <a:spcPts val="0"/>
              </a:spcBef>
              <a:spcAft>
                <a:spcPts val="0"/>
              </a:spcAft>
              <a:buNone/>
            </a:pPr>
            <a:r>
              <a:rPr b="1" i="0" lang="es-ES" sz="5000" u="none" cap="none" strike="noStrike">
                <a:solidFill>
                  <a:srgbClr val="323232"/>
                </a:solidFill>
                <a:latin typeface="Arial"/>
                <a:ea typeface="Arial"/>
                <a:cs typeface="Arial"/>
                <a:sym typeface="Arial"/>
              </a:rPr>
              <a:t>Contenido</a:t>
            </a:r>
            <a:r>
              <a:rPr b="0" i="0" lang="es-ES" sz="5000" u="none" cap="none" strike="noStrike">
                <a:solidFill>
                  <a:srgbClr val="323232"/>
                </a:solidFill>
                <a:latin typeface="Arial"/>
                <a:ea typeface="Arial"/>
                <a:cs typeface="Arial"/>
                <a:sym typeface="Arial"/>
              </a:rPr>
              <a:t>:</a:t>
            </a:r>
            <a:endParaRPr b="0" i="0" sz="50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None/>
            </a:pPr>
            <a:r>
              <a:t/>
            </a:r>
            <a:endParaRPr b="0" i="0" sz="5000" u="none" cap="none" strike="noStrike">
              <a:solidFill>
                <a:srgbClr val="000000"/>
              </a:solidFill>
              <a:latin typeface="Arial"/>
              <a:ea typeface="Arial"/>
              <a:cs typeface="Arial"/>
              <a:sym typeface="Arial"/>
            </a:endParaRPr>
          </a:p>
          <a:p>
            <a:pPr indent="-635000" lvl="0" marL="571500" marR="0" rtl="0" algn="l">
              <a:lnSpc>
                <a:spcPct val="115000"/>
              </a:lnSpc>
              <a:spcBef>
                <a:spcPts val="0"/>
              </a:spcBef>
              <a:spcAft>
                <a:spcPts val="0"/>
              </a:spcAft>
              <a:buClr>
                <a:srgbClr val="000000"/>
              </a:buClr>
              <a:buSzPts val="5000"/>
              <a:buFont typeface="Calibri"/>
              <a:buChar char="-"/>
            </a:pPr>
            <a:r>
              <a:rPr b="0" i="0" lang="es-ES" sz="5000" u="none" cap="none" strike="noStrike">
                <a:solidFill>
                  <a:srgbClr val="323232"/>
                </a:solidFill>
                <a:latin typeface="Arial"/>
                <a:ea typeface="Arial"/>
                <a:cs typeface="Arial"/>
                <a:sym typeface="Arial"/>
              </a:rPr>
              <a:t>Etiqueta Ecológica de la UE para Alojamientos Turísticos.</a:t>
            </a:r>
            <a:endParaRPr b="0" i="0" sz="5000" u="none" cap="none" strike="noStrike">
              <a:solidFill>
                <a:srgbClr val="000000"/>
              </a:solidFill>
              <a:latin typeface="Arial"/>
              <a:ea typeface="Arial"/>
              <a:cs typeface="Arial"/>
              <a:sym typeface="Arial"/>
            </a:endParaRPr>
          </a:p>
          <a:p>
            <a:pPr indent="-635000" lvl="0" marL="571500" marR="0" rtl="0" algn="l">
              <a:lnSpc>
                <a:spcPct val="115000"/>
              </a:lnSpc>
              <a:spcBef>
                <a:spcPts val="0"/>
              </a:spcBef>
              <a:spcAft>
                <a:spcPts val="0"/>
              </a:spcAft>
              <a:buClr>
                <a:srgbClr val="000000"/>
              </a:buClr>
              <a:buSzPts val="5000"/>
              <a:buFont typeface="Calibri"/>
              <a:buChar char="-"/>
            </a:pPr>
            <a:r>
              <a:rPr b="0" i="0" lang="es-ES" sz="5000" u="none" cap="none" strike="noStrike">
                <a:solidFill>
                  <a:srgbClr val="323232"/>
                </a:solidFill>
                <a:latin typeface="Arial"/>
                <a:ea typeface="Arial"/>
                <a:cs typeface="Arial"/>
                <a:sym typeface="Arial"/>
              </a:rPr>
              <a:t>Introducción a la Clave Verde 2023.</a:t>
            </a:r>
            <a:endParaRPr b="0" i="0" sz="5000" u="none" cap="none" strike="noStrike">
              <a:solidFill>
                <a:srgbClr val="000000"/>
              </a:solidFill>
              <a:latin typeface="Arial"/>
              <a:ea typeface="Arial"/>
              <a:cs typeface="Arial"/>
              <a:sym typeface="Arial"/>
            </a:endParaRPr>
          </a:p>
          <a:p>
            <a:pPr indent="-635000" lvl="0" marL="571500" marR="0" rtl="0" algn="l">
              <a:lnSpc>
                <a:spcPct val="115000"/>
              </a:lnSpc>
              <a:spcBef>
                <a:spcPts val="0"/>
              </a:spcBef>
              <a:spcAft>
                <a:spcPts val="0"/>
              </a:spcAft>
              <a:buClr>
                <a:srgbClr val="000000"/>
              </a:buClr>
              <a:buSzPts val="5000"/>
              <a:buFont typeface="Calibri"/>
              <a:buChar char="-"/>
            </a:pPr>
            <a:r>
              <a:rPr b="0" i="0" lang="es-ES" sz="5000" u="none" cap="none" strike="noStrike">
                <a:solidFill>
                  <a:srgbClr val="323232"/>
                </a:solidFill>
                <a:latin typeface="Arial"/>
                <a:ea typeface="Arial"/>
                <a:cs typeface="Arial"/>
                <a:sym typeface="Arial"/>
              </a:rPr>
              <a:t>Turismo Responsable Biosphere (caso de Cataluña).</a:t>
            </a:r>
            <a:endParaRPr b="0" i="0" sz="5000" u="none" cap="none" strike="noStrike">
              <a:solidFill>
                <a:srgbClr val="000000"/>
              </a:solidFill>
              <a:latin typeface="Arial"/>
              <a:ea typeface="Arial"/>
              <a:cs typeface="Arial"/>
              <a:sym typeface="Arial"/>
            </a:endParaRPr>
          </a:p>
          <a:p>
            <a:pPr indent="-635000" lvl="0" marL="571500" marR="0" rtl="0" algn="l">
              <a:lnSpc>
                <a:spcPct val="115000"/>
              </a:lnSpc>
              <a:spcBef>
                <a:spcPts val="0"/>
              </a:spcBef>
              <a:spcAft>
                <a:spcPts val="0"/>
              </a:spcAft>
              <a:buClr>
                <a:srgbClr val="000000"/>
              </a:buClr>
              <a:buSzPts val="5000"/>
              <a:buFont typeface="Calibri"/>
              <a:buChar char="-"/>
            </a:pPr>
            <a:r>
              <a:rPr b="0" i="0" lang="es-ES" sz="5000" u="none" cap="none" strike="noStrike">
                <a:solidFill>
                  <a:srgbClr val="323232"/>
                </a:solidFill>
                <a:latin typeface="Arial"/>
                <a:ea typeface="Arial"/>
                <a:cs typeface="Arial"/>
                <a:sym typeface="Arial"/>
              </a:rPr>
              <a:t>Introducción a la certificación Travelife.</a:t>
            </a:r>
            <a:endParaRPr b="0" i="0" sz="50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None/>
            </a:pPr>
            <a:r>
              <a:t/>
            </a:r>
            <a:endParaRPr b="0" i="0" sz="5000" u="none" cap="none" strike="noStrike">
              <a:solidFill>
                <a:srgbClr val="000000"/>
              </a:solidFill>
              <a:latin typeface="Arial"/>
              <a:ea typeface="Arial"/>
              <a:cs typeface="Arial"/>
              <a:sym typeface="Arial"/>
            </a:endParaRPr>
          </a:p>
          <a:p>
            <a:pPr indent="0" lvl="0" marL="0" marR="0" rtl="0" algn="l">
              <a:lnSpc>
                <a:spcPct val="115000"/>
              </a:lnSpc>
              <a:spcBef>
                <a:spcPts val="2000"/>
              </a:spcBef>
              <a:spcAft>
                <a:spcPts val="0"/>
              </a:spcAft>
              <a:buNone/>
            </a:pPr>
            <a:r>
              <a:rPr b="0" i="0" lang="es-ES" sz="5000" u="none" cap="none" strike="noStrike">
                <a:solidFill>
                  <a:srgbClr val="323232"/>
                </a:solidFill>
                <a:latin typeface="Arial"/>
                <a:ea typeface="Arial"/>
                <a:cs typeface="Arial"/>
                <a:sym typeface="Arial"/>
              </a:rPr>
              <a:t>Instrucciones: Ver vídeos y observar 2 o 3 criterios o prácticas clave por programa.</a:t>
            </a:r>
            <a:endParaRPr b="0" i="0" sz="5000" u="none" cap="none" strike="noStrike">
              <a:solidFill>
                <a:srgbClr val="323232"/>
              </a:solidFill>
              <a:latin typeface="Arial"/>
              <a:ea typeface="Arial"/>
              <a:cs typeface="Arial"/>
              <a:sym typeface="Arial"/>
            </a:endParaRPr>
          </a:p>
        </p:txBody>
      </p:sp>
      <p:sp>
        <p:nvSpPr>
          <p:cNvPr id="397" name="Google Shape;397;p26"/>
          <p:cNvSpPr txBox="1"/>
          <p:nvPr/>
        </p:nvSpPr>
        <p:spPr>
          <a:xfrm>
            <a:off x="761996" y="1523999"/>
            <a:ext cx="22860000" cy="7986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None/>
            </a:pPr>
            <a:r>
              <a:rPr b="1" i="0" lang="es-ES" sz="4800" u="none" cap="none" strike="noStrike">
                <a:solidFill>
                  <a:schemeClr val="accent1"/>
                </a:solidFill>
                <a:latin typeface="Arial"/>
                <a:ea typeface="Arial"/>
                <a:cs typeface="Arial"/>
                <a:sym typeface="Arial"/>
              </a:rPr>
              <a:t>8.2 Recursos de autoaprendizaje</a:t>
            </a:r>
            <a:endParaRPr b="1" i="0" sz="1400" u="none" cap="none" strike="noStrike">
              <a:solidFill>
                <a:schemeClr val="accent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27"/>
          <p:cNvSpPr txBox="1"/>
          <p:nvPr/>
        </p:nvSpPr>
        <p:spPr>
          <a:xfrm>
            <a:off x="1337850" y="2633550"/>
            <a:ext cx="21708300" cy="8448900"/>
          </a:xfrm>
          <a:prstGeom prst="rect">
            <a:avLst/>
          </a:prstGeom>
          <a:noFill/>
          <a:ln>
            <a:noFill/>
          </a:ln>
        </p:spPr>
        <p:txBody>
          <a:bodyPr anchorCtr="0" anchor="t" bIns="0" lIns="0" spcFirstLastPara="1" rIns="0" wrap="square" tIns="118850">
            <a:noAutofit/>
          </a:bodyPr>
          <a:lstStyle/>
          <a:p>
            <a:pPr indent="0" lvl="0" marL="0" marR="0" rtl="0" algn="just">
              <a:lnSpc>
                <a:spcPct val="100000"/>
              </a:lnSpc>
              <a:spcBef>
                <a:spcPts val="0"/>
              </a:spcBef>
              <a:spcAft>
                <a:spcPts val="0"/>
              </a:spcAft>
              <a:buNone/>
            </a:pPr>
            <a:r>
              <a:rPr b="1" i="0" lang="es-ES" sz="5000" u="none" cap="none" strike="noStrike">
                <a:solidFill>
                  <a:srgbClr val="323232"/>
                </a:solidFill>
              </a:rPr>
              <a:t>Lecturas</a:t>
            </a:r>
            <a:endParaRPr b="1" i="0" sz="5000" u="none" cap="none" strike="noStrike">
              <a:solidFill>
                <a:srgbClr val="000000"/>
              </a:solidFill>
            </a:endParaRPr>
          </a:p>
          <a:p>
            <a:pPr indent="0" lvl="0" marL="0" marR="0" rtl="0" algn="just">
              <a:lnSpc>
                <a:spcPct val="100000"/>
              </a:lnSpc>
              <a:spcBef>
                <a:spcPts val="0"/>
              </a:spcBef>
              <a:spcAft>
                <a:spcPts val="0"/>
              </a:spcAft>
              <a:buNone/>
            </a:pPr>
            <a:r>
              <a:rPr b="1" i="0" lang="es-ES" sz="5000" u="none" cap="none" strike="noStrike">
                <a:solidFill>
                  <a:srgbClr val="323232"/>
                </a:solidFill>
                <a:latin typeface="Arial"/>
                <a:ea typeface="Arial"/>
                <a:cs typeface="Arial"/>
                <a:sym typeface="Arial"/>
              </a:rPr>
              <a:t>Contenido:</a:t>
            </a:r>
            <a:endParaRPr b="1" i="0" sz="5000" u="none" cap="none" strike="noStrike">
              <a:solidFill>
                <a:srgbClr val="000000"/>
              </a:solidFill>
              <a:latin typeface="Arial"/>
              <a:ea typeface="Arial"/>
              <a:cs typeface="Arial"/>
              <a:sym typeface="Arial"/>
            </a:endParaRPr>
          </a:p>
          <a:p>
            <a:pPr indent="-635000" lvl="0" marL="571500" marR="0" rtl="0" algn="just">
              <a:lnSpc>
                <a:spcPct val="100000"/>
              </a:lnSpc>
              <a:spcBef>
                <a:spcPts val="0"/>
              </a:spcBef>
              <a:spcAft>
                <a:spcPts val="0"/>
              </a:spcAft>
              <a:buClr>
                <a:srgbClr val="000000"/>
              </a:buClr>
              <a:buSzPts val="5000"/>
              <a:buFont typeface="Calibri"/>
              <a:buChar char="-"/>
            </a:pPr>
            <a:r>
              <a:rPr b="0" i="0" lang="es-ES" sz="5000" u="none" cap="none" strike="noStrike">
                <a:solidFill>
                  <a:srgbClr val="323232"/>
                </a:solidFill>
                <a:latin typeface="Arial"/>
                <a:ea typeface="Arial"/>
                <a:cs typeface="Arial"/>
                <a:sym typeface="Arial"/>
              </a:rPr>
              <a:t>Ficha informativa de EMAS (Green Forum EU).</a:t>
            </a:r>
            <a:endParaRPr b="0" i="0" sz="5000" u="none" cap="none" strike="noStrike">
              <a:solidFill>
                <a:srgbClr val="000000"/>
              </a:solidFill>
              <a:latin typeface="Arial"/>
              <a:ea typeface="Arial"/>
              <a:cs typeface="Arial"/>
              <a:sym typeface="Arial"/>
            </a:endParaRPr>
          </a:p>
          <a:p>
            <a:pPr indent="-635000" lvl="0" marL="571500" marR="0" rtl="0" algn="just">
              <a:lnSpc>
                <a:spcPct val="100000"/>
              </a:lnSpc>
              <a:spcBef>
                <a:spcPts val="0"/>
              </a:spcBef>
              <a:spcAft>
                <a:spcPts val="0"/>
              </a:spcAft>
              <a:buClr>
                <a:srgbClr val="000000"/>
              </a:buClr>
              <a:buSzPts val="5000"/>
              <a:buFont typeface="Calibri"/>
              <a:buChar char="-"/>
            </a:pPr>
            <a:r>
              <a:rPr b="0" i="0" lang="es-ES" sz="5000" u="none" cap="none" strike="noStrike">
                <a:solidFill>
                  <a:srgbClr val="323232"/>
                </a:solidFill>
                <a:latin typeface="Arial"/>
                <a:ea typeface="Arial"/>
                <a:cs typeface="Arial"/>
                <a:sym typeface="Arial"/>
              </a:rPr>
              <a:t>Manual del usuario de la etiqueta ecológica de la UE (requisitos y solicitud).</a:t>
            </a:r>
            <a:endParaRPr b="0" i="0" sz="5000" u="none" cap="none" strike="noStrike">
              <a:solidFill>
                <a:srgbClr val="000000"/>
              </a:solidFill>
              <a:latin typeface="Arial"/>
              <a:ea typeface="Arial"/>
              <a:cs typeface="Arial"/>
              <a:sym typeface="Arial"/>
            </a:endParaRPr>
          </a:p>
          <a:p>
            <a:pPr indent="-635000" lvl="0" marL="571500" marR="0" rtl="0" algn="just">
              <a:lnSpc>
                <a:spcPct val="100000"/>
              </a:lnSpc>
              <a:spcBef>
                <a:spcPts val="0"/>
              </a:spcBef>
              <a:spcAft>
                <a:spcPts val="0"/>
              </a:spcAft>
              <a:buClr>
                <a:srgbClr val="000000"/>
              </a:buClr>
              <a:buSzPts val="5000"/>
              <a:buFont typeface="Calibri"/>
              <a:buChar char="-"/>
            </a:pPr>
            <a:r>
              <a:rPr b="0" i="0" lang="es-ES" sz="5000" u="none" cap="none" strike="noStrike">
                <a:solidFill>
                  <a:srgbClr val="323232"/>
                </a:solidFill>
                <a:latin typeface="Arial"/>
                <a:ea typeface="Arial"/>
                <a:cs typeface="Arial"/>
                <a:sym typeface="Arial"/>
              </a:rPr>
              <a:t>Criterios del sector GSTC (4 pilares).</a:t>
            </a:r>
            <a:endParaRPr b="0" i="0" sz="5000" u="none" cap="none" strike="noStrike">
              <a:solidFill>
                <a:srgbClr val="000000"/>
              </a:solidFill>
              <a:latin typeface="Arial"/>
              <a:ea typeface="Arial"/>
              <a:cs typeface="Arial"/>
              <a:sym typeface="Arial"/>
            </a:endParaRPr>
          </a:p>
          <a:p>
            <a:pPr indent="-635000" lvl="0" marL="571500" marR="0" rtl="0" algn="just">
              <a:lnSpc>
                <a:spcPct val="100000"/>
              </a:lnSpc>
              <a:spcBef>
                <a:spcPts val="0"/>
              </a:spcBef>
              <a:spcAft>
                <a:spcPts val="0"/>
              </a:spcAft>
              <a:buClr>
                <a:srgbClr val="000000"/>
              </a:buClr>
              <a:buSzPts val="5000"/>
              <a:buFont typeface="Calibri"/>
              <a:buChar char="-"/>
            </a:pPr>
            <a:r>
              <a:rPr b="0" i="0" lang="es-ES" sz="5000" u="none" cap="none" strike="noStrike">
                <a:solidFill>
                  <a:srgbClr val="323232"/>
                </a:solidFill>
                <a:latin typeface="Arial"/>
                <a:ea typeface="Arial"/>
                <a:cs typeface="Arial"/>
                <a:sym typeface="Arial"/>
              </a:rPr>
              <a:t>Turismo de la Biosfera (alineación de las pymes con los ODS).</a:t>
            </a:r>
            <a:endParaRPr b="0" i="0" sz="5000" u="none" cap="none" strike="noStrike">
              <a:solidFill>
                <a:srgbClr val="000000"/>
              </a:solidFill>
              <a:latin typeface="Arial"/>
              <a:ea typeface="Arial"/>
              <a:cs typeface="Arial"/>
              <a:sym typeface="Arial"/>
            </a:endParaRPr>
          </a:p>
          <a:p>
            <a:pPr indent="-635000" lvl="0" marL="571500" marR="0" rtl="0" algn="just">
              <a:lnSpc>
                <a:spcPct val="100000"/>
              </a:lnSpc>
              <a:spcBef>
                <a:spcPts val="0"/>
              </a:spcBef>
              <a:spcAft>
                <a:spcPts val="0"/>
              </a:spcAft>
              <a:buClr>
                <a:srgbClr val="000000"/>
              </a:buClr>
              <a:buSzPts val="5000"/>
              <a:buFont typeface="Calibri"/>
              <a:buChar char="-"/>
            </a:pPr>
            <a:r>
              <a:rPr b="0" i="0" lang="es-ES" sz="5000" u="none" cap="none" strike="noStrike">
                <a:solidFill>
                  <a:srgbClr val="323232"/>
                </a:solidFill>
                <a:latin typeface="Arial"/>
                <a:ea typeface="Arial"/>
                <a:cs typeface="Arial"/>
                <a:sym typeface="Arial"/>
              </a:rPr>
              <a:t>Certificaciones EarthCheck (requisitos y solicitud).</a:t>
            </a:r>
            <a:endParaRPr b="0" i="0" sz="5000" u="none" cap="none" strike="noStrike">
              <a:solidFill>
                <a:srgbClr val="000000"/>
              </a:solidFill>
              <a:latin typeface="Arial"/>
              <a:ea typeface="Arial"/>
              <a:cs typeface="Arial"/>
              <a:sym typeface="Arial"/>
            </a:endParaRPr>
          </a:p>
          <a:p>
            <a:pPr indent="-635000" lvl="0" marL="571500" marR="0" rtl="0" algn="just">
              <a:lnSpc>
                <a:spcPct val="100000"/>
              </a:lnSpc>
              <a:spcBef>
                <a:spcPts val="0"/>
              </a:spcBef>
              <a:spcAft>
                <a:spcPts val="0"/>
              </a:spcAft>
              <a:buClr>
                <a:srgbClr val="000000"/>
              </a:buClr>
              <a:buSzPts val="5000"/>
              <a:buFont typeface="Calibri"/>
              <a:buChar char="-"/>
            </a:pPr>
            <a:r>
              <a:rPr b="0" i="0" lang="es-ES" sz="5000" u="none" cap="none" strike="noStrike">
                <a:solidFill>
                  <a:srgbClr val="323232"/>
                </a:solidFill>
                <a:latin typeface="Arial"/>
                <a:ea typeface="Arial"/>
                <a:cs typeface="Arial"/>
                <a:sym typeface="Arial"/>
              </a:rPr>
              <a:t>Certificación Green Globe (requisitos y solicitud).</a:t>
            </a:r>
            <a:endParaRPr b="0" i="0" sz="5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t/>
            </a:r>
            <a:endParaRPr b="1" i="0" sz="5000" u="none" cap="none" strike="noStrike">
              <a:solidFill>
                <a:srgbClr val="323232"/>
              </a:solidFill>
              <a:latin typeface="Arial"/>
              <a:ea typeface="Arial"/>
              <a:cs typeface="Arial"/>
              <a:sym typeface="Arial"/>
            </a:endParaRPr>
          </a:p>
          <a:p>
            <a:pPr indent="0" lvl="0" marL="0" marR="0" rtl="0" algn="just">
              <a:lnSpc>
                <a:spcPct val="100000"/>
              </a:lnSpc>
              <a:spcBef>
                <a:spcPts val="0"/>
              </a:spcBef>
              <a:spcAft>
                <a:spcPts val="0"/>
              </a:spcAft>
              <a:buNone/>
            </a:pPr>
            <a:r>
              <a:rPr b="1" i="0" lang="es-ES" sz="5000" u="none" cap="none" strike="noStrike">
                <a:solidFill>
                  <a:srgbClr val="323232"/>
                </a:solidFill>
                <a:latin typeface="Arial"/>
                <a:ea typeface="Arial"/>
                <a:cs typeface="Arial"/>
                <a:sym typeface="Arial"/>
              </a:rPr>
              <a:t>Instrucciones</a:t>
            </a:r>
            <a:r>
              <a:rPr b="0" i="0" lang="es-ES" sz="5000" u="none" cap="none" strike="noStrike">
                <a:solidFill>
                  <a:srgbClr val="323232"/>
                </a:solidFill>
                <a:latin typeface="Arial"/>
                <a:ea typeface="Arial"/>
                <a:cs typeface="Arial"/>
                <a:sym typeface="Arial"/>
              </a:rPr>
              <a:t>: Resalta 3 ideas clave de las lecturas.</a:t>
            </a:r>
            <a:endParaRPr b="0" i="0" sz="5000" u="none" cap="none" strike="noStrike">
              <a:solidFill>
                <a:srgbClr val="000000"/>
              </a:solidFill>
              <a:latin typeface="Arial"/>
              <a:ea typeface="Arial"/>
              <a:cs typeface="Arial"/>
              <a:sym typeface="Arial"/>
            </a:endParaRPr>
          </a:p>
          <a:p>
            <a:pPr indent="0" lvl="0" marL="0" marR="0" rtl="0" algn="just">
              <a:lnSpc>
                <a:spcPct val="90000"/>
              </a:lnSpc>
              <a:spcBef>
                <a:spcPts val="2000"/>
              </a:spcBef>
              <a:spcAft>
                <a:spcPts val="0"/>
              </a:spcAft>
              <a:buClr>
                <a:srgbClr val="323232"/>
              </a:buClr>
              <a:buSzPts val="4000"/>
              <a:buFont typeface="Arial"/>
              <a:buNone/>
            </a:pPr>
            <a:r>
              <a:t/>
            </a:r>
            <a:endParaRPr b="0" i="0" sz="5000" u="none" cap="none" strike="noStrike">
              <a:solidFill>
                <a:srgbClr val="323232"/>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28"/>
          <p:cNvSpPr txBox="1"/>
          <p:nvPr/>
        </p:nvSpPr>
        <p:spPr>
          <a:xfrm>
            <a:off x="1314450" y="3209700"/>
            <a:ext cx="21755100" cy="7296600"/>
          </a:xfrm>
          <a:prstGeom prst="rect">
            <a:avLst/>
          </a:prstGeom>
          <a:noFill/>
          <a:ln>
            <a:noFill/>
          </a:ln>
        </p:spPr>
        <p:txBody>
          <a:bodyPr anchorCtr="0" anchor="t" bIns="0" lIns="0" spcFirstLastPara="1" rIns="0" wrap="square" tIns="118850">
            <a:noAutofit/>
          </a:bodyPr>
          <a:lstStyle/>
          <a:p>
            <a:pPr indent="0" lvl="0" marL="0" marR="0" rtl="0" algn="l">
              <a:lnSpc>
                <a:spcPct val="100000"/>
              </a:lnSpc>
              <a:spcBef>
                <a:spcPts val="0"/>
              </a:spcBef>
              <a:spcAft>
                <a:spcPts val="0"/>
              </a:spcAft>
              <a:buNone/>
            </a:pPr>
            <a:r>
              <a:rPr b="1" i="0" lang="es-ES" sz="5000" u="none" cap="none" strike="noStrike">
                <a:solidFill>
                  <a:srgbClr val="323232"/>
                </a:solidFill>
                <a:latin typeface="Arial"/>
                <a:ea typeface="Arial"/>
                <a:cs typeface="Arial"/>
                <a:sym typeface="Arial"/>
              </a:rPr>
              <a:t>Preguntas de reflexión:</a:t>
            </a:r>
            <a:endParaRPr b="1" i="0" sz="5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5000" u="none" cap="none" strike="noStrike">
              <a:solidFill>
                <a:srgbClr val="000000"/>
              </a:solidFill>
              <a:latin typeface="Arial"/>
              <a:ea typeface="Arial"/>
              <a:cs typeface="Arial"/>
              <a:sym typeface="Arial"/>
            </a:endParaRPr>
          </a:p>
          <a:p>
            <a:pPr indent="-635000" lvl="0" marL="571500" marR="0" rtl="0" algn="l">
              <a:lnSpc>
                <a:spcPct val="100000"/>
              </a:lnSpc>
              <a:spcBef>
                <a:spcPts val="0"/>
              </a:spcBef>
              <a:spcAft>
                <a:spcPts val="0"/>
              </a:spcAft>
              <a:buClr>
                <a:srgbClr val="323232"/>
              </a:buClr>
              <a:buSzPts val="5000"/>
              <a:buFont typeface="Calibri"/>
              <a:buChar char="●"/>
            </a:pPr>
            <a:r>
              <a:rPr b="0" i="0" lang="es-ES" sz="5000" u="none" cap="none" strike="noStrike">
                <a:solidFill>
                  <a:srgbClr val="323232"/>
                </a:solidFill>
                <a:latin typeface="Arial"/>
                <a:ea typeface="Arial"/>
                <a:cs typeface="Arial"/>
                <a:sym typeface="Arial"/>
              </a:rPr>
              <a:t>¿Cuál es la diferencia clave entre las ecoetiquetas y los sistemas de gestión?</a:t>
            </a:r>
            <a:endParaRPr b="0" i="0" sz="5000" u="none" cap="none" strike="noStrike">
              <a:solidFill>
                <a:srgbClr val="000000"/>
              </a:solidFill>
              <a:latin typeface="Arial"/>
              <a:ea typeface="Arial"/>
              <a:cs typeface="Arial"/>
              <a:sym typeface="Arial"/>
            </a:endParaRPr>
          </a:p>
          <a:p>
            <a:pPr indent="-635000" lvl="0" marL="571500" marR="0" rtl="0" algn="l">
              <a:lnSpc>
                <a:spcPct val="100000"/>
              </a:lnSpc>
              <a:spcBef>
                <a:spcPts val="0"/>
              </a:spcBef>
              <a:spcAft>
                <a:spcPts val="0"/>
              </a:spcAft>
              <a:buClr>
                <a:srgbClr val="323232"/>
              </a:buClr>
              <a:buSzPts val="5000"/>
              <a:buFont typeface="Calibri"/>
              <a:buChar char="●"/>
            </a:pPr>
            <a:r>
              <a:rPr b="0" i="0" lang="es-ES" sz="5000" u="none" cap="none" strike="noStrike">
                <a:solidFill>
                  <a:srgbClr val="323232"/>
                </a:solidFill>
                <a:latin typeface="Arial"/>
                <a:ea typeface="Arial"/>
                <a:cs typeface="Arial"/>
                <a:sym typeface="Arial"/>
              </a:rPr>
              <a:t>¿Qué sistema es más sencillo para las pymes y por qué?</a:t>
            </a:r>
            <a:endParaRPr b="0" i="0" sz="5000" u="none" cap="none" strike="noStrike">
              <a:solidFill>
                <a:srgbClr val="000000"/>
              </a:solidFill>
              <a:latin typeface="Arial"/>
              <a:ea typeface="Arial"/>
              <a:cs typeface="Arial"/>
              <a:sym typeface="Arial"/>
            </a:endParaRPr>
          </a:p>
          <a:p>
            <a:pPr indent="-635000" lvl="0" marL="571500" marR="0" rtl="0" algn="l">
              <a:lnSpc>
                <a:spcPct val="100000"/>
              </a:lnSpc>
              <a:spcBef>
                <a:spcPts val="0"/>
              </a:spcBef>
              <a:spcAft>
                <a:spcPts val="0"/>
              </a:spcAft>
              <a:buClr>
                <a:srgbClr val="323232"/>
              </a:buClr>
              <a:buSzPts val="5000"/>
              <a:buFont typeface="Calibri"/>
              <a:buChar char="●"/>
            </a:pPr>
            <a:r>
              <a:rPr b="0" i="0" lang="es-ES" sz="5000" u="none" cap="none" strike="noStrike">
                <a:solidFill>
                  <a:srgbClr val="323232"/>
                </a:solidFill>
                <a:latin typeface="Arial"/>
                <a:ea typeface="Arial"/>
                <a:cs typeface="Arial"/>
                <a:sym typeface="Arial"/>
              </a:rPr>
              <a:t>Una práctica aprendida (p. ej., participación del personal, alineación con los ODS)</a:t>
            </a:r>
            <a:endParaRPr b="0" i="0" sz="5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5000" u="none" cap="none" strike="noStrike">
              <a:solidFill>
                <a:srgbClr val="000000"/>
              </a:solidFill>
              <a:latin typeface="Arial"/>
              <a:ea typeface="Arial"/>
              <a:cs typeface="Arial"/>
              <a:sym typeface="Arial"/>
            </a:endParaRPr>
          </a:p>
          <a:p>
            <a:pPr indent="0" lvl="0" marL="0" marR="0" rtl="0" algn="l">
              <a:lnSpc>
                <a:spcPct val="90000"/>
              </a:lnSpc>
              <a:spcBef>
                <a:spcPts val="2000"/>
              </a:spcBef>
              <a:spcAft>
                <a:spcPts val="0"/>
              </a:spcAft>
              <a:buNone/>
            </a:pPr>
            <a:r>
              <a:rPr b="0" i="0" lang="es-ES" sz="5000" u="none" cap="none" strike="noStrike">
                <a:solidFill>
                  <a:srgbClr val="323232"/>
                </a:solidFill>
                <a:latin typeface="Arial"/>
                <a:ea typeface="Arial"/>
                <a:cs typeface="Arial"/>
                <a:sym typeface="Arial"/>
              </a:rPr>
              <a:t>Utiliza la hoja de actividades proporcionada.</a:t>
            </a:r>
            <a:endParaRPr b="0" i="0" sz="5000" u="none" cap="none" strike="noStrike">
              <a:solidFill>
                <a:srgbClr val="323232"/>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2025-09-01T13:43:11Z</dcterms:created>
  <dc:creator>Monica RIVERA</dc:creator>
</cp:coreProperties>
</file>