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93" r:id="rId2"/>
    <p:sldId id="349" r:id="rId3"/>
    <p:sldId id="379" r:id="rId4"/>
    <p:sldId id="351" r:id="rId5"/>
    <p:sldId id="352" r:id="rId6"/>
    <p:sldId id="353" r:id="rId7"/>
    <p:sldId id="380" r:id="rId8"/>
    <p:sldId id="355" r:id="rId9"/>
    <p:sldId id="381" r:id="rId10"/>
    <p:sldId id="357" r:id="rId11"/>
    <p:sldId id="358" r:id="rId12"/>
    <p:sldId id="359" r:id="rId13"/>
    <p:sldId id="382" r:id="rId14"/>
    <p:sldId id="361" r:id="rId15"/>
    <p:sldId id="362" r:id="rId16"/>
    <p:sldId id="363" r:id="rId17"/>
    <p:sldId id="364" r:id="rId18"/>
    <p:sldId id="383" r:id="rId19"/>
    <p:sldId id="366" r:id="rId20"/>
    <p:sldId id="367" r:id="rId21"/>
    <p:sldId id="384" r:id="rId22"/>
    <p:sldId id="369" r:id="rId23"/>
    <p:sldId id="370" r:id="rId24"/>
    <p:sldId id="371" r:id="rId25"/>
    <p:sldId id="372" r:id="rId26"/>
    <p:sldId id="385" r:id="rId27"/>
    <p:sldId id="374" r:id="rId28"/>
    <p:sldId id="375" r:id="rId29"/>
    <p:sldId id="376" r:id="rId30"/>
    <p:sldId id="377" r:id="rId31"/>
    <p:sldId id="378" r:id="rId32"/>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213"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22F709-0429-424D-93C5-D1A53CCA4600}" v="7" dt="2026-03-04T22:24:05.487"/>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p:scale>
          <a:sx n="30" d="100"/>
          <a:sy n="30" d="100"/>
        </p:scale>
        <p:origin x="19" y="557"/>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13" Type="http://customschemas.google.com/relationships/presentationmetadata" Target="metadata"/><Relationship Id="rId21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21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215" Type="http://schemas.openxmlformats.org/officeDocument/2006/relationships/viewProps" Target="viewProps.xml"/><Relationship Id="rId8" Type="http://schemas.openxmlformats.org/officeDocument/2006/relationships/slide" Target="slides/slide7.xml"/><Relationship Id="rId219" Type="http://schemas.microsoft.com/office/2018/10/relationships/authors" Target="authors.xml"/><Relationship Id="rId3" Type="http://schemas.openxmlformats.org/officeDocument/2006/relationships/slide" Target="slides/slide2.xml"/><Relationship Id="rId2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3200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8a13c8fa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38a13c8fae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g38a13c8fae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8a13c8fae0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g38a13c8fae0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 name="Google Shape;103;g38a13c8fae0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20890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23" name="Google Shape;12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77289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37" name="Google Shape;13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62" name="Google Shape;16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0275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31" name="Google Shape;2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47" name="Google Shape;24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58" name="Google Shape;25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76" name="Google Shape;27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4312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99" name="Google Shape;299;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s-E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09" name="Google Shape;30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4918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40" name="Google Shape;34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59" name="Google Shape;35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s-ES"/>
              <a:t>26</a:t>
            </a:fld>
            <a:endParaRPr/>
          </a:p>
        </p:txBody>
      </p:sp>
    </p:spTree>
    <p:extLst>
      <p:ext uri="{BB962C8B-B14F-4D97-AF65-F5344CB8AC3E}">
        <p14:creationId xmlns:p14="http://schemas.microsoft.com/office/powerpoint/2010/main" val="2359087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8af89287f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g38af89287f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5" name="Google Shape;41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21195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24"/>
        <p:cNvGrpSpPr/>
        <p:nvPr/>
      </p:nvGrpSpPr>
      <p:grpSpPr>
        <a:xfrm>
          <a:off x="0" y="0"/>
          <a:ext cx="0" cy="0"/>
          <a:chOff x="0" y="0"/>
          <a:chExt cx="0" cy="0"/>
        </a:xfrm>
      </p:grpSpPr>
      <p:sp>
        <p:nvSpPr>
          <p:cNvPr id="25" name="Google Shape;25;p33"/>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6" name="Google Shape;26;p3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28" name="Google Shape;28;p33"/>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9" name="Google Shape;29;p33"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994609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4" r:id="rId3"/>
    <p:sldLayoutId id="2147483667" r:id="rId4"/>
    <p:sldLayoutId id="214748366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app=desktop&amp;v=NUmqnESs4do&amp;t=1s"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a:t>7. Certyfikacja ekologiczna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sz="11600" b="1" dirty="0"/>
              <a:t>1. </a:t>
            </a:r>
            <a:r>
              <a:rPr lang="es-ES" b="1" dirty="0"/>
              <a:t>Wprowadzenie do modułu</a:t>
            </a:r>
            <a:endParaRPr dirty="0"/>
          </a:p>
        </p:txBody>
      </p:sp>
    </p:spTree>
    <p:extLst>
      <p:ext uri="{BB962C8B-B14F-4D97-AF65-F5344CB8AC3E}">
        <p14:creationId xmlns:p14="http://schemas.microsoft.com/office/powerpoint/2010/main" val="421487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38a13c8fae0_0_0"/>
          <p:cNvSpPr txBox="1">
            <a:spLocks noGrp="1"/>
          </p:cNvSpPr>
          <p:nvPr>
            <p:ph type="title"/>
          </p:nvPr>
        </p:nvSpPr>
        <p:spPr>
          <a:xfrm>
            <a:off x="761999" y="1524000"/>
            <a:ext cx="22860000" cy="2021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8000"/>
              <a:buNone/>
            </a:pPr>
            <a:r>
              <a:rPr lang="es-ES" sz="6700" b="1"/>
              <a:t>1.1 Wstępne ćwiczenie burzy mózgów </a:t>
            </a:r>
            <a:endParaRPr sz="6700" b="1"/>
          </a:p>
        </p:txBody>
      </p:sp>
      <p:sp>
        <p:nvSpPr>
          <p:cNvPr id="98" name="Google Shape;98;g38a13c8fae0_0_0"/>
          <p:cNvSpPr txBox="1">
            <a:spLocks noGrp="1"/>
          </p:cNvSpPr>
          <p:nvPr>
            <p:ph type="body" idx="1"/>
          </p:nvPr>
        </p:nvSpPr>
        <p:spPr>
          <a:xfrm>
            <a:off x="1893100" y="3545700"/>
            <a:ext cx="13997700" cy="7258200"/>
          </a:xfrm>
          <a:prstGeom prst="rect">
            <a:avLst/>
          </a:prstGeom>
          <a:noFill/>
          <a:ln>
            <a:noFill/>
          </a:ln>
        </p:spPr>
        <p:txBody>
          <a:bodyPr spcFirstLastPara="1" wrap="square" lIns="0" tIns="0" rIns="0" bIns="0" anchor="t" anchorCtr="0">
            <a:normAutofit lnSpcReduction="10000"/>
          </a:bodyPr>
          <a:lstStyle/>
          <a:p>
            <a:pPr marL="0" lvl="0" indent="0" algn="l" rtl="0">
              <a:lnSpc>
                <a:spcPct val="150000"/>
              </a:lnSpc>
              <a:spcBef>
                <a:spcPts val="2000"/>
              </a:spcBef>
              <a:spcAft>
                <a:spcPts val="0"/>
              </a:spcAft>
              <a:buSzPts val="5600"/>
              <a:buNone/>
            </a:pPr>
            <a:r>
              <a:rPr lang="es-ES" sz="5300" b="1"/>
              <a:t>Porozmawiajmy o tym razem!</a:t>
            </a:r>
            <a:endParaRPr sz="5300"/>
          </a:p>
          <a:p>
            <a:pPr marL="457200" lvl="0" indent="-457200" algn="l" rtl="0">
              <a:lnSpc>
                <a:spcPct val="100000"/>
              </a:lnSpc>
              <a:spcBef>
                <a:spcPts val="2000"/>
              </a:spcBef>
              <a:spcAft>
                <a:spcPts val="0"/>
              </a:spcAft>
              <a:buSzPts val="5300"/>
              <a:buAutoNum type="arabicPeriod"/>
            </a:pPr>
            <a:r>
              <a:rPr lang="es-ES" sz="5300"/>
              <a:t>Czy znacie jakieś certyfikaty ekologiczne stosowane w sektorze turystycznym? </a:t>
            </a:r>
            <a:endParaRPr sz="5300"/>
          </a:p>
          <a:p>
            <a:pPr marL="457200" lvl="0" indent="0" algn="l" rtl="0">
              <a:lnSpc>
                <a:spcPct val="100000"/>
              </a:lnSpc>
              <a:spcBef>
                <a:spcPts val="2000"/>
              </a:spcBef>
              <a:spcAft>
                <a:spcPts val="0"/>
              </a:spcAft>
              <a:buSzPts val="5600"/>
              <a:buNone/>
            </a:pPr>
            <a:endParaRPr sz="5300"/>
          </a:p>
          <a:p>
            <a:pPr marL="457200" lvl="0" indent="-457200" algn="l" rtl="0">
              <a:lnSpc>
                <a:spcPct val="100000"/>
              </a:lnSpc>
              <a:spcBef>
                <a:spcPts val="2000"/>
              </a:spcBef>
              <a:spcAft>
                <a:spcPts val="2000"/>
              </a:spcAft>
              <a:buSzPts val="5300"/>
              <a:buAutoNum type="arabicPeriod"/>
            </a:pPr>
            <a:r>
              <a:rPr lang="es-ES" sz="5300"/>
              <a:t>Jakie korzyści, Twoim zdaniem, może odnieść firma posiadająca certyfikat ekologiczny?</a:t>
            </a:r>
            <a:endParaRPr sz="5300"/>
          </a:p>
        </p:txBody>
      </p:sp>
      <p:pic>
        <p:nvPicPr>
          <p:cNvPr id="99" name="Google Shape;99;g38a13c8fae0_0_0"/>
          <p:cNvPicPr preferRelativeResize="0"/>
          <p:nvPr/>
        </p:nvPicPr>
        <p:blipFill rotWithShape="1">
          <a:blip r:embed="rId3">
            <a:alphaModFix/>
          </a:blip>
          <a:srcRect/>
          <a:stretch/>
        </p:blipFill>
        <p:spPr>
          <a:xfrm>
            <a:off x="16736162" y="4274601"/>
            <a:ext cx="6040575" cy="5166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38a13c8fae0_0_10"/>
          <p:cNvSpPr txBox="1">
            <a:spLocks noGrp="1"/>
          </p:cNvSpPr>
          <p:nvPr>
            <p:ph type="title"/>
          </p:nvPr>
        </p:nvSpPr>
        <p:spPr>
          <a:xfrm>
            <a:off x="761999" y="1524000"/>
            <a:ext cx="22860000" cy="2021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8000"/>
              <a:buNone/>
            </a:pPr>
            <a:r>
              <a:rPr lang="es-ES" sz="6700" b="1"/>
              <a:t>1.2 Oglądanie filmów  </a:t>
            </a:r>
            <a:endParaRPr sz="6700" b="1"/>
          </a:p>
        </p:txBody>
      </p:sp>
      <p:pic>
        <p:nvPicPr>
          <p:cNvPr id="106" name="Google Shape;106;g38a13c8fae0_0_10">
            <a:hlinkClick r:id="rId3"/>
          </p:cNvPr>
          <p:cNvPicPr preferRelativeResize="0"/>
          <p:nvPr/>
        </p:nvPicPr>
        <p:blipFill rotWithShape="1">
          <a:blip r:embed="rId4">
            <a:alphaModFix/>
          </a:blip>
          <a:srcRect/>
          <a:stretch/>
        </p:blipFill>
        <p:spPr>
          <a:xfrm>
            <a:off x="5645725" y="3154036"/>
            <a:ext cx="11991111" cy="6156219"/>
          </a:xfrm>
          <a:prstGeom prst="rect">
            <a:avLst/>
          </a:prstGeom>
          <a:noFill/>
          <a:ln>
            <a:noFill/>
          </a:ln>
        </p:spPr>
      </p:pic>
      <p:sp>
        <p:nvSpPr>
          <p:cNvPr id="107" name="Google Shape;107;g38a13c8fae0_0_10"/>
          <p:cNvSpPr txBox="1">
            <a:spLocks noGrp="1"/>
          </p:cNvSpPr>
          <p:nvPr>
            <p:ph type="body" idx="1"/>
          </p:nvPr>
        </p:nvSpPr>
        <p:spPr>
          <a:xfrm>
            <a:off x="3352799" y="2368595"/>
            <a:ext cx="16944109" cy="801164"/>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2000"/>
              </a:spcBef>
              <a:spcAft>
                <a:spcPts val="2000"/>
              </a:spcAft>
              <a:buSzPts val="5600"/>
              <a:buNone/>
            </a:pPr>
            <a:r>
              <a:rPr lang="es-ES" sz="2800" b="1"/>
              <a:t>Film wprowadzający </a:t>
            </a:r>
            <a:r>
              <a:rPr lang="es-ES" sz="2800"/>
              <a:t>– </a:t>
            </a:r>
            <a:r>
              <a:rPr lang="es-ES" sz="2800" i="1"/>
              <a:t>Co certyfikaty zrównoważonego zakwaterowania oznaczają dla europejskiej turystyki?</a:t>
            </a:r>
            <a:endParaRPr sz="2800" i="1"/>
          </a:p>
        </p:txBody>
      </p:sp>
      <p:sp>
        <p:nvSpPr>
          <p:cNvPr id="108" name="Google Shape;108;g38a13c8fae0_0_10"/>
          <p:cNvSpPr txBox="1"/>
          <p:nvPr/>
        </p:nvSpPr>
        <p:spPr>
          <a:xfrm>
            <a:off x="5645725" y="9599073"/>
            <a:ext cx="12261272" cy="345191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2000"/>
              </a:spcBef>
              <a:spcAft>
                <a:spcPts val="0"/>
              </a:spcAft>
              <a:buClr>
                <a:srgbClr val="323232"/>
              </a:buClr>
              <a:buSzPts val="5600"/>
              <a:buFont typeface="Arial"/>
              <a:buNone/>
            </a:pPr>
            <a:r>
              <a:rPr lang="es-ES" sz="3200" b="1" i="0" u="none" strike="noStrike" cap="none">
                <a:solidFill>
                  <a:srgbClr val="323232"/>
                </a:solidFill>
                <a:latin typeface="Arial"/>
                <a:ea typeface="Arial"/>
                <a:cs typeface="Arial"/>
                <a:sym typeface="Arial"/>
              </a:rPr>
              <a:t>Obejrzyj film i odpowiedz na pytania: </a:t>
            </a:r>
            <a:endParaRPr/>
          </a:p>
          <a:p>
            <a:pPr marL="457200" marR="0" lvl="0" indent="-457200" algn="l" rtl="0">
              <a:lnSpc>
                <a:spcPct val="100000"/>
              </a:lnSpc>
              <a:spcBef>
                <a:spcPts val="2000"/>
              </a:spcBef>
              <a:spcAft>
                <a:spcPts val="0"/>
              </a:spcAft>
              <a:buClr>
                <a:srgbClr val="323232"/>
              </a:buClr>
              <a:buSzPts val="5600"/>
              <a:buFont typeface="Arial"/>
              <a:buChar char="-"/>
            </a:pPr>
            <a:r>
              <a:rPr lang="es-ES" sz="3200" b="0" i="1" u="none" strike="noStrike" cap="none">
                <a:solidFill>
                  <a:srgbClr val="323232"/>
                </a:solidFill>
                <a:latin typeface="Arial"/>
                <a:ea typeface="Arial"/>
                <a:cs typeface="Arial"/>
                <a:sym typeface="Arial"/>
              </a:rPr>
              <a:t>Jakie certyfikaty zostały wymienione? </a:t>
            </a:r>
            <a:endParaRPr/>
          </a:p>
          <a:p>
            <a:pPr marL="457200" marR="0" lvl="0" indent="-457200" algn="l" rtl="0">
              <a:lnSpc>
                <a:spcPct val="100000"/>
              </a:lnSpc>
              <a:spcBef>
                <a:spcPts val="0"/>
              </a:spcBef>
              <a:spcAft>
                <a:spcPts val="0"/>
              </a:spcAft>
              <a:buClr>
                <a:srgbClr val="323232"/>
              </a:buClr>
              <a:buSzPts val="5600"/>
              <a:buFont typeface="Arial"/>
              <a:buChar char="-"/>
            </a:pPr>
            <a:r>
              <a:rPr lang="es-ES" sz="3200" b="0" i="1" u="none" strike="noStrike" cap="none">
                <a:solidFill>
                  <a:srgbClr val="323232"/>
                </a:solidFill>
                <a:latin typeface="Arial"/>
                <a:ea typeface="Arial"/>
                <a:cs typeface="Arial"/>
                <a:sym typeface="Arial"/>
              </a:rPr>
              <a:t>Jakie korzyści i wyzwania się pojawiły? </a:t>
            </a:r>
            <a:endParaRPr sz="3200" b="0" i="1" u="none" strike="noStrike" cap="none">
              <a:solidFill>
                <a:srgbClr val="32323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txBox="1">
            <a:spLocks noGrp="1"/>
          </p:cNvSpPr>
          <p:nvPr>
            <p:ph type="body" idx="1"/>
          </p:nvPr>
        </p:nvSpPr>
        <p:spPr>
          <a:xfrm>
            <a:off x="1411299" y="3122438"/>
            <a:ext cx="21561300" cy="9633900"/>
          </a:xfrm>
          <a:prstGeom prst="rect">
            <a:avLst/>
          </a:prstGeom>
          <a:noFill/>
          <a:ln>
            <a:noFill/>
          </a:ln>
        </p:spPr>
        <p:txBody>
          <a:bodyPr spcFirstLastPara="1" wrap="square" lIns="0" tIns="118850" rIns="0" bIns="0" anchor="t" anchorCtr="0">
            <a:normAutofit/>
          </a:bodyPr>
          <a:lstStyle/>
          <a:p>
            <a:pPr marL="0" lvl="0" indent="0" algn="ctr" rtl="0">
              <a:lnSpc>
                <a:spcPct val="130000"/>
              </a:lnSpc>
              <a:spcBef>
                <a:spcPts val="0"/>
              </a:spcBef>
              <a:spcAft>
                <a:spcPts val="0"/>
              </a:spcAft>
              <a:buClr>
                <a:srgbClr val="323232"/>
              </a:buClr>
              <a:buSzPts val="5600"/>
              <a:buNone/>
            </a:pPr>
            <a:r>
              <a:rPr lang="es-ES" sz="5800" i="1" baseline="30000" dirty="0"/>
              <a:t>“</a:t>
            </a:r>
            <a:r>
              <a:rPr lang="es-ES" sz="6600" i="1" baseline="30000" dirty="0"/>
              <a:t>Certyfikaty stanowią niezależny dowód zrównoważonego rozwoju. </a:t>
            </a:r>
            <a:endParaRPr sz="5800" dirty="0"/>
          </a:p>
          <a:p>
            <a:pPr marL="0" lvl="0" indent="0" algn="ctr" rtl="0">
              <a:lnSpc>
                <a:spcPct val="130000"/>
              </a:lnSpc>
              <a:spcBef>
                <a:spcPts val="0"/>
              </a:spcBef>
              <a:spcAft>
                <a:spcPts val="0"/>
              </a:spcAft>
              <a:buClr>
                <a:srgbClr val="323232"/>
              </a:buClr>
              <a:buSzPts val="6400"/>
              <a:buNone/>
            </a:pPr>
            <a:r>
              <a:rPr lang="es-ES" sz="6600" i="1" baseline="30000" dirty="0"/>
              <a:t>Budują zaufanie i zapewniają dostęp do rynków wrażliwych na kwestie ekologiczne.</a:t>
            </a:r>
            <a:endParaRPr sz="6600" i="1" baseline="30000" dirty="0"/>
          </a:p>
          <a:p>
            <a:pPr marL="0" lvl="0" indent="0" algn="just" rtl="0">
              <a:lnSpc>
                <a:spcPct val="130000"/>
              </a:lnSpc>
              <a:spcBef>
                <a:spcPts val="0"/>
              </a:spcBef>
              <a:spcAft>
                <a:spcPts val="0"/>
              </a:spcAft>
              <a:buClr>
                <a:srgbClr val="323232"/>
              </a:buClr>
              <a:buSzPts val="5600"/>
              <a:buNone/>
            </a:pPr>
            <a:r>
              <a:rPr lang="es-ES" sz="4300" dirty="0"/>
              <a:t>Turystyka znajduje się pod rosnącą presją, aby wykazać swoją zrównoważoną działalność.</a:t>
            </a:r>
            <a:r>
              <a:rPr lang="pl-PL" sz="4300" dirty="0"/>
              <a:t> </a:t>
            </a:r>
            <a:r>
              <a:rPr lang="es-ES" sz="4300" dirty="0"/>
              <a:t>Certyfikaty ekologiczne stanowią uporządkowany i niezależny dowód zaangażowania w ochronę środowiska, co jest coraz ważniejszym czynnikiem dla podróżnych, organów regulacyjnych i partnerów. Niniejszy moduł przedstawia główne oznakowania ekologiczne (np. oznakowanie ekologiczne UE, Green Key, Biosphere) oraz systemy zarządzania (ISO 14001, EMAS), opisując ich zalety i wyzwania dla małych i średnich przedsiębiorstw turystycznych.</a:t>
            </a:r>
            <a:endParaRPr dirty="0"/>
          </a:p>
        </p:txBody>
      </p:sp>
      <p:sp>
        <p:nvSpPr>
          <p:cNvPr id="114" name="Google Shape;114;p3"/>
          <p:cNvSpPr txBox="1">
            <a:spLocks noGrp="1"/>
          </p:cNvSpPr>
          <p:nvPr>
            <p:ph type="title"/>
          </p:nvPr>
        </p:nvSpPr>
        <p:spPr>
          <a:xfrm>
            <a:off x="762000" y="1524000"/>
            <a:ext cx="22860000" cy="10341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4800"/>
              <a:buFont typeface="Arial"/>
              <a:buNone/>
            </a:pPr>
            <a:r>
              <a:rPr lang="es-ES" sz="6400" b="1"/>
              <a:t>1.3 Wprowadzenie </a:t>
            </a:r>
            <a:endParaRPr sz="6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sz="11600" b="1" dirty="0"/>
              <a:t>2. Certyfikaty ekologiczne</a:t>
            </a:r>
            <a:endParaRPr dirty="0"/>
          </a:p>
        </p:txBody>
      </p:sp>
    </p:spTree>
    <p:extLst>
      <p:ext uri="{BB962C8B-B14F-4D97-AF65-F5344CB8AC3E}">
        <p14:creationId xmlns:p14="http://schemas.microsoft.com/office/powerpoint/2010/main" val="1076452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p:nvPr/>
        </p:nvSpPr>
        <p:spPr>
          <a:xfrm>
            <a:off x="2694000" y="1881425"/>
            <a:ext cx="8848800" cy="38946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ES" sz="3600" b="1" i="0" u="none" strike="noStrike" cap="none">
                <a:solidFill>
                  <a:schemeClr val="dk1"/>
                </a:solidFill>
                <a:latin typeface="Arial"/>
                <a:ea typeface="Arial"/>
                <a:cs typeface="Arial"/>
                <a:sym typeface="Arial"/>
              </a:rPr>
              <a:t>Certyfikacja </a:t>
            </a:r>
            <a:r>
              <a:rPr lang="es-ES" sz="3600" b="0" i="0" u="none" strike="noStrike" cap="none">
                <a:solidFill>
                  <a:schemeClr val="dk1"/>
                </a:solidFill>
                <a:latin typeface="Arial"/>
                <a:ea typeface="Arial"/>
                <a:cs typeface="Arial"/>
                <a:sym typeface="Arial"/>
              </a:rPr>
              <a:t>jest narzędziem służącym do zapewnienia, że firma, produkt lub działalność są zgodne z określonymi normami lub wytycznymi. </a:t>
            </a:r>
            <a:endParaRPr sz="3600" b="0" i="0" u="none" strike="noStrike" cap="none">
              <a:solidFill>
                <a:schemeClr val="dk1"/>
              </a:solidFill>
              <a:latin typeface="Arial"/>
              <a:ea typeface="Arial"/>
              <a:cs typeface="Arial"/>
              <a:sym typeface="Arial"/>
            </a:endParaRPr>
          </a:p>
        </p:txBody>
      </p:sp>
      <p:sp>
        <p:nvSpPr>
          <p:cNvPr id="126" name="Google Shape;126;p6"/>
          <p:cNvSpPr/>
          <p:nvPr/>
        </p:nvSpPr>
        <p:spPr>
          <a:xfrm>
            <a:off x="11764500" y="1881100"/>
            <a:ext cx="8713200" cy="38946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W </a:t>
            </a:r>
            <a:r>
              <a:rPr lang="es-ES" sz="3600" b="1" i="0" u="none" strike="noStrike" cap="none">
                <a:solidFill>
                  <a:schemeClr val="dk1"/>
                </a:solidFill>
                <a:latin typeface="Arial"/>
                <a:ea typeface="Arial"/>
                <a:cs typeface="Arial"/>
                <a:sym typeface="Arial"/>
              </a:rPr>
              <a:t>sektorze turystycznym </a:t>
            </a:r>
            <a:r>
              <a:rPr lang="es-ES" sz="3600" b="0" i="0" u="none" strike="noStrike" cap="none">
                <a:solidFill>
                  <a:schemeClr val="dk1"/>
                </a:solidFill>
                <a:latin typeface="Arial"/>
                <a:ea typeface="Arial"/>
                <a:cs typeface="Arial"/>
                <a:sym typeface="Arial"/>
              </a:rPr>
              <a:t>certyfikaty są powszechnie stosowane do oceny jakości i bezpieczeństwa usług, w tym zakwaterowania, zadowolenia klientów i praktyk operacyjnych. </a:t>
            </a:r>
            <a:endParaRPr sz="3600" b="0" i="0" u="none" strike="noStrike" cap="none">
              <a:solidFill>
                <a:schemeClr val="dk1"/>
              </a:solidFill>
              <a:latin typeface="Arial"/>
              <a:ea typeface="Arial"/>
              <a:cs typeface="Arial"/>
              <a:sym typeface="Arial"/>
            </a:endParaRPr>
          </a:p>
        </p:txBody>
      </p:sp>
      <p:sp>
        <p:nvSpPr>
          <p:cNvPr id="127" name="Google Shape;127;p6"/>
          <p:cNvSpPr/>
          <p:nvPr/>
        </p:nvSpPr>
        <p:spPr>
          <a:xfrm>
            <a:off x="2449885" y="6152547"/>
            <a:ext cx="18027863" cy="648061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s-ES" sz="3600" b="0" i="0" u="none" strike="noStrike" cap="none" dirty="0">
                <a:solidFill>
                  <a:schemeClr val="dk1"/>
                </a:solidFill>
                <a:latin typeface="Arial"/>
                <a:ea typeface="Arial"/>
                <a:cs typeface="Arial"/>
                <a:sym typeface="Arial"/>
              </a:rPr>
              <a:t>Według UNEP i WTO (2005) </a:t>
            </a:r>
            <a:r>
              <a:rPr lang="es-ES" sz="3600" b="1" i="0" u="none" strike="noStrike" cap="none" dirty="0">
                <a:solidFill>
                  <a:schemeClr val="dk1"/>
                </a:solidFill>
                <a:latin typeface="Arial"/>
                <a:ea typeface="Arial"/>
                <a:cs typeface="Arial"/>
                <a:sym typeface="Arial"/>
              </a:rPr>
              <a:t>certyfikacja ekologiczna </a:t>
            </a:r>
            <a:r>
              <a:rPr lang="es-ES" sz="3600" b="0" i="0" u="none" strike="noStrike" cap="none" dirty="0">
                <a:solidFill>
                  <a:schemeClr val="dk1"/>
                </a:solidFill>
                <a:latin typeface="Arial"/>
                <a:ea typeface="Arial"/>
                <a:cs typeface="Arial"/>
                <a:sym typeface="Arial"/>
              </a:rPr>
              <a:t>opiera się zazwyczaj na:</a:t>
            </a:r>
            <a:endParaRPr sz="3600" b="0" i="0" u="none" strike="noStrike" cap="none" dirty="0">
              <a:solidFill>
                <a:schemeClr val="dk1"/>
              </a:solidFill>
              <a:latin typeface="Arial"/>
              <a:ea typeface="Arial"/>
              <a:cs typeface="Arial"/>
              <a:sym typeface="Arial"/>
            </a:endParaRPr>
          </a:p>
          <a:p>
            <a:pPr marL="742950" marR="0" lvl="0" indent="-742950" algn="l" rtl="0">
              <a:lnSpc>
                <a:spcPct val="100000"/>
              </a:lnSpc>
              <a:spcBef>
                <a:spcPts val="0"/>
              </a:spcBef>
              <a:spcAft>
                <a:spcPts val="0"/>
              </a:spcAft>
              <a:buClr>
                <a:schemeClr val="dk1"/>
              </a:buClr>
              <a:buSzPts val="3600"/>
              <a:buFont typeface="Arial"/>
              <a:buAutoNum type="arabicPeriod"/>
            </a:pPr>
            <a:r>
              <a:rPr lang="es-ES" sz="3600" b="0" i="0" u="none" strike="noStrike" cap="none" dirty="0">
                <a:solidFill>
                  <a:schemeClr val="dk1"/>
                </a:solidFill>
                <a:latin typeface="Arial"/>
                <a:ea typeface="Arial"/>
                <a:cs typeface="Arial"/>
                <a:sym typeface="Arial"/>
              </a:rPr>
              <a:t>Dobrowolnym udziale przedsiębiorstw</a:t>
            </a:r>
            <a:r>
              <a:rPr lang="pl-PL" sz="3600" dirty="0">
                <a:solidFill>
                  <a:schemeClr val="dk1"/>
                </a:solidFill>
              </a:rPr>
              <a:t>.</a:t>
            </a:r>
            <a:endParaRPr sz="3600" b="0" i="0" u="none" strike="noStrike" cap="none" dirty="0">
              <a:solidFill>
                <a:schemeClr val="dk1"/>
              </a:solidFill>
              <a:latin typeface="Arial"/>
              <a:ea typeface="Arial"/>
              <a:cs typeface="Arial"/>
              <a:sym typeface="Arial"/>
            </a:endParaRPr>
          </a:p>
          <a:p>
            <a:pPr marL="742950" marR="0" lvl="0" indent="-742950" algn="l" rtl="0">
              <a:lnSpc>
                <a:spcPct val="100000"/>
              </a:lnSpc>
              <a:spcBef>
                <a:spcPts val="0"/>
              </a:spcBef>
              <a:spcAft>
                <a:spcPts val="0"/>
              </a:spcAft>
              <a:buClr>
                <a:schemeClr val="dk1"/>
              </a:buClr>
              <a:buSzPts val="3600"/>
              <a:buFont typeface="Arial"/>
              <a:buAutoNum type="arabicPeriod"/>
            </a:pPr>
            <a:r>
              <a:rPr lang="es-ES" sz="3600" b="0" i="0" u="none" strike="noStrike" cap="none" dirty="0">
                <a:solidFill>
                  <a:schemeClr val="dk1"/>
                </a:solidFill>
                <a:latin typeface="Arial"/>
                <a:ea typeface="Arial"/>
                <a:cs typeface="Arial"/>
                <a:sym typeface="Arial"/>
              </a:rPr>
              <a:t>Dobrze zdefiniowanych normach i kryteriach</a:t>
            </a:r>
            <a:r>
              <a:rPr lang="pl-PL" sz="3600" b="0" i="0" u="none" strike="noStrike" cap="none" dirty="0">
                <a:solidFill>
                  <a:schemeClr val="dk1"/>
                </a:solidFill>
                <a:latin typeface="Arial"/>
                <a:ea typeface="Arial"/>
                <a:cs typeface="Arial"/>
                <a:sym typeface="Arial"/>
              </a:rPr>
              <a:t>.</a:t>
            </a:r>
            <a:endParaRPr sz="3600" b="0" i="0" u="none" strike="noStrike" cap="none" dirty="0">
              <a:solidFill>
                <a:schemeClr val="dk1"/>
              </a:solidFill>
              <a:latin typeface="Arial"/>
              <a:ea typeface="Arial"/>
              <a:cs typeface="Arial"/>
              <a:sym typeface="Arial"/>
            </a:endParaRPr>
          </a:p>
          <a:p>
            <a:pPr marL="742950" marR="0" lvl="0" indent="-742950" algn="l" rtl="0">
              <a:lnSpc>
                <a:spcPct val="100000"/>
              </a:lnSpc>
              <a:spcBef>
                <a:spcPts val="0"/>
              </a:spcBef>
              <a:spcAft>
                <a:spcPts val="0"/>
              </a:spcAft>
              <a:buClr>
                <a:schemeClr val="dk1"/>
              </a:buClr>
              <a:buSzPts val="3600"/>
              <a:buFont typeface="Arial"/>
              <a:buAutoNum type="arabicPeriod"/>
            </a:pPr>
            <a:r>
              <a:rPr lang="es-ES" sz="3600" b="0" i="0" u="none" strike="noStrike" cap="none" dirty="0">
                <a:solidFill>
                  <a:schemeClr val="dk1"/>
                </a:solidFill>
                <a:latin typeface="Arial"/>
                <a:ea typeface="Arial"/>
                <a:cs typeface="Arial"/>
                <a:sym typeface="Arial"/>
              </a:rPr>
              <a:t>Procesie audytu i oceny</a:t>
            </a:r>
            <a:r>
              <a:rPr lang="pl-PL" sz="3600" b="0" i="0" u="none" strike="noStrike" cap="none" dirty="0">
                <a:solidFill>
                  <a:schemeClr val="dk1"/>
                </a:solidFill>
                <a:latin typeface="Arial"/>
                <a:ea typeface="Arial"/>
                <a:cs typeface="Arial"/>
                <a:sym typeface="Arial"/>
              </a:rPr>
              <a:t>.</a:t>
            </a:r>
            <a:endParaRPr sz="3600" b="0" i="0" u="none" strike="noStrike" cap="none" dirty="0">
              <a:solidFill>
                <a:schemeClr val="dk1"/>
              </a:solidFill>
              <a:latin typeface="Arial"/>
              <a:ea typeface="Arial"/>
              <a:cs typeface="Arial"/>
              <a:sym typeface="Arial"/>
            </a:endParaRPr>
          </a:p>
          <a:p>
            <a:pPr marL="742950" marR="0" lvl="0" indent="-742950" algn="l" rtl="0">
              <a:lnSpc>
                <a:spcPct val="100000"/>
              </a:lnSpc>
              <a:spcBef>
                <a:spcPts val="0"/>
              </a:spcBef>
              <a:spcAft>
                <a:spcPts val="0"/>
              </a:spcAft>
              <a:buClr>
                <a:schemeClr val="dk1"/>
              </a:buClr>
              <a:buSzPts val="3600"/>
              <a:buFont typeface="Arial"/>
              <a:buAutoNum type="arabicPeriod"/>
            </a:pPr>
            <a:r>
              <a:rPr lang="es-ES" sz="3600" b="0" i="0" u="none" strike="noStrike" cap="none" dirty="0">
                <a:solidFill>
                  <a:schemeClr val="dk1"/>
                </a:solidFill>
                <a:latin typeface="Arial"/>
                <a:ea typeface="Arial"/>
                <a:cs typeface="Arial"/>
                <a:sym typeface="Arial"/>
              </a:rPr>
              <a:t>Uznaniu poprzez przyznanie znaku lub logo podmiotom, które spełniają wymagania</a:t>
            </a:r>
            <a:r>
              <a:rPr lang="pl-PL" sz="3600" b="0" i="0" u="none" strike="noStrike" cap="none" dirty="0">
                <a:solidFill>
                  <a:schemeClr val="dk1"/>
                </a:solidFill>
                <a:latin typeface="Arial"/>
                <a:ea typeface="Arial"/>
                <a:cs typeface="Arial"/>
                <a:sym typeface="Arial"/>
              </a:rPr>
              <a:t>.</a:t>
            </a:r>
            <a:endParaRPr sz="3600" b="0" i="0" u="none" strike="noStrike" cap="none" dirty="0">
              <a:solidFill>
                <a:schemeClr val="dk1"/>
              </a:solidFill>
              <a:latin typeface="Arial"/>
              <a:ea typeface="Arial"/>
              <a:cs typeface="Arial"/>
              <a:sym typeface="Arial"/>
            </a:endParaRPr>
          </a:p>
          <a:p>
            <a:pPr marL="742950" marR="0" lvl="0" indent="-742950" algn="l" rtl="0">
              <a:lnSpc>
                <a:spcPct val="100000"/>
              </a:lnSpc>
              <a:spcBef>
                <a:spcPts val="0"/>
              </a:spcBef>
              <a:spcAft>
                <a:spcPts val="0"/>
              </a:spcAft>
              <a:buClr>
                <a:schemeClr val="dk1"/>
              </a:buClr>
              <a:buSzPts val="3600"/>
              <a:buFont typeface="Arial"/>
              <a:buAutoNum type="arabicPeriod"/>
            </a:pPr>
            <a:r>
              <a:rPr lang="es-ES" sz="3600" b="0" i="0" u="none" strike="noStrike" cap="none" dirty="0">
                <a:solidFill>
                  <a:schemeClr val="dk1"/>
                </a:solidFill>
                <a:latin typeface="Arial"/>
                <a:ea typeface="Arial"/>
                <a:cs typeface="Arial"/>
                <a:sym typeface="Arial"/>
              </a:rPr>
              <a:t>Ciągłym monitorowaniem w celu zapewnienia stałej zgodności z wymogami</a:t>
            </a:r>
            <a:r>
              <a:rPr lang="pl-PL" sz="3600" b="0" i="0" u="none" strike="noStrike" cap="none" dirty="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742950" marR="0" lvl="0" indent="-514350" algn="l" rtl="0">
              <a:lnSpc>
                <a:spcPct val="100000"/>
              </a:lnSpc>
              <a:spcBef>
                <a:spcPts val="0"/>
              </a:spcBef>
              <a:spcAft>
                <a:spcPts val="0"/>
              </a:spcAft>
              <a:buClr>
                <a:schemeClr val="dk1"/>
              </a:buClr>
              <a:buSzPts val="3600"/>
              <a:buFont typeface="Arial"/>
              <a:buNone/>
            </a:pPr>
            <a:endParaRPr sz="3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es-ES" sz="3600" b="0" i="0" u="none" strike="noStrike" cap="none" dirty="0">
                <a:solidFill>
                  <a:schemeClr val="dk1"/>
                </a:solidFill>
                <a:latin typeface="Arial"/>
                <a:ea typeface="Arial"/>
                <a:cs typeface="Arial"/>
                <a:sym typeface="Arial"/>
              </a:rPr>
              <a:t>Certyfikaty ekologiczne zapewniają uporządkowane i przejrzyste ramy, które pomagają przedsiębiorstwom zmniejszyć ich wpływ na środowisko i przyjąć bardziej odpowiedzialne praktyki.</a:t>
            </a:r>
            <a:endParaRPr sz="3600" b="0" i="0" u="none" strike="noStrike" cap="none" dirty="0">
              <a:solidFill>
                <a:schemeClr val="dk1"/>
              </a:solidFill>
              <a:latin typeface="Arial"/>
              <a:ea typeface="Arial"/>
              <a:cs typeface="Arial"/>
              <a:sym typeface="Arial"/>
            </a:endParaRPr>
          </a:p>
        </p:txBody>
      </p:sp>
      <p:sp>
        <p:nvSpPr>
          <p:cNvPr id="128" name="Google Shape;128;p6"/>
          <p:cNvSpPr txBox="1">
            <a:spLocks noGrp="1"/>
          </p:cNvSpPr>
          <p:nvPr>
            <p:ph type="title"/>
          </p:nvPr>
        </p:nvSpPr>
        <p:spPr>
          <a:xfrm>
            <a:off x="761999" y="1082841"/>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a:t>2. Certyfikaty ekologiczne</a:t>
            </a:r>
            <a:endParaRPr sz="5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sz="11700" b="1" dirty="0"/>
              <a:t>3. </a:t>
            </a:r>
            <a:r>
              <a:rPr lang="es-ES" sz="11600" b="1" dirty="0"/>
              <a:t>Kluczowe systemy certyfikacji </a:t>
            </a:r>
            <a:endParaRPr dirty="0"/>
          </a:p>
        </p:txBody>
      </p:sp>
    </p:spTree>
    <p:extLst>
      <p:ext uri="{BB962C8B-B14F-4D97-AF65-F5344CB8AC3E}">
        <p14:creationId xmlns:p14="http://schemas.microsoft.com/office/powerpoint/2010/main" val="56562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p:nvPr/>
        </p:nvSpPr>
        <p:spPr>
          <a:xfrm>
            <a:off x="1799244" y="2662700"/>
            <a:ext cx="14627871" cy="327288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es-ES" sz="3600" b="1" i="0" u="none" strike="noStrike" cap="none">
                <a:solidFill>
                  <a:schemeClr val="dk1"/>
                </a:solidFill>
                <a:latin typeface="Arial"/>
                <a:ea typeface="Arial"/>
                <a:cs typeface="Arial"/>
                <a:sym typeface="Arial"/>
              </a:rPr>
              <a:t>Globalna Rada ds. Zrównoważonej Turystyki (GSTC) </a:t>
            </a:r>
            <a:r>
              <a:rPr lang="es-ES" sz="3600" b="0" i="0" u="none" strike="noStrike" cap="none">
                <a:solidFill>
                  <a:schemeClr val="dk1"/>
                </a:solidFill>
                <a:latin typeface="Arial"/>
                <a:ea typeface="Arial"/>
                <a:cs typeface="Arial"/>
                <a:sym typeface="Arial"/>
              </a:rPr>
              <a:t>określa międzynarodowe kryteria, które służą jako globalny punkt odniesienia dla zrównoważonej turystyki.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Jej standardy opierają się na </a:t>
            </a:r>
            <a:r>
              <a:rPr lang="es-ES" sz="3600" b="1" i="0" u="none" strike="noStrike" cap="none">
                <a:solidFill>
                  <a:schemeClr val="dk1"/>
                </a:solidFill>
                <a:latin typeface="Arial"/>
                <a:ea typeface="Arial"/>
                <a:cs typeface="Arial"/>
                <a:sym typeface="Arial"/>
              </a:rPr>
              <a:t>czterech filarach</a:t>
            </a:r>
            <a:r>
              <a:rPr lang="es-ES" sz="3600" b="0" i="0" u="none" strike="noStrike" cap="none">
                <a:solidFill>
                  <a:schemeClr val="dk1"/>
                </a:solidFill>
                <a:latin typeface="Arial"/>
                <a:ea typeface="Arial"/>
                <a:cs typeface="Arial"/>
                <a:sym typeface="Arial"/>
              </a:rPr>
              <a:t>:</a:t>
            </a:r>
            <a:endParaRPr sz="3600" b="0" i="0" u="none" strike="noStrike" cap="none">
              <a:solidFill>
                <a:schemeClr val="dk1"/>
              </a:solidFill>
              <a:latin typeface="Arial"/>
              <a:ea typeface="Arial"/>
              <a:cs typeface="Arial"/>
              <a:sym typeface="Arial"/>
            </a:endParaRPr>
          </a:p>
        </p:txBody>
      </p:sp>
      <p:sp>
        <p:nvSpPr>
          <p:cNvPr id="140" name="Google Shape;140;p8"/>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a:t>3.1. Standard GSTC</a:t>
            </a:r>
            <a:endParaRPr sz="5200"/>
          </a:p>
        </p:txBody>
      </p:sp>
      <p:grpSp>
        <p:nvGrpSpPr>
          <p:cNvPr id="141" name="Google Shape;141;p8"/>
          <p:cNvGrpSpPr/>
          <p:nvPr/>
        </p:nvGrpSpPr>
        <p:grpSpPr>
          <a:xfrm>
            <a:off x="451537" y="6139466"/>
            <a:ext cx="23733896" cy="3391768"/>
            <a:chOff x="13051" y="469800"/>
            <a:chExt cx="23733896" cy="3391768"/>
          </a:xfrm>
        </p:grpSpPr>
        <p:sp>
          <p:nvSpPr>
            <p:cNvPr id="142" name="Google Shape;142;p8"/>
            <p:cNvSpPr/>
            <p:nvPr/>
          </p:nvSpPr>
          <p:spPr>
            <a:xfrm>
              <a:off x="1950512"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8"/>
            <p:cNvSpPr txBox="1"/>
            <p:nvPr/>
          </p:nvSpPr>
          <p:spPr>
            <a:xfrm>
              <a:off x="2531750"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s-ES" sz="2400" b="0" i="0" u="none" strike="noStrike" cap="none">
                  <a:solidFill>
                    <a:schemeClr val="dk1"/>
                  </a:solidFill>
                  <a:latin typeface="Arial"/>
                  <a:ea typeface="Arial"/>
                  <a:cs typeface="Arial"/>
                  <a:sym typeface="Arial"/>
                </a:rPr>
                <a:t>Skuteczne planowanie, zarządzanie i monitorowanie.</a:t>
              </a:r>
              <a:endParaRPr sz="1400" b="0" i="0" u="none" strike="noStrike" cap="none">
                <a:solidFill>
                  <a:srgbClr val="000000"/>
                </a:solidFill>
                <a:latin typeface="Arial"/>
                <a:ea typeface="Arial"/>
                <a:cs typeface="Arial"/>
                <a:sym typeface="Arial"/>
              </a:endParaRPr>
            </a:p>
          </p:txBody>
        </p:sp>
        <p:sp>
          <p:nvSpPr>
            <p:cNvPr id="144" name="Google Shape;144;p8"/>
            <p:cNvSpPr/>
            <p:nvPr/>
          </p:nvSpPr>
          <p:spPr>
            <a:xfrm>
              <a:off x="13051"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8"/>
            <p:cNvSpPr txBox="1"/>
            <p:nvPr/>
          </p:nvSpPr>
          <p:spPr>
            <a:xfrm>
              <a:off x="173973" y="824468"/>
              <a:ext cx="2067158"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000" b="1" i="0" u="none" strike="noStrike" cap="none" dirty="0">
                  <a:solidFill>
                    <a:schemeClr val="lt1"/>
                  </a:solidFill>
                  <a:latin typeface="Arial"/>
                  <a:ea typeface="Arial"/>
                  <a:cs typeface="Arial"/>
                  <a:sym typeface="Arial"/>
                </a:rPr>
                <a:t>1. Zrównoważone zarządzanie </a:t>
              </a:r>
              <a:endParaRPr sz="2000" b="0" i="0" u="none" strike="noStrike" cap="none" dirty="0">
                <a:solidFill>
                  <a:srgbClr val="000000"/>
                </a:solidFill>
                <a:latin typeface="Arial"/>
                <a:ea typeface="Arial"/>
                <a:cs typeface="Arial"/>
                <a:sym typeface="Arial"/>
              </a:endParaRPr>
            </a:p>
          </p:txBody>
        </p:sp>
        <p:sp>
          <p:nvSpPr>
            <p:cNvPr id="146" name="Google Shape;146;p8"/>
            <p:cNvSpPr/>
            <p:nvPr/>
          </p:nvSpPr>
          <p:spPr>
            <a:xfrm>
              <a:off x="8005078"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8"/>
            <p:cNvSpPr txBox="1"/>
            <p:nvPr/>
          </p:nvSpPr>
          <p:spPr>
            <a:xfrm>
              <a:off x="8586316"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s-ES" sz="2400" b="0" i="0" u="none" strike="noStrike" cap="none">
                  <a:solidFill>
                    <a:schemeClr val="dk1"/>
                  </a:solidFill>
                  <a:latin typeface="Arial"/>
                  <a:ea typeface="Arial"/>
                  <a:cs typeface="Arial"/>
                  <a:sym typeface="Arial"/>
                </a:rPr>
                <a:t>Wspieranie lokalnych społeczności i sprawiedliwe zatrudnienie.</a:t>
              </a:r>
              <a:endParaRPr sz="1400" b="0" i="0" u="none" strike="noStrike" cap="none">
                <a:solidFill>
                  <a:srgbClr val="000000"/>
                </a:solidFill>
                <a:latin typeface="Arial"/>
                <a:ea typeface="Arial"/>
                <a:cs typeface="Arial"/>
                <a:sym typeface="Arial"/>
              </a:endParaRPr>
            </a:p>
          </p:txBody>
        </p:sp>
        <p:sp>
          <p:nvSpPr>
            <p:cNvPr id="148" name="Google Shape;148;p8"/>
            <p:cNvSpPr/>
            <p:nvPr/>
          </p:nvSpPr>
          <p:spPr>
            <a:xfrm>
              <a:off x="6067617"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8"/>
            <p:cNvSpPr txBox="1"/>
            <p:nvPr/>
          </p:nvSpPr>
          <p:spPr>
            <a:xfrm>
              <a:off x="6244951" y="805946"/>
              <a:ext cx="2067157"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2. Korzyści społeczno-gospodarcze </a:t>
              </a:r>
              <a:endParaRPr sz="1400" b="0" i="0" u="none" strike="noStrike" cap="none" dirty="0">
                <a:solidFill>
                  <a:srgbClr val="000000"/>
                </a:solidFill>
                <a:latin typeface="Arial"/>
                <a:ea typeface="Arial"/>
                <a:cs typeface="Arial"/>
                <a:sym typeface="Arial"/>
              </a:endParaRPr>
            </a:p>
          </p:txBody>
        </p:sp>
        <p:sp>
          <p:nvSpPr>
            <p:cNvPr id="150" name="Google Shape;150;p8"/>
            <p:cNvSpPr/>
            <p:nvPr/>
          </p:nvSpPr>
          <p:spPr>
            <a:xfrm>
              <a:off x="14059643"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8"/>
            <p:cNvSpPr txBox="1"/>
            <p:nvPr/>
          </p:nvSpPr>
          <p:spPr>
            <a:xfrm>
              <a:off x="14640881"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s-ES" sz="2400" b="0" i="0" u="none" strike="noStrike" cap="none">
                  <a:solidFill>
                    <a:schemeClr val="dk1"/>
                  </a:solidFill>
                  <a:latin typeface="Arial"/>
                  <a:ea typeface="Arial"/>
                  <a:cs typeface="Arial"/>
                  <a:sym typeface="Arial"/>
                </a:rPr>
                <a:t>Ochrona tradycji, zabytków i autentyczności.</a:t>
              </a:r>
              <a:endParaRPr sz="1400" b="0" i="0" u="none" strike="noStrike" cap="none">
                <a:solidFill>
                  <a:srgbClr val="000000"/>
                </a:solidFill>
                <a:latin typeface="Arial"/>
                <a:ea typeface="Arial"/>
                <a:cs typeface="Arial"/>
                <a:sym typeface="Arial"/>
              </a:endParaRPr>
            </a:p>
          </p:txBody>
        </p:sp>
        <p:sp>
          <p:nvSpPr>
            <p:cNvPr id="152" name="Google Shape;152;p8"/>
            <p:cNvSpPr/>
            <p:nvPr/>
          </p:nvSpPr>
          <p:spPr>
            <a:xfrm>
              <a:off x="12122182"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8"/>
            <p:cNvSpPr txBox="1"/>
            <p:nvPr/>
          </p:nvSpPr>
          <p:spPr>
            <a:xfrm>
              <a:off x="12331540" y="848200"/>
              <a:ext cx="2067158"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3. Ochrona dziedzictwa kulturowego</a:t>
              </a:r>
              <a:endParaRPr sz="2400" b="1" i="0" u="none" strike="noStrike" cap="none" dirty="0">
                <a:solidFill>
                  <a:schemeClr val="lt1"/>
                </a:solidFill>
                <a:latin typeface="Arial"/>
                <a:ea typeface="Arial"/>
                <a:cs typeface="Arial"/>
                <a:sym typeface="Arial"/>
              </a:endParaRPr>
            </a:p>
          </p:txBody>
        </p:sp>
        <p:sp>
          <p:nvSpPr>
            <p:cNvPr id="154" name="Google Shape;154;p8"/>
            <p:cNvSpPr/>
            <p:nvPr/>
          </p:nvSpPr>
          <p:spPr>
            <a:xfrm>
              <a:off x="20114208" y="1438531"/>
              <a:ext cx="3632739" cy="2423037"/>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8"/>
            <p:cNvSpPr txBox="1"/>
            <p:nvPr/>
          </p:nvSpPr>
          <p:spPr>
            <a:xfrm>
              <a:off x="20695447" y="1438531"/>
              <a:ext cx="3051500" cy="2423037"/>
            </a:xfrm>
            <a:prstGeom prst="rect">
              <a:avLst/>
            </a:prstGeom>
            <a:noFill/>
            <a:ln>
              <a:noFill/>
            </a:ln>
          </p:spPr>
          <p:txBody>
            <a:bodyPr spcFirstLastPara="1" wrap="square" lIns="0" tIns="170675" rIns="170675" bIns="170675"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s-ES" sz="2400" b="0" i="0" u="none" strike="noStrike" cap="none">
                  <a:solidFill>
                    <a:schemeClr val="dk1"/>
                  </a:solidFill>
                  <a:latin typeface="Arial"/>
                  <a:ea typeface="Arial"/>
                  <a:cs typeface="Arial"/>
                  <a:sym typeface="Arial"/>
                </a:rPr>
                <a:t>Ochrona zasobów, różnorodności biologicznej i redukcja emisji.</a:t>
              </a:r>
              <a:endParaRPr sz="1400" b="0" i="0" u="none" strike="noStrike" cap="none">
                <a:solidFill>
                  <a:srgbClr val="000000"/>
                </a:solidFill>
                <a:latin typeface="Arial"/>
                <a:ea typeface="Arial"/>
                <a:cs typeface="Arial"/>
                <a:sym typeface="Arial"/>
              </a:endParaRPr>
            </a:p>
          </p:txBody>
        </p:sp>
        <p:sp>
          <p:nvSpPr>
            <p:cNvPr id="156" name="Google Shape;156;p8"/>
            <p:cNvSpPr/>
            <p:nvPr/>
          </p:nvSpPr>
          <p:spPr>
            <a:xfrm>
              <a:off x="18176748"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8"/>
            <p:cNvSpPr txBox="1"/>
            <p:nvPr/>
          </p:nvSpPr>
          <p:spPr>
            <a:xfrm>
              <a:off x="18354082" y="824468"/>
              <a:ext cx="2067158" cy="171249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2400" b="1" i="0" u="none" strike="noStrike" cap="none" dirty="0">
                  <a:solidFill>
                    <a:schemeClr val="lt1"/>
                  </a:solidFill>
                  <a:latin typeface="Arial"/>
                  <a:ea typeface="Arial"/>
                  <a:cs typeface="Arial"/>
                  <a:sym typeface="Arial"/>
                </a:rPr>
                <a:t>4. Zarządzanie środowiskiem </a:t>
              </a:r>
              <a:endParaRPr sz="1400" b="0" i="0" u="none" strike="noStrike" cap="none" dirty="0">
                <a:solidFill>
                  <a:srgbClr val="000000"/>
                </a:solidFill>
                <a:latin typeface="Arial"/>
                <a:ea typeface="Arial"/>
                <a:cs typeface="Arial"/>
                <a:sym typeface="Arial"/>
              </a:endParaRPr>
            </a:p>
          </p:txBody>
        </p:sp>
      </p:grpSp>
      <p:sp>
        <p:nvSpPr>
          <p:cNvPr id="158" name="Google Shape;158;p8"/>
          <p:cNvSpPr/>
          <p:nvPr/>
        </p:nvSpPr>
        <p:spPr>
          <a:xfrm>
            <a:off x="5844472" y="10148978"/>
            <a:ext cx="12695047" cy="1870123"/>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Większość wiodących oznakowań ekologicznych jest zgodna z kryteriami GSTC, co zapewnia ich wiarygodność, porównywalność i globalne uznanie.</a:t>
            </a:r>
            <a:endParaRPr sz="3600" b="0" i="0" u="none" strike="noStrike" cap="none">
              <a:solidFill>
                <a:schemeClr val="dk1"/>
              </a:solidFill>
              <a:latin typeface="Arial"/>
              <a:ea typeface="Arial"/>
              <a:cs typeface="Arial"/>
              <a:sym typeface="Arial"/>
            </a:endParaRPr>
          </a:p>
        </p:txBody>
      </p:sp>
      <p:pic>
        <p:nvPicPr>
          <p:cNvPr id="159" name="Google Shape;159;p8"/>
          <p:cNvPicPr preferRelativeResize="0"/>
          <p:nvPr/>
        </p:nvPicPr>
        <p:blipFill rotWithShape="1">
          <a:blip r:embed="rId3">
            <a:alphaModFix/>
          </a:blip>
          <a:srcRect/>
          <a:stretch/>
        </p:blipFill>
        <p:spPr>
          <a:xfrm>
            <a:off x="17244511" y="2123609"/>
            <a:ext cx="3546057" cy="354605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9"/>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100" b="1"/>
              <a:t>3.2. Przegląd kluczowych systemów certyfikacji </a:t>
            </a:r>
            <a:endParaRPr sz="5100"/>
          </a:p>
        </p:txBody>
      </p:sp>
      <p:grpSp>
        <p:nvGrpSpPr>
          <p:cNvPr id="165" name="Google Shape;165;p9"/>
          <p:cNvGrpSpPr/>
          <p:nvPr/>
        </p:nvGrpSpPr>
        <p:grpSpPr>
          <a:xfrm>
            <a:off x="1702253" y="3043984"/>
            <a:ext cx="19851189" cy="8615243"/>
            <a:chOff x="3015584" y="3626846"/>
            <a:chExt cx="19851189" cy="8615243"/>
          </a:xfrm>
        </p:grpSpPr>
        <p:grpSp>
          <p:nvGrpSpPr>
            <p:cNvPr id="166" name="Google Shape;166;p9"/>
            <p:cNvGrpSpPr/>
            <p:nvPr/>
          </p:nvGrpSpPr>
          <p:grpSpPr>
            <a:xfrm>
              <a:off x="3015584" y="3626846"/>
              <a:ext cx="19851189" cy="6084160"/>
              <a:chOff x="3501018" y="126953"/>
              <a:chExt cx="19851189" cy="6084160"/>
            </a:xfrm>
          </p:grpSpPr>
          <p:sp>
            <p:nvSpPr>
              <p:cNvPr id="167" name="Google Shape;167;p9"/>
              <p:cNvSpPr/>
              <p:nvPr/>
            </p:nvSpPr>
            <p:spPr>
              <a:xfrm>
                <a:off x="3501018"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Oznakowanie ekologiczne UE</a:t>
                </a:r>
                <a:endParaRPr sz="1400" b="0" i="0" u="none" strike="noStrike" cap="none">
                  <a:solidFill>
                    <a:srgbClr val="000000"/>
                  </a:solidFill>
                  <a:latin typeface="Arial"/>
                  <a:ea typeface="Arial"/>
                  <a:cs typeface="Arial"/>
                  <a:sym typeface="Arial"/>
                </a:endParaRPr>
              </a:p>
            </p:txBody>
          </p:sp>
          <p:sp>
            <p:nvSpPr>
              <p:cNvPr id="168" name="Google Shape;168;p9"/>
              <p:cNvSpPr/>
              <p:nvPr/>
            </p:nvSpPr>
            <p:spPr>
              <a:xfrm>
                <a:off x="3501018" y="1606885"/>
                <a:ext cx="3024000" cy="4571711"/>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Oficjalny znak ekologiczny UE, certyfikujący obiekty noclegowe dla turystów według surowych kryteriów dotyczących energii, wody i odpadów.</a:t>
                </a:r>
                <a:endParaRPr sz="2800" b="0" i="0" u="none" strike="noStrike" cap="none">
                  <a:solidFill>
                    <a:schemeClr val="dk1"/>
                  </a:solidFill>
                  <a:latin typeface="Arial"/>
                  <a:ea typeface="Arial"/>
                  <a:cs typeface="Arial"/>
                  <a:sym typeface="Arial"/>
                </a:endParaRPr>
              </a:p>
            </p:txBody>
          </p:sp>
          <p:sp>
            <p:nvSpPr>
              <p:cNvPr id="169" name="Google Shape;169;p9"/>
              <p:cNvSpPr/>
              <p:nvPr/>
            </p:nvSpPr>
            <p:spPr>
              <a:xfrm>
                <a:off x="6937997"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Green Key</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170" name="Google Shape;170;p9"/>
              <p:cNvSpPr/>
              <p:nvPr/>
            </p:nvSpPr>
            <p:spPr>
              <a:xfrm>
                <a:off x="6937997" y="1606885"/>
                <a:ext cx="3024000" cy="45717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Wiodący międzynarodowy znak ekologiczny dla hoteli, kempingów i atrakcji turystycznych, skupiający się na zarządzaniu środowiskowym i edukacji.</a:t>
                </a:r>
                <a:endParaRPr sz="2800" b="0" i="0" u="none" strike="noStrike" cap="none">
                  <a:solidFill>
                    <a:schemeClr val="dk1"/>
                  </a:solidFill>
                  <a:latin typeface="Arial"/>
                  <a:ea typeface="Arial"/>
                  <a:cs typeface="Arial"/>
                  <a:sym typeface="Arial"/>
                </a:endParaRPr>
              </a:p>
            </p:txBody>
          </p:sp>
          <p:sp>
            <p:nvSpPr>
              <p:cNvPr id="171" name="Google Shape;171;p9"/>
              <p:cNvSpPr/>
              <p:nvPr/>
            </p:nvSpPr>
            <p:spPr>
              <a:xfrm>
                <a:off x="10253851"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EarthCheck</a:t>
                </a:r>
                <a:endParaRPr sz="3200" b="1" i="0" u="none" strike="noStrike" cap="none">
                  <a:solidFill>
                    <a:schemeClr val="lt1"/>
                  </a:solidFill>
                  <a:latin typeface="Arial"/>
                  <a:ea typeface="Arial"/>
                  <a:cs typeface="Arial"/>
                  <a:sym typeface="Arial"/>
                </a:endParaRPr>
              </a:p>
            </p:txBody>
          </p:sp>
          <p:sp>
            <p:nvSpPr>
              <p:cNvPr id="172" name="Google Shape;172;p9"/>
              <p:cNvSpPr/>
              <p:nvPr/>
            </p:nvSpPr>
            <p:spPr>
              <a:xfrm>
                <a:off x="10290365" y="1606894"/>
                <a:ext cx="3024000" cy="4571691"/>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400" b="0" i="0" u="none" strike="noStrike" cap="none" dirty="0">
                    <a:solidFill>
                      <a:schemeClr val="dk1"/>
                    </a:solidFill>
                    <a:latin typeface="Arial"/>
                    <a:ea typeface="Arial"/>
                    <a:cs typeface="Arial"/>
                    <a:sym typeface="Arial"/>
                  </a:rPr>
                  <a:t>Oparty na naukowych podstawach system certyfikacji dla destynacji turystycznych i operatorów turystycznych, łączący wstępną samoocenę z pełną certyfikacją.</a:t>
                </a:r>
                <a:endParaRPr sz="2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Arial"/>
                  <a:ea typeface="Arial"/>
                  <a:cs typeface="Arial"/>
                  <a:sym typeface="Arial"/>
                </a:endParaRPr>
              </a:p>
            </p:txBody>
          </p:sp>
          <p:sp>
            <p:nvSpPr>
              <p:cNvPr id="173" name="Google Shape;173;p9"/>
              <p:cNvSpPr/>
              <p:nvPr/>
            </p:nvSpPr>
            <p:spPr>
              <a:xfrm>
                <a:off x="13642712"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3200"/>
                  <a:buFont typeface="Arial"/>
                  <a:buNone/>
                </a:pPr>
                <a:r>
                  <a:rPr lang="es-ES" sz="2400" b="1" i="0" u="none" strike="noStrike" cap="none" dirty="0">
                    <a:solidFill>
                      <a:schemeClr val="lt1"/>
                    </a:solidFill>
                    <a:latin typeface="Arial"/>
                    <a:ea typeface="Arial"/>
                    <a:cs typeface="Arial"/>
                    <a:sym typeface="Arial"/>
                  </a:rPr>
                  <a:t>Certyfikacja zrównoważonego rozwoju Travelife</a:t>
                </a:r>
                <a:endParaRPr sz="2400" b="1" i="0" u="none" strike="noStrike" cap="none" dirty="0">
                  <a:solidFill>
                    <a:schemeClr val="lt1"/>
                  </a:solidFill>
                  <a:latin typeface="Arial"/>
                  <a:ea typeface="Arial"/>
                  <a:cs typeface="Arial"/>
                  <a:sym typeface="Arial"/>
                </a:endParaRPr>
              </a:p>
            </p:txBody>
          </p:sp>
          <p:sp>
            <p:nvSpPr>
              <p:cNvPr id="174" name="Google Shape;174;p9"/>
              <p:cNvSpPr/>
              <p:nvPr/>
            </p:nvSpPr>
            <p:spPr>
              <a:xfrm>
                <a:off x="13642712" y="1639402"/>
                <a:ext cx="3024000" cy="4571711"/>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Przeznaczony dla hoteli i organizatorów wycieczek, łączący zarówno zarządzanie, jak i wyniki. </a:t>
                </a:r>
                <a:endParaRPr sz="2800" b="0" i="0" u="none" strike="noStrike" cap="none">
                  <a:solidFill>
                    <a:schemeClr val="dk1"/>
                  </a:solidFill>
                  <a:latin typeface="Arial"/>
                  <a:ea typeface="Arial"/>
                  <a:cs typeface="Arial"/>
                  <a:sym typeface="Arial"/>
                </a:endParaRPr>
              </a:p>
            </p:txBody>
          </p:sp>
          <p:sp>
            <p:nvSpPr>
              <p:cNvPr id="175" name="Google Shape;175;p9"/>
              <p:cNvSpPr/>
              <p:nvPr/>
            </p:nvSpPr>
            <p:spPr>
              <a:xfrm>
                <a:off x="20328207" y="126953"/>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Green Globe</a:t>
                </a:r>
                <a:endParaRPr sz="3200" b="1" i="0" u="none" strike="noStrike" cap="none">
                  <a:solidFill>
                    <a:schemeClr val="lt1"/>
                  </a:solidFill>
                  <a:latin typeface="Arial"/>
                  <a:ea typeface="Arial"/>
                  <a:cs typeface="Arial"/>
                  <a:sym typeface="Arial"/>
                </a:endParaRPr>
              </a:p>
            </p:txBody>
          </p:sp>
          <p:sp>
            <p:nvSpPr>
              <p:cNvPr id="176" name="Google Shape;176;p9"/>
              <p:cNvSpPr/>
              <p:nvPr/>
            </p:nvSpPr>
            <p:spPr>
              <a:xfrm>
                <a:off x="20328207" y="1606885"/>
                <a:ext cx="3024000" cy="4571711"/>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Globalny certyfikat zrównoważonego rozwoju dla turystyki, obejmujący kryteria dotyczące środowiska, kultury i społeczności.</a:t>
                </a:r>
                <a:endParaRPr sz="2800" b="0" i="0" u="none" strike="noStrike" cap="none">
                  <a:solidFill>
                    <a:schemeClr val="dk1"/>
                  </a:solidFill>
                  <a:latin typeface="Arial"/>
                  <a:ea typeface="Arial"/>
                  <a:cs typeface="Arial"/>
                  <a:sym typeface="Arial"/>
                </a:endParaRPr>
              </a:p>
            </p:txBody>
          </p:sp>
        </p:grpSp>
        <p:sp>
          <p:nvSpPr>
            <p:cNvPr id="177" name="Google Shape;177;p9"/>
            <p:cNvSpPr/>
            <p:nvPr/>
          </p:nvSpPr>
          <p:spPr>
            <a:xfrm>
              <a:off x="16506836" y="3648280"/>
              <a:ext cx="30240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s-ES" sz="3200" b="1" i="0" u="none" strike="noStrike" cap="none" dirty="0">
                  <a:solidFill>
                    <a:schemeClr val="lt1"/>
                  </a:solidFill>
                  <a:latin typeface="Arial"/>
                  <a:ea typeface="Arial"/>
                  <a:cs typeface="Arial"/>
                  <a:sym typeface="Arial"/>
                </a:rPr>
                <a:t>Biosphere Responsible Tourism</a:t>
              </a:r>
              <a:endParaRPr sz="3200" b="1" i="0" u="none" strike="noStrike" cap="none" dirty="0">
                <a:solidFill>
                  <a:schemeClr val="lt1"/>
                </a:solidFill>
                <a:latin typeface="Arial"/>
                <a:ea typeface="Arial"/>
                <a:cs typeface="Arial"/>
                <a:sym typeface="Arial"/>
              </a:endParaRPr>
            </a:p>
          </p:txBody>
        </p:sp>
        <p:sp>
          <p:nvSpPr>
            <p:cNvPr id="178" name="Google Shape;178;p9"/>
            <p:cNvSpPr/>
            <p:nvPr/>
          </p:nvSpPr>
          <p:spPr>
            <a:xfrm>
              <a:off x="16475163" y="5181718"/>
              <a:ext cx="3024000" cy="45717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System certyfikacji, który dostosowuje działalność turystyczną i destynacje do celów zrównoważonego rozwoju ONZ.</a:t>
              </a:r>
              <a:endParaRPr sz="2800" b="0" i="0" u="none" strike="noStrike" cap="none">
                <a:solidFill>
                  <a:schemeClr val="dk1"/>
                </a:solidFill>
                <a:latin typeface="Arial"/>
                <a:ea typeface="Arial"/>
                <a:cs typeface="Arial"/>
                <a:sym typeface="Arial"/>
              </a:endParaRPr>
            </a:p>
          </p:txBody>
        </p:sp>
        <p:pic>
          <p:nvPicPr>
            <p:cNvPr id="179" name="Google Shape;179;p9"/>
            <p:cNvPicPr preferRelativeResize="0"/>
            <p:nvPr/>
          </p:nvPicPr>
          <p:blipFill rotWithShape="1">
            <a:blip r:embed="rId3">
              <a:alphaModFix/>
            </a:blip>
            <a:srcRect/>
            <a:stretch/>
          </p:blipFill>
          <p:spPr>
            <a:xfrm>
              <a:off x="3331151" y="9859127"/>
              <a:ext cx="2278800" cy="2278800"/>
            </a:xfrm>
            <a:prstGeom prst="rect">
              <a:avLst/>
            </a:prstGeom>
            <a:noFill/>
            <a:ln>
              <a:noFill/>
            </a:ln>
          </p:spPr>
        </p:pic>
        <p:pic>
          <p:nvPicPr>
            <p:cNvPr id="180" name="Google Shape;180;p9"/>
            <p:cNvPicPr preferRelativeResize="0"/>
            <p:nvPr/>
          </p:nvPicPr>
          <p:blipFill rotWithShape="1">
            <a:blip r:embed="rId4">
              <a:alphaModFix/>
            </a:blip>
            <a:srcRect/>
            <a:stretch/>
          </p:blipFill>
          <p:spPr>
            <a:xfrm>
              <a:off x="6874871" y="9974089"/>
              <a:ext cx="1799459" cy="2268000"/>
            </a:xfrm>
            <a:prstGeom prst="rect">
              <a:avLst/>
            </a:prstGeom>
            <a:noFill/>
            <a:ln>
              <a:noFill/>
            </a:ln>
          </p:spPr>
        </p:pic>
        <p:pic>
          <p:nvPicPr>
            <p:cNvPr id="181" name="Google Shape;181;p9"/>
            <p:cNvPicPr preferRelativeResize="0"/>
            <p:nvPr/>
          </p:nvPicPr>
          <p:blipFill rotWithShape="1">
            <a:blip r:embed="rId5">
              <a:alphaModFix/>
            </a:blip>
            <a:srcRect/>
            <a:stretch/>
          </p:blipFill>
          <p:spPr>
            <a:xfrm>
              <a:off x="10197401" y="9974089"/>
              <a:ext cx="2010419" cy="2268000"/>
            </a:xfrm>
            <a:prstGeom prst="rect">
              <a:avLst/>
            </a:prstGeom>
            <a:noFill/>
            <a:ln>
              <a:noFill/>
            </a:ln>
          </p:spPr>
        </p:pic>
        <p:pic>
          <p:nvPicPr>
            <p:cNvPr id="182" name="Google Shape;182;p9"/>
            <p:cNvPicPr preferRelativeResize="0"/>
            <p:nvPr/>
          </p:nvPicPr>
          <p:blipFill rotWithShape="1">
            <a:blip r:embed="rId6">
              <a:alphaModFix/>
            </a:blip>
            <a:srcRect t="19163" b="21985"/>
            <a:stretch/>
          </p:blipFill>
          <p:spPr>
            <a:xfrm>
              <a:off x="13261780" y="10408918"/>
              <a:ext cx="2773051" cy="1224000"/>
            </a:xfrm>
            <a:prstGeom prst="rect">
              <a:avLst/>
            </a:prstGeom>
            <a:noFill/>
            <a:ln>
              <a:noFill/>
            </a:ln>
          </p:spPr>
        </p:pic>
        <p:pic>
          <p:nvPicPr>
            <p:cNvPr id="183" name="Google Shape;183;p9"/>
            <p:cNvPicPr preferRelativeResize="0"/>
            <p:nvPr/>
          </p:nvPicPr>
          <p:blipFill rotWithShape="1">
            <a:blip r:embed="rId7">
              <a:alphaModFix/>
            </a:blip>
            <a:srcRect/>
            <a:stretch/>
          </p:blipFill>
          <p:spPr>
            <a:xfrm>
              <a:off x="16925156" y="9793232"/>
              <a:ext cx="2278800" cy="2278800"/>
            </a:xfrm>
            <a:prstGeom prst="rect">
              <a:avLst/>
            </a:prstGeom>
            <a:noFill/>
            <a:ln>
              <a:noFill/>
            </a:ln>
          </p:spPr>
        </p:pic>
        <p:pic>
          <p:nvPicPr>
            <p:cNvPr id="184" name="Google Shape;184;p9"/>
            <p:cNvPicPr preferRelativeResize="0"/>
            <p:nvPr/>
          </p:nvPicPr>
          <p:blipFill rotWithShape="1">
            <a:blip r:embed="rId8">
              <a:alphaModFix/>
            </a:blip>
            <a:srcRect l="30337" t="19789" r="27712" b="23758"/>
            <a:stretch/>
          </p:blipFill>
          <p:spPr>
            <a:xfrm>
              <a:off x="20261163" y="9731996"/>
              <a:ext cx="2278800" cy="2047598"/>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0"/>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100" b="1"/>
              <a:t>3.3. Tabela porównawcza – oznakowania ekologiczne w turystyce</a:t>
            </a:r>
            <a:endParaRPr sz="5100"/>
          </a:p>
        </p:txBody>
      </p:sp>
      <p:sp>
        <p:nvSpPr>
          <p:cNvPr id="190" name="Google Shape;190;p10"/>
          <p:cNvSpPr/>
          <p:nvPr/>
        </p:nvSpPr>
        <p:spPr>
          <a:xfrm>
            <a:off x="1394108" y="5340075"/>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EarthCheck</a:t>
            </a:r>
            <a:endParaRPr sz="2800" b="0" i="0" u="none" strike="noStrike" cap="none">
              <a:solidFill>
                <a:schemeClr val="dk1"/>
              </a:solidFill>
              <a:latin typeface="Arial"/>
              <a:ea typeface="Arial"/>
              <a:cs typeface="Arial"/>
              <a:sym typeface="Arial"/>
            </a:endParaRPr>
          </a:p>
        </p:txBody>
      </p:sp>
      <p:sp>
        <p:nvSpPr>
          <p:cNvPr id="191" name="Google Shape;191;p10"/>
          <p:cNvSpPr/>
          <p:nvPr/>
        </p:nvSpPr>
        <p:spPr>
          <a:xfrm>
            <a:off x="1394108" y="4341707"/>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Green Key</a:t>
            </a:r>
            <a:endParaRPr sz="2800" b="0" i="0" u="none" strike="noStrike" cap="none">
              <a:solidFill>
                <a:schemeClr val="dk1"/>
              </a:solidFill>
              <a:latin typeface="Arial"/>
              <a:ea typeface="Arial"/>
              <a:cs typeface="Arial"/>
              <a:sym typeface="Arial"/>
            </a:endParaRPr>
          </a:p>
        </p:txBody>
      </p:sp>
      <p:sp>
        <p:nvSpPr>
          <p:cNvPr id="192" name="Google Shape;192;p10"/>
          <p:cNvSpPr/>
          <p:nvPr/>
        </p:nvSpPr>
        <p:spPr>
          <a:xfrm>
            <a:off x="1394108" y="6448105"/>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Travelife</a:t>
            </a:r>
            <a:endParaRPr sz="2800" b="0" i="0" u="none" strike="noStrike" cap="none">
              <a:solidFill>
                <a:schemeClr val="dk1"/>
              </a:solidFill>
              <a:latin typeface="Arial"/>
              <a:ea typeface="Arial"/>
              <a:cs typeface="Arial"/>
              <a:sym typeface="Arial"/>
            </a:endParaRPr>
          </a:p>
        </p:txBody>
      </p:sp>
      <p:sp>
        <p:nvSpPr>
          <p:cNvPr id="193" name="Google Shape;193;p10"/>
          <p:cNvSpPr/>
          <p:nvPr/>
        </p:nvSpPr>
        <p:spPr>
          <a:xfrm>
            <a:off x="1394109" y="2728919"/>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Certyfikacja</a:t>
            </a:r>
            <a:endParaRPr sz="3200" b="1" i="0" u="none" strike="noStrike" cap="none">
              <a:solidFill>
                <a:schemeClr val="lt1"/>
              </a:solidFill>
              <a:latin typeface="Arial"/>
              <a:ea typeface="Arial"/>
              <a:cs typeface="Arial"/>
              <a:sym typeface="Arial"/>
            </a:endParaRPr>
          </a:p>
        </p:txBody>
      </p:sp>
      <p:sp>
        <p:nvSpPr>
          <p:cNvPr id="194" name="Google Shape;194;p10"/>
          <p:cNvSpPr/>
          <p:nvPr/>
        </p:nvSpPr>
        <p:spPr>
          <a:xfrm>
            <a:off x="1394108" y="3320398"/>
            <a:ext cx="3054526"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dirty="0">
                <a:solidFill>
                  <a:schemeClr val="dk1"/>
                </a:solidFill>
                <a:latin typeface="Arial"/>
                <a:ea typeface="Arial"/>
                <a:cs typeface="Arial"/>
                <a:sym typeface="Arial"/>
              </a:rPr>
              <a:t>Oznakowanie ekologiczne UE</a:t>
            </a:r>
            <a:endParaRPr sz="2800" b="0" i="0" u="none" strike="noStrike" cap="none" dirty="0">
              <a:solidFill>
                <a:schemeClr val="dk1"/>
              </a:solidFill>
              <a:latin typeface="Arial"/>
              <a:ea typeface="Arial"/>
              <a:cs typeface="Arial"/>
              <a:sym typeface="Arial"/>
            </a:endParaRPr>
          </a:p>
        </p:txBody>
      </p:sp>
      <p:sp>
        <p:nvSpPr>
          <p:cNvPr id="195" name="Google Shape;195;p10"/>
          <p:cNvSpPr/>
          <p:nvPr/>
        </p:nvSpPr>
        <p:spPr>
          <a:xfrm>
            <a:off x="1394108" y="7833702"/>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Biosfera</a:t>
            </a:r>
            <a:endParaRPr sz="2800" b="0" i="0" u="none" strike="noStrike" cap="none">
              <a:solidFill>
                <a:schemeClr val="dk1"/>
              </a:solidFill>
              <a:latin typeface="Arial"/>
              <a:ea typeface="Arial"/>
              <a:cs typeface="Arial"/>
              <a:sym typeface="Arial"/>
            </a:endParaRPr>
          </a:p>
        </p:txBody>
      </p:sp>
      <p:sp>
        <p:nvSpPr>
          <p:cNvPr id="196" name="Google Shape;196;p10"/>
          <p:cNvSpPr/>
          <p:nvPr/>
        </p:nvSpPr>
        <p:spPr>
          <a:xfrm>
            <a:off x="1394108" y="8957849"/>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Green Globe</a:t>
            </a:r>
            <a:endParaRPr sz="2800" b="0" i="0" u="none" strike="noStrike" cap="none">
              <a:solidFill>
                <a:schemeClr val="dk1"/>
              </a:solidFill>
              <a:latin typeface="Arial"/>
              <a:ea typeface="Arial"/>
              <a:cs typeface="Arial"/>
              <a:sym typeface="Arial"/>
            </a:endParaRPr>
          </a:p>
        </p:txBody>
      </p:sp>
      <p:sp>
        <p:nvSpPr>
          <p:cNvPr id="197" name="Google Shape;197;p10"/>
          <p:cNvSpPr/>
          <p:nvPr/>
        </p:nvSpPr>
        <p:spPr>
          <a:xfrm>
            <a:off x="7113125" y="5486325"/>
            <a:ext cx="5105700" cy="12414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Oparte na nauce, ciągłe doskonalenie, od podstawowego do zaawansowanego poziomu zrównoważonego rozwoju</a:t>
            </a: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98" name="Google Shape;198;p10"/>
          <p:cNvSpPr/>
          <p:nvPr/>
        </p:nvSpPr>
        <p:spPr>
          <a:xfrm>
            <a:off x="7113125" y="4365775"/>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Zarządzanie środowiskowe + edukacja</a:t>
            </a:r>
            <a:endParaRPr sz="2400" b="0" i="0" u="none" strike="noStrike" cap="none">
              <a:solidFill>
                <a:schemeClr val="dk1"/>
              </a:solidFill>
              <a:latin typeface="Arial"/>
              <a:ea typeface="Arial"/>
              <a:cs typeface="Arial"/>
              <a:sym typeface="Arial"/>
            </a:endParaRPr>
          </a:p>
        </p:txBody>
      </p:sp>
      <p:sp>
        <p:nvSpPr>
          <p:cNvPr id="199" name="Google Shape;199;p10"/>
          <p:cNvSpPr/>
          <p:nvPr/>
        </p:nvSpPr>
        <p:spPr>
          <a:xfrm>
            <a:off x="7113125" y="6733774"/>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Zarządzanie i wyniki</a:t>
            </a:r>
            <a:endParaRPr sz="2400" b="0" i="0" u="none" strike="noStrike" cap="none">
              <a:solidFill>
                <a:schemeClr val="dk1"/>
              </a:solidFill>
              <a:latin typeface="Arial"/>
              <a:ea typeface="Arial"/>
              <a:cs typeface="Arial"/>
              <a:sym typeface="Arial"/>
            </a:endParaRPr>
          </a:p>
        </p:txBody>
      </p:sp>
      <p:sp>
        <p:nvSpPr>
          <p:cNvPr id="200" name="Google Shape;200;p10"/>
          <p:cNvSpPr/>
          <p:nvPr/>
        </p:nvSpPr>
        <p:spPr>
          <a:xfrm>
            <a:off x="7113117" y="2752983"/>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Obszar zainteresowania</a:t>
            </a:r>
            <a:endParaRPr sz="3200" b="1" i="0" u="none" strike="noStrike" cap="none">
              <a:solidFill>
                <a:schemeClr val="lt1"/>
              </a:solidFill>
              <a:latin typeface="Arial"/>
              <a:ea typeface="Arial"/>
              <a:cs typeface="Arial"/>
              <a:sym typeface="Arial"/>
            </a:endParaRPr>
          </a:p>
        </p:txBody>
      </p:sp>
      <p:sp>
        <p:nvSpPr>
          <p:cNvPr id="201" name="Google Shape;201;p10"/>
          <p:cNvSpPr/>
          <p:nvPr/>
        </p:nvSpPr>
        <p:spPr>
          <a:xfrm>
            <a:off x="7113116" y="334446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Środowisko: energia, woda, odpady</a:t>
            </a:r>
            <a:endParaRPr sz="2400" b="0" i="0" u="none" strike="noStrike" cap="none">
              <a:solidFill>
                <a:schemeClr val="dk1"/>
              </a:solidFill>
              <a:latin typeface="Arial"/>
              <a:ea typeface="Arial"/>
              <a:cs typeface="Arial"/>
              <a:sym typeface="Arial"/>
            </a:endParaRPr>
          </a:p>
        </p:txBody>
      </p:sp>
      <p:sp>
        <p:nvSpPr>
          <p:cNvPr id="202" name="Google Shape;202;p10"/>
          <p:cNvSpPr/>
          <p:nvPr/>
        </p:nvSpPr>
        <p:spPr>
          <a:xfrm>
            <a:off x="7113116" y="7857766"/>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Zgodność z celami zrównoważonego rozwoju ONZ</a:t>
            </a:r>
            <a:endParaRPr sz="2400" b="0" i="0" u="none" strike="noStrike" cap="none">
              <a:solidFill>
                <a:schemeClr val="dk1"/>
              </a:solidFill>
              <a:latin typeface="Arial"/>
              <a:ea typeface="Arial"/>
              <a:cs typeface="Arial"/>
              <a:sym typeface="Arial"/>
            </a:endParaRPr>
          </a:p>
        </p:txBody>
      </p:sp>
      <p:sp>
        <p:nvSpPr>
          <p:cNvPr id="203" name="Google Shape;203;p10"/>
          <p:cNvSpPr/>
          <p:nvPr/>
        </p:nvSpPr>
        <p:spPr>
          <a:xfrm>
            <a:off x="7113116" y="8981913"/>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Środowisko, kultura, społeczność</a:t>
            </a:r>
            <a:endParaRPr sz="2400" b="0" i="0" u="none" strike="noStrike" cap="none">
              <a:solidFill>
                <a:schemeClr val="dk1"/>
              </a:solidFill>
              <a:latin typeface="Arial"/>
              <a:ea typeface="Arial"/>
              <a:cs typeface="Arial"/>
              <a:sym typeface="Arial"/>
            </a:endParaRPr>
          </a:p>
        </p:txBody>
      </p:sp>
      <p:sp>
        <p:nvSpPr>
          <p:cNvPr id="204" name="Google Shape;204;p10"/>
          <p:cNvSpPr/>
          <p:nvPr/>
        </p:nvSpPr>
        <p:spPr>
          <a:xfrm>
            <a:off x="12615557" y="5364139"/>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Miejsca docelowe, duzi operatorzy</a:t>
            </a:r>
            <a:endParaRPr sz="2400" b="0" i="0" u="none" strike="noStrike" cap="none">
              <a:solidFill>
                <a:schemeClr val="dk1"/>
              </a:solidFill>
              <a:latin typeface="Arial"/>
              <a:ea typeface="Arial"/>
              <a:cs typeface="Arial"/>
              <a:sym typeface="Arial"/>
            </a:endParaRPr>
          </a:p>
        </p:txBody>
      </p:sp>
      <p:sp>
        <p:nvSpPr>
          <p:cNvPr id="205" name="Google Shape;205;p10"/>
          <p:cNvSpPr/>
          <p:nvPr/>
        </p:nvSpPr>
        <p:spPr>
          <a:xfrm>
            <a:off x="12615557" y="4365771"/>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Hotele, atrakcje turystyczne, kempingi</a:t>
            </a:r>
            <a:endParaRPr sz="2400" b="0" i="0" u="none" strike="noStrike" cap="none">
              <a:solidFill>
                <a:schemeClr val="dk1"/>
              </a:solidFill>
              <a:latin typeface="Arial"/>
              <a:ea typeface="Arial"/>
              <a:cs typeface="Arial"/>
              <a:sym typeface="Arial"/>
            </a:endParaRPr>
          </a:p>
        </p:txBody>
      </p:sp>
      <p:sp>
        <p:nvSpPr>
          <p:cNvPr id="206" name="Google Shape;206;p10"/>
          <p:cNvSpPr/>
          <p:nvPr/>
        </p:nvSpPr>
        <p:spPr>
          <a:xfrm>
            <a:off x="12615557" y="6472169"/>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Hotele, organizatorzy wycieczek </a:t>
            </a:r>
            <a:endParaRPr sz="2400" b="0" i="0" u="none" strike="noStrike" cap="none">
              <a:solidFill>
                <a:schemeClr val="dk1"/>
              </a:solidFill>
              <a:latin typeface="Arial"/>
              <a:ea typeface="Arial"/>
              <a:cs typeface="Arial"/>
              <a:sym typeface="Arial"/>
            </a:endParaRPr>
          </a:p>
        </p:txBody>
      </p:sp>
      <p:sp>
        <p:nvSpPr>
          <p:cNvPr id="207" name="Google Shape;207;p10"/>
          <p:cNvSpPr/>
          <p:nvPr/>
        </p:nvSpPr>
        <p:spPr>
          <a:xfrm>
            <a:off x="12615558" y="2752983"/>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Docelowi użytkownicy</a:t>
            </a:r>
            <a:endParaRPr sz="3200" b="1" i="0" u="none" strike="noStrike" cap="none">
              <a:solidFill>
                <a:schemeClr val="lt1"/>
              </a:solidFill>
              <a:latin typeface="Arial"/>
              <a:ea typeface="Arial"/>
              <a:cs typeface="Arial"/>
              <a:sym typeface="Arial"/>
            </a:endParaRPr>
          </a:p>
        </p:txBody>
      </p:sp>
      <p:sp>
        <p:nvSpPr>
          <p:cNvPr id="208" name="Google Shape;208;p10"/>
          <p:cNvSpPr/>
          <p:nvPr/>
        </p:nvSpPr>
        <p:spPr>
          <a:xfrm>
            <a:off x="12615557" y="334446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Hotele, kempingi</a:t>
            </a:r>
            <a:endParaRPr sz="2400" b="0" i="0" u="none" strike="noStrike" cap="none">
              <a:solidFill>
                <a:schemeClr val="dk1"/>
              </a:solidFill>
              <a:latin typeface="Arial"/>
              <a:ea typeface="Arial"/>
              <a:cs typeface="Arial"/>
              <a:sym typeface="Arial"/>
            </a:endParaRPr>
          </a:p>
        </p:txBody>
      </p:sp>
      <p:sp>
        <p:nvSpPr>
          <p:cNvPr id="209" name="Google Shape;209;p10"/>
          <p:cNvSpPr/>
          <p:nvPr/>
        </p:nvSpPr>
        <p:spPr>
          <a:xfrm>
            <a:off x="12615557" y="7857766"/>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MŚP, miejsca docelowe</a:t>
            </a:r>
            <a:endParaRPr sz="2400" b="0" i="0" u="none" strike="noStrike" cap="none">
              <a:solidFill>
                <a:schemeClr val="dk1"/>
              </a:solidFill>
              <a:latin typeface="Arial"/>
              <a:ea typeface="Arial"/>
              <a:cs typeface="Arial"/>
              <a:sym typeface="Arial"/>
            </a:endParaRPr>
          </a:p>
        </p:txBody>
      </p:sp>
      <p:sp>
        <p:nvSpPr>
          <p:cNvPr id="210" name="Google Shape;210;p10"/>
          <p:cNvSpPr/>
          <p:nvPr/>
        </p:nvSpPr>
        <p:spPr>
          <a:xfrm>
            <a:off x="12615557" y="8981913"/>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Globalna branża turystyczna</a:t>
            </a:r>
            <a:endParaRPr sz="2400" b="0" i="0" u="none" strike="noStrike" cap="none">
              <a:solidFill>
                <a:schemeClr val="dk1"/>
              </a:solidFill>
              <a:latin typeface="Arial"/>
              <a:ea typeface="Arial"/>
              <a:cs typeface="Arial"/>
              <a:sym typeface="Arial"/>
            </a:endParaRPr>
          </a:p>
        </p:txBody>
      </p:sp>
      <p:sp>
        <p:nvSpPr>
          <p:cNvPr id="211" name="Google Shape;211;p10"/>
          <p:cNvSpPr/>
          <p:nvPr/>
        </p:nvSpPr>
        <p:spPr>
          <a:xfrm>
            <a:off x="18214250" y="5400112"/>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Benchmarking + coroczne audyty</a:t>
            </a:r>
            <a:endParaRPr sz="2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s-ES" sz="2400" b="0" i="0" u="none" strike="noStrike" cap="none" dirty="0">
                <a:solidFill>
                  <a:schemeClr val="dk1"/>
                </a:solidFill>
                <a:latin typeface="Arial"/>
                <a:ea typeface="Arial"/>
                <a:cs typeface="Arial"/>
                <a:sym typeface="Arial"/>
              </a:rPr>
              <a:t>Przyjazne dla MŚP: samoocena + szkolenia</a:t>
            </a:r>
            <a:endParaRPr sz="2400" b="0" i="0" u="none" strike="noStrike" cap="none" dirty="0">
              <a:solidFill>
                <a:schemeClr val="dk1"/>
              </a:solidFill>
              <a:latin typeface="Arial"/>
              <a:ea typeface="Arial"/>
              <a:cs typeface="Arial"/>
              <a:sym typeface="Arial"/>
            </a:endParaRPr>
          </a:p>
        </p:txBody>
      </p:sp>
      <p:sp>
        <p:nvSpPr>
          <p:cNvPr id="212" name="Google Shape;212;p10"/>
          <p:cNvSpPr/>
          <p:nvPr/>
        </p:nvSpPr>
        <p:spPr>
          <a:xfrm>
            <a:off x="18214254" y="4365771"/>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Duży nacisk na świadomość i edukację personelu/gości</a:t>
            </a:r>
            <a:endParaRPr sz="2400" b="0" i="0" u="none" strike="noStrike" cap="none" dirty="0">
              <a:solidFill>
                <a:schemeClr val="dk1"/>
              </a:solidFill>
              <a:latin typeface="Arial"/>
              <a:ea typeface="Arial"/>
              <a:cs typeface="Arial"/>
              <a:sym typeface="Arial"/>
            </a:endParaRPr>
          </a:p>
        </p:txBody>
      </p:sp>
      <p:sp>
        <p:nvSpPr>
          <p:cNvPr id="213" name="Google Shape;213;p10"/>
          <p:cNvSpPr/>
          <p:nvPr/>
        </p:nvSpPr>
        <p:spPr>
          <a:xfrm>
            <a:off x="18214250" y="6472175"/>
            <a:ext cx="5105700" cy="14910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000" b="0" i="0" u="none" strike="noStrike" cap="none" dirty="0">
                <a:solidFill>
                  <a:schemeClr val="dk1"/>
                </a:solidFill>
                <a:latin typeface="Arial"/>
                <a:ea typeface="Arial"/>
                <a:cs typeface="Arial"/>
                <a:sym typeface="Arial"/>
              </a:rPr>
              <a:t>Certyfikacja w 3 etapach (dla organizatorów wycieczek/biur podróży)</a:t>
            </a:r>
            <a:endParaRPr sz="2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s-ES" sz="2000" b="0" i="0" u="none" strike="noStrike" cap="none" dirty="0">
                <a:solidFill>
                  <a:schemeClr val="dk1"/>
                </a:solidFill>
                <a:latin typeface="Arial"/>
                <a:ea typeface="Arial"/>
                <a:cs typeface="Arial"/>
                <a:sym typeface="Arial"/>
              </a:rPr>
              <a:t>Siedmiostopniowy roczny cykl doskonalenia (dla obiektów noclegowych)</a:t>
            </a:r>
            <a:endParaRPr sz="2000" b="0" i="0" u="none" strike="noStrike" cap="none" dirty="0">
              <a:solidFill>
                <a:schemeClr val="dk1"/>
              </a:solidFill>
              <a:latin typeface="Arial"/>
              <a:ea typeface="Arial"/>
              <a:cs typeface="Arial"/>
              <a:sym typeface="Arial"/>
            </a:endParaRPr>
          </a:p>
        </p:txBody>
      </p:sp>
      <p:sp>
        <p:nvSpPr>
          <p:cNvPr id="214" name="Google Shape;214;p10"/>
          <p:cNvSpPr/>
          <p:nvPr/>
        </p:nvSpPr>
        <p:spPr>
          <a:xfrm>
            <a:off x="18214255" y="2752983"/>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Cechy wyróżniające</a:t>
            </a:r>
            <a:endParaRPr sz="3200" b="1" i="0" u="none" strike="noStrike" cap="none">
              <a:solidFill>
                <a:schemeClr val="lt1"/>
              </a:solidFill>
              <a:latin typeface="Arial"/>
              <a:ea typeface="Arial"/>
              <a:cs typeface="Arial"/>
              <a:sym typeface="Arial"/>
            </a:endParaRPr>
          </a:p>
        </p:txBody>
      </p:sp>
      <p:sp>
        <p:nvSpPr>
          <p:cNvPr id="215" name="Google Shape;215;p10"/>
          <p:cNvSpPr/>
          <p:nvPr/>
        </p:nvSpPr>
        <p:spPr>
          <a:xfrm>
            <a:off x="18214254" y="334446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Oficjalna certyfikacja UE z rygorystycznymi kryteriami</a:t>
            </a:r>
            <a:endParaRPr sz="2400" b="0" i="0" u="none" strike="noStrike" cap="none" dirty="0">
              <a:solidFill>
                <a:schemeClr val="dk1"/>
              </a:solidFill>
              <a:latin typeface="Arial"/>
              <a:ea typeface="Arial"/>
              <a:cs typeface="Arial"/>
              <a:sym typeface="Arial"/>
            </a:endParaRPr>
          </a:p>
        </p:txBody>
      </p:sp>
      <p:sp>
        <p:nvSpPr>
          <p:cNvPr id="216" name="Google Shape;216;p10"/>
          <p:cNvSpPr/>
          <p:nvPr/>
        </p:nvSpPr>
        <p:spPr>
          <a:xfrm>
            <a:off x="18214250" y="7963074"/>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Wyraźny związek z celami Agendy 2030</a:t>
            </a:r>
            <a:endParaRPr sz="2400" b="0" i="0" u="none" strike="noStrike" cap="none">
              <a:solidFill>
                <a:schemeClr val="dk1"/>
              </a:solidFill>
              <a:latin typeface="Arial"/>
              <a:ea typeface="Arial"/>
              <a:cs typeface="Arial"/>
              <a:sym typeface="Arial"/>
            </a:endParaRPr>
          </a:p>
        </p:txBody>
      </p:sp>
      <p:sp>
        <p:nvSpPr>
          <p:cNvPr id="217" name="Google Shape;217;p10"/>
          <p:cNvSpPr/>
          <p:nvPr/>
        </p:nvSpPr>
        <p:spPr>
          <a:xfrm>
            <a:off x="18214254" y="8981913"/>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Najdłużej działająca międzynarodowa certyfikacja</a:t>
            </a:r>
            <a:endParaRPr sz="2400" b="0" i="0" u="none" strike="noStrike" cap="none">
              <a:solidFill>
                <a:schemeClr val="dk1"/>
              </a:solidFill>
              <a:latin typeface="Arial"/>
              <a:ea typeface="Arial"/>
              <a:cs typeface="Arial"/>
              <a:sym typeface="Arial"/>
            </a:endParaRPr>
          </a:p>
        </p:txBody>
      </p:sp>
      <p:pic>
        <p:nvPicPr>
          <p:cNvPr id="218" name="Google Shape;218;p10"/>
          <p:cNvPicPr preferRelativeResize="0"/>
          <p:nvPr/>
        </p:nvPicPr>
        <p:blipFill rotWithShape="1">
          <a:blip r:embed="rId3">
            <a:alphaModFix/>
          </a:blip>
          <a:srcRect/>
          <a:stretch/>
        </p:blipFill>
        <p:spPr>
          <a:xfrm>
            <a:off x="4845377" y="3351977"/>
            <a:ext cx="957350" cy="957350"/>
          </a:xfrm>
          <a:prstGeom prst="rect">
            <a:avLst/>
          </a:prstGeom>
          <a:noFill/>
          <a:ln>
            <a:noFill/>
          </a:ln>
        </p:spPr>
      </p:pic>
      <p:pic>
        <p:nvPicPr>
          <p:cNvPr id="219" name="Google Shape;219;p10"/>
          <p:cNvPicPr preferRelativeResize="0"/>
          <p:nvPr/>
        </p:nvPicPr>
        <p:blipFill rotWithShape="1">
          <a:blip r:embed="rId4">
            <a:alphaModFix/>
          </a:blip>
          <a:srcRect/>
          <a:stretch/>
        </p:blipFill>
        <p:spPr>
          <a:xfrm>
            <a:off x="4845375" y="4275900"/>
            <a:ext cx="957350" cy="1206614"/>
          </a:xfrm>
          <a:prstGeom prst="rect">
            <a:avLst/>
          </a:prstGeom>
          <a:noFill/>
          <a:ln>
            <a:noFill/>
          </a:ln>
        </p:spPr>
      </p:pic>
      <p:pic>
        <p:nvPicPr>
          <p:cNvPr id="220" name="Google Shape;220;p10"/>
          <p:cNvPicPr preferRelativeResize="0"/>
          <p:nvPr/>
        </p:nvPicPr>
        <p:blipFill rotWithShape="1">
          <a:blip r:embed="rId5">
            <a:alphaModFix/>
          </a:blip>
          <a:srcRect/>
          <a:stretch/>
        </p:blipFill>
        <p:spPr>
          <a:xfrm>
            <a:off x="4845375" y="5535350"/>
            <a:ext cx="957342" cy="1080000"/>
          </a:xfrm>
          <a:prstGeom prst="rect">
            <a:avLst/>
          </a:prstGeom>
          <a:noFill/>
          <a:ln>
            <a:noFill/>
          </a:ln>
        </p:spPr>
      </p:pic>
      <p:pic>
        <p:nvPicPr>
          <p:cNvPr id="221" name="Google Shape;221;p10"/>
          <p:cNvPicPr preferRelativeResize="0"/>
          <p:nvPr/>
        </p:nvPicPr>
        <p:blipFill rotWithShape="1">
          <a:blip r:embed="rId6">
            <a:alphaModFix/>
          </a:blip>
          <a:srcRect t="19163" b="21985"/>
          <a:stretch/>
        </p:blipFill>
        <p:spPr>
          <a:xfrm>
            <a:off x="4899250" y="6922424"/>
            <a:ext cx="1080000" cy="476703"/>
          </a:xfrm>
          <a:prstGeom prst="rect">
            <a:avLst/>
          </a:prstGeom>
          <a:noFill/>
          <a:ln>
            <a:noFill/>
          </a:ln>
        </p:spPr>
      </p:pic>
      <p:pic>
        <p:nvPicPr>
          <p:cNvPr id="222" name="Google Shape;222;p10"/>
          <p:cNvPicPr preferRelativeResize="0"/>
          <p:nvPr/>
        </p:nvPicPr>
        <p:blipFill rotWithShape="1">
          <a:blip r:embed="rId7">
            <a:alphaModFix/>
          </a:blip>
          <a:srcRect/>
          <a:stretch/>
        </p:blipFill>
        <p:spPr>
          <a:xfrm>
            <a:off x="4899250" y="7706203"/>
            <a:ext cx="1080000" cy="1080000"/>
          </a:xfrm>
          <a:prstGeom prst="rect">
            <a:avLst/>
          </a:prstGeom>
          <a:noFill/>
          <a:ln>
            <a:noFill/>
          </a:ln>
        </p:spPr>
      </p:pic>
      <p:pic>
        <p:nvPicPr>
          <p:cNvPr id="223" name="Google Shape;223;p10"/>
          <p:cNvPicPr preferRelativeResize="0"/>
          <p:nvPr/>
        </p:nvPicPr>
        <p:blipFill rotWithShape="1">
          <a:blip r:embed="rId8">
            <a:alphaModFix/>
          </a:blip>
          <a:srcRect l="30337" t="19789" r="27712" b="23758"/>
          <a:stretch/>
        </p:blipFill>
        <p:spPr>
          <a:xfrm>
            <a:off x="4899250" y="8981913"/>
            <a:ext cx="1080000" cy="9704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s-ES" sz="11800" b="1" dirty="0"/>
              <a:t>4. </a:t>
            </a:r>
            <a:r>
              <a:rPr lang="es-ES" sz="11700" b="1" dirty="0"/>
              <a:t>Systemy zarządzania środowiskowego i zrównoważonego rozwoju</a:t>
            </a:r>
            <a:endParaRPr dirty="0"/>
          </a:p>
        </p:txBody>
      </p:sp>
    </p:spTree>
    <p:extLst>
      <p:ext uri="{BB962C8B-B14F-4D97-AF65-F5344CB8AC3E}">
        <p14:creationId xmlns:p14="http://schemas.microsoft.com/office/powerpoint/2010/main" val="1651024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2"/>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a:t>4.1. Od oznakowań ekologicznych do systemów zarządzania</a:t>
            </a:r>
            <a:endParaRPr sz="5200"/>
          </a:p>
        </p:txBody>
      </p:sp>
      <p:sp>
        <p:nvSpPr>
          <p:cNvPr id="234" name="Google Shape;234;p12"/>
          <p:cNvSpPr/>
          <p:nvPr/>
        </p:nvSpPr>
        <p:spPr>
          <a:xfrm>
            <a:off x="1229499" y="2763732"/>
            <a:ext cx="18470206" cy="147993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Podczas gdy oznakowania ekologiczne potwierdzają zgodność z określonymi kryteriami zrównoważonego rozwoju, systemy zarządzania zapewniają ramy ciągłego doskonalenia w celu:</a:t>
            </a:r>
            <a:endParaRPr sz="3600" b="0" i="0" u="none" strike="noStrike" cap="none">
              <a:solidFill>
                <a:schemeClr val="dk1"/>
              </a:solidFill>
              <a:latin typeface="Arial"/>
              <a:ea typeface="Arial"/>
              <a:cs typeface="Arial"/>
              <a:sym typeface="Arial"/>
            </a:endParaRPr>
          </a:p>
        </p:txBody>
      </p:sp>
      <p:grpSp>
        <p:nvGrpSpPr>
          <p:cNvPr id="235" name="Google Shape;235;p12"/>
          <p:cNvGrpSpPr/>
          <p:nvPr/>
        </p:nvGrpSpPr>
        <p:grpSpPr>
          <a:xfrm>
            <a:off x="2679543" y="4243664"/>
            <a:ext cx="14196751" cy="6388185"/>
            <a:chOff x="10045" y="0"/>
            <a:chExt cx="21135456" cy="9210791"/>
          </a:xfrm>
        </p:grpSpPr>
        <p:sp>
          <p:nvSpPr>
            <p:cNvPr id="236" name="Google Shape;236;p12"/>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37" name="Google Shape;237;p12"/>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38" name="Google Shape;238;p12"/>
            <p:cNvSpPr txBox="1"/>
            <p:nvPr/>
          </p:nvSpPr>
          <p:spPr>
            <a:xfrm>
              <a:off x="18989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pl-PL" sz="3000" b="1" dirty="0">
                  <a:solidFill>
                    <a:schemeClr val="lt1"/>
                  </a:solidFill>
                </a:rPr>
                <a:t>w</a:t>
              </a:r>
              <a:r>
                <a:rPr lang="es-ES" sz="3000" b="1" i="0" u="none" strike="noStrike" cap="none" dirty="0">
                  <a:solidFill>
                    <a:schemeClr val="lt1"/>
                  </a:solidFill>
                  <a:latin typeface="Arial"/>
                  <a:ea typeface="Arial"/>
                  <a:cs typeface="Arial"/>
                  <a:sym typeface="Arial"/>
                </a:rPr>
                <a:t>łączeni</a:t>
              </a:r>
              <a:r>
                <a:rPr lang="pl-PL" sz="3000" b="1" i="0" u="none" strike="noStrike" cap="none" dirty="0">
                  <a:solidFill>
                    <a:schemeClr val="lt1"/>
                  </a:solidFill>
                  <a:latin typeface="Arial"/>
                  <a:ea typeface="Arial"/>
                  <a:cs typeface="Arial"/>
                  <a:sym typeface="Arial"/>
                </a:rPr>
                <a:t>a</a:t>
              </a:r>
              <a:r>
                <a:rPr lang="es-ES" sz="3000" b="1" i="0" u="none" strike="noStrike" cap="none" dirty="0">
                  <a:solidFill>
                    <a:schemeClr val="lt1"/>
                  </a:solidFill>
                  <a:latin typeface="Arial"/>
                  <a:ea typeface="Arial"/>
                  <a:cs typeface="Arial"/>
                  <a:sym typeface="Arial"/>
                </a:rPr>
                <a:t> zrównoważonego rozwoju do codziennych działań</a:t>
              </a:r>
              <a:endParaRPr sz="3000" b="0" i="0" u="none" strike="noStrike" cap="none" dirty="0">
                <a:solidFill>
                  <a:schemeClr val="lt1"/>
                </a:solidFill>
                <a:latin typeface="Arial"/>
                <a:ea typeface="Arial"/>
                <a:cs typeface="Arial"/>
                <a:sym typeface="Arial"/>
              </a:endParaRPr>
            </a:p>
          </p:txBody>
        </p:sp>
        <p:sp>
          <p:nvSpPr>
            <p:cNvPr id="239" name="Google Shape;239;p12"/>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40" name="Google Shape;240;p12"/>
            <p:cNvSpPr txBox="1"/>
            <p:nvPr/>
          </p:nvSpPr>
          <p:spPr>
            <a:xfrm>
              <a:off x="480180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1050"/>
                </a:spcBef>
                <a:spcAft>
                  <a:spcPts val="0"/>
                </a:spcAft>
                <a:buClr>
                  <a:srgbClr val="000000"/>
                </a:buClr>
                <a:buSzPts val="3000"/>
                <a:buFont typeface="Arial"/>
                <a:buNone/>
              </a:pPr>
              <a:r>
                <a:rPr lang="es-ES" sz="3000" b="1" i="0" u="none" strike="noStrike" cap="none">
                  <a:solidFill>
                    <a:schemeClr val="lt1"/>
                  </a:solidFill>
                  <a:latin typeface="Arial"/>
                  <a:ea typeface="Arial"/>
                  <a:cs typeface="Arial"/>
                  <a:sym typeface="Arial"/>
                </a:rPr>
                <a:t>mierzenia i śledzenia wyników w czasie</a:t>
              </a:r>
              <a:endParaRPr sz="3000" b="1" i="0" u="none" strike="noStrike" cap="none">
                <a:solidFill>
                  <a:schemeClr val="lt1"/>
                </a:solidFill>
                <a:latin typeface="Arial"/>
                <a:ea typeface="Arial"/>
                <a:cs typeface="Arial"/>
                <a:sym typeface="Arial"/>
              </a:endParaRPr>
            </a:p>
          </p:txBody>
        </p:sp>
        <p:sp>
          <p:nvSpPr>
            <p:cNvPr id="241" name="Google Shape;241;p12"/>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42" name="Google Shape;242;p12"/>
            <p:cNvSpPr txBox="1"/>
            <p:nvPr/>
          </p:nvSpPr>
          <p:spPr>
            <a:xfrm>
              <a:off x="941370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es-ES" sz="3000" b="1" i="0" u="none" strike="noStrike" cap="none">
                  <a:solidFill>
                    <a:schemeClr val="lt1"/>
                  </a:solidFill>
                  <a:latin typeface="Arial"/>
                  <a:ea typeface="Arial"/>
                  <a:cs typeface="Arial"/>
                  <a:sym typeface="Arial"/>
                </a:rPr>
                <a:t>zapewnienia zgodności z przepisami prawa i ograniczenia ryzyka</a:t>
              </a:r>
              <a:endParaRPr sz="3000" b="1" i="0" u="none" strike="noStrike" cap="none">
                <a:solidFill>
                  <a:schemeClr val="lt1"/>
                </a:solidFill>
                <a:latin typeface="Arial"/>
                <a:ea typeface="Arial"/>
                <a:cs typeface="Arial"/>
                <a:sym typeface="Arial"/>
              </a:endParaRPr>
            </a:p>
          </p:txBody>
        </p:sp>
        <p:sp>
          <p:nvSpPr>
            <p:cNvPr id="243" name="Google Shape;243;p12"/>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44" name="Google Shape;244;p12"/>
            <p:cNvSpPr txBox="1"/>
            <p:nvPr/>
          </p:nvSpPr>
          <p:spPr>
            <a:xfrm>
              <a:off x="1402561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rgbClr val="000000"/>
                </a:buClr>
                <a:buSzPts val="3000"/>
                <a:buFont typeface="Arial"/>
                <a:buNone/>
              </a:pPr>
              <a:r>
                <a:rPr lang="es-ES" sz="2400" b="1" i="0" u="none" strike="noStrike" cap="none" dirty="0">
                  <a:solidFill>
                    <a:schemeClr val="lt1"/>
                  </a:solidFill>
                  <a:latin typeface="Arial"/>
                  <a:ea typeface="Arial"/>
                  <a:cs typeface="Arial"/>
                  <a:sym typeface="Arial"/>
                </a:rPr>
                <a:t>budowania kultury ciągłego doskonalenia wykraczającej poza początkową certyfikację</a:t>
              </a:r>
              <a:endParaRPr sz="2400" b="1" i="0" u="none" strike="noStrike" cap="none" dirty="0">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3"/>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5200" b="1"/>
              <a:t>4.1. Od oznakowań ekologicznych do systemów zarządzania</a:t>
            </a:r>
            <a:endParaRPr sz="5200"/>
          </a:p>
        </p:txBody>
      </p:sp>
      <p:sp>
        <p:nvSpPr>
          <p:cNvPr id="250" name="Google Shape;250;p13"/>
          <p:cNvSpPr/>
          <p:nvPr/>
        </p:nvSpPr>
        <p:spPr>
          <a:xfrm>
            <a:off x="1858149" y="2763731"/>
            <a:ext cx="7714476" cy="3650269"/>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es-ES" sz="6000" b="0" i="0" u="none" strike="noStrike" cap="none">
                <a:solidFill>
                  <a:schemeClr val="dk1"/>
                </a:solidFill>
                <a:latin typeface="Arial"/>
                <a:ea typeface="Arial"/>
                <a:cs typeface="Arial"/>
                <a:sym typeface="Arial"/>
              </a:rPr>
              <a:t>Oznakowanie ekologiczne = wynik </a:t>
            </a:r>
            <a:endParaRPr sz="1400" b="0" i="0" u="none" strike="noStrike" cap="none">
              <a:solidFill>
                <a:srgbClr val="000000"/>
              </a:solidFill>
              <a:latin typeface="Arial"/>
              <a:ea typeface="Arial"/>
              <a:cs typeface="Arial"/>
              <a:sym typeface="Arial"/>
            </a:endParaRPr>
          </a:p>
        </p:txBody>
      </p:sp>
      <p:pic>
        <p:nvPicPr>
          <p:cNvPr id="251" name="Google Shape;251;p13" descr="Sello Certificado Sello Con Certificación Verde Grunge Icono Stock de  ilustración - Ilustración de original, acceso: 162277672"/>
          <p:cNvPicPr preferRelativeResize="0"/>
          <p:nvPr/>
        </p:nvPicPr>
        <p:blipFill rotWithShape="1">
          <a:blip r:embed="rId3">
            <a:alphaModFix/>
          </a:blip>
          <a:srcRect/>
          <a:stretch/>
        </p:blipFill>
        <p:spPr>
          <a:xfrm>
            <a:off x="4036697" y="6429374"/>
            <a:ext cx="3649977" cy="3649977"/>
          </a:xfrm>
          <a:prstGeom prst="rect">
            <a:avLst/>
          </a:prstGeom>
          <a:noFill/>
          <a:ln>
            <a:noFill/>
          </a:ln>
        </p:spPr>
      </p:pic>
      <p:sp>
        <p:nvSpPr>
          <p:cNvPr id="252" name="Google Shape;252;p13"/>
          <p:cNvSpPr/>
          <p:nvPr/>
        </p:nvSpPr>
        <p:spPr>
          <a:xfrm>
            <a:off x="11087100" y="2763731"/>
            <a:ext cx="12045779" cy="36504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es-ES" sz="6000" b="0" i="0" u="none" strike="noStrike" cap="none">
                <a:solidFill>
                  <a:schemeClr val="dk1"/>
                </a:solidFill>
                <a:latin typeface="Arial"/>
                <a:ea typeface="Arial"/>
                <a:cs typeface="Arial"/>
                <a:sym typeface="Arial"/>
              </a:rPr>
              <a:t>System zarządzania = proces</a:t>
            </a:r>
            <a:endParaRPr sz="6000" b="0" i="0" u="none" strike="noStrike" cap="none">
              <a:solidFill>
                <a:schemeClr val="dk1"/>
              </a:solidFill>
              <a:latin typeface="Arial"/>
              <a:ea typeface="Arial"/>
              <a:cs typeface="Arial"/>
              <a:sym typeface="Arial"/>
            </a:endParaRPr>
          </a:p>
        </p:txBody>
      </p:sp>
      <p:pic>
        <p:nvPicPr>
          <p:cNvPr id="253" name="Google Shape;253;p13" descr="The PDCA Cycle: A Practical Approach to Problem-Solving"/>
          <p:cNvPicPr preferRelativeResize="0"/>
          <p:nvPr/>
        </p:nvPicPr>
        <p:blipFill rotWithShape="1">
          <a:blip r:embed="rId4">
            <a:alphaModFix/>
          </a:blip>
          <a:srcRect/>
          <a:stretch/>
        </p:blipFill>
        <p:spPr>
          <a:xfrm>
            <a:off x="13528571" y="6429374"/>
            <a:ext cx="6337514" cy="4009448"/>
          </a:xfrm>
          <a:prstGeom prst="rect">
            <a:avLst/>
          </a:prstGeom>
          <a:noFill/>
          <a:ln>
            <a:noFill/>
          </a:ln>
        </p:spPr>
      </p:pic>
      <p:sp>
        <p:nvSpPr>
          <p:cNvPr id="254" name="Google Shape;254;p13"/>
          <p:cNvSpPr/>
          <p:nvPr/>
        </p:nvSpPr>
        <p:spPr>
          <a:xfrm>
            <a:off x="2133987" y="10695997"/>
            <a:ext cx="20116026" cy="1696899"/>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Pomyśl o oznakowaniach ekologicznych jako o „pieczęci” potwierdzającej, że działasz zgodnie z zasadami zrównoważonego rozwoju dzisiaj,</a:t>
            </a:r>
            <a:br>
              <a:rPr lang="es-ES" sz="3600" b="0" i="0" u="none" strike="noStrike" cap="none">
                <a:solidFill>
                  <a:schemeClr val="dk1"/>
                </a:solidFill>
                <a:latin typeface="Arial"/>
                <a:ea typeface="Arial"/>
                <a:cs typeface="Arial"/>
                <a:sym typeface="Arial"/>
              </a:rPr>
            </a:br>
            <a:r>
              <a:rPr lang="es-ES" sz="3600" b="0" i="0" u="none" strike="noStrike" cap="none">
                <a:solidFill>
                  <a:schemeClr val="dk1"/>
                </a:solidFill>
                <a:latin typeface="Arial"/>
                <a:ea typeface="Arial"/>
                <a:cs typeface="Arial"/>
                <a:sym typeface="Arial"/>
              </a:rPr>
              <a:t>a systemy zarządzania jako „silnik”, który pozwala Ci się doskonalić jutro.</a:t>
            </a:r>
            <a:endParaRPr sz="3600" b="0"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4"/>
          <p:cNvSpPr/>
          <p:nvPr/>
        </p:nvSpPr>
        <p:spPr>
          <a:xfrm>
            <a:off x="2840587" y="3166257"/>
            <a:ext cx="18470100" cy="14799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Systemy zarządzania zapewniają ustrukturyzowane, oparte na procesach podejście do zrównoważonego rozwoju:</a:t>
            </a:r>
            <a:endParaRPr sz="3600" b="0" i="0" u="none" strike="noStrike" cap="none">
              <a:solidFill>
                <a:schemeClr val="dk1"/>
              </a:solidFill>
              <a:latin typeface="Arial"/>
              <a:ea typeface="Arial"/>
              <a:cs typeface="Arial"/>
              <a:sym typeface="Arial"/>
            </a:endParaRPr>
          </a:p>
        </p:txBody>
      </p:sp>
      <p:sp>
        <p:nvSpPr>
          <p:cNvPr id="261" name="Google Shape;261;p14"/>
          <p:cNvSpPr txBox="1">
            <a:spLocks noGrp="1"/>
          </p:cNvSpPr>
          <p:nvPr>
            <p:ph type="title"/>
          </p:nvPr>
        </p:nvSpPr>
        <p:spPr>
          <a:xfrm>
            <a:off x="761999" y="1965155"/>
            <a:ext cx="22860000" cy="7986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a:t>4.2. Systemy zarządzania środowiskowego i zrównoważonego rozwoju</a:t>
            </a:r>
            <a:endParaRPr sz="4800"/>
          </a:p>
        </p:txBody>
      </p:sp>
      <p:grpSp>
        <p:nvGrpSpPr>
          <p:cNvPr id="262" name="Google Shape;262;p14"/>
          <p:cNvGrpSpPr/>
          <p:nvPr/>
        </p:nvGrpSpPr>
        <p:grpSpPr>
          <a:xfrm>
            <a:off x="5051608" y="5117025"/>
            <a:ext cx="10848967" cy="4670139"/>
            <a:chOff x="-818620" y="126953"/>
            <a:chExt cx="10160111" cy="4670139"/>
          </a:xfrm>
        </p:grpSpPr>
        <p:sp>
          <p:nvSpPr>
            <p:cNvPr id="263" name="Google Shape;263;p14"/>
            <p:cNvSpPr/>
            <p:nvPr/>
          </p:nvSpPr>
          <p:spPr>
            <a:xfrm>
              <a:off x="-516831"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64" name="Google Shape;264;p14"/>
            <p:cNvSpPr txBox="1"/>
            <p:nvPr/>
          </p:nvSpPr>
          <p:spPr>
            <a:xfrm>
              <a:off x="-602553"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s-ES" sz="3200" b="1" i="0" u="none" strike="noStrike" cap="none">
                  <a:solidFill>
                    <a:schemeClr val="lt1"/>
                  </a:solidFill>
                  <a:latin typeface="Arial"/>
                  <a:ea typeface="Arial"/>
                  <a:cs typeface="Arial"/>
                  <a:sym typeface="Arial"/>
                </a:rPr>
                <a:t>ISO 14001</a:t>
              </a:r>
              <a:endParaRPr sz="3200" b="0" i="0" u="none" strike="noStrike" cap="none">
                <a:solidFill>
                  <a:schemeClr val="lt1"/>
                </a:solidFill>
                <a:latin typeface="Arial"/>
                <a:ea typeface="Arial"/>
                <a:cs typeface="Arial"/>
                <a:sym typeface="Arial"/>
              </a:endParaRPr>
            </a:p>
          </p:txBody>
        </p:sp>
        <p:sp>
          <p:nvSpPr>
            <p:cNvPr id="265" name="Google Shape;265;p14"/>
            <p:cNvSpPr/>
            <p:nvPr/>
          </p:nvSpPr>
          <p:spPr>
            <a:xfrm>
              <a:off x="-532870" y="1606886"/>
              <a:ext cx="4239158" cy="3190206"/>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66" name="Google Shape;266;p14"/>
            <p:cNvSpPr txBox="1"/>
            <p:nvPr/>
          </p:nvSpPr>
          <p:spPr>
            <a:xfrm>
              <a:off x="-818620" y="1606885"/>
              <a:ext cx="4239158" cy="2965617"/>
            </a:xfrm>
            <a:prstGeom prst="rect">
              <a:avLst/>
            </a:prstGeom>
            <a:noFill/>
            <a:ln>
              <a:noFill/>
            </a:ln>
          </p:spPr>
          <p:txBody>
            <a:bodyPr spcFirstLastPara="1" wrap="square" lIns="117325" tIns="117325" rIns="156450" bIns="176000" anchor="ctr" anchorCtr="0">
              <a:noAutofit/>
            </a:bodyPr>
            <a:lstStyle/>
            <a:p>
              <a:pPr marL="914400" marR="0" lvl="1" indent="0" algn="l" rtl="0">
                <a:lnSpc>
                  <a:spcPct val="90000"/>
                </a:lnSpc>
                <a:spcBef>
                  <a:spcPts val="0"/>
                </a:spcBef>
                <a:spcAft>
                  <a:spcPts val="0"/>
                </a:spcAft>
                <a:buClr>
                  <a:srgbClr val="000000"/>
                </a:buClr>
                <a:buSzPts val="2800"/>
                <a:buFont typeface="Arial"/>
                <a:buNone/>
              </a:pPr>
              <a:r>
                <a:rPr lang="es-ES" sz="2400" b="0" i="0" u="none" strike="noStrike" cap="none" dirty="0">
                  <a:solidFill>
                    <a:schemeClr val="dk1"/>
                  </a:solidFill>
                  <a:latin typeface="Arial"/>
                  <a:ea typeface="Arial"/>
                  <a:cs typeface="Arial"/>
                  <a:sym typeface="Arial"/>
                </a:rPr>
                <a:t>Norma dotycząca systemu zarządzania środowiskowego (EMS) skupiająca się na ciągłym doskonaleniu i zgodności z przepisami.</a:t>
              </a:r>
              <a:endParaRPr sz="2400" b="0" i="0" u="none" strike="noStrike" cap="none" dirty="0">
                <a:solidFill>
                  <a:schemeClr val="dk1"/>
                </a:solidFill>
                <a:latin typeface="Arial"/>
                <a:ea typeface="Arial"/>
                <a:cs typeface="Arial"/>
                <a:sym typeface="Arial"/>
              </a:endParaRPr>
            </a:p>
          </p:txBody>
        </p:sp>
        <p:sp>
          <p:nvSpPr>
            <p:cNvPr id="267" name="Google Shape;267;p14"/>
            <p:cNvSpPr/>
            <p:nvPr/>
          </p:nvSpPr>
          <p:spPr>
            <a:xfrm>
              <a:off x="5086292"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68" name="Google Shape;268;p14"/>
            <p:cNvSpPr txBox="1"/>
            <p:nvPr/>
          </p:nvSpPr>
          <p:spPr>
            <a:xfrm>
              <a:off x="4267142"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s-ES" sz="3200" b="1" i="0" u="none" strike="noStrike" cap="none">
                  <a:solidFill>
                    <a:schemeClr val="lt1"/>
                  </a:solidFill>
                  <a:latin typeface="Arial"/>
                  <a:ea typeface="Arial"/>
                  <a:cs typeface="Arial"/>
                  <a:sym typeface="Arial"/>
                </a:rPr>
                <a:t>EMAS</a:t>
              </a:r>
              <a:endParaRPr sz="3200" b="0" i="0" u="none" strike="noStrike" cap="none">
                <a:solidFill>
                  <a:schemeClr val="lt1"/>
                </a:solidFill>
                <a:latin typeface="Arial"/>
                <a:ea typeface="Arial"/>
                <a:cs typeface="Arial"/>
                <a:sym typeface="Arial"/>
              </a:endParaRPr>
            </a:p>
          </p:txBody>
        </p:sp>
        <p:sp>
          <p:nvSpPr>
            <p:cNvPr id="269" name="Google Shape;269;p14"/>
            <p:cNvSpPr/>
            <p:nvPr/>
          </p:nvSpPr>
          <p:spPr>
            <a:xfrm>
              <a:off x="5102333" y="1606885"/>
              <a:ext cx="4239158" cy="3190207"/>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3600"/>
                <a:buFont typeface="Arial"/>
                <a:buNone/>
              </a:pPr>
              <a:endParaRPr sz="3600" b="0" i="0" u="none" strike="noStrike" cap="none">
                <a:solidFill>
                  <a:schemeClr val="dk1"/>
                </a:solidFill>
                <a:latin typeface="Arial"/>
                <a:ea typeface="Arial"/>
                <a:cs typeface="Arial"/>
                <a:sym typeface="Arial"/>
              </a:endParaRPr>
            </a:p>
          </p:txBody>
        </p:sp>
        <p:sp>
          <p:nvSpPr>
            <p:cNvPr id="270" name="Google Shape;270;p14"/>
            <p:cNvSpPr txBox="1"/>
            <p:nvPr/>
          </p:nvSpPr>
          <p:spPr>
            <a:xfrm>
              <a:off x="4784507" y="1606878"/>
              <a:ext cx="4540800" cy="3190200"/>
            </a:xfrm>
            <a:prstGeom prst="rect">
              <a:avLst/>
            </a:prstGeom>
            <a:noFill/>
            <a:ln>
              <a:noFill/>
            </a:ln>
          </p:spPr>
          <p:txBody>
            <a:bodyPr spcFirstLastPara="1" wrap="square" lIns="117325" tIns="117325" rIns="156450" bIns="176000" anchor="ctr" anchorCtr="0">
              <a:noAutofit/>
            </a:bodyPr>
            <a:lstStyle/>
            <a:p>
              <a:pPr marL="914400" marR="0" lvl="1" indent="0" algn="l" rtl="0">
                <a:lnSpc>
                  <a:spcPct val="90000"/>
                </a:lnSpc>
                <a:spcBef>
                  <a:spcPts val="0"/>
                </a:spcBef>
                <a:spcAft>
                  <a:spcPts val="0"/>
                </a:spcAft>
                <a:buClr>
                  <a:srgbClr val="000000"/>
                </a:buClr>
                <a:buSzPts val="2800"/>
                <a:buFont typeface="Arial"/>
                <a:buNone/>
              </a:pPr>
              <a:r>
                <a:rPr lang="es-ES" sz="2400" b="0" i="0" u="none" strike="noStrike" cap="none" dirty="0">
                  <a:solidFill>
                    <a:schemeClr val="dk1"/>
                  </a:solidFill>
                  <a:latin typeface="Arial"/>
                  <a:ea typeface="Arial"/>
                  <a:cs typeface="Arial"/>
                  <a:sym typeface="Arial"/>
                </a:rPr>
                <a:t>System ekozarządzania i audytu UE, łączący normę ISO 14001 z zgodnością z przepisami prawa i obowiązkową sprawozdawczością publiczną.</a:t>
              </a:r>
              <a:endParaRPr sz="2400" b="0" i="0" u="none" strike="noStrike" cap="none" dirty="0">
                <a:solidFill>
                  <a:schemeClr val="dk1"/>
                </a:solidFill>
                <a:latin typeface="Arial"/>
                <a:ea typeface="Arial"/>
                <a:cs typeface="Arial"/>
                <a:sym typeface="Arial"/>
              </a:endParaRPr>
            </a:p>
          </p:txBody>
        </p:sp>
      </p:grpSp>
      <p:sp>
        <p:nvSpPr>
          <p:cNvPr id="271" name="Google Shape;271;p14"/>
          <p:cNvSpPr/>
          <p:nvPr/>
        </p:nvSpPr>
        <p:spPr>
          <a:xfrm>
            <a:off x="3073198" y="10216762"/>
            <a:ext cx="18470100" cy="14799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0" i="0" u="none" strike="noStrike" cap="none">
                <a:solidFill>
                  <a:schemeClr val="dk1"/>
                </a:solidFill>
                <a:latin typeface="Arial"/>
                <a:ea typeface="Arial"/>
                <a:cs typeface="Arial"/>
                <a:sym typeface="Arial"/>
              </a:rPr>
              <a:t>Pomagają one przedsiębiorstwom turystycznym systematycznie zmniejszać wpływ na środowisko i wykazać się odpowiedzialnością wobec interesariuszy.</a:t>
            </a:r>
            <a:endParaRPr sz="3200" b="0" i="0" u="none" strike="noStrike" cap="none">
              <a:solidFill>
                <a:schemeClr val="dk1"/>
              </a:solidFill>
              <a:latin typeface="Arial"/>
              <a:ea typeface="Arial"/>
              <a:cs typeface="Arial"/>
              <a:sym typeface="Arial"/>
            </a:endParaRPr>
          </a:p>
        </p:txBody>
      </p:sp>
      <p:pic>
        <p:nvPicPr>
          <p:cNvPr id="272" name="Google Shape;272;p14" descr="ISO 14001 Logo Vector Download | Logowik"/>
          <p:cNvPicPr preferRelativeResize="0"/>
          <p:nvPr/>
        </p:nvPicPr>
        <p:blipFill rotWithShape="1">
          <a:blip r:embed="rId3">
            <a:alphaModFix/>
          </a:blip>
          <a:srcRect/>
          <a:stretch/>
        </p:blipFill>
        <p:spPr>
          <a:xfrm>
            <a:off x="7971471" y="5048645"/>
            <a:ext cx="1971724" cy="1479931"/>
          </a:xfrm>
          <a:prstGeom prst="rect">
            <a:avLst/>
          </a:prstGeom>
          <a:noFill/>
          <a:ln>
            <a:noFill/>
          </a:ln>
        </p:spPr>
      </p:pic>
      <p:pic>
        <p:nvPicPr>
          <p:cNvPr id="273" name="Google Shape;273;p14" descr="Eco-Management as a Tool for Sustainable Development | Ecologic Institute"/>
          <p:cNvPicPr preferRelativeResize="0"/>
          <p:nvPr/>
        </p:nvPicPr>
        <p:blipFill rotWithShape="1">
          <a:blip r:embed="rId4">
            <a:alphaModFix/>
          </a:blip>
          <a:srcRect/>
          <a:stretch/>
        </p:blipFill>
        <p:spPr>
          <a:xfrm>
            <a:off x="14420674" y="5117025"/>
            <a:ext cx="1479900" cy="1479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5"/>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a:t>4.3. Tabela porównawcza – systemy zarządzania</a:t>
            </a:r>
            <a:endParaRPr sz="4800"/>
          </a:p>
        </p:txBody>
      </p:sp>
      <p:sp>
        <p:nvSpPr>
          <p:cNvPr id="279" name="Google Shape;279;p15"/>
          <p:cNvSpPr/>
          <p:nvPr/>
        </p:nvSpPr>
        <p:spPr>
          <a:xfrm>
            <a:off x="942039" y="5426501"/>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EMAS</a:t>
            </a:r>
            <a:endParaRPr sz="2800" b="0" i="0" u="none" strike="noStrike" cap="none">
              <a:solidFill>
                <a:schemeClr val="dk1"/>
              </a:solidFill>
              <a:latin typeface="Arial"/>
              <a:ea typeface="Arial"/>
              <a:cs typeface="Arial"/>
              <a:sym typeface="Arial"/>
            </a:endParaRPr>
          </a:p>
        </p:txBody>
      </p:sp>
      <p:sp>
        <p:nvSpPr>
          <p:cNvPr id="280" name="Google Shape;280;p15"/>
          <p:cNvSpPr/>
          <p:nvPr/>
        </p:nvSpPr>
        <p:spPr>
          <a:xfrm>
            <a:off x="942040" y="3813713"/>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System zarządzania</a:t>
            </a:r>
            <a:endParaRPr sz="3200" b="1" i="0" u="none" strike="noStrike" cap="none">
              <a:solidFill>
                <a:schemeClr val="lt1"/>
              </a:solidFill>
              <a:latin typeface="Arial"/>
              <a:ea typeface="Arial"/>
              <a:cs typeface="Arial"/>
              <a:sym typeface="Arial"/>
            </a:endParaRPr>
          </a:p>
        </p:txBody>
      </p:sp>
      <p:sp>
        <p:nvSpPr>
          <p:cNvPr id="281" name="Google Shape;281;p15"/>
          <p:cNvSpPr/>
          <p:nvPr/>
        </p:nvSpPr>
        <p:spPr>
          <a:xfrm>
            <a:off x="942039" y="4405192"/>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ISO 14001</a:t>
            </a:r>
            <a:endParaRPr sz="2800" b="0" i="0" u="none" strike="noStrike" cap="none">
              <a:solidFill>
                <a:schemeClr val="dk1"/>
              </a:solidFill>
              <a:latin typeface="Arial"/>
              <a:ea typeface="Arial"/>
              <a:cs typeface="Arial"/>
              <a:sym typeface="Arial"/>
            </a:endParaRPr>
          </a:p>
        </p:txBody>
      </p:sp>
      <p:sp>
        <p:nvSpPr>
          <p:cNvPr id="282" name="Google Shape;282;p15"/>
          <p:cNvSpPr/>
          <p:nvPr/>
        </p:nvSpPr>
        <p:spPr>
          <a:xfrm>
            <a:off x="6661047" y="5450565"/>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Środowisko + zgodność z przepisami</a:t>
            </a:r>
            <a:endParaRPr sz="2400" b="0" i="0" u="none" strike="noStrike" cap="none">
              <a:solidFill>
                <a:schemeClr val="dk1"/>
              </a:solidFill>
              <a:latin typeface="Arial"/>
              <a:ea typeface="Arial"/>
              <a:cs typeface="Arial"/>
              <a:sym typeface="Arial"/>
            </a:endParaRPr>
          </a:p>
        </p:txBody>
      </p:sp>
      <p:sp>
        <p:nvSpPr>
          <p:cNvPr id="283" name="Google Shape;283;p15"/>
          <p:cNvSpPr/>
          <p:nvPr/>
        </p:nvSpPr>
        <p:spPr>
          <a:xfrm>
            <a:off x="6661048" y="3837777"/>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Zakres</a:t>
            </a:r>
            <a:endParaRPr sz="3200" b="1" i="0" u="none" strike="noStrike" cap="none">
              <a:solidFill>
                <a:schemeClr val="lt1"/>
              </a:solidFill>
              <a:latin typeface="Arial"/>
              <a:ea typeface="Arial"/>
              <a:cs typeface="Arial"/>
              <a:sym typeface="Arial"/>
            </a:endParaRPr>
          </a:p>
        </p:txBody>
      </p:sp>
      <p:sp>
        <p:nvSpPr>
          <p:cNvPr id="284" name="Google Shape;284;p15"/>
          <p:cNvSpPr/>
          <p:nvPr/>
        </p:nvSpPr>
        <p:spPr>
          <a:xfrm>
            <a:off x="6661047" y="4429256"/>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Zarządzanie środowiskowe</a:t>
            </a:r>
            <a:endParaRPr sz="2400" b="0" i="0" u="none" strike="noStrike" cap="none">
              <a:solidFill>
                <a:schemeClr val="dk1"/>
              </a:solidFill>
              <a:latin typeface="Arial"/>
              <a:ea typeface="Arial"/>
              <a:cs typeface="Arial"/>
              <a:sym typeface="Arial"/>
            </a:endParaRPr>
          </a:p>
        </p:txBody>
      </p:sp>
      <p:sp>
        <p:nvSpPr>
          <p:cNvPr id="285" name="Google Shape;285;p15"/>
          <p:cNvSpPr/>
          <p:nvPr/>
        </p:nvSpPr>
        <p:spPr>
          <a:xfrm>
            <a:off x="12163488" y="5450565"/>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Obejmuje wymagania normy ISO 14001 + zweryfikowaną deklarację środowiskową</a:t>
            </a:r>
            <a:endParaRPr sz="2400" b="0" i="0" u="none" strike="noStrike" cap="none">
              <a:solidFill>
                <a:schemeClr val="dk1"/>
              </a:solidFill>
              <a:latin typeface="Arial"/>
              <a:ea typeface="Arial"/>
              <a:cs typeface="Arial"/>
              <a:sym typeface="Arial"/>
            </a:endParaRPr>
          </a:p>
        </p:txBody>
      </p:sp>
      <p:sp>
        <p:nvSpPr>
          <p:cNvPr id="286" name="Google Shape;286;p15"/>
          <p:cNvSpPr/>
          <p:nvPr/>
        </p:nvSpPr>
        <p:spPr>
          <a:xfrm>
            <a:off x="12163489" y="3837777"/>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Najważniejsze cechy</a:t>
            </a:r>
            <a:endParaRPr sz="3200" b="1" i="0" u="none" strike="noStrike" cap="none">
              <a:solidFill>
                <a:schemeClr val="lt1"/>
              </a:solidFill>
              <a:latin typeface="Arial"/>
              <a:ea typeface="Arial"/>
              <a:cs typeface="Arial"/>
              <a:sym typeface="Arial"/>
            </a:endParaRPr>
          </a:p>
        </p:txBody>
      </p:sp>
      <p:sp>
        <p:nvSpPr>
          <p:cNvPr id="287" name="Google Shape;287;p15"/>
          <p:cNvSpPr/>
          <p:nvPr/>
        </p:nvSpPr>
        <p:spPr>
          <a:xfrm>
            <a:off x="12163488" y="4429256"/>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Cykl PDCA, nacisk na ryzyko i zgodność z przepisami</a:t>
            </a:r>
            <a:endParaRPr sz="2400" b="0" i="0" u="none" strike="noStrike" cap="none">
              <a:solidFill>
                <a:schemeClr val="dk1"/>
              </a:solidFill>
              <a:latin typeface="Arial"/>
              <a:ea typeface="Arial"/>
              <a:cs typeface="Arial"/>
              <a:sym typeface="Arial"/>
            </a:endParaRPr>
          </a:p>
        </p:txBody>
      </p:sp>
      <p:sp>
        <p:nvSpPr>
          <p:cNvPr id="288" name="Google Shape;288;p15"/>
          <p:cNvSpPr/>
          <p:nvPr/>
        </p:nvSpPr>
        <p:spPr>
          <a:xfrm>
            <a:off x="17762185" y="5450565"/>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Silny nacisk na świadomość i edukację personelu/gości</a:t>
            </a:r>
            <a:endParaRPr sz="2400" b="0" i="0" u="none" strike="noStrike" cap="none">
              <a:solidFill>
                <a:schemeClr val="dk1"/>
              </a:solidFill>
              <a:latin typeface="Arial"/>
              <a:ea typeface="Arial"/>
              <a:cs typeface="Arial"/>
              <a:sym typeface="Arial"/>
            </a:endParaRPr>
          </a:p>
        </p:txBody>
      </p:sp>
      <p:sp>
        <p:nvSpPr>
          <p:cNvPr id="289" name="Google Shape;289;p15"/>
          <p:cNvSpPr/>
          <p:nvPr/>
        </p:nvSpPr>
        <p:spPr>
          <a:xfrm>
            <a:off x="17762186" y="3837777"/>
            <a:ext cx="5105840" cy="581254"/>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Wyróżniająca zaleta</a:t>
            </a:r>
            <a:endParaRPr sz="3200" b="1" i="0" u="none" strike="noStrike" cap="none">
              <a:solidFill>
                <a:schemeClr val="lt1"/>
              </a:solidFill>
              <a:latin typeface="Arial"/>
              <a:ea typeface="Arial"/>
              <a:cs typeface="Arial"/>
              <a:sym typeface="Arial"/>
            </a:endParaRPr>
          </a:p>
        </p:txBody>
      </p:sp>
      <p:sp>
        <p:nvSpPr>
          <p:cNvPr id="290" name="Google Shape;290;p15"/>
          <p:cNvSpPr/>
          <p:nvPr/>
        </p:nvSpPr>
        <p:spPr>
          <a:xfrm>
            <a:off x="17762185" y="4429256"/>
            <a:ext cx="5105840" cy="99672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Powszechnie uznawany, elastyczny dla każdej branży</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s-ES" sz="11900" b="1" dirty="0"/>
              <a:t>5. </a:t>
            </a:r>
            <a:r>
              <a:rPr lang="es-ES" sz="11800" b="1" dirty="0"/>
              <a:t>Oznakowanie ekologiczne a systemy zarządzania</a:t>
            </a:r>
            <a:endParaRPr dirty="0"/>
          </a:p>
        </p:txBody>
      </p:sp>
    </p:spTree>
    <p:extLst>
      <p:ext uri="{BB962C8B-B14F-4D97-AF65-F5344CB8AC3E}">
        <p14:creationId xmlns:p14="http://schemas.microsoft.com/office/powerpoint/2010/main" val="4273220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7"/>
          <p:cNvSpPr/>
          <p:nvPr/>
        </p:nvSpPr>
        <p:spPr>
          <a:xfrm>
            <a:off x="4804825" y="3467800"/>
            <a:ext cx="16017300" cy="3273000"/>
          </a:xfrm>
          <a:prstGeom prst="roundRect">
            <a:avLst>
              <a:gd name="adj" fmla="val 16667"/>
            </a:avLst>
          </a:prstGeom>
          <a:solidFill>
            <a:srgbClr val="CBEDD1"/>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3600"/>
              <a:buFont typeface="Arial"/>
              <a:buNone/>
            </a:pPr>
            <a:r>
              <a:rPr lang="es-ES" sz="3600" b="0" i="0" u="none" strike="noStrike" cap="none">
                <a:solidFill>
                  <a:schemeClr val="dk1"/>
                </a:solidFill>
                <a:latin typeface="Arial"/>
                <a:ea typeface="Arial"/>
                <a:cs typeface="Arial"/>
                <a:sym typeface="Arial"/>
              </a:rPr>
              <a:t>Oznakowania ekologiczne i systemy zarządzania środowiskowego (EMS) mają na celu </a:t>
            </a:r>
            <a:r>
              <a:rPr lang="es-ES" sz="3600" b="1" i="0" u="none" strike="noStrike" cap="none">
                <a:solidFill>
                  <a:schemeClr val="dk1"/>
                </a:solidFill>
                <a:latin typeface="Arial"/>
                <a:ea typeface="Arial"/>
                <a:cs typeface="Arial"/>
                <a:sym typeface="Arial"/>
              </a:rPr>
              <a:t>poprawę wyników w zakresie zrównoważonego rozwoju i przejrzystości</a:t>
            </a:r>
            <a:r>
              <a:rPr lang="es-ES" sz="3600" b="0" i="0" u="none" strike="noStrike" cap="none">
                <a:solidFill>
                  <a:schemeClr val="dk1"/>
                </a:solidFill>
                <a:latin typeface="Arial"/>
                <a:ea typeface="Arial"/>
                <a:cs typeface="Arial"/>
                <a:sym typeface="Arial"/>
              </a:rPr>
              <a:t>. Różnią się one jednak znacznie pod względem struktury, wdrażania, kosztów i celów strategicznych.</a:t>
            </a:r>
            <a:endParaRPr sz="3600" b="1" i="0" u="none" strike="noStrike" cap="none">
              <a:solidFill>
                <a:schemeClr val="dk1"/>
              </a:solidFill>
              <a:latin typeface="Arial"/>
              <a:ea typeface="Arial"/>
              <a:cs typeface="Arial"/>
              <a:sym typeface="Arial"/>
            </a:endParaRPr>
          </a:p>
        </p:txBody>
      </p:sp>
      <p:sp>
        <p:nvSpPr>
          <p:cNvPr id="302" name="Google Shape;302;p17"/>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a:t>5.1. Ekoetykiety a systemy zarządzania </a:t>
            </a:r>
            <a:endParaRPr sz="4800"/>
          </a:p>
        </p:txBody>
      </p:sp>
      <p:sp>
        <p:nvSpPr>
          <p:cNvPr id="303" name="Google Shape;303;p17"/>
          <p:cNvSpPr/>
          <p:nvPr/>
        </p:nvSpPr>
        <p:spPr>
          <a:xfrm>
            <a:off x="4903763" y="7723201"/>
            <a:ext cx="7091700" cy="3973500"/>
          </a:xfrm>
          <a:prstGeom prst="roundRect">
            <a:avLst>
              <a:gd name="adj" fmla="val 16667"/>
            </a:avLst>
          </a:prstGeom>
          <a:solidFill>
            <a:srgbClr val="CBEDD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s-ES" sz="3200" b="0" i="0" u="none" strike="noStrike" cap="none">
                <a:solidFill>
                  <a:schemeClr val="dk1"/>
                </a:solidFill>
                <a:latin typeface="Arial"/>
                <a:ea typeface="Arial"/>
                <a:cs typeface="Arial"/>
                <a:sym typeface="Arial"/>
              </a:rPr>
              <a:t>Certyfikaty przyznawane przez niezależne podmioty na podstawie zgodności z wcześniej określonymi kryteriami środowiskowymi i/lub społecznymi.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s-ES" sz="3200" b="0" i="0" u="none" strike="noStrike" cap="none">
                <a:solidFill>
                  <a:schemeClr val="dk1"/>
                </a:solidFill>
                <a:latin typeface="Arial"/>
                <a:ea typeface="Arial"/>
                <a:cs typeface="Arial"/>
                <a:sym typeface="Arial"/>
              </a:rPr>
              <a:t>Koncentrują się na konkretnym produkcie lub usłudze.</a:t>
            </a:r>
            <a:endParaRPr sz="3200" b="0" i="0" u="none" strike="noStrike" cap="none">
              <a:solidFill>
                <a:schemeClr val="dk1"/>
              </a:solidFill>
              <a:latin typeface="Arial"/>
              <a:ea typeface="Arial"/>
              <a:cs typeface="Arial"/>
              <a:sym typeface="Arial"/>
            </a:endParaRPr>
          </a:p>
        </p:txBody>
      </p:sp>
      <p:sp>
        <p:nvSpPr>
          <p:cNvPr id="304" name="Google Shape;304;p17"/>
          <p:cNvSpPr/>
          <p:nvPr/>
        </p:nvSpPr>
        <p:spPr>
          <a:xfrm>
            <a:off x="14237568" y="7713034"/>
            <a:ext cx="6654000" cy="3973500"/>
          </a:xfrm>
          <a:prstGeom prst="roundRect">
            <a:avLst>
              <a:gd name="adj" fmla="val 16667"/>
            </a:avLst>
          </a:prstGeom>
          <a:solidFill>
            <a:srgbClr val="CBEDD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s-ES" sz="3200" b="0" i="0" u="none" strike="noStrike" cap="none">
                <a:solidFill>
                  <a:schemeClr val="dk1"/>
                </a:solidFill>
                <a:latin typeface="Arial"/>
                <a:ea typeface="Arial"/>
                <a:cs typeface="Arial"/>
                <a:sym typeface="Arial"/>
              </a:rPr>
              <a:t>Koncentrują się na procesach wewnętrznych i ciągłym doskonaleniu, oferując organizacjom ustrukturyzowane ramy integracji zrównoważonego rozwoju z podstawową działalnością.</a:t>
            </a:r>
            <a:endParaRPr sz="3200" b="0" i="0" u="none" strike="noStrike" cap="none">
              <a:solidFill>
                <a:schemeClr val="dk1"/>
              </a:solidFill>
              <a:latin typeface="Arial"/>
              <a:ea typeface="Arial"/>
              <a:cs typeface="Arial"/>
              <a:sym typeface="Arial"/>
            </a:endParaRPr>
          </a:p>
        </p:txBody>
      </p:sp>
      <p:sp>
        <p:nvSpPr>
          <p:cNvPr id="305" name="Google Shape;305;p17"/>
          <p:cNvSpPr/>
          <p:nvPr/>
        </p:nvSpPr>
        <p:spPr>
          <a:xfrm>
            <a:off x="4931439" y="6973427"/>
            <a:ext cx="7091700" cy="719400"/>
          </a:xfrm>
          <a:prstGeom prst="roundRect">
            <a:avLst>
              <a:gd name="adj" fmla="val 16667"/>
            </a:avLst>
          </a:prstGeom>
          <a:solidFill>
            <a:srgbClr val="1CCD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Oznakowania ekologiczne</a:t>
            </a:r>
            <a:endParaRPr sz="3200" b="1" i="0" u="none" strike="noStrike" cap="none">
              <a:solidFill>
                <a:schemeClr val="lt1"/>
              </a:solidFill>
              <a:latin typeface="Arial"/>
              <a:ea typeface="Arial"/>
              <a:cs typeface="Arial"/>
              <a:sym typeface="Arial"/>
            </a:endParaRPr>
          </a:p>
        </p:txBody>
      </p:sp>
      <p:sp>
        <p:nvSpPr>
          <p:cNvPr id="306" name="Google Shape;306;p17"/>
          <p:cNvSpPr/>
          <p:nvPr/>
        </p:nvSpPr>
        <p:spPr>
          <a:xfrm>
            <a:off x="14237568" y="6973422"/>
            <a:ext cx="6584400" cy="719400"/>
          </a:xfrm>
          <a:prstGeom prst="roundRect">
            <a:avLst>
              <a:gd name="adj" fmla="val 16667"/>
            </a:avLst>
          </a:prstGeom>
          <a:solidFill>
            <a:srgbClr val="1CCD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3200" b="1" i="0" u="none" strike="noStrike" cap="none">
                <a:solidFill>
                  <a:schemeClr val="lt1"/>
                </a:solidFill>
                <a:latin typeface="Arial"/>
                <a:ea typeface="Arial"/>
                <a:cs typeface="Arial"/>
                <a:sym typeface="Arial"/>
              </a:rPr>
              <a:t>Systemy zarządzania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8"/>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a:t>5.2. Tabela porównawcza – oznakowania ekologiczne a systemy zarządzania</a:t>
            </a:r>
            <a:endParaRPr sz="4800"/>
          </a:p>
        </p:txBody>
      </p:sp>
      <p:sp>
        <p:nvSpPr>
          <p:cNvPr id="312" name="Google Shape;312;p18"/>
          <p:cNvSpPr/>
          <p:nvPr/>
        </p:nvSpPr>
        <p:spPr>
          <a:xfrm>
            <a:off x="3863258" y="5506750"/>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Weryfikacja</a:t>
            </a:r>
            <a:endParaRPr sz="2800" b="0" i="0" u="none" strike="noStrike" cap="none">
              <a:solidFill>
                <a:schemeClr val="dk1"/>
              </a:solidFill>
              <a:latin typeface="Arial"/>
              <a:ea typeface="Arial"/>
              <a:cs typeface="Arial"/>
              <a:sym typeface="Arial"/>
            </a:endParaRPr>
          </a:p>
        </p:txBody>
      </p:sp>
      <p:sp>
        <p:nvSpPr>
          <p:cNvPr id="313" name="Google Shape;313;p18"/>
          <p:cNvSpPr/>
          <p:nvPr/>
        </p:nvSpPr>
        <p:spPr>
          <a:xfrm>
            <a:off x="3863258" y="4508382"/>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Zakres</a:t>
            </a:r>
            <a:endParaRPr sz="2800" b="0" i="0" u="none" strike="noStrike" cap="none">
              <a:solidFill>
                <a:schemeClr val="dk1"/>
              </a:solidFill>
              <a:latin typeface="Arial"/>
              <a:ea typeface="Arial"/>
              <a:cs typeface="Arial"/>
              <a:sym typeface="Arial"/>
            </a:endParaRPr>
          </a:p>
        </p:txBody>
      </p:sp>
      <p:sp>
        <p:nvSpPr>
          <p:cNvPr id="314" name="Google Shape;314;p18"/>
          <p:cNvSpPr/>
          <p:nvPr/>
        </p:nvSpPr>
        <p:spPr>
          <a:xfrm>
            <a:off x="3863258" y="6614780"/>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Złożoność</a:t>
            </a:r>
            <a:endParaRPr sz="2800" b="0" i="0" u="none" strike="noStrike" cap="none">
              <a:solidFill>
                <a:schemeClr val="dk1"/>
              </a:solidFill>
              <a:latin typeface="Arial"/>
              <a:ea typeface="Arial"/>
              <a:cs typeface="Arial"/>
              <a:sym typeface="Arial"/>
            </a:endParaRPr>
          </a:p>
        </p:txBody>
      </p:sp>
      <p:sp>
        <p:nvSpPr>
          <p:cNvPr id="315" name="Google Shape;315;p18"/>
          <p:cNvSpPr/>
          <p:nvPr/>
        </p:nvSpPr>
        <p:spPr>
          <a:xfrm>
            <a:off x="3863259" y="2895594"/>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Kryteria</a:t>
            </a:r>
            <a:endParaRPr sz="3200" b="1" i="0" u="none" strike="noStrike" cap="none">
              <a:solidFill>
                <a:schemeClr val="lt1"/>
              </a:solidFill>
              <a:latin typeface="Arial"/>
              <a:ea typeface="Arial"/>
              <a:cs typeface="Arial"/>
              <a:sym typeface="Arial"/>
            </a:endParaRPr>
          </a:p>
        </p:txBody>
      </p:sp>
      <p:sp>
        <p:nvSpPr>
          <p:cNvPr id="316" name="Google Shape;316;p18"/>
          <p:cNvSpPr/>
          <p:nvPr/>
        </p:nvSpPr>
        <p:spPr>
          <a:xfrm>
            <a:off x="3863258" y="3487073"/>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Zakres</a:t>
            </a:r>
            <a:endParaRPr sz="2800" b="0" i="0" u="none" strike="noStrike" cap="none">
              <a:solidFill>
                <a:schemeClr val="dk1"/>
              </a:solidFill>
              <a:latin typeface="Arial"/>
              <a:ea typeface="Arial"/>
              <a:cs typeface="Arial"/>
              <a:sym typeface="Arial"/>
            </a:endParaRPr>
          </a:p>
        </p:txBody>
      </p:sp>
      <p:sp>
        <p:nvSpPr>
          <p:cNvPr id="317" name="Google Shape;317;p18"/>
          <p:cNvSpPr/>
          <p:nvPr/>
        </p:nvSpPr>
        <p:spPr>
          <a:xfrm>
            <a:off x="3863258" y="8000377"/>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Czas trwania/ważność</a:t>
            </a:r>
            <a:endParaRPr sz="2800" b="0" i="0" u="none" strike="noStrike" cap="none">
              <a:solidFill>
                <a:schemeClr val="dk1"/>
              </a:solidFill>
              <a:latin typeface="Arial"/>
              <a:ea typeface="Arial"/>
              <a:cs typeface="Arial"/>
              <a:sym typeface="Arial"/>
            </a:endParaRPr>
          </a:p>
        </p:txBody>
      </p:sp>
      <p:sp>
        <p:nvSpPr>
          <p:cNvPr id="318" name="Google Shape;318;p18"/>
          <p:cNvSpPr/>
          <p:nvPr/>
        </p:nvSpPr>
        <p:spPr>
          <a:xfrm>
            <a:off x="3863258" y="9124524"/>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s-ES" sz="2800" b="0" i="0" u="none" strike="noStrike" cap="none">
                <a:solidFill>
                  <a:schemeClr val="dk1"/>
                </a:solidFill>
                <a:latin typeface="Arial"/>
                <a:ea typeface="Arial"/>
                <a:cs typeface="Arial"/>
                <a:sym typeface="Arial"/>
              </a:rPr>
              <a:t>Uznanie</a:t>
            </a:r>
            <a:endParaRPr sz="2800" b="0" i="0" u="none" strike="noStrike" cap="none">
              <a:solidFill>
                <a:schemeClr val="dk1"/>
              </a:solidFill>
              <a:latin typeface="Arial"/>
              <a:ea typeface="Arial"/>
              <a:cs typeface="Arial"/>
              <a:sym typeface="Arial"/>
            </a:endParaRPr>
          </a:p>
        </p:txBody>
      </p:sp>
      <p:sp>
        <p:nvSpPr>
          <p:cNvPr id="319" name="Google Shape;319;p18"/>
          <p:cNvSpPr/>
          <p:nvPr/>
        </p:nvSpPr>
        <p:spPr>
          <a:xfrm>
            <a:off x="9582266" y="5530814"/>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Lista kontrolna i audyt zewnętrzny</a:t>
            </a:r>
            <a:endParaRPr sz="2400" b="0" i="0" u="none" strike="noStrike" cap="none">
              <a:solidFill>
                <a:schemeClr val="dk1"/>
              </a:solidFill>
              <a:latin typeface="Arial"/>
              <a:ea typeface="Arial"/>
              <a:cs typeface="Arial"/>
              <a:sym typeface="Arial"/>
            </a:endParaRPr>
          </a:p>
        </p:txBody>
      </p:sp>
      <p:sp>
        <p:nvSpPr>
          <p:cNvPr id="320" name="Google Shape;320;p18"/>
          <p:cNvSpPr/>
          <p:nvPr/>
        </p:nvSpPr>
        <p:spPr>
          <a:xfrm>
            <a:off x="9582266" y="4532446"/>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dirty="0">
                <a:solidFill>
                  <a:schemeClr val="dk1"/>
                </a:solidFill>
                <a:latin typeface="Arial"/>
                <a:ea typeface="Arial"/>
                <a:cs typeface="Arial"/>
                <a:sym typeface="Arial"/>
              </a:rPr>
              <a:t>Oparte na kryteriach: konkretne praktyki i kryteria</a:t>
            </a:r>
            <a:endParaRPr sz="2400" b="0" i="0" u="none" strike="noStrike" cap="none" dirty="0">
              <a:solidFill>
                <a:schemeClr val="dk1"/>
              </a:solidFill>
              <a:latin typeface="Arial"/>
              <a:ea typeface="Arial"/>
              <a:cs typeface="Arial"/>
              <a:sym typeface="Arial"/>
            </a:endParaRPr>
          </a:p>
        </p:txBody>
      </p:sp>
      <p:sp>
        <p:nvSpPr>
          <p:cNvPr id="321" name="Google Shape;321;p18"/>
          <p:cNvSpPr/>
          <p:nvPr/>
        </p:nvSpPr>
        <p:spPr>
          <a:xfrm>
            <a:off x="9582266" y="6638844"/>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Niższy (ocena własna + kontrola zewnętrzna)</a:t>
            </a:r>
            <a:endParaRPr sz="2400" b="0" i="0" u="none" strike="noStrike" cap="none">
              <a:solidFill>
                <a:schemeClr val="dk1"/>
              </a:solidFill>
              <a:latin typeface="Arial"/>
              <a:ea typeface="Arial"/>
              <a:cs typeface="Arial"/>
              <a:sym typeface="Arial"/>
            </a:endParaRPr>
          </a:p>
        </p:txBody>
      </p:sp>
      <p:sp>
        <p:nvSpPr>
          <p:cNvPr id="322" name="Google Shape;322;p18"/>
          <p:cNvSpPr/>
          <p:nvPr/>
        </p:nvSpPr>
        <p:spPr>
          <a:xfrm>
            <a:off x="9582267" y="2919658"/>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s-ES" sz="2800" b="1" i="0" u="none" strike="noStrike" cap="none" dirty="0">
                <a:solidFill>
                  <a:schemeClr val="lt1"/>
                </a:solidFill>
                <a:latin typeface="Arial"/>
                <a:ea typeface="Arial"/>
                <a:cs typeface="Arial"/>
                <a:sym typeface="Arial"/>
              </a:rPr>
              <a:t>Oznakowania ekologiczne</a:t>
            </a:r>
            <a:endParaRPr sz="2800" b="1" i="0" u="none" strike="noStrike" cap="none" dirty="0">
              <a:solidFill>
                <a:schemeClr val="lt1"/>
              </a:solidFill>
              <a:latin typeface="Arial"/>
              <a:ea typeface="Arial"/>
              <a:cs typeface="Arial"/>
              <a:sym typeface="Arial"/>
            </a:endParaRPr>
          </a:p>
        </p:txBody>
      </p:sp>
      <p:sp>
        <p:nvSpPr>
          <p:cNvPr id="323" name="Google Shape;323;p18"/>
          <p:cNvSpPr/>
          <p:nvPr/>
        </p:nvSpPr>
        <p:spPr>
          <a:xfrm>
            <a:off x="9582266" y="3511137"/>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Poziom usług lub obiektu</a:t>
            </a:r>
            <a:endParaRPr sz="2400" b="0" i="0" u="none" strike="noStrike" cap="none">
              <a:solidFill>
                <a:schemeClr val="dk1"/>
              </a:solidFill>
              <a:latin typeface="Arial"/>
              <a:ea typeface="Arial"/>
              <a:cs typeface="Arial"/>
              <a:sym typeface="Arial"/>
            </a:endParaRPr>
          </a:p>
        </p:txBody>
      </p:sp>
      <p:sp>
        <p:nvSpPr>
          <p:cNvPr id="324" name="Google Shape;324;p18"/>
          <p:cNvSpPr/>
          <p:nvPr/>
        </p:nvSpPr>
        <p:spPr>
          <a:xfrm>
            <a:off x="9582266" y="8024441"/>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Zazwyczaj coroczne odnawianie</a:t>
            </a:r>
            <a:endParaRPr sz="2400" b="0" i="0" u="none" strike="noStrike" cap="none">
              <a:solidFill>
                <a:schemeClr val="dk1"/>
              </a:solidFill>
              <a:latin typeface="Arial"/>
              <a:ea typeface="Arial"/>
              <a:cs typeface="Arial"/>
              <a:sym typeface="Arial"/>
            </a:endParaRPr>
          </a:p>
        </p:txBody>
      </p:sp>
      <p:sp>
        <p:nvSpPr>
          <p:cNvPr id="325" name="Google Shape;325;p18"/>
          <p:cNvSpPr/>
          <p:nvPr/>
        </p:nvSpPr>
        <p:spPr>
          <a:xfrm>
            <a:off x="9582266" y="9148588"/>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Logo widoczne dla konsumentów</a:t>
            </a:r>
            <a:endParaRPr sz="2400" b="0" i="0" u="none" strike="noStrike" cap="none">
              <a:solidFill>
                <a:schemeClr val="dk1"/>
              </a:solidFill>
              <a:latin typeface="Arial"/>
              <a:ea typeface="Arial"/>
              <a:cs typeface="Arial"/>
              <a:sym typeface="Arial"/>
            </a:endParaRPr>
          </a:p>
        </p:txBody>
      </p:sp>
      <p:sp>
        <p:nvSpPr>
          <p:cNvPr id="326" name="Google Shape;326;p18"/>
          <p:cNvSpPr/>
          <p:nvPr/>
        </p:nvSpPr>
        <p:spPr>
          <a:xfrm>
            <a:off x="15084707" y="5530814"/>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Oparte na procesach, regularnie kontrolowane</a:t>
            </a:r>
            <a:endParaRPr sz="2400" b="0" i="0" u="none" strike="noStrike" cap="none">
              <a:solidFill>
                <a:schemeClr val="dk1"/>
              </a:solidFill>
              <a:latin typeface="Arial"/>
              <a:ea typeface="Arial"/>
              <a:cs typeface="Arial"/>
              <a:sym typeface="Arial"/>
            </a:endParaRPr>
          </a:p>
        </p:txBody>
      </p:sp>
      <p:sp>
        <p:nvSpPr>
          <p:cNvPr id="327" name="Google Shape;327;p18"/>
          <p:cNvSpPr/>
          <p:nvPr/>
        </p:nvSpPr>
        <p:spPr>
          <a:xfrm>
            <a:off x="15084707" y="4532446"/>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Certyfikacja oparta na procesach: procesy organizacyjne i ciągłe doskonalenie</a:t>
            </a:r>
            <a:endParaRPr sz="2400" b="0" i="0" u="none" strike="noStrike" cap="none">
              <a:solidFill>
                <a:schemeClr val="dk1"/>
              </a:solidFill>
              <a:latin typeface="Arial"/>
              <a:ea typeface="Arial"/>
              <a:cs typeface="Arial"/>
              <a:sym typeface="Arial"/>
            </a:endParaRPr>
          </a:p>
        </p:txBody>
      </p:sp>
      <p:sp>
        <p:nvSpPr>
          <p:cNvPr id="328" name="Google Shape;328;p18"/>
          <p:cNvSpPr/>
          <p:nvPr/>
        </p:nvSpPr>
        <p:spPr>
          <a:xfrm>
            <a:off x="15084707" y="6638844"/>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Wyższy (polityka, procedury, dokumentacja, audyty)</a:t>
            </a:r>
            <a:endParaRPr sz="2400" b="0" i="0" u="none" strike="noStrike" cap="none">
              <a:solidFill>
                <a:schemeClr val="dk1"/>
              </a:solidFill>
              <a:latin typeface="Arial"/>
              <a:ea typeface="Arial"/>
              <a:cs typeface="Arial"/>
              <a:sym typeface="Arial"/>
            </a:endParaRPr>
          </a:p>
        </p:txBody>
      </p:sp>
      <p:sp>
        <p:nvSpPr>
          <p:cNvPr id="329" name="Google Shape;329;p18"/>
          <p:cNvSpPr/>
          <p:nvPr/>
        </p:nvSpPr>
        <p:spPr>
          <a:xfrm>
            <a:off x="15084708" y="2919658"/>
            <a:ext cx="5105700" cy="5814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s-ES" sz="3200" b="1" i="0" u="none" strike="noStrike" cap="none">
                <a:solidFill>
                  <a:schemeClr val="lt1"/>
                </a:solidFill>
                <a:latin typeface="Arial"/>
                <a:ea typeface="Arial"/>
                <a:cs typeface="Arial"/>
                <a:sym typeface="Arial"/>
              </a:rPr>
              <a:t>Systemy zarządzania</a:t>
            </a:r>
            <a:endParaRPr sz="3200" b="1" i="0" u="none" strike="noStrike" cap="none">
              <a:solidFill>
                <a:schemeClr val="lt1"/>
              </a:solidFill>
              <a:latin typeface="Arial"/>
              <a:ea typeface="Arial"/>
              <a:cs typeface="Arial"/>
              <a:sym typeface="Arial"/>
            </a:endParaRPr>
          </a:p>
        </p:txBody>
      </p:sp>
      <p:sp>
        <p:nvSpPr>
          <p:cNvPr id="330" name="Google Shape;330;p18"/>
          <p:cNvSpPr/>
          <p:nvPr/>
        </p:nvSpPr>
        <p:spPr>
          <a:xfrm>
            <a:off x="15084707" y="3511137"/>
            <a:ext cx="5105700" cy="9966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Cała organizacja</a:t>
            </a:r>
            <a:endParaRPr sz="2400" b="0" i="0" u="none" strike="noStrike" cap="none">
              <a:solidFill>
                <a:schemeClr val="dk1"/>
              </a:solidFill>
              <a:latin typeface="Arial"/>
              <a:ea typeface="Arial"/>
              <a:cs typeface="Arial"/>
              <a:sym typeface="Arial"/>
            </a:endParaRPr>
          </a:p>
        </p:txBody>
      </p:sp>
      <p:sp>
        <p:nvSpPr>
          <p:cNvPr id="331" name="Google Shape;331;p18"/>
          <p:cNvSpPr/>
          <p:nvPr/>
        </p:nvSpPr>
        <p:spPr>
          <a:xfrm>
            <a:off x="15084707" y="8024441"/>
            <a:ext cx="5105700" cy="11019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3-letni cykl z przeglądami</a:t>
            </a:r>
            <a:endParaRPr sz="2400" b="0" i="0" u="none" strike="noStrike" cap="none">
              <a:solidFill>
                <a:schemeClr val="dk1"/>
              </a:solidFill>
              <a:latin typeface="Arial"/>
              <a:ea typeface="Arial"/>
              <a:cs typeface="Arial"/>
              <a:sym typeface="Arial"/>
            </a:endParaRPr>
          </a:p>
        </p:txBody>
      </p:sp>
      <p:sp>
        <p:nvSpPr>
          <p:cNvPr id="332" name="Google Shape;332;p18"/>
          <p:cNvSpPr/>
          <p:nvPr/>
        </p:nvSpPr>
        <p:spPr>
          <a:xfrm>
            <a:off x="15084707" y="9148588"/>
            <a:ext cx="5105700" cy="1363500"/>
          </a:xfrm>
          <a:prstGeom prst="rect">
            <a:avLst/>
          </a:prstGeom>
          <a:solidFill>
            <a:srgbClr val="CBEDD1">
              <a:alpha val="89019"/>
            </a:srgbClr>
          </a:solidFill>
          <a:ln w="19050" cap="flat" cmpd="sng">
            <a:solidFill>
              <a:srgbClr val="CBED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s-ES" sz="2400" b="0" i="0" u="none" strike="noStrike" cap="none">
                <a:solidFill>
                  <a:schemeClr val="dk1"/>
                </a:solidFill>
                <a:latin typeface="Arial"/>
                <a:ea typeface="Arial"/>
                <a:cs typeface="Arial"/>
                <a:sym typeface="Arial"/>
              </a:rPr>
              <a:t>Wiarygodność wśród interesariuszy, organów regulacyjnych i łańcucha dostaw</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s-ES" sz="8000" b="1" dirty="0"/>
              <a:t>6. Korzyści i wyzwania związane z certyfikatami zrównoważonego rozwoju (niezależnie od tego, czy są to oznakowania ekologiczne, czy EMS)</a:t>
            </a:r>
            <a:br>
              <a:rPr lang="es-ES" sz="9600" b="1" dirty="0"/>
            </a:br>
            <a:endParaRPr lang="pl-PL" dirty="0"/>
          </a:p>
        </p:txBody>
      </p:sp>
    </p:spTree>
    <p:extLst>
      <p:ext uri="{BB962C8B-B14F-4D97-AF65-F5344CB8AC3E}">
        <p14:creationId xmlns:p14="http://schemas.microsoft.com/office/powerpoint/2010/main" val="1179630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0"/>
          <p:cNvSpPr/>
          <p:nvPr/>
        </p:nvSpPr>
        <p:spPr>
          <a:xfrm>
            <a:off x="2113100" y="6104989"/>
            <a:ext cx="6019500" cy="12993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3300"/>
              <a:buFont typeface="Arial"/>
              <a:buNone/>
            </a:pPr>
            <a:r>
              <a:rPr lang="es-ES" sz="3300" b="0" i="0" u="none" strike="noStrike" cap="none">
                <a:solidFill>
                  <a:schemeClr val="dk1"/>
                </a:solidFill>
                <a:latin typeface="Arial"/>
                <a:ea typeface="Arial"/>
                <a:cs typeface="Arial"/>
                <a:sym typeface="Arial"/>
              </a:rPr>
              <a:t>Wiarygodność marki i zaufanie</a:t>
            </a:r>
            <a:endParaRPr sz="3300" b="0" i="0" u="none" strike="noStrike" cap="none">
              <a:solidFill>
                <a:schemeClr val="dk1"/>
              </a:solidFill>
              <a:latin typeface="Arial"/>
              <a:ea typeface="Arial"/>
              <a:cs typeface="Arial"/>
              <a:sym typeface="Arial"/>
            </a:endParaRPr>
          </a:p>
        </p:txBody>
      </p:sp>
      <p:sp>
        <p:nvSpPr>
          <p:cNvPr id="343" name="Google Shape;343;p20"/>
          <p:cNvSpPr/>
          <p:nvPr/>
        </p:nvSpPr>
        <p:spPr>
          <a:xfrm>
            <a:off x="2113100" y="4784234"/>
            <a:ext cx="6019500"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3300"/>
              <a:buFont typeface="Arial"/>
              <a:buNone/>
            </a:pPr>
            <a:r>
              <a:rPr lang="es-ES" sz="3300" b="0" i="0" u="none" strike="noStrike" cap="none">
                <a:solidFill>
                  <a:schemeClr val="dk1"/>
                </a:solidFill>
                <a:latin typeface="Arial"/>
                <a:ea typeface="Arial"/>
                <a:cs typeface="Arial"/>
                <a:sym typeface="Arial"/>
              </a:rPr>
              <a:t>Oszczędność kosztów</a:t>
            </a:r>
            <a:endParaRPr sz="3300" b="0" i="0" u="none" strike="noStrike" cap="none">
              <a:solidFill>
                <a:schemeClr val="dk1"/>
              </a:solidFill>
              <a:latin typeface="Arial"/>
              <a:ea typeface="Arial"/>
              <a:cs typeface="Arial"/>
              <a:sym typeface="Arial"/>
            </a:endParaRPr>
          </a:p>
        </p:txBody>
      </p:sp>
      <p:sp>
        <p:nvSpPr>
          <p:cNvPr id="344" name="Google Shape;344;p20"/>
          <p:cNvSpPr/>
          <p:nvPr/>
        </p:nvSpPr>
        <p:spPr>
          <a:xfrm>
            <a:off x="2113100" y="7435249"/>
            <a:ext cx="6019500"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3300"/>
              <a:buFont typeface="Arial"/>
              <a:buNone/>
            </a:pPr>
            <a:r>
              <a:rPr lang="es-ES" sz="3300" b="0" i="0" u="none" strike="noStrike" cap="none">
                <a:solidFill>
                  <a:schemeClr val="dk1"/>
                </a:solidFill>
                <a:latin typeface="Arial"/>
                <a:ea typeface="Arial"/>
                <a:cs typeface="Arial"/>
                <a:sym typeface="Arial"/>
              </a:rPr>
              <a:t>Dostęp do rynku</a:t>
            </a:r>
            <a:endParaRPr sz="3300" b="0" i="0" u="none" strike="noStrike" cap="none">
              <a:solidFill>
                <a:schemeClr val="dk1"/>
              </a:solidFill>
              <a:latin typeface="Arial"/>
              <a:ea typeface="Arial"/>
              <a:cs typeface="Arial"/>
              <a:sym typeface="Arial"/>
            </a:endParaRPr>
          </a:p>
        </p:txBody>
      </p:sp>
      <p:sp>
        <p:nvSpPr>
          <p:cNvPr id="345" name="Google Shape;345;p20"/>
          <p:cNvSpPr/>
          <p:nvPr/>
        </p:nvSpPr>
        <p:spPr>
          <a:xfrm>
            <a:off x="2113101" y="2787025"/>
            <a:ext cx="6019500" cy="685200"/>
          </a:xfrm>
          <a:prstGeom prst="rect">
            <a:avLst/>
          </a:prstGeom>
          <a:solidFill>
            <a:srgbClr val="1CCD5D"/>
          </a:solidFill>
          <a:ln w="22475" cap="flat" cmpd="sng">
            <a:solidFill>
              <a:srgbClr val="1CCD5D"/>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ctr" rtl="0">
              <a:lnSpc>
                <a:spcPct val="100000"/>
              </a:lnSpc>
              <a:spcBef>
                <a:spcPts val="0"/>
              </a:spcBef>
              <a:spcAft>
                <a:spcPts val="0"/>
              </a:spcAft>
              <a:buClr>
                <a:schemeClr val="lt1"/>
              </a:buClr>
              <a:buSzPts val="3773"/>
              <a:buFont typeface="Arial"/>
              <a:buNone/>
            </a:pPr>
            <a:r>
              <a:rPr lang="es-ES" sz="3772" b="1" i="0" u="none" strike="noStrike" cap="none">
                <a:solidFill>
                  <a:schemeClr val="lt1"/>
                </a:solidFill>
                <a:latin typeface="Arial"/>
                <a:ea typeface="Arial"/>
                <a:cs typeface="Arial"/>
                <a:sym typeface="Arial"/>
              </a:rPr>
              <a:t>Korzyści</a:t>
            </a:r>
            <a:endParaRPr sz="3772" b="1" i="0" u="none" strike="noStrike" cap="none">
              <a:solidFill>
                <a:schemeClr val="lt1"/>
              </a:solidFill>
              <a:latin typeface="Arial"/>
              <a:ea typeface="Arial"/>
              <a:cs typeface="Arial"/>
              <a:sym typeface="Arial"/>
            </a:endParaRPr>
          </a:p>
        </p:txBody>
      </p:sp>
      <p:sp>
        <p:nvSpPr>
          <p:cNvPr id="346" name="Google Shape;346;p20"/>
          <p:cNvSpPr/>
          <p:nvPr/>
        </p:nvSpPr>
        <p:spPr>
          <a:xfrm>
            <a:off x="2113100" y="3484345"/>
            <a:ext cx="6019500"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3300"/>
              <a:buFont typeface="Arial"/>
              <a:buNone/>
            </a:pPr>
            <a:r>
              <a:rPr lang="es-ES" sz="3300" b="0" i="0" u="none" strike="noStrike" cap="none">
                <a:solidFill>
                  <a:schemeClr val="dk1"/>
                </a:solidFill>
                <a:latin typeface="Arial"/>
                <a:ea typeface="Arial"/>
                <a:cs typeface="Arial"/>
                <a:sym typeface="Arial"/>
              </a:rPr>
              <a:t>Efektywność operacyjna</a:t>
            </a:r>
            <a:endParaRPr sz="3300" b="0" i="0" u="none" strike="noStrike" cap="none">
              <a:solidFill>
                <a:schemeClr val="dk1"/>
              </a:solidFill>
              <a:latin typeface="Arial"/>
              <a:ea typeface="Arial"/>
              <a:cs typeface="Arial"/>
              <a:sym typeface="Arial"/>
            </a:endParaRPr>
          </a:p>
        </p:txBody>
      </p:sp>
      <p:sp>
        <p:nvSpPr>
          <p:cNvPr id="347" name="Google Shape;347;p20"/>
          <p:cNvSpPr/>
          <p:nvPr/>
        </p:nvSpPr>
        <p:spPr>
          <a:xfrm>
            <a:off x="2113100" y="8757359"/>
            <a:ext cx="6019500" cy="12993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3300"/>
              <a:buFont typeface="Arial"/>
              <a:buNone/>
            </a:pPr>
            <a:r>
              <a:rPr lang="es-ES" sz="3300" b="0" i="0" u="none" strike="noStrike" cap="none">
                <a:solidFill>
                  <a:schemeClr val="dk1"/>
                </a:solidFill>
                <a:latin typeface="Arial"/>
                <a:ea typeface="Arial"/>
                <a:cs typeface="Arial"/>
                <a:sym typeface="Arial"/>
              </a:rPr>
              <a:t>Zgodność z przepisami prawa i ograniczenie ryzyka</a:t>
            </a:r>
            <a:endParaRPr sz="3300" b="0" i="0" u="none" strike="noStrike" cap="none">
              <a:solidFill>
                <a:schemeClr val="dk1"/>
              </a:solidFill>
              <a:latin typeface="Arial"/>
              <a:ea typeface="Arial"/>
              <a:cs typeface="Arial"/>
              <a:sym typeface="Arial"/>
            </a:endParaRPr>
          </a:p>
        </p:txBody>
      </p:sp>
      <p:sp>
        <p:nvSpPr>
          <p:cNvPr id="348" name="Google Shape;348;p20"/>
          <p:cNvSpPr/>
          <p:nvPr/>
        </p:nvSpPr>
        <p:spPr>
          <a:xfrm>
            <a:off x="2113100" y="10082664"/>
            <a:ext cx="6019500"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3300"/>
              <a:buFont typeface="Arial"/>
              <a:buNone/>
            </a:pPr>
            <a:r>
              <a:rPr lang="es-ES" sz="3300" b="0" i="0" u="none" strike="noStrike" cap="none">
                <a:solidFill>
                  <a:schemeClr val="dk1"/>
                </a:solidFill>
                <a:latin typeface="Arial"/>
                <a:ea typeface="Arial"/>
                <a:cs typeface="Arial"/>
                <a:sym typeface="Arial"/>
              </a:rPr>
              <a:t>Zaangażowanie interesariuszy</a:t>
            </a:r>
            <a:endParaRPr sz="3300" b="0" i="0" u="none" strike="noStrike" cap="none">
              <a:solidFill>
                <a:schemeClr val="dk1"/>
              </a:solidFill>
              <a:latin typeface="Arial"/>
              <a:ea typeface="Arial"/>
              <a:cs typeface="Arial"/>
              <a:sym typeface="Arial"/>
            </a:endParaRPr>
          </a:p>
        </p:txBody>
      </p:sp>
      <p:sp>
        <p:nvSpPr>
          <p:cNvPr id="349" name="Google Shape;349;p20"/>
          <p:cNvSpPr/>
          <p:nvPr/>
        </p:nvSpPr>
        <p:spPr>
          <a:xfrm>
            <a:off x="8855469" y="6157314"/>
            <a:ext cx="14281622"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2829"/>
              <a:buFont typeface="Arial"/>
              <a:buNone/>
            </a:pPr>
            <a:r>
              <a:rPr lang="es-ES" sz="2829" b="0" i="0" u="none" strike="noStrike" cap="none" dirty="0">
                <a:solidFill>
                  <a:schemeClr val="dk1"/>
                </a:solidFill>
                <a:latin typeface="Arial"/>
                <a:ea typeface="Arial"/>
                <a:cs typeface="Arial"/>
                <a:sym typeface="Arial"/>
              </a:rPr>
              <a:t>Coraz więcej podróżnych poszukuje wiarygodnych certyfikatów środowiskowych. Certyfikacja zapewnia niezależną weryfikację, która pozwala uniknąć niejasnych lub wprowadzających w błąd deklaracji dotyczących zrównoważonego rozwoju.</a:t>
            </a:r>
            <a:endParaRPr sz="2829" b="0" i="0" u="none" strike="noStrike" cap="none" dirty="0">
              <a:solidFill>
                <a:schemeClr val="dk1"/>
              </a:solidFill>
              <a:latin typeface="Arial"/>
              <a:ea typeface="Arial"/>
              <a:cs typeface="Arial"/>
              <a:sym typeface="Arial"/>
            </a:endParaRPr>
          </a:p>
        </p:txBody>
      </p:sp>
      <p:sp>
        <p:nvSpPr>
          <p:cNvPr id="350" name="Google Shape;350;p20"/>
          <p:cNvSpPr/>
          <p:nvPr/>
        </p:nvSpPr>
        <p:spPr>
          <a:xfrm>
            <a:off x="8855469" y="4836559"/>
            <a:ext cx="14281622"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2829"/>
              <a:buFont typeface="Arial"/>
              <a:buNone/>
            </a:pPr>
            <a:r>
              <a:rPr lang="es-ES" sz="2829" b="0" i="0" u="none" strike="noStrike" cap="none">
                <a:solidFill>
                  <a:schemeClr val="dk1"/>
                </a:solidFill>
                <a:latin typeface="Arial"/>
                <a:ea typeface="Arial"/>
                <a:cs typeface="Arial"/>
                <a:sym typeface="Arial"/>
              </a:rPr>
              <a:t>Chociaż certyfikacja wiąże się z początkowymi kosztami, wdrożenie bardziej wydajnych praktyk prowadzi do długoterminowych oszczędności finansowych. </a:t>
            </a:r>
            <a:endParaRPr sz="2829" b="0" i="0" u="none" strike="noStrike" cap="none">
              <a:solidFill>
                <a:schemeClr val="dk1"/>
              </a:solidFill>
              <a:latin typeface="Arial"/>
              <a:ea typeface="Arial"/>
              <a:cs typeface="Arial"/>
              <a:sym typeface="Arial"/>
            </a:endParaRPr>
          </a:p>
        </p:txBody>
      </p:sp>
      <p:sp>
        <p:nvSpPr>
          <p:cNvPr id="351" name="Google Shape;351;p20"/>
          <p:cNvSpPr/>
          <p:nvPr/>
        </p:nvSpPr>
        <p:spPr>
          <a:xfrm>
            <a:off x="8855469" y="7487575"/>
            <a:ext cx="14281622"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2829"/>
              <a:buFont typeface="Arial"/>
              <a:buNone/>
            </a:pPr>
            <a:r>
              <a:rPr lang="es-ES" sz="2829" b="0" i="0" u="none" strike="noStrike" cap="none">
                <a:solidFill>
                  <a:schemeClr val="dk1"/>
                </a:solidFill>
                <a:latin typeface="Arial"/>
                <a:ea typeface="Arial"/>
                <a:cs typeface="Arial"/>
                <a:sym typeface="Arial"/>
              </a:rPr>
              <a:t>Kilka biur podróży, platform turystycznych i przetargów publicznych wymaga obecnie certyfikowanych przedsiębiorstw lub traktuje je priorytetowo. </a:t>
            </a:r>
            <a:endParaRPr sz="2829" b="0" i="0" u="none" strike="noStrike" cap="none">
              <a:solidFill>
                <a:schemeClr val="dk1"/>
              </a:solidFill>
              <a:latin typeface="Arial"/>
              <a:ea typeface="Arial"/>
              <a:cs typeface="Arial"/>
              <a:sym typeface="Arial"/>
            </a:endParaRPr>
          </a:p>
        </p:txBody>
      </p:sp>
      <p:sp>
        <p:nvSpPr>
          <p:cNvPr id="352" name="Google Shape;352;p20"/>
          <p:cNvSpPr/>
          <p:nvPr/>
        </p:nvSpPr>
        <p:spPr>
          <a:xfrm>
            <a:off x="8855469" y="2815395"/>
            <a:ext cx="14281622" cy="657000"/>
          </a:xfrm>
          <a:prstGeom prst="rect">
            <a:avLst/>
          </a:prstGeom>
          <a:solidFill>
            <a:srgbClr val="1CCD5D"/>
          </a:solidFill>
          <a:ln w="22475" cap="flat" cmpd="sng">
            <a:solidFill>
              <a:srgbClr val="1CCD5D"/>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ctr" rtl="0">
              <a:lnSpc>
                <a:spcPct val="100000"/>
              </a:lnSpc>
              <a:spcBef>
                <a:spcPts val="0"/>
              </a:spcBef>
              <a:spcAft>
                <a:spcPts val="0"/>
              </a:spcAft>
              <a:buClr>
                <a:srgbClr val="000000"/>
              </a:buClr>
              <a:buSzPts val="3772"/>
              <a:buFont typeface="Arial"/>
              <a:buNone/>
            </a:pPr>
            <a:r>
              <a:rPr lang="es-ES" sz="3772" b="1" i="0" u="none" strike="noStrike" cap="none">
                <a:solidFill>
                  <a:schemeClr val="lt1"/>
                </a:solidFill>
                <a:latin typeface="Arial"/>
                <a:ea typeface="Arial"/>
                <a:cs typeface="Arial"/>
                <a:sym typeface="Arial"/>
              </a:rPr>
              <a:t>Opis</a:t>
            </a:r>
            <a:endParaRPr sz="3772" b="1" i="0" u="none" strike="noStrike" cap="none">
              <a:solidFill>
                <a:schemeClr val="lt1"/>
              </a:solidFill>
              <a:latin typeface="Arial"/>
              <a:ea typeface="Arial"/>
              <a:cs typeface="Arial"/>
              <a:sym typeface="Arial"/>
            </a:endParaRPr>
          </a:p>
        </p:txBody>
      </p:sp>
      <p:sp>
        <p:nvSpPr>
          <p:cNvPr id="353" name="Google Shape;353;p20"/>
          <p:cNvSpPr/>
          <p:nvPr/>
        </p:nvSpPr>
        <p:spPr>
          <a:xfrm>
            <a:off x="8855468" y="3512714"/>
            <a:ext cx="14281622" cy="12993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2829"/>
              <a:buFont typeface="Arial"/>
              <a:buNone/>
            </a:pPr>
            <a:r>
              <a:rPr lang="es-ES" sz="2400" b="0" i="0" u="none" strike="noStrike" cap="none" dirty="0">
                <a:solidFill>
                  <a:schemeClr val="dk1"/>
                </a:solidFill>
                <a:latin typeface="Arial"/>
                <a:ea typeface="Arial"/>
                <a:cs typeface="Arial"/>
                <a:sym typeface="Arial"/>
              </a:rPr>
              <a:t>Certyfikowane organizacje często ograniczają zużycie zasobów poprzez usystematyzowane usprawnienia w zakresie zarządzania energią, wodą i odpadami. Studia przypadków pokazują wymierne oszczędności w rachunkach za media i zmniejszenie zużycia materiałów.</a:t>
            </a:r>
            <a:endParaRPr sz="2400" b="0" i="0" u="none" strike="noStrike" cap="none" dirty="0">
              <a:solidFill>
                <a:schemeClr val="dk1"/>
              </a:solidFill>
              <a:latin typeface="Arial"/>
              <a:ea typeface="Arial"/>
              <a:cs typeface="Arial"/>
              <a:sym typeface="Arial"/>
            </a:endParaRPr>
          </a:p>
        </p:txBody>
      </p:sp>
      <p:sp>
        <p:nvSpPr>
          <p:cNvPr id="354" name="Google Shape;354;p20"/>
          <p:cNvSpPr/>
          <p:nvPr/>
        </p:nvSpPr>
        <p:spPr>
          <a:xfrm>
            <a:off x="8855469" y="8809684"/>
            <a:ext cx="14281622"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2829"/>
              <a:buFont typeface="Arial"/>
              <a:buNone/>
            </a:pPr>
            <a:r>
              <a:rPr lang="es-ES" sz="2829" b="0" i="0" u="none" strike="noStrike" cap="none">
                <a:solidFill>
                  <a:schemeClr val="dk1"/>
                </a:solidFill>
                <a:latin typeface="Arial"/>
                <a:ea typeface="Arial"/>
                <a:cs typeface="Arial"/>
                <a:sym typeface="Arial"/>
              </a:rPr>
              <a:t>Systemy takie jak EMAS i ISO 14001 pomagają przedsiębiorstwom monitorować zgodność z przepisami dotyczącymi ochrony środowiska, zmniejszając ryzyko sankcji.</a:t>
            </a:r>
            <a:endParaRPr sz="2829" b="0" i="0" u="none" strike="noStrike" cap="none">
              <a:solidFill>
                <a:schemeClr val="dk1"/>
              </a:solidFill>
              <a:latin typeface="Arial"/>
              <a:ea typeface="Arial"/>
              <a:cs typeface="Arial"/>
              <a:sym typeface="Arial"/>
            </a:endParaRPr>
          </a:p>
        </p:txBody>
      </p:sp>
      <p:sp>
        <p:nvSpPr>
          <p:cNvPr id="355" name="Google Shape;355;p20"/>
          <p:cNvSpPr/>
          <p:nvPr/>
        </p:nvSpPr>
        <p:spPr>
          <a:xfrm>
            <a:off x="8855469" y="10158946"/>
            <a:ext cx="14281622" cy="1299000"/>
          </a:xfrm>
          <a:prstGeom prst="rect">
            <a:avLst/>
          </a:prstGeom>
          <a:solidFill>
            <a:srgbClr val="CBEDD1">
              <a:alpha val="89019"/>
            </a:srgbClr>
          </a:solidFill>
          <a:ln w="22475" cap="flat" cmpd="sng">
            <a:solidFill>
              <a:srgbClr val="CBEDD1">
                <a:alpha val="89019"/>
              </a:srgbClr>
            </a:solidFill>
            <a:prstDash val="solid"/>
            <a:miter lim="800000"/>
            <a:headEnd type="none" w="sm" len="sm"/>
            <a:tailEnd type="none" w="sm" len="sm"/>
          </a:ln>
        </p:spPr>
        <p:txBody>
          <a:bodyPr spcFirstLastPara="1" wrap="square" lIns="107775" tIns="107775" rIns="107775" bIns="107775" anchor="ctr" anchorCtr="0">
            <a:noAutofit/>
          </a:bodyPr>
          <a:lstStyle/>
          <a:p>
            <a:pPr marL="0" marR="0" lvl="0" indent="0" algn="l" rtl="0">
              <a:lnSpc>
                <a:spcPct val="100000"/>
              </a:lnSpc>
              <a:spcBef>
                <a:spcPts val="0"/>
              </a:spcBef>
              <a:spcAft>
                <a:spcPts val="0"/>
              </a:spcAft>
              <a:buClr>
                <a:srgbClr val="000000"/>
              </a:buClr>
              <a:buSzPts val="2829"/>
              <a:buFont typeface="Arial"/>
              <a:buNone/>
            </a:pPr>
            <a:r>
              <a:rPr lang="es-ES" sz="2829" b="0" i="0" u="none" strike="noStrike" cap="none">
                <a:solidFill>
                  <a:schemeClr val="dk1"/>
                </a:solidFill>
                <a:latin typeface="Arial"/>
                <a:ea typeface="Arial"/>
                <a:cs typeface="Arial"/>
                <a:sym typeface="Arial"/>
              </a:rPr>
              <a:t>Przejrzysta sprawozdawczość, zwłaszcza w ramach EMAS, poprawia relacje z pracownikami, organami regulacyjnymi, dostawcami i klientami, sprzyjając kulturze odpowiedzialności i zrównoważonego rozwoju.</a:t>
            </a:r>
            <a:endParaRPr sz="2829" b="0" i="0" u="none" strike="noStrike" cap="none">
              <a:solidFill>
                <a:schemeClr val="dk1"/>
              </a:solidFill>
              <a:latin typeface="Arial"/>
              <a:ea typeface="Arial"/>
              <a:cs typeface="Arial"/>
              <a:sym typeface="Arial"/>
            </a:endParaRPr>
          </a:p>
        </p:txBody>
      </p:sp>
      <p:sp>
        <p:nvSpPr>
          <p:cNvPr id="356" name="Google Shape;356;p20"/>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dirty="0"/>
              <a:t>6.1. Korzyści </a:t>
            </a:r>
            <a:endParaRPr sz="4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21"/>
          <p:cNvSpPr/>
          <p:nvPr/>
        </p:nvSpPr>
        <p:spPr>
          <a:xfrm>
            <a:off x="2113100" y="6893251"/>
            <a:ext cx="6456300" cy="15876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540"/>
              <a:buFont typeface="Arial"/>
              <a:buNone/>
            </a:pPr>
            <a:r>
              <a:rPr lang="es-ES" sz="3540" b="0" i="0" u="none" strike="noStrike" cap="none">
                <a:solidFill>
                  <a:schemeClr val="dk1"/>
                </a:solidFill>
                <a:latin typeface="Arial"/>
                <a:ea typeface="Arial"/>
                <a:cs typeface="Arial"/>
                <a:sym typeface="Arial"/>
              </a:rPr>
              <a:t>Obciążenia administracyjne</a:t>
            </a:r>
            <a:endParaRPr sz="3540" b="0" i="0" u="none" strike="noStrike" cap="none">
              <a:solidFill>
                <a:schemeClr val="dk1"/>
              </a:solidFill>
              <a:latin typeface="Arial"/>
              <a:ea typeface="Arial"/>
              <a:cs typeface="Arial"/>
              <a:sym typeface="Arial"/>
            </a:endParaRPr>
          </a:p>
        </p:txBody>
      </p:sp>
      <p:sp>
        <p:nvSpPr>
          <p:cNvPr id="362" name="Google Shape;362;p21"/>
          <p:cNvSpPr/>
          <p:nvPr/>
        </p:nvSpPr>
        <p:spPr>
          <a:xfrm>
            <a:off x="2113100" y="4929150"/>
            <a:ext cx="6456300" cy="19080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540"/>
              <a:buFont typeface="Arial"/>
              <a:buNone/>
            </a:pPr>
            <a:r>
              <a:rPr lang="es-ES" sz="3540" b="0" i="0" u="none" strike="noStrike" cap="none">
                <a:solidFill>
                  <a:schemeClr val="dk1"/>
                </a:solidFill>
                <a:latin typeface="Arial"/>
                <a:ea typeface="Arial"/>
                <a:cs typeface="Arial"/>
                <a:sym typeface="Arial"/>
              </a:rPr>
              <a:t>Szkolenia i zasoby wewnętrzne</a:t>
            </a:r>
            <a:endParaRPr sz="3540" b="0" i="0" u="none" strike="noStrike" cap="none">
              <a:solidFill>
                <a:schemeClr val="dk1"/>
              </a:solidFill>
              <a:latin typeface="Arial"/>
              <a:ea typeface="Arial"/>
              <a:cs typeface="Arial"/>
              <a:sym typeface="Arial"/>
            </a:endParaRPr>
          </a:p>
        </p:txBody>
      </p:sp>
      <p:sp>
        <p:nvSpPr>
          <p:cNvPr id="363" name="Google Shape;363;p21"/>
          <p:cNvSpPr/>
          <p:nvPr/>
        </p:nvSpPr>
        <p:spPr>
          <a:xfrm>
            <a:off x="2113100" y="8516826"/>
            <a:ext cx="6456300" cy="13929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540"/>
              <a:buFont typeface="Arial"/>
              <a:buNone/>
            </a:pPr>
            <a:r>
              <a:rPr lang="es-ES" sz="3540" b="0" i="0" u="none" strike="noStrike" cap="none">
                <a:solidFill>
                  <a:schemeClr val="dk1"/>
                </a:solidFill>
                <a:latin typeface="Arial"/>
                <a:ea typeface="Arial"/>
                <a:cs typeface="Arial"/>
                <a:sym typeface="Arial"/>
              </a:rPr>
              <a:t>Ryzyko greenwashingu</a:t>
            </a:r>
            <a:endParaRPr sz="3540" b="0" i="0" u="none" strike="noStrike" cap="none">
              <a:solidFill>
                <a:schemeClr val="dk1"/>
              </a:solidFill>
              <a:latin typeface="Arial"/>
              <a:ea typeface="Arial"/>
              <a:cs typeface="Arial"/>
              <a:sym typeface="Arial"/>
            </a:endParaRPr>
          </a:p>
        </p:txBody>
      </p:sp>
      <p:sp>
        <p:nvSpPr>
          <p:cNvPr id="364" name="Google Shape;364;p21"/>
          <p:cNvSpPr/>
          <p:nvPr/>
        </p:nvSpPr>
        <p:spPr>
          <a:xfrm>
            <a:off x="2113099" y="2787027"/>
            <a:ext cx="6456300" cy="735000"/>
          </a:xfrm>
          <a:prstGeom prst="rect">
            <a:avLst/>
          </a:prstGeom>
          <a:solidFill>
            <a:srgbClr val="1CCD5D"/>
          </a:solidFill>
          <a:ln w="24100" cap="flat" cmpd="sng">
            <a:solidFill>
              <a:srgbClr val="1CCD5D"/>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ctr" rtl="0">
              <a:lnSpc>
                <a:spcPct val="100000"/>
              </a:lnSpc>
              <a:spcBef>
                <a:spcPts val="0"/>
              </a:spcBef>
              <a:spcAft>
                <a:spcPts val="0"/>
              </a:spcAft>
              <a:buClr>
                <a:schemeClr val="lt1"/>
              </a:buClr>
              <a:buSzPts val="4046"/>
              <a:buFont typeface="Arial"/>
              <a:buNone/>
            </a:pPr>
            <a:r>
              <a:rPr lang="es-ES" sz="4046" b="1" i="0" u="none" strike="noStrike" cap="none">
                <a:solidFill>
                  <a:schemeClr val="lt1"/>
                </a:solidFill>
                <a:latin typeface="Arial"/>
                <a:ea typeface="Arial"/>
                <a:cs typeface="Arial"/>
                <a:sym typeface="Arial"/>
              </a:rPr>
              <a:t>Wyzwania</a:t>
            </a:r>
            <a:endParaRPr sz="4046" b="1" i="0" u="none" strike="noStrike" cap="none">
              <a:solidFill>
                <a:schemeClr val="lt1"/>
              </a:solidFill>
              <a:latin typeface="Arial"/>
              <a:ea typeface="Arial"/>
              <a:cs typeface="Arial"/>
              <a:sym typeface="Arial"/>
            </a:endParaRPr>
          </a:p>
        </p:txBody>
      </p:sp>
      <p:sp>
        <p:nvSpPr>
          <p:cNvPr id="365" name="Google Shape;365;p21"/>
          <p:cNvSpPr/>
          <p:nvPr/>
        </p:nvSpPr>
        <p:spPr>
          <a:xfrm>
            <a:off x="2113098" y="3534943"/>
            <a:ext cx="6456300" cy="13929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540"/>
              <a:buFont typeface="Arial"/>
              <a:buNone/>
            </a:pPr>
            <a:r>
              <a:rPr lang="es-ES" sz="3540" b="0" i="0" u="none" strike="noStrike" cap="none">
                <a:solidFill>
                  <a:schemeClr val="dk1"/>
                </a:solidFill>
                <a:latin typeface="Arial"/>
                <a:ea typeface="Arial"/>
                <a:cs typeface="Arial"/>
                <a:sym typeface="Arial"/>
              </a:rPr>
              <a:t>Inwestycje początkowe</a:t>
            </a:r>
            <a:endParaRPr sz="3540" b="0" i="0" u="none" strike="noStrike" cap="none">
              <a:solidFill>
                <a:schemeClr val="dk1"/>
              </a:solidFill>
              <a:latin typeface="Arial"/>
              <a:ea typeface="Arial"/>
              <a:cs typeface="Arial"/>
              <a:sym typeface="Arial"/>
            </a:endParaRPr>
          </a:p>
        </p:txBody>
      </p:sp>
      <p:sp>
        <p:nvSpPr>
          <p:cNvPr id="366" name="Google Shape;366;p21"/>
          <p:cNvSpPr/>
          <p:nvPr/>
        </p:nvSpPr>
        <p:spPr>
          <a:xfrm>
            <a:off x="9344700" y="6893276"/>
            <a:ext cx="13401300" cy="15876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034"/>
              <a:buFont typeface="Arial"/>
              <a:buNone/>
            </a:pPr>
            <a:r>
              <a:rPr lang="es-ES" sz="3034" b="0" i="0" u="none" strike="noStrike" cap="none">
                <a:solidFill>
                  <a:schemeClr val="dk1"/>
                </a:solidFill>
                <a:latin typeface="Arial"/>
                <a:ea typeface="Arial"/>
                <a:cs typeface="Arial"/>
                <a:sym typeface="Arial"/>
              </a:rPr>
              <a:t>Zarządzanie dokumentacją, systemami monitorowania i raportowaniem może stać się przytłaczające, zwłaszcza dla mniejszych zespołów, które nie są zaznajomione z normami środowiskowymi.</a:t>
            </a:r>
            <a:endParaRPr sz="3034" b="0" i="0" u="none" strike="noStrike" cap="none">
              <a:solidFill>
                <a:schemeClr val="dk1"/>
              </a:solidFill>
              <a:latin typeface="Arial"/>
              <a:ea typeface="Arial"/>
              <a:cs typeface="Arial"/>
              <a:sym typeface="Arial"/>
            </a:endParaRPr>
          </a:p>
        </p:txBody>
      </p:sp>
      <p:sp>
        <p:nvSpPr>
          <p:cNvPr id="367" name="Google Shape;367;p21"/>
          <p:cNvSpPr/>
          <p:nvPr/>
        </p:nvSpPr>
        <p:spPr>
          <a:xfrm>
            <a:off x="9344700" y="4985275"/>
            <a:ext cx="13401300" cy="19080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034"/>
              <a:buFont typeface="Arial"/>
              <a:buNone/>
            </a:pPr>
            <a:r>
              <a:rPr lang="es-ES" sz="3034" b="0" i="0" u="none" strike="noStrike" cap="none">
                <a:solidFill>
                  <a:schemeClr val="dk1"/>
                </a:solidFill>
                <a:latin typeface="Arial"/>
                <a:ea typeface="Arial"/>
                <a:cs typeface="Arial"/>
                <a:sym typeface="Arial"/>
              </a:rPr>
              <a:t>Pomyślna certyfikacja wymaga przeszkolonego personelu i poświęcenia czasu na wdrożenie procedur, śledzenie wskaźników i przygotowanie się do audytów – a nie wszystkie MŚP mogą sobie na to pozwolić.</a:t>
            </a:r>
            <a:endParaRPr sz="3034" b="0" i="0" u="none" strike="noStrike" cap="none">
              <a:solidFill>
                <a:schemeClr val="dk1"/>
              </a:solidFill>
              <a:latin typeface="Arial"/>
              <a:ea typeface="Arial"/>
              <a:cs typeface="Arial"/>
              <a:sym typeface="Arial"/>
            </a:endParaRPr>
          </a:p>
        </p:txBody>
      </p:sp>
      <p:sp>
        <p:nvSpPr>
          <p:cNvPr id="368" name="Google Shape;368;p21"/>
          <p:cNvSpPr/>
          <p:nvPr/>
        </p:nvSpPr>
        <p:spPr>
          <a:xfrm>
            <a:off x="9344700" y="8516875"/>
            <a:ext cx="13401300" cy="13929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034"/>
              <a:buFont typeface="Arial"/>
              <a:buNone/>
            </a:pPr>
            <a:r>
              <a:rPr lang="es-ES" sz="3034" b="0" i="0" u="none" strike="noStrike" cap="none">
                <a:solidFill>
                  <a:schemeClr val="dk1"/>
                </a:solidFill>
                <a:latin typeface="Arial"/>
                <a:ea typeface="Arial"/>
                <a:cs typeface="Arial"/>
                <a:sym typeface="Arial"/>
              </a:rPr>
              <a:t>Bez znaczącego wdrożenia certyfikacja może stać się jedynie formalnością. </a:t>
            </a:r>
            <a:endParaRPr sz="3034" b="0" i="0" u="none" strike="noStrike" cap="none">
              <a:solidFill>
                <a:schemeClr val="dk1"/>
              </a:solidFill>
              <a:latin typeface="Arial"/>
              <a:ea typeface="Arial"/>
              <a:cs typeface="Arial"/>
              <a:sym typeface="Arial"/>
            </a:endParaRPr>
          </a:p>
        </p:txBody>
      </p:sp>
      <p:sp>
        <p:nvSpPr>
          <p:cNvPr id="369" name="Google Shape;369;p21"/>
          <p:cNvSpPr/>
          <p:nvPr/>
        </p:nvSpPr>
        <p:spPr>
          <a:xfrm>
            <a:off x="9344709" y="2817455"/>
            <a:ext cx="13401300" cy="704700"/>
          </a:xfrm>
          <a:prstGeom prst="rect">
            <a:avLst/>
          </a:prstGeom>
          <a:solidFill>
            <a:srgbClr val="1CCD5D"/>
          </a:solidFill>
          <a:ln w="24100" cap="flat" cmpd="sng">
            <a:solidFill>
              <a:srgbClr val="1CCD5D"/>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ctr" rtl="0">
              <a:lnSpc>
                <a:spcPct val="100000"/>
              </a:lnSpc>
              <a:spcBef>
                <a:spcPts val="0"/>
              </a:spcBef>
              <a:spcAft>
                <a:spcPts val="0"/>
              </a:spcAft>
              <a:buClr>
                <a:srgbClr val="000000"/>
              </a:buClr>
              <a:buSzPts val="4046"/>
              <a:buFont typeface="Arial"/>
              <a:buNone/>
            </a:pPr>
            <a:r>
              <a:rPr lang="es-ES" sz="4046" b="1" i="0" u="none" strike="noStrike" cap="none">
                <a:solidFill>
                  <a:schemeClr val="lt1"/>
                </a:solidFill>
                <a:latin typeface="Arial"/>
                <a:ea typeface="Arial"/>
                <a:cs typeface="Arial"/>
                <a:sym typeface="Arial"/>
              </a:rPr>
              <a:t>Opis</a:t>
            </a:r>
            <a:endParaRPr sz="4046" b="1" i="0" u="none" strike="noStrike" cap="none">
              <a:solidFill>
                <a:schemeClr val="lt1"/>
              </a:solidFill>
              <a:latin typeface="Arial"/>
              <a:ea typeface="Arial"/>
              <a:cs typeface="Arial"/>
              <a:sym typeface="Arial"/>
            </a:endParaRPr>
          </a:p>
        </p:txBody>
      </p:sp>
      <p:sp>
        <p:nvSpPr>
          <p:cNvPr id="370" name="Google Shape;370;p21"/>
          <p:cNvSpPr/>
          <p:nvPr/>
        </p:nvSpPr>
        <p:spPr>
          <a:xfrm>
            <a:off x="9344708" y="3565371"/>
            <a:ext cx="13401300" cy="1393500"/>
          </a:xfrm>
          <a:prstGeom prst="rect">
            <a:avLst/>
          </a:prstGeom>
          <a:solidFill>
            <a:srgbClr val="CBEDD1">
              <a:alpha val="89019"/>
            </a:srgbClr>
          </a:solidFill>
          <a:ln w="24100" cap="flat" cmpd="sng">
            <a:solidFill>
              <a:srgbClr val="CBEDD1">
                <a:alpha val="89019"/>
              </a:srgbClr>
            </a:solidFill>
            <a:prstDash val="solid"/>
            <a:miter lim="800000"/>
            <a:headEnd type="none" w="sm" len="sm"/>
            <a:tailEnd type="none" w="sm" len="sm"/>
          </a:ln>
        </p:spPr>
        <p:txBody>
          <a:bodyPr spcFirstLastPara="1" wrap="square" lIns="115600" tIns="115600" rIns="115600" bIns="115600" anchor="ctr" anchorCtr="0">
            <a:noAutofit/>
          </a:bodyPr>
          <a:lstStyle/>
          <a:p>
            <a:pPr marL="0" marR="0" lvl="0" indent="0" algn="l" rtl="0">
              <a:lnSpc>
                <a:spcPct val="100000"/>
              </a:lnSpc>
              <a:spcBef>
                <a:spcPts val="0"/>
              </a:spcBef>
              <a:spcAft>
                <a:spcPts val="0"/>
              </a:spcAft>
              <a:buClr>
                <a:srgbClr val="000000"/>
              </a:buClr>
              <a:buSzPts val="3034"/>
              <a:buFont typeface="Arial"/>
              <a:buNone/>
            </a:pPr>
            <a:r>
              <a:rPr lang="es-ES" sz="3034" b="0" i="0" u="none" strike="noStrike" cap="none">
                <a:solidFill>
                  <a:schemeClr val="dk1"/>
                </a:solidFill>
                <a:latin typeface="Arial"/>
                <a:ea typeface="Arial"/>
                <a:cs typeface="Arial"/>
                <a:sym typeface="Arial"/>
              </a:rPr>
              <a:t>Początkowe koszty certyfikacji (doradztwo, audyty, modernizacja sprzętu) mogą stanowić barierę dla mikro- i małych przedsiębiorstw.</a:t>
            </a:r>
            <a:endParaRPr sz="3034" b="0" i="0" u="none" strike="noStrike" cap="none">
              <a:solidFill>
                <a:schemeClr val="dk1"/>
              </a:solidFill>
              <a:latin typeface="Arial"/>
              <a:ea typeface="Arial"/>
              <a:cs typeface="Arial"/>
              <a:sym typeface="Arial"/>
            </a:endParaRPr>
          </a:p>
        </p:txBody>
      </p:sp>
      <p:sp>
        <p:nvSpPr>
          <p:cNvPr id="371" name="Google Shape;371;p21"/>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sz="4800" b="1"/>
              <a:t>6.2. Wyzwania</a:t>
            </a:r>
            <a:endParaRPr sz="4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
          <p:cNvSpPr txBox="1">
            <a:spLocks noGrp="1"/>
          </p:cNvSpPr>
          <p:nvPr>
            <p:ph type="title"/>
          </p:nvPr>
        </p:nvSpPr>
        <p:spPr>
          <a:xfrm>
            <a:off x="762000" y="5657851"/>
            <a:ext cx="16362217" cy="37719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11500"/>
              <a:buNone/>
            </a:pPr>
            <a:r>
              <a:rPr lang="es-ES" b="1"/>
              <a:t>7. Podsumowanie i ocena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3"/>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Certyfikaty i normy ekologiczne są </a:t>
            </a:r>
            <a:r>
              <a:rPr lang="es-ES" sz="4000" b="1" i="0" u="none" strike="noStrike" cap="none">
                <a:solidFill>
                  <a:srgbClr val="323232"/>
                </a:solidFill>
                <a:latin typeface="Arial"/>
                <a:ea typeface="Arial"/>
                <a:cs typeface="Arial"/>
                <a:sym typeface="Arial"/>
              </a:rPr>
              <a:t>potężnymi narzędziami </a:t>
            </a:r>
            <a:r>
              <a:rPr lang="es-ES" sz="4000" b="0" i="0" u="none" strike="noStrike" cap="none">
                <a:solidFill>
                  <a:srgbClr val="323232"/>
                </a:solidFill>
                <a:latin typeface="Arial"/>
                <a:ea typeface="Arial"/>
                <a:cs typeface="Arial"/>
                <a:sym typeface="Arial"/>
              </a:rPr>
              <a:t>służącymi do rozliczania, poprawy i budowania wiarygodności.</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1" i="0" u="none" strike="noStrike" cap="none">
                <a:solidFill>
                  <a:srgbClr val="323232"/>
                </a:solidFill>
                <a:latin typeface="Arial"/>
                <a:ea typeface="Arial"/>
                <a:cs typeface="Arial"/>
                <a:sym typeface="Arial"/>
              </a:rPr>
              <a:t>Oznakowania ekologiczne </a:t>
            </a:r>
            <a:r>
              <a:rPr lang="es-ES" sz="4000" b="0" i="0" u="none" strike="noStrike" cap="none">
                <a:solidFill>
                  <a:srgbClr val="323232"/>
                </a:solidFill>
                <a:latin typeface="Arial"/>
                <a:ea typeface="Arial"/>
                <a:cs typeface="Arial"/>
                <a:sym typeface="Arial"/>
              </a:rPr>
              <a:t>(oznakowanie ekologiczne UE, Green Key itp.) → widoczność i dostępność, zwłaszcza dla MŚP.</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1" i="0" u="none" strike="noStrike" cap="none">
                <a:solidFill>
                  <a:srgbClr val="323232"/>
                </a:solidFill>
                <a:latin typeface="Arial"/>
                <a:ea typeface="Arial"/>
                <a:cs typeface="Arial"/>
                <a:sym typeface="Arial"/>
              </a:rPr>
              <a:t>Systemy zarządzania </a:t>
            </a:r>
            <a:r>
              <a:rPr lang="es-ES" sz="4000" b="0" i="0" u="none" strike="noStrike" cap="none">
                <a:solidFill>
                  <a:srgbClr val="323232"/>
                </a:solidFill>
                <a:latin typeface="Arial"/>
                <a:ea typeface="Arial"/>
                <a:cs typeface="Arial"/>
                <a:sym typeface="Arial"/>
              </a:rPr>
              <a:t>(ISO 14001, EMAS) → głębsza integracja, długoterminowa wydajność i zgodność z przepisami.</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Wdrożenie tych rozwiązań przynosi </a:t>
            </a:r>
            <a:r>
              <a:rPr lang="es-ES" sz="4000" b="1" i="0" u="none" strike="noStrike" cap="none">
                <a:solidFill>
                  <a:srgbClr val="323232"/>
                </a:solidFill>
                <a:latin typeface="Arial"/>
                <a:ea typeface="Arial"/>
                <a:cs typeface="Arial"/>
                <a:sym typeface="Arial"/>
              </a:rPr>
              <a:t>oszczędności, wzmacnia reputację i lojalność klientów</a:t>
            </a:r>
            <a:r>
              <a:rPr lang="es-ES" sz="4000" b="0" i="0" u="none" strike="noStrike" cap="none">
                <a:solidFill>
                  <a:srgbClr val="323232"/>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Wiarygodność wymaga </a:t>
            </a:r>
            <a:r>
              <a:rPr lang="es-ES" sz="4000" b="1" i="0" u="none" strike="noStrike" cap="none">
                <a:solidFill>
                  <a:srgbClr val="323232"/>
                </a:solidFill>
                <a:latin typeface="Arial"/>
                <a:ea typeface="Arial"/>
                <a:cs typeface="Arial"/>
                <a:sym typeface="Arial"/>
              </a:rPr>
              <a:t>przejrzystości i weryfikacji przez stronę trzecią </a:t>
            </a:r>
            <a:r>
              <a:rPr lang="es-ES" sz="4000" b="0" i="0" u="none" strike="noStrike" cap="none">
                <a:solidFill>
                  <a:srgbClr val="323232"/>
                </a:solidFill>
                <a:latin typeface="Arial"/>
                <a:ea typeface="Arial"/>
                <a:cs typeface="Arial"/>
                <a:sym typeface="Arial"/>
              </a:rPr>
              <a:t>→ unikanie </a:t>
            </a:r>
            <a:r>
              <a:rPr lang="es-ES" sz="4000" b="0" i="1" u="none" strike="noStrike" cap="none">
                <a:solidFill>
                  <a:srgbClr val="323232"/>
                </a:solidFill>
                <a:latin typeface="Arial"/>
                <a:ea typeface="Arial"/>
                <a:cs typeface="Arial"/>
                <a:sym typeface="Arial"/>
              </a:rPr>
              <a:t>greenwashingu</a:t>
            </a:r>
            <a:r>
              <a:rPr lang="es-ES" sz="4000" b="0" i="0" u="none" strike="noStrike" cap="none">
                <a:solidFill>
                  <a:srgbClr val="323232"/>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2000"/>
              </a:spcBef>
              <a:spcAft>
                <a:spcPts val="0"/>
              </a:spcAft>
              <a:buClr>
                <a:srgbClr val="323232"/>
              </a:buClr>
              <a:buSzPts val="4000"/>
              <a:buFont typeface="Arial"/>
              <a:buNone/>
            </a:pPr>
            <a:br>
              <a:rPr lang="es-ES" sz="4000" b="0" i="0" u="none" strike="noStrike" cap="none">
                <a:solidFill>
                  <a:srgbClr val="323232"/>
                </a:solidFill>
                <a:latin typeface="Arial"/>
                <a:ea typeface="Arial"/>
                <a:cs typeface="Arial"/>
                <a:sym typeface="Arial"/>
              </a:rPr>
            </a:br>
            <a:r>
              <a:rPr lang="es-ES" sz="4000" b="0" i="1" u="none" strike="noStrike" cap="none">
                <a:solidFill>
                  <a:srgbClr val="323232"/>
                </a:solidFill>
                <a:latin typeface="Arial"/>
                <a:ea typeface="Arial"/>
                <a:cs typeface="Arial"/>
                <a:sym typeface="Arial"/>
              </a:rPr>
              <a:t>Certyfikacja nie jest jednorazowym osiągnięciem, ale częścią ciągłej drogi ku bardziej ekologicznej, sprawiedliwej i odpornej branży turystycznej.</a:t>
            </a:r>
            <a:endParaRPr sz="4000" b="0" i="0" u="none" strike="noStrike" cap="none">
              <a:solidFill>
                <a:srgbClr val="323232"/>
              </a:solidFill>
              <a:latin typeface="Arial"/>
              <a:ea typeface="Arial"/>
              <a:cs typeface="Arial"/>
              <a:sym typeface="Arial"/>
            </a:endParaRPr>
          </a:p>
          <a:p>
            <a:pPr marL="228600" marR="0" lvl="0" indent="0" algn="l" rtl="0">
              <a:lnSpc>
                <a:spcPct val="100000"/>
              </a:lnSpc>
              <a:spcBef>
                <a:spcPts val="2000"/>
              </a:spcBef>
              <a:spcAft>
                <a:spcPts val="0"/>
              </a:spcAft>
              <a:buClr>
                <a:srgbClr val="323232"/>
              </a:buClr>
              <a:buSzPts val="4000"/>
              <a:buFont typeface="Arial"/>
              <a:buNone/>
            </a:pPr>
            <a:endParaRPr sz="4000" b="0" i="0" u="none" strike="noStrike" cap="none">
              <a:solidFill>
                <a:srgbClr val="323232"/>
              </a:solidFill>
              <a:latin typeface="Arial"/>
              <a:ea typeface="Arial"/>
              <a:cs typeface="Arial"/>
              <a:sym typeface="Arial"/>
            </a:endParaRPr>
          </a:p>
        </p:txBody>
      </p:sp>
      <p:sp>
        <p:nvSpPr>
          <p:cNvPr id="383" name="Google Shape;383;p23"/>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a:solidFill>
                  <a:schemeClr val="accent1"/>
                </a:solidFill>
                <a:latin typeface="Arial"/>
                <a:ea typeface="Arial"/>
                <a:cs typeface="Arial"/>
                <a:sym typeface="Arial"/>
              </a:rPr>
              <a:t>7.1. Wnioski</a:t>
            </a:r>
            <a:endParaRPr sz="4800" b="0" i="0" u="none" strike="noStrike" cap="none">
              <a:solidFill>
                <a:schemeClr val="accen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
          <p:cNvSpPr txBox="1">
            <a:spLocks noGrp="1"/>
          </p:cNvSpPr>
          <p:nvPr>
            <p:ph type="title"/>
          </p:nvPr>
        </p:nvSpPr>
        <p:spPr>
          <a:xfrm>
            <a:off x="762000" y="5657851"/>
            <a:ext cx="16362217" cy="37719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11500"/>
              <a:buNone/>
            </a:pPr>
            <a:r>
              <a:rPr lang="es-ES" sz="11600" b="1" dirty="0"/>
              <a:t>8. </a:t>
            </a:r>
            <a:r>
              <a:rPr lang="es-ES" b="1" dirty="0"/>
              <a:t>Zajęcia i samodzielna nauka</a:t>
            </a:r>
            <a:endParaRPr dirty="0"/>
          </a:p>
        </p:txBody>
      </p:sp>
    </p:spTree>
    <p:extLst>
      <p:ext uri="{BB962C8B-B14F-4D97-AF65-F5344CB8AC3E}">
        <p14:creationId xmlns:p14="http://schemas.microsoft.com/office/powerpoint/2010/main" val="2736836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g38af89287fc_0_0"/>
          <p:cNvSpPr txBox="1"/>
          <p:nvPr/>
        </p:nvSpPr>
        <p:spPr>
          <a:xfrm>
            <a:off x="761999" y="2610913"/>
            <a:ext cx="18454200" cy="8449200"/>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Quiz – pytania wielokrotnego wyboru</a:t>
            </a:r>
            <a:endParaRPr sz="4000" b="0" i="0" u="none" strike="noStrike" cap="none">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Quiz Dyskusja i refleksja w małych grupach.</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0" i="1" u="none" strike="noStrike" cap="none">
                <a:solidFill>
                  <a:srgbClr val="323232"/>
                </a:solidFill>
                <a:latin typeface="Arial"/>
                <a:ea typeface="Arial"/>
                <a:cs typeface="Arial"/>
                <a:sym typeface="Arial"/>
              </a:rPr>
              <a:t>Przypadek „La Posada del Mar”</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3600"/>
              <a:buFont typeface="Noto Sans Symbols"/>
              <a:buChar char="▪"/>
            </a:pPr>
            <a:r>
              <a:rPr lang="es-ES" sz="3600" b="0" i="0" u="none" strike="noStrike" cap="none">
                <a:solidFill>
                  <a:srgbClr val="323232"/>
                </a:solidFill>
                <a:latin typeface="Arial"/>
                <a:ea typeface="Arial"/>
                <a:cs typeface="Arial"/>
                <a:sym typeface="Arial"/>
              </a:rPr>
              <a:t>Rodzinny pensjonat nad morzem (12 pokoi).</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3600"/>
              <a:buFont typeface="Noto Sans Symbols"/>
              <a:buChar char="▪"/>
            </a:pPr>
            <a:r>
              <a:rPr lang="es-ES" sz="3600" b="0" i="0" u="none" strike="noStrike" cap="none">
                <a:solidFill>
                  <a:srgbClr val="323232"/>
                </a:solidFill>
                <a:latin typeface="Arial"/>
                <a:ea typeface="Arial"/>
                <a:cs typeface="Arial"/>
                <a:sym typeface="Arial"/>
              </a:rPr>
              <a:t>Posiada panele słoneczne, ale nie ma formalnego systemu zrównoważonego rozwoju.</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3600"/>
              <a:buFont typeface="Noto Sans Symbols"/>
              <a:buChar char="▪"/>
            </a:pPr>
            <a:r>
              <a:rPr lang="es-ES" sz="3600" b="0" i="0" u="none" strike="noStrike" cap="none">
                <a:solidFill>
                  <a:srgbClr val="323232"/>
                </a:solidFill>
                <a:latin typeface="Arial"/>
                <a:ea typeface="Arial"/>
                <a:cs typeface="Arial"/>
                <a:sym typeface="Arial"/>
              </a:rPr>
              <a:t>Problemy: marnotrawstwo żywności, zużycie wody, brak szkoleń dla personelu.</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endParaRPr sz="4000" b="1" i="0" u="none" strike="noStrike" cap="none">
              <a:solidFill>
                <a:srgbClr val="323232"/>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a:solidFill>
                  <a:srgbClr val="323232"/>
                </a:solidFill>
                <a:latin typeface="Arial"/>
                <a:ea typeface="Arial"/>
                <a:cs typeface="Arial"/>
                <a:sym typeface="Arial"/>
              </a:rPr>
              <a:t>Zadanie: </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Wybierz najbardziej odpowiednią certyfikację/system (np. oznakowanie ekologiczne UE, Biosfera, ISO 14001).</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Zidentyfikuj jedną korzyść i jedno wyzwanie.</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Przedstaw rekomendację w ciągu 1 minuty.</a:t>
            </a:r>
            <a:endParaRPr sz="1400" b="0" i="0" u="none" strike="noStrike" cap="none">
              <a:solidFill>
                <a:srgbClr val="000000"/>
              </a:solidFill>
              <a:latin typeface="Arial"/>
              <a:ea typeface="Arial"/>
              <a:cs typeface="Arial"/>
              <a:sym typeface="Arial"/>
            </a:endParaRPr>
          </a:p>
          <a:p>
            <a:pPr marL="571500" marR="0" lvl="0" indent="-317500" algn="just" rtl="0">
              <a:lnSpc>
                <a:spcPct val="90000"/>
              </a:lnSpc>
              <a:spcBef>
                <a:spcPts val="2000"/>
              </a:spcBef>
              <a:spcAft>
                <a:spcPts val="0"/>
              </a:spcAft>
              <a:buClr>
                <a:srgbClr val="323232"/>
              </a:buClr>
              <a:buSzPts val="4000"/>
              <a:buFont typeface="Noto Sans Symbols"/>
              <a:buNone/>
            </a:pPr>
            <a:endParaRPr sz="4000" b="0" i="0" u="none" strike="noStrike" cap="none">
              <a:solidFill>
                <a:srgbClr val="323232"/>
              </a:solidFill>
              <a:latin typeface="Arial"/>
              <a:ea typeface="Arial"/>
              <a:cs typeface="Arial"/>
              <a:sym typeface="Arial"/>
            </a:endParaRPr>
          </a:p>
          <a:p>
            <a:pPr marL="571500" marR="0" lvl="0" indent="-317500" algn="just" rtl="0">
              <a:lnSpc>
                <a:spcPct val="90000"/>
              </a:lnSpc>
              <a:spcBef>
                <a:spcPts val="2000"/>
              </a:spcBef>
              <a:spcAft>
                <a:spcPts val="0"/>
              </a:spcAft>
              <a:buClr>
                <a:srgbClr val="323232"/>
              </a:buClr>
              <a:buSzPts val="4000"/>
              <a:buFont typeface="Noto Sans Symbols"/>
              <a:buNone/>
            </a:pPr>
            <a:endParaRPr sz="4000" b="0" i="0" u="none" strike="noStrike" cap="none">
              <a:solidFill>
                <a:srgbClr val="323232"/>
              </a:solidFill>
              <a:latin typeface="Arial"/>
              <a:ea typeface="Arial"/>
              <a:cs typeface="Arial"/>
              <a:sym typeface="Arial"/>
            </a:endParaRPr>
          </a:p>
          <a:p>
            <a:pPr marL="571500" marR="0" lvl="0" indent="-317500" algn="just" rtl="0">
              <a:lnSpc>
                <a:spcPct val="90000"/>
              </a:lnSpc>
              <a:spcBef>
                <a:spcPts val="2000"/>
              </a:spcBef>
              <a:spcAft>
                <a:spcPts val="0"/>
              </a:spcAft>
              <a:buClr>
                <a:srgbClr val="323232"/>
              </a:buClr>
              <a:buSzPts val="4000"/>
              <a:buFont typeface="Noto Sans Symbols"/>
              <a:buNone/>
            </a:pPr>
            <a:endParaRPr sz="4000" b="0" i="0" u="none" strike="noStrike" cap="none">
              <a:solidFill>
                <a:srgbClr val="323232"/>
              </a:solidFill>
              <a:latin typeface="Arial"/>
              <a:ea typeface="Arial"/>
              <a:cs typeface="Arial"/>
              <a:sym typeface="Arial"/>
            </a:endParaRPr>
          </a:p>
        </p:txBody>
      </p:sp>
      <p:sp>
        <p:nvSpPr>
          <p:cNvPr id="394" name="Google Shape;394;g38af89287fc_0_0"/>
          <p:cNvSpPr txBox="1"/>
          <p:nvPr/>
        </p:nvSpPr>
        <p:spPr>
          <a:xfrm>
            <a:off x="761996" y="1696899"/>
            <a:ext cx="22860000" cy="7986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a:solidFill>
                  <a:schemeClr val="accent1"/>
                </a:solidFill>
                <a:latin typeface="Arial"/>
                <a:ea typeface="Arial"/>
                <a:cs typeface="Arial"/>
                <a:sym typeface="Arial"/>
              </a:rPr>
              <a:t>8.1 Quiz i refleksja grupowa</a:t>
            </a:r>
            <a:endParaRPr sz="4800" b="0" i="0" u="none" strike="noStrike" cap="none">
              <a:solidFill>
                <a:schemeClr val="accen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26"/>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Filmy:</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a:solidFill>
                  <a:srgbClr val="323232"/>
                </a:solidFill>
                <a:latin typeface="Arial"/>
                <a:ea typeface="Arial"/>
                <a:cs typeface="Arial"/>
                <a:sym typeface="Arial"/>
              </a:rPr>
              <a:t>Treść:</a:t>
            </a:r>
            <a:endParaRPr sz="4000" b="0" i="0" u="none" strike="noStrike" cap="none">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Oznakowanie ekologiczne UE dla obiektów noclegowych.</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Wprowadzenie do Green Key 2023.</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Turystyka odpowiedzialna wobec biosfery (przykład Katalonii).</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Wprowadzenie do certyfikacji Travelife.</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a:solidFill>
                  <a:srgbClr val="323232"/>
                </a:solidFill>
                <a:latin typeface="Arial"/>
                <a:ea typeface="Arial"/>
                <a:cs typeface="Arial"/>
                <a:sym typeface="Arial"/>
              </a:rPr>
              <a:t>Instrukcja: </a:t>
            </a:r>
            <a:r>
              <a:rPr lang="es-ES" sz="4000" b="0" i="1" u="none" strike="noStrike" cap="none">
                <a:solidFill>
                  <a:srgbClr val="323232"/>
                </a:solidFill>
                <a:latin typeface="Arial"/>
                <a:ea typeface="Arial"/>
                <a:cs typeface="Arial"/>
                <a:sym typeface="Arial"/>
              </a:rPr>
              <a:t>Obejrzyj filmy, zanotuj 2–3 kluczowe kryteria lub praktyki dla każdego programu.</a:t>
            </a:r>
            <a:endParaRPr sz="4000" b="0" i="0" u="none" strike="noStrike" cap="none">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a:solidFill>
                <a:srgbClr val="323232"/>
              </a:solidFill>
              <a:latin typeface="Arial"/>
              <a:ea typeface="Arial"/>
              <a:cs typeface="Arial"/>
              <a:sym typeface="Arial"/>
            </a:endParaRPr>
          </a:p>
        </p:txBody>
      </p:sp>
      <p:sp>
        <p:nvSpPr>
          <p:cNvPr id="400" name="Google Shape;400;p26"/>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a:solidFill>
                  <a:schemeClr val="accent1"/>
                </a:solidFill>
                <a:latin typeface="Arial"/>
                <a:ea typeface="Arial"/>
                <a:cs typeface="Arial"/>
                <a:sym typeface="Arial"/>
              </a:rPr>
              <a:t>8.2 Materiały do samodzielnej nauki</a:t>
            </a:r>
            <a:endParaRPr sz="4800" b="0" i="0" u="none" strike="noStrike" cap="none">
              <a:solidFill>
                <a:schemeClr val="accen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7"/>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Czytania</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a:solidFill>
                  <a:srgbClr val="323232"/>
                </a:solidFill>
                <a:latin typeface="Arial"/>
                <a:ea typeface="Arial"/>
                <a:cs typeface="Arial"/>
                <a:sym typeface="Arial"/>
              </a:rPr>
              <a:t>Treść:</a:t>
            </a:r>
            <a:endParaRPr sz="4000" b="0" i="0" u="none" strike="noStrike" cap="none">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Arkusz informacyjny EMAS (Green Forum EU).</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Podręcznik użytkownika oznakowania ekologicznego UE (wymagania i stosowanie).</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Kryteria branżowe GSTC (4 filary).</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Turystyka biosferyczna (dostosowanie MŚP do celów zrównoważonego rozwoju).</a:t>
            </a:r>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Certyfikaty EarthCheck (wymagania i wniosek).</a:t>
            </a:r>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Certyfikacja Green Globe (wymagania i wniosek).</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s-ES" sz="4000" b="1" i="0" u="none" strike="noStrike" cap="none">
                <a:solidFill>
                  <a:srgbClr val="323232"/>
                </a:solidFill>
                <a:latin typeface="Arial"/>
                <a:ea typeface="Arial"/>
                <a:cs typeface="Arial"/>
                <a:sym typeface="Arial"/>
              </a:rPr>
              <a:t>Instrukcja: </a:t>
            </a:r>
            <a:r>
              <a:rPr lang="es-ES" sz="4000" b="0" i="1" u="none" strike="noStrike" cap="none">
                <a:solidFill>
                  <a:srgbClr val="323232"/>
                </a:solidFill>
                <a:latin typeface="Arial"/>
                <a:ea typeface="Arial"/>
                <a:cs typeface="Arial"/>
                <a:sym typeface="Arial"/>
              </a:rPr>
              <a:t>Wyróżnij 3 kluczowe wnioski z lektury.</a:t>
            </a:r>
            <a:endParaRPr sz="4000" b="0" i="0" u="none" strike="noStrike" cap="none">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a:solidFill>
                <a:srgbClr val="323232"/>
              </a:solidFill>
              <a:latin typeface="Arial"/>
              <a:ea typeface="Arial"/>
              <a:cs typeface="Arial"/>
              <a:sym typeface="Arial"/>
            </a:endParaRPr>
          </a:p>
        </p:txBody>
      </p:sp>
      <p:sp>
        <p:nvSpPr>
          <p:cNvPr id="406" name="Google Shape;406;p27"/>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a:solidFill>
                  <a:schemeClr val="accent1"/>
                </a:solidFill>
                <a:latin typeface="Arial"/>
                <a:ea typeface="Arial"/>
                <a:cs typeface="Arial"/>
                <a:sym typeface="Arial"/>
              </a:rPr>
              <a:t>8.2 Materiały do samodzielnej nauki</a:t>
            </a:r>
            <a:endParaRPr sz="4800" b="0" i="0" u="none" strike="noStrike" cap="none">
              <a:solidFill>
                <a:schemeClr val="accen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8"/>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s-ES" sz="4800" b="1" i="0" u="none" strike="noStrike" cap="none">
                <a:solidFill>
                  <a:schemeClr val="accent1"/>
                </a:solidFill>
                <a:latin typeface="Arial"/>
                <a:ea typeface="Arial"/>
                <a:cs typeface="Arial"/>
                <a:sym typeface="Arial"/>
              </a:rPr>
              <a:t>8.3 Materiały do samodzielnej nauki</a:t>
            </a:r>
            <a:endParaRPr sz="4800" b="0" i="0" u="none" strike="noStrike" cap="none">
              <a:solidFill>
                <a:schemeClr val="accent1"/>
              </a:solidFill>
              <a:latin typeface="Arial"/>
              <a:ea typeface="Arial"/>
              <a:cs typeface="Arial"/>
              <a:sym typeface="Arial"/>
            </a:endParaRPr>
          </a:p>
        </p:txBody>
      </p:sp>
      <p:sp>
        <p:nvSpPr>
          <p:cNvPr id="412" name="Google Shape;412;p28"/>
          <p:cNvSpPr txBox="1"/>
          <p:nvPr/>
        </p:nvSpPr>
        <p:spPr>
          <a:xfrm>
            <a:off x="761996" y="2610912"/>
            <a:ext cx="21755101" cy="8590487"/>
          </a:xfrm>
          <a:prstGeom prst="rect">
            <a:avLst/>
          </a:prstGeom>
          <a:noFill/>
          <a:ln>
            <a:noFill/>
          </a:ln>
        </p:spPr>
        <p:txBody>
          <a:bodyPr spcFirstLastPara="1" wrap="square" lIns="0" tIns="118850" rIns="0" bIns="0" anchor="t" anchorCtr="0">
            <a:noAutofit/>
          </a:bodyPr>
          <a:lstStyle/>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Pytania do refleksji:</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Kluczowa różnica między oznakowaniami ekologicznymi a systemami zarządzania?</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Który system jest najłatwiejszy dla MŚP i dlaczego?</a:t>
            </a:r>
            <a:endParaRPr sz="1400" b="0" i="0" u="none" strike="noStrike" cap="none">
              <a:solidFill>
                <a:srgbClr val="000000"/>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s-ES" sz="4000" b="0" i="0" u="none" strike="noStrike" cap="none">
                <a:solidFill>
                  <a:srgbClr val="323232"/>
                </a:solidFill>
                <a:latin typeface="Arial"/>
                <a:ea typeface="Arial"/>
                <a:cs typeface="Arial"/>
                <a:sym typeface="Arial"/>
              </a:rPr>
              <a:t>Jedna praktyka, której się nauczyłeś (np. udział pracowników, dostosowanie do celów zrównoważonego rozwoju) </a:t>
            </a:r>
            <a:endParaRPr sz="1400" b="0" i="0" u="none" strike="noStrike" cap="none">
              <a:solidFill>
                <a:srgbClr val="000000"/>
              </a:solidFill>
              <a:latin typeface="Arial"/>
              <a:ea typeface="Arial"/>
              <a:cs typeface="Arial"/>
              <a:sym typeface="Arial"/>
            </a:endParaRPr>
          </a:p>
          <a:p>
            <a:pPr marL="571500" marR="0" lvl="0" indent="-317500" algn="l" rtl="0">
              <a:lnSpc>
                <a:spcPct val="90000"/>
              </a:lnSpc>
              <a:spcBef>
                <a:spcPts val="2000"/>
              </a:spcBef>
              <a:spcAft>
                <a:spcPts val="0"/>
              </a:spcAft>
              <a:buClr>
                <a:srgbClr val="323232"/>
              </a:buClr>
              <a:buSzPts val="4000"/>
              <a:buFont typeface="Noto Sans Symbols"/>
              <a:buNone/>
            </a:pPr>
            <a:endParaRPr sz="4000" b="0" i="0" u="none" strike="noStrike" cap="none">
              <a:solidFill>
                <a:srgbClr val="323232"/>
              </a:solidFill>
              <a:latin typeface="Arial"/>
              <a:ea typeface="Arial"/>
              <a:cs typeface="Arial"/>
              <a:sym typeface="Arial"/>
            </a:endParaRPr>
          </a:p>
          <a:p>
            <a:pPr marL="0" marR="0" lvl="0" indent="0" algn="l" rtl="0">
              <a:lnSpc>
                <a:spcPct val="90000"/>
              </a:lnSpc>
              <a:spcBef>
                <a:spcPts val="2000"/>
              </a:spcBef>
              <a:spcAft>
                <a:spcPts val="0"/>
              </a:spcAft>
              <a:buNone/>
            </a:pPr>
            <a:r>
              <a:rPr lang="es-ES" sz="4000" b="0" i="0" u="none" strike="noStrike" cap="none">
                <a:solidFill>
                  <a:srgbClr val="323232"/>
                </a:solidFill>
                <a:latin typeface="Arial"/>
                <a:ea typeface="Arial"/>
                <a:cs typeface="Arial"/>
                <a:sym typeface="Arial"/>
              </a:rPr>
              <a:t>Skorzystaj z dostarczonego arkusza ćwiczeń. </a:t>
            </a:r>
            <a:endParaRPr sz="4000" b="0" i="0" u="none" strike="noStrike" cap="none">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endParaRPr sz="4000" b="0" i="0" u="none" strike="noStrike" cap="none">
              <a:solidFill>
                <a:srgbClr val="323232"/>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3139</TotalTime>
  <Words>1808</Words>
  <Application>Microsoft Office PowerPoint</Application>
  <PresentationFormat>Niestandardowy</PresentationFormat>
  <Paragraphs>231</Paragraphs>
  <Slides>31</Slides>
  <Notes>31</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31</vt:i4>
      </vt:variant>
    </vt:vector>
  </HeadingPairs>
  <TitlesOfParts>
    <vt:vector size="35" baseType="lpstr">
      <vt:lpstr>Arial</vt:lpstr>
      <vt:lpstr>Calibri</vt:lpstr>
      <vt:lpstr>Noto Sans Symbols</vt:lpstr>
      <vt:lpstr>Office Theme</vt:lpstr>
      <vt:lpstr>Prezentacja programu PowerPoint</vt:lpstr>
      <vt:lpstr>7. Certyfikacja ekologiczna</vt:lpstr>
      <vt:lpstr>1. Wprowadzenie do modułu</vt:lpstr>
      <vt:lpstr>1.1 Wstępne ćwiczenie burzy mózgów </vt:lpstr>
      <vt:lpstr>1.2 Oglądanie filmów  </vt:lpstr>
      <vt:lpstr>1.3 Wprowadzenie </vt:lpstr>
      <vt:lpstr>2. Certyfikaty ekologiczne</vt:lpstr>
      <vt:lpstr>2. Certyfikaty ekologiczne</vt:lpstr>
      <vt:lpstr>3. Kluczowe systemy certyfikacji </vt:lpstr>
      <vt:lpstr>3.1. Standard GSTC</vt:lpstr>
      <vt:lpstr>3.2. Przegląd kluczowych systemów certyfikacji </vt:lpstr>
      <vt:lpstr>3.3. Tabela porównawcza – oznakowania ekologiczne w turystyce</vt:lpstr>
      <vt:lpstr>4. Systemy zarządzania środowiskowego i zrównoważonego rozwoju</vt:lpstr>
      <vt:lpstr>4.1. Od oznakowań ekologicznych do systemów zarządzania</vt:lpstr>
      <vt:lpstr>4.1. Od oznakowań ekologicznych do systemów zarządzania</vt:lpstr>
      <vt:lpstr>4.2. Systemy zarządzania środowiskowego i zrównoważonego rozwoju</vt:lpstr>
      <vt:lpstr>4.3. Tabela porównawcza – systemy zarządzania</vt:lpstr>
      <vt:lpstr>5. Oznakowanie ekologiczne a systemy zarządzania</vt:lpstr>
      <vt:lpstr>5.1. Ekoetykiety a systemy zarządzania </vt:lpstr>
      <vt:lpstr>5.2. Tabela porównawcza – oznakowania ekologiczne a systemy zarządzania</vt:lpstr>
      <vt:lpstr>6. Korzyści i wyzwania związane z certyfikatami zrównoważonego rozwoju (niezależnie od tego, czy są to oznakowania ekologiczne, czy EMS) </vt:lpstr>
      <vt:lpstr>6.1. Korzyści </vt:lpstr>
      <vt:lpstr>6.2. Wyzwania</vt:lpstr>
      <vt:lpstr>7. Podsumowanie i ocena</vt:lpstr>
      <vt:lpstr>Prezentacja programu PowerPoint</vt:lpstr>
      <vt:lpstr>8. Zajęcia i samodzielna nauka</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docId:5D7FDCE4A96AB822D6520DB9D388D8CF</cp:keywords>
  <cp:lastModifiedBy>Iwona Majewska</cp:lastModifiedBy>
  <cp:revision>18</cp:revision>
  <dcterms:modified xsi:type="dcterms:W3CDTF">2026-03-04T22:26:11Z</dcterms:modified>
</cp:coreProperties>
</file>