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51" roundtripDataSignature="AMtx7mh8lol6acNrVgtvXay2XIej2j55W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customschemas.google.com/relationships/presentationmetadata" Target="metadata"/><Relationship Id="rId50" Type="http://schemas.openxmlformats.org/officeDocument/2006/relationships/slide" Target="slides/slide4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 name="Google Shape;7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 name="Google Shape;7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 name="Google Shape;8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8d849362a4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 name="Google Shape;89;g38d849362a4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8d849362a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 name="Google Shape;107;g38d849362a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 name="Google Shape;138;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0" name="Google Shape;160;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 name="Google Shape;18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4" name="Google Shape;204;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0" name="Google Shape;210;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6" name="Google Shape;216;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8" name="Google Shape;24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6" name="Google Shape;256;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5" name="Google Shape;265;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4" name="Google Shape;274;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3" name="Google Shape;283;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1" name="Google Shape;29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7" name="Google Shape;29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5" name="Google Shape;305;p7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1" name="Google Shape;31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8" name="Google Shape;318;p7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4" name="Google Shape;324;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1" name="Google Shape;331;p7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7" name="Google Shape;337;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3" name="Google Shape;343;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0" name="Google Shape;35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2" name="Google Shape;372;p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7" name="Google Shape;387;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https://ionline.sapo.pt/2017/01/04/lisboa-terreiro-do-paco-nem-sempre-foi-amarelo/</a:t>
            </a:r>
            <a:endParaRPr/>
          </a:p>
          <a:p>
            <a:pPr indent="0" lvl="0" marL="0" rtl="0" algn="l">
              <a:lnSpc>
                <a:spcPct val="100000"/>
              </a:lnSpc>
              <a:spcBef>
                <a:spcPts val="0"/>
              </a:spcBef>
              <a:spcAft>
                <a:spcPts val="0"/>
              </a:spcAft>
              <a:buSzPts val="1400"/>
              <a:buNone/>
            </a:pPr>
            <a:r>
              <a:rPr lang="en-US"/>
              <a:t>https://www.siestacampers.com/pt/blog/ria-formosa-natural-park</a:t>
            </a:r>
            <a:endParaRPr/>
          </a:p>
          <a:p>
            <a:pPr indent="0" lvl="0" marL="0" rtl="0" algn="l">
              <a:lnSpc>
                <a:spcPct val="100000"/>
              </a:lnSpc>
              <a:spcBef>
                <a:spcPts val="0"/>
              </a:spcBef>
              <a:spcAft>
                <a:spcPts val="0"/>
              </a:spcAft>
              <a:buSzPts val="1400"/>
              <a:buNone/>
            </a:pPr>
            <a:r>
              <a:rPr lang="en-US"/>
              <a:t>https://letsdivetulamben.com/how-divers-can-protect-coral-reefs/</a:t>
            </a:r>
            <a:endParaRPr/>
          </a:p>
        </p:txBody>
      </p:sp>
      <p:sp>
        <p:nvSpPr>
          <p:cNvPr id="394" name="Google Shape;394;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https://ionline.sapo.pt/2017/01/04/lisboa-terreiro-do-paco-nem-sempre-foi-amarelo/</a:t>
            </a:r>
            <a:endParaRPr/>
          </a:p>
          <a:p>
            <a:pPr indent="0" lvl="0" marL="0" rtl="0" algn="l">
              <a:lnSpc>
                <a:spcPct val="100000"/>
              </a:lnSpc>
              <a:spcBef>
                <a:spcPts val="0"/>
              </a:spcBef>
              <a:spcAft>
                <a:spcPts val="0"/>
              </a:spcAft>
              <a:buSzPts val="1400"/>
              <a:buNone/>
            </a:pPr>
            <a:r>
              <a:rPr lang="en-US"/>
              <a:t>https://www.siestacampers.com/pt/blog/ria-formosa-natural-park</a:t>
            </a:r>
            <a:endParaRPr/>
          </a:p>
          <a:p>
            <a:pPr indent="0" lvl="0" marL="0" rtl="0" algn="l">
              <a:lnSpc>
                <a:spcPct val="100000"/>
              </a:lnSpc>
              <a:spcBef>
                <a:spcPts val="0"/>
              </a:spcBef>
              <a:spcAft>
                <a:spcPts val="0"/>
              </a:spcAft>
              <a:buSzPts val="1400"/>
              <a:buNone/>
            </a:pPr>
            <a:r>
              <a:rPr lang="en-US"/>
              <a:t>https://letsdivetulamben.com/how-divers-can-protect-coral-reefs/</a:t>
            </a:r>
            <a:endParaRPr/>
          </a:p>
        </p:txBody>
      </p:sp>
      <p:sp>
        <p:nvSpPr>
          <p:cNvPr id="402" name="Google Shape;402;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9" name="Google Shape;409;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https://ionline.sapo.pt/2017/01/04/lisboa-terreiro-do-paco-nem-sempre-foi-amarelo/</a:t>
            </a:r>
            <a:endParaRPr/>
          </a:p>
          <a:p>
            <a:pPr indent="0" lvl="0" marL="0" rtl="0" algn="l">
              <a:lnSpc>
                <a:spcPct val="100000"/>
              </a:lnSpc>
              <a:spcBef>
                <a:spcPts val="0"/>
              </a:spcBef>
              <a:spcAft>
                <a:spcPts val="0"/>
              </a:spcAft>
              <a:buSzPts val="1400"/>
              <a:buNone/>
            </a:pPr>
            <a:r>
              <a:rPr lang="en-US"/>
              <a:t>https://www.siestacampers.com/pt/blog/ria-formosa-natural-park</a:t>
            </a:r>
            <a:endParaRPr/>
          </a:p>
          <a:p>
            <a:pPr indent="0" lvl="0" marL="0" rtl="0" algn="l">
              <a:lnSpc>
                <a:spcPct val="100000"/>
              </a:lnSpc>
              <a:spcBef>
                <a:spcPts val="0"/>
              </a:spcBef>
              <a:spcAft>
                <a:spcPts val="0"/>
              </a:spcAft>
              <a:buSzPts val="1400"/>
              <a:buNone/>
            </a:pPr>
            <a:r>
              <a:rPr lang="en-US"/>
              <a:t>https://letsdivetulamben.com/how-divers-can-protect-coral-reefs/</a:t>
            </a:r>
            <a:endParaRPr/>
          </a:p>
        </p:txBody>
      </p:sp>
      <p:sp>
        <p:nvSpPr>
          <p:cNvPr id="410" name="Google Shape;410;p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7" name="Google Shape;417;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https://ionline.sapo.pt/2017/01/04/lisboa-terreiro-do-paco-nem-sempre-foi-amarelo/</a:t>
            </a:r>
            <a:endParaRPr/>
          </a:p>
          <a:p>
            <a:pPr indent="0" lvl="0" marL="0" rtl="0" algn="l">
              <a:lnSpc>
                <a:spcPct val="100000"/>
              </a:lnSpc>
              <a:spcBef>
                <a:spcPts val="0"/>
              </a:spcBef>
              <a:spcAft>
                <a:spcPts val="0"/>
              </a:spcAft>
              <a:buSzPts val="1400"/>
              <a:buNone/>
            </a:pPr>
            <a:r>
              <a:rPr lang="en-US"/>
              <a:t>https://www.siestacampers.com/pt/blog/ria-formosa-natural-park</a:t>
            </a:r>
            <a:endParaRPr/>
          </a:p>
          <a:p>
            <a:pPr indent="0" lvl="0" marL="0" rtl="0" algn="l">
              <a:lnSpc>
                <a:spcPct val="100000"/>
              </a:lnSpc>
              <a:spcBef>
                <a:spcPts val="0"/>
              </a:spcBef>
              <a:spcAft>
                <a:spcPts val="0"/>
              </a:spcAft>
              <a:buSzPts val="1400"/>
              <a:buNone/>
            </a:pPr>
            <a:r>
              <a:rPr lang="en-US"/>
              <a:t>https://letsdivetulamben.com/how-divers-can-protect-coral-reefs/</a:t>
            </a:r>
            <a:endParaRPr/>
          </a:p>
        </p:txBody>
      </p:sp>
      <p:sp>
        <p:nvSpPr>
          <p:cNvPr id="418" name="Google Shape;418;p6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https://ionline.sapo.pt/2017/01/04/lisboa-terreiro-do-paco-nem-sempre-foi-amarelo/</a:t>
            </a:r>
            <a:endParaRPr/>
          </a:p>
          <a:p>
            <a:pPr indent="0" lvl="0" marL="0" rtl="0" algn="l">
              <a:lnSpc>
                <a:spcPct val="100000"/>
              </a:lnSpc>
              <a:spcBef>
                <a:spcPts val="0"/>
              </a:spcBef>
              <a:spcAft>
                <a:spcPts val="0"/>
              </a:spcAft>
              <a:buSzPts val="1400"/>
              <a:buNone/>
            </a:pPr>
            <a:r>
              <a:rPr lang="en-US"/>
              <a:t>https://www.siestacampers.com/pt/blog/ria-formosa-natural-park</a:t>
            </a:r>
            <a:endParaRPr/>
          </a:p>
          <a:p>
            <a:pPr indent="0" lvl="0" marL="0" rtl="0" algn="l">
              <a:lnSpc>
                <a:spcPct val="100000"/>
              </a:lnSpc>
              <a:spcBef>
                <a:spcPts val="0"/>
              </a:spcBef>
              <a:spcAft>
                <a:spcPts val="0"/>
              </a:spcAft>
              <a:buSzPts val="1400"/>
              <a:buNone/>
            </a:pPr>
            <a:r>
              <a:rPr lang="en-US"/>
              <a:t>https://letsdivetulamben.com/how-divers-can-protect-coral-reefs/</a:t>
            </a:r>
            <a:endParaRPr/>
          </a:p>
        </p:txBody>
      </p:sp>
      <p:sp>
        <p:nvSpPr>
          <p:cNvPr id="426" name="Google Shape;426;p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2" name="Google Shape;432;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3" name="Google Shape;433;p6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2" name="Google Shape;442;p6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0" name="Google Shape;450;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1" name="Google Shape;451;p7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9" name="Google Shape;45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5" name="Google Shape;465;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6" name="Google Shape;47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7" name="Google Shape;487;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4" name="Google Shape;494;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0" name="Google Shape;500;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33.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30.png"/><Relationship Id="rId8" Type="http://schemas.openxmlformats.org/officeDocument/2006/relationships/image" Target="../media/image2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3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sp>
        <p:nvSpPr>
          <p:cNvPr id="13" name="Google Shape;13;p39"/>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4" name="Google Shape;14;p39"/>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5" name="Google Shape;15;p39"/>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Título e Objeto">
    <p:spTree>
      <p:nvGrpSpPr>
        <p:cNvPr id="16" name="Shape 16"/>
        <p:cNvGrpSpPr/>
        <p:nvPr/>
      </p:nvGrpSpPr>
      <p:grpSpPr>
        <a:xfrm>
          <a:off x="0" y="0"/>
          <a:ext cx="0" cy="0"/>
          <a:chOff x="0" y="0"/>
          <a:chExt cx="0" cy="0"/>
        </a:xfrm>
      </p:grpSpPr>
      <p:sp>
        <p:nvSpPr>
          <p:cNvPr id="17" name="Google Shape;17;p40"/>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8" name="Google Shape;18;p4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0"/>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0" name="Google Shape;20;p40"/>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1" name="Google Shape;21;p40"/>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22" name="Shape 22"/>
        <p:cNvGrpSpPr/>
        <p:nvPr/>
      </p:nvGrpSpPr>
      <p:grpSpPr>
        <a:xfrm>
          <a:off x="0" y="0"/>
          <a:ext cx="0" cy="0"/>
          <a:chOff x="0" y="0"/>
          <a:chExt cx="0" cy="0"/>
        </a:xfrm>
      </p:grpSpPr>
      <p:sp>
        <p:nvSpPr>
          <p:cNvPr id="23" name="Google Shape;23;p41"/>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1"/>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US"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25" name="Shape 25"/>
        <p:cNvGrpSpPr/>
        <p:nvPr/>
      </p:nvGrpSpPr>
      <p:grpSpPr>
        <a:xfrm>
          <a:off x="0" y="0"/>
          <a:ext cx="0" cy="0"/>
          <a:chOff x="0" y="0"/>
          <a:chExt cx="0" cy="0"/>
        </a:xfrm>
      </p:grpSpPr>
      <p:sp>
        <p:nvSpPr>
          <p:cNvPr id="26" name="Google Shape;26;p42"/>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7" name="Google Shape;27;p42"/>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8" name="Google Shape;28;p42"/>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29" name="Google Shape;29;p42"/>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30" name="Google Shape;30;p42"/>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1" name="Google Shape;31;p42"/>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32" name="Shape 32"/>
        <p:cNvGrpSpPr/>
        <p:nvPr/>
      </p:nvGrpSpPr>
      <p:grpSpPr>
        <a:xfrm>
          <a:off x="0" y="0"/>
          <a:ext cx="0" cy="0"/>
          <a:chOff x="0" y="0"/>
          <a:chExt cx="0" cy="0"/>
        </a:xfrm>
      </p:grpSpPr>
      <p:pic>
        <p:nvPicPr>
          <p:cNvPr descr="A black and white logo&#10;&#10;AI-generated content may be incorrect." id="33" name="Google Shape;33;p45"/>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34" name="Google Shape;34;p45"/>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35" name="Google Shape;35;p45"/>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U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36" name="Google Shape;36;p45"/>
          <p:cNvGrpSpPr/>
          <p:nvPr/>
        </p:nvGrpSpPr>
        <p:grpSpPr>
          <a:xfrm>
            <a:off x="1633044" y="9658153"/>
            <a:ext cx="21117911" cy="908071"/>
            <a:chOff x="761999" y="9658153"/>
            <a:chExt cx="21117911" cy="908071"/>
          </a:xfrm>
        </p:grpSpPr>
        <p:pic>
          <p:nvPicPr>
            <p:cNvPr descr="A white text on a black background&#10;&#10;AI-generated content may be incorrect." id="37" name="Google Shape;37;p45"/>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38" name="Google Shape;38;p45"/>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39" name="Google Shape;39;p45"/>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40" name="Google Shape;40;p45"/>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41" name="Google Shape;41;p45"/>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42" name="Google Shape;42;p45"/>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43" name="Shape 43"/>
        <p:cNvGrpSpPr/>
        <p:nvPr/>
      </p:nvGrpSpPr>
      <p:grpSpPr>
        <a:xfrm>
          <a:off x="0" y="0"/>
          <a:ext cx="0" cy="0"/>
          <a:chOff x="0" y="0"/>
          <a:chExt cx="0" cy="0"/>
        </a:xfrm>
      </p:grpSpPr>
      <p:sp>
        <p:nvSpPr>
          <p:cNvPr id="44" name="Google Shape;44;p46"/>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46"/>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n-US"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46" name="Shape 46"/>
        <p:cNvGrpSpPr/>
        <p:nvPr/>
      </p:nvGrpSpPr>
      <p:grpSpPr>
        <a:xfrm>
          <a:off x="0" y="0"/>
          <a:ext cx="0" cy="0"/>
          <a:chOff x="0" y="0"/>
          <a:chExt cx="0" cy="0"/>
        </a:xfrm>
      </p:grpSpPr>
      <p:sp>
        <p:nvSpPr>
          <p:cNvPr id="47" name="Google Shape;47;p47"/>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47"/>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9" name="Google Shape;49;p47"/>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50" name="Google Shape;50;p4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51" name="Google Shape;51;p47"/>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2" name="Google Shape;52;p47"/>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53" name="Shape 53"/>
        <p:cNvGrpSpPr/>
        <p:nvPr/>
      </p:nvGrpSpPr>
      <p:grpSpPr>
        <a:xfrm>
          <a:off x="0" y="0"/>
          <a:ext cx="0" cy="0"/>
          <a:chOff x="0" y="0"/>
          <a:chExt cx="0" cy="0"/>
        </a:xfrm>
      </p:grpSpPr>
      <p:sp>
        <p:nvSpPr>
          <p:cNvPr id="54" name="Google Shape;54;p48"/>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8"/>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56" name="Google Shape;56;p48"/>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7" name="Google Shape;57;p4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58" name="Google Shape;58;p48"/>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59" name="Google Shape;59;p48"/>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60" name="Google Shape;60;p48"/>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61" name="Google Shape;61;p48"/>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62" name="Google Shape;62;p48"/>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63" name="Shape 63"/>
        <p:cNvGrpSpPr/>
        <p:nvPr/>
      </p:nvGrpSpPr>
      <p:grpSpPr>
        <a:xfrm>
          <a:off x="0" y="0"/>
          <a:ext cx="0" cy="0"/>
          <a:chOff x="0" y="0"/>
          <a:chExt cx="0" cy="0"/>
        </a:xfrm>
      </p:grpSpPr>
      <p:sp>
        <p:nvSpPr>
          <p:cNvPr id="64" name="Google Shape;64;p49"/>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65" name="Google Shape;65;p49"/>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66" name="Google Shape;66;p49"/>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67" name="Google Shape;67;p49"/>
          <p:cNvSpPr/>
          <p:nvPr>
            <p:ph idx="2" type="pic"/>
          </p:nvPr>
        </p:nvSpPr>
        <p:spPr>
          <a:xfrm>
            <a:off x="0" y="0"/>
            <a:ext cx="24384000" cy="13716000"/>
          </a:xfrm>
          <a:prstGeom prst="rect">
            <a:avLst/>
          </a:prstGeom>
          <a:noFill/>
          <a:ln>
            <a:noFill/>
          </a:ln>
        </p:spPr>
      </p:sp>
      <p:sp>
        <p:nvSpPr>
          <p:cNvPr id="68" name="Google Shape;68;p49"/>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69" name="Google Shape;69;p49"/>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38"/>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8"/>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hyperlink" Target="https://www.atout-france.fr/" TargetMode="External"/><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2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1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1.png"/><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17.png"/><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26.png"/><Relationship Id="rId4" Type="http://schemas.openxmlformats.org/officeDocument/2006/relationships/hyperlink" Target="https://welcommonhostel.gr/" TargetMode="External"/><Relationship Id="rId5" Type="http://schemas.openxmlformats.org/officeDocument/2006/relationships/image" Target="../media/image2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25.png"/><Relationship Id="rId4" Type="http://schemas.openxmlformats.org/officeDocument/2006/relationships/image" Target="../media/image31.png"/><Relationship Id="rId5" Type="http://schemas.openxmlformats.org/officeDocument/2006/relationships/image" Target="../media/image2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2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2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
          <p:cNvSpPr txBox="1"/>
          <p:nvPr>
            <p:ph type="title"/>
          </p:nvPr>
        </p:nvSpPr>
        <p:spPr>
          <a:xfrm>
            <a:off x="762000" y="5657850"/>
            <a:ext cx="20926500" cy="26508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sz="9600"/>
              <a:t>Módulo </a:t>
            </a:r>
            <a:r>
              <a:rPr b="1" lang="en-US" sz="9600"/>
              <a:t>8: Modelos de negocio sostenibles</a:t>
            </a:r>
            <a:endParaRPr b="1"/>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2"/>
          <p:cNvSpPr txBox="1"/>
          <p:nvPr>
            <p:ph idx="1" type="body"/>
          </p:nvPr>
        </p:nvSpPr>
        <p:spPr>
          <a:xfrm>
            <a:off x="818850" y="3735900"/>
            <a:ext cx="22746300" cy="7960800"/>
          </a:xfrm>
          <a:prstGeom prst="rect">
            <a:avLst/>
          </a:prstGeom>
          <a:noFill/>
          <a:ln>
            <a:noFill/>
          </a:ln>
        </p:spPr>
        <p:txBody>
          <a:bodyPr anchorCtr="0" anchor="t" bIns="0" lIns="0" spcFirstLastPara="1" rIns="0" wrap="square" tIns="118850">
            <a:noAutofit/>
          </a:bodyPr>
          <a:lstStyle/>
          <a:p>
            <a:pPr indent="-590550" lvl="0" marL="800100" rtl="0" algn="l">
              <a:lnSpc>
                <a:spcPct val="90000"/>
              </a:lnSpc>
              <a:spcBef>
                <a:spcPts val="2000"/>
              </a:spcBef>
              <a:spcAft>
                <a:spcPts val="0"/>
              </a:spcAft>
              <a:buSzPts val="5900"/>
              <a:buFont typeface="Calibri"/>
              <a:buChar char="-"/>
            </a:pPr>
            <a:r>
              <a:rPr lang="en-US" sz="4300"/>
              <a:t>Analizar diversos modelos de negocio sostenibles aplicables al sector turístico.</a:t>
            </a:r>
            <a:endParaRPr sz="5900"/>
          </a:p>
          <a:p>
            <a:pPr indent="-590550" lvl="0" marL="800100" rtl="0" algn="l">
              <a:lnSpc>
                <a:spcPct val="90000"/>
              </a:lnSpc>
              <a:spcBef>
                <a:spcPts val="2000"/>
              </a:spcBef>
              <a:spcAft>
                <a:spcPts val="0"/>
              </a:spcAft>
              <a:buSzPts val="5900"/>
              <a:buFont typeface="Calibri"/>
              <a:buChar char="-"/>
            </a:pPr>
            <a:r>
              <a:rPr lang="en-US" sz="4300"/>
              <a:t>Evaluar los impactos ambientales, económicos y sociales de diferentes enfoques de negocio turístico.</a:t>
            </a:r>
            <a:endParaRPr sz="5900"/>
          </a:p>
          <a:p>
            <a:pPr indent="-590550" lvl="0" marL="800100" rtl="0" algn="l">
              <a:lnSpc>
                <a:spcPct val="90000"/>
              </a:lnSpc>
              <a:spcBef>
                <a:spcPts val="2000"/>
              </a:spcBef>
              <a:spcAft>
                <a:spcPts val="0"/>
              </a:spcAft>
              <a:buSzPts val="5900"/>
              <a:buFont typeface="Calibri"/>
              <a:buChar char="-"/>
            </a:pPr>
            <a:r>
              <a:rPr lang="en-US" sz="4300"/>
              <a:t>Diseñar experiencias de aprendizaje basadas en competencias que integren los principios de sostenibilidad.</a:t>
            </a:r>
            <a:endParaRPr sz="5900"/>
          </a:p>
          <a:p>
            <a:pPr indent="-590550" lvl="0" marL="800100" rtl="0" algn="l">
              <a:lnSpc>
                <a:spcPct val="90000"/>
              </a:lnSpc>
              <a:spcBef>
                <a:spcPts val="2000"/>
              </a:spcBef>
              <a:spcAft>
                <a:spcPts val="0"/>
              </a:spcAft>
              <a:buSzPts val="5900"/>
              <a:buFont typeface="Calibri"/>
              <a:buChar char="-"/>
            </a:pPr>
            <a:r>
              <a:rPr lang="en-US" sz="4300"/>
              <a:t>Aplicar métodos pedagógicos de certificación adecuados para la enseñanza de conceptos de turismo sostenible.</a:t>
            </a:r>
            <a:endParaRPr sz="5900"/>
          </a:p>
          <a:p>
            <a:pPr indent="-590550" lvl="0" marL="800100" rtl="0" algn="l">
              <a:lnSpc>
                <a:spcPct val="90000"/>
              </a:lnSpc>
              <a:spcBef>
                <a:spcPts val="2000"/>
              </a:spcBef>
              <a:spcAft>
                <a:spcPts val="0"/>
              </a:spcAft>
              <a:buSzPts val="5900"/>
              <a:buFont typeface="Calibri"/>
              <a:buChar char="-"/>
            </a:pPr>
            <a:r>
              <a:rPr lang="en-US" sz="4300"/>
              <a:t>Evaluar la competencia del alumnado en el desarrollo de modelos de negocio sostenibles utilizando marcos relevantes para el sector.</a:t>
            </a:r>
            <a:endParaRPr sz="5900"/>
          </a:p>
        </p:txBody>
      </p:sp>
      <p:sp>
        <p:nvSpPr>
          <p:cNvPr id="80" name="Google Shape;80;p2"/>
          <p:cNvSpPr txBox="1"/>
          <p:nvPr>
            <p:ph type="title"/>
          </p:nvPr>
        </p:nvSpPr>
        <p:spPr>
          <a:xfrm>
            <a:off x="762000" y="1524000"/>
            <a:ext cx="22860000" cy="12591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a:t>Objetivos</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3"/>
          <p:cNvSpPr txBox="1"/>
          <p:nvPr>
            <p:ph type="title"/>
          </p:nvPr>
        </p:nvSpPr>
        <p:spPr>
          <a:xfrm>
            <a:off x="877050" y="4345800"/>
            <a:ext cx="22629900" cy="5024400"/>
          </a:xfrm>
          <a:prstGeom prst="rect">
            <a:avLst/>
          </a:prstGeom>
          <a:noFill/>
          <a:ln>
            <a:noFill/>
          </a:ln>
        </p:spPr>
        <p:txBody>
          <a:bodyPr anchorCtr="0" anchor="t" bIns="0" lIns="0" spcFirstLastPara="1" rIns="0" wrap="square" tIns="0">
            <a:normAutofit/>
          </a:bodyPr>
          <a:lstStyle/>
          <a:p>
            <a:pPr indent="0" lvl="0" marL="0" rtl="0" algn="ctr">
              <a:lnSpc>
                <a:spcPct val="90000"/>
              </a:lnSpc>
              <a:spcBef>
                <a:spcPts val="0"/>
              </a:spcBef>
              <a:spcAft>
                <a:spcPts val="0"/>
              </a:spcAft>
              <a:buSzPts val="11500"/>
              <a:buNone/>
            </a:pPr>
            <a:r>
              <a:rPr b="1" lang="en-US" sz="9600"/>
              <a:t>Cuando escuchas “modelo de negocio sostenible” en turismo, ¿qué te viene a la mente?</a:t>
            </a:r>
            <a:endParaRPr b="1"/>
          </a:p>
        </p:txBody>
      </p:sp>
      <p:sp>
        <p:nvSpPr>
          <p:cNvPr id="86" name="Google Shape;86;p3"/>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g38d849362a4_0_5"/>
          <p:cNvSpPr txBox="1"/>
          <p:nvPr>
            <p:ph type="title"/>
          </p:nvPr>
        </p:nvSpPr>
        <p:spPr>
          <a:xfrm>
            <a:off x="761998" y="1802892"/>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sz="4800"/>
              <a:t>¿Qué es un modelo de negocio sostenible en turismo?</a:t>
            </a:r>
            <a:endParaRPr b="1"/>
          </a:p>
        </p:txBody>
      </p:sp>
      <p:grpSp>
        <p:nvGrpSpPr>
          <p:cNvPr id="92" name="Google Shape;92;g38d849362a4_0_5"/>
          <p:cNvGrpSpPr/>
          <p:nvPr/>
        </p:nvGrpSpPr>
        <p:grpSpPr>
          <a:xfrm>
            <a:off x="5239710" y="3832184"/>
            <a:ext cx="13904581" cy="6051632"/>
            <a:chOff x="11058" y="126953"/>
            <a:chExt cx="13904581" cy="6051632"/>
          </a:xfrm>
        </p:grpSpPr>
        <p:sp>
          <p:nvSpPr>
            <p:cNvPr id="93" name="Google Shape;93;g38d849362a4_0_5"/>
            <p:cNvSpPr/>
            <p:nvPr/>
          </p:nvSpPr>
          <p:spPr>
            <a:xfrm>
              <a:off x="11058" y="126953"/>
              <a:ext cx="4239300" cy="14799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g38d849362a4_0_5"/>
            <p:cNvSpPr txBox="1"/>
            <p:nvPr/>
          </p:nvSpPr>
          <p:spPr>
            <a:xfrm>
              <a:off x="11058" y="126953"/>
              <a:ext cx="4239300" cy="1479900"/>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US" sz="3200" u="none" cap="none" strike="noStrike">
                  <a:solidFill>
                    <a:schemeClr val="lt1"/>
                  </a:solidFill>
                  <a:latin typeface="Arial"/>
                  <a:ea typeface="Arial"/>
                  <a:cs typeface="Arial"/>
                  <a:sym typeface="Arial"/>
                </a:rPr>
                <a:t>PERSONAS</a:t>
              </a:r>
              <a:endParaRPr b="1" i="0" sz="3200" u="none" cap="none" strike="noStrike">
                <a:solidFill>
                  <a:schemeClr val="lt1"/>
                </a:solidFill>
                <a:latin typeface="Arial"/>
                <a:ea typeface="Arial"/>
                <a:cs typeface="Arial"/>
                <a:sym typeface="Arial"/>
              </a:endParaRPr>
            </a:p>
          </p:txBody>
        </p:sp>
        <p:sp>
          <p:nvSpPr>
            <p:cNvPr id="95" name="Google Shape;95;g38d849362a4_0_5"/>
            <p:cNvSpPr/>
            <p:nvPr/>
          </p:nvSpPr>
          <p:spPr>
            <a:xfrm>
              <a:off x="11058" y="1606885"/>
              <a:ext cx="4239300" cy="4571700"/>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g38d849362a4_0_5"/>
            <p:cNvSpPr txBox="1"/>
            <p:nvPr/>
          </p:nvSpPr>
          <p:spPr>
            <a:xfrm>
              <a:off x="11058" y="1606885"/>
              <a:ext cx="4239300" cy="4571700"/>
            </a:xfrm>
            <a:prstGeom prst="rect">
              <a:avLst/>
            </a:prstGeom>
            <a:noFill/>
            <a:ln>
              <a:noFill/>
            </a:ln>
          </p:spPr>
          <p:txBody>
            <a:bodyPr anchorCtr="0" anchor="ctr" bIns="176000" lIns="117325" spcFirstLastPara="1" rIns="156450" wrap="square" tIns="117325">
              <a:noAutofit/>
            </a:bodyPr>
            <a:lstStyle/>
            <a:p>
              <a:pPr indent="0" lvl="1" marL="0" marR="0" rtl="0" algn="ctr">
                <a:lnSpc>
                  <a:spcPct val="9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97" name="Google Shape;97;g38d849362a4_0_5"/>
            <p:cNvSpPr/>
            <p:nvPr/>
          </p:nvSpPr>
          <p:spPr>
            <a:xfrm>
              <a:off x="4843699" y="126953"/>
              <a:ext cx="4239300" cy="14799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g38d849362a4_0_5"/>
            <p:cNvSpPr txBox="1"/>
            <p:nvPr/>
          </p:nvSpPr>
          <p:spPr>
            <a:xfrm>
              <a:off x="4843699" y="126953"/>
              <a:ext cx="4239300" cy="1479900"/>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Clr>
                  <a:schemeClr val="lt1"/>
                </a:buClr>
                <a:buSzPts val="2400"/>
                <a:buFont typeface="Arial"/>
                <a:buNone/>
              </a:pPr>
              <a:r>
                <a:rPr b="1" i="0" lang="en-US" sz="3200" u="none" cap="none" strike="noStrike">
                  <a:solidFill>
                    <a:schemeClr val="lt1"/>
                  </a:solidFill>
                  <a:latin typeface="Arial"/>
                  <a:ea typeface="Arial"/>
                  <a:cs typeface="Arial"/>
                  <a:sym typeface="Arial"/>
                </a:rPr>
                <a:t>PLANETA</a:t>
              </a:r>
              <a:endParaRPr b="0" i="0" sz="3200" u="none" cap="none" strike="noStrike">
                <a:solidFill>
                  <a:schemeClr val="lt1"/>
                </a:solidFill>
                <a:latin typeface="Arial"/>
                <a:ea typeface="Arial"/>
                <a:cs typeface="Arial"/>
                <a:sym typeface="Arial"/>
              </a:endParaRPr>
            </a:p>
          </p:txBody>
        </p:sp>
        <p:sp>
          <p:nvSpPr>
            <p:cNvPr id="99" name="Google Shape;99;g38d849362a4_0_5"/>
            <p:cNvSpPr/>
            <p:nvPr/>
          </p:nvSpPr>
          <p:spPr>
            <a:xfrm>
              <a:off x="4843699" y="1606885"/>
              <a:ext cx="4239300" cy="4571700"/>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g38d849362a4_0_5"/>
            <p:cNvSpPr txBox="1"/>
            <p:nvPr/>
          </p:nvSpPr>
          <p:spPr>
            <a:xfrm>
              <a:off x="4843699" y="1606885"/>
              <a:ext cx="4239300" cy="4571700"/>
            </a:xfrm>
            <a:prstGeom prst="rect">
              <a:avLst/>
            </a:prstGeom>
            <a:noFill/>
            <a:ln>
              <a:noFill/>
            </a:ln>
          </p:spPr>
          <p:txBody>
            <a:bodyPr anchorCtr="0" anchor="ctr" bIns="176000" lIns="117325" spcFirstLastPara="1" rIns="156450" wrap="square" tIns="117325">
              <a:noAutofit/>
            </a:bodyPr>
            <a:lstStyle/>
            <a:p>
              <a:pPr indent="0" lvl="1" marL="0" marR="0" rtl="0" algn="ctr">
                <a:lnSpc>
                  <a:spcPct val="9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101" name="Google Shape;101;g38d849362a4_0_5"/>
            <p:cNvSpPr/>
            <p:nvPr/>
          </p:nvSpPr>
          <p:spPr>
            <a:xfrm>
              <a:off x="9676339" y="126953"/>
              <a:ext cx="4239300" cy="14799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g38d849362a4_0_5"/>
            <p:cNvSpPr txBox="1"/>
            <p:nvPr/>
          </p:nvSpPr>
          <p:spPr>
            <a:xfrm>
              <a:off x="9676339" y="126953"/>
              <a:ext cx="4239300" cy="1479900"/>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Clr>
                  <a:srgbClr val="000000"/>
                </a:buClr>
                <a:buSzPts val="3200"/>
                <a:buFont typeface="Arial"/>
                <a:buNone/>
              </a:pPr>
              <a:r>
                <a:rPr b="1" lang="en-US" sz="3200">
                  <a:solidFill>
                    <a:schemeClr val="lt1"/>
                  </a:solidFill>
                </a:rPr>
                <a:t>BENEFICIOS</a:t>
              </a:r>
              <a:endParaRPr b="1" i="0" sz="3200" u="none" cap="none" strike="noStrike">
                <a:solidFill>
                  <a:schemeClr val="lt1"/>
                </a:solidFill>
                <a:latin typeface="Arial"/>
                <a:ea typeface="Arial"/>
                <a:cs typeface="Arial"/>
                <a:sym typeface="Arial"/>
              </a:endParaRPr>
            </a:p>
          </p:txBody>
        </p:sp>
        <p:sp>
          <p:nvSpPr>
            <p:cNvPr id="103" name="Google Shape;103;g38d849362a4_0_5"/>
            <p:cNvSpPr/>
            <p:nvPr/>
          </p:nvSpPr>
          <p:spPr>
            <a:xfrm>
              <a:off x="9676339" y="1606885"/>
              <a:ext cx="4239300" cy="4571700"/>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g38d849362a4_0_5"/>
            <p:cNvSpPr txBox="1"/>
            <p:nvPr/>
          </p:nvSpPr>
          <p:spPr>
            <a:xfrm>
              <a:off x="9676339" y="1606885"/>
              <a:ext cx="4239300" cy="4571700"/>
            </a:xfrm>
            <a:prstGeom prst="rect">
              <a:avLst/>
            </a:prstGeom>
            <a:noFill/>
            <a:ln>
              <a:noFill/>
            </a:ln>
          </p:spPr>
          <p:txBody>
            <a:bodyPr anchorCtr="0" anchor="ctr" bIns="176000" lIns="117325" spcFirstLastPara="1" rIns="156450" wrap="square" tIns="117325">
              <a:noAutofit/>
            </a:bodyPr>
            <a:lstStyle/>
            <a:p>
              <a:pPr indent="0" lvl="1" marL="0" marR="0" rtl="0" algn="ctr">
                <a:lnSpc>
                  <a:spcPct val="9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g38d849362a4_0_0"/>
          <p:cNvSpPr txBox="1"/>
          <p:nvPr>
            <p:ph type="title"/>
          </p:nvPr>
        </p:nvSpPr>
        <p:spPr>
          <a:xfrm>
            <a:off x="780050" y="5324550"/>
            <a:ext cx="22493700" cy="3066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sz="9600"/>
              <a:t>1. Introducción: la necesidad del turismo sostenible</a:t>
            </a:r>
            <a:endParaRPr b="1"/>
          </a:p>
        </p:txBody>
      </p:sp>
      <p:sp>
        <p:nvSpPr>
          <p:cNvPr id="110" name="Google Shape;110;g38d849362a4_0_0"/>
          <p:cNvSpPr/>
          <p:nvPr/>
        </p:nvSpPr>
        <p:spPr>
          <a:xfrm>
            <a:off x="597580" y="9437650"/>
            <a:ext cx="23188800" cy="845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4"/>
          <p:cNvSpPr/>
          <p:nvPr/>
        </p:nvSpPr>
        <p:spPr>
          <a:xfrm>
            <a:off x="762000" y="1705475"/>
            <a:ext cx="8497200" cy="4752000"/>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Transición urgente:</a:t>
            </a:r>
            <a:r>
              <a:rPr b="0" i="0" lang="en-US" sz="4000" u="none" cap="none" strike="noStrike">
                <a:solidFill>
                  <a:schemeClr val="lt1"/>
                </a:solidFill>
                <a:latin typeface="Arial"/>
                <a:ea typeface="Arial"/>
                <a:cs typeface="Arial"/>
                <a:sym typeface="Arial"/>
              </a:rPr>
              <a:t> las presiones ambientales, la demanda de viajes responsables y l</a:t>
            </a:r>
            <a:r>
              <a:rPr lang="en-US" sz="4000">
                <a:solidFill>
                  <a:schemeClr val="lt1"/>
                </a:solidFill>
              </a:rPr>
              <a:t>os beneficios </a:t>
            </a:r>
            <a:r>
              <a:rPr b="0" i="0" lang="en-US" sz="4000" u="none" cap="none" strike="noStrike">
                <a:solidFill>
                  <a:schemeClr val="lt1"/>
                </a:solidFill>
                <a:latin typeface="Arial"/>
                <a:ea typeface="Arial"/>
                <a:cs typeface="Arial"/>
                <a:sym typeface="Arial"/>
              </a:rPr>
              <a:t>económic</a:t>
            </a:r>
            <a:r>
              <a:rPr lang="en-US" sz="4000">
                <a:solidFill>
                  <a:schemeClr val="lt1"/>
                </a:solidFill>
              </a:rPr>
              <a:t>o</a:t>
            </a:r>
            <a:r>
              <a:rPr b="0" i="0" lang="en-US" sz="4000" u="none" cap="none" strike="noStrike">
                <a:solidFill>
                  <a:schemeClr val="lt1"/>
                </a:solidFill>
                <a:latin typeface="Arial"/>
                <a:ea typeface="Arial"/>
                <a:cs typeface="Arial"/>
                <a:sym typeface="Arial"/>
              </a:rPr>
              <a:t>s demostrad</a:t>
            </a:r>
            <a:r>
              <a:rPr lang="en-US" sz="4000">
                <a:solidFill>
                  <a:schemeClr val="lt1"/>
                </a:solidFill>
              </a:rPr>
              <a:t>o</a:t>
            </a:r>
            <a:r>
              <a:rPr b="0" i="0" lang="en-US" sz="4000" u="none" cap="none" strike="noStrike">
                <a:solidFill>
                  <a:schemeClr val="lt1"/>
                </a:solidFill>
                <a:latin typeface="Arial"/>
                <a:ea typeface="Arial"/>
                <a:cs typeface="Arial"/>
                <a:sym typeface="Arial"/>
              </a:rPr>
              <a:t>s a largo plazo hacen que seguir como siempre sea insostenible.</a:t>
            </a:r>
            <a:endParaRPr b="0" i="0" sz="4000" u="none" cap="none" strike="noStrike">
              <a:solidFill>
                <a:schemeClr val="lt1"/>
              </a:solidFill>
              <a:latin typeface="Arial"/>
              <a:ea typeface="Arial"/>
              <a:cs typeface="Arial"/>
              <a:sym typeface="Arial"/>
            </a:endParaRPr>
          </a:p>
        </p:txBody>
      </p:sp>
      <p:sp>
        <p:nvSpPr>
          <p:cNvPr id="117" name="Google Shape;117;p4"/>
          <p:cNvSpPr txBox="1"/>
          <p:nvPr>
            <p:ph idx="1" type="body"/>
          </p:nvPr>
        </p:nvSpPr>
        <p:spPr>
          <a:xfrm>
            <a:off x="13051350" y="1119448"/>
            <a:ext cx="10206600" cy="35523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5600"/>
              <a:buNone/>
            </a:pPr>
            <a:r>
              <a:rPr b="1" lang="en-US" sz="4000">
                <a:solidFill>
                  <a:schemeClr val="lt1"/>
                </a:solidFill>
              </a:rPr>
              <a:t>Sostenible vs. regenerativo</a:t>
            </a:r>
            <a:r>
              <a:rPr lang="en-US" sz="4000">
                <a:solidFill>
                  <a:schemeClr val="lt1"/>
                </a:solidFill>
              </a:rPr>
              <a:t>: la sostenibilidad busca minimizar los daños; la regeneración busca restaurar y enriquecer activamente los sistemas socioecológicos.</a:t>
            </a:r>
            <a:endParaRPr sz="4000">
              <a:solidFill>
                <a:schemeClr val="lt1"/>
              </a:solidFill>
            </a:endParaRPr>
          </a:p>
        </p:txBody>
      </p:sp>
      <p:sp>
        <p:nvSpPr>
          <p:cNvPr id="118" name="Google Shape;118;p4"/>
          <p:cNvSpPr/>
          <p:nvPr/>
        </p:nvSpPr>
        <p:spPr>
          <a:xfrm>
            <a:off x="1483925" y="7890599"/>
            <a:ext cx="8609400" cy="4301400"/>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Alineación con los ODS de la ONU</a:t>
            </a:r>
            <a:r>
              <a:rPr b="0" i="0" lang="en-US" sz="4000" u="none" cap="none" strike="noStrike">
                <a:solidFill>
                  <a:schemeClr val="lt1"/>
                </a:solidFill>
                <a:latin typeface="Arial"/>
                <a:ea typeface="Arial"/>
                <a:cs typeface="Arial"/>
                <a:sym typeface="Arial"/>
              </a:rPr>
              <a:t>: FOOTPRINT</a:t>
            </a:r>
            <a:endParaRPr b="0" i="0" sz="18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4000" u="none" cap="none" strike="noStrike">
                <a:solidFill>
                  <a:schemeClr val="lt1"/>
                </a:solidFill>
                <a:latin typeface="Arial"/>
                <a:ea typeface="Arial"/>
                <a:cs typeface="Arial"/>
                <a:sym typeface="Arial"/>
              </a:rPr>
              <a:t>prepara para construir un sector resiliente, responsable y restaurador.</a:t>
            </a:r>
            <a:endParaRPr b="0" i="0" sz="1800" u="none" cap="none" strike="noStrike">
              <a:solidFill>
                <a:schemeClr val="lt1"/>
              </a:solidFill>
              <a:latin typeface="Arial"/>
              <a:ea typeface="Arial"/>
              <a:cs typeface="Arial"/>
              <a:sym typeface="Arial"/>
            </a:endParaRPr>
          </a:p>
        </p:txBody>
      </p:sp>
      <p:sp>
        <p:nvSpPr>
          <p:cNvPr id="119" name="Google Shape;119;p4"/>
          <p:cNvSpPr txBox="1"/>
          <p:nvPr/>
        </p:nvSpPr>
        <p:spPr>
          <a:xfrm>
            <a:off x="12411399" y="6737999"/>
            <a:ext cx="10826100" cy="52044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Enfoque del módulo:</a:t>
            </a:r>
            <a:r>
              <a:rPr b="0" i="0" lang="en-US" sz="4000" u="none" cap="none" strike="noStrike">
                <a:solidFill>
                  <a:schemeClr val="lt1"/>
                </a:solidFill>
                <a:latin typeface="Arial"/>
                <a:ea typeface="Arial"/>
                <a:cs typeface="Arial"/>
                <a:sym typeface="Arial"/>
              </a:rPr>
              <a:t> marcos, estrategias prácticas y ejemplos europeos que impulsan a las empresas a superar el enfoque puramente lucrativo y a generar valor ambiental, social y económico integrado, impulsando la innovación y la competitividad, a la vez que benefician a las comunidades locales y al planeta.</a:t>
            </a:r>
            <a:endParaRPr b="0" i="0" sz="40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50"/>
          <p:cNvSpPr txBox="1"/>
          <p:nvPr>
            <p:ph type="title"/>
          </p:nvPr>
        </p:nvSpPr>
        <p:spPr>
          <a:xfrm>
            <a:off x="874201" y="5324476"/>
            <a:ext cx="23861400" cy="3066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sz="9600"/>
              <a:t>2. Comprensión de los modelos de negocio sostenibles (SBM)</a:t>
            </a:r>
            <a:endParaRPr b="1" sz="9600"/>
          </a:p>
        </p:txBody>
      </p:sp>
      <p:sp>
        <p:nvSpPr>
          <p:cNvPr id="125" name="Google Shape;125;p50"/>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6"/>
          <p:cNvSpPr/>
          <p:nvPr/>
        </p:nvSpPr>
        <p:spPr>
          <a:xfrm>
            <a:off x="860531" y="1676799"/>
            <a:ext cx="6884435" cy="409904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4000" u="none" cap="none" strike="noStrike">
                <a:solidFill>
                  <a:schemeClr val="dk1"/>
                </a:solidFill>
                <a:latin typeface="Arial"/>
                <a:ea typeface="Arial"/>
                <a:cs typeface="Arial"/>
                <a:sym typeface="Arial"/>
              </a:rPr>
              <a:t>Integran consideraciones ambientales, sociales y económicas en la estrategia y las operaciones centrales.</a:t>
            </a:r>
            <a:endParaRPr b="0" i="0" sz="1800" u="none" cap="none" strike="noStrike">
              <a:solidFill>
                <a:schemeClr val="dk1"/>
              </a:solidFill>
              <a:latin typeface="Arial"/>
              <a:ea typeface="Arial"/>
              <a:cs typeface="Arial"/>
              <a:sym typeface="Arial"/>
            </a:endParaRPr>
          </a:p>
        </p:txBody>
      </p:sp>
      <p:sp>
        <p:nvSpPr>
          <p:cNvPr id="132" name="Google Shape;132;p6"/>
          <p:cNvSpPr/>
          <p:nvPr/>
        </p:nvSpPr>
        <p:spPr>
          <a:xfrm>
            <a:off x="860525" y="6990448"/>
            <a:ext cx="13459200" cy="49530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80000"/>
              </a:lnSpc>
              <a:spcBef>
                <a:spcPts val="0"/>
              </a:spcBef>
              <a:spcAft>
                <a:spcPts val="0"/>
              </a:spcAft>
              <a:buNone/>
            </a:pPr>
            <a:r>
              <a:rPr b="0" i="0" lang="en-US" sz="4000" u="none" cap="none" strike="noStrike">
                <a:solidFill>
                  <a:schemeClr val="dk1"/>
                </a:solidFill>
                <a:latin typeface="Arial"/>
                <a:ea typeface="Arial"/>
                <a:cs typeface="Arial"/>
                <a:sym typeface="Arial"/>
              </a:rPr>
              <a:t>Cualquier forma jurídica puede albergar una SBM, pero las </a:t>
            </a:r>
            <a:r>
              <a:rPr b="1" i="0" lang="en-US" sz="4000" u="none" cap="none" strike="noStrike">
                <a:solidFill>
                  <a:schemeClr val="dk1"/>
                </a:solidFill>
                <a:latin typeface="Arial"/>
                <a:ea typeface="Arial"/>
                <a:cs typeface="Arial"/>
                <a:sym typeface="Arial"/>
              </a:rPr>
              <a:t>cooperativas de trabajo asociado destacan por:</a:t>
            </a:r>
            <a:endParaRPr b="1" i="0" sz="4000" u="none" cap="none" strike="noStrike">
              <a:solidFill>
                <a:schemeClr val="dk1"/>
              </a:solidFill>
              <a:latin typeface="Arial"/>
              <a:ea typeface="Arial"/>
              <a:cs typeface="Arial"/>
              <a:sym typeface="Arial"/>
            </a:endParaRPr>
          </a:p>
          <a:p>
            <a:pPr indent="0" lvl="0" marL="0" marR="0" rtl="0" algn="ctr">
              <a:lnSpc>
                <a:spcPct val="80000"/>
              </a:lnSpc>
              <a:spcBef>
                <a:spcPts val="0"/>
              </a:spcBef>
              <a:spcAft>
                <a:spcPts val="0"/>
              </a:spcAft>
              <a:buNone/>
            </a:pPr>
            <a:r>
              <a:t/>
            </a:r>
            <a:endParaRPr b="0" i="0" sz="4000" u="none" cap="none" strike="noStrike">
              <a:solidFill>
                <a:srgbClr val="000000"/>
              </a:solidFill>
              <a:latin typeface="Arial"/>
              <a:ea typeface="Arial"/>
              <a:cs typeface="Arial"/>
              <a:sym typeface="Arial"/>
            </a:endParaRPr>
          </a:p>
          <a:p>
            <a:pPr indent="-596900" lvl="0" marL="571500" marR="0" rtl="0" algn="l">
              <a:lnSpc>
                <a:spcPct val="80000"/>
              </a:lnSpc>
              <a:spcBef>
                <a:spcPts val="0"/>
              </a:spcBef>
              <a:spcAft>
                <a:spcPts val="0"/>
              </a:spcAft>
              <a:buClr>
                <a:srgbClr val="000000"/>
              </a:buClr>
              <a:buSzPts val="4000"/>
              <a:buFont typeface="Arial"/>
              <a:buChar char="•"/>
            </a:pPr>
            <a:r>
              <a:rPr b="0" i="0" lang="en-US" sz="4000" u="none" cap="none" strike="noStrike">
                <a:solidFill>
                  <a:schemeClr val="dk1"/>
                </a:solidFill>
                <a:latin typeface="Arial"/>
                <a:ea typeface="Arial"/>
                <a:cs typeface="Arial"/>
                <a:sym typeface="Arial"/>
              </a:rPr>
              <a:t>Gobernanza democrática y participación en </a:t>
            </a:r>
            <a:r>
              <a:rPr lang="en-US" sz="4000">
                <a:solidFill>
                  <a:schemeClr val="dk1"/>
                </a:solidFill>
              </a:rPr>
              <a:t>los beneficios</a:t>
            </a:r>
            <a:r>
              <a:rPr b="0" i="0" lang="en-US" sz="4000" u="none" cap="none" strike="noStrike">
                <a:solidFill>
                  <a:schemeClr val="dk1"/>
                </a:solidFill>
                <a:latin typeface="Arial"/>
                <a:ea typeface="Arial"/>
                <a:cs typeface="Arial"/>
                <a:sym typeface="Arial"/>
              </a:rPr>
              <a:t>.</a:t>
            </a:r>
            <a:endParaRPr b="0" i="0" sz="4000" u="none" cap="none" strike="noStrike">
              <a:solidFill>
                <a:schemeClr val="dk1"/>
              </a:solidFill>
              <a:latin typeface="Arial"/>
              <a:ea typeface="Arial"/>
              <a:cs typeface="Arial"/>
              <a:sym typeface="Arial"/>
            </a:endParaRPr>
          </a:p>
          <a:p>
            <a:pPr indent="-196850" lvl="0" marL="285750" marR="0" rtl="0" algn="l">
              <a:lnSpc>
                <a:spcPct val="80000"/>
              </a:lnSpc>
              <a:spcBef>
                <a:spcPts val="0"/>
              </a:spcBef>
              <a:spcAft>
                <a:spcPts val="0"/>
              </a:spcAft>
              <a:buClr>
                <a:srgbClr val="000000"/>
              </a:buClr>
              <a:buSzPts val="1400"/>
              <a:buFont typeface="Arial"/>
              <a:buNone/>
            </a:pPr>
            <a:r>
              <a:t/>
            </a:r>
            <a:endParaRPr b="0" i="0" sz="4000" u="none" cap="none" strike="noStrike">
              <a:solidFill>
                <a:srgbClr val="000000"/>
              </a:solidFill>
              <a:latin typeface="Arial"/>
              <a:ea typeface="Arial"/>
              <a:cs typeface="Arial"/>
              <a:sym typeface="Arial"/>
            </a:endParaRPr>
          </a:p>
          <a:p>
            <a:pPr indent="-596900" lvl="0" marL="571500" marR="0" rtl="0" algn="l">
              <a:lnSpc>
                <a:spcPct val="80000"/>
              </a:lnSpc>
              <a:spcBef>
                <a:spcPts val="0"/>
              </a:spcBef>
              <a:spcAft>
                <a:spcPts val="0"/>
              </a:spcAft>
              <a:buClr>
                <a:srgbClr val="000000"/>
              </a:buClr>
              <a:buSzPts val="4000"/>
              <a:buFont typeface="Arial"/>
              <a:buChar char="•"/>
            </a:pPr>
            <a:r>
              <a:rPr b="0" i="0" lang="en-US" sz="4000" u="none" cap="none" strike="noStrike">
                <a:solidFill>
                  <a:schemeClr val="dk1"/>
                </a:solidFill>
                <a:latin typeface="Arial"/>
                <a:ea typeface="Arial"/>
                <a:cs typeface="Arial"/>
                <a:sym typeface="Arial"/>
              </a:rPr>
              <a:t>Fuerte compromiso con el bienestar comunitario.</a:t>
            </a:r>
            <a:endParaRPr b="0" i="0" sz="4000" u="none" cap="none" strike="noStrike">
              <a:solidFill>
                <a:schemeClr val="dk1"/>
              </a:solidFill>
              <a:latin typeface="Arial"/>
              <a:ea typeface="Arial"/>
              <a:cs typeface="Arial"/>
              <a:sym typeface="Arial"/>
            </a:endParaRPr>
          </a:p>
          <a:p>
            <a:pPr indent="-196850" lvl="0" marL="285750" marR="0" rtl="0" algn="l">
              <a:lnSpc>
                <a:spcPct val="80000"/>
              </a:lnSpc>
              <a:spcBef>
                <a:spcPts val="0"/>
              </a:spcBef>
              <a:spcAft>
                <a:spcPts val="0"/>
              </a:spcAft>
              <a:buClr>
                <a:srgbClr val="000000"/>
              </a:buClr>
              <a:buSzPts val="1400"/>
              <a:buFont typeface="Arial"/>
              <a:buNone/>
            </a:pPr>
            <a:r>
              <a:t/>
            </a:r>
            <a:endParaRPr b="0" i="0" sz="4000" u="none" cap="none" strike="noStrike">
              <a:solidFill>
                <a:srgbClr val="000000"/>
              </a:solidFill>
              <a:latin typeface="Arial"/>
              <a:ea typeface="Arial"/>
              <a:cs typeface="Arial"/>
              <a:sym typeface="Arial"/>
            </a:endParaRPr>
          </a:p>
          <a:p>
            <a:pPr indent="-596900" lvl="0" marL="571500" marR="0" rtl="0" algn="l">
              <a:lnSpc>
                <a:spcPct val="80000"/>
              </a:lnSpc>
              <a:spcBef>
                <a:spcPts val="0"/>
              </a:spcBef>
              <a:spcAft>
                <a:spcPts val="0"/>
              </a:spcAft>
              <a:buClr>
                <a:srgbClr val="000000"/>
              </a:buClr>
              <a:buSzPts val="4000"/>
              <a:buFont typeface="Arial"/>
              <a:buChar char="•"/>
            </a:pPr>
            <a:r>
              <a:rPr b="0" i="0" lang="en-US" sz="4000" u="none" cap="none" strike="noStrike">
                <a:solidFill>
                  <a:schemeClr val="dk1"/>
                </a:solidFill>
                <a:latin typeface="Arial"/>
                <a:ea typeface="Arial"/>
                <a:cs typeface="Arial"/>
                <a:sym typeface="Arial"/>
              </a:rPr>
              <a:t>Alineación natural con los principios de sostenibilidad.</a:t>
            </a:r>
            <a:endParaRPr b="0" i="0" sz="4000" u="none" cap="none" strike="noStrike">
              <a:solidFill>
                <a:schemeClr val="dk1"/>
              </a:solidFill>
              <a:latin typeface="Arial"/>
              <a:ea typeface="Arial"/>
              <a:cs typeface="Arial"/>
              <a:sym typeface="Arial"/>
            </a:endParaRPr>
          </a:p>
        </p:txBody>
      </p:sp>
      <p:sp>
        <p:nvSpPr>
          <p:cNvPr id="133" name="Google Shape;133;p6"/>
          <p:cNvSpPr/>
          <p:nvPr/>
        </p:nvSpPr>
        <p:spPr>
          <a:xfrm>
            <a:off x="8502894" y="1676799"/>
            <a:ext cx="6884435" cy="409904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4000" u="none" cap="none" strike="noStrike">
                <a:solidFill>
                  <a:schemeClr val="dk1"/>
                </a:solidFill>
                <a:latin typeface="Arial"/>
                <a:ea typeface="Arial"/>
                <a:cs typeface="Arial"/>
                <a:sym typeface="Arial"/>
              </a:rPr>
              <a:t>Crean valor para todas las partes interesadas (clientela, personal, comunidades y el planeta) sin perder viabilidad comercial.</a:t>
            </a:r>
            <a:endParaRPr b="0" i="0" sz="4000" u="none" cap="none" strike="noStrike">
              <a:solidFill>
                <a:schemeClr val="dk1"/>
              </a:solidFill>
              <a:latin typeface="Arial"/>
              <a:ea typeface="Arial"/>
              <a:cs typeface="Arial"/>
              <a:sym typeface="Arial"/>
            </a:endParaRPr>
          </a:p>
        </p:txBody>
      </p:sp>
      <p:sp>
        <p:nvSpPr>
          <p:cNvPr id="134" name="Google Shape;134;p6"/>
          <p:cNvSpPr/>
          <p:nvPr/>
        </p:nvSpPr>
        <p:spPr>
          <a:xfrm>
            <a:off x="16145257" y="1676799"/>
            <a:ext cx="6884435" cy="409904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4000" u="none" cap="none" strike="noStrike">
                <a:solidFill>
                  <a:schemeClr val="dk1"/>
                </a:solidFill>
                <a:latin typeface="Arial"/>
                <a:ea typeface="Arial"/>
                <a:cs typeface="Arial"/>
                <a:sym typeface="Arial"/>
              </a:rPr>
              <a:t>Esencial en el turismo, donde el éxito empresarial depende de recursos naturales y culturales sanos.</a:t>
            </a:r>
            <a:endParaRPr b="0" i="0" sz="4000" u="none" cap="none" strike="noStrike">
              <a:solidFill>
                <a:schemeClr val="dk1"/>
              </a:solidFill>
              <a:latin typeface="Arial"/>
              <a:ea typeface="Arial"/>
              <a:cs typeface="Arial"/>
              <a:sym typeface="Arial"/>
            </a:endParaRPr>
          </a:p>
        </p:txBody>
      </p:sp>
      <p:pic>
        <p:nvPicPr>
          <p:cNvPr id="135" name="Google Shape;135;p6"/>
          <p:cNvPicPr preferRelativeResize="0"/>
          <p:nvPr/>
        </p:nvPicPr>
        <p:blipFill rotWithShape="1">
          <a:blip r:embed="rId3">
            <a:alphaModFix/>
          </a:blip>
          <a:srcRect b="0" l="0" r="0" t="0"/>
          <a:stretch/>
        </p:blipFill>
        <p:spPr>
          <a:xfrm>
            <a:off x="15387319" y="5252041"/>
            <a:ext cx="6553203" cy="98298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51"/>
          <p:cNvSpPr/>
          <p:nvPr/>
        </p:nvSpPr>
        <p:spPr>
          <a:xfrm>
            <a:off x="9805101" y="10773385"/>
            <a:ext cx="13490306"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51"/>
          <p:cNvSpPr txBox="1"/>
          <p:nvPr>
            <p:ph type="title"/>
          </p:nvPr>
        </p:nvSpPr>
        <p:spPr>
          <a:xfrm>
            <a:off x="762000" y="1523999"/>
            <a:ext cx="6993600" cy="2409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sz="4800"/>
              <a:t>2.1. Características clave de un modelo de negocio sostenible.</a:t>
            </a:r>
            <a:endParaRPr b="1"/>
          </a:p>
        </p:txBody>
      </p:sp>
      <p:grpSp>
        <p:nvGrpSpPr>
          <p:cNvPr id="142" name="Google Shape;142;p51"/>
          <p:cNvGrpSpPr/>
          <p:nvPr/>
        </p:nvGrpSpPr>
        <p:grpSpPr>
          <a:xfrm>
            <a:off x="-2947594" y="0"/>
            <a:ext cx="26763533" cy="13682908"/>
            <a:chOff x="-11439133" y="-1517372"/>
            <a:chExt cx="26763533" cy="13682908"/>
          </a:xfrm>
        </p:grpSpPr>
        <p:sp>
          <p:nvSpPr>
            <p:cNvPr id="143" name="Google Shape;143;p51"/>
            <p:cNvSpPr/>
            <p:nvPr/>
          </p:nvSpPr>
          <p:spPr>
            <a:xfrm>
              <a:off x="-11439133" y="-1517372"/>
              <a:ext cx="14798218" cy="13682908"/>
            </a:xfrm>
            <a:prstGeom prst="blockArc">
              <a:avLst>
                <a:gd fmla="val 18900000" name="adj1"/>
                <a:gd fmla="val 2700000" name="adj2"/>
                <a:gd fmla="val 158" name="adj3"/>
              </a:avLst>
            </a:prstGeom>
            <a:noFill/>
            <a:ln cap="flat" cmpd="sng" w="19050">
              <a:solidFill>
                <a:srgbClr val="15A248"/>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51"/>
            <p:cNvSpPr/>
            <p:nvPr/>
          </p:nvSpPr>
          <p:spPr>
            <a:xfrm>
              <a:off x="1083785" y="-1025545"/>
              <a:ext cx="13840563"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51"/>
            <p:cNvSpPr txBox="1"/>
            <p:nvPr/>
          </p:nvSpPr>
          <p:spPr>
            <a:xfrm>
              <a:off x="926781" y="-852247"/>
              <a:ext cx="7973569" cy="1223430"/>
            </a:xfrm>
            <a:prstGeom prst="rect">
              <a:avLst/>
            </a:prstGeom>
            <a:noFill/>
            <a:ln>
              <a:noFill/>
            </a:ln>
          </p:spPr>
          <p:txBody>
            <a:bodyPr anchorCtr="0" anchor="ctr" bIns="111750" lIns="1242175" spcFirstLastPara="1" rIns="111750" wrap="square" tIns="111750">
              <a:noAutofit/>
            </a:bodyPr>
            <a:lstStyle/>
            <a:p>
              <a:pPr indent="0" lvl="0" marL="0" marR="0" rtl="0" algn="l">
                <a:lnSpc>
                  <a:spcPct val="90000"/>
                </a:lnSpc>
                <a:spcBef>
                  <a:spcPts val="0"/>
                </a:spcBef>
                <a:spcAft>
                  <a:spcPts val="0"/>
                </a:spcAft>
                <a:buNone/>
              </a:pPr>
              <a:r>
                <a:rPr b="1" i="0" lang="en-US" sz="4400" u="none" cap="none" strike="noStrike">
                  <a:solidFill>
                    <a:schemeClr val="lt1"/>
                  </a:solidFill>
                  <a:latin typeface="Arial"/>
                  <a:ea typeface="Arial"/>
                  <a:cs typeface="Arial"/>
                  <a:sym typeface="Arial"/>
                </a:rPr>
                <a:t>Rentabilidad comercial</a:t>
              </a:r>
              <a:endParaRPr b="1" i="0" sz="1400" u="none" cap="none" strike="noStrike">
                <a:solidFill>
                  <a:schemeClr val="lt1"/>
                </a:solidFill>
                <a:latin typeface="Arial"/>
                <a:ea typeface="Arial"/>
                <a:cs typeface="Arial"/>
                <a:sym typeface="Arial"/>
              </a:endParaRPr>
            </a:p>
          </p:txBody>
        </p:sp>
        <p:sp>
          <p:nvSpPr>
            <p:cNvPr id="146" name="Google Shape;146;p51"/>
            <p:cNvSpPr/>
            <p:nvPr/>
          </p:nvSpPr>
          <p:spPr>
            <a:xfrm>
              <a:off x="-252576" y="-1221166"/>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51"/>
            <p:cNvSpPr/>
            <p:nvPr/>
          </p:nvSpPr>
          <p:spPr>
            <a:xfrm>
              <a:off x="1932454" y="1543363"/>
              <a:ext cx="12943331"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51"/>
            <p:cNvSpPr txBox="1"/>
            <p:nvPr/>
          </p:nvSpPr>
          <p:spPr>
            <a:xfrm>
              <a:off x="2381069" y="1782908"/>
              <a:ext cx="12943331" cy="1093660"/>
            </a:xfrm>
            <a:prstGeom prst="rect">
              <a:avLst/>
            </a:prstGeom>
            <a:noFill/>
            <a:ln>
              <a:noFill/>
            </a:ln>
          </p:spPr>
          <p:txBody>
            <a:bodyPr anchorCtr="0" anchor="ctr" bIns="111750" lIns="1242175" spcFirstLastPara="1" rIns="111750" wrap="square" tIns="111750">
              <a:noAutofit/>
            </a:bodyPr>
            <a:lstStyle/>
            <a:p>
              <a:pPr indent="0" lvl="0" marL="0" marR="0" rtl="0" algn="l">
                <a:lnSpc>
                  <a:spcPct val="90000"/>
                </a:lnSpc>
                <a:spcBef>
                  <a:spcPts val="0"/>
                </a:spcBef>
                <a:spcAft>
                  <a:spcPts val="0"/>
                </a:spcAft>
                <a:buNone/>
              </a:pPr>
              <a:r>
                <a:rPr b="1" i="0" lang="en-US" sz="4400" u="none" cap="none" strike="noStrike">
                  <a:solidFill>
                    <a:schemeClr val="lt1"/>
                  </a:solidFill>
                  <a:latin typeface="Arial"/>
                  <a:ea typeface="Arial"/>
                  <a:cs typeface="Arial"/>
                  <a:sym typeface="Arial"/>
                </a:rPr>
                <a:t>Viabilidad y resiliencia a largo plazo</a:t>
              </a:r>
              <a:endParaRPr b="1" i="0" sz="1400" u="none" cap="none" strike="noStrike">
                <a:solidFill>
                  <a:schemeClr val="lt1"/>
                </a:solidFill>
                <a:latin typeface="Arial"/>
                <a:ea typeface="Arial"/>
                <a:cs typeface="Arial"/>
                <a:sym typeface="Arial"/>
              </a:endParaRPr>
            </a:p>
          </p:txBody>
        </p:sp>
        <p:sp>
          <p:nvSpPr>
            <p:cNvPr id="149" name="Google Shape;149;p51"/>
            <p:cNvSpPr/>
            <p:nvPr/>
          </p:nvSpPr>
          <p:spPr>
            <a:xfrm>
              <a:off x="1266908" y="1270067"/>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51"/>
            <p:cNvSpPr/>
            <p:nvPr/>
          </p:nvSpPr>
          <p:spPr>
            <a:xfrm>
              <a:off x="2901604" y="4112271"/>
              <a:ext cx="11902264"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51"/>
            <p:cNvSpPr txBox="1"/>
            <p:nvPr/>
          </p:nvSpPr>
          <p:spPr>
            <a:xfrm>
              <a:off x="3381999" y="4275702"/>
              <a:ext cx="11063405" cy="1238104"/>
            </a:xfrm>
            <a:prstGeom prst="rect">
              <a:avLst/>
            </a:prstGeom>
            <a:noFill/>
            <a:ln>
              <a:noFill/>
            </a:ln>
          </p:spPr>
          <p:txBody>
            <a:bodyPr anchorCtr="0" anchor="ctr" bIns="111750" lIns="1242175" spcFirstLastPara="1" rIns="111750" wrap="square" tIns="111750">
              <a:noAutofit/>
            </a:bodyPr>
            <a:lstStyle/>
            <a:p>
              <a:pPr indent="0" lvl="0" marL="0" marR="0" rtl="0" algn="l">
                <a:lnSpc>
                  <a:spcPct val="90000"/>
                </a:lnSpc>
                <a:spcBef>
                  <a:spcPts val="0"/>
                </a:spcBef>
                <a:spcAft>
                  <a:spcPts val="0"/>
                </a:spcAft>
                <a:buNone/>
              </a:pPr>
              <a:r>
                <a:rPr b="1" i="0" lang="en-US" sz="4400" u="none" cap="none" strike="noStrike">
                  <a:solidFill>
                    <a:schemeClr val="lt1"/>
                  </a:solidFill>
                  <a:latin typeface="Arial"/>
                  <a:ea typeface="Arial"/>
                  <a:cs typeface="Arial"/>
                  <a:sym typeface="Arial"/>
                </a:rPr>
                <a:t>Gestión sostenible de recursos</a:t>
              </a:r>
              <a:endParaRPr b="1" i="0" sz="1400" u="none" cap="none" strike="noStrike">
                <a:solidFill>
                  <a:schemeClr val="lt1"/>
                </a:solidFill>
                <a:latin typeface="Arial"/>
                <a:ea typeface="Arial"/>
                <a:cs typeface="Arial"/>
                <a:sym typeface="Arial"/>
              </a:endParaRPr>
            </a:p>
          </p:txBody>
        </p:sp>
        <p:sp>
          <p:nvSpPr>
            <p:cNvPr id="152" name="Google Shape;152;p51"/>
            <p:cNvSpPr/>
            <p:nvPr/>
          </p:nvSpPr>
          <p:spPr>
            <a:xfrm>
              <a:off x="2335048" y="3916649"/>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51"/>
            <p:cNvSpPr/>
            <p:nvPr/>
          </p:nvSpPr>
          <p:spPr>
            <a:xfrm>
              <a:off x="3023537" y="6681178"/>
              <a:ext cx="11780331"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51"/>
            <p:cNvSpPr txBox="1"/>
            <p:nvPr/>
          </p:nvSpPr>
          <p:spPr>
            <a:xfrm>
              <a:off x="3223118" y="6970028"/>
              <a:ext cx="10651567" cy="1071777"/>
            </a:xfrm>
            <a:prstGeom prst="rect">
              <a:avLst/>
            </a:prstGeom>
            <a:noFill/>
            <a:ln>
              <a:noFill/>
            </a:ln>
          </p:spPr>
          <p:txBody>
            <a:bodyPr anchorCtr="0" anchor="ctr" bIns="111750" lIns="1242175" spcFirstLastPara="1" rIns="111750" wrap="square" tIns="111750">
              <a:noAutofit/>
            </a:bodyPr>
            <a:lstStyle/>
            <a:p>
              <a:pPr indent="0" lvl="0" marL="0" marR="0" rtl="0" algn="l">
                <a:lnSpc>
                  <a:spcPct val="90000"/>
                </a:lnSpc>
                <a:spcBef>
                  <a:spcPts val="0"/>
                </a:spcBef>
                <a:spcAft>
                  <a:spcPts val="0"/>
                </a:spcAft>
                <a:buNone/>
              </a:pPr>
              <a:r>
                <a:rPr b="1" i="0" lang="en-US" sz="4400" u="none" cap="none" strike="noStrike">
                  <a:solidFill>
                    <a:schemeClr val="lt1"/>
                  </a:solidFill>
                  <a:latin typeface="Arial"/>
                  <a:ea typeface="Arial"/>
                  <a:cs typeface="Arial"/>
                  <a:sym typeface="Arial"/>
                </a:rPr>
                <a:t>Creación de valor para todas las partes interesadas</a:t>
              </a:r>
              <a:endParaRPr b="1" i="0" sz="1400" u="none" cap="none" strike="noStrike">
                <a:solidFill>
                  <a:schemeClr val="lt1"/>
                </a:solidFill>
                <a:latin typeface="Arial"/>
                <a:ea typeface="Arial"/>
                <a:cs typeface="Arial"/>
                <a:sym typeface="Arial"/>
              </a:endParaRPr>
            </a:p>
          </p:txBody>
        </p:sp>
        <p:sp>
          <p:nvSpPr>
            <p:cNvPr id="155" name="Google Shape;155;p51"/>
            <p:cNvSpPr/>
            <p:nvPr/>
          </p:nvSpPr>
          <p:spPr>
            <a:xfrm>
              <a:off x="2042689" y="6523673"/>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6" name="Google Shape;156;p51"/>
          <p:cNvSpPr/>
          <p:nvPr/>
        </p:nvSpPr>
        <p:spPr>
          <a:xfrm>
            <a:off x="8927766" y="10648069"/>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51"/>
          <p:cNvSpPr txBox="1"/>
          <p:nvPr/>
        </p:nvSpPr>
        <p:spPr>
          <a:xfrm>
            <a:off x="10534228" y="11019980"/>
            <a:ext cx="12083628" cy="1071777"/>
          </a:xfrm>
          <a:prstGeom prst="rect">
            <a:avLst/>
          </a:prstGeom>
          <a:noFill/>
          <a:ln>
            <a:noFill/>
          </a:ln>
        </p:spPr>
        <p:txBody>
          <a:bodyPr anchorCtr="0" anchor="ctr" bIns="111750" lIns="1242175" spcFirstLastPara="1" rIns="111750" wrap="square" tIns="111750">
            <a:noAutofit/>
          </a:bodyPr>
          <a:lstStyle/>
          <a:p>
            <a:pPr indent="0" lvl="0" marL="0" marR="0" rtl="0" algn="l">
              <a:lnSpc>
                <a:spcPct val="90000"/>
              </a:lnSpc>
              <a:spcBef>
                <a:spcPts val="0"/>
              </a:spcBef>
              <a:spcAft>
                <a:spcPts val="0"/>
              </a:spcAft>
              <a:buNone/>
            </a:pPr>
            <a:r>
              <a:rPr b="1" i="0" lang="en-US" sz="4400" u="none" cap="none" strike="noStrike">
                <a:solidFill>
                  <a:schemeClr val="lt1"/>
                </a:solidFill>
                <a:latin typeface="Arial"/>
                <a:ea typeface="Arial"/>
                <a:cs typeface="Arial"/>
                <a:sym typeface="Arial"/>
              </a:rPr>
              <a:t>Integración de factores ambientales, sociales y de gobernanza (ESG)</a:t>
            </a:r>
            <a:endParaRPr b="1" i="0" sz="14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52"/>
          <p:cNvSpPr txBox="1"/>
          <p:nvPr>
            <p:ph type="title"/>
          </p:nvPr>
        </p:nvSpPr>
        <p:spPr>
          <a:xfrm>
            <a:off x="761998" y="1802892"/>
            <a:ext cx="22860001" cy="798576"/>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85185"/>
              <a:buFont typeface="Arial"/>
              <a:buNone/>
            </a:pPr>
            <a:r>
              <a:rPr b="1" lang="en-US" sz="4800"/>
              <a:t>2.2. ¿Por qué los modelos de negocio sostenibles son necesarios para el turismo?</a:t>
            </a:r>
            <a:endParaRPr b="1"/>
          </a:p>
        </p:txBody>
      </p:sp>
      <p:grpSp>
        <p:nvGrpSpPr>
          <p:cNvPr id="163" name="Google Shape;163;p52"/>
          <p:cNvGrpSpPr/>
          <p:nvPr/>
        </p:nvGrpSpPr>
        <p:grpSpPr>
          <a:xfrm>
            <a:off x="407138" y="3832178"/>
            <a:ext cx="23569720" cy="6051643"/>
            <a:chOff x="11058" y="126953"/>
            <a:chExt cx="23569720" cy="6051643"/>
          </a:xfrm>
        </p:grpSpPr>
        <p:sp>
          <p:nvSpPr>
            <p:cNvPr id="164" name="Google Shape;164;p52"/>
            <p:cNvSpPr/>
            <p:nvPr/>
          </p:nvSpPr>
          <p:spPr>
            <a:xfrm>
              <a:off x="11058"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52"/>
            <p:cNvSpPr txBox="1"/>
            <p:nvPr/>
          </p:nvSpPr>
          <p:spPr>
            <a:xfrm>
              <a:off x="11058" y="126953"/>
              <a:ext cx="4239158" cy="1479931"/>
            </a:xfrm>
            <a:prstGeom prst="rect">
              <a:avLst/>
            </a:prstGeom>
            <a:noFill/>
            <a:ln>
              <a:noFill/>
            </a:ln>
          </p:spPr>
          <p:txBody>
            <a:bodyPr anchorCtr="0" anchor="ctr" bIns="97525" lIns="170675" spcFirstLastPara="1" rIns="170675" wrap="square" tIns="97525">
              <a:no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Preservación</a:t>
              </a:r>
              <a:endParaRPr b="1"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None/>
              </a:pPr>
              <a:r>
                <a:rPr b="1" i="0" lang="en-US" sz="3200" u="none" cap="none" strike="noStrike">
                  <a:solidFill>
                    <a:schemeClr val="lt1"/>
                  </a:solidFill>
                  <a:latin typeface="Arial"/>
                  <a:ea typeface="Arial"/>
                  <a:cs typeface="Arial"/>
                  <a:sym typeface="Arial"/>
                </a:rPr>
                <a:t>del medio ambiente</a:t>
              </a:r>
              <a:endParaRPr b="1" i="0" sz="1400" u="none" cap="none" strike="noStrike">
                <a:solidFill>
                  <a:schemeClr val="lt1"/>
                </a:solidFill>
                <a:latin typeface="Arial"/>
                <a:ea typeface="Arial"/>
                <a:cs typeface="Arial"/>
                <a:sym typeface="Arial"/>
              </a:endParaRPr>
            </a:p>
          </p:txBody>
        </p:sp>
        <p:sp>
          <p:nvSpPr>
            <p:cNvPr id="166" name="Google Shape;166;p52"/>
            <p:cNvSpPr/>
            <p:nvPr/>
          </p:nvSpPr>
          <p:spPr>
            <a:xfrm>
              <a:off x="11058" y="1606885"/>
              <a:ext cx="4239158"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52"/>
            <p:cNvSpPr txBox="1"/>
            <p:nvPr/>
          </p:nvSpPr>
          <p:spPr>
            <a:xfrm>
              <a:off x="11058" y="1606885"/>
              <a:ext cx="4239158" cy="4571711"/>
            </a:xfrm>
            <a:prstGeom prst="rect">
              <a:avLst/>
            </a:prstGeom>
            <a:noFill/>
            <a:ln>
              <a:noFill/>
            </a:ln>
          </p:spPr>
          <p:txBody>
            <a:bodyPr anchorCtr="0" anchor="ctr" bIns="176000" lIns="117325" spcFirstLastPara="1" rIns="156450" wrap="square" tIns="117325">
              <a:noAutofit/>
            </a:bodyPr>
            <a:lstStyle/>
            <a:p>
              <a:pPr indent="0" lvl="1" marL="0" marR="0" rtl="0" algn="ctr">
                <a:lnSpc>
                  <a:spcPct val="90000"/>
                </a:lnSpc>
                <a:spcBef>
                  <a:spcPts val="0"/>
                </a:spcBef>
                <a:spcAft>
                  <a:spcPts val="0"/>
                </a:spcAft>
                <a:buNone/>
              </a:pPr>
              <a:r>
                <a:rPr b="0" i="0" lang="en-US" sz="2800" u="none" cap="none" strike="noStrike">
                  <a:solidFill>
                    <a:schemeClr val="dk1"/>
                  </a:solidFill>
                  <a:latin typeface="Arial"/>
                  <a:ea typeface="Arial"/>
                  <a:cs typeface="Arial"/>
                  <a:sym typeface="Arial"/>
                </a:rPr>
                <a:t>El turismo a menudo depende de entornos naturales </a:t>
              </a:r>
              <a:r>
                <a:rPr lang="en-US" sz="2800">
                  <a:solidFill>
                    <a:schemeClr val="dk1"/>
                  </a:solidFill>
                </a:rPr>
                <a:t>vírgenes</a:t>
              </a:r>
              <a:r>
                <a:rPr b="0" i="0" lang="en-US" sz="2800" u="none" cap="none" strike="noStrike">
                  <a:solidFill>
                    <a:schemeClr val="dk1"/>
                  </a:solidFill>
                  <a:latin typeface="Arial"/>
                  <a:ea typeface="Arial"/>
                  <a:cs typeface="Arial"/>
                  <a:sym typeface="Arial"/>
                </a:rPr>
                <a:t>. Los SBM ayudan a minimizar los impactos negativos, como las emisiones de carbono, la generación de residuos y el consumo de agua, entre otros.</a:t>
              </a:r>
              <a:endParaRPr b="0" i="0" sz="1400" u="none" cap="none" strike="noStrike">
                <a:solidFill>
                  <a:srgbClr val="000000"/>
                </a:solidFill>
                <a:latin typeface="Arial"/>
                <a:ea typeface="Arial"/>
                <a:cs typeface="Arial"/>
                <a:sym typeface="Arial"/>
              </a:endParaRPr>
            </a:p>
          </p:txBody>
        </p:sp>
        <p:sp>
          <p:nvSpPr>
            <p:cNvPr id="168" name="Google Shape;168;p52"/>
            <p:cNvSpPr/>
            <p:nvPr/>
          </p:nvSpPr>
          <p:spPr>
            <a:xfrm>
              <a:off x="4843699"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52"/>
            <p:cNvSpPr txBox="1"/>
            <p:nvPr/>
          </p:nvSpPr>
          <p:spPr>
            <a:xfrm>
              <a:off x="4843699" y="126953"/>
              <a:ext cx="4239158" cy="1479931"/>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US" sz="3200" u="none" cap="none" strike="noStrike">
                  <a:solidFill>
                    <a:schemeClr val="lt1"/>
                  </a:solidFill>
                  <a:latin typeface="Arial"/>
                  <a:ea typeface="Arial"/>
                  <a:cs typeface="Arial"/>
                  <a:sym typeface="Arial"/>
                </a:rPr>
                <a:t>Responsabilidad social</a:t>
              </a:r>
              <a:endParaRPr b="1" i="0" sz="1400" u="none" cap="none" strike="noStrike">
                <a:solidFill>
                  <a:schemeClr val="lt1"/>
                </a:solidFill>
                <a:latin typeface="Arial"/>
                <a:ea typeface="Arial"/>
                <a:cs typeface="Arial"/>
                <a:sym typeface="Arial"/>
              </a:endParaRPr>
            </a:p>
          </p:txBody>
        </p:sp>
        <p:sp>
          <p:nvSpPr>
            <p:cNvPr id="170" name="Google Shape;170;p52"/>
            <p:cNvSpPr/>
            <p:nvPr/>
          </p:nvSpPr>
          <p:spPr>
            <a:xfrm>
              <a:off x="4843699" y="1606885"/>
              <a:ext cx="4239158"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52"/>
            <p:cNvSpPr txBox="1"/>
            <p:nvPr/>
          </p:nvSpPr>
          <p:spPr>
            <a:xfrm>
              <a:off x="4843699" y="1606885"/>
              <a:ext cx="4239158" cy="4571711"/>
            </a:xfrm>
            <a:prstGeom prst="rect">
              <a:avLst/>
            </a:prstGeom>
            <a:noFill/>
            <a:ln>
              <a:noFill/>
            </a:ln>
          </p:spPr>
          <p:txBody>
            <a:bodyPr anchorCtr="0" anchor="ctr" bIns="176000" lIns="117325" spcFirstLastPara="1" rIns="156450" wrap="square" tIns="117325">
              <a:noAutofit/>
            </a:bodyPr>
            <a:lstStyle/>
            <a:p>
              <a:pPr indent="0" lvl="1" marL="0" marR="0" rtl="0" algn="ctr">
                <a:lnSpc>
                  <a:spcPct val="90000"/>
                </a:lnSpc>
                <a:spcBef>
                  <a:spcPts val="0"/>
                </a:spcBef>
                <a:spcAft>
                  <a:spcPts val="0"/>
                </a:spcAft>
                <a:buNone/>
              </a:pPr>
              <a:r>
                <a:rPr b="0" i="0" lang="en-US" sz="2800" u="none" cap="none" strike="noStrike">
                  <a:solidFill>
                    <a:srgbClr val="000000"/>
                  </a:solidFill>
                  <a:latin typeface="Arial"/>
                  <a:ea typeface="Arial"/>
                  <a:cs typeface="Arial"/>
                  <a:sym typeface="Arial"/>
                </a:rPr>
                <a:t>El turismo sostenible fomenta relaciones positivas con las comunidades locales, respetando su cultura, tradiciones y medios de vida. Garantiza una distribución justa de los beneficios económicos y evita la explotación.</a:t>
              </a:r>
              <a:endParaRPr b="0" i="0" sz="1400" u="none" cap="none" strike="noStrike">
                <a:solidFill>
                  <a:srgbClr val="000000"/>
                </a:solidFill>
                <a:latin typeface="Arial"/>
                <a:ea typeface="Arial"/>
                <a:cs typeface="Arial"/>
                <a:sym typeface="Arial"/>
              </a:endParaRPr>
            </a:p>
          </p:txBody>
        </p:sp>
        <p:sp>
          <p:nvSpPr>
            <p:cNvPr id="172" name="Google Shape;172;p52"/>
            <p:cNvSpPr/>
            <p:nvPr/>
          </p:nvSpPr>
          <p:spPr>
            <a:xfrm>
              <a:off x="9676339"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52"/>
            <p:cNvSpPr txBox="1"/>
            <p:nvPr/>
          </p:nvSpPr>
          <p:spPr>
            <a:xfrm>
              <a:off x="9676339" y="126953"/>
              <a:ext cx="4239158" cy="1479931"/>
            </a:xfrm>
            <a:prstGeom prst="rect">
              <a:avLst/>
            </a:prstGeom>
            <a:noFill/>
            <a:ln>
              <a:noFill/>
            </a:ln>
          </p:spPr>
          <p:txBody>
            <a:bodyPr anchorCtr="0" anchor="ctr" bIns="97525" lIns="170675" spcFirstLastPara="1" rIns="170675" wrap="square" tIns="97525">
              <a:no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Resiliencia</a:t>
              </a:r>
              <a:endParaRPr b="1"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200"/>
                <a:buFont typeface="Arial"/>
                <a:buNone/>
              </a:pPr>
              <a:r>
                <a:rPr b="1" i="0" lang="en-US" sz="3200" u="none" cap="none" strike="noStrike">
                  <a:solidFill>
                    <a:schemeClr val="lt1"/>
                  </a:solidFill>
                  <a:latin typeface="Arial"/>
                  <a:ea typeface="Arial"/>
                  <a:cs typeface="Arial"/>
                  <a:sym typeface="Arial"/>
                </a:rPr>
                <a:t>económica</a:t>
              </a:r>
              <a:endParaRPr b="1" i="0" sz="1400" u="none" cap="none" strike="noStrike">
                <a:solidFill>
                  <a:schemeClr val="lt1"/>
                </a:solidFill>
                <a:latin typeface="Arial"/>
                <a:ea typeface="Arial"/>
                <a:cs typeface="Arial"/>
                <a:sym typeface="Arial"/>
              </a:endParaRPr>
            </a:p>
          </p:txBody>
        </p:sp>
        <p:sp>
          <p:nvSpPr>
            <p:cNvPr id="174" name="Google Shape;174;p52"/>
            <p:cNvSpPr/>
            <p:nvPr/>
          </p:nvSpPr>
          <p:spPr>
            <a:xfrm>
              <a:off x="9676339" y="1606885"/>
              <a:ext cx="4239158"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52"/>
            <p:cNvSpPr txBox="1"/>
            <p:nvPr/>
          </p:nvSpPr>
          <p:spPr>
            <a:xfrm>
              <a:off x="9676339" y="1606885"/>
              <a:ext cx="4239158" cy="4571711"/>
            </a:xfrm>
            <a:prstGeom prst="rect">
              <a:avLst/>
            </a:prstGeom>
            <a:noFill/>
            <a:ln>
              <a:noFill/>
            </a:ln>
          </p:spPr>
          <p:txBody>
            <a:bodyPr anchorCtr="0" anchor="ctr" bIns="176000" lIns="117325" spcFirstLastPara="1" rIns="156450" wrap="square" tIns="117325">
              <a:noAutofit/>
            </a:bodyPr>
            <a:lstStyle/>
            <a:p>
              <a:pPr indent="0" lvl="1" marL="0" marR="0" rtl="0" algn="ctr">
                <a:lnSpc>
                  <a:spcPct val="100000"/>
                </a:lnSpc>
                <a:spcBef>
                  <a:spcPts val="0"/>
                </a:spcBef>
                <a:spcAft>
                  <a:spcPts val="0"/>
                </a:spcAft>
                <a:buNone/>
              </a:pPr>
              <a:r>
                <a:rPr b="0" i="0" lang="en-US" sz="2800" u="none" cap="none" strike="noStrike">
                  <a:solidFill>
                    <a:schemeClr val="dk1"/>
                  </a:solidFill>
                  <a:latin typeface="Arial"/>
                  <a:ea typeface="Arial"/>
                  <a:cs typeface="Arial"/>
                  <a:sym typeface="Arial"/>
                </a:rPr>
                <a:t>Las empresas que adoptan SBM suelen obtener una ventaja competitiva.</a:t>
              </a:r>
              <a:endParaRPr b="0" i="0" sz="1400" u="none" cap="none" strike="noStrike">
                <a:solidFill>
                  <a:schemeClr val="dk1"/>
                </a:solidFill>
                <a:latin typeface="Arial"/>
                <a:ea typeface="Arial"/>
                <a:cs typeface="Arial"/>
                <a:sym typeface="Arial"/>
              </a:endParaRPr>
            </a:p>
            <a:p>
              <a:pPr indent="0" lvl="1"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1" marL="0" marR="0" rtl="0" algn="ctr">
                <a:lnSpc>
                  <a:spcPct val="90000"/>
                </a:lnSpc>
                <a:spcBef>
                  <a:spcPts val="0"/>
                </a:spcBef>
                <a:spcAft>
                  <a:spcPts val="0"/>
                </a:spcAft>
                <a:buNone/>
              </a:pPr>
              <a:r>
                <a:rPr b="0" i="0" lang="en-US" sz="2800" u="none" cap="none" strike="noStrike">
                  <a:solidFill>
                    <a:schemeClr val="dk1"/>
                  </a:solidFill>
                  <a:latin typeface="Arial"/>
                  <a:ea typeface="Arial"/>
                  <a:cs typeface="Arial"/>
                  <a:sym typeface="Arial"/>
                </a:rPr>
                <a:t>La viabilidad financiera es un requisito previo para alcanzar otras dimensiones de sostenibilidad.</a:t>
              </a:r>
              <a:endParaRPr b="0" i="0" sz="1400" u="none" cap="none" strike="noStrike">
                <a:solidFill>
                  <a:schemeClr val="dk1"/>
                </a:solidFill>
                <a:latin typeface="Arial"/>
                <a:ea typeface="Arial"/>
                <a:cs typeface="Arial"/>
                <a:sym typeface="Arial"/>
              </a:endParaRPr>
            </a:p>
          </p:txBody>
        </p:sp>
        <p:sp>
          <p:nvSpPr>
            <p:cNvPr id="176" name="Google Shape;176;p52"/>
            <p:cNvSpPr/>
            <p:nvPr/>
          </p:nvSpPr>
          <p:spPr>
            <a:xfrm>
              <a:off x="14508980"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52"/>
            <p:cNvSpPr txBox="1"/>
            <p:nvPr/>
          </p:nvSpPr>
          <p:spPr>
            <a:xfrm>
              <a:off x="14473121" y="126953"/>
              <a:ext cx="4275017" cy="1479931"/>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US" sz="2800" u="none" cap="none" strike="noStrike">
                  <a:solidFill>
                    <a:schemeClr val="lt1"/>
                  </a:solidFill>
                  <a:latin typeface="Arial"/>
                  <a:ea typeface="Arial"/>
                  <a:cs typeface="Arial"/>
                  <a:sym typeface="Arial"/>
                </a:rPr>
                <a:t>Cumplimiento normativo y mitigación de riesgos</a:t>
              </a:r>
              <a:endParaRPr b="1" i="0" sz="2800" u="none" cap="none" strike="noStrike">
                <a:solidFill>
                  <a:schemeClr val="lt1"/>
                </a:solidFill>
                <a:latin typeface="Arial"/>
                <a:ea typeface="Arial"/>
                <a:cs typeface="Arial"/>
                <a:sym typeface="Arial"/>
              </a:endParaRPr>
            </a:p>
          </p:txBody>
        </p:sp>
        <p:sp>
          <p:nvSpPr>
            <p:cNvPr id="178" name="Google Shape;178;p52"/>
            <p:cNvSpPr/>
            <p:nvPr/>
          </p:nvSpPr>
          <p:spPr>
            <a:xfrm>
              <a:off x="14508980" y="1606885"/>
              <a:ext cx="4239158"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52"/>
            <p:cNvSpPr txBox="1"/>
            <p:nvPr/>
          </p:nvSpPr>
          <p:spPr>
            <a:xfrm>
              <a:off x="14508980" y="1606885"/>
              <a:ext cx="4239158" cy="4571711"/>
            </a:xfrm>
            <a:prstGeom prst="rect">
              <a:avLst/>
            </a:prstGeom>
            <a:noFill/>
            <a:ln>
              <a:noFill/>
            </a:ln>
          </p:spPr>
          <p:txBody>
            <a:bodyPr anchorCtr="0" anchor="ctr" bIns="176000" lIns="117325" spcFirstLastPara="1" rIns="156450" wrap="square" tIns="117325">
              <a:noAutofit/>
            </a:bodyPr>
            <a:lstStyle/>
            <a:p>
              <a:pPr indent="0" lvl="1" marL="0" marR="0" rtl="0" algn="ctr">
                <a:lnSpc>
                  <a:spcPct val="90000"/>
                </a:lnSpc>
                <a:spcBef>
                  <a:spcPts val="0"/>
                </a:spcBef>
                <a:spcAft>
                  <a:spcPts val="0"/>
                </a:spcAft>
                <a:buNone/>
              </a:pPr>
              <a:r>
                <a:rPr b="0" i="0" lang="en-US" sz="2800" u="none" cap="none" strike="noStrike">
                  <a:solidFill>
                    <a:srgbClr val="000000"/>
                  </a:solidFill>
                  <a:latin typeface="Arial"/>
                  <a:ea typeface="Arial"/>
                  <a:cs typeface="Arial"/>
                  <a:sym typeface="Arial"/>
                </a:rPr>
                <a:t>Las SBM ayudan a las empresas a cumplir proactivamente con estas regulaciones y a mitigar los riesgos asociados con el cambio climático, la escasez de recursos y el malestar social.</a:t>
              </a:r>
              <a:endParaRPr b="0" i="0" sz="1400" u="none" cap="none" strike="noStrike">
                <a:solidFill>
                  <a:srgbClr val="000000"/>
                </a:solidFill>
                <a:latin typeface="Arial"/>
                <a:ea typeface="Arial"/>
                <a:cs typeface="Arial"/>
                <a:sym typeface="Arial"/>
              </a:endParaRPr>
            </a:p>
          </p:txBody>
        </p:sp>
        <p:sp>
          <p:nvSpPr>
            <p:cNvPr id="180" name="Google Shape;180;p52"/>
            <p:cNvSpPr/>
            <p:nvPr/>
          </p:nvSpPr>
          <p:spPr>
            <a:xfrm>
              <a:off x="19341620"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52"/>
            <p:cNvSpPr txBox="1"/>
            <p:nvPr/>
          </p:nvSpPr>
          <p:spPr>
            <a:xfrm>
              <a:off x="19341620" y="126953"/>
              <a:ext cx="4239158" cy="1479931"/>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US" sz="3200" u="none" cap="none" strike="noStrike">
                  <a:solidFill>
                    <a:schemeClr val="lt1"/>
                  </a:solidFill>
                  <a:latin typeface="Arial"/>
                  <a:ea typeface="Arial"/>
                  <a:cs typeface="Arial"/>
                  <a:sym typeface="Arial"/>
                </a:rPr>
                <a:t>Demanda del consumidor/a</a:t>
              </a:r>
              <a:endParaRPr b="1" i="0" sz="1400" u="none" cap="none" strike="noStrike">
                <a:solidFill>
                  <a:schemeClr val="lt1"/>
                </a:solidFill>
                <a:latin typeface="Arial"/>
                <a:ea typeface="Arial"/>
                <a:cs typeface="Arial"/>
                <a:sym typeface="Arial"/>
              </a:endParaRPr>
            </a:p>
          </p:txBody>
        </p:sp>
        <p:sp>
          <p:nvSpPr>
            <p:cNvPr id="182" name="Google Shape;182;p52"/>
            <p:cNvSpPr/>
            <p:nvPr/>
          </p:nvSpPr>
          <p:spPr>
            <a:xfrm>
              <a:off x="19341620" y="1606885"/>
              <a:ext cx="4239158"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52"/>
            <p:cNvSpPr txBox="1"/>
            <p:nvPr/>
          </p:nvSpPr>
          <p:spPr>
            <a:xfrm>
              <a:off x="19341620" y="1606885"/>
              <a:ext cx="4239158" cy="4571711"/>
            </a:xfrm>
            <a:prstGeom prst="rect">
              <a:avLst/>
            </a:prstGeom>
            <a:noFill/>
            <a:ln>
              <a:noFill/>
            </a:ln>
          </p:spPr>
          <p:txBody>
            <a:bodyPr anchorCtr="0" anchor="ctr" bIns="176000" lIns="117325" spcFirstLastPara="1" rIns="156450" wrap="square" tIns="117325">
              <a:noAutofit/>
            </a:bodyPr>
            <a:lstStyle/>
            <a:p>
              <a:pPr indent="0" lvl="1" marL="0" marR="0" rtl="0" algn="ctr">
                <a:lnSpc>
                  <a:spcPct val="90000"/>
                </a:lnSpc>
                <a:spcBef>
                  <a:spcPts val="0"/>
                </a:spcBef>
                <a:spcAft>
                  <a:spcPts val="0"/>
                </a:spcAft>
                <a:buNone/>
              </a:pPr>
              <a:r>
                <a:rPr b="0" i="0" lang="en-US" sz="2800" u="none" cap="none" strike="noStrike">
                  <a:solidFill>
                    <a:schemeClr val="dk1"/>
                  </a:solidFill>
                  <a:latin typeface="Arial"/>
                  <a:ea typeface="Arial"/>
                  <a:cs typeface="Arial"/>
                  <a:sym typeface="Arial"/>
                </a:rPr>
                <a:t>Los turistas están cada vez más dispuestos a pagar más por servicios y productos de empresas que demuestran un compromiso genuino con la sostenibilidad.</a:t>
              </a:r>
              <a:endParaRPr b="0" i="0" sz="1400" u="none" cap="none" strike="noStrike">
                <a:solidFill>
                  <a:schemeClr val="dk1"/>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9"/>
          <p:cNvSpPr txBox="1"/>
          <p:nvPr>
            <p:ph type="title"/>
          </p:nvPr>
        </p:nvSpPr>
        <p:spPr>
          <a:xfrm>
            <a:off x="762000" y="1863650"/>
            <a:ext cx="22578000" cy="762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accent1"/>
              </a:buClr>
              <a:buSzPts val="8000"/>
              <a:buFont typeface="Arial"/>
              <a:buNone/>
            </a:pPr>
            <a:r>
              <a:rPr b="1" lang="en-US" sz="4800"/>
              <a:t>2.3. Más allá de la sostenibilidad: el auge del turismo regenerativo.</a:t>
            </a:r>
            <a:endParaRPr b="1"/>
          </a:p>
        </p:txBody>
      </p:sp>
      <p:sp>
        <p:nvSpPr>
          <p:cNvPr id="190" name="Google Shape;190;p9"/>
          <p:cNvSpPr txBox="1"/>
          <p:nvPr>
            <p:ph idx="1" type="body"/>
          </p:nvPr>
        </p:nvSpPr>
        <p:spPr>
          <a:xfrm>
            <a:off x="761999" y="3079269"/>
            <a:ext cx="22860000" cy="1338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5600"/>
              <a:buNone/>
            </a:pPr>
            <a:r>
              <a:rPr lang="en-US" sz="4500"/>
              <a:t>El </a:t>
            </a:r>
            <a:r>
              <a:rPr b="1" lang="en-US" sz="4500"/>
              <a:t>turismo regenerativo</a:t>
            </a:r>
            <a:r>
              <a:rPr lang="en-US" sz="4500"/>
              <a:t> representa un cambio de paradigma, cuyo objetivo es restaurar y mejorar activamente los sistemas socioecológicos.</a:t>
            </a:r>
            <a:endParaRPr sz="6100"/>
          </a:p>
        </p:txBody>
      </p:sp>
      <p:grpSp>
        <p:nvGrpSpPr>
          <p:cNvPr id="191" name="Google Shape;191;p9"/>
          <p:cNvGrpSpPr/>
          <p:nvPr/>
        </p:nvGrpSpPr>
        <p:grpSpPr>
          <a:xfrm>
            <a:off x="497817" y="4871003"/>
            <a:ext cx="16564887" cy="8588290"/>
            <a:chOff x="10045" y="0"/>
            <a:chExt cx="21135456" cy="9210791"/>
          </a:xfrm>
        </p:grpSpPr>
        <p:sp>
          <p:nvSpPr>
            <p:cNvPr id="192" name="Google Shape;192;p9"/>
            <p:cNvSpPr/>
            <p:nvPr/>
          </p:nvSpPr>
          <p:spPr>
            <a:xfrm>
              <a:off x="1714500" y="0"/>
              <a:ext cx="19431001" cy="9210791"/>
            </a:xfrm>
            <a:prstGeom prst="rightArrow">
              <a:avLst>
                <a:gd fmla="val 50000" name="adj1"/>
                <a:gd fmla="val 50000" name="adj2"/>
              </a:avLst>
            </a:prstGeom>
            <a:solidFill>
              <a:srgbClr val="CBEDD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9"/>
            <p:cNvSpPr/>
            <p:nvPr/>
          </p:nvSpPr>
          <p:spPr>
            <a:xfrm>
              <a:off x="1004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9"/>
            <p:cNvSpPr txBox="1"/>
            <p:nvPr/>
          </p:nvSpPr>
          <p:spPr>
            <a:xfrm>
              <a:off x="189898"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None/>
              </a:pPr>
              <a:r>
                <a:rPr b="1" i="0" lang="en-US" sz="3000" u="none" cap="none" strike="noStrike">
                  <a:solidFill>
                    <a:schemeClr val="lt1"/>
                  </a:solidFill>
                  <a:latin typeface="Arial"/>
                  <a:ea typeface="Arial"/>
                  <a:cs typeface="Arial"/>
                  <a:sym typeface="Arial"/>
                </a:rPr>
                <a:t>Restauración activa</a:t>
              </a:r>
              <a:endParaRPr b="1" i="0" sz="1400" u="none" cap="none" strike="noStrike">
                <a:solidFill>
                  <a:schemeClr val="lt1"/>
                </a:solidFill>
                <a:latin typeface="Arial"/>
                <a:ea typeface="Arial"/>
                <a:cs typeface="Arial"/>
                <a:sym typeface="Arial"/>
              </a:endParaRPr>
            </a:p>
          </p:txBody>
        </p:sp>
        <p:sp>
          <p:nvSpPr>
            <p:cNvPr id="195" name="Google Shape;195;p9"/>
            <p:cNvSpPr/>
            <p:nvPr/>
          </p:nvSpPr>
          <p:spPr>
            <a:xfrm>
              <a:off x="4621950"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9"/>
            <p:cNvSpPr txBox="1"/>
            <p:nvPr/>
          </p:nvSpPr>
          <p:spPr>
            <a:xfrm>
              <a:off x="4801803"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1050"/>
                </a:spcBef>
                <a:spcAft>
                  <a:spcPts val="0"/>
                </a:spcAft>
                <a:buNone/>
              </a:pPr>
              <a:r>
                <a:rPr b="1" i="0" lang="en-US" sz="3000" u="none" cap="none" strike="noStrike">
                  <a:solidFill>
                    <a:schemeClr val="lt1"/>
                  </a:solidFill>
                  <a:latin typeface="Arial"/>
                  <a:ea typeface="Arial"/>
                  <a:cs typeface="Arial"/>
                  <a:sym typeface="Arial"/>
                </a:rPr>
                <a:t>Enfoque holístico</a:t>
              </a:r>
              <a:endParaRPr b="1" i="0" sz="1400" u="none" cap="none" strike="noStrike">
                <a:solidFill>
                  <a:schemeClr val="lt1"/>
                </a:solidFill>
                <a:latin typeface="Arial"/>
                <a:ea typeface="Arial"/>
                <a:cs typeface="Arial"/>
                <a:sym typeface="Arial"/>
              </a:endParaRPr>
            </a:p>
          </p:txBody>
        </p:sp>
        <p:sp>
          <p:nvSpPr>
            <p:cNvPr id="197" name="Google Shape;197;p9"/>
            <p:cNvSpPr/>
            <p:nvPr/>
          </p:nvSpPr>
          <p:spPr>
            <a:xfrm>
              <a:off x="923385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9"/>
            <p:cNvSpPr txBox="1"/>
            <p:nvPr/>
          </p:nvSpPr>
          <p:spPr>
            <a:xfrm>
              <a:off x="9413708"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100000"/>
                </a:lnSpc>
                <a:spcBef>
                  <a:spcPts val="0"/>
                </a:spcBef>
                <a:spcAft>
                  <a:spcPts val="0"/>
                </a:spcAft>
                <a:buNone/>
              </a:pPr>
              <a:r>
                <a:rPr b="1" i="0" lang="en-US" sz="3000" u="none" cap="none" strike="noStrike">
                  <a:solidFill>
                    <a:schemeClr val="lt1"/>
                  </a:solidFill>
                  <a:latin typeface="Arial"/>
                  <a:ea typeface="Arial"/>
                  <a:cs typeface="Arial"/>
                  <a:sym typeface="Arial"/>
                </a:rPr>
                <a:t>Resultados</a:t>
              </a:r>
              <a:endParaRPr b="1"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000"/>
                <a:buFont typeface="Arial"/>
                <a:buNone/>
              </a:pPr>
              <a:r>
                <a:rPr b="1" lang="en-US" sz="3000">
                  <a:solidFill>
                    <a:schemeClr val="lt1"/>
                  </a:solidFill>
                </a:rPr>
                <a:t>prometedores</a:t>
              </a:r>
              <a:endParaRPr b="1" i="0" sz="1400" u="none" cap="none" strike="noStrike">
                <a:solidFill>
                  <a:schemeClr val="lt1"/>
                </a:solidFill>
                <a:latin typeface="Arial"/>
                <a:ea typeface="Arial"/>
                <a:cs typeface="Arial"/>
                <a:sym typeface="Arial"/>
              </a:endParaRPr>
            </a:p>
          </p:txBody>
        </p:sp>
        <p:sp>
          <p:nvSpPr>
            <p:cNvPr id="199" name="Google Shape;199;p9"/>
            <p:cNvSpPr/>
            <p:nvPr/>
          </p:nvSpPr>
          <p:spPr>
            <a:xfrm>
              <a:off x="13845760"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9"/>
            <p:cNvSpPr txBox="1"/>
            <p:nvPr/>
          </p:nvSpPr>
          <p:spPr>
            <a:xfrm>
              <a:off x="14025613"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100000"/>
                </a:lnSpc>
                <a:spcBef>
                  <a:spcPts val="0"/>
                </a:spcBef>
                <a:spcAft>
                  <a:spcPts val="0"/>
                </a:spcAft>
                <a:buNone/>
              </a:pPr>
              <a:r>
                <a:rPr b="1" i="0" lang="en-US" sz="3000" u="none" cap="none" strike="noStrike">
                  <a:solidFill>
                    <a:schemeClr val="lt1"/>
                  </a:solidFill>
                  <a:latin typeface="Arial"/>
                  <a:ea typeface="Arial"/>
                  <a:cs typeface="Arial"/>
                  <a:sym typeface="Arial"/>
                </a:rPr>
                <a:t>Cambio</a:t>
              </a:r>
              <a:endParaRPr b="1"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000"/>
                <a:buFont typeface="Arial"/>
                <a:buNone/>
              </a:pPr>
              <a:r>
                <a:rPr b="1" i="0" lang="en-US" sz="3000" u="none" cap="none" strike="noStrike">
                  <a:solidFill>
                    <a:schemeClr val="lt1"/>
                  </a:solidFill>
                  <a:latin typeface="Arial"/>
                  <a:ea typeface="Arial"/>
                  <a:cs typeface="Arial"/>
                  <a:sym typeface="Arial"/>
                </a:rPr>
                <a:t>sistémico</a:t>
              </a:r>
              <a:endParaRPr b="1" i="0" sz="1400" u="none" cap="none" strike="noStrike">
                <a:solidFill>
                  <a:schemeClr val="lt1"/>
                </a:solidFill>
                <a:latin typeface="Arial"/>
                <a:ea typeface="Arial"/>
                <a:cs typeface="Arial"/>
                <a:sym typeface="Arial"/>
              </a:endParaRPr>
            </a:p>
          </p:txBody>
        </p:sp>
      </p:grpSp>
      <p:pic>
        <p:nvPicPr>
          <p:cNvPr id="201" name="Google Shape;201;p9"/>
          <p:cNvPicPr preferRelativeResize="0"/>
          <p:nvPr/>
        </p:nvPicPr>
        <p:blipFill rotWithShape="1">
          <a:blip r:embed="rId3">
            <a:alphaModFix/>
          </a:blip>
          <a:srcRect b="0" l="0" r="0" t="0"/>
          <a:stretch/>
        </p:blipFill>
        <p:spPr>
          <a:xfrm>
            <a:off x="17321975" y="7093655"/>
            <a:ext cx="6300026" cy="414298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53"/>
          <p:cNvSpPr txBox="1"/>
          <p:nvPr>
            <p:ph type="title"/>
          </p:nvPr>
        </p:nvSpPr>
        <p:spPr>
          <a:xfrm>
            <a:off x="762001" y="5657851"/>
            <a:ext cx="23861485"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sz="9600"/>
              <a:t>3. Marcos y arquetipos de modelos de negocio sostenibles</a:t>
            </a:r>
            <a:endParaRPr b="1" sz="9600"/>
          </a:p>
        </p:txBody>
      </p:sp>
      <p:sp>
        <p:nvSpPr>
          <p:cNvPr id="207" name="Google Shape;207;p53"/>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54"/>
          <p:cNvSpPr txBox="1"/>
          <p:nvPr>
            <p:ph idx="1" type="body"/>
          </p:nvPr>
        </p:nvSpPr>
        <p:spPr>
          <a:xfrm>
            <a:off x="7087650" y="7634825"/>
            <a:ext cx="16249800" cy="4381500"/>
          </a:xfrm>
          <a:prstGeom prst="rect">
            <a:avLst/>
          </a:prstGeom>
          <a:noFill/>
          <a:ln>
            <a:noFill/>
          </a:ln>
        </p:spPr>
        <p:txBody>
          <a:bodyPr anchorCtr="0" anchor="t" bIns="0" lIns="0" spcFirstLastPara="1" rIns="0" wrap="square" tIns="0">
            <a:normAutofit lnSpcReduction="10000"/>
          </a:bodyPr>
          <a:lstStyle/>
          <a:p>
            <a:pPr indent="-314754" lvl="0" marL="457200" rtl="0" algn="l">
              <a:lnSpc>
                <a:spcPct val="90000"/>
              </a:lnSpc>
              <a:spcBef>
                <a:spcPts val="2000"/>
              </a:spcBef>
              <a:spcAft>
                <a:spcPts val="0"/>
              </a:spcAft>
              <a:buSzPts val="4957"/>
              <a:buFont typeface="Arial"/>
              <a:buChar char="•"/>
            </a:pPr>
            <a:r>
              <a:rPr lang="en-US" sz="4600"/>
              <a:t>El modelo de negocio sostenible de ocho pasos de Szekely y Dossa.</a:t>
            </a:r>
            <a:endParaRPr sz="5800"/>
          </a:p>
          <a:p>
            <a:pPr indent="-314754" lvl="0" marL="457200" rtl="0" algn="l">
              <a:lnSpc>
                <a:spcPct val="90000"/>
              </a:lnSpc>
              <a:spcBef>
                <a:spcPts val="2000"/>
              </a:spcBef>
              <a:spcAft>
                <a:spcPts val="0"/>
              </a:spcAft>
              <a:buSzPts val="4957"/>
              <a:buFont typeface="Arial"/>
              <a:buChar char="•"/>
            </a:pPr>
            <a:r>
              <a:rPr lang="en-US" sz="4600"/>
              <a:t>Los ocho arquetipos del modelo de negocio sostenible de Bocken, Short y Evans.</a:t>
            </a:r>
            <a:endParaRPr sz="5800"/>
          </a:p>
          <a:p>
            <a:pPr indent="-314754" lvl="0" marL="457200" rtl="0" algn="l">
              <a:lnSpc>
                <a:spcPct val="90000"/>
              </a:lnSpc>
              <a:spcBef>
                <a:spcPts val="2000"/>
              </a:spcBef>
              <a:spcAft>
                <a:spcPts val="0"/>
              </a:spcAft>
              <a:buSzPts val="4957"/>
              <a:buFont typeface="Arial"/>
              <a:buChar char="•"/>
            </a:pPr>
            <a:r>
              <a:rPr lang="en-US" sz="4600"/>
              <a:t>El lienzo de modelo de negocio de tres capas (TLBMC) de Joyce y Paquin.</a:t>
            </a:r>
            <a:endParaRPr sz="5800"/>
          </a:p>
        </p:txBody>
      </p:sp>
      <p:pic>
        <p:nvPicPr>
          <p:cNvPr id="213" name="Google Shape;213;p54"/>
          <p:cNvPicPr preferRelativeResize="0"/>
          <p:nvPr/>
        </p:nvPicPr>
        <p:blipFill rotWithShape="1">
          <a:blip r:embed="rId3">
            <a:alphaModFix/>
          </a:blip>
          <a:srcRect b="0" l="0" r="0" t="0"/>
          <a:stretch/>
        </p:blipFill>
        <p:spPr>
          <a:xfrm>
            <a:off x="723900" y="1193007"/>
            <a:ext cx="10071098" cy="566499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55"/>
          <p:cNvSpPr txBox="1"/>
          <p:nvPr>
            <p:ph type="title"/>
          </p:nvPr>
        </p:nvSpPr>
        <p:spPr>
          <a:xfrm>
            <a:off x="762000" y="1265725"/>
            <a:ext cx="21297900" cy="9084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889"/>
              <a:buFont typeface="Arial"/>
              <a:buNone/>
            </a:pPr>
            <a:r>
              <a:rPr b="1" lang="en-US" sz="4800"/>
              <a:t>3.1. El modelo de negocio sostenible de ocho pasos de Szekely y Dossa.</a:t>
            </a:r>
            <a:endParaRPr b="1"/>
          </a:p>
        </p:txBody>
      </p:sp>
      <p:sp>
        <p:nvSpPr>
          <p:cNvPr id="219" name="Google Shape;219;p55"/>
          <p:cNvSpPr txBox="1"/>
          <p:nvPr/>
        </p:nvSpPr>
        <p:spPr>
          <a:xfrm>
            <a:off x="596025" y="5057100"/>
            <a:ext cx="7399500" cy="3601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800" u="none" cap="none" strike="noStrike">
                <a:solidFill>
                  <a:schemeClr val="dk2"/>
                </a:solidFill>
                <a:latin typeface="Arial"/>
                <a:ea typeface="Arial"/>
                <a:cs typeface="Arial"/>
                <a:sym typeface="Arial"/>
              </a:rPr>
              <a:t>Las empresas deben centrarse en abordar una necesidad social desde el principio y considerar la rentabilidad no como un objetivo final, sino como un método para apoyar la sostenibilidad.</a:t>
            </a:r>
            <a:endParaRPr b="0" i="0" sz="2000" u="none" cap="none" strike="noStrike">
              <a:solidFill>
                <a:schemeClr val="dk2"/>
              </a:solidFill>
              <a:latin typeface="Arial"/>
              <a:ea typeface="Arial"/>
              <a:cs typeface="Arial"/>
              <a:sym typeface="Arial"/>
            </a:endParaRPr>
          </a:p>
        </p:txBody>
      </p:sp>
      <p:grpSp>
        <p:nvGrpSpPr>
          <p:cNvPr id="220" name="Google Shape;220;p55"/>
          <p:cNvGrpSpPr/>
          <p:nvPr/>
        </p:nvGrpSpPr>
        <p:grpSpPr>
          <a:xfrm>
            <a:off x="9537786" y="1500244"/>
            <a:ext cx="12609976" cy="11787993"/>
            <a:chOff x="2088474" y="-817838"/>
            <a:chExt cx="12609976" cy="11787993"/>
          </a:xfrm>
        </p:grpSpPr>
        <p:sp>
          <p:nvSpPr>
            <p:cNvPr id="221" name="Google Shape;221;p55"/>
            <p:cNvSpPr/>
            <p:nvPr/>
          </p:nvSpPr>
          <p:spPr>
            <a:xfrm>
              <a:off x="8805029" y="2644"/>
              <a:ext cx="3049505" cy="1905416"/>
            </a:xfrm>
            <a:prstGeom prst="rect">
              <a:avLst/>
            </a:prstGeom>
            <a:noFill/>
            <a:ln cap="flat" cmpd="sng" w="9525">
              <a:solidFill>
                <a:schemeClr val="dk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55"/>
            <p:cNvSpPr txBox="1"/>
            <p:nvPr/>
          </p:nvSpPr>
          <p:spPr>
            <a:xfrm>
              <a:off x="8805029" y="2644"/>
              <a:ext cx="3049505" cy="1905416"/>
            </a:xfrm>
            <a:prstGeom prst="rect">
              <a:avLst/>
            </a:prstGeom>
            <a:noFill/>
            <a:ln>
              <a:noFill/>
            </a:ln>
          </p:spPr>
          <p:txBody>
            <a:bodyPr anchorCtr="0" anchor="ctr" bIns="35550" lIns="35550" spcFirstLastPara="1" rIns="35550" wrap="square" tIns="35550">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Sustainability mission</a:t>
              </a:r>
              <a:endParaRPr b="0" i="0" sz="2800" u="none" cap="none" strike="noStrike">
                <a:solidFill>
                  <a:srgbClr val="000000"/>
                </a:solidFill>
                <a:latin typeface="Arial"/>
                <a:ea typeface="Arial"/>
                <a:cs typeface="Arial"/>
                <a:sym typeface="Arial"/>
              </a:endParaRPr>
            </a:p>
          </p:txBody>
        </p:sp>
        <p:sp>
          <p:nvSpPr>
            <p:cNvPr id="223" name="Google Shape;223;p55"/>
            <p:cNvSpPr/>
            <p:nvPr/>
          </p:nvSpPr>
          <p:spPr>
            <a:xfrm>
              <a:off x="3146071" y="179510"/>
              <a:ext cx="10613779" cy="10613779"/>
            </a:xfrm>
            <a:custGeom>
              <a:rect b="b" l="l" r="r" t="t"/>
              <a:pathLst>
                <a:path extrusionOk="0" h="120000" w="120000">
                  <a:moveTo>
                    <a:pt x="99116" y="18266"/>
                  </a:moveTo>
                  <a:lnTo>
                    <a:pt x="99116" y="18266"/>
                  </a:lnTo>
                  <a:cubicBezTo>
                    <a:pt x="101092" y="20118"/>
                    <a:pt x="102934" y="22107"/>
                    <a:pt x="104628" y="24220"/>
                  </a:cubicBezTo>
                  <a:lnTo>
                    <a:pt x="106912" y="22607"/>
                  </a:lnTo>
                  <a:lnTo>
                    <a:pt x="105004" y="28211"/>
                  </a:lnTo>
                  <a:lnTo>
                    <a:pt x="98906" y="28262"/>
                  </a:lnTo>
                  <a:lnTo>
                    <a:pt x="101189" y="26649"/>
                  </a:lnTo>
                  <a:cubicBezTo>
                    <a:pt x="99664" y="24765"/>
                    <a:pt x="98012" y="22988"/>
                    <a:pt x="96243" y="21331"/>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55"/>
            <p:cNvSpPr/>
            <p:nvPr/>
          </p:nvSpPr>
          <p:spPr>
            <a:xfrm>
              <a:off x="12031299" y="2656870"/>
              <a:ext cx="1905416" cy="1905416"/>
            </a:xfrm>
            <a:prstGeom prst="rect">
              <a:avLst/>
            </a:prstGeom>
            <a:noFill/>
            <a:ln cap="flat" cmpd="sng" w="9525">
              <a:solidFill>
                <a:schemeClr val="dk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55"/>
            <p:cNvSpPr txBox="1"/>
            <p:nvPr/>
          </p:nvSpPr>
          <p:spPr>
            <a:xfrm>
              <a:off x="12031299" y="2656870"/>
              <a:ext cx="1905416" cy="1905416"/>
            </a:xfrm>
            <a:prstGeom prst="rect">
              <a:avLst/>
            </a:prstGeom>
            <a:noFill/>
            <a:ln>
              <a:noFill/>
            </a:ln>
          </p:spPr>
          <p:txBody>
            <a:bodyPr anchorCtr="0" anchor="ctr" bIns="35550" lIns="35550" spcFirstLastPara="1" rIns="35550" wrap="square" tIns="35550">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Long-term vision</a:t>
              </a:r>
              <a:endParaRPr b="0" i="0" sz="2800" u="none" cap="none" strike="noStrike">
                <a:solidFill>
                  <a:srgbClr val="000000"/>
                </a:solidFill>
                <a:latin typeface="Arial"/>
                <a:ea typeface="Arial"/>
                <a:cs typeface="Arial"/>
                <a:sym typeface="Arial"/>
              </a:endParaRPr>
            </a:p>
          </p:txBody>
        </p:sp>
        <p:sp>
          <p:nvSpPr>
            <p:cNvPr id="226" name="Google Shape;226;p55"/>
            <p:cNvSpPr/>
            <p:nvPr/>
          </p:nvSpPr>
          <p:spPr>
            <a:xfrm>
              <a:off x="3146071" y="179510"/>
              <a:ext cx="10613779" cy="10613779"/>
            </a:xfrm>
            <a:custGeom>
              <a:rect b="b" l="l" r="r" t="t"/>
              <a:pathLst>
                <a:path extrusionOk="0" h="120000" w="120000">
                  <a:moveTo>
                    <a:pt x="116175" y="49222"/>
                  </a:moveTo>
                  <a:lnTo>
                    <a:pt x="116175" y="49222"/>
                  </a:lnTo>
                  <a:cubicBezTo>
                    <a:pt x="117321" y="55195"/>
                    <a:pt x="117507" y="61312"/>
                    <a:pt x="116726" y="67343"/>
                  </a:cubicBezTo>
                  <a:lnTo>
                    <a:pt x="119473" y="67870"/>
                  </a:lnTo>
                  <a:lnTo>
                    <a:pt x="114112" y="70382"/>
                  </a:lnTo>
                  <a:lnTo>
                    <a:pt x="109847" y="66023"/>
                  </a:lnTo>
                  <a:lnTo>
                    <a:pt x="112592" y="66550"/>
                  </a:lnTo>
                  <a:cubicBezTo>
                    <a:pt x="113278" y="61044"/>
                    <a:pt x="113095" y="55463"/>
                    <a:pt x="112049" y="50014"/>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55"/>
            <p:cNvSpPr/>
            <p:nvPr/>
          </p:nvSpPr>
          <p:spPr>
            <a:xfrm>
              <a:off x="11486112" y="6410512"/>
              <a:ext cx="2995791" cy="1905416"/>
            </a:xfrm>
            <a:prstGeom prst="rect">
              <a:avLst/>
            </a:prstGeom>
            <a:noFill/>
            <a:ln cap="flat" cmpd="sng" w="9525">
              <a:solidFill>
                <a:schemeClr val="dk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55"/>
            <p:cNvSpPr txBox="1"/>
            <p:nvPr/>
          </p:nvSpPr>
          <p:spPr>
            <a:xfrm>
              <a:off x="11486112" y="6410512"/>
              <a:ext cx="2995791" cy="1905416"/>
            </a:xfrm>
            <a:prstGeom prst="rect">
              <a:avLst/>
            </a:prstGeom>
            <a:noFill/>
            <a:ln>
              <a:noFill/>
            </a:ln>
          </p:spPr>
          <p:txBody>
            <a:bodyPr anchorCtr="0" anchor="ctr" bIns="35550" lIns="35550" spcFirstLastPara="1" rIns="35550" wrap="square" tIns="35550">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Sustainability strategy</a:t>
              </a:r>
              <a:endParaRPr b="0" i="0" sz="2800" u="none" cap="none" strike="noStrike">
                <a:solidFill>
                  <a:srgbClr val="000000"/>
                </a:solidFill>
                <a:latin typeface="Arial"/>
                <a:ea typeface="Arial"/>
                <a:cs typeface="Arial"/>
                <a:sym typeface="Arial"/>
              </a:endParaRPr>
            </a:p>
          </p:txBody>
        </p:sp>
        <p:sp>
          <p:nvSpPr>
            <p:cNvPr id="229" name="Google Shape;229;p55"/>
            <p:cNvSpPr/>
            <p:nvPr/>
          </p:nvSpPr>
          <p:spPr>
            <a:xfrm>
              <a:off x="4084671" y="-817838"/>
              <a:ext cx="10613779" cy="10613779"/>
            </a:xfrm>
            <a:custGeom>
              <a:rect b="b" l="l" r="r" t="t"/>
              <a:pathLst>
                <a:path extrusionOk="0" h="120000" w="120000">
                  <a:moveTo>
                    <a:pt x="95773" y="104633"/>
                  </a:moveTo>
                  <a:cubicBezTo>
                    <a:pt x="93172" y="106718"/>
                    <a:pt x="90393" y="108571"/>
                    <a:pt x="87469" y="110172"/>
                  </a:cubicBezTo>
                  <a:lnTo>
                    <a:pt x="88660" y="112702"/>
                  </a:lnTo>
                  <a:lnTo>
                    <a:pt x="83474" y="109849"/>
                  </a:lnTo>
                  <a:lnTo>
                    <a:pt x="84485" y="103834"/>
                  </a:lnTo>
                  <a:lnTo>
                    <a:pt x="85676" y="106364"/>
                  </a:lnTo>
                  <a:lnTo>
                    <a:pt x="85676" y="106364"/>
                  </a:lnTo>
                  <a:cubicBezTo>
                    <a:pt x="88303" y="104909"/>
                    <a:pt x="90802" y="103233"/>
                    <a:pt x="93146" y="101355"/>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55"/>
            <p:cNvSpPr/>
            <p:nvPr/>
          </p:nvSpPr>
          <p:spPr>
            <a:xfrm>
              <a:off x="9324931" y="8680708"/>
              <a:ext cx="2156017" cy="1905416"/>
            </a:xfrm>
            <a:prstGeom prst="rect">
              <a:avLst/>
            </a:prstGeom>
            <a:noFill/>
            <a:ln cap="flat" cmpd="sng" w="9525">
              <a:solidFill>
                <a:schemeClr val="dk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55"/>
            <p:cNvSpPr txBox="1"/>
            <p:nvPr/>
          </p:nvSpPr>
          <p:spPr>
            <a:xfrm>
              <a:off x="9324931" y="8680708"/>
              <a:ext cx="2156017" cy="1905416"/>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Implementing sustainability strategy</a:t>
              </a:r>
              <a:endParaRPr b="0" i="0" sz="2400" u="none" cap="none" strike="noStrike">
                <a:solidFill>
                  <a:srgbClr val="000000"/>
                </a:solidFill>
                <a:latin typeface="Arial"/>
                <a:ea typeface="Arial"/>
                <a:cs typeface="Arial"/>
                <a:sym typeface="Arial"/>
              </a:endParaRPr>
            </a:p>
          </p:txBody>
        </p:sp>
        <p:sp>
          <p:nvSpPr>
            <p:cNvPr id="232" name="Google Shape;232;p55"/>
            <p:cNvSpPr/>
            <p:nvPr/>
          </p:nvSpPr>
          <p:spPr>
            <a:xfrm>
              <a:off x="2088474" y="169543"/>
              <a:ext cx="10613779" cy="10613779"/>
            </a:xfrm>
            <a:custGeom>
              <a:rect b="b" l="l" r="r" t="t"/>
              <a:pathLst>
                <a:path extrusionOk="0" h="120000" w="120000">
                  <a:moveTo>
                    <a:pt x="82505" y="112587"/>
                  </a:moveTo>
                  <a:cubicBezTo>
                    <a:pt x="78206" y="114426"/>
                    <a:pt x="73698" y="115732"/>
                    <a:pt x="69081" y="116474"/>
                  </a:cubicBezTo>
                  <a:lnTo>
                    <a:pt x="69356" y="119257"/>
                  </a:lnTo>
                  <a:lnTo>
                    <a:pt x="65425" y="114832"/>
                  </a:lnTo>
                  <a:lnTo>
                    <a:pt x="68391" y="109503"/>
                  </a:lnTo>
                  <a:lnTo>
                    <a:pt x="68667" y="112285"/>
                  </a:lnTo>
                  <a:cubicBezTo>
                    <a:pt x="72856" y="111591"/>
                    <a:pt x="76947" y="110395"/>
                    <a:pt x="80852" y="108724"/>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55"/>
            <p:cNvSpPr/>
            <p:nvPr/>
          </p:nvSpPr>
          <p:spPr>
            <a:xfrm>
              <a:off x="5274063" y="9064739"/>
              <a:ext cx="2604152" cy="1905416"/>
            </a:xfrm>
            <a:prstGeom prst="rect">
              <a:avLst/>
            </a:prstGeom>
            <a:noFill/>
            <a:ln cap="flat" cmpd="sng" w="9525">
              <a:solidFill>
                <a:schemeClr val="dk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55"/>
            <p:cNvSpPr txBox="1"/>
            <p:nvPr/>
          </p:nvSpPr>
          <p:spPr>
            <a:xfrm>
              <a:off x="5274063" y="9064739"/>
              <a:ext cx="2604152" cy="1905416"/>
            </a:xfrm>
            <a:prstGeom prst="rect">
              <a:avLst/>
            </a:prstGeom>
            <a:noFill/>
            <a:ln>
              <a:noFill/>
            </a:ln>
          </p:spPr>
          <p:txBody>
            <a:bodyPr anchorCtr="0" anchor="ctr" bIns="35550" lIns="35550" spcFirstLastPara="1" rIns="35550" wrap="square" tIns="35550">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Measuring sustainability performance</a:t>
              </a:r>
              <a:endParaRPr b="0" i="0" sz="1400" u="none" cap="none" strike="noStrike">
                <a:solidFill>
                  <a:srgbClr val="000000"/>
                </a:solidFill>
                <a:latin typeface="Arial"/>
                <a:ea typeface="Arial"/>
                <a:cs typeface="Arial"/>
                <a:sym typeface="Arial"/>
              </a:endParaRPr>
            </a:p>
          </p:txBody>
        </p:sp>
        <p:sp>
          <p:nvSpPr>
            <p:cNvPr id="235" name="Google Shape;235;p55"/>
            <p:cNvSpPr/>
            <p:nvPr/>
          </p:nvSpPr>
          <p:spPr>
            <a:xfrm>
              <a:off x="3146071" y="179510"/>
              <a:ext cx="10613779" cy="10613779"/>
            </a:xfrm>
            <a:custGeom>
              <a:rect b="b" l="l" r="r" t="t"/>
              <a:pathLst>
                <a:path extrusionOk="0" h="120000" w="120000">
                  <a:moveTo>
                    <a:pt x="22924" y="103557"/>
                  </a:moveTo>
                  <a:lnTo>
                    <a:pt x="22924" y="103557"/>
                  </a:lnTo>
                  <a:cubicBezTo>
                    <a:pt x="20167" y="101210"/>
                    <a:pt x="17638" y="98605"/>
                    <a:pt x="15372" y="95780"/>
                  </a:cubicBezTo>
                  <a:lnTo>
                    <a:pt x="13088" y="97393"/>
                  </a:lnTo>
                  <a:lnTo>
                    <a:pt x="14996" y="91789"/>
                  </a:lnTo>
                  <a:lnTo>
                    <a:pt x="21094" y="91738"/>
                  </a:lnTo>
                  <a:lnTo>
                    <a:pt x="18811" y="93351"/>
                  </a:lnTo>
                  <a:cubicBezTo>
                    <a:pt x="20869" y="95893"/>
                    <a:pt x="23157" y="98238"/>
                    <a:pt x="25648" y="100358"/>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55"/>
            <p:cNvSpPr/>
            <p:nvPr/>
          </p:nvSpPr>
          <p:spPr>
            <a:xfrm>
              <a:off x="2123600" y="6410512"/>
              <a:ext cx="3596626" cy="1905416"/>
            </a:xfrm>
            <a:prstGeom prst="rect">
              <a:avLst/>
            </a:prstGeom>
            <a:noFill/>
            <a:ln cap="flat" cmpd="sng" w="9525">
              <a:solidFill>
                <a:schemeClr val="dk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55"/>
            <p:cNvSpPr txBox="1"/>
            <p:nvPr/>
          </p:nvSpPr>
          <p:spPr>
            <a:xfrm>
              <a:off x="2123600" y="6410512"/>
              <a:ext cx="3596626" cy="1905416"/>
            </a:xfrm>
            <a:prstGeom prst="rect">
              <a:avLst/>
            </a:prstGeom>
            <a:noFill/>
            <a:ln>
              <a:noFill/>
            </a:ln>
          </p:spPr>
          <p:txBody>
            <a:bodyPr anchorCtr="0" anchor="ctr" bIns="35550" lIns="35550" spcFirstLastPara="1" rIns="35550" wrap="square" tIns="35550">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Transparency and accountability</a:t>
              </a:r>
              <a:endParaRPr b="0" i="0" sz="2800" u="none" cap="none" strike="noStrike">
                <a:solidFill>
                  <a:srgbClr val="000000"/>
                </a:solidFill>
                <a:latin typeface="Arial"/>
                <a:ea typeface="Arial"/>
                <a:cs typeface="Arial"/>
                <a:sym typeface="Arial"/>
              </a:endParaRPr>
            </a:p>
          </p:txBody>
        </p:sp>
        <p:sp>
          <p:nvSpPr>
            <p:cNvPr id="238" name="Google Shape;238;p55"/>
            <p:cNvSpPr/>
            <p:nvPr/>
          </p:nvSpPr>
          <p:spPr>
            <a:xfrm>
              <a:off x="3146071" y="179510"/>
              <a:ext cx="10613779" cy="10613779"/>
            </a:xfrm>
            <a:custGeom>
              <a:rect b="b" l="l" r="r" t="t"/>
              <a:pathLst>
                <a:path extrusionOk="0" h="120000" w="120000">
                  <a:moveTo>
                    <a:pt x="3825" y="70778"/>
                  </a:moveTo>
                  <a:lnTo>
                    <a:pt x="3825" y="70778"/>
                  </a:lnTo>
                  <a:cubicBezTo>
                    <a:pt x="2679" y="64805"/>
                    <a:pt x="2493" y="58688"/>
                    <a:pt x="3274" y="52657"/>
                  </a:cubicBezTo>
                  <a:lnTo>
                    <a:pt x="527" y="52130"/>
                  </a:lnTo>
                  <a:lnTo>
                    <a:pt x="5888" y="49618"/>
                  </a:lnTo>
                  <a:lnTo>
                    <a:pt x="10153" y="53977"/>
                  </a:lnTo>
                  <a:lnTo>
                    <a:pt x="7408" y="53450"/>
                  </a:lnTo>
                  <a:lnTo>
                    <a:pt x="7408" y="53450"/>
                  </a:lnTo>
                  <a:cubicBezTo>
                    <a:pt x="6722" y="58956"/>
                    <a:pt x="6905" y="64537"/>
                    <a:pt x="7951" y="69986"/>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55"/>
            <p:cNvSpPr/>
            <p:nvPr/>
          </p:nvSpPr>
          <p:spPr>
            <a:xfrm>
              <a:off x="2969204" y="2656870"/>
              <a:ext cx="1905416" cy="1905416"/>
            </a:xfrm>
            <a:prstGeom prst="rect">
              <a:avLst/>
            </a:prstGeom>
            <a:noFill/>
            <a:ln cap="flat" cmpd="sng" w="9525">
              <a:solidFill>
                <a:schemeClr val="dk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55"/>
            <p:cNvSpPr txBox="1"/>
            <p:nvPr/>
          </p:nvSpPr>
          <p:spPr>
            <a:xfrm>
              <a:off x="2969204" y="2656870"/>
              <a:ext cx="1905416" cy="1905416"/>
            </a:xfrm>
            <a:prstGeom prst="rect">
              <a:avLst/>
            </a:prstGeom>
            <a:noFill/>
            <a:ln>
              <a:noFill/>
            </a:ln>
          </p:spPr>
          <p:txBody>
            <a:bodyPr anchorCtr="0" anchor="ctr" bIns="35550" lIns="35550" spcFirstLastPara="1" rIns="35550" wrap="square" tIns="35550">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Scaling</a:t>
              </a:r>
              <a:endParaRPr b="0" i="0" sz="2800" u="none" cap="none" strike="noStrike">
                <a:solidFill>
                  <a:srgbClr val="000000"/>
                </a:solidFill>
                <a:latin typeface="Arial"/>
                <a:ea typeface="Arial"/>
                <a:cs typeface="Arial"/>
                <a:sym typeface="Arial"/>
              </a:endParaRPr>
            </a:p>
          </p:txBody>
        </p:sp>
        <p:sp>
          <p:nvSpPr>
            <p:cNvPr id="241" name="Google Shape;241;p55"/>
            <p:cNvSpPr/>
            <p:nvPr/>
          </p:nvSpPr>
          <p:spPr>
            <a:xfrm>
              <a:off x="3146071" y="179510"/>
              <a:ext cx="10613779" cy="10613779"/>
            </a:xfrm>
            <a:custGeom>
              <a:rect b="b" l="l" r="r" t="t"/>
              <a:pathLst>
                <a:path extrusionOk="0" h="120000" w="120000">
                  <a:moveTo>
                    <a:pt x="13280" y="26999"/>
                  </a:moveTo>
                  <a:lnTo>
                    <a:pt x="13280" y="26999"/>
                  </a:lnTo>
                  <a:cubicBezTo>
                    <a:pt x="15087" y="24441"/>
                    <a:pt x="17101" y="22035"/>
                    <a:pt x="19302" y="19807"/>
                  </a:cubicBezTo>
                  <a:lnTo>
                    <a:pt x="17436" y="17725"/>
                  </a:lnTo>
                  <a:lnTo>
                    <a:pt x="23223" y="18971"/>
                  </a:lnTo>
                  <a:lnTo>
                    <a:pt x="23978" y="25023"/>
                  </a:lnTo>
                  <a:lnTo>
                    <a:pt x="22112" y="22941"/>
                  </a:lnTo>
                  <a:lnTo>
                    <a:pt x="22112" y="22941"/>
                  </a:lnTo>
                  <a:cubicBezTo>
                    <a:pt x="20142" y="24955"/>
                    <a:pt x="18337" y="27122"/>
                    <a:pt x="16711" y="29423"/>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55"/>
            <p:cNvSpPr/>
            <p:nvPr/>
          </p:nvSpPr>
          <p:spPr>
            <a:xfrm>
              <a:off x="5179411" y="2644"/>
              <a:ext cx="2793455" cy="1905416"/>
            </a:xfrm>
            <a:prstGeom prst="rect">
              <a:avLst/>
            </a:prstGeom>
            <a:noFill/>
            <a:ln cap="flat" cmpd="sng" w="9525">
              <a:solidFill>
                <a:schemeClr val="dk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55"/>
            <p:cNvSpPr txBox="1"/>
            <p:nvPr/>
          </p:nvSpPr>
          <p:spPr>
            <a:xfrm>
              <a:off x="5179411" y="2644"/>
              <a:ext cx="2793455" cy="1905416"/>
            </a:xfrm>
            <a:prstGeom prst="rect">
              <a:avLst/>
            </a:prstGeom>
            <a:noFill/>
            <a:ln>
              <a:noFill/>
            </a:ln>
          </p:spPr>
          <p:txBody>
            <a:bodyPr anchorCtr="0" anchor="ctr" bIns="35550" lIns="35550" spcFirstLastPara="1" rIns="35550" wrap="square" tIns="35550">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Sustainability innovation</a:t>
              </a:r>
              <a:endParaRPr b="0" i="0" sz="2800" u="none" cap="none" strike="noStrike">
                <a:solidFill>
                  <a:srgbClr val="000000"/>
                </a:solidFill>
                <a:latin typeface="Arial"/>
                <a:ea typeface="Arial"/>
                <a:cs typeface="Arial"/>
                <a:sym typeface="Arial"/>
              </a:endParaRPr>
            </a:p>
          </p:txBody>
        </p:sp>
        <p:sp>
          <p:nvSpPr>
            <p:cNvPr id="244" name="Google Shape;244;p55"/>
            <p:cNvSpPr/>
            <p:nvPr/>
          </p:nvSpPr>
          <p:spPr>
            <a:xfrm>
              <a:off x="3146071" y="179510"/>
              <a:ext cx="10613779" cy="10613779"/>
            </a:xfrm>
            <a:custGeom>
              <a:rect b="b" l="l" r="r" t="t"/>
              <a:pathLst>
                <a:path extrusionOk="0" h="120000" w="120000">
                  <a:moveTo>
                    <a:pt x="54401" y="3075"/>
                  </a:moveTo>
                  <a:lnTo>
                    <a:pt x="54401" y="3075"/>
                  </a:lnTo>
                  <a:cubicBezTo>
                    <a:pt x="56471" y="2871"/>
                    <a:pt x="58551" y="2781"/>
                    <a:pt x="60631" y="2804"/>
                  </a:cubicBezTo>
                  <a:lnTo>
                    <a:pt x="60831" y="15"/>
                  </a:lnTo>
                  <a:lnTo>
                    <a:pt x="63955" y="5043"/>
                  </a:lnTo>
                  <a:lnTo>
                    <a:pt x="60128" y="9791"/>
                  </a:lnTo>
                  <a:lnTo>
                    <a:pt x="60328" y="7002"/>
                  </a:lnTo>
                  <a:lnTo>
                    <a:pt x="60328" y="7002"/>
                  </a:lnTo>
                  <a:cubicBezTo>
                    <a:pt x="58486" y="6991"/>
                    <a:pt x="56645" y="7076"/>
                    <a:pt x="54812" y="7256"/>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5"/>
          <p:cNvSpPr txBox="1"/>
          <p:nvPr>
            <p:ph type="title"/>
          </p:nvPr>
        </p:nvSpPr>
        <p:spPr>
          <a:xfrm>
            <a:off x="669450" y="1237450"/>
            <a:ext cx="23045100" cy="8301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85185"/>
              <a:buFont typeface="Arial"/>
              <a:buNone/>
            </a:pPr>
            <a:r>
              <a:rPr b="1" lang="en-US" sz="4800"/>
              <a:t>3.2. Los ocho arquetipos de modelos de negocio sostenibles de Bocken, Short y Evans.</a:t>
            </a:r>
            <a:endParaRPr b="1"/>
          </a:p>
        </p:txBody>
      </p:sp>
      <p:pic>
        <p:nvPicPr>
          <p:cNvPr id="251" name="Google Shape;251;p5"/>
          <p:cNvPicPr preferRelativeResize="0"/>
          <p:nvPr/>
        </p:nvPicPr>
        <p:blipFill rotWithShape="1">
          <a:blip r:embed="rId3">
            <a:alphaModFix/>
          </a:blip>
          <a:srcRect b="0" l="0" r="0" t="0"/>
          <a:stretch/>
        </p:blipFill>
        <p:spPr>
          <a:xfrm>
            <a:off x="5082500" y="2912171"/>
            <a:ext cx="14218999" cy="10529259"/>
          </a:xfrm>
          <a:prstGeom prst="rect">
            <a:avLst/>
          </a:prstGeom>
          <a:noFill/>
          <a:ln>
            <a:noFill/>
          </a:ln>
        </p:spPr>
      </p:pic>
      <p:sp>
        <p:nvSpPr>
          <p:cNvPr id="252" name="Google Shape;252;p5"/>
          <p:cNvSpPr txBox="1"/>
          <p:nvPr/>
        </p:nvSpPr>
        <p:spPr>
          <a:xfrm>
            <a:off x="5082500" y="2207857"/>
            <a:ext cx="248873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ResearchGate</a:t>
            </a:r>
            <a:endParaRPr b="1" i="0" sz="1600" u="none" cap="none" strike="noStrike">
              <a:solidFill>
                <a:schemeClr val="dk2"/>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56"/>
          <p:cNvSpPr txBox="1"/>
          <p:nvPr>
            <p:ph type="title"/>
          </p:nvPr>
        </p:nvSpPr>
        <p:spPr>
          <a:xfrm>
            <a:off x="743711" y="1377697"/>
            <a:ext cx="21713953" cy="1168714"/>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66667"/>
              <a:buFont typeface="Arial"/>
              <a:buNone/>
            </a:pPr>
            <a:r>
              <a:rPr b="1" lang="en-US" sz="4800"/>
              <a:t>3.3. El lienzo de modelo de negocio </a:t>
            </a:r>
            <a:r>
              <a:rPr b="1" lang="en-US" sz="4800"/>
              <a:t>de</a:t>
            </a:r>
            <a:r>
              <a:rPr b="1" lang="en-US" sz="4800"/>
              <a:t> tres capas (TLBMC) de Joyce y Paquin.</a:t>
            </a:r>
            <a:endParaRPr b="1"/>
          </a:p>
        </p:txBody>
      </p:sp>
      <p:sp>
        <p:nvSpPr>
          <p:cNvPr id="259" name="Google Shape;259;p56"/>
          <p:cNvSpPr txBox="1"/>
          <p:nvPr/>
        </p:nvSpPr>
        <p:spPr>
          <a:xfrm>
            <a:off x="743711" y="10565473"/>
            <a:ext cx="248873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Wikipedia</a:t>
            </a:r>
            <a:endParaRPr b="0" i="0" sz="1400" u="none" cap="none" strike="noStrike">
              <a:solidFill>
                <a:srgbClr val="000000"/>
              </a:solidFill>
              <a:latin typeface="Arial"/>
              <a:ea typeface="Arial"/>
              <a:cs typeface="Arial"/>
              <a:sym typeface="Arial"/>
            </a:endParaRPr>
          </a:p>
        </p:txBody>
      </p:sp>
      <p:pic>
        <p:nvPicPr>
          <p:cNvPr id="260" name="Google Shape;260;p56"/>
          <p:cNvPicPr preferRelativeResize="0"/>
          <p:nvPr/>
        </p:nvPicPr>
        <p:blipFill rotWithShape="1">
          <a:blip r:embed="rId3">
            <a:alphaModFix/>
          </a:blip>
          <a:srcRect b="0" l="0" r="0" t="0"/>
          <a:stretch/>
        </p:blipFill>
        <p:spPr>
          <a:xfrm>
            <a:off x="743711" y="2546411"/>
            <a:ext cx="11086131" cy="7848981"/>
          </a:xfrm>
          <a:prstGeom prst="rect">
            <a:avLst/>
          </a:prstGeom>
          <a:noFill/>
          <a:ln>
            <a:noFill/>
          </a:ln>
        </p:spPr>
      </p:pic>
      <p:sp>
        <p:nvSpPr>
          <p:cNvPr id="261" name="Google Shape;261;p56"/>
          <p:cNvSpPr txBox="1"/>
          <p:nvPr/>
        </p:nvSpPr>
        <p:spPr>
          <a:xfrm>
            <a:off x="14769396" y="2741104"/>
            <a:ext cx="8321100" cy="9450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800" u="none" cap="none" strike="noStrike">
                <a:solidFill>
                  <a:schemeClr val="dk2"/>
                </a:solidFill>
                <a:latin typeface="Arial"/>
                <a:ea typeface="Arial"/>
                <a:cs typeface="Arial"/>
                <a:sym typeface="Arial"/>
              </a:rPr>
              <a:t>El Lienzo de Modelo de Negocio de Tres Capas (TLBMC) es una herramienta desarrollada por Joyce y Paquin para facilitar el diseño de modelos de negocio sostenibles.</a:t>
            </a:r>
            <a:endParaRPr b="0" i="0" sz="20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None/>
            </a:pPr>
            <a:r>
              <a:rPr b="0" i="0" lang="en-US" sz="3800" u="none" cap="none" strike="noStrike">
                <a:solidFill>
                  <a:schemeClr val="dk2"/>
                </a:solidFill>
                <a:latin typeface="Arial"/>
                <a:ea typeface="Arial"/>
                <a:cs typeface="Arial"/>
                <a:sym typeface="Arial"/>
              </a:rPr>
              <a:t>Se basa en el Lienzo de Modelo de Negocio original.</a:t>
            </a:r>
            <a:endParaRPr b="0" i="0" sz="20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None/>
            </a:pPr>
            <a:r>
              <a:rPr b="0" i="0" lang="en-US" sz="3800" u="none" cap="none" strike="noStrike">
                <a:solidFill>
                  <a:schemeClr val="dk2"/>
                </a:solidFill>
                <a:latin typeface="Arial"/>
                <a:ea typeface="Arial"/>
                <a:cs typeface="Arial"/>
                <a:sym typeface="Arial"/>
              </a:rPr>
              <a:t>Los nueve componentes básicos de la plantilla de diseño de modelos de negocio, conocida como Lienzo de Modelo de Negocio, fueron propuestos inicialmente en 2005 por Alexander Osterwalder, basándose en su tesis doctoral sobre ontología de modelos de negocio, supervisada por Yves Pigneur.</a:t>
            </a:r>
            <a:endParaRPr b="0" i="0" sz="2000" u="none" cap="none" strike="noStrike">
              <a:solidFill>
                <a:schemeClr val="dk2"/>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57"/>
          <p:cNvSpPr txBox="1"/>
          <p:nvPr/>
        </p:nvSpPr>
        <p:spPr>
          <a:xfrm>
            <a:off x="6817878" y="12302833"/>
            <a:ext cx="514502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https://sustainablebusinessmodel.org/</a:t>
            </a:r>
            <a:endParaRPr b="0" i="0" sz="1400" u="none" cap="none" strike="noStrike">
              <a:solidFill>
                <a:srgbClr val="000000"/>
              </a:solidFill>
              <a:latin typeface="Arial"/>
              <a:ea typeface="Arial"/>
              <a:cs typeface="Arial"/>
              <a:sym typeface="Arial"/>
            </a:endParaRPr>
          </a:p>
        </p:txBody>
      </p:sp>
      <p:sp>
        <p:nvSpPr>
          <p:cNvPr id="268" name="Google Shape;268;p57"/>
          <p:cNvSpPr/>
          <p:nvPr/>
        </p:nvSpPr>
        <p:spPr>
          <a:xfrm>
            <a:off x="649224" y="1504157"/>
            <a:ext cx="5589783" cy="3847778"/>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57"/>
          <p:cNvSpPr txBox="1"/>
          <p:nvPr/>
        </p:nvSpPr>
        <p:spPr>
          <a:xfrm>
            <a:off x="824359" y="1658351"/>
            <a:ext cx="5239512" cy="353939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LA CAPA ECONÓMICA</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3200" u="none" cap="none" strike="noStrike">
                <a:solidFill>
                  <a:schemeClr val="lt1"/>
                </a:solidFill>
                <a:latin typeface="Arial"/>
                <a:ea typeface="Arial"/>
                <a:cs typeface="Arial"/>
                <a:sym typeface="Arial"/>
              </a:rPr>
              <a:t>Consta de nueve componentes clave que, en conjunto, ofrecen una visión general completa de cómo una empresa crea, genera y captura valor.</a:t>
            </a:r>
            <a:endParaRPr b="0" i="0" sz="1400" u="none" cap="none" strike="noStrike">
              <a:solidFill>
                <a:schemeClr val="lt1"/>
              </a:solidFill>
              <a:latin typeface="Arial"/>
              <a:ea typeface="Arial"/>
              <a:cs typeface="Arial"/>
              <a:sym typeface="Arial"/>
            </a:endParaRPr>
          </a:p>
        </p:txBody>
      </p:sp>
      <p:pic>
        <p:nvPicPr>
          <p:cNvPr id="270" name="Google Shape;270;p57"/>
          <p:cNvPicPr preferRelativeResize="0"/>
          <p:nvPr/>
        </p:nvPicPr>
        <p:blipFill rotWithShape="1">
          <a:blip r:embed="rId3">
            <a:alphaModFix/>
          </a:blip>
          <a:srcRect b="0" l="0" r="0" t="3417"/>
          <a:stretch/>
        </p:blipFill>
        <p:spPr>
          <a:xfrm>
            <a:off x="6817878" y="3602736"/>
            <a:ext cx="17130606" cy="870009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58"/>
          <p:cNvSpPr txBox="1"/>
          <p:nvPr/>
        </p:nvSpPr>
        <p:spPr>
          <a:xfrm>
            <a:off x="743711" y="11911786"/>
            <a:ext cx="514502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https://sustainablebusinessmodel.org/</a:t>
            </a:r>
            <a:endParaRPr b="0" i="0" sz="1400" u="none" cap="none" strike="noStrike">
              <a:solidFill>
                <a:srgbClr val="000000"/>
              </a:solidFill>
              <a:latin typeface="Arial"/>
              <a:ea typeface="Arial"/>
              <a:cs typeface="Arial"/>
              <a:sym typeface="Arial"/>
            </a:endParaRPr>
          </a:p>
        </p:txBody>
      </p:sp>
      <p:pic>
        <p:nvPicPr>
          <p:cNvPr id="277" name="Google Shape;277;p58"/>
          <p:cNvPicPr preferRelativeResize="0"/>
          <p:nvPr/>
        </p:nvPicPr>
        <p:blipFill rotWithShape="1">
          <a:blip r:embed="rId3">
            <a:alphaModFix/>
          </a:blip>
          <a:srcRect b="0" l="0" r="0" t="3916"/>
          <a:stretch/>
        </p:blipFill>
        <p:spPr>
          <a:xfrm>
            <a:off x="743711" y="3152392"/>
            <a:ext cx="17080992" cy="8605760"/>
          </a:xfrm>
          <a:prstGeom prst="rect">
            <a:avLst/>
          </a:prstGeom>
          <a:noFill/>
          <a:ln>
            <a:noFill/>
          </a:ln>
        </p:spPr>
      </p:pic>
      <p:sp>
        <p:nvSpPr>
          <p:cNvPr id="278" name="Google Shape;278;p58"/>
          <p:cNvSpPr/>
          <p:nvPr/>
        </p:nvSpPr>
        <p:spPr>
          <a:xfrm>
            <a:off x="18480024" y="736061"/>
            <a:ext cx="5589783" cy="5262404"/>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58"/>
          <p:cNvSpPr txBox="1"/>
          <p:nvPr/>
        </p:nvSpPr>
        <p:spPr>
          <a:xfrm>
            <a:off x="18475865" y="910152"/>
            <a:ext cx="5562241" cy="501671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LA CAPA</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AMBIENTAL</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3200" u="none" cap="none" strike="noStrike">
                <a:solidFill>
                  <a:schemeClr val="lt1"/>
                </a:solidFill>
                <a:latin typeface="Arial"/>
                <a:ea typeface="Arial"/>
                <a:cs typeface="Arial"/>
                <a:sym typeface="Arial"/>
              </a:rPr>
              <a:t>Ayuda a los usuarios a identificar los mayores impactos ambientales en su modelo de negocio, proporcionando información para guiar la creación de innovaciones orientadas al medio ambiente.</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59"/>
          <p:cNvSpPr txBox="1"/>
          <p:nvPr/>
        </p:nvSpPr>
        <p:spPr>
          <a:xfrm>
            <a:off x="18861022" y="8619946"/>
            <a:ext cx="514502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https://sustainablebusinessmodel.org/</a:t>
            </a:r>
            <a:endParaRPr b="0" i="0" sz="1400" u="none" cap="none" strike="noStrike">
              <a:solidFill>
                <a:srgbClr val="000000"/>
              </a:solidFill>
              <a:latin typeface="Arial"/>
              <a:ea typeface="Arial"/>
              <a:cs typeface="Arial"/>
              <a:sym typeface="Arial"/>
            </a:endParaRPr>
          </a:p>
        </p:txBody>
      </p:sp>
      <p:pic>
        <p:nvPicPr>
          <p:cNvPr id="286" name="Google Shape;286;p59"/>
          <p:cNvPicPr preferRelativeResize="0"/>
          <p:nvPr/>
        </p:nvPicPr>
        <p:blipFill rotWithShape="1">
          <a:blip r:embed="rId3">
            <a:alphaModFix/>
          </a:blip>
          <a:srcRect b="0" l="0" r="0" t="3033"/>
          <a:stretch/>
        </p:blipFill>
        <p:spPr>
          <a:xfrm>
            <a:off x="7802879" y="256032"/>
            <a:ext cx="16203168" cy="8184402"/>
          </a:xfrm>
          <a:prstGeom prst="rect">
            <a:avLst/>
          </a:prstGeom>
          <a:noFill/>
          <a:ln>
            <a:noFill/>
          </a:ln>
        </p:spPr>
      </p:pic>
      <p:sp>
        <p:nvSpPr>
          <p:cNvPr id="287" name="Google Shape;287;p59"/>
          <p:cNvSpPr/>
          <p:nvPr/>
        </p:nvSpPr>
        <p:spPr>
          <a:xfrm>
            <a:off x="915799" y="5847125"/>
            <a:ext cx="5934456" cy="5884195"/>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59"/>
          <p:cNvSpPr txBox="1"/>
          <p:nvPr/>
        </p:nvSpPr>
        <p:spPr>
          <a:xfrm>
            <a:off x="1245546" y="5997266"/>
            <a:ext cx="5239512" cy="572460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LA CAPA SOCIAL</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3200" u="none" cap="none" strike="noStrike">
                <a:solidFill>
                  <a:schemeClr val="lt1"/>
                </a:solidFill>
                <a:latin typeface="Arial"/>
                <a:ea typeface="Arial"/>
                <a:cs typeface="Arial"/>
                <a:sym typeface="Arial"/>
              </a:rPr>
              <a:t>Su objetivo principal es ofrecer una comprensión más profunda de los impactos sociales clave de una organización y generar ideas para innovar sus acciones y su modelo de negocio, con el fin de mejorar su potencial de creación de valor social.</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6"/>
          <p:cNvSpPr txBox="1"/>
          <p:nvPr>
            <p:ph type="title"/>
          </p:nvPr>
        </p:nvSpPr>
        <p:spPr>
          <a:xfrm>
            <a:off x="762001" y="5657851"/>
            <a:ext cx="23861485"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a:t>4. Actividad</a:t>
            </a:r>
            <a:endParaRPr/>
          </a:p>
        </p:txBody>
      </p:sp>
      <p:sp>
        <p:nvSpPr>
          <p:cNvPr id="294" name="Google Shape;294;p26"/>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27"/>
          <p:cNvSpPr txBox="1"/>
          <p:nvPr>
            <p:ph idx="1" type="body"/>
          </p:nvPr>
        </p:nvSpPr>
        <p:spPr>
          <a:xfrm>
            <a:off x="8637525" y="886200"/>
            <a:ext cx="15167100" cy="4018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2000"/>
              </a:spcBef>
              <a:spcAft>
                <a:spcPts val="0"/>
              </a:spcAft>
              <a:buNone/>
            </a:pPr>
            <a:r>
              <a:rPr lang="en-US" sz="5000"/>
              <a:t>Identifica una empresa turística en tu territorio.</a:t>
            </a:r>
            <a:endParaRPr sz="5000"/>
          </a:p>
          <a:p>
            <a:pPr indent="0" lvl="0" marL="0" rtl="0" algn="l">
              <a:lnSpc>
                <a:spcPct val="90000"/>
              </a:lnSpc>
              <a:spcBef>
                <a:spcPts val="2000"/>
              </a:spcBef>
              <a:spcAft>
                <a:spcPts val="0"/>
              </a:spcAft>
              <a:buNone/>
            </a:pPr>
            <a:r>
              <a:rPr lang="en-US" sz="5000"/>
              <a:t>Grupo A – Nivel económico</a:t>
            </a:r>
            <a:endParaRPr sz="5000"/>
          </a:p>
          <a:p>
            <a:pPr indent="0" lvl="0" marL="0" rtl="0" algn="l">
              <a:lnSpc>
                <a:spcPct val="90000"/>
              </a:lnSpc>
              <a:spcBef>
                <a:spcPts val="2000"/>
              </a:spcBef>
              <a:spcAft>
                <a:spcPts val="0"/>
              </a:spcAft>
              <a:buNone/>
            </a:pPr>
            <a:r>
              <a:rPr lang="en-US" sz="5000"/>
              <a:t>Grupo B – Nivel ambiental</a:t>
            </a:r>
            <a:endParaRPr sz="5000"/>
          </a:p>
          <a:p>
            <a:pPr indent="0" lvl="0" marL="0" rtl="0" algn="l">
              <a:lnSpc>
                <a:spcPct val="90000"/>
              </a:lnSpc>
              <a:spcBef>
                <a:spcPts val="2000"/>
              </a:spcBef>
              <a:spcAft>
                <a:spcPts val="0"/>
              </a:spcAft>
              <a:buNone/>
            </a:pPr>
            <a:r>
              <a:rPr lang="en-US" sz="5000"/>
              <a:t>Grupo C – Nivel social</a:t>
            </a:r>
            <a:endParaRPr sz="5000"/>
          </a:p>
        </p:txBody>
      </p:sp>
      <p:sp>
        <p:nvSpPr>
          <p:cNvPr id="300" name="Google Shape;300;p27"/>
          <p:cNvSpPr txBox="1"/>
          <p:nvPr>
            <p:ph type="title"/>
          </p:nvPr>
        </p:nvSpPr>
        <p:spPr>
          <a:xfrm>
            <a:off x="761999" y="1524000"/>
            <a:ext cx="7069016" cy="53340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b="1" lang="en-US"/>
              <a:t>Aplicación Canvas de Modelo de Negocio Sostenible</a:t>
            </a:r>
            <a:endParaRPr b="1"/>
          </a:p>
        </p:txBody>
      </p:sp>
      <p:pic>
        <p:nvPicPr>
          <p:cNvPr id="301" name="Google Shape;301;p27"/>
          <p:cNvPicPr preferRelativeResize="0"/>
          <p:nvPr/>
        </p:nvPicPr>
        <p:blipFill rotWithShape="1">
          <a:blip r:embed="rId3">
            <a:alphaModFix/>
          </a:blip>
          <a:srcRect b="0" l="0" r="0" t="0"/>
          <a:stretch/>
        </p:blipFill>
        <p:spPr>
          <a:xfrm>
            <a:off x="9606878" y="5185624"/>
            <a:ext cx="10479775" cy="79709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71"/>
          <p:cNvSpPr txBox="1"/>
          <p:nvPr/>
        </p:nvSpPr>
        <p:spPr>
          <a:xfrm>
            <a:off x="9619488" y="12302833"/>
            <a:ext cx="514502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https://sustainablebusinessmodel.org/</a:t>
            </a:r>
            <a:endParaRPr b="0" i="0" sz="1400" u="none" cap="none" strike="noStrike">
              <a:solidFill>
                <a:srgbClr val="000000"/>
              </a:solidFill>
              <a:latin typeface="Arial"/>
              <a:ea typeface="Arial"/>
              <a:cs typeface="Arial"/>
              <a:sym typeface="Arial"/>
            </a:endParaRPr>
          </a:p>
        </p:txBody>
      </p:sp>
      <p:pic>
        <p:nvPicPr>
          <p:cNvPr id="308" name="Google Shape;308;p71"/>
          <p:cNvPicPr preferRelativeResize="0"/>
          <p:nvPr/>
        </p:nvPicPr>
        <p:blipFill rotWithShape="1">
          <a:blip r:embed="rId3">
            <a:alphaModFix/>
          </a:blip>
          <a:srcRect b="0" l="0" r="0" t="3417"/>
          <a:stretch/>
        </p:blipFill>
        <p:spPr>
          <a:xfrm>
            <a:off x="1379046" y="1319714"/>
            <a:ext cx="21625908" cy="1098312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8"/>
          <p:cNvSpPr txBox="1"/>
          <p:nvPr>
            <p:ph idx="1" type="body"/>
          </p:nvPr>
        </p:nvSpPr>
        <p:spPr>
          <a:xfrm>
            <a:off x="8493525" y="1143000"/>
            <a:ext cx="15455100" cy="11430000"/>
          </a:xfrm>
          <a:prstGeom prst="rect">
            <a:avLst/>
          </a:prstGeom>
          <a:noFill/>
          <a:ln>
            <a:noFill/>
          </a:ln>
        </p:spPr>
        <p:txBody>
          <a:bodyPr anchorCtr="0" anchor="t" bIns="0" lIns="0" spcFirstLastPara="1" rIns="0" wrap="square" tIns="0">
            <a:noAutofit/>
          </a:bodyPr>
          <a:lstStyle/>
          <a:p>
            <a:pPr indent="-247650" lvl="0" marL="457200" rtl="0" algn="l">
              <a:lnSpc>
                <a:spcPct val="90000"/>
              </a:lnSpc>
              <a:spcBef>
                <a:spcPts val="2000"/>
              </a:spcBef>
              <a:spcAft>
                <a:spcPts val="0"/>
              </a:spcAft>
              <a:buSzPts val="3900"/>
              <a:buFont typeface="Arial"/>
              <a:buChar char="•"/>
            </a:pPr>
            <a:r>
              <a:rPr b="1" lang="en-US" sz="3500"/>
              <a:t>Socios clave:</a:t>
            </a:r>
            <a:r>
              <a:rPr lang="en-US" sz="3500"/>
              <a:t> ¿Quiénes son los colaboradores esenciales para las operaciones sostenibles?</a:t>
            </a:r>
            <a:endParaRPr sz="5900"/>
          </a:p>
          <a:p>
            <a:pPr indent="-247650" lvl="0" marL="457200" rtl="0" algn="l">
              <a:lnSpc>
                <a:spcPct val="90000"/>
              </a:lnSpc>
              <a:spcBef>
                <a:spcPts val="2000"/>
              </a:spcBef>
              <a:spcAft>
                <a:spcPts val="0"/>
              </a:spcAft>
              <a:buSzPts val="3900"/>
              <a:buFont typeface="Arial"/>
              <a:buChar char="•"/>
            </a:pPr>
            <a:r>
              <a:rPr b="1" lang="en-US" sz="3500"/>
              <a:t>Actividades clave:</a:t>
            </a:r>
            <a:r>
              <a:rPr lang="en-US" sz="3500"/>
              <a:t> ¿Qué actividades principales impulsan la creación de valor sostenible?</a:t>
            </a:r>
            <a:endParaRPr sz="5900"/>
          </a:p>
          <a:p>
            <a:pPr indent="-247650" lvl="0" marL="457200" rtl="0" algn="l">
              <a:lnSpc>
                <a:spcPct val="90000"/>
              </a:lnSpc>
              <a:spcBef>
                <a:spcPts val="2000"/>
              </a:spcBef>
              <a:spcAft>
                <a:spcPts val="0"/>
              </a:spcAft>
              <a:buSzPts val="3900"/>
              <a:buFont typeface="Arial"/>
              <a:buChar char="•"/>
            </a:pPr>
            <a:r>
              <a:rPr b="1" lang="en-US" sz="3500"/>
              <a:t>Recursos clave:</a:t>
            </a:r>
            <a:r>
              <a:rPr lang="en-US" sz="3500"/>
              <a:t> ¿Qué recursos son cruciales para las prácticas sostenibles?</a:t>
            </a:r>
            <a:endParaRPr sz="5900"/>
          </a:p>
          <a:p>
            <a:pPr indent="-247650" lvl="0" marL="457200" rtl="0" algn="l">
              <a:lnSpc>
                <a:spcPct val="90000"/>
              </a:lnSpc>
              <a:spcBef>
                <a:spcPts val="2000"/>
              </a:spcBef>
              <a:spcAft>
                <a:spcPts val="0"/>
              </a:spcAft>
              <a:buSzPts val="3900"/>
              <a:buFont typeface="Arial"/>
              <a:buChar char="•"/>
            </a:pPr>
            <a:r>
              <a:rPr b="1" lang="en-US" sz="3500"/>
              <a:t>Propuestas de valor:</a:t>
            </a:r>
            <a:r>
              <a:rPr lang="en-US" sz="3500"/>
              <a:t> ¿Cómo crea y entrega la empresa valor sostenible?</a:t>
            </a:r>
            <a:endParaRPr sz="5900"/>
          </a:p>
          <a:p>
            <a:pPr indent="-247650" lvl="0" marL="457200" rtl="0" algn="l">
              <a:lnSpc>
                <a:spcPct val="90000"/>
              </a:lnSpc>
              <a:spcBef>
                <a:spcPts val="2000"/>
              </a:spcBef>
              <a:spcAft>
                <a:spcPts val="0"/>
              </a:spcAft>
              <a:buSzPts val="3900"/>
              <a:buFont typeface="Arial"/>
              <a:buChar char="•"/>
            </a:pPr>
            <a:r>
              <a:rPr b="1" lang="en-US" sz="3500"/>
              <a:t>Relaciones con los clientes</a:t>
            </a:r>
            <a:r>
              <a:rPr lang="en-US" sz="3500"/>
              <a:t>: ¿Cómo interactúa la empresa con la clientela en materia de sostenibilidad?</a:t>
            </a:r>
            <a:endParaRPr sz="5900"/>
          </a:p>
          <a:p>
            <a:pPr indent="-247650" lvl="0" marL="457200" rtl="0" algn="l">
              <a:lnSpc>
                <a:spcPct val="90000"/>
              </a:lnSpc>
              <a:spcBef>
                <a:spcPts val="2000"/>
              </a:spcBef>
              <a:spcAft>
                <a:spcPts val="0"/>
              </a:spcAft>
              <a:buSzPts val="3900"/>
              <a:buFont typeface="Arial"/>
              <a:buChar char="•"/>
            </a:pPr>
            <a:r>
              <a:rPr b="1" lang="en-US" sz="3500"/>
              <a:t>Canales:</a:t>
            </a:r>
            <a:r>
              <a:rPr lang="en-US" sz="3500"/>
              <a:t> ¿Cómo llega la empresa a sus segmentos de clientela sostenible?</a:t>
            </a:r>
            <a:endParaRPr sz="5900"/>
          </a:p>
          <a:p>
            <a:pPr indent="-247650" lvl="0" marL="457200" rtl="0" algn="l">
              <a:lnSpc>
                <a:spcPct val="90000"/>
              </a:lnSpc>
              <a:spcBef>
                <a:spcPts val="2000"/>
              </a:spcBef>
              <a:spcAft>
                <a:spcPts val="0"/>
              </a:spcAft>
              <a:buSzPts val="3900"/>
              <a:buFont typeface="Arial"/>
              <a:buChar char="•"/>
            </a:pPr>
            <a:r>
              <a:rPr b="1" lang="en-US" sz="3500"/>
              <a:t>Segmentos de clientela:</a:t>
            </a:r>
            <a:r>
              <a:rPr lang="en-US" sz="3500"/>
              <a:t> ¿Quién es la clientela objetivo interesada en el turismo sostenible?</a:t>
            </a:r>
            <a:endParaRPr sz="5900"/>
          </a:p>
          <a:p>
            <a:pPr indent="-247650" lvl="0" marL="457200" rtl="0" algn="l">
              <a:lnSpc>
                <a:spcPct val="90000"/>
              </a:lnSpc>
              <a:spcBef>
                <a:spcPts val="2000"/>
              </a:spcBef>
              <a:spcAft>
                <a:spcPts val="0"/>
              </a:spcAft>
              <a:buSzPts val="3900"/>
              <a:buFont typeface="Arial"/>
              <a:buChar char="•"/>
            </a:pPr>
            <a:r>
              <a:rPr b="1" lang="en-US" sz="3500"/>
              <a:t>Estructura de costes:</a:t>
            </a:r>
            <a:r>
              <a:rPr lang="en-US" sz="3500"/>
              <a:t> ¿Cuáles son los principales costes asociados con las operaciones sostenibles?</a:t>
            </a:r>
            <a:endParaRPr sz="5900"/>
          </a:p>
          <a:p>
            <a:pPr indent="-247650" lvl="0" marL="457200" rtl="0" algn="l">
              <a:lnSpc>
                <a:spcPct val="90000"/>
              </a:lnSpc>
              <a:spcBef>
                <a:spcPts val="2000"/>
              </a:spcBef>
              <a:spcAft>
                <a:spcPts val="0"/>
              </a:spcAft>
              <a:buSzPts val="3900"/>
              <a:buFont typeface="Arial"/>
              <a:buChar char="•"/>
            </a:pPr>
            <a:r>
              <a:rPr b="1" lang="en-US" sz="3500"/>
              <a:t>Flujos de ingresos:</a:t>
            </a:r>
            <a:r>
              <a:rPr lang="en-US" sz="3500"/>
              <a:t> ¿Cómo genera la empresa ingresos a partir de ofertas sostenibles?</a:t>
            </a:r>
            <a:endParaRPr sz="5900"/>
          </a:p>
        </p:txBody>
      </p:sp>
      <p:sp>
        <p:nvSpPr>
          <p:cNvPr id="314" name="Google Shape;314;p28"/>
          <p:cNvSpPr txBox="1"/>
          <p:nvPr>
            <p:ph type="title"/>
          </p:nvPr>
        </p:nvSpPr>
        <p:spPr>
          <a:xfrm>
            <a:off x="761999" y="1524000"/>
            <a:ext cx="7069016"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Capa económica</a:t>
            </a:r>
            <a:endParaRPr b="1"/>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72"/>
          <p:cNvSpPr txBox="1"/>
          <p:nvPr/>
        </p:nvSpPr>
        <p:spPr>
          <a:xfrm>
            <a:off x="9619488" y="11911786"/>
            <a:ext cx="514502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https://sustainablebusinessmodel.org/</a:t>
            </a:r>
            <a:endParaRPr b="0" i="0" sz="1400" u="none" cap="none" strike="noStrike">
              <a:solidFill>
                <a:srgbClr val="000000"/>
              </a:solidFill>
              <a:latin typeface="Arial"/>
              <a:ea typeface="Arial"/>
              <a:cs typeface="Arial"/>
              <a:sym typeface="Arial"/>
            </a:endParaRPr>
          </a:p>
        </p:txBody>
      </p:sp>
      <p:pic>
        <p:nvPicPr>
          <p:cNvPr id="321" name="Google Shape;321;p72"/>
          <p:cNvPicPr preferRelativeResize="0"/>
          <p:nvPr/>
        </p:nvPicPr>
        <p:blipFill rotWithShape="1">
          <a:blip r:embed="rId3">
            <a:alphaModFix/>
          </a:blip>
          <a:srcRect b="0" l="0" r="0" t="3916"/>
          <a:stretch/>
        </p:blipFill>
        <p:spPr>
          <a:xfrm>
            <a:off x="1691640" y="1177551"/>
            <a:ext cx="21000721" cy="105806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73"/>
          <p:cNvSpPr txBox="1"/>
          <p:nvPr>
            <p:ph idx="1" type="body"/>
          </p:nvPr>
        </p:nvSpPr>
        <p:spPr>
          <a:xfrm>
            <a:off x="8655825" y="1446150"/>
            <a:ext cx="15130500" cy="10823700"/>
          </a:xfrm>
          <a:prstGeom prst="rect">
            <a:avLst/>
          </a:prstGeom>
          <a:noFill/>
          <a:ln>
            <a:noFill/>
          </a:ln>
        </p:spPr>
        <p:txBody>
          <a:bodyPr anchorCtr="0" anchor="t" bIns="0" lIns="0" spcFirstLastPara="1" rIns="0" wrap="square" tIns="0">
            <a:noAutofit/>
          </a:bodyPr>
          <a:lstStyle/>
          <a:p>
            <a:pPr indent="-533400" lvl="0" marL="685800" rtl="0" algn="l">
              <a:lnSpc>
                <a:spcPct val="90000"/>
              </a:lnSpc>
              <a:spcBef>
                <a:spcPts val="2000"/>
              </a:spcBef>
              <a:spcAft>
                <a:spcPts val="0"/>
              </a:spcAft>
              <a:buSzPts val="4800"/>
              <a:buChar char="•"/>
            </a:pPr>
            <a:r>
              <a:rPr b="1" lang="en-US" sz="4400"/>
              <a:t>Suministros y subcontratación:</a:t>
            </a:r>
            <a:r>
              <a:rPr lang="en-US" sz="4400"/>
              <a:t> ¿Cómo se obtienen los insumos sostenibles?</a:t>
            </a:r>
            <a:endParaRPr sz="6800"/>
          </a:p>
          <a:p>
            <a:pPr indent="-533400" lvl="0" marL="685800" rtl="0" algn="l">
              <a:lnSpc>
                <a:spcPct val="90000"/>
              </a:lnSpc>
              <a:spcBef>
                <a:spcPts val="2000"/>
              </a:spcBef>
              <a:spcAft>
                <a:spcPts val="0"/>
              </a:spcAft>
              <a:buSzPts val="4800"/>
              <a:buChar char="•"/>
            </a:pPr>
            <a:r>
              <a:rPr b="1" lang="en-US" sz="4400"/>
              <a:t>Producción:</a:t>
            </a:r>
            <a:r>
              <a:rPr lang="en-US" sz="4400"/>
              <a:t> ¿Cuáles son los impactos ambientales de los procesos de producción?</a:t>
            </a:r>
            <a:endParaRPr sz="6800"/>
          </a:p>
          <a:p>
            <a:pPr indent="-533400" lvl="0" marL="685800" rtl="0" algn="l">
              <a:lnSpc>
                <a:spcPct val="90000"/>
              </a:lnSpc>
              <a:spcBef>
                <a:spcPts val="2000"/>
              </a:spcBef>
              <a:spcAft>
                <a:spcPts val="0"/>
              </a:spcAft>
              <a:buSzPts val="4800"/>
              <a:buChar char="•"/>
            </a:pPr>
            <a:r>
              <a:rPr b="1" lang="en-US" sz="4400"/>
              <a:t>Materiales</a:t>
            </a:r>
            <a:r>
              <a:rPr lang="en-US" sz="4400"/>
              <a:t>: ¿Qué materiales se utilizan y cuál es su huella ambiental?</a:t>
            </a:r>
            <a:endParaRPr sz="6800"/>
          </a:p>
          <a:p>
            <a:pPr indent="-533400" lvl="0" marL="685800" rtl="0" algn="l">
              <a:lnSpc>
                <a:spcPct val="90000"/>
              </a:lnSpc>
              <a:spcBef>
                <a:spcPts val="2000"/>
              </a:spcBef>
              <a:spcAft>
                <a:spcPts val="0"/>
              </a:spcAft>
              <a:buSzPts val="4800"/>
              <a:buChar char="•"/>
            </a:pPr>
            <a:r>
              <a:rPr b="1" lang="en-US" sz="4400"/>
              <a:t>Valor funcional:</a:t>
            </a:r>
            <a:r>
              <a:rPr lang="en-US" sz="4400"/>
              <a:t> ¿Cómo contribuye el producto/servicio al bienestar ambiental?</a:t>
            </a:r>
            <a:endParaRPr sz="6800"/>
          </a:p>
          <a:p>
            <a:pPr indent="-533400" lvl="0" marL="685800" rtl="0" algn="l">
              <a:lnSpc>
                <a:spcPct val="90000"/>
              </a:lnSpc>
              <a:spcBef>
                <a:spcPts val="2000"/>
              </a:spcBef>
              <a:spcAft>
                <a:spcPts val="0"/>
              </a:spcAft>
              <a:buSzPts val="4800"/>
              <a:buChar char="•"/>
            </a:pPr>
            <a:r>
              <a:rPr b="1" lang="en-US" sz="4400"/>
              <a:t>Uso al final de su vida útil:</a:t>
            </a:r>
            <a:r>
              <a:rPr lang="en-US" sz="4400"/>
              <a:t> ¿Qué sucede con los productos al final de su ciclo de vida?</a:t>
            </a:r>
            <a:endParaRPr sz="6800"/>
          </a:p>
          <a:p>
            <a:pPr indent="-533400" lvl="0" marL="685800" rtl="0" algn="l">
              <a:lnSpc>
                <a:spcPct val="90000"/>
              </a:lnSpc>
              <a:spcBef>
                <a:spcPts val="2000"/>
              </a:spcBef>
              <a:spcAft>
                <a:spcPts val="0"/>
              </a:spcAft>
              <a:buSzPts val="4800"/>
              <a:buChar char="•"/>
            </a:pPr>
            <a:r>
              <a:rPr b="1" lang="en-US" sz="4400"/>
              <a:t>Distribución</a:t>
            </a:r>
            <a:r>
              <a:rPr lang="en-US" sz="4400"/>
              <a:t>: ¿Cómo se minimizan los impactos ambientales de la distribución?</a:t>
            </a:r>
            <a:endParaRPr sz="6800"/>
          </a:p>
          <a:p>
            <a:pPr indent="-533400" lvl="0" marL="685800" rtl="0" algn="l">
              <a:lnSpc>
                <a:spcPct val="90000"/>
              </a:lnSpc>
              <a:spcBef>
                <a:spcPts val="2000"/>
              </a:spcBef>
              <a:spcAft>
                <a:spcPts val="0"/>
              </a:spcAft>
              <a:buSzPts val="4800"/>
              <a:buChar char="•"/>
            </a:pPr>
            <a:r>
              <a:rPr b="1" lang="en-US" sz="4400"/>
              <a:t>Fase de usuario:</a:t>
            </a:r>
            <a:r>
              <a:rPr lang="en-US" sz="4400"/>
              <a:t> ¿Cómo impacta la fase de usuario al medio ambiente?</a:t>
            </a:r>
            <a:endParaRPr sz="6800"/>
          </a:p>
        </p:txBody>
      </p:sp>
      <p:sp>
        <p:nvSpPr>
          <p:cNvPr id="327" name="Google Shape;327;p73"/>
          <p:cNvSpPr txBox="1"/>
          <p:nvPr>
            <p:ph type="title"/>
          </p:nvPr>
        </p:nvSpPr>
        <p:spPr>
          <a:xfrm>
            <a:off x="761999" y="1524000"/>
            <a:ext cx="7069016"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Capa</a:t>
            </a:r>
            <a:endParaRPr b="1"/>
          </a:p>
          <a:p>
            <a:pPr indent="0" lvl="0" marL="0" rtl="0" algn="l">
              <a:lnSpc>
                <a:spcPct val="90000"/>
              </a:lnSpc>
              <a:spcBef>
                <a:spcPts val="0"/>
              </a:spcBef>
              <a:spcAft>
                <a:spcPts val="0"/>
              </a:spcAft>
              <a:buSzPts val="8000"/>
              <a:buNone/>
            </a:pPr>
            <a:r>
              <a:rPr b="1" lang="en-US"/>
              <a:t>ambiental</a:t>
            </a:r>
            <a:endParaRPr b="1"/>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74"/>
          <p:cNvSpPr txBox="1"/>
          <p:nvPr/>
        </p:nvSpPr>
        <p:spPr>
          <a:xfrm>
            <a:off x="9619488" y="12460426"/>
            <a:ext cx="514502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https://sustainablebusinessmodel.org/</a:t>
            </a:r>
            <a:endParaRPr b="0" i="0" sz="1400" u="none" cap="none" strike="noStrike">
              <a:solidFill>
                <a:srgbClr val="000000"/>
              </a:solidFill>
              <a:latin typeface="Arial"/>
              <a:ea typeface="Arial"/>
              <a:cs typeface="Arial"/>
              <a:sym typeface="Arial"/>
            </a:endParaRPr>
          </a:p>
        </p:txBody>
      </p:sp>
      <p:pic>
        <p:nvPicPr>
          <p:cNvPr id="334" name="Google Shape;334;p74"/>
          <p:cNvPicPr preferRelativeResize="0"/>
          <p:nvPr/>
        </p:nvPicPr>
        <p:blipFill rotWithShape="1">
          <a:blip r:embed="rId3">
            <a:alphaModFix/>
          </a:blip>
          <a:srcRect b="0" l="0" r="0" t="3033"/>
          <a:stretch/>
        </p:blipFill>
        <p:spPr>
          <a:xfrm>
            <a:off x="1697737" y="1557230"/>
            <a:ext cx="20988527" cy="1060154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75"/>
          <p:cNvSpPr txBox="1"/>
          <p:nvPr>
            <p:ph idx="1" type="body"/>
          </p:nvPr>
        </p:nvSpPr>
        <p:spPr>
          <a:xfrm>
            <a:off x="8655825" y="1109550"/>
            <a:ext cx="15130500" cy="11496900"/>
          </a:xfrm>
          <a:prstGeom prst="rect">
            <a:avLst/>
          </a:prstGeom>
          <a:noFill/>
          <a:ln>
            <a:noFill/>
          </a:ln>
        </p:spPr>
        <p:txBody>
          <a:bodyPr anchorCtr="0" anchor="t" bIns="0" lIns="0" spcFirstLastPara="1" rIns="0" wrap="square" tIns="0">
            <a:noAutofit/>
          </a:bodyPr>
          <a:lstStyle/>
          <a:p>
            <a:pPr indent="-279400" lvl="0" marL="457200" rtl="0" algn="l">
              <a:lnSpc>
                <a:spcPct val="90000"/>
              </a:lnSpc>
              <a:spcBef>
                <a:spcPts val="2000"/>
              </a:spcBef>
              <a:spcAft>
                <a:spcPts val="0"/>
              </a:spcAft>
              <a:buSzPts val="4400"/>
              <a:buFont typeface="Arial"/>
              <a:buChar char="•"/>
            </a:pPr>
            <a:r>
              <a:rPr b="1" lang="en-US" sz="4400"/>
              <a:t>Comunidades locales:</a:t>
            </a:r>
            <a:r>
              <a:rPr lang="en-US" sz="4400"/>
              <a:t> ¿Cómo se relaciona la empresa con las comunidades locales y cómo las beneficia?</a:t>
            </a:r>
            <a:endParaRPr sz="4400"/>
          </a:p>
          <a:p>
            <a:pPr indent="-279400" lvl="0" marL="457200" rtl="0" algn="l">
              <a:lnSpc>
                <a:spcPct val="90000"/>
              </a:lnSpc>
              <a:spcBef>
                <a:spcPts val="2000"/>
              </a:spcBef>
              <a:spcAft>
                <a:spcPts val="0"/>
              </a:spcAft>
              <a:buSzPts val="4400"/>
              <a:buFont typeface="Arial"/>
              <a:buChar char="•"/>
            </a:pPr>
            <a:r>
              <a:rPr b="1" lang="en-US" sz="4400"/>
              <a:t>Gobernanza</a:t>
            </a:r>
            <a:r>
              <a:rPr lang="en-US" sz="4400"/>
              <a:t>: ¿Cuáles son las estructuras de gobernanza para la responsabilidad social?</a:t>
            </a:r>
            <a:endParaRPr sz="4400"/>
          </a:p>
          <a:p>
            <a:pPr indent="-279400" lvl="0" marL="457200" rtl="0" algn="l">
              <a:lnSpc>
                <a:spcPct val="90000"/>
              </a:lnSpc>
              <a:spcBef>
                <a:spcPts val="2000"/>
              </a:spcBef>
              <a:spcAft>
                <a:spcPts val="0"/>
              </a:spcAft>
              <a:buSzPts val="4400"/>
              <a:buFont typeface="Arial"/>
              <a:buChar char="•"/>
            </a:pPr>
            <a:r>
              <a:rPr lang="en-US" sz="4400"/>
              <a:t>¿Deberíamos considerar una cooperativa o una empresa social?</a:t>
            </a:r>
            <a:endParaRPr sz="4400"/>
          </a:p>
          <a:p>
            <a:pPr indent="-279400" lvl="0" marL="457200" rtl="0" algn="l">
              <a:lnSpc>
                <a:spcPct val="90000"/>
              </a:lnSpc>
              <a:spcBef>
                <a:spcPts val="2000"/>
              </a:spcBef>
              <a:spcAft>
                <a:spcPts val="0"/>
              </a:spcAft>
              <a:buSzPts val="4400"/>
              <a:buFont typeface="Arial"/>
              <a:buChar char="•"/>
            </a:pPr>
            <a:r>
              <a:rPr b="1" lang="en-US" sz="4400"/>
              <a:t>Personal</a:t>
            </a:r>
            <a:r>
              <a:rPr lang="en-US" sz="4400"/>
              <a:t>: ¿Cómo se trata al personal (salarios justos, condiciones laborales, desarrollo)? ¿Sería interesante incluirlos como socios? ¿Como miembros trabajadores de una cooperativa de trabajo asociado?</a:t>
            </a:r>
            <a:endParaRPr sz="4400"/>
          </a:p>
          <a:p>
            <a:pPr indent="-279400" lvl="0" marL="457200" rtl="0" algn="l">
              <a:lnSpc>
                <a:spcPct val="90000"/>
              </a:lnSpc>
              <a:spcBef>
                <a:spcPts val="2000"/>
              </a:spcBef>
              <a:spcAft>
                <a:spcPts val="0"/>
              </a:spcAft>
              <a:buSzPts val="4400"/>
              <a:buFont typeface="Arial"/>
              <a:buChar char="•"/>
            </a:pPr>
            <a:r>
              <a:rPr b="1" lang="en-US" sz="4400"/>
              <a:t>Valor social:</a:t>
            </a:r>
            <a:r>
              <a:rPr lang="en-US" sz="4400"/>
              <a:t> ¿Cómo crea valor social la empresa?</a:t>
            </a:r>
            <a:endParaRPr sz="4400"/>
          </a:p>
          <a:p>
            <a:pPr indent="-279400" lvl="0" marL="457200" rtl="0" algn="l">
              <a:lnSpc>
                <a:spcPct val="90000"/>
              </a:lnSpc>
              <a:spcBef>
                <a:spcPts val="2000"/>
              </a:spcBef>
              <a:spcAft>
                <a:spcPts val="0"/>
              </a:spcAft>
              <a:buSzPts val="4400"/>
              <a:buFont typeface="Arial"/>
              <a:buChar char="•"/>
            </a:pPr>
            <a:r>
              <a:rPr b="1" lang="en-US" sz="4400"/>
              <a:t>Cultura social:</a:t>
            </a:r>
            <a:r>
              <a:rPr lang="en-US" sz="4400"/>
              <a:t> ¿Cómo respeta y contribuye la empresa a la cultura local?</a:t>
            </a:r>
            <a:endParaRPr sz="4400"/>
          </a:p>
          <a:p>
            <a:pPr indent="-279400" lvl="0" marL="457200" rtl="0" algn="l">
              <a:lnSpc>
                <a:spcPct val="90000"/>
              </a:lnSpc>
              <a:spcBef>
                <a:spcPts val="2000"/>
              </a:spcBef>
              <a:spcAft>
                <a:spcPts val="0"/>
              </a:spcAft>
              <a:buSzPts val="4400"/>
              <a:buFont typeface="Arial"/>
              <a:buChar char="•"/>
            </a:pPr>
            <a:r>
              <a:rPr b="1" lang="en-US" sz="4400"/>
              <a:t>Alcance:</a:t>
            </a:r>
            <a:r>
              <a:rPr lang="en-US" sz="4400"/>
              <a:t> ¿Cuál es el alcance social de la empresa?</a:t>
            </a:r>
            <a:endParaRPr sz="4400"/>
          </a:p>
          <a:p>
            <a:pPr indent="-279400" lvl="0" marL="457200" rtl="0" algn="l">
              <a:lnSpc>
                <a:spcPct val="90000"/>
              </a:lnSpc>
              <a:spcBef>
                <a:spcPts val="2000"/>
              </a:spcBef>
              <a:spcAft>
                <a:spcPts val="0"/>
              </a:spcAft>
              <a:buSzPts val="4400"/>
              <a:buFont typeface="Arial"/>
              <a:buChar char="•"/>
            </a:pPr>
            <a:r>
              <a:rPr b="1" lang="en-US" sz="4400"/>
              <a:t>Usuario final:</a:t>
            </a:r>
            <a:r>
              <a:rPr lang="en-US" sz="4400"/>
              <a:t> ¿Cómo impacta la empresa en el bienestar de sus usuarios finales?</a:t>
            </a:r>
            <a:endParaRPr sz="4400"/>
          </a:p>
        </p:txBody>
      </p:sp>
      <p:sp>
        <p:nvSpPr>
          <p:cNvPr id="340" name="Google Shape;340;p75"/>
          <p:cNvSpPr txBox="1"/>
          <p:nvPr>
            <p:ph type="title"/>
          </p:nvPr>
        </p:nvSpPr>
        <p:spPr>
          <a:xfrm>
            <a:off x="761999" y="1524000"/>
            <a:ext cx="7069016"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Capa social </a:t>
            </a:r>
            <a:endParaRPr b="1"/>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60"/>
          <p:cNvSpPr txBox="1"/>
          <p:nvPr>
            <p:ph type="title"/>
          </p:nvPr>
        </p:nvSpPr>
        <p:spPr>
          <a:xfrm>
            <a:off x="762676" y="5324476"/>
            <a:ext cx="23188800" cy="3066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sz="9600"/>
              <a:t>5. Estrategias prácticas para empresas turísticas sostenibles.</a:t>
            </a:r>
            <a:endParaRPr b="1" sz="9600"/>
          </a:p>
        </p:txBody>
      </p:sp>
      <p:sp>
        <p:nvSpPr>
          <p:cNvPr id="346" name="Google Shape;346;p60"/>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grpSp>
        <p:nvGrpSpPr>
          <p:cNvPr id="352" name="Google Shape;352;p10"/>
          <p:cNvGrpSpPr/>
          <p:nvPr/>
        </p:nvGrpSpPr>
        <p:grpSpPr>
          <a:xfrm>
            <a:off x="872672" y="4039529"/>
            <a:ext cx="22638655" cy="5636942"/>
            <a:chOff x="213597" y="3680"/>
            <a:chExt cx="22638655" cy="5636942"/>
          </a:xfrm>
        </p:grpSpPr>
        <p:sp>
          <p:nvSpPr>
            <p:cNvPr id="353" name="Google Shape;353;p10"/>
            <p:cNvSpPr/>
            <p:nvPr/>
          </p:nvSpPr>
          <p:spPr>
            <a:xfrm>
              <a:off x="213597"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p10"/>
            <p:cNvSpPr txBox="1"/>
            <p:nvPr/>
          </p:nvSpPr>
          <p:spPr>
            <a:xfrm>
              <a:off x="213597"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Adoptar un modelo de negocio sostenible e integral</a:t>
              </a:r>
              <a:endParaRPr b="0" i="0" sz="1400" u="none" cap="none" strike="noStrike">
                <a:solidFill>
                  <a:srgbClr val="000000"/>
                </a:solidFill>
                <a:latin typeface="Arial"/>
                <a:ea typeface="Arial"/>
                <a:cs typeface="Arial"/>
                <a:sym typeface="Arial"/>
              </a:endParaRPr>
            </a:p>
          </p:txBody>
        </p:sp>
        <p:sp>
          <p:nvSpPr>
            <p:cNvPr id="355" name="Google Shape;355;p10"/>
            <p:cNvSpPr/>
            <p:nvPr/>
          </p:nvSpPr>
          <p:spPr>
            <a:xfrm>
              <a:off x="5981664"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p10"/>
            <p:cNvSpPr txBox="1"/>
            <p:nvPr/>
          </p:nvSpPr>
          <p:spPr>
            <a:xfrm>
              <a:off x="5981664"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Implementar planes de cumplimiento y reducción de emisiones de carbono</a:t>
              </a:r>
              <a:endParaRPr b="0" i="0" sz="1400" u="none" cap="none" strike="noStrike">
                <a:solidFill>
                  <a:srgbClr val="000000"/>
                </a:solidFill>
                <a:latin typeface="Arial"/>
                <a:ea typeface="Arial"/>
                <a:cs typeface="Arial"/>
                <a:sym typeface="Arial"/>
              </a:endParaRPr>
            </a:p>
          </p:txBody>
        </p:sp>
        <p:sp>
          <p:nvSpPr>
            <p:cNvPr id="357" name="Google Shape;357;p10"/>
            <p:cNvSpPr/>
            <p:nvPr/>
          </p:nvSpPr>
          <p:spPr>
            <a:xfrm>
              <a:off x="11749730"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10"/>
            <p:cNvSpPr txBox="1"/>
            <p:nvPr/>
          </p:nvSpPr>
          <p:spPr>
            <a:xfrm>
              <a:off x="11749730"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Aprovechar los datos para la acción y la mejora continua</a:t>
              </a:r>
              <a:endParaRPr b="0" i="0" sz="1400" u="none" cap="none" strike="noStrike">
                <a:solidFill>
                  <a:srgbClr val="000000"/>
                </a:solidFill>
                <a:latin typeface="Arial"/>
                <a:ea typeface="Arial"/>
                <a:cs typeface="Arial"/>
                <a:sym typeface="Arial"/>
              </a:endParaRPr>
            </a:p>
          </p:txBody>
        </p:sp>
        <p:sp>
          <p:nvSpPr>
            <p:cNvPr id="359" name="Google Shape;359;p10"/>
            <p:cNvSpPr/>
            <p:nvPr/>
          </p:nvSpPr>
          <p:spPr>
            <a:xfrm>
              <a:off x="17517797"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p10"/>
            <p:cNvSpPr txBox="1"/>
            <p:nvPr/>
          </p:nvSpPr>
          <p:spPr>
            <a:xfrm>
              <a:off x="17517797"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Adoptar los principios de la economía circular y la gestión sostenible de los recursos.</a:t>
              </a:r>
              <a:endParaRPr b="0" i="0" sz="1400" u="none" cap="none" strike="noStrike">
                <a:solidFill>
                  <a:srgbClr val="000000"/>
                </a:solidFill>
                <a:latin typeface="Arial"/>
                <a:ea typeface="Arial"/>
                <a:cs typeface="Arial"/>
                <a:sym typeface="Arial"/>
              </a:endParaRPr>
            </a:p>
          </p:txBody>
        </p:sp>
        <p:sp>
          <p:nvSpPr>
            <p:cNvPr id="361" name="Google Shape;361;p10"/>
            <p:cNvSpPr/>
            <p:nvPr/>
          </p:nvSpPr>
          <p:spPr>
            <a:xfrm>
              <a:off x="213597"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10"/>
            <p:cNvSpPr txBox="1"/>
            <p:nvPr/>
          </p:nvSpPr>
          <p:spPr>
            <a:xfrm>
              <a:off x="213597"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Fomentar las competencias ecológicas y digitales</a:t>
              </a:r>
              <a:endParaRPr b="0" i="0" sz="1400" u="none" cap="none" strike="noStrike">
                <a:solidFill>
                  <a:srgbClr val="000000"/>
                </a:solidFill>
                <a:latin typeface="Arial"/>
                <a:ea typeface="Arial"/>
                <a:cs typeface="Arial"/>
                <a:sym typeface="Arial"/>
              </a:endParaRPr>
            </a:p>
          </p:txBody>
        </p:sp>
        <p:sp>
          <p:nvSpPr>
            <p:cNvPr id="363" name="Google Shape;363;p10"/>
            <p:cNvSpPr/>
            <p:nvPr/>
          </p:nvSpPr>
          <p:spPr>
            <a:xfrm>
              <a:off x="5981664"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10"/>
            <p:cNvSpPr txBox="1"/>
            <p:nvPr/>
          </p:nvSpPr>
          <p:spPr>
            <a:xfrm>
              <a:off x="5981664"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Promover la participación de la comunidad local y las prácticas justas</a:t>
              </a:r>
              <a:endParaRPr b="0" i="0" sz="1400" u="none" cap="none" strike="noStrike">
                <a:solidFill>
                  <a:srgbClr val="000000"/>
                </a:solidFill>
                <a:latin typeface="Arial"/>
                <a:ea typeface="Arial"/>
                <a:cs typeface="Arial"/>
                <a:sym typeface="Arial"/>
              </a:endParaRPr>
            </a:p>
          </p:txBody>
        </p:sp>
        <p:sp>
          <p:nvSpPr>
            <p:cNvPr id="365" name="Google Shape;365;p10"/>
            <p:cNvSpPr/>
            <p:nvPr/>
          </p:nvSpPr>
          <p:spPr>
            <a:xfrm>
              <a:off x="11749730"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10"/>
            <p:cNvSpPr txBox="1"/>
            <p:nvPr/>
          </p:nvSpPr>
          <p:spPr>
            <a:xfrm>
              <a:off x="11749730"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Mejorar la concienciación y la participación de los turistas</a:t>
              </a:r>
              <a:endParaRPr b="0" i="0" sz="1400" u="none" cap="none" strike="noStrike">
                <a:solidFill>
                  <a:srgbClr val="000000"/>
                </a:solidFill>
                <a:latin typeface="Arial"/>
                <a:ea typeface="Arial"/>
                <a:cs typeface="Arial"/>
                <a:sym typeface="Arial"/>
              </a:endParaRPr>
            </a:p>
          </p:txBody>
        </p:sp>
        <p:sp>
          <p:nvSpPr>
            <p:cNvPr id="367" name="Google Shape;367;p10"/>
            <p:cNvSpPr/>
            <p:nvPr/>
          </p:nvSpPr>
          <p:spPr>
            <a:xfrm>
              <a:off x="17517797"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10"/>
            <p:cNvSpPr txBox="1"/>
            <p:nvPr/>
          </p:nvSpPr>
          <p:spPr>
            <a:xfrm>
              <a:off x="17517797"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Priorizar la reducción del desperdicio de alimentos</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grpSp>
        <p:nvGrpSpPr>
          <p:cNvPr id="374" name="Google Shape;374;p61"/>
          <p:cNvGrpSpPr/>
          <p:nvPr/>
        </p:nvGrpSpPr>
        <p:grpSpPr>
          <a:xfrm>
            <a:off x="6507956" y="1444624"/>
            <a:ext cx="11368086" cy="10826750"/>
            <a:chOff x="2443956" y="5291"/>
            <a:chExt cx="11368086" cy="10826750"/>
          </a:xfrm>
        </p:grpSpPr>
        <p:sp>
          <p:nvSpPr>
            <p:cNvPr id="375" name="Google Shape;375;p61"/>
            <p:cNvSpPr/>
            <p:nvPr/>
          </p:nvSpPr>
          <p:spPr>
            <a:xfrm>
              <a:off x="2443956" y="5291"/>
              <a:ext cx="5413374" cy="3248025"/>
            </a:xfrm>
            <a:prstGeom prst="rect">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61"/>
            <p:cNvSpPr txBox="1"/>
            <p:nvPr/>
          </p:nvSpPr>
          <p:spPr>
            <a:xfrm>
              <a:off x="2443956" y="5291"/>
              <a:ext cx="5413374" cy="3248025"/>
            </a:xfrm>
            <a:prstGeom prst="rect">
              <a:avLst/>
            </a:prstGeom>
            <a:noFill/>
            <a:ln>
              <a:noFill/>
            </a:ln>
          </p:spPr>
          <p:txBody>
            <a:bodyPr anchorCtr="0" anchor="ctr" bIns="167625" lIns="167625" spcFirstLastPara="1" rIns="167625" wrap="square" tIns="167625">
              <a:noAutofit/>
            </a:bodyPr>
            <a:lstStyle/>
            <a:p>
              <a:pPr indent="0" lvl="0" marL="0" marR="0" rtl="0" algn="ctr">
                <a:lnSpc>
                  <a:spcPct val="100000"/>
                </a:lnSpc>
                <a:spcBef>
                  <a:spcPts val="0"/>
                </a:spcBef>
                <a:spcAft>
                  <a:spcPts val="0"/>
                </a:spcAft>
                <a:buNone/>
              </a:pPr>
              <a:r>
                <a:rPr b="0" i="0" lang="en-US" sz="4400" u="none" cap="none" strike="noStrike">
                  <a:solidFill>
                    <a:schemeClr val="lt1"/>
                  </a:solidFill>
                  <a:latin typeface="Arial"/>
                  <a:ea typeface="Arial"/>
                  <a:cs typeface="Arial"/>
                  <a:sym typeface="Arial"/>
                </a:rPr>
                <a:t>Alinearse con los Objetivos de Desarrollo Sostenible (ODS) de la ONU</a:t>
              </a:r>
              <a:endParaRPr b="0" i="0" sz="1400" u="none" cap="none" strike="noStrike">
                <a:solidFill>
                  <a:srgbClr val="000000"/>
                </a:solidFill>
                <a:latin typeface="Arial"/>
                <a:ea typeface="Arial"/>
                <a:cs typeface="Arial"/>
                <a:sym typeface="Arial"/>
              </a:endParaRPr>
            </a:p>
          </p:txBody>
        </p:sp>
        <p:sp>
          <p:nvSpPr>
            <p:cNvPr id="377" name="Google Shape;377;p61"/>
            <p:cNvSpPr/>
            <p:nvPr/>
          </p:nvSpPr>
          <p:spPr>
            <a:xfrm>
              <a:off x="8398668" y="5291"/>
              <a:ext cx="5413374" cy="3248025"/>
            </a:xfrm>
            <a:prstGeom prst="rect">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61"/>
            <p:cNvSpPr txBox="1"/>
            <p:nvPr/>
          </p:nvSpPr>
          <p:spPr>
            <a:xfrm>
              <a:off x="8398668" y="5291"/>
              <a:ext cx="5413374" cy="3248025"/>
            </a:xfrm>
            <a:prstGeom prst="rect">
              <a:avLst/>
            </a:prstGeom>
            <a:noFill/>
            <a:ln>
              <a:noFill/>
            </a:ln>
          </p:spPr>
          <p:txBody>
            <a:bodyPr anchorCtr="0" anchor="ctr" bIns="167625" lIns="167625" spcFirstLastPara="1" rIns="167625" wrap="square" tIns="167625">
              <a:noAutofit/>
            </a:bodyPr>
            <a:lstStyle/>
            <a:p>
              <a:pPr indent="0" lvl="0" marL="0" marR="0" rtl="0" algn="ctr">
                <a:lnSpc>
                  <a:spcPct val="90000"/>
                </a:lnSpc>
                <a:spcBef>
                  <a:spcPts val="0"/>
                </a:spcBef>
                <a:spcAft>
                  <a:spcPts val="0"/>
                </a:spcAft>
                <a:buNone/>
              </a:pPr>
              <a:r>
                <a:rPr b="0" i="0" lang="en-US" sz="4400" u="none" cap="none" strike="noStrike">
                  <a:solidFill>
                    <a:schemeClr val="lt1"/>
                  </a:solidFill>
                  <a:latin typeface="Arial"/>
                  <a:ea typeface="Arial"/>
                  <a:cs typeface="Arial"/>
                  <a:sym typeface="Arial"/>
                </a:rPr>
                <a:t>Participar proactivamente en la política ambiental global</a:t>
              </a:r>
              <a:endParaRPr b="0" i="0" sz="1400" u="none" cap="none" strike="noStrike">
                <a:solidFill>
                  <a:schemeClr val="lt1"/>
                </a:solidFill>
                <a:latin typeface="Arial"/>
                <a:ea typeface="Arial"/>
                <a:cs typeface="Arial"/>
                <a:sym typeface="Arial"/>
              </a:endParaRPr>
            </a:p>
          </p:txBody>
        </p:sp>
        <p:sp>
          <p:nvSpPr>
            <p:cNvPr id="379" name="Google Shape;379;p61"/>
            <p:cNvSpPr/>
            <p:nvPr/>
          </p:nvSpPr>
          <p:spPr>
            <a:xfrm>
              <a:off x="2443956" y="3794653"/>
              <a:ext cx="5413374" cy="3248025"/>
            </a:xfrm>
            <a:prstGeom prst="rect">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61"/>
            <p:cNvSpPr txBox="1"/>
            <p:nvPr/>
          </p:nvSpPr>
          <p:spPr>
            <a:xfrm>
              <a:off x="2443956" y="3794653"/>
              <a:ext cx="5413374" cy="3248025"/>
            </a:xfrm>
            <a:prstGeom prst="rect">
              <a:avLst/>
            </a:prstGeom>
            <a:noFill/>
            <a:ln>
              <a:noFill/>
            </a:ln>
          </p:spPr>
          <p:txBody>
            <a:bodyPr anchorCtr="0" anchor="ctr" bIns="167625" lIns="167625" spcFirstLastPara="1" rIns="167625" wrap="square" tIns="167625">
              <a:noAutofit/>
            </a:bodyPr>
            <a:lstStyle/>
            <a:p>
              <a:pPr indent="0" lvl="0" marL="0" marR="0" rtl="0" algn="ctr">
                <a:lnSpc>
                  <a:spcPct val="90000"/>
                </a:lnSpc>
                <a:spcBef>
                  <a:spcPts val="0"/>
                </a:spcBef>
                <a:spcAft>
                  <a:spcPts val="0"/>
                </a:spcAft>
                <a:buNone/>
              </a:pPr>
              <a:r>
                <a:rPr b="0" i="0" lang="en-US" sz="4400" u="none" cap="none" strike="noStrike">
                  <a:solidFill>
                    <a:schemeClr val="lt1"/>
                  </a:solidFill>
                  <a:latin typeface="Arial"/>
                  <a:ea typeface="Arial"/>
                  <a:cs typeface="Arial"/>
                  <a:sym typeface="Arial"/>
                </a:rPr>
                <a:t>Integrar criterios ambientales, sociales y de gobernanza (ESG)</a:t>
              </a:r>
              <a:endParaRPr b="0" i="0" sz="1400" u="none" cap="none" strike="noStrike">
                <a:solidFill>
                  <a:schemeClr val="lt1"/>
                </a:solidFill>
                <a:latin typeface="Arial"/>
                <a:ea typeface="Arial"/>
                <a:cs typeface="Arial"/>
                <a:sym typeface="Arial"/>
              </a:endParaRPr>
            </a:p>
          </p:txBody>
        </p:sp>
        <p:sp>
          <p:nvSpPr>
            <p:cNvPr id="381" name="Google Shape;381;p61"/>
            <p:cNvSpPr/>
            <p:nvPr/>
          </p:nvSpPr>
          <p:spPr>
            <a:xfrm>
              <a:off x="8398668" y="3794653"/>
              <a:ext cx="5413374" cy="3248025"/>
            </a:xfrm>
            <a:prstGeom prst="rect">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61"/>
            <p:cNvSpPr txBox="1"/>
            <p:nvPr/>
          </p:nvSpPr>
          <p:spPr>
            <a:xfrm>
              <a:off x="8398668" y="3794653"/>
              <a:ext cx="5413374" cy="3248025"/>
            </a:xfrm>
            <a:prstGeom prst="rect">
              <a:avLst/>
            </a:prstGeom>
            <a:noFill/>
            <a:ln>
              <a:noFill/>
            </a:ln>
          </p:spPr>
          <p:txBody>
            <a:bodyPr anchorCtr="0" anchor="ctr" bIns="167625" lIns="167625" spcFirstLastPara="1" rIns="167625" wrap="square" tIns="167625">
              <a:noAutofit/>
            </a:bodyPr>
            <a:lstStyle/>
            <a:p>
              <a:pPr indent="0" lvl="0" marL="0" marR="0" rtl="0" algn="ctr">
                <a:lnSpc>
                  <a:spcPct val="100000"/>
                </a:lnSpc>
                <a:spcBef>
                  <a:spcPts val="0"/>
                </a:spcBef>
                <a:spcAft>
                  <a:spcPts val="0"/>
                </a:spcAft>
                <a:buNone/>
              </a:pPr>
              <a:r>
                <a:rPr b="0" i="0" lang="en-US" sz="4400" u="none" cap="none" strike="noStrike">
                  <a:solidFill>
                    <a:schemeClr val="lt1"/>
                  </a:solidFill>
                  <a:latin typeface="Arial"/>
                  <a:ea typeface="Arial"/>
                  <a:cs typeface="Arial"/>
                  <a:sym typeface="Arial"/>
                </a:rPr>
                <a:t>Adoptar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4400" u="none" cap="none" strike="noStrike">
                  <a:solidFill>
                    <a:schemeClr val="lt1"/>
                  </a:solidFill>
                  <a:latin typeface="Arial"/>
                  <a:ea typeface="Arial"/>
                  <a:cs typeface="Arial"/>
                  <a:sym typeface="Arial"/>
                </a:rPr>
                <a:t>la tecnología para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4400" u="none" cap="none" strike="noStrike">
                  <a:solidFill>
                    <a:schemeClr val="lt1"/>
                  </a:solidFill>
                  <a:latin typeface="Arial"/>
                  <a:ea typeface="Arial"/>
                  <a:cs typeface="Arial"/>
                  <a:sym typeface="Arial"/>
                </a:rPr>
                <a:t>la</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4400"/>
                <a:buFont typeface="Arial"/>
                <a:buNone/>
              </a:pPr>
              <a:r>
                <a:rPr b="0" i="0" lang="en-US" sz="4400" u="none" cap="none" strike="noStrike">
                  <a:solidFill>
                    <a:schemeClr val="lt1"/>
                  </a:solidFill>
                  <a:latin typeface="Arial"/>
                  <a:ea typeface="Arial"/>
                  <a:cs typeface="Arial"/>
                  <a:sym typeface="Arial"/>
                </a:rPr>
                <a:t>sostenibilidad</a:t>
              </a:r>
              <a:endParaRPr b="0" i="0" sz="1400" u="none" cap="none" strike="noStrike">
                <a:solidFill>
                  <a:srgbClr val="000000"/>
                </a:solidFill>
                <a:latin typeface="Arial"/>
                <a:ea typeface="Arial"/>
                <a:cs typeface="Arial"/>
                <a:sym typeface="Arial"/>
              </a:endParaRPr>
            </a:p>
          </p:txBody>
        </p:sp>
        <p:sp>
          <p:nvSpPr>
            <p:cNvPr id="383" name="Google Shape;383;p61"/>
            <p:cNvSpPr/>
            <p:nvPr/>
          </p:nvSpPr>
          <p:spPr>
            <a:xfrm>
              <a:off x="5421312" y="7584016"/>
              <a:ext cx="5413374" cy="3248025"/>
            </a:xfrm>
            <a:prstGeom prst="rect">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61"/>
            <p:cNvSpPr txBox="1"/>
            <p:nvPr/>
          </p:nvSpPr>
          <p:spPr>
            <a:xfrm>
              <a:off x="5421312" y="7584016"/>
              <a:ext cx="5413374" cy="3248025"/>
            </a:xfrm>
            <a:prstGeom prst="rect">
              <a:avLst/>
            </a:prstGeom>
            <a:noFill/>
            <a:ln>
              <a:noFill/>
            </a:ln>
          </p:spPr>
          <p:txBody>
            <a:bodyPr anchorCtr="0" anchor="ctr" bIns="167625" lIns="167625" spcFirstLastPara="1" rIns="167625" wrap="square" tIns="167625">
              <a:noAutofit/>
            </a:bodyPr>
            <a:lstStyle/>
            <a:p>
              <a:pPr indent="0" lvl="0" marL="0" marR="0" rtl="0" algn="ctr">
                <a:lnSpc>
                  <a:spcPct val="90000"/>
                </a:lnSpc>
                <a:spcBef>
                  <a:spcPts val="0"/>
                </a:spcBef>
                <a:spcAft>
                  <a:spcPts val="0"/>
                </a:spcAft>
                <a:buNone/>
              </a:pPr>
              <a:r>
                <a:rPr b="0" i="0" lang="en-US" sz="4400" u="none" cap="none" strike="noStrike">
                  <a:solidFill>
                    <a:schemeClr val="lt1"/>
                  </a:solidFill>
                  <a:latin typeface="Arial"/>
                  <a:ea typeface="Arial"/>
                  <a:cs typeface="Arial"/>
                  <a:sym typeface="Arial"/>
                </a:rPr>
                <a:t>Fomentar la colaboración y las alianzas</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62"/>
          <p:cNvSpPr txBox="1"/>
          <p:nvPr>
            <p:ph type="title"/>
          </p:nvPr>
        </p:nvSpPr>
        <p:spPr>
          <a:xfrm>
            <a:off x="762001" y="5657851"/>
            <a:ext cx="2318883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lang="en-US" sz="9600"/>
              <a:t>5. </a:t>
            </a:r>
            <a:r>
              <a:rPr b="1" lang="en-US" sz="9600"/>
              <a:t>Ejemplos</a:t>
            </a:r>
            <a:r>
              <a:rPr lang="en-US" sz="9600"/>
              <a:t> de prácticas de turismo sostenible en Europa.</a:t>
            </a:r>
            <a:endParaRPr sz="9600"/>
          </a:p>
        </p:txBody>
      </p:sp>
      <p:sp>
        <p:nvSpPr>
          <p:cNvPr id="390" name="Google Shape;390;p62"/>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63"/>
          <p:cNvSpPr txBox="1"/>
          <p:nvPr>
            <p:ph type="title"/>
          </p:nvPr>
        </p:nvSpPr>
        <p:spPr>
          <a:xfrm>
            <a:off x="707135" y="2785872"/>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Atout France</a:t>
            </a:r>
            <a:endParaRPr>
              <a:solidFill>
                <a:srgbClr val="000000"/>
              </a:solidFill>
            </a:endParaRPr>
          </a:p>
          <a:p>
            <a:pPr indent="0" lvl="0" marL="0" rtl="0" algn="l">
              <a:lnSpc>
                <a:spcPct val="90000"/>
              </a:lnSpc>
              <a:spcBef>
                <a:spcPts val="0"/>
              </a:spcBef>
              <a:spcAft>
                <a:spcPts val="0"/>
              </a:spcAft>
              <a:buSzPts val="8000"/>
              <a:buFont typeface="Arial"/>
              <a:buNone/>
            </a:pPr>
            <a:r>
              <a:t/>
            </a:r>
            <a:endParaRPr b="1"/>
          </a:p>
        </p:txBody>
      </p:sp>
      <p:pic>
        <p:nvPicPr>
          <p:cNvPr id="397" name="Google Shape;397;p63">
            <a:hlinkClick r:id="rId3"/>
          </p:cNvPr>
          <p:cNvPicPr preferRelativeResize="0"/>
          <p:nvPr/>
        </p:nvPicPr>
        <p:blipFill rotWithShape="1">
          <a:blip r:embed="rId4">
            <a:alphaModFix/>
          </a:blip>
          <a:srcRect b="0" l="0" r="0" t="0"/>
          <a:stretch/>
        </p:blipFill>
        <p:spPr>
          <a:xfrm>
            <a:off x="11186160" y="2401824"/>
            <a:ext cx="10972800" cy="6096000"/>
          </a:xfrm>
          <a:prstGeom prst="rect">
            <a:avLst/>
          </a:prstGeom>
          <a:noFill/>
          <a:ln>
            <a:noFill/>
          </a:ln>
        </p:spPr>
      </p:pic>
      <p:sp>
        <p:nvSpPr>
          <p:cNvPr id="398" name="Google Shape;398;p63"/>
          <p:cNvSpPr txBox="1"/>
          <p:nvPr/>
        </p:nvSpPr>
        <p:spPr>
          <a:xfrm>
            <a:off x="12011750" y="9544925"/>
            <a:ext cx="9321600" cy="3232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400" u="none" cap="none" strike="noStrike">
                <a:solidFill>
                  <a:schemeClr val="dk2"/>
                </a:solidFill>
                <a:latin typeface="Arial"/>
                <a:ea typeface="Arial"/>
                <a:cs typeface="Arial"/>
                <a:sym typeface="Arial"/>
              </a:rPr>
              <a:t>La hoja de ruta de Atout France para el turismo sostenible se basa en las directrices gubernamentales y en la estrategia nacional del plan Destino Francia y sus variantes. El objetivo es convertir a Francia en un referente mundial en turismo sostenible para 2030.</a:t>
            </a:r>
            <a:endParaRPr b="0" i="0" sz="1600" u="none" cap="none" strike="noStrike">
              <a:solidFill>
                <a:schemeClr val="dk2"/>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64"/>
          <p:cNvSpPr txBox="1"/>
          <p:nvPr>
            <p:ph type="title"/>
          </p:nvPr>
        </p:nvSpPr>
        <p:spPr>
          <a:xfrm>
            <a:off x="707135" y="1554480"/>
            <a:ext cx="5467351" cy="638251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889"/>
              <a:buNone/>
            </a:pPr>
            <a:br>
              <a:rPr lang="en-US"/>
            </a:br>
            <a:r>
              <a:rPr b="1" lang="en-US"/>
              <a:t>Białowieża Bosque – Parque Nacional </a:t>
            </a:r>
            <a:endParaRPr/>
          </a:p>
        </p:txBody>
      </p:sp>
      <p:sp>
        <p:nvSpPr>
          <p:cNvPr id="405" name="Google Shape;405;p64"/>
          <p:cNvSpPr txBox="1"/>
          <p:nvPr/>
        </p:nvSpPr>
        <p:spPr>
          <a:xfrm>
            <a:off x="9115359" y="528351"/>
            <a:ext cx="9734700" cy="3016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800" u="none" cap="none" strike="noStrike">
                <a:solidFill>
                  <a:schemeClr val="dk2"/>
                </a:solidFill>
                <a:latin typeface="Arial"/>
                <a:ea typeface="Arial"/>
                <a:cs typeface="Arial"/>
                <a:sym typeface="Arial"/>
              </a:rPr>
              <a:t>Como destino ecoturístico de primer nivel en Polonia, el Bosque Primordial de Białowieża protege un ecosistema único y ofrece a los visitantes la oportunidad de avistar bisontes europeos, lobos y especies de aves raras.</a:t>
            </a:r>
            <a:endParaRPr b="0" i="0" sz="2000" u="none" cap="none" strike="noStrike">
              <a:solidFill>
                <a:schemeClr val="dk2"/>
              </a:solidFill>
              <a:latin typeface="Arial"/>
              <a:ea typeface="Arial"/>
              <a:cs typeface="Arial"/>
              <a:sym typeface="Arial"/>
            </a:endParaRPr>
          </a:p>
        </p:txBody>
      </p:sp>
      <p:pic>
        <p:nvPicPr>
          <p:cNvPr descr="Białowieża Forest - the National Park - Poland Travel (EN)" id="406" name="Google Shape;406;p64"/>
          <p:cNvPicPr preferRelativeResize="0"/>
          <p:nvPr/>
        </p:nvPicPr>
        <p:blipFill rotWithShape="1">
          <a:blip r:embed="rId3">
            <a:alphaModFix/>
          </a:blip>
          <a:srcRect b="0" l="0" r="0" t="0"/>
          <a:stretch/>
        </p:blipFill>
        <p:spPr>
          <a:xfrm>
            <a:off x="12532615" y="4222242"/>
            <a:ext cx="11144250" cy="7429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65"/>
          <p:cNvSpPr txBox="1"/>
          <p:nvPr>
            <p:ph type="title"/>
          </p:nvPr>
        </p:nvSpPr>
        <p:spPr>
          <a:xfrm>
            <a:off x="707135" y="1554480"/>
            <a:ext cx="5766817" cy="638251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Red de Destinos Turísticos Inteligentes</a:t>
            </a:r>
            <a:endParaRPr b="1"/>
          </a:p>
        </p:txBody>
      </p:sp>
      <p:sp>
        <p:nvSpPr>
          <p:cNvPr id="413" name="Google Shape;413;p65"/>
          <p:cNvSpPr txBox="1"/>
          <p:nvPr/>
        </p:nvSpPr>
        <p:spPr>
          <a:xfrm>
            <a:off x="14953275" y="7937000"/>
            <a:ext cx="9010200" cy="3417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600" u="none" cap="none" strike="noStrike">
                <a:solidFill>
                  <a:schemeClr val="dk2"/>
                </a:solidFill>
                <a:latin typeface="Arial"/>
                <a:ea typeface="Arial"/>
                <a:cs typeface="Arial"/>
                <a:sym typeface="Arial"/>
              </a:rPr>
              <a:t>La Red de Destinos Turísticos Inteligentes (DTI) en España es una iniciativa nacional diseñada para apoyar y acelerar la transformación de los destinos turísticos españoles hacia modelos más inteligentes, sostenibles e innovadores.</a:t>
            </a:r>
            <a:endParaRPr b="0" i="0" sz="1800" u="none" cap="none" strike="noStrike">
              <a:solidFill>
                <a:schemeClr val="dk2"/>
              </a:solidFill>
              <a:latin typeface="Arial"/>
              <a:ea typeface="Arial"/>
              <a:cs typeface="Arial"/>
              <a:sym typeface="Arial"/>
            </a:endParaRPr>
          </a:p>
        </p:txBody>
      </p:sp>
      <p:pic>
        <p:nvPicPr>
          <p:cNvPr id="414" name="Google Shape;414;p65"/>
          <p:cNvPicPr preferRelativeResize="0"/>
          <p:nvPr/>
        </p:nvPicPr>
        <p:blipFill rotWithShape="1">
          <a:blip r:embed="rId3">
            <a:alphaModFix/>
          </a:blip>
          <a:srcRect b="0" l="0" r="0" t="0"/>
          <a:stretch/>
        </p:blipFill>
        <p:spPr>
          <a:xfrm>
            <a:off x="9119616" y="573023"/>
            <a:ext cx="9259824" cy="6096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66"/>
          <p:cNvSpPr txBox="1"/>
          <p:nvPr>
            <p:ph type="title"/>
          </p:nvPr>
        </p:nvSpPr>
        <p:spPr>
          <a:xfrm>
            <a:off x="707135" y="1554480"/>
            <a:ext cx="5766817" cy="638251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Geoparque de Viana do Castelo</a:t>
            </a:r>
            <a:endParaRPr b="1"/>
          </a:p>
        </p:txBody>
      </p:sp>
      <p:sp>
        <p:nvSpPr>
          <p:cNvPr id="421" name="Google Shape;421;p66"/>
          <p:cNvSpPr txBox="1"/>
          <p:nvPr/>
        </p:nvSpPr>
        <p:spPr>
          <a:xfrm>
            <a:off x="9231598" y="748350"/>
            <a:ext cx="9502200" cy="4294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900" u="none" cap="none" strike="noStrike">
                <a:solidFill>
                  <a:schemeClr val="dk2"/>
                </a:solidFill>
                <a:latin typeface="Arial"/>
                <a:ea typeface="Arial"/>
                <a:cs typeface="Arial"/>
                <a:sym typeface="Arial"/>
              </a:rPr>
              <a:t>El proyecto Geoparque promueve el turismo sostenible en Viana do Castelo, fomentando prácticas que minimicen el impacto ambiental y social. Se han desarrollado actividades turísticas de bajo impacto ambiental, como visitas interpretadas y actividades educativas.</a:t>
            </a:r>
            <a:endParaRPr b="0" i="0" sz="2100" u="none" cap="none" strike="noStrike">
              <a:solidFill>
                <a:schemeClr val="dk2"/>
              </a:solidFill>
              <a:latin typeface="Arial"/>
              <a:ea typeface="Arial"/>
              <a:cs typeface="Arial"/>
              <a:sym typeface="Arial"/>
            </a:endParaRPr>
          </a:p>
        </p:txBody>
      </p:sp>
      <p:pic>
        <p:nvPicPr>
          <p:cNvPr id="422" name="Google Shape;422;p66"/>
          <p:cNvPicPr preferRelativeResize="0"/>
          <p:nvPr/>
        </p:nvPicPr>
        <p:blipFill rotWithShape="1">
          <a:blip r:embed="rId3">
            <a:alphaModFix/>
          </a:blip>
          <a:srcRect b="0" l="0" r="0" t="0"/>
          <a:stretch/>
        </p:blipFill>
        <p:spPr>
          <a:xfrm>
            <a:off x="17339302" y="5414006"/>
            <a:ext cx="6282690" cy="628269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pic>
        <p:nvPicPr>
          <p:cNvPr id="428" name="Google Shape;428;p67"/>
          <p:cNvPicPr preferRelativeResize="0"/>
          <p:nvPr/>
        </p:nvPicPr>
        <p:blipFill rotWithShape="1">
          <a:blip r:embed="rId3">
            <a:alphaModFix/>
          </a:blip>
          <a:srcRect b="0" l="0" r="0" t="0"/>
          <a:stretch/>
        </p:blipFill>
        <p:spPr>
          <a:xfrm>
            <a:off x="7315201" y="3204114"/>
            <a:ext cx="13882152" cy="10086251"/>
          </a:xfrm>
          <a:prstGeom prst="rect">
            <a:avLst/>
          </a:prstGeom>
          <a:noFill/>
          <a:ln>
            <a:noFill/>
          </a:ln>
        </p:spPr>
      </p:pic>
      <p:pic>
        <p:nvPicPr>
          <p:cNvPr id="429" name="Google Shape;429;p67"/>
          <p:cNvPicPr preferRelativeResize="0"/>
          <p:nvPr/>
        </p:nvPicPr>
        <p:blipFill rotWithShape="1">
          <a:blip r:embed="rId4">
            <a:alphaModFix/>
          </a:blip>
          <a:srcRect b="0" l="0" r="0" t="0"/>
          <a:stretch/>
        </p:blipFill>
        <p:spPr>
          <a:xfrm>
            <a:off x="744474" y="1774933"/>
            <a:ext cx="12788646" cy="239092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68"/>
          <p:cNvSpPr txBox="1"/>
          <p:nvPr>
            <p:ph type="title"/>
          </p:nvPr>
        </p:nvSpPr>
        <p:spPr>
          <a:xfrm>
            <a:off x="707135" y="1554480"/>
            <a:ext cx="5766817" cy="638251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n-US"/>
              <a:t>Viaggi e Miraggi</a:t>
            </a:r>
            <a:endParaRPr/>
          </a:p>
        </p:txBody>
      </p:sp>
      <p:sp>
        <p:nvSpPr>
          <p:cNvPr id="436" name="Google Shape;436;p68"/>
          <p:cNvSpPr txBox="1"/>
          <p:nvPr/>
        </p:nvSpPr>
        <p:spPr>
          <a:xfrm>
            <a:off x="10896564" y="492200"/>
            <a:ext cx="11606100" cy="1847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800" u="none" cap="none" strike="noStrike">
                <a:solidFill>
                  <a:schemeClr val="dk2"/>
                </a:solidFill>
                <a:latin typeface="Arial"/>
                <a:ea typeface="Arial"/>
                <a:cs typeface="Arial"/>
                <a:sym typeface="Arial"/>
              </a:rPr>
              <a:t>Viaggi e Miraggi (a menudo llamado ViaggieMiraggi) es una cooperativa social italiana y un operador turístico de turismo responsable.</a:t>
            </a:r>
            <a:endParaRPr b="0" i="0" sz="2000" u="none" cap="none" strike="noStrike">
              <a:solidFill>
                <a:schemeClr val="dk2"/>
              </a:solidFill>
              <a:latin typeface="Arial"/>
              <a:ea typeface="Arial"/>
              <a:cs typeface="Arial"/>
              <a:sym typeface="Arial"/>
            </a:endParaRPr>
          </a:p>
        </p:txBody>
      </p:sp>
      <p:pic>
        <p:nvPicPr>
          <p:cNvPr id="437" name="Google Shape;437;p68"/>
          <p:cNvPicPr preferRelativeResize="0"/>
          <p:nvPr/>
        </p:nvPicPr>
        <p:blipFill rotWithShape="1">
          <a:blip r:embed="rId3">
            <a:alphaModFix/>
          </a:blip>
          <a:srcRect b="0" l="0" r="0" t="0"/>
          <a:stretch/>
        </p:blipFill>
        <p:spPr>
          <a:xfrm>
            <a:off x="11861759" y="3036638"/>
            <a:ext cx="8871795" cy="2242758"/>
          </a:xfrm>
          <a:prstGeom prst="rect">
            <a:avLst/>
          </a:prstGeom>
          <a:noFill/>
          <a:ln>
            <a:noFill/>
          </a:ln>
        </p:spPr>
      </p:pic>
      <p:pic>
        <p:nvPicPr>
          <p:cNvPr id="438" name="Google Shape;438;p68"/>
          <p:cNvPicPr preferRelativeResize="0"/>
          <p:nvPr/>
        </p:nvPicPr>
        <p:blipFill rotWithShape="1">
          <a:blip r:embed="rId4">
            <a:alphaModFix/>
          </a:blip>
          <a:srcRect b="0" l="0" r="0" t="0"/>
          <a:stretch/>
        </p:blipFill>
        <p:spPr>
          <a:xfrm>
            <a:off x="13575030" y="5976744"/>
            <a:ext cx="6249162" cy="605730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69"/>
          <p:cNvSpPr txBox="1"/>
          <p:nvPr>
            <p:ph type="title"/>
          </p:nvPr>
        </p:nvSpPr>
        <p:spPr>
          <a:xfrm>
            <a:off x="707135" y="1554480"/>
            <a:ext cx="5766817" cy="638251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n-US"/>
              <a:t>Welcommon Albegue</a:t>
            </a:r>
            <a:endParaRPr/>
          </a:p>
        </p:txBody>
      </p:sp>
      <p:sp>
        <p:nvSpPr>
          <p:cNvPr id="445" name="Google Shape;445;p69"/>
          <p:cNvSpPr txBox="1"/>
          <p:nvPr/>
        </p:nvSpPr>
        <p:spPr>
          <a:xfrm>
            <a:off x="8776825" y="612900"/>
            <a:ext cx="8620500" cy="618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600" u="none" cap="none" strike="noStrike">
                <a:solidFill>
                  <a:schemeClr val="dk2"/>
                </a:solidFill>
                <a:latin typeface="Arial"/>
                <a:ea typeface="Arial"/>
                <a:cs typeface="Arial"/>
                <a:sym typeface="Arial"/>
              </a:rPr>
              <a:t>Albergue WELCOMMON (Atenas, Grecia)</a:t>
            </a:r>
            <a:endParaRPr b="0" i="0" sz="18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None/>
            </a:pPr>
            <a:r>
              <a:rPr b="0" i="0" lang="en-US" sz="3600" u="none" cap="none" strike="noStrike">
                <a:solidFill>
                  <a:schemeClr val="dk2"/>
                </a:solidFill>
                <a:latin typeface="Arial"/>
                <a:ea typeface="Arial"/>
                <a:cs typeface="Arial"/>
                <a:sym typeface="Arial"/>
              </a:rPr>
              <a:t>es un albergue socio-cooperativo gestionado por Anemos Ananeosis / Wind of Renewal, una cooperativa de trabajadores fundada en 2014 para impulsar la innovación social y ecológica.</a:t>
            </a:r>
            <a:endParaRPr b="0" i="0" sz="18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None/>
            </a:pPr>
            <a:r>
              <a:rPr b="0" i="0" lang="en-US" sz="3600" u="none" cap="none" strike="noStrike">
                <a:solidFill>
                  <a:schemeClr val="dk2"/>
                </a:solidFill>
                <a:latin typeface="Arial"/>
                <a:ea typeface="Arial"/>
                <a:cs typeface="Arial"/>
                <a:sym typeface="Arial"/>
              </a:rPr>
              <a:t>El término Welcommon deriva de "bienvenida en común", lo que refleja el objetivo del proyecto: la hospitalidad solidaria.</a:t>
            </a:r>
            <a:endParaRPr b="0" i="0" sz="1800" u="none" cap="none" strike="noStrike">
              <a:solidFill>
                <a:schemeClr val="dk2"/>
              </a:solidFill>
              <a:latin typeface="Arial"/>
              <a:ea typeface="Arial"/>
              <a:cs typeface="Arial"/>
              <a:sym typeface="Arial"/>
            </a:endParaRPr>
          </a:p>
        </p:txBody>
      </p:sp>
      <p:pic>
        <p:nvPicPr>
          <p:cNvPr id="446" name="Google Shape;446;p69"/>
          <p:cNvPicPr preferRelativeResize="0"/>
          <p:nvPr/>
        </p:nvPicPr>
        <p:blipFill rotWithShape="1">
          <a:blip r:embed="rId3">
            <a:alphaModFix/>
          </a:blip>
          <a:srcRect b="0" l="0" r="0" t="0"/>
          <a:stretch/>
        </p:blipFill>
        <p:spPr>
          <a:xfrm>
            <a:off x="10253471" y="7694576"/>
            <a:ext cx="4899851" cy="4899851"/>
          </a:xfrm>
          <a:prstGeom prst="rect">
            <a:avLst/>
          </a:prstGeom>
          <a:noFill/>
          <a:ln>
            <a:noFill/>
          </a:ln>
        </p:spPr>
      </p:pic>
      <p:pic>
        <p:nvPicPr>
          <p:cNvPr id="447" name="Google Shape;447;p69">
            <a:hlinkClick r:id="rId4"/>
          </p:cNvPr>
          <p:cNvPicPr preferRelativeResize="0"/>
          <p:nvPr/>
        </p:nvPicPr>
        <p:blipFill rotWithShape="1">
          <a:blip r:embed="rId5">
            <a:alphaModFix/>
          </a:blip>
          <a:srcRect b="0" l="0" r="0" t="0"/>
          <a:stretch/>
        </p:blipFill>
        <p:spPr>
          <a:xfrm>
            <a:off x="17645492" y="5237611"/>
            <a:ext cx="6320540" cy="324078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70"/>
          <p:cNvSpPr txBox="1"/>
          <p:nvPr>
            <p:ph type="title"/>
          </p:nvPr>
        </p:nvSpPr>
        <p:spPr>
          <a:xfrm>
            <a:off x="707135" y="1554480"/>
            <a:ext cx="5766817" cy="638251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n-US"/>
              <a:t>La Surera</a:t>
            </a:r>
            <a:endParaRPr/>
          </a:p>
        </p:txBody>
      </p:sp>
      <p:pic>
        <p:nvPicPr>
          <p:cNvPr id="454" name="Google Shape;454;p70"/>
          <p:cNvPicPr preferRelativeResize="0"/>
          <p:nvPr/>
        </p:nvPicPr>
        <p:blipFill rotWithShape="1">
          <a:blip r:embed="rId3">
            <a:alphaModFix/>
          </a:blip>
          <a:srcRect b="0" l="0" r="0" t="0"/>
          <a:stretch/>
        </p:blipFill>
        <p:spPr>
          <a:xfrm>
            <a:off x="12558808" y="804672"/>
            <a:ext cx="6537008" cy="2614803"/>
          </a:xfrm>
          <a:prstGeom prst="rect">
            <a:avLst/>
          </a:prstGeom>
          <a:noFill/>
          <a:ln>
            <a:noFill/>
          </a:ln>
        </p:spPr>
      </p:pic>
      <p:pic>
        <p:nvPicPr>
          <p:cNvPr id="455" name="Google Shape;455;p70"/>
          <p:cNvPicPr preferRelativeResize="0"/>
          <p:nvPr/>
        </p:nvPicPr>
        <p:blipFill rotWithShape="1">
          <a:blip r:embed="rId4">
            <a:alphaModFix/>
          </a:blip>
          <a:srcRect b="0" l="0" r="0" t="0"/>
          <a:stretch/>
        </p:blipFill>
        <p:spPr>
          <a:xfrm>
            <a:off x="15827312" y="5684857"/>
            <a:ext cx="8253984" cy="6190488"/>
          </a:xfrm>
          <a:prstGeom prst="rect">
            <a:avLst/>
          </a:prstGeom>
          <a:noFill/>
          <a:ln>
            <a:noFill/>
          </a:ln>
        </p:spPr>
      </p:pic>
      <p:pic>
        <p:nvPicPr>
          <p:cNvPr id="456" name="Google Shape;456;p70"/>
          <p:cNvPicPr preferRelativeResize="0"/>
          <p:nvPr/>
        </p:nvPicPr>
        <p:blipFill rotWithShape="1">
          <a:blip r:embed="rId5">
            <a:alphaModFix/>
          </a:blip>
          <a:srcRect b="0" l="0" r="0" t="0"/>
          <a:stretch/>
        </p:blipFill>
        <p:spPr>
          <a:xfrm>
            <a:off x="8556689" y="5133975"/>
            <a:ext cx="5972175" cy="34480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33"/>
          <p:cNvSpPr txBox="1"/>
          <p:nvPr>
            <p:ph type="title"/>
          </p:nvPr>
        </p:nvSpPr>
        <p:spPr>
          <a:xfrm>
            <a:off x="762001" y="5657851"/>
            <a:ext cx="18407742"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a:t>8. Conclusiones</a:t>
            </a:r>
            <a:endParaRPr/>
          </a:p>
        </p:txBody>
      </p:sp>
      <p:sp>
        <p:nvSpPr>
          <p:cNvPr id="462" name="Google Shape;462;p33"/>
          <p:cNvSpPr/>
          <p:nvPr/>
        </p:nvSpPr>
        <p:spPr>
          <a:xfrm>
            <a:off x="603848" y="9661585"/>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grpSp>
        <p:nvGrpSpPr>
          <p:cNvPr id="467" name="Google Shape;467;p34"/>
          <p:cNvGrpSpPr/>
          <p:nvPr/>
        </p:nvGrpSpPr>
        <p:grpSpPr>
          <a:xfrm>
            <a:off x="3448008" y="1445052"/>
            <a:ext cx="17487982" cy="10825894"/>
            <a:chOff x="773278" y="5719"/>
            <a:chExt cx="17487982" cy="10825894"/>
          </a:xfrm>
        </p:grpSpPr>
        <p:sp>
          <p:nvSpPr>
            <p:cNvPr id="468" name="Google Shape;468;p34"/>
            <p:cNvSpPr/>
            <p:nvPr/>
          </p:nvSpPr>
          <p:spPr>
            <a:xfrm>
              <a:off x="773278"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34"/>
            <p:cNvSpPr txBox="1"/>
            <p:nvPr/>
          </p:nvSpPr>
          <p:spPr>
            <a:xfrm>
              <a:off x="773278"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La transición hacia modelos de negocio sostenibles (y regenerativos) es ahora una necesidad estratégica para el turismo, no una elección de estilo de vida.</a:t>
              </a:r>
              <a:endParaRPr b="0" i="0" sz="1400" u="none" cap="none" strike="noStrike">
                <a:solidFill>
                  <a:schemeClr val="lt1"/>
                </a:solidFill>
                <a:latin typeface="Arial"/>
                <a:ea typeface="Arial"/>
                <a:cs typeface="Arial"/>
                <a:sym typeface="Arial"/>
              </a:endParaRPr>
            </a:p>
          </p:txBody>
        </p:sp>
        <p:sp>
          <p:nvSpPr>
            <p:cNvPr id="470" name="Google Shape;470;p34"/>
            <p:cNvSpPr/>
            <p:nvPr/>
          </p:nvSpPr>
          <p:spPr>
            <a:xfrm>
              <a:off x="9933650"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p34"/>
            <p:cNvSpPr txBox="1"/>
            <p:nvPr/>
          </p:nvSpPr>
          <p:spPr>
            <a:xfrm>
              <a:off x="9933650"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Los beneficios abarcan la rentabilidad, la resiliencia, la reputación y el impacto social.</a:t>
              </a:r>
              <a:endParaRPr b="0" i="0" sz="1400" u="none" cap="none" strike="noStrike">
                <a:solidFill>
                  <a:schemeClr val="lt1"/>
                </a:solidFill>
                <a:latin typeface="Arial"/>
                <a:ea typeface="Arial"/>
                <a:cs typeface="Arial"/>
                <a:sym typeface="Arial"/>
              </a:endParaRPr>
            </a:p>
          </p:txBody>
        </p:sp>
        <p:sp>
          <p:nvSpPr>
            <p:cNvPr id="472" name="Google Shape;472;p34"/>
            <p:cNvSpPr/>
            <p:nvPr/>
          </p:nvSpPr>
          <p:spPr>
            <a:xfrm>
              <a:off x="5353464" y="5835047"/>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p34"/>
            <p:cNvSpPr txBox="1"/>
            <p:nvPr/>
          </p:nvSpPr>
          <p:spPr>
            <a:xfrm>
              <a:off x="5353464" y="5835047"/>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FOOTPRINT proporciona al profesorado de FP y a la propiedad de pymes marcos y herramientas para liderar este cambio.</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grpSp>
        <p:nvGrpSpPr>
          <p:cNvPr id="478" name="Google Shape;478;p35"/>
          <p:cNvGrpSpPr/>
          <p:nvPr/>
        </p:nvGrpSpPr>
        <p:grpSpPr>
          <a:xfrm>
            <a:off x="3448008" y="1445052"/>
            <a:ext cx="17487982" cy="10825894"/>
            <a:chOff x="773278" y="5719"/>
            <a:chExt cx="17487982" cy="10825894"/>
          </a:xfrm>
        </p:grpSpPr>
        <p:sp>
          <p:nvSpPr>
            <p:cNvPr id="479" name="Google Shape;479;p35"/>
            <p:cNvSpPr/>
            <p:nvPr/>
          </p:nvSpPr>
          <p:spPr>
            <a:xfrm>
              <a:off x="773278"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0" name="Google Shape;480;p35"/>
            <p:cNvSpPr txBox="1"/>
            <p:nvPr/>
          </p:nvSpPr>
          <p:spPr>
            <a:xfrm>
              <a:off x="773278"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La incorporación de los principios ESG impulsa la innovación y el crecimiento, a la vez que garantiza el cumplimiento normativo.</a:t>
              </a:r>
              <a:endParaRPr b="0" i="0" sz="1400" u="none" cap="none" strike="noStrike">
                <a:solidFill>
                  <a:schemeClr val="lt1"/>
                </a:solidFill>
                <a:latin typeface="Arial"/>
                <a:ea typeface="Arial"/>
                <a:cs typeface="Arial"/>
                <a:sym typeface="Arial"/>
              </a:endParaRPr>
            </a:p>
          </p:txBody>
        </p:sp>
        <p:sp>
          <p:nvSpPr>
            <p:cNvPr id="481" name="Google Shape;481;p35"/>
            <p:cNvSpPr/>
            <p:nvPr/>
          </p:nvSpPr>
          <p:spPr>
            <a:xfrm>
              <a:off x="9933650"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35"/>
            <p:cNvSpPr txBox="1"/>
            <p:nvPr/>
          </p:nvSpPr>
          <p:spPr>
            <a:xfrm>
              <a:off x="9933650"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Los modelos de economía cooperativa y social ofrecen estructuras de gobernanza comprobadas para un turismo equitativo y centrado en la comunidad.</a:t>
              </a:r>
              <a:endParaRPr b="0" i="0" sz="1400" u="none" cap="none" strike="noStrike">
                <a:solidFill>
                  <a:schemeClr val="lt1"/>
                </a:solidFill>
                <a:latin typeface="Arial"/>
                <a:ea typeface="Arial"/>
                <a:cs typeface="Arial"/>
                <a:sym typeface="Arial"/>
              </a:endParaRPr>
            </a:p>
          </p:txBody>
        </p:sp>
        <p:sp>
          <p:nvSpPr>
            <p:cNvPr id="483" name="Google Shape;483;p35"/>
            <p:cNvSpPr/>
            <p:nvPr/>
          </p:nvSpPr>
          <p:spPr>
            <a:xfrm>
              <a:off x="5353464" y="5835047"/>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p35"/>
            <p:cNvSpPr txBox="1"/>
            <p:nvPr/>
          </p:nvSpPr>
          <p:spPr>
            <a:xfrm>
              <a:off x="5353464" y="5835047"/>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El éxito depende del compromiso colectivo, el aprendizaje continuo y la colaboración, convirtiendo el turismo en una fuerza duradera para el bienestar planetario y comunitario.</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76"/>
          <p:cNvSpPr txBox="1"/>
          <p:nvPr>
            <p:ph idx="1" type="body"/>
          </p:nvPr>
        </p:nvSpPr>
        <p:spPr>
          <a:xfrm>
            <a:off x="8655825" y="1714050"/>
            <a:ext cx="15130500" cy="10287900"/>
          </a:xfrm>
          <a:prstGeom prst="rect">
            <a:avLst/>
          </a:prstGeom>
          <a:noFill/>
          <a:ln>
            <a:noFill/>
          </a:ln>
        </p:spPr>
        <p:txBody>
          <a:bodyPr anchorCtr="0" anchor="t" bIns="0" lIns="0" spcFirstLastPara="1" rIns="0" wrap="square" tIns="0">
            <a:noAutofit/>
          </a:bodyPr>
          <a:lstStyle/>
          <a:p>
            <a:pPr indent="-317500" lvl="0" marL="457200" rtl="0" algn="l">
              <a:lnSpc>
                <a:spcPct val="90000"/>
              </a:lnSpc>
              <a:spcBef>
                <a:spcPts val="2000"/>
              </a:spcBef>
              <a:spcAft>
                <a:spcPts val="0"/>
              </a:spcAft>
              <a:buSzPts val="5000"/>
              <a:buFont typeface="Arial"/>
              <a:buChar char="•"/>
            </a:pPr>
            <a:r>
              <a:rPr lang="en-US" sz="4600"/>
              <a:t>¿Cómo ha evolucionado tu comprensión de los modelos de negocio sostenibles tras completar este módulo?</a:t>
            </a:r>
            <a:endParaRPr sz="7000"/>
          </a:p>
          <a:p>
            <a:pPr indent="-317500" lvl="0" marL="457200" rtl="0" algn="l">
              <a:lnSpc>
                <a:spcPct val="90000"/>
              </a:lnSpc>
              <a:spcBef>
                <a:spcPts val="2000"/>
              </a:spcBef>
              <a:spcAft>
                <a:spcPts val="0"/>
              </a:spcAft>
              <a:buSzPts val="5000"/>
              <a:buFont typeface="Arial"/>
              <a:buChar char="•"/>
            </a:pPr>
            <a:r>
              <a:rPr lang="en-US" sz="4600"/>
              <a:t>¿Cuáles son los desafíos y oportunidades más importantes para implementar modelos de negocio sostenibles en el sector turístico de tu región?</a:t>
            </a:r>
            <a:endParaRPr sz="7000"/>
          </a:p>
          <a:p>
            <a:pPr indent="-317500" lvl="0" marL="457200" rtl="0" algn="l">
              <a:lnSpc>
                <a:spcPct val="90000"/>
              </a:lnSpc>
              <a:spcBef>
                <a:spcPts val="2000"/>
              </a:spcBef>
              <a:spcAft>
                <a:spcPts val="0"/>
              </a:spcAft>
              <a:buSzPts val="5000"/>
              <a:buFont typeface="Arial"/>
              <a:buChar char="•"/>
            </a:pPr>
            <a:r>
              <a:rPr lang="en-US" sz="4600"/>
              <a:t>¿Cómo pueden las empresas sociales o cooperativas contribuir al desarrollo de negocios turísticos sostenibles?</a:t>
            </a:r>
            <a:endParaRPr sz="7000"/>
          </a:p>
          <a:p>
            <a:pPr indent="-317500" lvl="0" marL="457200" rtl="0" algn="l">
              <a:lnSpc>
                <a:spcPct val="90000"/>
              </a:lnSpc>
              <a:spcBef>
                <a:spcPts val="2000"/>
              </a:spcBef>
              <a:spcAft>
                <a:spcPts val="0"/>
              </a:spcAft>
              <a:buSzPts val="5000"/>
              <a:buFont typeface="Arial"/>
              <a:buChar char="•"/>
            </a:pPr>
            <a:r>
              <a:rPr lang="en-US" sz="4600"/>
              <a:t>¿Cómo puedes aplicar los conocimientos adquiridos en este módulo a tu puesto actual o a tus aspiraciones futuras en la industria turística?</a:t>
            </a:r>
            <a:endParaRPr sz="7000"/>
          </a:p>
          <a:p>
            <a:pPr indent="-317500" lvl="0" marL="457200" rtl="0" algn="l">
              <a:lnSpc>
                <a:spcPct val="90000"/>
              </a:lnSpc>
              <a:spcBef>
                <a:spcPts val="2000"/>
              </a:spcBef>
              <a:spcAft>
                <a:spcPts val="0"/>
              </a:spcAft>
              <a:buSzPts val="5000"/>
              <a:buFont typeface="Arial"/>
              <a:buChar char="•"/>
            </a:pPr>
            <a:r>
              <a:rPr lang="en-US" sz="4600"/>
              <a:t>¿Qué otros recursos o información necesitas para profundizar tu comprensión de los modelos de negocio sostenibles?</a:t>
            </a:r>
            <a:endParaRPr sz="7000"/>
          </a:p>
        </p:txBody>
      </p:sp>
      <p:sp>
        <p:nvSpPr>
          <p:cNvPr id="490" name="Google Shape;490;p76"/>
          <p:cNvSpPr txBox="1"/>
          <p:nvPr>
            <p:ph type="title"/>
          </p:nvPr>
        </p:nvSpPr>
        <p:spPr>
          <a:xfrm>
            <a:off x="761999" y="1524000"/>
            <a:ext cx="7069016"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n-US"/>
              <a:t>Reflexiones finales</a:t>
            </a:r>
            <a:endParaRPr/>
          </a:p>
        </p:txBody>
      </p:sp>
      <p:pic>
        <p:nvPicPr>
          <p:cNvPr id="491" name="Google Shape;491;p76"/>
          <p:cNvPicPr preferRelativeResize="0"/>
          <p:nvPr/>
        </p:nvPicPr>
        <p:blipFill rotWithShape="1">
          <a:blip r:embed="rId3">
            <a:alphaModFix/>
          </a:blip>
          <a:srcRect b="0" l="0" r="0" t="0"/>
          <a:stretch/>
        </p:blipFill>
        <p:spPr>
          <a:xfrm>
            <a:off x="1381857" y="3943350"/>
            <a:ext cx="5829300" cy="58293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77"/>
          <p:cNvSpPr/>
          <p:nvPr/>
        </p:nvSpPr>
        <p:spPr>
          <a:xfrm>
            <a:off x="603848" y="9661585"/>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pic>
        <p:nvPicPr>
          <p:cNvPr id="497" name="Google Shape;497;p77"/>
          <p:cNvPicPr preferRelativeResize="0"/>
          <p:nvPr/>
        </p:nvPicPr>
        <p:blipFill rotWithShape="1">
          <a:blip r:embed="rId3">
            <a:alphaModFix/>
          </a:blip>
          <a:srcRect b="5262" l="6288" r="6544" t="6224"/>
          <a:stretch/>
        </p:blipFill>
        <p:spPr>
          <a:xfrm>
            <a:off x="7117080" y="1704833"/>
            <a:ext cx="10149840" cy="1030633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2025-07-24T09:28:18Z</dcterms:created>
  <dc:creator>Liliana Calado</dc:creator>
</cp:coreProperties>
</file>