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8"/>
  </p:notesMasterIdLst>
  <p:sldIdLst>
    <p:sldId id="480" r:id="rId2"/>
    <p:sldId id="379" r:id="rId3"/>
    <p:sldId id="380" r:id="rId4"/>
    <p:sldId id="381" r:id="rId5"/>
    <p:sldId id="382" r:id="rId6"/>
    <p:sldId id="383" r:id="rId7"/>
    <p:sldId id="384" r:id="rId8"/>
    <p:sldId id="385" r:id="rId9"/>
    <p:sldId id="386" r:id="rId10"/>
    <p:sldId id="387" r:id="rId11"/>
    <p:sldId id="388" r:id="rId12"/>
    <p:sldId id="389" r:id="rId13"/>
    <p:sldId id="390" r:id="rId14"/>
    <p:sldId id="391" r:id="rId15"/>
    <p:sldId id="392" r:id="rId16"/>
    <p:sldId id="393" r:id="rId17"/>
    <p:sldId id="394" r:id="rId18"/>
    <p:sldId id="395" r:id="rId19"/>
    <p:sldId id="396" r:id="rId20"/>
    <p:sldId id="397" r:id="rId21"/>
    <p:sldId id="398" r:id="rId22"/>
    <p:sldId id="399" r:id="rId23"/>
    <p:sldId id="400" r:id="rId24"/>
    <p:sldId id="401" r:id="rId25"/>
    <p:sldId id="402" r:id="rId26"/>
    <p:sldId id="403" r:id="rId27"/>
    <p:sldId id="404" r:id="rId28"/>
    <p:sldId id="405" r:id="rId29"/>
    <p:sldId id="406" r:id="rId30"/>
    <p:sldId id="407" r:id="rId31"/>
    <p:sldId id="408" r:id="rId32"/>
    <p:sldId id="409" r:id="rId33"/>
    <p:sldId id="410" r:id="rId34"/>
    <p:sldId id="411" r:id="rId35"/>
    <p:sldId id="412" r:id="rId36"/>
    <p:sldId id="413" r:id="rId37"/>
    <p:sldId id="414" r:id="rId38"/>
    <p:sldId id="415" r:id="rId39"/>
    <p:sldId id="416" r:id="rId40"/>
    <p:sldId id="294" r:id="rId41"/>
    <p:sldId id="295" r:id="rId42"/>
    <p:sldId id="296" r:id="rId43"/>
    <p:sldId id="297" r:id="rId44"/>
    <p:sldId id="298" r:id="rId45"/>
    <p:sldId id="299" r:id="rId46"/>
    <p:sldId id="300" r:id="rId47"/>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3"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29" d="100"/>
          <a:sy n="29" d="100"/>
        </p:scale>
        <p:origin x="134" y="782"/>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7" Type="http://schemas.openxmlformats.org/officeDocument/2006/relationships/slide" Target="slides/slide6.xml"/><Relationship Id="rId213" Type="http://customschemas.google.com/relationships/presentationmetadata" Target="metadata"/><Relationship Id="rId21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21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215" Type="http://schemas.openxmlformats.org/officeDocument/2006/relationships/viewProps" Target="viewProps.xml"/><Relationship Id="rId8" Type="http://schemas.openxmlformats.org/officeDocument/2006/relationships/slide" Target="slides/slide7.xml"/><Relationship Id="rId219" Type="http://schemas.microsoft.com/office/2018/10/relationships/authors" Target="authors.xml"/><Relationship Id="rId3" Type="http://schemas.openxmlformats.org/officeDocument/2006/relationships/slide" Target="slides/slide2.xml"/><Relationship Id="rId214"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21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wona Majewska" userId="5f13b075a62d4a59" providerId="LiveId" clId="{10CFDA7F-3883-4A43-A59B-154D0DD6F9C1}"/>
    <pc:docChg chg="undo custSel modSld">
      <pc:chgData name="Iwona Majewska" userId="5f13b075a62d4a59" providerId="LiveId" clId="{10CFDA7F-3883-4A43-A59B-154D0DD6F9C1}" dt="2026-03-05T20:34:18.463" v="261" actId="1076"/>
      <pc:docMkLst>
        <pc:docMk/>
      </pc:docMkLst>
      <pc:sldChg chg="modSp mod">
        <pc:chgData name="Iwona Majewska" userId="5f13b075a62d4a59" providerId="LiveId" clId="{10CFDA7F-3883-4A43-A59B-154D0DD6F9C1}" dt="2026-03-05T20:34:18.463" v="261" actId="1076"/>
        <pc:sldMkLst>
          <pc:docMk/>
          <pc:sldMk cId="0" sldId="298"/>
        </pc:sldMkLst>
        <pc:spChg chg="mod">
          <ac:chgData name="Iwona Majewska" userId="5f13b075a62d4a59" providerId="LiveId" clId="{10CFDA7F-3883-4A43-A59B-154D0DD6F9C1}" dt="2026-03-05T20:34:18.463" v="261" actId="1076"/>
          <ac:spMkLst>
            <pc:docMk/>
            <pc:sldMk cId="0" sldId="298"/>
            <ac:spMk id="489" creationId="{00000000-0000-0000-0000-000000000000}"/>
          </ac:spMkLst>
        </pc:spChg>
      </pc:sldChg>
      <pc:sldChg chg="modSp mod">
        <pc:chgData name="Iwona Majewska" userId="5f13b075a62d4a59" providerId="LiveId" clId="{10CFDA7F-3883-4A43-A59B-154D0DD6F9C1}" dt="2026-03-05T19:49:36.555" v="92" actId="20577"/>
        <pc:sldMkLst>
          <pc:docMk/>
          <pc:sldMk cId="0" sldId="380"/>
        </pc:sldMkLst>
        <pc:spChg chg="mod">
          <ac:chgData name="Iwona Majewska" userId="5f13b075a62d4a59" providerId="LiveId" clId="{10CFDA7F-3883-4A43-A59B-154D0DD6F9C1}" dt="2026-03-05T19:49:36.555" v="92" actId="20577"/>
          <ac:spMkLst>
            <pc:docMk/>
            <pc:sldMk cId="0" sldId="380"/>
            <ac:spMk id="79" creationId="{00000000-0000-0000-0000-000000000000}"/>
          </ac:spMkLst>
        </pc:spChg>
      </pc:sldChg>
      <pc:sldChg chg="modSp mod">
        <pc:chgData name="Iwona Majewska" userId="5f13b075a62d4a59" providerId="LiveId" clId="{10CFDA7F-3883-4A43-A59B-154D0DD6F9C1}" dt="2026-03-05T19:54:20.516" v="100" actId="20577"/>
        <pc:sldMkLst>
          <pc:docMk/>
          <pc:sldMk cId="0" sldId="384"/>
        </pc:sldMkLst>
        <pc:spChg chg="mod">
          <ac:chgData name="Iwona Majewska" userId="5f13b075a62d4a59" providerId="LiveId" clId="{10CFDA7F-3883-4A43-A59B-154D0DD6F9C1}" dt="2026-03-05T19:50:37.030" v="93" actId="14100"/>
          <ac:spMkLst>
            <pc:docMk/>
            <pc:sldMk cId="0" sldId="384"/>
            <ac:spMk id="116" creationId="{00000000-0000-0000-0000-000000000000}"/>
          </ac:spMkLst>
        </pc:spChg>
        <pc:spChg chg="mod">
          <ac:chgData name="Iwona Majewska" userId="5f13b075a62d4a59" providerId="LiveId" clId="{10CFDA7F-3883-4A43-A59B-154D0DD6F9C1}" dt="2026-03-05T19:50:42.043" v="94" actId="14100"/>
          <ac:spMkLst>
            <pc:docMk/>
            <pc:sldMk cId="0" sldId="384"/>
            <ac:spMk id="118" creationId="{00000000-0000-0000-0000-000000000000}"/>
          </ac:spMkLst>
        </pc:spChg>
        <pc:spChg chg="mod">
          <ac:chgData name="Iwona Majewska" userId="5f13b075a62d4a59" providerId="LiveId" clId="{10CFDA7F-3883-4A43-A59B-154D0DD6F9C1}" dt="2026-03-05T19:54:20.516" v="100" actId="20577"/>
          <ac:spMkLst>
            <pc:docMk/>
            <pc:sldMk cId="0" sldId="384"/>
            <ac:spMk id="119" creationId="{00000000-0000-0000-0000-000000000000}"/>
          </ac:spMkLst>
        </pc:spChg>
      </pc:sldChg>
      <pc:sldChg chg="modSp mod">
        <pc:chgData name="Iwona Majewska" userId="5f13b075a62d4a59" providerId="LiveId" clId="{10CFDA7F-3883-4A43-A59B-154D0DD6F9C1}" dt="2026-03-05T19:59:35.728" v="144" actId="20577"/>
        <pc:sldMkLst>
          <pc:docMk/>
          <pc:sldMk cId="0" sldId="386"/>
        </pc:sldMkLst>
        <pc:spChg chg="mod">
          <ac:chgData name="Iwona Majewska" userId="5f13b075a62d4a59" providerId="LiveId" clId="{10CFDA7F-3883-4A43-A59B-154D0DD6F9C1}" dt="2026-03-05T19:59:35.728" v="144" actId="20577"/>
          <ac:spMkLst>
            <pc:docMk/>
            <pc:sldMk cId="0" sldId="386"/>
            <ac:spMk id="132" creationId="{00000000-0000-0000-0000-000000000000}"/>
          </ac:spMkLst>
        </pc:spChg>
      </pc:sldChg>
      <pc:sldChg chg="modSp mod">
        <pc:chgData name="Iwona Majewska" userId="5f13b075a62d4a59" providerId="LiveId" clId="{10CFDA7F-3883-4A43-A59B-154D0DD6F9C1}" dt="2026-03-05T20:01:48.054" v="145" actId="255"/>
        <pc:sldMkLst>
          <pc:docMk/>
          <pc:sldMk cId="0" sldId="387"/>
        </pc:sldMkLst>
        <pc:spChg chg="mod">
          <ac:chgData name="Iwona Majewska" userId="5f13b075a62d4a59" providerId="LiveId" clId="{10CFDA7F-3883-4A43-A59B-154D0DD6F9C1}" dt="2026-03-05T20:01:48.054" v="145" actId="255"/>
          <ac:spMkLst>
            <pc:docMk/>
            <pc:sldMk cId="0" sldId="387"/>
            <ac:spMk id="157" creationId="{00000000-0000-0000-0000-000000000000}"/>
          </ac:spMkLst>
        </pc:spChg>
      </pc:sldChg>
      <pc:sldChg chg="modSp mod">
        <pc:chgData name="Iwona Majewska" userId="5f13b075a62d4a59" providerId="LiveId" clId="{10CFDA7F-3883-4A43-A59B-154D0DD6F9C1}" dt="2026-03-05T20:04:55.961" v="191" actId="20577"/>
        <pc:sldMkLst>
          <pc:docMk/>
          <pc:sldMk cId="0" sldId="388"/>
        </pc:sldMkLst>
        <pc:spChg chg="mod">
          <ac:chgData name="Iwona Majewska" userId="5f13b075a62d4a59" providerId="LiveId" clId="{10CFDA7F-3883-4A43-A59B-154D0DD6F9C1}" dt="2026-03-05T20:02:21.307" v="152" actId="20577"/>
          <ac:spMkLst>
            <pc:docMk/>
            <pc:sldMk cId="0" sldId="388"/>
            <ac:spMk id="162" creationId="{00000000-0000-0000-0000-000000000000}"/>
          </ac:spMkLst>
        </pc:spChg>
        <pc:spChg chg="mod">
          <ac:chgData name="Iwona Majewska" userId="5f13b075a62d4a59" providerId="LiveId" clId="{10CFDA7F-3883-4A43-A59B-154D0DD6F9C1}" dt="2026-03-05T20:04:28.618" v="184" actId="20577"/>
          <ac:spMkLst>
            <pc:docMk/>
            <pc:sldMk cId="0" sldId="388"/>
            <ac:spMk id="175" creationId="{00000000-0000-0000-0000-000000000000}"/>
          </ac:spMkLst>
        </pc:spChg>
        <pc:spChg chg="mod">
          <ac:chgData name="Iwona Majewska" userId="5f13b075a62d4a59" providerId="LiveId" clId="{10CFDA7F-3883-4A43-A59B-154D0DD6F9C1}" dt="2026-03-05T20:04:55.961" v="191" actId="20577"/>
          <ac:spMkLst>
            <pc:docMk/>
            <pc:sldMk cId="0" sldId="388"/>
            <ac:spMk id="179" creationId="{00000000-0000-0000-0000-000000000000}"/>
          </ac:spMkLst>
        </pc:spChg>
      </pc:sldChg>
      <pc:sldChg chg="modSp mod">
        <pc:chgData name="Iwona Majewska" userId="5f13b075a62d4a59" providerId="LiveId" clId="{10CFDA7F-3883-4A43-A59B-154D0DD6F9C1}" dt="2026-03-05T20:05:57.366" v="194" actId="20577"/>
        <pc:sldMkLst>
          <pc:docMk/>
          <pc:sldMk cId="0" sldId="391"/>
        </pc:sldMkLst>
        <pc:spChg chg="mod">
          <ac:chgData name="Iwona Majewska" userId="5f13b075a62d4a59" providerId="LiveId" clId="{10CFDA7F-3883-4A43-A59B-154D0DD6F9C1}" dt="2026-03-05T20:05:57.366" v="194" actId="20577"/>
          <ac:spMkLst>
            <pc:docMk/>
            <pc:sldMk cId="0" sldId="391"/>
            <ac:spMk id="212" creationId="{00000000-0000-0000-0000-000000000000}"/>
          </ac:spMkLst>
        </pc:spChg>
      </pc:sldChg>
      <pc:sldChg chg="modSp mod">
        <pc:chgData name="Iwona Majewska" userId="5f13b075a62d4a59" providerId="LiveId" clId="{10CFDA7F-3883-4A43-A59B-154D0DD6F9C1}" dt="2026-03-05T20:08:04.101" v="200" actId="1076"/>
        <pc:sldMkLst>
          <pc:docMk/>
          <pc:sldMk cId="0" sldId="392"/>
        </pc:sldMkLst>
        <pc:spChg chg="mod">
          <ac:chgData name="Iwona Majewska" userId="5f13b075a62d4a59" providerId="LiveId" clId="{10CFDA7F-3883-4A43-A59B-154D0DD6F9C1}" dt="2026-03-05T20:06:36.843" v="196" actId="1076"/>
          <ac:spMkLst>
            <pc:docMk/>
            <pc:sldMk cId="0" sldId="392"/>
            <ac:spMk id="225" creationId="{00000000-0000-0000-0000-000000000000}"/>
          </ac:spMkLst>
        </pc:spChg>
        <pc:spChg chg="mod">
          <ac:chgData name="Iwona Majewska" userId="5f13b075a62d4a59" providerId="LiveId" clId="{10CFDA7F-3883-4A43-A59B-154D0DD6F9C1}" dt="2026-03-05T20:07:48.810" v="197" actId="14100"/>
          <ac:spMkLst>
            <pc:docMk/>
            <pc:sldMk cId="0" sldId="392"/>
            <ac:spMk id="231" creationId="{00000000-0000-0000-0000-000000000000}"/>
          </ac:spMkLst>
        </pc:spChg>
        <pc:spChg chg="mod">
          <ac:chgData name="Iwona Majewska" userId="5f13b075a62d4a59" providerId="LiveId" clId="{10CFDA7F-3883-4A43-A59B-154D0DD6F9C1}" dt="2026-03-05T20:08:04.101" v="200" actId="1076"/>
          <ac:spMkLst>
            <pc:docMk/>
            <pc:sldMk cId="0" sldId="392"/>
            <ac:spMk id="234" creationId="{00000000-0000-0000-0000-000000000000}"/>
          </ac:spMkLst>
        </pc:spChg>
      </pc:sldChg>
      <pc:sldChg chg="modSp mod">
        <pc:chgData name="Iwona Majewska" userId="5f13b075a62d4a59" providerId="LiveId" clId="{10CFDA7F-3883-4A43-A59B-154D0DD6F9C1}" dt="2026-03-05T20:08:29.650" v="201" actId="1076"/>
        <pc:sldMkLst>
          <pc:docMk/>
          <pc:sldMk cId="0" sldId="394"/>
        </pc:sldMkLst>
        <pc:spChg chg="mod">
          <ac:chgData name="Iwona Majewska" userId="5f13b075a62d4a59" providerId="LiveId" clId="{10CFDA7F-3883-4A43-A59B-154D0DD6F9C1}" dt="2026-03-05T20:08:29.650" v="201" actId="1076"/>
          <ac:spMkLst>
            <pc:docMk/>
            <pc:sldMk cId="0" sldId="394"/>
            <ac:spMk id="261" creationId="{00000000-0000-0000-0000-000000000000}"/>
          </ac:spMkLst>
        </pc:spChg>
      </pc:sldChg>
      <pc:sldChg chg="modSp mod">
        <pc:chgData name="Iwona Majewska" userId="5f13b075a62d4a59" providerId="LiveId" clId="{10CFDA7F-3883-4A43-A59B-154D0DD6F9C1}" dt="2026-03-05T20:09:57.091" v="203" actId="14100"/>
        <pc:sldMkLst>
          <pc:docMk/>
          <pc:sldMk cId="0" sldId="395"/>
        </pc:sldMkLst>
        <pc:spChg chg="mod">
          <ac:chgData name="Iwona Majewska" userId="5f13b075a62d4a59" providerId="LiveId" clId="{10CFDA7F-3883-4A43-A59B-154D0DD6F9C1}" dt="2026-03-05T20:09:57.091" v="203" actId="14100"/>
          <ac:spMkLst>
            <pc:docMk/>
            <pc:sldMk cId="0" sldId="395"/>
            <ac:spMk id="268" creationId="{00000000-0000-0000-0000-000000000000}"/>
          </ac:spMkLst>
        </pc:spChg>
      </pc:sldChg>
      <pc:sldChg chg="modSp mod">
        <pc:chgData name="Iwona Majewska" userId="5f13b075a62d4a59" providerId="LiveId" clId="{10CFDA7F-3883-4A43-A59B-154D0DD6F9C1}" dt="2026-03-05T20:10:40.467" v="205" actId="14100"/>
        <pc:sldMkLst>
          <pc:docMk/>
          <pc:sldMk cId="0" sldId="396"/>
        </pc:sldMkLst>
        <pc:spChg chg="mod">
          <ac:chgData name="Iwona Majewska" userId="5f13b075a62d4a59" providerId="LiveId" clId="{10CFDA7F-3883-4A43-A59B-154D0DD6F9C1}" dt="2026-03-05T20:10:40.467" v="205" actId="14100"/>
          <ac:spMkLst>
            <pc:docMk/>
            <pc:sldMk cId="0" sldId="396"/>
            <ac:spMk id="278" creationId="{00000000-0000-0000-0000-000000000000}"/>
          </ac:spMkLst>
        </pc:spChg>
      </pc:sldChg>
      <pc:sldChg chg="modSp mod">
        <pc:chgData name="Iwona Majewska" userId="5f13b075a62d4a59" providerId="LiveId" clId="{10CFDA7F-3883-4A43-A59B-154D0DD6F9C1}" dt="2026-03-05T20:13:05.994" v="212" actId="1076"/>
        <pc:sldMkLst>
          <pc:docMk/>
          <pc:sldMk cId="0" sldId="397"/>
        </pc:sldMkLst>
        <pc:spChg chg="mod">
          <ac:chgData name="Iwona Majewska" userId="5f13b075a62d4a59" providerId="LiveId" clId="{10CFDA7F-3883-4A43-A59B-154D0DD6F9C1}" dt="2026-03-05T20:12:56.579" v="210" actId="1076"/>
          <ac:spMkLst>
            <pc:docMk/>
            <pc:sldMk cId="0" sldId="397"/>
            <ac:spMk id="287" creationId="{00000000-0000-0000-0000-000000000000}"/>
          </ac:spMkLst>
        </pc:spChg>
        <pc:spChg chg="mod">
          <ac:chgData name="Iwona Majewska" userId="5f13b075a62d4a59" providerId="LiveId" clId="{10CFDA7F-3883-4A43-A59B-154D0DD6F9C1}" dt="2026-03-05T20:12:59.844" v="211" actId="1076"/>
          <ac:spMkLst>
            <pc:docMk/>
            <pc:sldMk cId="0" sldId="397"/>
            <ac:spMk id="288" creationId="{00000000-0000-0000-0000-000000000000}"/>
          </ac:spMkLst>
        </pc:spChg>
        <pc:picChg chg="mod">
          <ac:chgData name="Iwona Majewska" userId="5f13b075a62d4a59" providerId="LiveId" clId="{10CFDA7F-3883-4A43-A59B-154D0DD6F9C1}" dt="2026-03-05T20:13:05.994" v="212" actId="1076"/>
          <ac:picMkLst>
            <pc:docMk/>
            <pc:sldMk cId="0" sldId="397"/>
            <ac:picMk id="286" creationId="{00000000-0000-0000-0000-000000000000}"/>
          </ac:picMkLst>
        </pc:picChg>
      </pc:sldChg>
      <pc:sldChg chg="modSp mod">
        <pc:chgData name="Iwona Majewska" userId="5f13b075a62d4a59" providerId="LiveId" clId="{10CFDA7F-3883-4A43-A59B-154D0DD6F9C1}" dt="2026-03-05T20:17:50.391" v="232" actId="20577"/>
        <pc:sldMkLst>
          <pc:docMk/>
          <pc:sldMk cId="0" sldId="398"/>
        </pc:sldMkLst>
        <pc:spChg chg="mod">
          <ac:chgData name="Iwona Majewska" userId="5f13b075a62d4a59" providerId="LiveId" clId="{10CFDA7F-3883-4A43-A59B-154D0DD6F9C1}" dt="2026-03-05T20:17:50.391" v="232" actId="20577"/>
          <ac:spMkLst>
            <pc:docMk/>
            <pc:sldMk cId="0" sldId="398"/>
            <ac:spMk id="293" creationId="{00000000-0000-0000-0000-000000000000}"/>
          </ac:spMkLst>
        </pc:spChg>
      </pc:sldChg>
      <pc:sldChg chg="modSp mod">
        <pc:chgData name="Iwona Majewska" userId="5f13b075a62d4a59" providerId="LiveId" clId="{10CFDA7F-3883-4A43-A59B-154D0DD6F9C1}" dt="2026-03-05T20:18:21.419" v="237" actId="1076"/>
        <pc:sldMkLst>
          <pc:docMk/>
          <pc:sldMk cId="0" sldId="399"/>
        </pc:sldMkLst>
        <pc:spChg chg="mod">
          <ac:chgData name="Iwona Majewska" userId="5f13b075a62d4a59" providerId="LiveId" clId="{10CFDA7F-3883-4A43-A59B-154D0DD6F9C1}" dt="2026-03-05T20:18:06.431" v="235" actId="14100"/>
          <ac:spMkLst>
            <pc:docMk/>
            <pc:sldMk cId="0" sldId="399"/>
            <ac:spMk id="300" creationId="{00000000-0000-0000-0000-000000000000}"/>
          </ac:spMkLst>
        </pc:spChg>
        <pc:picChg chg="mod">
          <ac:chgData name="Iwona Majewska" userId="5f13b075a62d4a59" providerId="LiveId" clId="{10CFDA7F-3883-4A43-A59B-154D0DD6F9C1}" dt="2026-03-05T20:18:21.419" v="237" actId="1076"/>
          <ac:picMkLst>
            <pc:docMk/>
            <pc:sldMk cId="0" sldId="399"/>
            <ac:picMk id="301" creationId="{00000000-0000-0000-0000-000000000000}"/>
          </ac:picMkLst>
        </pc:picChg>
      </pc:sldChg>
      <pc:sldChg chg="modSp mod">
        <pc:chgData name="Iwona Majewska" userId="5f13b075a62d4a59" providerId="LiveId" clId="{10CFDA7F-3883-4A43-A59B-154D0DD6F9C1}" dt="2026-03-05T20:18:43.712" v="238" actId="1076"/>
        <pc:sldMkLst>
          <pc:docMk/>
          <pc:sldMk cId="0" sldId="401"/>
        </pc:sldMkLst>
        <pc:spChg chg="mod">
          <ac:chgData name="Iwona Majewska" userId="5f13b075a62d4a59" providerId="LiveId" clId="{10CFDA7F-3883-4A43-A59B-154D0DD6F9C1}" dt="2026-03-05T20:18:43.712" v="238" actId="1076"/>
          <ac:spMkLst>
            <pc:docMk/>
            <pc:sldMk cId="0" sldId="401"/>
            <ac:spMk id="313" creationId="{00000000-0000-0000-0000-000000000000}"/>
          </ac:spMkLst>
        </pc:spChg>
      </pc:sldChg>
      <pc:sldChg chg="modSp mod">
        <pc:chgData name="Iwona Majewska" userId="5f13b075a62d4a59" providerId="LiveId" clId="{10CFDA7F-3883-4A43-A59B-154D0DD6F9C1}" dt="2026-03-05T20:19:43.009" v="239" actId="1076"/>
        <pc:sldMkLst>
          <pc:docMk/>
          <pc:sldMk cId="0" sldId="403"/>
        </pc:sldMkLst>
        <pc:spChg chg="mod">
          <ac:chgData name="Iwona Majewska" userId="5f13b075a62d4a59" providerId="LiveId" clId="{10CFDA7F-3883-4A43-A59B-154D0DD6F9C1}" dt="2026-03-05T20:19:43.009" v="239" actId="1076"/>
          <ac:spMkLst>
            <pc:docMk/>
            <pc:sldMk cId="0" sldId="403"/>
            <ac:spMk id="326" creationId="{00000000-0000-0000-0000-000000000000}"/>
          </ac:spMkLst>
        </pc:spChg>
      </pc:sldChg>
      <pc:sldChg chg="modSp mod">
        <pc:chgData name="Iwona Majewska" userId="5f13b075a62d4a59" providerId="LiveId" clId="{10CFDA7F-3883-4A43-A59B-154D0DD6F9C1}" dt="2026-03-05T20:22:30.470" v="245" actId="1076"/>
        <pc:sldMkLst>
          <pc:docMk/>
          <pc:sldMk cId="0" sldId="405"/>
        </pc:sldMkLst>
        <pc:spChg chg="mod">
          <ac:chgData name="Iwona Majewska" userId="5f13b075a62d4a59" providerId="LiveId" clId="{10CFDA7F-3883-4A43-A59B-154D0DD6F9C1}" dt="2026-03-05T20:22:30.470" v="245" actId="1076"/>
          <ac:spMkLst>
            <pc:docMk/>
            <pc:sldMk cId="0" sldId="405"/>
            <ac:spMk id="339" creationId="{00000000-0000-0000-0000-000000000000}"/>
          </ac:spMkLst>
        </pc:spChg>
      </pc:sldChg>
      <pc:sldChg chg="modSp mod">
        <pc:chgData name="Iwona Majewska" userId="5f13b075a62d4a59" providerId="LiveId" clId="{10CFDA7F-3883-4A43-A59B-154D0DD6F9C1}" dt="2026-03-05T20:23:31.656" v="256" actId="255"/>
        <pc:sldMkLst>
          <pc:docMk/>
          <pc:sldMk cId="0" sldId="406"/>
        </pc:sldMkLst>
        <pc:spChg chg="mod">
          <ac:chgData name="Iwona Majewska" userId="5f13b075a62d4a59" providerId="LiveId" clId="{10CFDA7F-3883-4A43-A59B-154D0DD6F9C1}" dt="2026-03-05T20:23:31.656" v="256" actId="255"/>
          <ac:spMkLst>
            <pc:docMk/>
            <pc:sldMk cId="0" sldId="406"/>
            <ac:spMk id="345" creationId="{00000000-0000-0000-0000-000000000000}"/>
          </ac:spMkLst>
        </pc:spChg>
      </pc:sldChg>
      <pc:sldChg chg="modSp mod">
        <pc:chgData name="Iwona Majewska" userId="5f13b075a62d4a59" providerId="LiveId" clId="{10CFDA7F-3883-4A43-A59B-154D0DD6F9C1}" dt="2026-03-05T20:29:23.752" v="257" actId="14100"/>
        <pc:sldMkLst>
          <pc:docMk/>
          <pc:sldMk cId="0" sldId="411"/>
        </pc:sldMkLst>
        <pc:spChg chg="mod">
          <ac:chgData name="Iwona Majewska" userId="5f13b075a62d4a59" providerId="LiveId" clId="{10CFDA7F-3883-4A43-A59B-154D0DD6F9C1}" dt="2026-03-05T20:29:23.752" v="257" actId="14100"/>
          <ac:spMkLst>
            <pc:docMk/>
            <pc:sldMk cId="0" sldId="411"/>
            <ac:spMk id="404" creationId="{00000000-0000-0000-0000-000000000000}"/>
          </ac:spMkLst>
        </pc:spChg>
      </pc:sldChg>
      <pc:sldChg chg="modSp mod">
        <pc:chgData name="Iwona Majewska" userId="5f13b075a62d4a59" providerId="LiveId" clId="{10CFDA7F-3883-4A43-A59B-154D0DD6F9C1}" dt="2026-03-05T20:30:21.768" v="260" actId="14100"/>
        <pc:sldMkLst>
          <pc:docMk/>
          <pc:sldMk cId="0" sldId="412"/>
        </pc:sldMkLst>
        <pc:spChg chg="mod">
          <ac:chgData name="Iwona Majewska" userId="5f13b075a62d4a59" providerId="LiveId" clId="{10CFDA7F-3883-4A43-A59B-154D0DD6F9C1}" dt="2026-03-05T20:30:08.360" v="258" actId="14100"/>
          <ac:spMkLst>
            <pc:docMk/>
            <pc:sldMk cId="0" sldId="412"/>
            <ac:spMk id="412" creationId="{00000000-0000-0000-0000-000000000000}"/>
          </ac:spMkLst>
        </pc:spChg>
        <pc:spChg chg="mod">
          <ac:chgData name="Iwona Majewska" userId="5f13b075a62d4a59" providerId="LiveId" clId="{10CFDA7F-3883-4A43-A59B-154D0DD6F9C1}" dt="2026-03-05T20:30:21.768" v="260" actId="14100"/>
          <ac:spMkLst>
            <pc:docMk/>
            <pc:sldMk cId="0" sldId="412"/>
            <ac:spMk id="41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a:extLst>
            <a:ext uri="{FF2B5EF4-FFF2-40B4-BE49-F238E27FC236}">
              <a16:creationId xmlns:a16="http://schemas.microsoft.com/office/drawing/2014/main" id="{EAC1589D-E7C4-6EA5-05C4-EF916BF9E3BA}"/>
            </a:ext>
          </a:extLst>
        </p:cNvPr>
        <p:cNvGrpSpPr/>
        <p:nvPr/>
      </p:nvGrpSpPr>
      <p:grpSpPr>
        <a:xfrm>
          <a:off x="0" y="0"/>
          <a:ext cx="0" cy="0"/>
          <a:chOff x="0" y="0"/>
          <a:chExt cx="0" cy="0"/>
        </a:xfrm>
      </p:grpSpPr>
      <p:sp>
        <p:nvSpPr>
          <p:cNvPr id="414" name="Google Shape;414;p29:notes">
            <a:extLst>
              <a:ext uri="{FF2B5EF4-FFF2-40B4-BE49-F238E27FC236}">
                <a16:creationId xmlns:a16="http://schemas.microsoft.com/office/drawing/2014/main" id="{BEDF817E-ED3E-E53A-318C-786ED9CAE14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5" name="Google Shape;415;p29:notes">
            <a:extLst>
              <a:ext uri="{FF2B5EF4-FFF2-40B4-BE49-F238E27FC236}">
                <a16:creationId xmlns:a16="http://schemas.microsoft.com/office/drawing/2014/main" id="{9D4AD93F-4DD6-9AE6-7CF4-C6DC4A4AB6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0624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 name="Google Shape;7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 name="Google Shape;8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8d849362a4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g38d849362a4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8d849362a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g38d849362a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 name="Google Shape;138;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4" name="Google Shape;27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7" name="Google Shape;29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4" name="Google Shape;324;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7" name="Google Shape;38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394" name="Google Shape;394;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02" name="Google Shape;402;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10" name="Google Shape;410;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18" name="Google Shape;418;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26" name="Google Shape;426;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3" name="Google Shape;433;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2" name="Google Shape;442;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9" name="Google Shape;45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7" name="Google Shape;487;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4" name="Google Shape;494;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0" name="Google Shape;50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8"/>
        <p:cNvGrpSpPr/>
        <p:nvPr/>
      </p:nvGrpSpPr>
      <p:grpSpPr>
        <a:xfrm>
          <a:off x="0" y="0"/>
          <a:ext cx="0" cy="0"/>
          <a:chOff x="0" y="0"/>
          <a:chExt cx="0" cy="0"/>
        </a:xfrm>
      </p:grpSpPr>
      <p:sp>
        <p:nvSpPr>
          <p:cNvPr id="19" name="Google Shape;19;p1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extLst>
      <p:ext uri="{BB962C8B-B14F-4D97-AF65-F5344CB8AC3E}">
        <p14:creationId xmlns:p14="http://schemas.microsoft.com/office/powerpoint/2010/main" val="434235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sp>
        <p:nvSpPr>
          <p:cNvPr id="25" name="Google Shape;25;p18"/>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6" name="Google Shape;26;p18"/>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7" name="Google Shape;27;p1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8" name="Google Shape;28;p18"/>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 name="Google Shape;29;p1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0" name="Google Shape;30;p1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43080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42119579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9" r:id="rId2"/>
    <p:sldLayoutId id="2147483660" r:id="rId3"/>
    <p:sldLayoutId id="2147483664" r:id="rId4"/>
    <p:sldLayoutId id="2147483665" r:id="rId5"/>
    <p:sldLayoutId id="214748366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atout-france.fr/"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hyperlink" Target="https://welcommonhostel.gr/"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6">
          <a:extLst>
            <a:ext uri="{FF2B5EF4-FFF2-40B4-BE49-F238E27FC236}">
              <a16:creationId xmlns:a16="http://schemas.microsoft.com/office/drawing/2014/main" id="{DF77C719-DCC4-298F-9624-523943AFF844}"/>
            </a:ext>
          </a:extLst>
        </p:cNvPr>
        <p:cNvGrpSpPr/>
        <p:nvPr/>
      </p:nvGrpSpPr>
      <p:grpSpPr>
        <a:xfrm>
          <a:off x="0" y="0"/>
          <a:ext cx="0" cy="0"/>
          <a:chOff x="0" y="0"/>
          <a:chExt cx="0" cy="0"/>
        </a:xfrm>
      </p:grpSpPr>
    </p:spTree>
    <p:extLst>
      <p:ext uri="{BB962C8B-B14F-4D97-AF65-F5344CB8AC3E}">
        <p14:creationId xmlns:p14="http://schemas.microsoft.com/office/powerpoint/2010/main" val="41128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
          <p:cNvSpPr txBox="1">
            <a:spLocks noGrp="1"/>
          </p:cNvSpPr>
          <p:nvPr>
            <p:ph type="title"/>
          </p:nvPr>
        </p:nvSpPr>
        <p:spPr>
          <a:xfrm>
            <a:off x="762001" y="5657851"/>
            <a:ext cx="16849343"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a:t>8. Zrównoważone modele biznesowe</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
          <p:cNvSpPr txBox="1">
            <a:spLocks noGrp="1"/>
          </p:cNvSpPr>
          <p:nvPr>
            <p:ph type="body" idx="1"/>
          </p:nvPr>
        </p:nvSpPr>
        <p:spPr>
          <a:xfrm>
            <a:off x="762000" y="3545624"/>
            <a:ext cx="20000700" cy="9226500"/>
          </a:xfrm>
          <a:prstGeom prst="rect">
            <a:avLst/>
          </a:prstGeom>
          <a:noFill/>
          <a:ln>
            <a:noFill/>
          </a:ln>
        </p:spPr>
        <p:txBody>
          <a:bodyPr spcFirstLastPara="1" wrap="square" lIns="0" tIns="118850" rIns="0" bIns="0" anchor="t" anchorCtr="0">
            <a:noAutofit/>
          </a:bodyPr>
          <a:lstStyle/>
          <a:p>
            <a:pPr marL="0" lvl="0" indent="0" algn="l" rtl="0">
              <a:lnSpc>
                <a:spcPct val="100000"/>
              </a:lnSpc>
              <a:spcBef>
                <a:spcPts val="0"/>
              </a:spcBef>
              <a:spcAft>
                <a:spcPts val="0"/>
              </a:spcAft>
              <a:buClr>
                <a:srgbClr val="323232"/>
              </a:buClr>
              <a:buSzPts val="6000"/>
              <a:buNone/>
            </a:pPr>
            <a:r>
              <a:rPr lang="en-US" sz="4000" dirty="0"/>
              <a:t>Po </a:t>
            </a:r>
            <a:r>
              <a:rPr lang="en-US" sz="4000" dirty="0" err="1"/>
              <a:t>ukończeniu</a:t>
            </a:r>
            <a:r>
              <a:rPr lang="en-US" sz="4000" dirty="0"/>
              <a:t> </a:t>
            </a:r>
            <a:r>
              <a:rPr lang="en-US" sz="4000" dirty="0" err="1"/>
              <a:t>tego</a:t>
            </a:r>
            <a:r>
              <a:rPr lang="en-US" sz="4000" dirty="0"/>
              <a:t> </a:t>
            </a:r>
            <a:r>
              <a:rPr lang="en-US" sz="4000" dirty="0" err="1"/>
              <a:t>modułu</a:t>
            </a:r>
            <a:r>
              <a:rPr lang="en-US" sz="4000" dirty="0"/>
              <a:t> </a:t>
            </a:r>
            <a:r>
              <a:rPr lang="en-US" sz="4000" dirty="0" err="1"/>
              <a:t>nauczyciele</a:t>
            </a:r>
            <a:r>
              <a:rPr lang="en-US" sz="4000" dirty="0"/>
              <a:t> </a:t>
            </a:r>
            <a:r>
              <a:rPr lang="en-US" sz="4000" dirty="0" err="1"/>
              <a:t>będą</a:t>
            </a:r>
            <a:r>
              <a:rPr lang="en-US" sz="4000" dirty="0"/>
              <a:t> </a:t>
            </a:r>
            <a:r>
              <a:rPr lang="en-US" sz="4000" dirty="0" err="1"/>
              <a:t>potrafili</a:t>
            </a:r>
            <a:r>
              <a:rPr lang="en-US" sz="4000" dirty="0"/>
              <a:t>:</a:t>
            </a:r>
            <a:endParaRPr dirty="0"/>
          </a:p>
          <a:p>
            <a:pPr marL="914400" lvl="0" indent="-685800" algn="l" rtl="0">
              <a:lnSpc>
                <a:spcPct val="100000"/>
              </a:lnSpc>
              <a:spcBef>
                <a:spcPts val="2000"/>
              </a:spcBef>
              <a:spcAft>
                <a:spcPts val="0"/>
              </a:spcAft>
              <a:buSzPts val="5600"/>
              <a:buFont typeface="Arial"/>
              <a:buChar char="•"/>
            </a:pPr>
            <a:r>
              <a:rPr lang="en-US" sz="4000" dirty="0" err="1"/>
              <a:t>Analizować</a:t>
            </a:r>
            <a:r>
              <a:rPr lang="en-US" sz="4000" dirty="0"/>
              <a:t> </a:t>
            </a:r>
            <a:r>
              <a:rPr lang="en-US" sz="4000" dirty="0" err="1"/>
              <a:t>różne</a:t>
            </a:r>
            <a:r>
              <a:rPr lang="en-US" sz="4000" dirty="0"/>
              <a:t> </a:t>
            </a:r>
            <a:r>
              <a:rPr lang="en-US" sz="4000" dirty="0" err="1"/>
              <a:t>modele</a:t>
            </a:r>
            <a:r>
              <a:rPr lang="en-US" sz="4000" dirty="0"/>
              <a:t> </a:t>
            </a:r>
            <a:r>
              <a:rPr lang="en-US" sz="4000" dirty="0" err="1"/>
              <a:t>zrównoważonego</a:t>
            </a:r>
            <a:r>
              <a:rPr lang="en-US" sz="4000" dirty="0"/>
              <a:t> </a:t>
            </a:r>
            <a:r>
              <a:rPr lang="en-US" sz="4000" dirty="0" err="1"/>
              <a:t>biznesu</a:t>
            </a:r>
            <a:r>
              <a:rPr lang="en-US" sz="4000" dirty="0"/>
              <a:t> </a:t>
            </a:r>
            <a:r>
              <a:rPr lang="en-US" sz="4000" dirty="0" err="1"/>
              <a:t>mające</a:t>
            </a:r>
            <a:r>
              <a:rPr lang="en-US" sz="4000" dirty="0"/>
              <a:t> </a:t>
            </a:r>
            <a:r>
              <a:rPr lang="en-US" sz="4000" dirty="0" err="1"/>
              <a:t>zastosowanie</a:t>
            </a:r>
            <a:r>
              <a:rPr lang="en-US" sz="4000" dirty="0"/>
              <a:t> w </a:t>
            </a:r>
            <a:r>
              <a:rPr lang="en-US" sz="4000" dirty="0" err="1"/>
              <a:t>sektorze</a:t>
            </a:r>
            <a:r>
              <a:rPr lang="en-US" sz="4000" dirty="0"/>
              <a:t> </a:t>
            </a:r>
            <a:r>
              <a:rPr lang="en-US" sz="4000" dirty="0" err="1"/>
              <a:t>turystycznym</a:t>
            </a:r>
            <a:r>
              <a:rPr lang="en-US" sz="4000" dirty="0"/>
              <a:t>. </a:t>
            </a:r>
            <a:endParaRPr dirty="0"/>
          </a:p>
          <a:p>
            <a:pPr marL="914400" lvl="0" indent="-685800" algn="l" rtl="0">
              <a:lnSpc>
                <a:spcPct val="100000"/>
              </a:lnSpc>
              <a:spcBef>
                <a:spcPts val="2000"/>
              </a:spcBef>
              <a:spcAft>
                <a:spcPts val="0"/>
              </a:spcAft>
              <a:buSzPts val="5600"/>
              <a:buFont typeface="Arial"/>
              <a:buChar char="•"/>
            </a:pPr>
            <a:r>
              <a:rPr lang="en-US" sz="4000" dirty="0" err="1"/>
              <a:t>Ocenić</a:t>
            </a:r>
            <a:r>
              <a:rPr lang="en-US" sz="4000" dirty="0"/>
              <a:t> </a:t>
            </a:r>
            <a:r>
              <a:rPr lang="en-US" sz="4000" dirty="0" err="1"/>
              <a:t>wpływ</a:t>
            </a:r>
            <a:r>
              <a:rPr lang="en-US" sz="4000" dirty="0"/>
              <a:t> </a:t>
            </a:r>
            <a:r>
              <a:rPr lang="en-US" sz="4000" dirty="0" err="1"/>
              <a:t>różnych</a:t>
            </a:r>
            <a:r>
              <a:rPr lang="en-US" sz="4000" dirty="0"/>
              <a:t> </a:t>
            </a:r>
            <a:r>
              <a:rPr lang="en-US" sz="4000" dirty="0" err="1"/>
              <a:t>podejść</a:t>
            </a:r>
            <a:r>
              <a:rPr lang="en-US" sz="4000" dirty="0"/>
              <a:t> </a:t>
            </a:r>
            <a:r>
              <a:rPr lang="en-US" sz="4000" dirty="0" err="1"/>
              <a:t>biznesowych</a:t>
            </a:r>
            <a:r>
              <a:rPr lang="en-US" sz="4000" dirty="0"/>
              <a:t> w </a:t>
            </a:r>
            <a:r>
              <a:rPr lang="en-US" sz="4000" dirty="0" err="1"/>
              <a:t>turystyce</a:t>
            </a:r>
            <a:r>
              <a:rPr lang="en-US" sz="4000" dirty="0"/>
              <a:t> </a:t>
            </a:r>
            <a:r>
              <a:rPr lang="en-US" sz="4000" dirty="0" err="1"/>
              <a:t>na</a:t>
            </a:r>
            <a:r>
              <a:rPr lang="en-US" sz="4000" dirty="0"/>
              <a:t> </a:t>
            </a:r>
            <a:r>
              <a:rPr lang="en-US" sz="4000" dirty="0" err="1"/>
              <a:t>środowisko</a:t>
            </a:r>
            <a:r>
              <a:rPr lang="en-US" sz="4000" dirty="0"/>
              <a:t>, </a:t>
            </a:r>
            <a:r>
              <a:rPr lang="en-US" sz="4000" dirty="0" err="1"/>
              <a:t>gospodarkę</a:t>
            </a:r>
            <a:r>
              <a:rPr lang="en-US" sz="4000" dirty="0"/>
              <a:t> i </a:t>
            </a:r>
            <a:r>
              <a:rPr lang="en-US" sz="4000" dirty="0" err="1"/>
              <a:t>społeczeństwo</a:t>
            </a:r>
            <a:r>
              <a:rPr lang="en-US" sz="4000" dirty="0"/>
              <a:t>. </a:t>
            </a:r>
            <a:endParaRPr dirty="0"/>
          </a:p>
          <a:p>
            <a:pPr marL="914400" lvl="0" indent="-685800" algn="l" rtl="0">
              <a:lnSpc>
                <a:spcPct val="100000"/>
              </a:lnSpc>
              <a:spcBef>
                <a:spcPts val="2000"/>
              </a:spcBef>
              <a:spcAft>
                <a:spcPts val="0"/>
              </a:spcAft>
              <a:buSzPts val="5600"/>
              <a:buFont typeface="Arial"/>
              <a:buChar char="•"/>
            </a:pPr>
            <a:r>
              <a:rPr lang="en-US" sz="4000" dirty="0" err="1"/>
              <a:t>Opracowywać</a:t>
            </a:r>
            <a:r>
              <a:rPr lang="en-US" sz="4000" dirty="0"/>
              <a:t> </a:t>
            </a:r>
            <a:r>
              <a:rPr lang="en-US" sz="4000" dirty="0" err="1"/>
              <a:t>programy</a:t>
            </a:r>
            <a:r>
              <a:rPr lang="en-US" sz="4000" dirty="0"/>
              <a:t> </a:t>
            </a:r>
            <a:r>
              <a:rPr lang="en-US" sz="4000" dirty="0" err="1"/>
              <a:t>nauczania</a:t>
            </a:r>
            <a:r>
              <a:rPr lang="en-US" sz="4000" dirty="0"/>
              <a:t> </a:t>
            </a:r>
            <a:r>
              <a:rPr lang="en-US" sz="4000" dirty="0" err="1"/>
              <a:t>oparte</a:t>
            </a:r>
            <a:r>
              <a:rPr lang="en-US" sz="4000" dirty="0"/>
              <a:t> </a:t>
            </a:r>
            <a:r>
              <a:rPr lang="en-US" sz="4000" dirty="0" err="1"/>
              <a:t>na</a:t>
            </a:r>
            <a:r>
              <a:rPr lang="en-US" sz="4000" dirty="0"/>
              <a:t> </a:t>
            </a:r>
            <a:r>
              <a:rPr lang="en-US" sz="4000" dirty="0" err="1"/>
              <a:t>kompetencjach</a:t>
            </a:r>
            <a:r>
              <a:rPr lang="en-US" sz="4000" dirty="0"/>
              <a:t>, </a:t>
            </a:r>
            <a:r>
              <a:rPr lang="en-US" sz="4000" dirty="0" err="1"/>
              <a:t>uwzględniające</a:t>
            </a:r>
            <a:r>
              <a:rPr lang="en-US" sz="4000" dirty="0"/>
              <a:t> </a:t>
            </a:r>
            <a:r>
              <a:rPr lang="en-US" sz="4000" dirty="0" err="1"/>
              <a:t>zasady</a:t>
            </a:r>
            <a:r>
              <a:rPr lang="en-US" sz="4000" dirty="0"/>
              <a:t> </a:t>
            </a:r>
            <a:r>
              <a:rPr lang="en-US" sz="4000" dirty="0" err="1"/>
              <a:t>zrównoważonego</a:t>
            </a:r>
            <a:r>
              <a:rPr lang="en-US" sz="4000" dirty="0"/>
              <a:t> </a:t>
            </a:r>
            <a:r>
              <a:rPr lang="en-US" sz="4000" dirty="0" err="1"/>
              <a:t>rozwoju</a:t>
            </a:r>
            <a:r>
              <a:rPr lang="en-US" sz="4000" dirty="0"/>
              <a:t>.</a:t>
            </a:r>
            <a:endParaRPr dirty="0"/>
          </a:p>
          <a:p>
            <a:pPr marL="914400" lvl="0" indent="-685800" algn="l" rtl="0">
              <a:lnSpc>
                <a:spcPct val="100000"/>
              </a:lnSpc>
              <a:spcBef>
                <a:spcPts val="2000"/>
              </a:spcBef>
              <a:spcAft>
                <a:spcPts val="0"/>
              </a:spcAft>
              <a:buSzPts val="5600"/>
              <a:buFont typeface="Arial"/>
              <a:buChar char="•"/>
            </a:pPr>
            <a:r>
              <a:rPr lang="en-US" sz="4000" dirty="0" err="1"/>
              <a:t>Stosować</a:t>
            </a:r>
            <a:r>
              <a:rPr lang="en-US" sz="4000" dirty="0"/>
              <a:t> </a:t>
            </a:r>
            <a:r>
              <a:rPr lang="en-US" sz="4000" dirty="0" err="1"/>
              <a:t>metody</a:t>
            </a:r>
            <a:r>
              <a:rPr lang="en-US" sz="4000" dirty="0"/>
              <a:t> </a:t>
            </a:r>
            <a:r>
              <a:rPr lang="en-US" sz="4000" dirty="0" err="1"/>
              <a:t>pedagogiczne</a:t>
            </a:r>
            <a:r>
              <a:rPr lang="en-US" sz="4000" dirty="0"/>
              <a:t> </a:t>
            </a:r>
            <a:r>
              <a:rPr lang="en-US" sz="4000" dirty="0" err="1"/>
              <a:t>odpowiednie</a:t>
            </a:r>
            <a:r>
              <a:rPr lang="en-US" sz="4000" dirty="0"/>
              <a:t> do </a:t>
            </a:r>
            <a:r>
              <a:rPr lang="en-US" sz="4000" dirty="0" err="1"/>
              <a:t>nauczania</a:t>
            </a:r>
            <a:r>
              <a:rPr lang="en-US" sz="4000" dirty="0"/>
              <a:t> </a:t>
            </a:r>
            <a:r>
              <a:rPr lang="pl-PL" sz="4000" dirty="0"/>
              <a:t>zagadnień zrównoważonej turystyki.</a:t>
            </a:r>
            <a:endParaRPr dirty="0"/>
          </a:p>
          <a:p>
            <a:pPr marL="914400" lvl="0" indent="-685800" algn="l" rtl="0">
              <a:lnSpc>
                <a:spcPct val="100000"/>
              </a:lnSpc>
              <a:spcBef>
                <a:spcPts val="2000"/>
              </a:spcBef>
              <a:spcAft>
                <a:spcPts val="0"/>
              </a:spcAft>
              <a:buSzPts val="5600"/>
              <a:buFont typeface="Arial"/>
              <a:buChar char="•"/>
            </a:pPr>
            <a:r>
              <a:rPr lang="en-US" sz="4000" dirty="0" err="1"/>
              <a:t>Oceniania</a:t>
            </a:r>
            <a:r>
              <a:rPr lang="en-US" sz="4000" dirty="0"/>
              <a:t> </a:t>
            </a:r>
            <a:r>
              <a:rPr lang="en-US" sz="4000" dirty="0" err="1"/>
              <a:t>kompetencji</a:t>
            </a:r>
            <a:r>
              <a:rPr lang="en-US" sz="4000" dirty="0"/>
              <a:t> </a:t>
            </a:r>
            <a:r>
              <a:rPr lang="en-US" sz="4000" dirty="0" err="1"/>
              <a:t>uczniów</a:t>
            </a:r>
            <a:r>
              <a:rPr lang="en-US" sz="4000" dirty="0"/>
              <a:t> w </a:t>
            </a:r>
            <a:r>
              <a:rPr lang="en-US" sz="4000" dirty="0" err="1"/>
              <a:t>zakresie</a:t>
            </a:r>
            <a:r>
              <a:rPr lang="en-US" sz="4000" dirty="0"/>
              <a:t> </a:t>
            </a:r>
            <a:r>
              <a:rPr lang="en-US" sz="4000" dirty="0" err="1"/>
              <a:t>opracowywania</a:t>
            </a:r>
            <a:r>
              <a:rPr lang="en-US" sz="4000" dirty="0"/>
              <a:t> </a:t>
            </a:r>
            <a:r>
              <a:rPr lang="en-US" sz="4000" dirty="0" err="1"/>
              <a:t>zrównoważonych</a:t>
            </a:r>
            <a:r>
              <a:rPr lang="en-US" sz="4000" dirty="0"/>
              <a:t> </a:t>
            </a:r>
            <a:r>
              <a:rPr lang="en-US" sz="4000" dirty="0" err="1"/>
              <a:t>modeli</a:t>
            </a:r>
            <a:r>
              <a:rPr lang="en-US" sz="4000" dirty="0"/>
              <a:t> </a:t>
            </a:r>
            <a:r>
              <a:rPr lang="en-US" sz="4000" dirty="0" err="1"/>
              <a:t>biznesowych</a:t>
            </a:r>
            <a:r>
              <a:rPr lang="en-US" sz="4000" dirty="0"/>
              <a:t> </a:t>
            </a:r>
            <a:r>
              <a:rPr lang="en-US" sz="4000" dirty="0" err="1"/>
              <a:t>przy</a:t>
            </a:r>
            <a:r>
              <a:rPr lang="en-US" sz="4000" dirty="0"/>
              <a:t> </a:t>
            </a:r>
            <a:r>
              <a:rPr lang="en-US" sz="4000" dirty="0" err="1"/>
              <a:t>użyciu</a:t>
            </a:r>
            <a:r>
              <a:rPr lang="en-US" sz="4000" dirty="0"/>
              <a:t> ram </a:t>
            </a:r>
            <a:r>
              <a:rPr lang="en-US" sz="4000" dirty="0" err="1"/>
              <a:t>odpowiednich</a:t>
            </a:r>
            <a:r>
              <a:rPr lang="en-US" sz="4000" dirty="0"/>
              <a:t> </a:t>
            </a:r>
            <a:r>
              <a:rPr lang="en-US" sz="4000" dirty="0" err="1"/>
              <a:t>dla</a:t>
            </a:r>
            <a:r>
              <a:rPr lang="en-US" sz="4000" dirty="0"/>
              <a:t> </a:t>
            </a:r>
            <a:r>
              <a:rPr lang="en-US" sz="4000" dirty="0" err="1"/>
              <a:t>branży</a:t>
            </a:r>
            <a:r>
              <a:rPr lang="en-US" sz="4000" dirty="0"/>
              <a:t>.</a:t>
            </a:r>
            <a:endParaRPr dirty="0"/>
          </a:p>
        </p:txBody>
      </p:sp>
      <p:sp>
        <p:nvSpPr>
          <p:cNvPr id="80" name="Google Shape;80;p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b="1"/>
              <a:t>Cele</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3"/>
          <p:cNvSpPr txBox="1">
            <a:spLocks noGrp="1"/>
          </p:cNvSpPr>
          <p:nvPr>
            <p:ph type="title"/>
          </p:nvPr>
        </p:nvSpPr>
        <p:spPr>
          <a:xfrm>
            <a:off x="877050" y="4345800"/>
            <a:ext cx="22629900" cy="5024400"/>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1500"/>
              <a:buFont typeface="Arial"/>
              <a:buNone/>
            </a:pPr>
            <a:r>
              <a:rPr lang="en-US" b="1"/>
              <a:t>Co przychodzi Ci na myśl, gdy słyszysz termin „zrównoważony model biznesowy” w turystyce?</a:t>
            </a:r>
            <a:endParaRPr/>
          </a:p>
        </p:txBody>
      </p:sp>
      <p:sp>
        <p:nvSpPr>
          <p:cNvPr id="86" name="Google Shape;86;p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g38d849362a4_0_5"/>
          <p:cNvSpPr txBox="1">
            <a:spLocks noGrp="1"/>
          </p:cNvSpPr>
          <p:nvPr>
            <p:ph type="title"/>
          </p:nvPr>
        </p:nvSpPr>
        <p:spPr>
          <a:xfrm>
            <a:off x="761998" y="1802892"/>
            <a:ext cx="22860000" cy="7986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a:t>Czym jest zrównoważony model biznesowy w turystyce?</a:t>
            </a:r>
            <a:endParaRPr sz="4800"/>
          </a:p>
        </p:txBody>
      </p:sp>
      <p:grpSp>
        <p:nvGrpSpPr>
          <p:cNvPr id="92" name="Google Shape;92;g38d849362a4_0_5"/>
          <p:cNvGrpSpPr/>
          <p:nvPr/>
        </p:nvGrpSpPr>
        <p:grpSpPr>
          <a:xfrm>
            <a:off x="5239710" y="3832184"/>
            <a:ext cx="13904581" cy="6051632"/>
            <a:chOff x="11058" y="126953"/>
            <a:chExt cx="13904581" cy="6051632"/>
          </a:xfrm>
        </p:grpSpPr>
        <p:sp>
          <p:nvSpPr>
            <p:cNvPr id="93" name="Google Shape;93;g38d849362a4_0_5"/>
            <p:cNvSpPr/>
            <p:nvPr/>
          </p:nvSpPr>
          <p:spPr>
            <a:xfrm>
              <a:off x="11058" y="126953"/>
              <a:ext cx="4239300" cy="14799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g38d849362a4_0_5"/>
            <p:cNvSpPr txBox="1"/>
            <p:nvPr/>
          </p:nvSpPr>
          <p:spPr>
            <a:xfrm>
              <a:off x="11058" y="126953"/>
              <a:ext cx="4239300" cy="1479900"/>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a:solidFill>
                    <a:schemeClr val="lt1"/>
                  </a:solidFill>
                </a:rPr>
                <a:t>LUDZIE</a:t>
              </a:r>
              <a:endParaRPr sz="3200" b="0" i="0" u="none" strike="noStrike" cap="none">
                <a:solidFill>
                  <a:schemeClr val="lt1"/>
                </a:solidFill>
                <a:latin typeface="Arial"/>
                <a:ea typeface="Arial"/>
                <a:cs typeface="Arial"/>
                <a:sym typeface="Arial"/>
              </a:endParaRPr>
            </a:p>
          </p:txBody>
        </p:sp>
        <p:sp>
          <p:nvSpPr>
            <p:cNvPr id="95" name="Google Shape;95;g38d849362a4_0_5"/>
            <p:cNvSpPr/>
            <p:nvPr/>
          </p:nvSpPr>
          <p:spPr>
            <a:xfrm>
              <a:off x="11058" y="1606885"/>
              <a:ext cx="4239300" cy="4571700"/>
            </a:xfrm>
            <a:prstGeom prst="rect">
              <a:avLst/>
            </a:prstGeom>
            <a:solidFill>
              <a:srgbClr val="CBEDD1">
                <a:alpha val="89410"/>
              </a:srgbClr>
            </a:solidFill>
            <a:ln w="19050" cap="flat" cmpd="sng">
              <a:solidFill>
                <a:srgbClr val="CBEDD1">
                  <a:alpha val="89410"/>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g38d849362a4_0_5"/>
            <p:cNvSpPr txBox="1"/>
            <p:nvPr/>
          </p:nvSpPr>
          <p:spPr>
            <a:xfrm>
              <a:off x="11058" y="1606885"/>
              <a:ext cx="4239300" cy="4571700"/>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endParaRPr sz="2800" b="0" i="0" u="none" strike="noStrike" cap="none">
                <a:solidFill>
                  <a:schemeClr val="dk1"/>
                </a:solidFill>
                <a:latin typeface="Arial"/>
                <a:ea typeface="Arial"/>
                <a:cs typeface="Arial"/>
                <a:sym typeface="Arial"/>
              </a:endParaRPr>
            </a:p>
          </p:txBody>
        </p:sp>
        <p:sp>
          <p:nvSpPr>
            <p:cNvPr id="97" name="Google Shape;97;g38d849362a4_0_5"/>
            <p:cNvSpPr/>
            <p:nvPr/>
          </p:nvSpPr>
          <p:spPr>
            <a:xfrm>
              <a:off x="4843699" y="126953"/>
              <a:ext cx="4239300" cy="14799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g38d849362a4_0_5"/>
            <p:cNvSpPr txBox="1"/>
            <p:nvPr/>
          </p:nvSpPr>
          <p:spPr>
            <a:xfrm>
              <a:off x="4843699" y="126953"/>
              <a:ext cx="4239300" cy="1479900"/>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a:solidFill>
                    <a:schemeClr val="lt1"/>
                  </a:solidFill>
                </a:rPr>
                <a:t>PLANETA</a:t>
              </a:r>
              <a:endParaRPr sz="3200" b="0" i="0" u="none" strike="noStrike" cap="none">
                <a:solidFill>
                  <a:schemeClr val="lt1"/>
                </a:solidFill>
                <a:latin typeface="Arial"/>
                <a:ea typeface="Arial"/>
                <a:cs typeface="Arial"/>
                <a:sym typeface="Arial"/>
              </a:endParaRPr>
            </a:p>
          </p:txBody>
        </p:sp>
        <p:sp>
          <p:nvSpPr>
            <p:cNvPr id="99" name="Google Shape;99;g38d849362a4_0_5"/>
            <p:cNvSpPr/>
            <p:nvPr/>
          </p:nvSpPr>
          <p:spPr>
            <a:xfrm>
              <a:off x="4843699" y="1606885"/>
              <a:ext cx="4239300" cy="4571700"/>
            </a:xfrm>
            <a:prstGeom prst="rect">
              <a:avLst/>
            </a:prstGeom>
            <a:solidFill>
              <a:srgbClr val="CBEDD1">
                <a:alpha val="89410"/>
              </a:srgbClr>
            </a:solidFill>
            <a:ln w="19050" cap="flat" cmpd="sng">
              <a:solidFill>
                <a:srgbClr val="CBEDD1">
                  <a:alpha val="89410"/>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g38d849362a4_0_5"/>
            <p:cNvSpPr txBox="1"/>
            <p:nvPr/>
          </p:nvSpPr>
          <p:spPr>
            <a:xfrm>
              <a:off x="4843699" y="1606885"/>
              <a:ext cx="4239300" cy="4571700"/>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endParaRPr sz="2800" b="0" i="0" u="none" strike="noStrike" cap="none">
                <a:solidFill>
                  <a:srgbClr val="000000"/>
                </a:solidFill>
                <a:latin typeface="Arial"/>
                <a:ea typeface="Arial"/>
                <a:cs typeface="Arial"/>
                <a:sym typeface="Arial"/>
              </a:endParaRPr>
            </a:p>
          </p:txBody>
        </p:sp>
        <p:sp>
          <p:nvSpPr>
            <p:cNvPr id="101" name="Google Shape;101;g38d849362a4_0_5"/>
            <p:cNvSpPr/>
            <p:nvPr/>
          </p:nvSpPr>
          <p:spPr>
            <a:xfrm>
              <a:off x="9676339" y="126953"/>
              <a:ext cx="4239300" cy="14799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g38d849362a4_0_5"/>
            <p:cNvSpPr txBox="1"/>
            <p:nvPr/>
          </p:nvSpPr>
          <p:spPr>
            <a:xfrm>
              <a:off x="9676339" y="126953"/>
              <a:ext cx="4239300" cy="1479900"/>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a:solidFill>
                    <a:schemeClr val="lt1"/>
                  </a:solidFill>
                </a:rPr>
                <a:t>ZYSK</a:t>
              </a:r>
              <a:endParaRPr sz="3200" b="0" i="0" u="none" strike="noStrike" cap="none">
                <a:solidFill>
                  <a:schemeClr val="lt1"/>
                </a:solidFill>
                <a:latin typeface="Arial"/>
                <a:ea typeface="Arial"/>
                <a:cs typeface="Arial"/>
                <a:sym typeface="Arial"/>
              </a:endParaRPr>
            </a:p>
          </p:txBody>
        </p:sp>
        <p:sp>
          <p:nvSpPr>
            <p:cNvPr id="103" name="Google Shape;103;g38d849362a4_0_5"/>
            <p:cNvSpPr/>
            <p:nvPr/>
          </p:nvSpPr>
          <p:spPr>
            <a:xfrm>
              <a:off x="9676339" y="1606885"/>
              <a:ext cx="4239300" cy="4571700"/>
            </a:xfrm>
            <a:prstGeom prst="rect">
              <a:avLst/>
            </a:prstGeom>
            <a:solidFill>
              <a:srgbClr val="CBEDD1">
                <a:alpha val="89410"/>
              </a:srgbClr>
            </a:solidFill>
            <a:ln w="19050" cap="flat" cmpd="sng">
              <a:solidFill>
                <a:srgbClr val="CBEDD1">
                  <a:alpha val="89410"/>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g38d849362a4_0_5"/>
            <p:cNvSpPr txBox="1"/>
            <p:nvPr/>
          </p:nvSpPr>
          <p:spPr>
            <a:xfrm>
              <a:off x="9676339" y="1606885"/>
              <a:ext cx="4239300" cy="4571700"/>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endParaRPr sz="2800" b="0" i="0" u="none" strike="noStrike" cap="none">
                <a:solidFill>
                  <a:schemeClr val="dk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38d849362a4_0_0"/>
          <p:cNvSpPr txBox="1">
            <a:spLocks noGrp="1"/>
          </p:cNvSpPr>
          <p:nvPr>
            <p:ph type="title"/>
          </p:nvPr>
        </p:nvSpPr>
        <p:spPr>
          <a:xfrm>
            <a:off x="762001" y="5657851"/>
            <a:ext cx="23861400" cy="30669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t>1. Wprowadzenie: konieczność zrównoważonej turystyki</a:t>
            </a:r>
            <a:endParaRPr/>
          </a:p>
        </p:txBody>
      </p:sp>
      <p:sp>
        <p:nvSpPr>
          <p:cNvPr id="110" name="Google Shape;110;g38d849362a4_0_0"/>
          <p:cNvSpPr/>
          <p:nvPr/>
        </p:nvSpPr>
        <p:spPr>
          <a:xfrm>
            <a:off x="597580" y="9437650"/>
            <a:ext cx="23188800" cy="845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p:nvPr/>
        </p:nvSpPr>
        <p:spPr>
          <a:xfrm>
            <a:off x="761998" y="1705476"/>
            <a:ext cx="7577329" cy="5152523"/>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err="1">
                <a:solidFill>
                  <a:schemeClr val="lt1"/>
                </a:solidFill>
                <a:latin typeface="Arial"/>
                <a:ea typeface="Arial"/>
                <a:cs typeface="Arial"/>
                <a:sym typeface="Arial"/>
              </a:rPr>
              <a:t>Pilna</a:t>
            </a:r>
            <a:r>
              <a:rPr lang="en-US" sz="3600" b="1" i="0" u="none" strike="noStrike" cap="none" dirty="0">
                <a:solidFill>
                  <a:schemeClr val="lt1"/>
                </a:solidFill>
                <a:latin typeface="Arial"/>
                <a:ea typeface="Arial"/>
                <a:cs typeface="Arial"/>
                <a:sym typeface="Arial"/>
              </a:rPr>
              <a:t> </a:t>
            </a:r>
            <a:r>
              <a:rPr lang="en-US" sz="3600" b="1" i="0" u="none" strike="noStrike" cap="none" dirty="0" err="1">
                <a:solidFill>
                  <a:schemeClr val="lt1"/>
                </a:solidFill>
                <a:latin typeface="Arial"/>
                <a:ea typeface="Arial"/>
                <a:cs typeface="Arial"/>
                <a:sym typeface="Arial"/>
              </a:rPr>
              <a:t>transformacja</a:t>
            </a:r>
            <a:r>
              <a:rPr lang="en-US" sz="3600" b="1"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presja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środowiskowa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popyt</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na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odpowiedzialną</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turystykę</a:t>
            </a:r>
            <a:r>
              <a:rPr lang="en-US" sz="3600" b="0" i="0" u="none" strike="noStrike" cap="none" dirty="0">
                <a:solidFill>
                  <a:schemeClr val="lt1"/>
                </a:solidFill>
                <a:latin typeface="Arial"/>
                <a:ea typeface="Arial"/>
                <a:cs typeface="Arial"/>
                <a:sym typeface="Arial"/>
              </a:rPr>
              <a:t> i </a:t>
            </a:r>
            <a:r>
              <a:rPr lang="en-US" sz="3600" b="0" i="0" u="none" strike="noStrike" cap="none" dirty="0" err="1">
                <a:solidFill>
                  <a:schemeClr val="lt1"/>
                </a:solidFill>
                <a:latin typeface="Arial"/>
                <a:ea typeface="Arial"/>
                <a:cs typeface="Arial"/>
                <a:sym typeface="Arial"/>
              </a:rPr>
              <a:t>sprawdzone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długoterminowe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korzyści</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ekonomiczne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sprawiają</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że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dotychczasowe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podejście</a:t>
            </a:r>
            <a:r>
              <a:rPr lang="en-US" sz="3600" b="0" i="0" u="none" strike="noStrike" cap="none" dirty="0">
                <a:solidFill>
                  <a:schemeClr val="lt1"/>
                </a:solidFill>
                <a:latin typeface="Arial"/>
                <a:ea typeface="Arial"/>
                <a:cs typeface="Arial"/>
                <a:sym typeface="Arial"/>
              </a:rPr>
              <a:t> do </a:t>
            </a:r>
            <a:r>
              <a:rPr lang="en-US" sz="3600" b="0" i="0" u="none" strike="noStrike" cap="none" dirty="0" err="1">
                <a:solidFill>
                  <a:schemeClr val="lt1"/>
                </a:solidFill>
                <a:latin typeface="Arial"/>
                <a:ea typeface="Arial"/>
                <a:cs typeface="Arial"/>
                <a:sym typeface="Arial"/>
              </a:rPr>
              <a:t>prowadzenia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działalności</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gospodarczej</a:t>
            </a:r>
            <a:r>
              <a:rPr lang="en-US" sz="3600" b="0" i="0" u="none" strike="noStrike" cap="none" dirty="0">
                <a:solidFill>
                  <a:schemeClr val="lt1"/>
                </a:solidFill>
                <a:latin typeface="Arial"/>
                <a:ea typeface="Arial"/>
                <a:cs typeface="Arial"/>
                <a:sym typeface="Arial"/>
              </a:rPr>
              <a:t> jest </a:t>
            </a:r>
            <a:r>
              <a:rPr lang="en-US" sz="3600" b="0" i="0" u="none" strike="noStrike" cap="none" dirty="0" err="1">
                <a:solidFill>
                  <a:schemeClr val="lt1"/>
                </a:solidFill>
                <a:latin typeface="Arial"/>
                <a:ea typeface="Arial"/>
                <a:cs typeface="Arial"/>
                <a:sym typeface="Arial"/>
              </a:rPr>
              <a:t>nie</a:t>
            </a:r>
            <a:r>
              <a:rPr lang="en-US" sz="3600" b="0" i="0" u="none" strike="noStrike" cap="none" dirty="0">
                <a:solidFill>
                  <a:schemeClr val="lt1"/>
                </a:solidFill>
                <a:latin typeface="Arial"/>
                <a:ea typeface="Arial"/>
                <a:cs typeface="Arial"/>
                <a:sym typeface="Arial"/>
              </a:rPr>
              <a:t> do </a:t>
            </a:r>
            <a:r>
              <a:rPr lang="en-US" sz="3600" b="0" i="0" u="none" strike="noStrike" cap="none" dirty="0" err="1">
                <a:solidFill>
                  <a:schemeClr val="lt1"/>
                </a:solidFill>
                <a:latin typeface="Arial"/>
                <a:ea typeface="Arial"/>
                <a:cs typeface="Arial"/>
                <a:sym typeface="Arial"/>
              </a:rPr>
              <a:t>utrzymania</a:t>
            </a:r>
            <a:r>
              <a:rPr lang="en-US" sz="3600" b="0" i="0" u="none" strike="noStrike" cap="none" dirty="0">
                <a:solidFill>
                  <a:schemeClr val="lt1"/>
                </a:solidFill>
                <a:latin typeface="Arial"/>
                <a:ea typeface="Arial"/>
                <a:cs typeface="Arial"/>
                <a:sym typeface="Arial"/>
              </a:rPr>
              <a:t>.</a:t>
            </a:r>
            <a:endParaRPr sz="3600" b="0" i="0" u="none" strike="noStrike" cap="none" dirty="0">
              <a:solidFill>
                <a:srgbClr val="000000"/>
              </a:solidFill>
              <a:latin typeface="Arial"/>
              <a:ea typeface="Arial"/>
              <a:cs typeface="Arial"/>
              <a:sym typeface="Arial"/>
            </a:endParaRPr>
          </a:p>
        </p:txBody>
      </p:sp>
      <p:sp>
        <p:nvSpPr>
          <p:cNvPr id="117" name="Google Shape;117;p4"/>
          <p:cNvSpPr txBox="1">
            <a:spLocks noGrp="1"/>
          </p:cNvSpPr>
          <p:nvPr>
            <p:ph type="body" idx="1"/>
          </p:nvPr>
        </p:nvSpPr>
        <p:spPr>
          <a:xfrm>
            <a:off x="13638242" y="2195306"/>
            <a:ext cx="9672864" cy="2880905"/>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000000"/>
              </a:buClr>
              <a:buSzPts val="5600"/>
              <a:buNone/>
            </a:pPr>
            <a:r>
              <a:rPr lang="en-US" sz="3600" b="1">
                <a:solidFill>
                  <a:schemeClr val="lt1"/>
                </a:solidFill>
              </a:rPr>
              <a:t>Zrównoważony rozwój a regeneracja: </a:t>
            </a:r>
            <a:r>
              <a:rPr lang="en-US" sz="3600">
                <a:solidFill>
                  <a:schemeClr val="lt1"/>
                </a:solidFill>
              </a:rPr>
              <a:t>zrównoważony rozwój ma na celu minimalizację szkód; regeneracja dąży do aktywnego przywrócenia i wzbogacenia systemów społeczno-ekologicznych.</a:t>
            </a:r>
            <a:endParaRPr/>
          </a:p>
        </p:txBody>
      </p:sp>
      <p:sp>
        <p:nvSpPr>
          <p:cNvPr id="118" name="Google Shape;118;p4"/>
          <p:cNvSpPr/>
          <p:nvPr/>
        </p:nvSpPr>
        <p:spPr>
          <a:xfrm>
            <a:off x="761998" y="7890727"/>
            <a:ext cx="7577329" cy="4119797"/>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err="1">
                <a:solidFill>
                  <a:schemeClr val="lt1"/>
                </a:solidFill>
                <a:latin typeface="Arial"/>
                <a:ea typeface="Arial"/>
                <a:cs typeface="Arial"/>
                <a:sym typeface="Arial"/>
              </a:rPr>
              <a:t>Zgodność</a:t>
            </a:r>
            <a:r>
              <a:rPr lang="en-US" sz="3600" b="1" i="0" u="none" strike="noStrike" cap="none" dirty="0">
                <a:solidFill>
                  <a:schemeClr val="lt1"/>
                </a:solidFill>
                <a:latin typeface="Arial"/>
                <a:ea typeface="Arial"/>
                <a:cs typeface="Arial"/>
                <a:sym typeface="Arial"/>
              </a:rPr>
              <a:t> z </a:t>
            </a:r>
            <a:r>
              <a:rPr lang="en-US" sz="3600" b="1" i="0" u="none" strike="noStrike" cap="none" dirty="0" err="1">
                <a:solidFill>
                  <a:schemeClr val="lt1"/>
                </a:solidFill>
                <a:latin typeface="Arial"/>
                <a:ea typeface="Arial"/>
                <a:cs typeface="Arial"/>
                <a:sym typeface="Arial"/>
              </a:rPr>
              <a:t>celami</a:t>
            </a:r>
            <a:r>
              <a:rPr lang="en-US" sz="3600" b="1" i="0" u="none" strike="noStrike" cap="none" dirty="0">
                <a:solidFill>
                  <a:schemeClr val="lt1"/>
                </a:solidFill>
                <a:latin typeface="Arial"/>
                <a:ea typeface="Arial"/>
                <a:cs typeface="Arial"/>
                <a:sym typeface="Arial"/>
              </a:rPr>
              <a:t> </a:t>
            </a:r>
            <a:r>
              <a:rPr lang="en-US" sz="3600" b="1" i="0" u="none" strike="noStrike" cap="none" dirty="0" err="1">
                <a:solidFill>
                  <a:schemeClr val="lt1"/>
                </a:solidFill>
                <a:latin typeface="Arial"/>
                <a:ea typeface="Arial"/>
                <a:cs typeface="Arial"/>
                <a:sym typeface="Arial"/>
              </a:rPr>
              <a:t>zrównoważonego</a:t>
            </a:r>
            <a:r>
              <a:rPr lang="en-US" sz="3600" b="1" i="0" u="none" strike="noStrike" cap="none" dirty="0">
                <a:solidFill>
                  <a:schemeClr val="lt1"/>
                </a:solidFill>
                <a:latin typeface="Arial"/>
                <a:ea typeface="Arial"/>
                <a:cs typeface="Arial"/>
                <a:sym typeface="Arial"/>
              </a:rPr>
              <a:t> </a:t>
            </a:r>
            <a:r>
              <a:rPr lang="en-US" sz="3600" b="1" i="0" u="none" strike="noStrike" cap="none" dirty="0" err="1">
                <a:solidFill>
                  <a:schemeClr val="lt1"/>
                </a:solidFill>
                <a:latin typeface="Arial"/>
                <a:ea typeface="Arial"/>
                <a:cs typeface="Arial"/>
                <a:sym typeface="Arial"/>
              </a:rPr>
              <a:t>rozwoju</a:t>
            </a:r>
            <a:r>
              <a:rPr lang="en-US" sz="3600" b="1" i="0" u="none" strike="noStrike" cap="none" dirty="0">
                <a:solidFill>
                  <a:schemeClr val="lt1"/>
                </a:solidFill>
                <a:latin typeface="Arial"/>
                <a:ea typeface="Arial"/>
                <a:cs typeface="Arial"/>
                <a:sym typeface="Arial"/>
              </a:rPr>
              <a:t> ONZ: </a:t>
            </a:r>
            <a:r>
              <a:rPr lang="en-US" sz="3600" b="0" i="0" u="none" strike="noStrike" cap="none" dirty="0">
                <a:solidFill>
                  <a:schemeClr val="lt1"/>
                </a:solidFill>
                <a:latin typeface="Arial"/>
                <a:ea typeface="Arial"/>
                <a:cs typeface="Arial"/>
                <a:sym typeface="Arial"/>
              </a:rPr>
              <a:t>FOOTPRINT </a:t>
            </a:r>
            <a:r>
              <a:rPr lang="en-US" sz="3600" b="0" i="0" u="none" strike="noStrike" cap="none" dirty="0" err="1">
                <a:solidFill>
                  <a:schemeClr val="lt1"/>
                </a:solidFill>
                <a:latin typeface="Arial"/>
                <a:ea typeface="Arial"/>
                <a:cs typeface="Arial"/>
                <a:sym typeface="Arial"/>
              </a:rPr>
              <a:t>wyposaża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podmioty</a:t>
            </a:r>
            <a:r>
              <a:rPr lang="en-US" sz="3600" b="0" i="0" u="none" strike="noStrike" cap="none" dirty="0">
                <a:solidFill>
                  <a:schemeClr val="lt1"/>
                </a:solidFill>
                <a:latin typeface="Arial"/>
                <a:ea typeface="Arial"/>
                <a:cs typeface="Arial"/>
                <a:sym typeface="Arial"/>
              </a:rPr>
              <a:t> z </a:t>
            </a:r>
            <a:r>
              <a:rPr lang="en-US" sz="3600" b="0" i="0" u="none" strike="noStrike" cap="none" dirty="0" err="1">
                <a:solidFill>
                  <a:schemeClr val="lt1"/>
                </a:solidFill>
                <a:latin typeface="Arial"/>
                <a:ea typeface="Arial"/>
                <a:cs typeface="Arial"/>
                <a:sym typeface="Arial"/>
              </a:rPr>
              <a:t>branży</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turystycznej</a:t>
            </a:r>
            <a:r>
              <a:rPr lang="en-US" sz="3600" b="0" i="0" u="none" strike="noStrike" cap="none" dirty="0">
                <a:solidFill>
                  <a:schemeClr val="lt1"/>
                </a:solidFill>
                <a:latin typeface="Arial"/>
                <a:ea typeface="Arial"/>
                <a:cs typeface="Arial"/>
                <a:sym typeface="Arial"/>
              </a:rPr>
              <a:t> w </a:t>
            </a:r>
            <a:r>
              <a:rPr lang="en-US" sz="3600" b="0" i="0" u="none" strike="noStrike" cap="none" dirty="0" err="1">
                <a:solidFill>
                  <a:schemeClr val="lt1"/>
                </a:solidFill>
                <a:latin typeface="Arial"/>
                <a:ea typeface="Arial"/>
                <a:cs typeface="Arial"/>
                <a:sym typeface="Arial"/>
              </a:rPr>
              <a:t>narzędzia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niezbędne</a:t>
            </a:r>
            <a:r>
              <a:rPr lang="en-US" sz="3600" b="0" i="0" u="none" strike="noStrike" cap="none" dirty="0">
                <a:solidFill>
                  <a:schemeClr val="lt1"/>
                </a:solidFill>
                <a:latin typeface="Arial"/>
                <a:ea typeface="Arial"/>
                <a:cs typeface="Arial"/>
                <a:sym typeface="Arial"/>
              </a:rPr>
              <a:t> do </a:t>
            </a:r>
            <a:r>
              <a:rPr lang="en-US" sz="3600" b="0" i="0" u="none" strike="noStrike" cap="none" dirty="0" err="1">
                <a:solidFill>
                  <a:schemeClr val="lt1"/>
                </a:solidFill>
                <a:latin typeface="Arial"/>
                <a:ea typeface="Arial"/>
                <a:cs typeface="Arial"/>
                <a:sym typeface="Arial"/>
              </a:rPr>
              <a:t>budowania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odpornego</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odpowiedzialnego</a:t>
            </a:r>
            <a:r>
              <a:rPr lang="en-US" sz="3600" b="0" i="0" u="none" strike="noStrike" cap="none" dirty="0">
                <a:solidFill>
                  <a:schemeClr val="lt1"/>
                </a:solidFill>
                <a:latin typeface="Arial"/>
                <a:ea typeface="Arial"/>
                <a:cs typeface="Arial"/>
                <a:sym typeface="Arial"/>
              </a:rPr>
              <a:t> i </a:t>
            </a:r>
            <a:r>
              <a:rPr lang="en-US" sz="3600" b="0" i="0" u="none" strike="noStrike" cap="none" dirty="0" err="1">
                <a:solidFill>
                  <a:schemeClr val="lt1"/>
                </a:solidFill>
                <a:latin typeface="Arial"/>
                <a:ea typeface="Arial"/>
                <a:cs typeface="Arial"/>
                <a:sym typeface="Arial"/>
              </a:rPr>
              <a:t>regeneracyjnego</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sektora</a:t>
            </a:r>
            <a:r>
              <a:rPr lang="en-US" sz="3600" b="0" i="0" u="none" strike="noStrike" cap="none" dirty="0">
                <a:solidFill>
                  <a:schemeClr val="lt1"/>
                </a:solidFill>
                <a:latin typeface="Arial"/>
                <a:ea typeface="Arial"/>
                <a:cs typeface="Arial"/>
                <a:sym typeface="Arial"/>
              </a:rPr>
              <a:t>.</a:t>
            </a:r>
            <a:endParaRPr sz="3600" b="0" i="0" u="none" strike="noStrike" cap="none" dirty="0">
              <a:solidFill>
                <a:srgbClr val="000000"/>
              </a:solidFill>
              <a:latin typeface="Arial"/>
              <a:ea typeface="Arial"/>
              <a:cs typeface="Arial"/>
              <a:sym typeface="Arial"/>
            </a:endParaRPr>
          </a:p>
        </p:txBody>
      </p:sp>
      <p:sp>
        <p:nvSpPr>
          <p:cNvPr id="119" name="Google Shape;119;p4"/>
          <p:cNvSpPr txBox="1"/>
          <p:nvPr/>
        </p:nvSpPr>
        <p:spPr>
          <a:xfrm>
            <a:off x="13638242" y="6444202"/>
            <a:ext cx="9672864" cy="5566322"/>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600"/>
              <a:buFont typeface="Arial"/>
              <a:buNone/>
            </a:pPr>
            <a:r>
              <a:rPr lang="en-US" sz="3600" b="1" i="0" u="none" strike="noStrike" cap="none" dirty="0" err="1">
                <a:solidFill>
                  <a:schemeClr val="lt1"/>
                </a:solidFill>
                <a:latin typeface="Arial"/>
                <a:ea typeface="Arial"/>
                <a:cs typeface="Arial"/>
                <a:sym typeface="Arial"/>
              </a:rPr>
              <a:t>Tematyka</a:t>
            </a:r>
            <a:r>
              <a:rPr lang="en-US" sz="3600" b="1" i="0" u="none" strike="noStrike" cap="none" dirty="0">
                <a:solidFill>
                  <a:schemeClr val="lt1"/>
                </a:solidFill>
                <a:latin typeface="Arial"/>
                <a:ea typeface="Arial"/>
                <a:cs typeface="Arial"/>
                <a:sym typeface="Arial"/>
              </a:rPr>
              <a:t> </a:t>
            </a:r>
            <a:r>
              <a:rPr lang="en-US" sz="3600" b="1" i="0" u="none" strike="noStrike" cap="none" dirty="0" err="1">
                <a:solidFill>
                  <a:schemeClr val="lt1"/>
                </a:solidFill>
                <a:latin typeface="Arial"/>
                <a:ea typeface="Arial"/>
                <a:cs typeface="Arial"/>
                <a:sym typeface="Arial"/>
              </a:rPr>
              <a:t>modułu</a:t>
            </a:r>
            <a:r>
              <a:rPr lang="en-US" sz="3600" b="1"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ramy</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praktyczne</a:t>
            </a:r>
            <a:r>
              <a:rPr lang="pl-PL"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strategie</a:t>
            </a:r>
            <a:r>
              <a:rPr lang="en-US" sz="3600" b="0" i="0" u="none" strike="noStrike" cap="none" dirty="0">
                <a:solidFill>
                  <a:schemeClr val="lt1"/>
                </a:solidFill>
                <a:latin typeface="Arial"/>
                <a:ea typeface="Arial"/>
                <a:cs typeface="Arial"/>
                <a:sym typeface="Arial"/>
              </a:rPr>
              <a:t> i </a:t>
            </a:r>
            <a:r>
              <a:rPr lang="en-US" sz="3600" b="0" i="0" u="none" strike="noStrike" cap="none" dirty="0" err="1">
                <a:solidFill>
                  <a:schemeClr val="lt1"/>
                </a:solidFill>
                <a:latin typeface="Arial"/>
                <a:ea typeface="Arial"/>
                <a:cs typeface="Arial"/>
                <a:sym typeface="Arial"/>
              </a:rPr>
              <a:t>europejskie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przykłady</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które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sprawiają</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że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przedsiębiorstwa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wychodzą</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poza</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myślenie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wyłącznie</a:t>
            </a:r>
            <a:r>
              <a:rPr lang="en-US" sz="3600" b="0" i="0" u="none" strike="noStrike" cap="none" dirty="0">
                <a:solidFill>
                  <a:schemeClr val="lt1"/>
                </a:solidFill>
                <a:latin typeface="Arial"/>
                <a:ea typeface="Arial"/>
                <a:cs typeface="Arial"/>
                <a:sym typeface="Arial"/>
              </a:rPr>
              <a:t> o </a:t>
            </a:r>
            <a:r>
              <a:rPr lang="en-US" sz="3600" b="0" i="0" u="none" strike="noStrike" cap="none" dirty="0" err="1">
                <a:solidFill>
                  <a:schemeClr val="lt1"/>
                </a:solidFill>
                <a:latin typeface="Arial"/>
                <a:ea typeface="Arial"/>
                <a:cs typeface="Arial"/>
                <a:sym typeface="Arial"/>
              </a:rPr>
              <a:t>zysku</a:t>
            </a:r>
            <a:r>
              <a:rPr lang="en-US" sz="3600" b="0" i="0" u="none" strike="noStrike" cap="none" dirty="0">
                <a:solidFill>
                  <a:schemeClr val="lt1"/>
                </a:solidFill>
                <a:latin typeface="Arial"/>
                <a:ea typeface="Arial"/>
                <a:cs typeface="Arial"/>
                <a:sym typeface="Arial"/>
              </a:rPr>
              <a:t> w </a:t>
            </a:r>
            <a:r>
              <a:rPr lang="en-US" sz="3600" b="0" i="0" u="none" strike="noStrike" cap="none" dirty="0" err="1">
                <a:solidFill>
                  <a:schemeClr val="lt1"/>
                </a:solidFill>
                <a:latin typeface="Arial"/>
                <a:ea typeface="Arial"/>
                <a:cs typeface="Arial"/>
                <a:sym typeface="Arial"/>
              </a:rPr>
              <a:t>kierunku</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zintegrowanej</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wartości</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środowiskowej</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społecznej</a:t>
            </a:r>
            <a:r>
              <a:rPr lang="en-US" sz="3600" b="0" i="0" u="none" strike="noStrike" cap="none" dirty="0">
                <a:solidFill>
                  <a:schemeClr val="lt1"/>
                </a:solidFill>
                <a:latin typeface="Arial"/>
                <a:ea typeface="Arial"/>
                <a:cs typeface="Arial"/>
                <a:sym typeface="Arial"/>
              </a:rPr>
              <a:t> i </a:t>
            </a:r>
            <a:r>
              <a:rPr lang="en-US" sz="3600" b="0" i="0" u="none" strike="noStrike" cap="none" dirty="0" err="1">
                <a:solidFill>
                  <a:schemeClr val="lt1"/>
                </a:solidFill>
                <a:latin typeface="Arial"/>
                <a:ea typeface="Arial"/>
                <a:cs typeface="Arial"/>
                <a:sym typeface="Arial"/>
              </a:rPr>
              <a:t>ekonomicznej</a:t>
            </a:r>
            <a:r>
              <a:rPr lang="en-US" sz="3600" b="0" i="0" u="none" strike="noStrike" cap="none" dirty="0">
                <a:solidFill>
                  <a:schemeClr val="lt1"/>
                </a:solidFill>
                <a:latin typeface="Arial"/>
                <a:ea typeface="Arial"/>
                <a:cs typeface="Arial"/>
                <a:sym typeface="Arial"/>
              </a:rPr>
              <a:t> — </a:t>
            </a:r>
            <a:r>
              <a:rPr lang="en-US" sz="3600" b="0" i="0" u="none" strike="noStrike" cap="none" dirty="0" err="1">
                <a:solidFill>
                  <a:schemeClr val="lt1"/>
                </a:solidFill>
                <a:latin typeface="Arial"/>
                <a:ea typeface="Arial"/>
                <a:cs typeface="Arial"/>
                <a:sym typeface="Arial"/>
              </a:rPr>
              <a:t>pobudzając</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innowacyjność</a:t>
            </a:r>
            <a:r>
              <a:rPr lang="en-US" sz="3600" b="0" i="0" u="none" strike="noStrike" cap="none" dirty="0">
                <a:solidFill>
                  <a:schemeClr val="lt1"/>
                </a:solidFill>
                <a:latin typeface="Arial"/>
                <a:ea typeface="Arial"/>
                <a:cs typeface="Arial"/>
                <a:sym typeface="Arial"/>
              </a:rPr>
              <a:t> i </a:t>
            </a:r>
            <a:r>
              <a:rPr lang="en-US" sz="3600" b="0" i="0" u="none" strike="noStrike" cap="none" dirty="0" err="1">
                <a:solidFill>
                  <a:schemeClr val="lt1"/>
                </a:solidFill>
                <a:latin typeface="Arial"/>
                <a:ea typeface="Arial"/>
                <a:cs typeface="Arial"/>
                <a:sym typeface="Arial"/>
              </a:rPr>
              <a:t>konkurencyjność</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przynosząc</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jednocześnie</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korzyści</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lokalnym</a:t>
            </a:r>
            <a:r>
              <a:rPr lang="en-US" sz="3600" b="0" i="0" u="none" strike="noStrike" cap="none" dirty="0">
                <a:solidFill>
                  <a:schemeClr val="lt1"/>
                </a:solidFill>
                <a:latin typeface="Arial"/>
                <a:ea typeface="Arial"/>
                <a:cs typeface="Arial"/>
                <a:sym typeface="Arial"/>
              </a:rPr>
              <a:t> </a:t>
            </a:r>
            <a:r>
              <a:rPr lang="en-US" sz="3600" b="0" i="0" u="none" strike="noStrike" cap="none" dirty="0" err="1">
                <a:solidFill>
                  <a:schemeClr val="lt1"/>
                </a:solidFill>
                <a:latin typeface="Arial"/>
                <a:ea typeface="Arial"/>
                <a:cs typeface="Arial"/>
                <a:sym typeface="Arial"/>
              </a:rPr>
              <a:t>społecznościom</a:t>
            </a:r>
            <a:r>
              <a:rPr lang="en-US" sz="3600" b="0" i="0" u="none" strike="noStrike" cap="none" dirty="0">
                <a:solidFill>
                  <a:schemeClr val="lt1"/>
                </a:solidFill>
                <a:latin typeface="Arial"/>
                <a:ea typeface="Arial"/>
                <a:cs typeface="Arial"/>
                <a:sym typeface="Arial"/>
              </a:rPr>
              <a:t> i </a:t>
            </a:r>
            <a:r>
              <a:rPr lang="en-US" sz="3600" b="0" i="0" u="none" strike="noStrike" cap="none" dirty="0" err="1">
                <a:solidFill>
                  <a:schemeClr val="lt1"/>
                </a:solidFill>
                <a:latin typeface="Arial"/>
                <a:ea typeface="Arial"/>
                <a:cs typeface="Arial"/>
                <a:sym typeface="Arial"/>
              </a:rPr>
              <a:t>planecie</a:t>
            </a:r>
            <a:r>
              <a:rPr lang="en-US" sz="3600" b="0" i="0" u="none" strike="noStrike" cap="none" dirty="0">
                <a:solidFill>
                  <a:schemeClr val="lt1"/>
                </a:solidFill>
                <a:latin typeface="Arial"/>
                <a:ea typeface="Arial"/>
                <a:cs typeface="Arial"/>
                <a:sym typeface="Arial"/>
              </a:rPr>
              <a: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0"/>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t>2. Zrozumienie zrównoważonych modeli biznesowych (SBM)</a:t>
            </a:r>
            <a:endParaRPr/>
          </a:p>
        </p:txBody>
      </p:sp>
      <p:sp>
        <p:nvSpPr>
          <p:cNvPr id="125" name="Google Shape;125;p50"/>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p:nvPr/>
        </p:nvSpPr>
        <p:spPr>
          <a:xfrm>
            <a:off x="860531" y="1676799"/>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Arial"/>
                <a:ea typeface="Arial"/>
                <a:cs typeface="Arial"/>
                <a:sym typeface="Arial"/>
              </a:rPr>
              <a:t>Włącz kwestie środowiskowe, społeczne i ekonomiczne do podstawowej strategii i działalności.</a:t>
            </a:r>
            <a:endParaRPr sz="1400" b="0" i="0" u="none" strike="noStrike" cap="none">
              <a:solidFill>
                <a:srgbClr val="000000"/>
              </a:solidFill>
              <a:latin typeface="Arial"/>
              <a:ea typeface="Arial"/>
              <a:cs typeface="Arial"/>
              <a:sym typeface="Arial"/>
            </a:endParaRPr>
          </a:p>
        </p:txBody>
      </p:sp>
      <p:sp>
        <p:nvSpPr>
          <p:cNvPr id="132" name="Google Shape;132;p6"/>
          <p:cNvSpPr/>
          <p:nvPr/>
        </p:nvSpPr>
        <p:spPr>
          <a:xfrm>
            <a:off x="860531" y="7507735"/>
            <a:ext cx="1345934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l-PL" sz="3600" b="0" i="0" u="none" strike="noStrike" cap="none" dirty="0">
                <a:solidFill>
                  <a:schemeClr val="dk1"/>
                </a:solidFill>
                <a:latin typeface="Arial"/>
                <a:ea typeface="Arial"/>
                <a:cs typeface="Arial"/>
                <a:sym typeface="Arial"/>
              </a:rPr>
              <a:t>Każda forma prawna może prowadzić zrównoważony model biznesowy, jednak spółdzielnie pracownicze wyróżniają się szczególnie:</a:t>
            </a:r>
          </a:p>
          <a:p>
            <a:pPr marL="0" marR="0" lvl="0" indent="0" algn="ctr" rtl="0">
              <a:lnSpc>
                <a:spcPct val="100000"/>
              </a:lnSpc>
              <a:spcBef>
                <a:spcPts val="0"/>
              </a:spcBef>
              <a:spcAft>
                <a:spcPts val="0"/>
              </a:spcAft>
              <a:buClr>
                <a:srgbClr val="000000"/>
              </a:buClr>
              <a:buSzPts val="3600"/>
              <a:buFont typeface="Arial"/>
              <a:buNone/>
            </a:pPr>
            <a:endParaRPr lang="pl-PL" sz="3600" b="0" i="0" u="none" strike="noStrike" cap="none" dirty="0">
              <a:solidFill>
                <a:schemeClr val="dk1"/>
              </a:solidFill>
              <a:latin typeface="Arial"/>
              <a:ea typeface="Arial"/>
              <a:cs typeface="Arial"/>
              <a:sym typeface="Arial"/>
            </a:endParaRPr>
          </a:p>
          <a:p>
            <a:pPr marL="571500" marR="0" lvl="0" indent="-571500" algn="ctr" rtl="0">
              <a:lnSpc>
                <a:spcPct val="100000"/>
              </a:lnSpc>
              <a:spcBef>
                <a:spcPts val="0"/>
              </a:spcBef>
              <a:spcAft>
                <a:spcPts val="0"/>
              </a:spcAft>
              <a:buClr>
                <a:srgbClr val="000000"/>
              </a:buClr>
              <a:buSzPts val="3600"/>
              <a:buFont typeface="Arial" panose="020B0604020202020204" pitchFamily="34" charset="0"/>
              <a:buChar char="•"/>
            </a:pPr>
            <a:r>
              <a:rPr lang="pl-PL" sz="3600" b="0" i="0" u="none" strike="noStrike" cap="none" dirty="0">
                <a:solidFill>
                  <a:schemeClr val="dk1"/>
                </a:solidFill>
                <a:latin typeface="Arial"/>
                <a:ea typeface="Arial"/>
                <a:cs typeface="Arial"/>
                <a:sym typeface="Arial"/>
              </a:rPr>
              <a:t>demokratycznym zarządzaniem i podziałem zysków,</a:t>
            </a:r>
          </a:p>
          <a:p>
            <a:pPr marL="571500" marR="0" lvl="0" indent="-571500" algn="ctr" rtl="0">
              <a:lnSpc>
                <a:spcPct val="100000"/>
              </a:lnSpc>
              <a:spcBef>
                <a:spcPts val="0"/>
              </a:spcBef>
              <a:spcAft>
                <a:spcPts val="0"/>
              </a:spcAft>
              <a:buClr>
                <a:srgbClr val="000000"/>
              </a:buClr>
              <a:buSzPts val="3600"/>
              <a:buFont typeface="Arial" panose="020B0604020202020204" pitchFamily="34" charset="0"/>
              <a:buChar char="•"/>
            </a:pPr>
            <a:r>
              <a:rPr lang="pl-PL" sz="3600" b="0" i="0" u="none" strike="noStrike" cap="none" dirty="0">
                <a:solidFill>
                  <a:schemeClr val="dk1"/>
                </a:solidFill>
                <a:latin typeface="Arial"/>
                <a:ea typeface="Arial"/>
                <a:cs typeface="Arial"/>
                <a:sym typeface="Arial"/>
              </a:rPr>
              <a:t>silnym zaangażowaniem w dobrostan społeczności lokalnej,</a:t>
            </a:r>
          </a:p>
          <a:p>
            <a:pPr marL="571500" marR="0" lvl="0" indent="-571500" algn="ctr" rtl="0">
              <a:lnSpc>
                <a:spcPct val="100000"/>
              </a:lnSpc>
              <a:spcBef>
                <a:spcPts val="0"/>
              </a:spcBef>
              <a:spcAft>
                <a:spcPts val="0"/>
              </a:spcAft>
              <a:buClr>
                <a:srgbClr val="000000"/>
              </a:buClr>
              <a:buSzPts val="3600"/>
              <a:buFont typeface="Arial" panose="020B0604020202020204" pitchFamily="34" charset="0"/>
              <a:buChar char="•"/>
            </a:pPr>
            <a:r>
              <a:rPr lang="pl-PL" sz="3600" b="0" i="0" u="none" strike="noStrike" cap="none" dirty="0">
                <a:solidFill>
                  <a:schemeClr val="dk1"/>
                </a:solidFill>
                <a:latin typeface="Arial"/>
                <a:ea typeface="Arial"/>
                <a:cs typeface="Arial"/>
                <a:sym typeface="Arial"/>
              </a:rPr>
              <a:t>naturalną zgodnością z zasadami zrównoważonego rozwoju.</a:t>
            </a:r>
            <a:endParaRPr sz="1400" b="0" i="0" u="none" strike="noStrike" cap="none" dirty="0">
              <a:solidFill>
                <a:srgbClr val="000000"/>
              </a:solidFill>
              <a:latin typeface="Arial"/>
              <a:ea typeface="Arial"/>
              <a:cs typeface="Arial"/>
              <a:sym typeface="Arial"/>
            </a:endParaRPr>
          </a:p>
        </p:txBody>
      </p:sp>
      <p:sp>
        <p:nvSpPr>
          <p:cNvPr id="133" name="Google Shape;133;p6"/>
          <p:cNvSpPr/>
          <p:nvPr/>
        </p:nvSpPr>
        <p:spPr>
          <a:xfrm>
            <a:off x="8502894" y="1676799"/>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Arial"/>
                <a:ea typeface="Arial"/>
                <a:cs typeface="Arial"/>
                <a:sym typeface="Arial"/>
              </a:rPr>
              <a:t>Tworzenie wartości dla wszystkich interesariuszy – klientów, pracowników, społeczności i planety – przy zachowaniu rentowności.</a:t>
            </a:r>
            <a:endParaRPr sz="1400" b="0" i="0" u="none" strike="noStrike" cap="none">
              <a:solidFill>
                <a:srgbClr val="000000"/>
              </a:solidFill>
              <a:latin typeface="Arial"/>
              <a:ea typeface="Arial"/>
              <a:cs typeface="Arial"/>
              <a:sym typeface="Arial"/>
            </a:endParaRPr>
          </a:p>
        </p:txBody>
      </p:sp>
      <p:sp>
        <p:nvSpPr>
          <p:cNvPr id="134" name="Google Shape;134;p6"/>
          <p:cNvSpPr/>
          <p:nvPr/>
        </p:nvSpPr>
        <p:spPr>
          <a:xfrm>
            <a:off x="16145257" y="1676799"/>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Arial"/>
                <a:ea typeface="Arial"/>
                <a:cs typeface="Arial"/>
                <a:sym typeface="Arial"/>
              </a:rPr>
              <a:t>Niezbędne w turystyce, gdzie sukces biznesowy zależy od zdrowych zasobów naturalnych i kulturowych.</a:t>
            </a:r>
            <a:endParaRPr sz="1400" b="0" i="0" u="none" strike="noStrike" cap="none">
              <a:solidFill>
                <a:srgbClr val="000000"/>
              </a:solidFill>
              <a:latin typeface="Arial"/>
              <a:ea typeface="Arial"/>
              <a:cs typeface="Arial"/>
              <a:sym typeface="Arial"/>
            </a:endParaRPr>
          </a:p>
        </p:txBody>
      </p:sp>
      <p:pic>
        <p:nvPicPr>
          <p:cNvPr id="135" name="Google Shape;135;p6"/>
          <p:cNvPicPr preferRelativeResize="0"/>
          <p:nvPr/>
        </p:nvPicPr>
        <p:blipFill rotWithShape="1">
          <a:blip r:embed="rId3">
            <a:alphaModFix/>
          </a:blip>
          <a:srcRect/>
          <a:stretch/>
        </p:blipFill>
        <p:spPr>
          <a:xfrm>
            <a:off x="15133694" y="4971541"/>
            <a:ext cx="6553202" cy="982980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51"/>
          <p:cNvSpPr/>
          <p:nvPr/>
        </p:nvSpPr>
        <p:spPr>
          <a:xfrm>
            <a:off x="9805101" y="10773385"/>
            <a:ext cx="13490306"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51"/>
          <p:cNvSpPr txBox="1">
            <a:spLocks noGrp="1"/>
          </p:cNvSpPr>
          <p:nvPr>
            <p:ph type="title"/>
          </p:nvPr>
        </p:nvSpPr>
        <p:spPr>
          <a:xfrm>
            <a:off x="761999" y="1523999"/>
            <a:ext cx="6993468"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4800" b="1"/>
              <a:t>2.1. Kluczowe cechy zrównoważonego modelu biznesowego.</a:t>
            </a:r>
            <a:endParaRPr sz="4800" b="1"/>
          </a:p>
        </p:txBody>
      </p:sp>
      <p:grpSp>
        <p:nvGrpSpPr>
          <p:cNvPr id="142" name="Google Shape;142;p51"/>
          <p:cNvGrpSpPr/>
          <p:nvPr/>
        </p:nvGrpSpPr>
        <p:grpSpPr>
          <a:xfrm>
            <a:off x="-2947594" y="0"/>
            <a:ext cx="26763533" cy="13682908"/>
            <a:chOff x="-11439133" y="-1517372"/>
            <a:chExt cx="26763533" cy="13682908"/>
          </a:xfrm>
        </p:grpSpPr>
        <p:sp>
          <p:nvSpPr>
            <p:cNvPr id="143" name="Google Shape;143;p51"/>
            <p:cNvSpPr/>
            <p:nvPr/>
          </p:nvSpPr>
          <p:spPr>
            <a:xfrm>
              <a:off x="-11439133" y="-1517372"/>
              <a:ext cx="14798218" cy="13682908"/>
            </a:xfrm>
            <a:prstGeom prst="blockArc">
              <a:avLst>
                <a:gd name="adj1" fmla="val 18900000"/>
                <a:gd name="adj2" fmla="val 2700000"/>
                <a:gd name="adj3" fmla="val 158"/>
              </a:avLst>
            </a:prstGeom>
            <a:noFill/>
            <a:ln w="19050" cap="flat" cmpd="sng">
              <a:solidFill>
                <a:srgbClr val="15A248"/>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51"/>
            <p:cNvSpPr/>
            <p:nvPr/>
          </p:nvSpPr>
          <p:spPr>
            <a:xfrm>
              <a:off x="1083785" y="-1025545"/>
              <a:ext cx="13840563"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51"/>
            <p:cNvSpPr txBox="1"/>
            <p:nvPr/>
          </p:nvSpPr>
          <p:spPr>
            <a:xfrm>
              <a:off x="926781" y="-852247"/>
              <a:ext cx="7973569" cy="1223430"/>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i="0" u="none" strike="noStrike" cap="none">
                  <a:solidFill>
                    <a:schemeClr val="lt1"/>
                  </a:solidFill>
                  <a:latin typeface="Arial"/>
                  <a:ea typeface="Arial"/>
                  <a:cs typeface="Arial"/>
                  <a:sym typeface="Arial"/>
                </a:rPr>
                <a:t>Rentowność komercyjna</a:t>
              </a:r>
              <a:endParaRPr sz="4400" b="0" i="0" u="none" strike="noStrike" cap="none">
                <a:solidFill>
                  <a:schemeClr val="lt1"/>
                </a:solidFill>
                <a:latin typeface="Arial"/>
                <a:ea typeface="Arial"/>
                <a:cs typeface="Arial"/>
                <a:sym typeface="Arial"/>
              </a:endParaRPr>
            </a:p>
          </p:txBody>
        </p:sp>
        <p:sp>
          <p:nvSpPr>
            <p:cNvPr id="146" name="Google Shape;146;p51"/>
            <p:cNvSpPr/>
            <p:nvPr/>
          </p:nvSpPr>
          <p:spPr>
            <a:xfrm>
              <a:off x="-252576" y="-1221166"/>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51"/>
            <p:cNvSpPr/>
            <p:nvPr/>
          </p:nvSpPr>
          <p:spPr>
            <a:xfrm>
              <a:off x="1932454" y="1543363"/>
              <a:ext cx="12943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51"/>
            <p:cNvSpPr txBox="1"/>
            <p:nvPr/>
          </p:nvSpPr>
          <p:spPr>
            <a:xfrm>
              <a:off x="2381069" y="1782908"/>
              <a:ext cx="12943331" cy="1093660"/>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i="0" u="none" strike="noStrike" cap="none">
                  <a:solidFill>
                    <a:schemeClr val="lt1"/>
                  </a:solidFill>
                  <a:latin typeface="Arial"/>
                  <a:ea typeface="Arial"/>
                  <a:cs typeface="Arial"/>
                  <a:sym typeface="Arial"/>
                </a:rPr>
                <a:t>Długoterminowa rentowność i odporność</a:t>
              </a:r>
              <a:endParaRPr sz="4400" b="0" i="0" u="none" strike="noStrike" cap="none">
                <a:solidFill>
                  <a:schemeClr val="lt1"/>
                </a:solidFill>
                <a:latin typeface="Arial"/>
                <a:ea typeface="Arial"/>
                <a:cs typeface="Arial"/>
                <a:sym typeface="Arial"/>
              </a:endParaRPr>
            </a:p>
          </p:txBody>
        </p:sp>
        <p:sp>
          <p:nvSpPr>
            <p:cNvPr id="149" name="Google Shape;149;p51"/>
            <p:cNvSpPr/>
            <p:nvPr/>
          </p:nvSpPr>
          <p:spPr>
            <a:xfrm>
              <a:off x="1266908" y="1270067"/>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51"/>
            <p:cNvSpPr/>
            <p:nvPr/>
          </p:nvSpPr>
          <p:spPr>
            <a:xfrm>
              <a:off x="2901604" y="4112271"/>
              <a:ext cx="11902264"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51"/>
            <p:cNvSpPr txBox="1"/>
            <p:nvPr/>
          </p:nvSpPr>
          <p:spPr>
            <a:xfrm>
              <a:off x="3381999" y="4275702"/>
              <a:ext cx="11063405" cy="1238104"/>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i="0" u="none" strike="noStrike" cap="none">
                  <a:solidFill>
                    <a:schemeClr val="lt1"/>
                  </a:solidFill>
                  <a:latin typeface="Arial"/>
                  <a:ea typeface="Arial"/>
                  <a:cs typeface="Arial"/>
                  <a:sym typeface="Arial"/>
                </a:rPr>
                <a:t>Zrównoważone zarządzanie zasobami</a:t>
              </a:r>
              <a:endParaRPr sz="4400" b="0" i="0" u="none" strike="noStrike" cap="none">
                <a:solidFill>
                  <a:schemeClr val="lt1"/>
                </a:solidFill>
                <a:latin typeface="Arial"/>
                <a:ea typeface="Arial"/>
                <a:cs typeface="Arial"/>
                <a:sym typeface="Arial"/>
              </a:endParaRPr>
            </a:p>
          </p:txBody>
        </p:sp>
        <p:sp>
          <p:nvSpPr>
            <p:cNvPr id="152" name="Google Shape;152;p51"/>
            <p:cNvSpPr/>
            <p:nvPr/>
          </p:nvSpPr>
          <p:spPr>
            <a:xfrm>
              <a:off x="2335048" y="3916649"/>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51"/>
            <p:cNvSpPr/>
            <p:nvPr/>
          </p:nvSpPr>
          <p:spPr>
            <a:xfrm>
              <a:off x="3023537" y="6681178"/>
              <a:ext cx="11780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51"/>
            <p:cNvSpPr txBox="1"/>
            <p:nvPr/>
          </p:nvSpPr>
          <p:spPr>
            <a:xfrm>
              <a:off x="3223118" y="6970028"/>
              <a:ext cx="10651567" cy="1071777"/>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i="0" u="none" strike="noStrike" cap="none">
                  <a:solidFill>
                    <a:schemeClr val="lt1"/>
                  </a:solidFill>
                  <a:latin typeface="Arial"/>
                  <a:ea typeface="Arial"/>
                  <a:cs typeface="Arial"/>
                  <a:sym typeface="Arial"/>
                </a:rPr>
                <a:t>Tworzenie wartości dla wszystkich interesariuszy</a:t>
              </a:r>
              <a:endParaRPr sz="4400" b="0" i="0" u="none" strike="noStrike" cap="none">
                <a:solidFill>
                  <a:schemeClr val="lt1"/>
                </a:solidFill>
                <a:latin typeface="Arial"/>
                <a:ea typeface="Arial"/>
                <a:cs typeface="Arial"/>
                <a:sym typeface="Arial"/>
              </a:endParaRPr>
            </a:p>
          </p:txBody>
        </p:sp>
        <p:sp>
          <p:nvSpPr>
            <p:cNvPr id="155" name="Google Shape;155;p51"/>
            <p:cNvSpPr/>
            <p:nvPr/>
          </p:nvSpPr>
          <p:spPr>
            <a:xfrm>
              <a:off x="2042689" y="6523673"/>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6" name="Google Shape;156;p51"/>
          <p:cNvSpPr/>
          <p:nvPr/>
        </p:nvSpPr>
        <p:spPr>
          <a:xfrm>
            <a:off x="8927766" y="10648069"/>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51"/>
          <p:cNvSpPr txBox="1"/>
          <p:nvPr/>
        </p:nvSpPr>
        <p:spPr>
          <a:xfrm>
            <a:off x="10534228" y="11019980"/>
            <a:ext cx="12083628" cy="1071777"/>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000" b="1" i="0" u="none" strike="noStrike" cap="none" dirty="0" err="1">
                <a:solidFill>
                  <a:schemeClr val="lt1"/>
                </a:solidFill>
                <a:latin typeface="Arial"/>
                <a:ea typeface="Arial"/>
                <a:cs typeface="Arial"/>
                <a:sym typeface="Arial"/>
              </a:rPr>
              <a:t>Integracja</a:t>
            </a:r>
            <a:r>
              <a:rPr lang="en-US" sz="4000" b="1" i="0" u="none" strike="noStrike" cap="none" dirty="0">
                <a:solidFill>
                  <a:schemeClr val="lt1"/>
                </a:solidFill>
                <a:latin typeface="Arial"/>
                <a:ea typeface="Arial"/>
                <a:cs typeface="Arial"/>
                <a:sym typeface="Arial"/>
              </a:rPr>
              <a:t> </a:t>
            </a:r>
            <a:r>
              <a:rPr lang="en-US" sz="4000" b="1" i="0" u="none" strike="noStrike" cap="none" dirty="0" err="1">
                <a:solidFill>
                  <a:schemeClr val="lt1"/>
                </a:solidFill>
                <a:latin typeface="Arial"/>
                <a:ea typeface="Arial"/>
                <a:cs typeface="Arial"/>
                <a:sym typeface="Arial"/>
              </a:rPr>
              <a:t>czynników</a:t>
            </a:r>
            <a:r>
              <a:rPr lang="en-US" sz="4000" b="1" i="0" u="none" strike="noStrike" cap="none" dirty="0">
                <a:solidFill>
                  <a:schemeClr val="lt1"/>
                </a:solidFill>
                <a:latin typeface="Arial"/>
                <a:ea typeface="Arial"/>
                <a:cs typeface="Arial"/>
                <a:sym typeface="Arial"/>
              </a:rPr>
              <a:t> </a:t>
            </a:r>
            <a:r>
              <a:rPr lang="en-US" sz="4000" b="1" i="0" u="none" strike="noStrike" cap="none" dirty="0" err="1">
                <a:solidFill>
                  <a:schemeClr val="lt1"/>
                </a:solidFill>
                <a:latin typeface="Arial"/>
                <a:ea typeface="Arial"/>
                <a:cs typeface="Arial"/>
                <a:sym typeface="Arial"/>
              </a:rPr>
              <a:t>środowiskowych</a:t>
            </a:r>
            <a:r>
              <a:rPr lang="en-US" sz="4000" b="1" i="0" u="none" strike="noStrike" cap="none" dirty="0">
                <a:solidFill>
                  <a:schemeClr val="lt1"/>
                </a:solidFill>
                <a:latin typeface="Arial"/>
                <a:ea typeface="Arial"/>
                <a:cs typeface="Arial"/>
                <a:sym typeface="Arial"/>
              </a:rPr>
              <a:t>, </a:t>
            </a:r>
            <a:r>
              <a:rPr lang="en-US" sz="4000" b="1" i="0" u="none" strike="noStrike" cap="none" dirty="0" err="1">
                <a:solidFill>
                  <a:schemeClr val="lt1"/>
                </a:solidFill>
                <a:latin typeface="Arial"/>
                <a:ea typeface="Arial"/>
                <a:cs typeface="Arial"/>
                <a:sym typeface="Arial"/>
              </a:rPr>
              <a:t>społecznych</a:t>
            </a:r>
            <a:r>
              <a:rPr lang="en-US" sz="4000" b="1" i="0" u="none" strike="noStrike" cap="none" dirty="0">
                <a:solidFill>
                  <a:schemeClr val="lt1"/>
                </a:solidFill>
                <a:latin typeface="Arial"/>
                <a:ea typeface="Arial"/>
                <a:cs typeface="Arial"/>
                <a:sym typeface="Arial"/>
              </a:rPr>
              <a:t> i </a:t>
            </a:r>
            <a:r>
              <a:rPr lang="en-US" sz="4000" b="1" i="0" u="none" strike="noStrike" cap="none" dirty="0" err="1">
                <a:solidFill>
                  <a:schemeClr val="lt1"/>
                </a:solidFill>
                <a:latin typeface="Arial"/>
                <a:ea typeface="Arial"/>
                <a:cs typeface="Arial"/>
                <a:sym typeface="Arial"/>
              </a:rPr>
              <a:t>ładu</a:t>
            </a:r>
            <a:r>
              <a:rPr lang="en-US" sz="4000" b="1" i="0" u="none" strike="noStrike" cap="none" dirty="0">
                <a:solidFill>
                  <a:schemeClr val="lt1"/>
                </a:solidFill>
                <a:latin typeface="Arial"/>
                <a:ea typeface="Arial"/>
                <a:cs typeface="Arial"/>
                <a:sym typeface="Arial"/>
              </a:rPr>
              <a:t> </a:t>
            </a:r>
            <a:r>
              <a:rPr lang="en-US" sz="4000" b="1" i="0" u="none" strike="noStrike" cap="none" dirty="0" err="1">
                <a:solidFill>
                  <a:schemeClr val="lt1"/>
                </a:solidFill>
                <a:latin typeface="Arial"/>
                <a:ea typeface="Arial"/>
                <a:cs typeface="Arial"/>
                <a:sym typeface="Arial"/>
              </a:rPr>
              <a:t>korporacyjnego</a:t>
            </a:r>
            <a:r>
              <a:rPr lang="en-US" sz="4000" b="1" i="0" u="none" strike="noStrike" cap="none" dirty="0">
                <a:solidFill>
                  <a:schemeClr val="lt1"/>
                </a:solidFill>
                <a:latin typeface="Arial"/>
                <a:ea typeface="Arial"/>
                <a:cs typeface="Arial"/>
                <a:sym typeface="Arial"/>
              </a:rPr>
              <a:t> (ESG)</a:t>
            </a:r>
            <a:endParaRPr sz="4000" b="0" i="0" u="none" strike="noStrike" cap="none" dirty="0">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52"/>
          <p:cNvSpPr txBox="1">
            <a:spLocks noGrp="1"/>
          </p:cNvSpPr>
          <p:nvPr>
            <p:ph type="title"/>
          </p:nvPr>
        </p:nvSpPr>
        <p:spPr>
          <a:xfrm>
            <a:off x="761998" y="1802892"/>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dirty="0"/>
              <a:t>2.2. </a:t>
            </a:r>
            <a:r>
              <a:rPr lang="en-US" sz="4800" b="1" dirty="0" err="1"/>
              <a:t>Dlaczego</a:t>
            </a:r>
            <a:r>
              <a:rPr lang="en-US" sz="4800" b="1" dirty="0"/>
              <a:t> </a:t>
            </a:r>
            <a:r>
              <a:rPr lang="en-US" sz="4800" b="1" dirty="0" err="1"/>
              <a:t>zrównoważone</a:t>
            </a:r>
            <a:r>
              <a:rPr lang="en-US" sz="4800" b="1" dirty="0"/>
              <a:t> </a:t>
            </a:r>
            <a:r>
              <a:rPr lang="en-US" sz="4800" b="1" dirty="0" err="1"/>
              <a:t>modele</a:t>
            </a:r>
            <a:r>
              <a:rPr lang="en-US" sz="4800" b="1" dirty="0"/>
              <a:t> </a:t>
            </a:r>
            <a:r>
              <a:rPr lang="en-US" sz="4800" b="1" dirty="0" err="1"/>
              <a:t>biznesowe</a:t>
            </a:r>
            <a:r>
              <a:rPr lang="en-US" sz="4800" b="1" dirty="0"/>
              <a:t> </a:t>
            </a:r>
            <a:r>
              <a:rPr lang="en-US" sz="4800" b="1" dirty="0" err="1"/>
              <a:t>są</a:t>
            </a:r>
            <a:r>
              <a:rPr lang="en-US" sz="4800" b="1" dirty="0"/>
              <a:t> </a:t>
            </a:r>
            <a:r>
              <a:rPr lang="en-US" sz="4800" b="1" dirty="0" err="1"/>
              <a:t>niezbędne</a:t>
            </a:r>
            <a:r>
              <a:rPr lang="en-US" sz="4800" b="1" dirty="0"/>
              <a:t> </a:t>
            </a:r>
            <a:r>
              <a:rPr lang="en-US" sz="4800" b="1" dirty="0" err="1"/>
              <a:t>dla</a:t>
            </a:r>
            <a:r>
              <a:rPr lang="en-US" sz="4800" b="1" dirty="0"/>
              <a:t> </a:t>
            </a:r>
            <a:r>
              <a:rPr lang="pl-PL" sz="4800" b="1" dirty="0"/>
              <a:t>tu</a:t>
            </a:r>
            <a:r>
              <a:rPr lang="en-US" sz="4800" b="1" dirty="0" err="1"/>
              <a:t>rystyki</a:t>
            </a:r>
            <a:r>
              <a:rPr lang="pl-PL" sz="4800" b="1" dirty="0"/>
              <a:t>?</a:t>
            </a:r>
            <a:endParaRPr sz="4800" dirty="0"/>
          </a:p>
        </p:txBody>
      </p:sp>
      <p:grpSp>
        <p:nvGrpSpPr>
          <p:cNvPr id="163" name="Google Shape;163;p52"/>
          <p:cNvGrpSpPr/>
          <p:nvPr/>
        </p:nvGrpSpPr>
        <p:grpSpPr>
          <a:xfrm>
            <a:off x="407138" y="3832178"/>
            <a:ext cx="23569720" cy="6051643"/>
            <a:chOff x="11058" y="126953"/>
            <a:chExt cx="23569720" cy="6051643"/>
          </a:xfrm>
        </p:grpSpPr>
        <p:sp>
          <p:nvSpPr>
            <p:cNvPr id="164" name="Google Shape;164;p52"/>
            <p:cNvSpPr/>
            <p:nvPr/>
          </p:nvSpPr>
          <p:spPr>
            <a:xfrm>
              <a:off x="11058"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52"/>
            <p:cNvSpPr txBox="1"/>
            <p:nvPr/>
          </p:nvSpPr>
          <p:spPr>
            <a:xfrm>
              <a:off x="11058"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i="0" u="none" strike="noStrike" cap="none">
                  <a:solidFill>
                    <a:schemeClr val="lt1"/>
                  </a:solidFill>
                  <a:latin typeface="Arial"/>
                  <a:ea typeface="Arial"/>
                  <a:cs typeface="Arial"/>
                  <a:sym typeface="Arial"/>
                </a:rPr>
                <a:t>Ochrona środowiska</a:t>
              </a:r>
              <a:endParaRPr sz="3200" b="0" i="0" u="none" strike="noStrike" cap="none">
                <a:solidFill>
                  <a:schemeClr val="lt1"/>
                </a:solidFill>
                <a:latin typeface="Arial"/>
                <a:ea typeface="Arial"/>
                <a:cs typeface="Arial"/>
                <a:sym typeface="Arial"/>
              </a:endParaRPr>
            </a:p>
          </p:txBody>
        </p:sp>
        <p:sp>
          <p:nvSpPr>
            <p:cNvPr id="166" name="Google Shape;166;p52"/>
            <p:cNvSpPr/>
            <p:nvPr/>
          </p:nvSpPr>
          <p:spPr>
            <a:xfrm>
              <a:off x="11058" y="1606885"/>
              <a:ext cx="4239158" cy="4571711"/>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52"/>
            <p:cNvSpPr txBox="1"/>
            <p:nvPr/>
          </p:nvSpPr>
          <p:spPr>
            <a:xfrm>
              <a:off x="11058" y="1606885"/>
              <a:ext cx="4239158" cy="4571711"/>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r>
                <a:rPr lang="en-US" sz="2800" b="0" i="0" u="none" strike="noStrike" cap="none">
                  <a:solidFill>
                    <a:schemeClr val="dk1"/>
                  </a:solidFill>
                  <a:latin typeface="Arial"/>
                  <a:ea typeface="Arial"/>
                  <a:cs typeface="Arial"/>
                  <a:sym typeface="Arial"/>
                </a:rPr>
                <a:t>Turystyka często opiera się na dziewiczym środowisku naturalnym. Zrównoważone modele biznesowe pomagają zminimalizować negatywny wpływ na środowisko, taki jak emisja dwutlenku węgla, wytwarzanie odpadów, zużycie wody itp.</a:t>
              </a:r>
              <a:endParaRPr sz="2800" b="0" i="0" u="none" strike="noStrike" cap="none">
                <a:solidFill>
                  <a:schemeClr val="dk1"/>
                </a:solidFill>
                <a:latin typeface="Arial"/>
                <a:ea typeface="Arial"/>
                <a:cs typeface="Arial"/>
                <a:sym typeface="Arial"/>
              </a:endParaRPr>
            </a:p>
          </p:txBody>
        </p:sp>
        <p:sp>
          <p:nvSpPr>
            <p:cNvPr id="168" name="Google Shape;168;p52"/>
            <p:cNvSpPr/>
            <p:nvPr/>
          </p:nvSpPr>
          <p:spPr>
            <a:xfrm>
              <a:off x="4843699"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52"/>
            <p:cNvSpPr txBox="1"/>
            <p:nvPr/>
          </p:nvSpPr>
          <p:spPr>
            <a:xfrm>
              <a:off x="4843699"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i="0" u="none" strike="noStrike" cap="none">
                  <a:solidFill>
                    <a:schemeClr val="lt1"/>
                  </a:solidFill>
                  <a:latin typeface="Arial"/>
                  <a:ea typeface="Arial"/>
                  <a:cs typeface="Arial"/>
                  <a:sym typeface="Arial"/>
                </a:rPr>
                <a:t>Odpowiedzialność społeczna</a:t>
              </a:r>
              <a:endParaRPr sz="3200" b="0" i="0" u="none" strike="noStrike" cap="none">
                <a:solidFill>
                  <a:schemeClr val="lt1"/>
                </a:solidFill>
                <a:latin typeface="Arial"/>
                <a:ea typeface="Arial"/>
                <a:cs typeface="Arial"/>
                <a:sym typeface="Arial"/>
              </a:endParaRPr>
            </a:p>
          </p:txBody>
        </p:sp>
        <p:sp>
          <p:nvSpPr>
            <p:cNvPr id="170" name="Google Shape;170;p52"/>
            <p:cNvSpPr/>
            <p:nvPr/>
          </p:nvSpPr>
          <p:spPr>
            <a:xfrm>
              <a:off x="4843699" y="1606885"/>
              <a:ext cx="4239158" cy="4571711"/>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52"/>
            <p:cNvSpPr txBox="1"/>
            <p:nvPr/>
          </p:nvSpPr>
          <p:spPr>
            <a:xfrm>
              <a:off x="4843699" y="1606885"/>
              <a:ext cx="4239158" cy="4571711"/>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r>
                <a:rPr lang="en-US" sz="2800" b="0" i="0" u="none" strike="noStrike" cap="none">
                  <a:solidFill>
                    <a:srgbClr val="000000"/>
                  </a:solidFill>
                  <a:latin typeface="Arial"/>
                  <a:ea typeface="Arial"/>
                  <a:cs typeface="Arial"/>
                  <a:sym typeface="Arial"/>
                </a:rPr>
                <a:t>Zrównoważona turystyka sprzyja budowaniu pozytywnych relacji z lokalnymi</a:t>
              </a:r>
              <a:endParaRPr/>
            </a:p>
            <a:p>
              <a:pPr marL="0" marR="0" lvl="1" indent="0" algn="ctr" rtl="0">
                <a:lnSpc>
                  <a:spcPct val="90000"/>
                </a:lnSpc>
                <a:spcBef>
                  <a:spcPts val="0"/>
                </a:spcBef>
                <a:spcAft>
                  <a:spcPts val="0"/>
                </a:spcAft>
                <a:buNone/>
              </a:pPr>
              <a:r>
                <a:rPr lang="en-US" sz="2800" b="0" i="0" u="none" strike="noStrike" cap="none">
                  <a:solidFill>
                    <a:srgbClr val="000000"/>
                  </a:solidFill>
                  <a:latin typeface="Arial"/>
                  <a:ea typeface="Arial"/>
                  <a:cs typeface="Arial"/>
                  <a:sym typeface="Arial"/>
                </a:rPr>
                <a:t>społecznościami, szanując ich kulturę, tradycje i źródła utrzymania. Zapewnia sprawiedliwy podział korzyści ekonomicznych i pozwala uniknąć wyzysku.</a:t>
              </a:r>
              <a:endParaRPr sz="2800" b="0" i="0" u="none" strike="noStrike" cap="none">
                <a:solidFill>
                  <a:srgbClr val="000000"/>
                </a:solidFill>
                <a:latin typeface="Arial"/>
                <a:ea typeface="Arial"/>
                <a:cs typeface="Arial"/>
                <a:sym typeface="Arial"/>
              </a:endParaRPr>
            </a:p>
          </p:txBody>
        </p:sp>
        <p:sp>
          <p:nvSpPr>
            <p:cNvPr id="172" name="Google Shape;172;p52"/>
            <p:cNvSpPr/>
            <p:nvPr/>
          </p:nvSpPr>
          <p:spPr>
            <a:xfrm>
              <a:off x="9676339"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52"/>
            <p:cNvSpPr txBox="1"/>
            <p:nvPr/>
          </p:nvSpPr>
          <p:spPr>
            <a:xfrm>
              <a:off x="9676339"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i="0" u="none" strike="noStrike" cap="none">
                  <a:solidFill>
                    <a:schemeClr val="lt1"/>
                  </a:solidFill>
                  <a:latin typeface="Arial"/>
                  <a:ea typeface="Arial"/>
                  <a:cs typeface="Arial"/>
                  <a:sym typeface="Arial"/>
                </a:rPr>
                <a:t>Odporność gospodarcza</a:t>
              </a:r>
              <a:endParaRPr sz="3200" b="0" i="0" u="none" strike="noStrike" cap="none">
                <a:solidFill>
                  <a:schemeClr val="lt1"/>
                </a:solidFill>
                <a:latin typeface="Arial"/>
                <a:ea typeface="Arial"/>
                <a:cs typeface="Arial"/>
                <a:sym typeface="Arial"/>
              </a:endParaRPr>
            </a:p>
          </p:txBody>
        </p:sp>
        <p:sp>
          <p:nvSpPr>
            <p:cNvPr id="174" name="Google Shape;174;p52"/>
            <p:cNvSpPr/>
            <p:nvPr/>
          </p:nvSpPr>
          <p:spPr>
            <a:xfrm>
              <a:off x="9676339" y="1606885"/>
              <a:ext cx="4239158" cy="4571711"/>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52"/>
            <p:cNvSpPr txBox="1"/>
            <p:nvPr/>
          </p:nvSpPr>
          <p:spPr>
            <a:xfrm>
              <a:off x="9676339" y="1606885"/>
              <a:ext cx="4239158" cy="4571711"/>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r>
                <a:rPr lang="en-US" sz="2800" b="0" i="0" u="none" strike="noStrike" cap="none" dirty="0" err="1">
                  <a:solidFill>
                    <a:schemeClr val="dk1"/>
                  </a:solidFill>
                  <a:latin typeface="Arial"/>
                  <a:ea typeface="Arial"/>
                  <a:cs typeface="Arial"/>
                  <a:sym typeface="Arial"/>
                </a:rPr>
                <a:t>Przedsiębiorstwa</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stosujące</a:t>
              </a:r>
              <a:r>
                <a:rPr lang="en-US" sz="2800" b="0" i="0" u="none" strike="noStrike" cap="none" dirty="0">
                  <a:solidFill>
                    <a:schemeClr val="dk1"/>
                  </a:solidFill>
                  <a:latin typeface="Arial"/>
                  <a:ea typeface="Arial"/>
                  <a:cs typeface="Arial"/>
                  <a:sym typeface="Arial"/>
                </a:rPr>
                <a:t> </a:t>
              </a:r>
              <a:r>
                <a:rPr lang="pl-PL" sz="2800" dirty="0">
                  <a:solidFill>
                    <a:schemeClr val="dk1"/>
                  </a:solidFill>
                </a:rPr>
                <a:t>zrównoważone modele biznesowe</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często</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zyskują</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przewagę</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konkurencyjną</a:t>
              </a:r>
              <a:r>
                <a:rPr lang="en-US" sz="2800" b="0" i="0" u="none" strike="noStrike" cap="none" dirty="0">
                  <a:solidFill>
                    <a:schemeClr val="dk1"/>
                  </a:solidFill>
                  <a:latin typeface="Arial"/>
                  <a:ea typeface="Arial"/>
                  <a:cs typeface="Arial"/>
                  <a:sym typeface="Arial"/>
                </a:rPr>
                <a:t>.</a:t>
              </a:r>
              <a:endParaRPr dirty="0"/>
            </a:p>
            <a:p>
              <a:pPr marL="0" marR="0" lvl="1" indent="0" algn="ctr" rtl="0">
                <a:lnSpc>
                  <a:spcPct val="90000"/>
                </a:lnSpc>
                <a:spcBef>
                  <a:spcPts val="0"/>
                </a:spcBef>
                <a:spcAft>
                  <a:spcPts val="0"/>
                </a:spcAft>
                <a:buNone/>
              </a:pPr>
              <a:r>
                <a:rPr lang="en-US" sz="2800" b="0" i="0" u="none" strike="noStrike" cap="none" dirty="0" err="1">
                  <a:solidFill>
                    <a:schemeClr val="dk1"/>
                  </a:solidFill>
                  <a:latin typeface="Arial"/>
                  <a:ea typeface="Arial"/>
                  <a:cs typeface="Arial"/>
                  <a:sym typeface="Arial"/>
                </a:rPr>
                <a:t>Rentowność</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finansowa</a:t>
              </a:r>
              <a:r>
                <a:rPr lang="en-US" sz="2800" b="0" i="0" u="none" strike="noStrike" cap="none" dirty="0">
                  <a:solidFill>
                    <a:schemeClr val="dk1"/>
                  </a:solidFill>
                  <a:latin typeface="Arial"/>
                  <a:ea typeface="Arial"/>
                  <a:cs typeface="Arial"/>
                  <a:sym typeface="Arial"/>
                </a:rPr>
                <a:t> jest </a:t>
              </a:r>
              <a:r>
                <a:rPr lang="en-US" sz="2800" b="0" i="0" u="none" strike="noStrike" cap="none" dirty="0" err="1">
                  <a:solidFill>
                    <a:schemeClr val="dk1"/>
                  </a:solidFill>
                  <a:latin typeface="Arial"/>
                  <a:ea typeface="Arial"/>
                  <a:cs typeface="Arial"/>
                  <a:sym typeface="Arial"/>
                </a:rPr>
                <a:t>warunkiem</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koniecznym</a:t>
              </a:r>
              <a:r>
                <a:rPr lang="en-US" sz="2800" b="0" i="0" u="none" strike="noStrike" cap="none" dirty="0">
                  <a:solidFill>
                    <a:schemeClr val="dk1"/>
                  </a:solidFill>
                  <a:latin typeface="Arial"/>
                  <a:ea typeface="Arial"/>
                  <a:cs typeface="Arial"/>
                  <a:sym typeface="Arial"/>
                </a:rPr>
                <a:t> do </a:t>
              </a:r>
              <a:r>
                <a:rPr lang="en-US" sz="2800" b="0" i="0" u="none" strike="noStrike" cap="none" dirty="0" err="1">
                  <a:solidFill>
                    <a:schemeClr val="dk1"/>
                  </a:solidFill>
                  <a:latin typeface="Arial"/>
                  <a:ea typeface="Arial"/>
                  <a:cs typeface="Arial"/>
                  <a:sym typeface="Arial"/>
                </a:rPr>
                <a:t>realizacji</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innych</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wymiarów</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zrównoważonego</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rozwoju</a:t>
              </a:r>
              <a:r>
                <a:rPr lang="en-US" sz="2800" b="0" i="0" u="none" strike="noStrike" cap="none" dirty="0">
                  <a:solidFill>
                    <a:schemeClr val="dk1"/>
                  </a:solidFill>
                  <a:latin typeface="Arial"/>
                  <a:ea typeface="Arial"/>
                  <a:cs typeface="Arial"/>
                  <a:sym typeface="Arial"/>
                </a:rPr>
                <a:t>.</a:t>
              </a:r>
              <a:endParaRPr sz="2800" b="0" i="0" u="none" strike="noStrike" cap="none" dirty="0">
                <a:solidFill>
                  <a:schemeClr val="dk1"/>
                </a:solidFill>
                <a:latin typeface="Arial"/>
                <a:ea typeface="Arial"/>
                <a:cs typeface="Arial"/>
                <a:sym typeface="Arial"/>
              </a:endParaRPr>
            </a:p>
          </p:txBody>
        </p:sp>
        <p:sp>
          <p:nvSpPr>
            <p:cNvPr id="176" name="Google Shape;176;p52"/>
            <p:cNvSpPr/>
            <p:nvPr/>
          </p:nvSpPr>
          <p:spPr>
            <a:xfrm>
              <a:off x="14508980"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52"/>
            <p:cNvSpPr txBox="1"/>
            <p:nvPr/>
          </p:nvSpPr>
          <p:spPr>
            <a:xfrm>
              <a:off x="14508980"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i="0" u="none" strike="noStrike" cap="none">
                  <a:solidFill>
                    <a:schemeClr val="lt1"/>
                  </a:solidFill>
                  <a:latin typeface="Arial"/>
                  <a:ea typeface="Arial"/>
                  <a:cs typeface="Arial"/>
                  <a:sym typeface="Arial"/>
                </a:rPr>
                <a:t>Zgodność z przepisami i ograniczanie ryzyka</a:t>
              </a:r>
              <a:endParaRPr sz="3200" b="0" i="0" u="none" strike="noStrike" cap="none">
                <a:solidFill>
                  <a:schemeClr val="lt1"/>
                </a:solidFill>
                <a:latin typeface="Arial"/>
                <a:ea typeface="Arial"/>
                <a:cs typeface="Arial"/>
                <a:sym typeface="Arial"/>
              </a:endParaRPr>
            </a:p>
          </p:txBody>
        </p:sp>
        <p:sp>
          <p:nvSpPr>
            <p:cNvPr id="178" name="Google Shape;178;p52"/>
            <p:cNvSpPr/>
            <p:nvPr/>
          </p:nvSpPr>
          <p:spPr>
            <a:xfrm>
              <a:off x="14508980" y="1606885"/>
              <a:ext cx="4239158" cy="4571711"/>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52"/>
            <p:cNvSpPr txBox="1"/>
            <p:nvPr/>
          </p:nvSpPr>
          <p:spPr>
            <a:xfrm>
              <a:off x="14508980" y="1606885"/>
              <a:ext cx="4239158" cy="4571711"/>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r>
                <a:rPr lang="pl-PL" sz="2800" dirty="0">
                  <a:solidFill>
                    <a:schemeClr val="dk1"/>
                  </a:solidFill>
                </a:rPr>
                <a:t>Zrównoważone modele biznesowe</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pomagają</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przedsiębiorstwom</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proaktywnie</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przestrzegać</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tych</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przepisów</a:t>
              </a:r>
              <a:r>
                <a:rPr lang="en-US" sz="2800" b="0" i="0" u="none" strike="noStrike" cap="none" dirty="0">
                  <a:solidFill>
                    <a:srgbClr val="000000"/>
                  </a:solidFill>
                  <a:latin typeface="Arial"/>
                  <a:ea typeface="Arial"/>
                  <a:cs typeface="Arial"/>
                  <a:sym typeface="Arial"/>
                </a:rPr>
                <a:t> i </a:t>
              </a:r>
              <a:r>
                <a:rPr lang="en-US" sz="2800" b="0" i="0" u="none" strike="noStrike" cap="none" dirty="0" err="1">
                  <a:solidFill>
                    <a:srgbClr val="000000"/>
                  </a:solidFill>
                  <a:latin typeface="Arial"/>
                  <a:ea typeface="Arial"/>
                  <a:cs typeface="Arial"/>
                  <a:sym typeface="Arial"/>
                </a:rPr>
                <a:t>ograniczać</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ryzyko</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związane</a:t>
              </a:r>
              <a:r>
                <a:rPr lang="en-US" sz="2800" b="0" i="0" u="none" strike="noStrike" cap="none" dirty="0">
                  <a:solidFill>
                    <a:srgbClr val="000000"/>
                  </a:solidFill>
                  <a:latin typeface="Arial"/>
                  <a:ea typeface="Arial"/>
                  <a:cs typeface="Arial"/>
                  <a:sym typeface="Arial"/>
                </a:rPr>
                <a:t> ze </a:t>
              </a:r>
              <a:r>
                <a:rPr lang="en-US" sz="2800" b="0" i="0" u="none" strike="noStrike" cap="none" dirty="0" err="1">
                  <a:solidFill>
                    <a:srgbClr val="000000"/>
                  </a:solidFill>
                  <a:latin typeface="Arial"/>
                  <a:ea typeface="Arial"/>
                  <a:cs typeface="Arial"/>
                  <a:sym typeface="Arial"/>
                </a:rPr>
                <a:t>zmianami</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klimatycznymi</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niedoborem</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zasobów</a:t>
              </a:r>
              <a:r>
                <a:rPr lang="en-US" sz="2800" b="0" i="0" u="none" strike="noStrike" cap="none" dirty="0">
                  <a:solidFill>
                    <a:srgbClr val="000000"/>
                  </a:solidFill>
                  <a:latin typeface="Arial"/>
                  <a:ea typeface="Arial"/>
                  <a:cs typeface="Arial"/>
                  <a:sym typeface="Arial"/>
                </a:rPr>
                <a:t> i </a:t>
              </a:r>
              <a:r>
                <a:rPr lang="en-US" sz="2800" b="0" i="0" u="none" strike="noStrike" cap="none" dirty="0" err="1">
                  <a:solidFill>
                    <a:srgbClr val="000000"/>
                  </a:solidFill>
                  <a:latin typeface="Arial"/>
                  <a:ea typeface="Arial"/>
                  <a:cs typeface="Arial"/>
                  <a:sym typeface="Arial"/>
                </a:rPr>
                <a:t>niepokojami</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społecznymi</a:t>
              </a:r>
              <a:r>
                <a:rPr lang="en-US" sz="2800" b="0" i="0" u="none" strike="noStrike" cap="none" dirty="0">
                  <a:solidFill>
                    <a:srgbClr val="000000"/>
                  </a:solidFill>
                  <a:latin typeface="Arial"/>
                  <a:ea typeface="Arial"/>
                  <a:cs typeface="Arial"/>
                  <a:sym typeface="Arial"/>
                </a:rPr>
                <a:t>.</a:t>
              </a:r>
              <a:endParaRPr dirty="0"/>
            </a:p>
          </p:txBody>
        </p:sp>
        <p:sp>
          <p:nvSpPr>
            <p:cNvPr id="180" name="Google Shape;180;p52"/>
            <p:cNvSpPr/>
            <p:nvPr/>
          </p:nvSpPr>
          <p:spPr>
            <a:xfrm>
              <a:off x="19341620"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52"/>
            <p:cNvSpPr txBox="1"/>
            <p:nvPr/>
          </p:nvSpPr>
          <p:spPr>
            <a:xfrm>
              <a:off x="19341620"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i="0" u="none" strike="noStrike" cap="none">
                  <a:solidFill>
                    <a:schemeClr val="lt1"/>
                  </a:solidFill>
                  <a:latin typeface="Arial"/>
                  <a:ea typeface="Arial"/>
                  <a:cs typeface="Arial"/>
                  <a:sym typeface="Arial"/>
                </a:rPr>
                <a:t>Popyt konsumencki</a:t>
              </a:r>
              <a:endParaRPr sz="3200" b="0" i="0" u="none" strike="noStrike" cap="none">
                <a:solidFill>
                  <a:schemeClr val="lt1"/>
                </a:solidFill>
                <a:latin typeface="Arial"/>
                <a:ea typeface="Arial"/>
                <a:cs typeface="Arial"/>
                <a:sym typeface="Arial"/>
              </a:endParaRPr>
            </a:p>
          </p:txBody>
        </p:sp>
        <p:sp>
          <p:nvSpPr>
            <p:cNvPr id="182" name="Google Shape;182;p52"/>
            <p:cNvSpPr/>
            <p:nvPr/>
          </p:nvSpPr>
          <p:spPr>
            <a:xfrm>
              <a:off x="19341620" y="1606885"/>
              <a:ext cx="4239158" cy="4571711"/>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52"/>
            <p:cNvSpPr txBox="1"/>
            <p:nvPr/>
          </p:nvSpPr>
          <p:spPr>
            <a:xfrm>
              <a:off x="19341620" y="1606885"/>
              <a:ext cx="4239158" cy="4571711"/>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r>
                <a:rPr lang="en-US" sz="2800" b="0" i="0" u="none" strike="noStrike" cap="none">
                  <a:solidFill>
                    <a:schemeClr val="dk1"/>
                  </a:solidFill>
                  <a:latin typeface="Arial"/>
                  <a:ea typeface="Arial"/>
                  <a:cs typeface="Arial"/>
                  <a:sym typeface="Arial"/>
                </a:rPr>
                <a:t>Turyści są coraz bardziej skłonni płacić więcej za usługi i produkty oferowane przez firmy, które wykazują prawdziwe zaangażowanie w zrównoważony rozwój.</a:t>
              </a:r>
              <a:endParaRPr sz="2800" b="0" i="0" u="none" strike="noStrike" cap="none">
                <a:solidFill>
                  <a:schemeClr val="dk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9"/>
          <p:cNvSpPr txBox="1">
            <a:spLocks noGrp="1"/>
          </p:cNvSpPr>
          <p:nvPr>
            <p:ph type="title"/>
          </p:nvPr>
        </p:nvSpPr>
        <p:spPr>
          <a:xfrm>
            <a:off x="761999" y="1863651"/>
            <a:ext cx="17397985" cy="76199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7200"/>
              <a:buFont typeface="Arial"/>
              <a:buNone/>
            </a:pPr>
            <a:r>
              <a:rPr lang="en-US" sz="4800" b="1"/>
              <a:t>2.3. Poza zrównoważonym rozwojem: rozwój turystyki regeneracyjnej.</a:t>
            </a:r>
            <a:endParaRPr sz="4800" b="1">
              <a:highlight>
                <a:srgbClr val="FFFF00"/>
              </a:highlight>
            </a:endParaRPr>
          </a:p>
        </p:txBody>
      </p:sp>
      <p:sp>
        <p:nvSpPr>
          <p:cNvPr id="190" name="Google Shape;190;p9"/>
          <p:cNvSpPr txBox="1">
            <a:spLocks noGrp="1"/>
          </p:cNvSpPr>
          <p:nvPr>
            <p:ph type="body" idx="1"/>
          </p:nvPr>
        </p:nvSpPr>
        <p:spPr>
          <a:xfrm>
            <a:off x="761999" y="3532894"/>
            <a:ext cx="22860002" cy="1338109"/>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323232"/>
              </a:buClr>
              <a:buSzPts val="4000"/>
              <a:buNone/>
            </a:pPr>
            <a:r>
              <a:rPr lang="en-US" sz="4000" b="1"/>
              <a:t>Turystyka regeneracyjna </a:t>
            </a:r>
            <a:r>
              <a:rPr lang="en-US" sz="4000"/>
              <a:t>stanowi zmianę paradygmatu, mającą na celu aktywne przywracanie i wzmacnianie systemów społeczno-ekologicznych.</a:t>
            </a:r>
            <a:endParaRPr sz="2800" b="1"/>
          </a:p>
        </p:txBody>
      </p:sp>
      <p:grpSp>
        <p:nvGrpSpPr>
          <p:cNvPr id="191" name="Google Shape;191;p9"/>
          <p:cNvGrpSpPr/>
          <p:nvPr/>
        </p:nvGrpSpPr>
        <p:grpSpPr>
          <a:xfrm>
            <a:off x="497817" y="4871003"/>
            <a:ext cx="16564887" cy="8588290"/>
            <a:chOff x="10045" y="0"/>
            <a:chExt cx="21135456" cy="9210791"/>
          </a:xfrm>
        </p:grpSpPr>
        <p:sp>
          <p:nvSpPr>
            <p:cNvPr id="192" name="Google Shape;192;p9"/>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9"/>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9"/>
            <p:cNvSpPr txBox="1"/>
            <p:nvPr/>
          </p:nvSpPr>
          <p:spPr>
            <a:xfrm>
              <a:off x="18989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i="0" u="none" strike="noStrike" cap="none">
                  <a:solidFill>
                    <a:schemeClr val="lt1"/>
                  </a:solidFill>
                  <a:latin typeface="Arial"/>
                  <a:ea typeface="Arial"/>
                  <a:cs typeface="Arial"/>
                  <a:sym typeface="Arial"/>
                </a:rPr>
                <a:t>Aktywna odbudowa</a:t>
              </a:r>
              <a:endParaRPr sz="3000" b="0" i="0" u="none" strike="noStrike" cap="none">
                <a:solidFill>
                  <a:schemeClr val="lt1"/>
                </a:solidFill>
                <a:latin typeface="Arial"/>
                <a:ea typeface="Arial"/>
                <a:cs typeface="Arial"/>
                <a:sym typeface="Arial"/>
              </a:endParaRPr>
            </a:p>
          </p:txBody>
        </p:sp>
        <p:sp>
          <p:nvSpPr>
            <p:cNvPr id="195" name="Google Shape;195;p9"/>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9"/>
            <p:cNvSpPr txBox="1"/>
            <p:nvPr/>
          </p:nvSpPr>
          <p:spPr>
            <a:xfrm>
              <a:off x="480180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1050"/>
                </a:spcBef>
                <a:spcAft>
                  <a:spcPts val="0"/>
                </a:spcAft>
                <a:buClr>
                  <a:schemeClr val="lt1"/>
                </a:buClr>
                <a:buSzPts val="3000"/>
                <a:buFont typeface="Arial"/>
                <a:buNone/>
              </a:pPr>
              <a:r>
                <a:rPr lang="en-US" sz="3000" b="1" i="0" u="none" strike="noStrike" cap="none">
                  <a:solidFill>
                    <a:schemeClr val="lt1"/>
                  </a:solidFill>
                  <a:latin typeface="Arial"/>
                  <a:ea typeface="Arial"/>
                  <a:cs typeface="Arial"/>
                  <a:sym typeface="Arial"/>
                </a:rPr>
                <a:t>Holistyczne podejście</a:t>
              </a:r>
              <a:endParaRPr sz="3000" b="0" i="0" u="none" strike="noStrike" cap="none">
                <a:solidFill>
                  <a:schemeClr val="lt1"/>
                </a:solidFill>
                <a:latin typeface="Arial"/>
                <a:ea typeface="Arial"/>
                <a:cs typeface="Arial"/>
                <a:sym typeface="Arial"/>
              </a:endParaRPr>
            </a:p>
          </p:txBody>
        </p:sp>
        <p:sp>
          <p:nvSpPr>
            <p:cNvPr id="197" name="Google Shape;197;p9"/>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9"/>
            <p:cNvSpPr txBox="1"/>
            <p:nvPr/>
          </p:nvSpPr>
          <p:spPr>
            <a:xfrm>
              <a:off x="941370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i="0" u="none" strike="noStrike" cap="none">
                  <a:solidFill>
                    <a:schemeClr val="lt1"/>
                  </a:solidFill>
                  <a:latin typeface="Arial"/>
                  <a:ea typeface="Arial"/>
                  <a:cs typeface="Arial"/>
                  <a:sym typeface="Arial"/>
                </a:rPr>
                <a:t>Kwitnące wyniki</a:t>
              </a:r>
              <a:endParaRPr sz="3000" b="1" i="0" u="none" strike="noStrike" cap="none">
                <a:solidFill>
                  <a:schemeClr val="lt1"/>
                </a:solidFill>
                <a:latin typeface="Arial"/>
                <a:ea typeface="Arial"/>
                <a:cs typeface="Arial"/>
                <a:sym typeface="Arial"/>
              </a:endParaRPr>
            </a:p>
          </p:txBody>
        </p:sp>
        <p:sp>
          <p:nvSpPr>
            <p:cNvPr id="199" name="Google Shape;199;p9"/>
            <p:cNvSpPr/>
            <p:nvPr/>
          </p:nvSpPr>
          <p:spPr>
            <a:xfrm>
              <a:off x="1384576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9"/>
            <p:cNvSpPr txBox="1"/>
            <p:nvPr/>
          </p:nvSpPr>
          <p:spPr>
            <a:xfrm>
              <a:off x="1402561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i="0" u="none" strike="noStrike" cap="none">
                  <a:solidFill>
                    <a:schemeClr val="lt1"/>
                  </a:solidFill>
                  <a:latin typeface="Arial"/>
                  <a:ea typeface="Arial"/>
                  <a:cs typeface="Arial"/>
                  <a:sym typeface="Arial"/>
                </a:rPr>
                <a:t>Zmiana systemowa</a:t>
              </a:r>
              <a:endParaRPr sz="3000" b="0" i="0" u="none" strike="noStrike" cap="none">
                <a:solidFill>
                  <a:schemeClr val="lt1"/>
                </a:solidFill>
                <a:latin typeface="Arial"/>
                <a:ea typeface="Arial"/>
                <a:cs typeface="Arial"/>
                <a:sym typeface="Arial"/>
              </a:endParaRPr>
            </a:p>
          </p:txBody>
        </p:sp>
      </p:grpSp>
      <p:pic>
        <p:nvPicPr>
          <p:cNvPr id="201" name="Google Shape;201;p9"/>
          <p:cNvPicPr preferRelativeResize="0"/>
          <p:nvPr/>
        </p:nvPicPr>
        <p:blipFill rotWithShape="1">
          <a:blip r:embed="rId3">
            <a:alphaModFix/>
          </a:blip>
          <a:srcRect/>
          <a:stretch/>
        </p:blipFill>
        <p:spPr>
          <a:xfrm>
            <a:off x="17321975" y="7093655"/>
            <a:ext cx="6300026" cy="414298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53"/>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t>3. Ramy i archetypy zrównoważonych modeli biznesowych.</a:t>
            </a:r>
            <a:endParaRPr/>
          </a:p>
        </p:txBody>
      </p:sp>
      <p:sp>
        <p:nvSpPr>
          <p:cNvPr id="207" name="Google Shape;207;p5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4"/>
          <p:cNvSpPr txBox="1">
            <a:spLocks noGrp="1"/>
          </p:cNvSpPr>
          <p:nvPr>
            <p:ph type="body" idx="1"/>
          </p:nvPr>
        </p:nvSpPr>
        <p:spPr>
          <a:xfrm>
            <a:off x="7143750" y="7410450"/>
            <a:ext cx="16249650" cy="4381500"/>
          </a:xfrm>
          <a:prstGeom prst="rect">
            <a:avLst/>
          </a:prstGeom>
          <a:noFill/>
          <a:ln>
            <a:noFill/>
          </a:ln>
        </p:spPr>
        <p:txBody>
          <a:bodyPr spcFirstLastPara="1" wrap="square" lIns="0" tIns="0" rIns="0" bIns="0" anchor="t" anchorCtr="0">
            <a:normAutofit fontScale="85000" lnSpcReduction="10000"/>
          </a:bodyPr>
          <a:lstStyle/>
          <a:p>
            <a:pPr marL="571500" lvl="0" indent="-571500" algn="l" rtl="0">
              <a:lnSpc>
                <a:spcPct val="150000"/>
              </a:lnSpc>
              <a:spcBef>
                <a:spcPts val="0"/>
              </a:spcBef>
              <a:spcAft>
                <a:spcPts val="0"/>
              </a:spcAft>
              <a:buClr>
                <a:srgbClr val="323232"/>
              </a:buClr>
              <a:buSzPct val="108108"/>
              <a:buFont typeface="Noto Sans Symbols"/>
              <a:buChar char="▪"/>
            </a:pPr>
            <a:r>
              <a:rPr lang="en-US" sz="4400" dirty="0" err="1"/>
              <a:t>Ośmiostopniowy</a:t>
            </a:r>
            <a:r>
              <a:rPr lang="en-US" sz="4400" dirty="0"/>
              <a:t> model </a:t>
            </a:r>
            <a:r>
              <a:rPr lang="en-US" sz="4400" dirty="0" err="1"/>
              <a:t>zrównoważonego</a:t>
            </a:r>
            <a:r>
              <a:rPr lang="en-US" sz="4400" dirty="0"/>
              <a:t> </a:t>
            </a:r>
            <a:r>
              <a:rPr lang="en-US" sz="4400" dirty="0" err="1"/>
              <a:t>biznesu</a:t>
            </a:r>
            <a:r>
              <a:rPr lang="en-US" sz="4400" dirty="0"/>
              <a:t> </a:t>
            </a:r>
            <a:r>
              <a:rPr lang="en-US" sz="4400" dirty="0" err="1"/>
              <a:t>autorstwa</a:t>
            </a:r>
            <a:r>
              <a:rPr lang="en-US" sz="4400" dirty="0"/>
              <a:t> </a:t>
            </a:r>
            <a:r>
              <a:rPr lang="en-US" sz="4400" dirty="0" err="1"/>
              <a:t>Szekely'ego</a:t>
            </a:r>
            <a:r>
              <a:rPr lang="en-US" sz="4400" dirty="0"/>
              <a:t> i Dossy.</a:t>
            </a:r>
            <a:endParaRPr dirty="0"/>
          </a:p>
          <a:p>
            <a:pPr marL="571500" lvl="0" indent="-571500" algn="l" rtl="0">
              <a:lnSpc>
                <a:spcPct val="150000"/>
              </a:lnSpc>
              <a:spcBef>
                <a:spcPts val="0"/>
              </a:spcBef>
              <a:spcAft>
                <a:spcPts val="0"/>
              </a:spcAft>
              <a:buClr>
                <a:srgbClr val="323232"/>
              </a:buClr>
              <a:buSzPct val="108108"/>
              <a:buFont typeface="Noto Sans Symbols"/>
              <a:buChar char="▪"/>
            </a:pPr>
            <a:r>
              <a:rPr lang="en-US" sz="4400" dirty="0" err="1"/>
              <a:t>Osiem</a:t>
            </a:r>
            <a:r>
              <a:rPr lang="en-US" sz="4400" dirty="0"/>
              <a:t> </a:t>
            </a:r>
            <a:r>
              <a:rPr lang="en-US" sz="4400" dirty="0" err="1"/>
              <a:t>archetypów</a:t>
            </a:r>
            <a:r>
              <a:rPr lang="en-US" sz="4400" dirty="0"/>
              <a:t> </a:t>
            </a:r>
            <a:r>
              <a:rPr lang="en-US" sz="4400" dirty="0" err="1"/>
              <a:t>zrównoważonego</a:t>
            </a:r>
            <a:r>
              <a:rPr lang="en-US" sz="4400" dirty="0"/>
              <a:t> </a:t>
            </a:r>
            <a:r>
              <a:rPr lang="en-US" sz="4400" dirty="0" err="1"/>
              <a:t>modelu</a:t>
            </a:r>
            <a:r>
              <a:rPr lang="en-US" sz="4400" dirty="0"/>
              <a:t> </a:t>
            </a:r>
            <a:r>
              <a:rPr lang="en-US" sz="4400" dirty="0" err="1"/>
              <a:t>biznesowego</a:t>
            </a:r>
            <a:r>
              <a:rPr lang="en-US" sz="4400" dirty="0"/>
              <a:t> </a:t>
            </a:r>
            <a:r>
              <a:rPr lang="en-US" sz="4400" dirty="0" err="1"/>
              <a:t>autorstwa</a:t>
            </a:r>
            <a:r>
              <a:rPr lang="en-US" sz="4400" dirty="0"/>
              <a:t> </a:t>
            </a:r>
            <a:r>
              <a:rPr lang="en-US" sz="4400" dirty="0" err="1"/>
              <a:t>Bocken</a:t>
            </a:r>
            <a:r>
              <a:rPr lang="pl-PL" sz="4400" dirty="0"/>
              <a:t>a</a:t>
            </a:r>
            <a:r>
              <a:rPr lang="en-US" sz="4400" dirty="0"/>
              <a:t>, Short</a:t>
            </a:r>
            <a:r>
              <a:rPr lang="pl-PL" sz="4400" dirty="0"/>
              <a:t>a</a:t>
            </a:r>
            <a:r>
              <a:rPr lang="en-US" sz="4400" dirty="0"/>
              <a:t> i Evans</a:t>
            </a:r>
            <a:r>
              <a:rPr lang="pl-PL" sz="4400" dirty="0"/>
              <a:t>a</a:t>
            </a:r>
            <a:r>
              <a:rPr lang="en-US" sz="4400" dirty="0"/>
              <a:t>.</a:t>
            </a:r>
            <a:endParaRPr dirty="0"/>
          </a:p>
          <a:p>
            <a:pPr marL="571500" lvl="0" indent="-571500" algn="l" rtl="0">
              <a:lnSpc>
                <a:spcPct val="150000"/>
              </a:lnSpc>
              <a:spcBef>
                <a:spcPts val="0"/>
              </a:spcBef>
              <a:spcAft>
                <a:spcPts val="0"/>
              </a:spcAft>
              <a:buClr>
                <a:srgbClr val="323232"/>
              </a:buClr>
              <a:buSzPct val="108108"/>
              <a:buFont typeface="Noto Sans Symbols"/>
              <a:buChar char="▪"/>
            </a:pPr>
            <a:r>
              <a:rPr lang="en-US" sz="4400" dirty="0" err="1"/>
              <a:t>Trójwarstwowy</a:t>
            </a:r>
            <a:r>
              <a:rPr lang="en-US" sz="4400" dirty="0"/>
              <a:t> model </a:t>
            </a:r>
            <a:r>
              <a:rPr lang="en-US" sz="4400" dirty="0" err="1"/>
              <a:t>biznesowy</a:t>
            </a:r>
            <a:r>
              <a:rPr lang="en-US" sz="4400" dirty="0"/>
              <a:t> (TLBMC) </a:t>
            </a:r>
            <a:r>
              <a:rPr lang="en-US" sz="4400" dirty="0" err="1"/>
              <a:t>autorstwa</a:t>
            </a:r>
            <a:r>
              <a:rPr lang="en-US" sz="4400" dirty="0"/>
              <a:t> </a:t>
            </a:r>
            <a:r>
              <a:rPr lang="en-US" sz="4400" dirty="0" err="1"/>
              <a:t>Joyce'a</a:t>
            </a:r>
            <a:r>
              <a:rPr lang="en-US" sz="4400" dirty="0"/>
              <a:t> i </a:t>
            </a:r>
            <a:r>
              <a:rPr lang="en-US" sz="4400" dirty="0" err="1"/>
              <a:t>Paquina</a:t>
            </a:r>
            <a:r>
              <a:rPr lang="en-US" sz="4400" dirty="0"/>
              <a:t>.</a:t>
            </a:r>
            <a:endParaRPr sz="4400" b="1" dirty="0"/>
          </a:p>
        </p:txBody>
      </p:sp>
      <p:pic>
        <p:nvPicPr>
          <p:cNvPr id="213" name="Google Shape;213;p54"/>
          <p:cNvPicPr preferRelativeResize="0"/>
          <p:nvPr/>
        </p:nvPicPr>
        <p:blipFill rotWithShape="1">
          <a:blip r:embed="rId3">
            <a:alphaModFix/>
          </a:blip>
          <a:srcRect/>
          <a:stretch/>
        </p:blipFill>
        <p:spPr>
          <a:xfrm>
            <a:off x="723900" y="1193007"/>
            <a:ext cx="10071098" cy="566499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55"/>
          <p:cNvSpPr txBox="1">
            <a:spLocks noGrp="1"/>
          </p:cNvSpPr>
          <p:nvPr>
            <p:ph type="title"/>
          </p:nvPr>
        </p:nvSpPr>
        <p:spPr>
          <a:xfrm>
            <a:off x="761999" y="1265722"/>
            <a:ext cx="18458689" cy="90830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66666"/>
              <a:buFont typeface="Arial"/>
              <a:buNone/>
            </a:pPr>
            <a:r>
              <a:rPr lang="en-US" sz="4800" b="1"/>
              <a:t>3.1. Ośmiostopniowy model zrównoważonego biznesu autorstwa Szekely'ego i Dossy.</a:t>
            </a:r>
            <a:br>
              <a:rPr lang="en-US" sz="4800" b="1"/>
            </a:br>
            <a:endParaRPr sz="4800"/>
          </a:p>
        </p:txBody>
      </p:sp>
      <p:sp>
        <p:nvSpPr>
          <p:cNvPr id="219" name="Google Shape;219;p55"/>
          <p:cNvSpPr txBox="1"/>
          <p:nvPr/>
        </p:nvSpPr>
        <p:spPr>
          <a:xfrm>
            <a:off x="761999" y="3332909"/>
            <a:ext cx="5730241" cy="304694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a:solidFill>
                  <a:schemeClr val="dk2"/>
                </a:solidFill>
                <a:latin typeface="Arial"/>
                <a:ea typeface="Arial"/>
                <a:cs typeface="Arial"/>
                <a:sym typeface="Arial"/>
              </a:rPr>
              <a:t>Przedsiębiorstwa powinny od samego początku koncentrować się na zaspokajaniu potrzeb społecznych i traktować rentowność nie jako cel końcowy, ale jako metodę wspierania zrównoważonego rozwoju.</a:t>
            </a:r>
            <a:endParaRPr/>
          </a:p>
        </p:txBody>
      </p:sp>
      <p:grpSp>
        <p:nvGrpSpPr>
          <p:cNvPr id="220" name="Google Shape;220;p55"/>
          <p:cNvGrpSpPr/>
          <p:nvPr/>
        </p:nvGrpSpPr>
        <p:grpSpPr>
          <a:xfrm>
            <a:off x="9537786" y="1500244"/>
            <a:ext cx="12609976" cy="11975566"/>
            <a:chOff x="2088474" y="-817838"/>
            <a:chExt cx="12609976" cy="11975566"/>
          </a:xfrm>
        </p:grpSpPr>
        <p:sp>
          <p:nvSpPr>
            <p:cNvPr id="221" name="Google Shape;221;p55"/>
            <p:cNvSpPr/>
            <p:nvPr/>
          </p:nvSpPr>
          <p:spPr>
            <a:xfrm>
              <a:off x="8805029" y="2644"/>
              <a:ext cx="3049505"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5"/>
            <p:cNvSpPr txBox="1"/>
            <p:nvPr/>
          </p:nvSpPr>
          <p:spPr>
            <a:xfrm>
              <a:off x="8805029" y="2644"/>
              <a:ext cx="3049505"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Misja zrównoważonego rozwoju</a:t>
              </a:r>
              <a:endParaRPr sz="2800" b="0" i="0" u="none" strike="noStrike" cap="none">
                <a:solidFill>
                  <a:srgbClr val="000000"/>
                </a:solidFill>
                <a:latin typeface="Arial"/>
                <a:ea typeface="Arial"/>
                <a:cs typeface="Arial"/>
                <a:sym typeface="Arial"/>
              </a:endParaRPr>
            </a:p>
          </p:txBody>
        </p:sp>
        <p:sp>
          <p:nvSpPr>
            <p:cNvPr id="223" name="Google Shape;223;p55"/>
            <p:cNvSpPr/>
            <p:nvPr/>
          </p:nvSpPr>
          <p:spPr>
            <a:xfrm>
              <a:off x="3146071" y="179510"/>
              <a:ext cx="10613779" cy="10613779"/>
            </a:xfrm>
            <a:custGeom>
              <a:avLst/>
              <a:gdLst/>
              <a:ahLst/>
              <a:cxnLst/>
              <a:rect l="l" t="t" r="r" b="b"/>
              <a:pathLst>
                <a:path w="120000" h="120000" extrusionOk="0">
                  <a:moveTo>
                    <a:pt x="99116" y="18266"/>
                  </a:moveTo>
                  <a:lnTo>
                    <a:pt x="99116" y="18266"/>
                  </a:lnTo>
                  <a:cubicBezTo>
                    <a:pt x="101092" y="20118"/>
                    <a:pt x="102934" y="22107"/>
                    <a:pt x="104628" y="24220"/>
                  </a:cubicBezTo>
                  <a:lnTo>
                    <a:pt x="106912" y="22607"/>
                  </a:lnTo>
                  <a:lnTo>
                    <a:pt x="105004" y="28211"/>
                  </a:lnTo>
                  <a:lnTo>
                    <a:pt x="98906" y="28262"/>
                  </a:lnTo>
                  <a:lnTo>
                    <a:pt x="101189" y="26649"/>
                  </a:lnTo>
                  <a:cubicBezTo>
                    <a:pt x="99664" y="24765"/>
                    <a:pt x="98012" y="22988"/>
                    <a:pt x="96243" y="21331"/>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55"/>
            <p:cNvSpPr/>
            <p:nvPr/>
          </p:nvSpPr>
          <p:spPr>
            <a:xfrm>
              <a:off x="12031299" y="2656870"/>
              <a:ext cx="1905416"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55"/>
            <p:cNvSpPr txBox="1"/>
            <p:nvPr/>
          </p:nvSpPr>
          <p:spPr>
            <a:xfrm>
              <a:off x="11453725" y="2745303"/>
              <a:ext cx="2667151"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Arial"/>
                  <a:ea typeface="Arial"/>
                  <a:cs typeface="Arial"/>
                  <a:sym typeface="Arial"/>
                </a:rPr>
                <a:t>Wizja</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długoterminowa</a:t>
              </a:r>
              <a:endParaRPr sz="2800" b="0" i="0" u="none" strike="noStrike" cap="none" dirty="0">
                <a:solidFill>
                  <a:srgbClr val="000000"/>
                </a:solidFill>
                <a:latin typeface="Arial"/>
                <a:ea typeface="Arial"/>
                <a:cs typeface="Arial"/>
                <a:sym typeface="Arial"/>
              </a:endParaRPr>
            </a:p>
          </p:txBody>
        </p:sp>
        <p:sp>
          <p:nvSpPr>
            <p:cNvPr id="226" name="Google Shape;226;p55"/>
            <p:cNvSpPr/>
            <p:nvPr/>
          </p:nvSpPr>
          <p:spPr>
            <a:xfrm>
              <a:off x="3146071" y="179510"/>
              <a:ext cx="10613779" cy="10613779"/>
            </a:xfrm>
            <a:custGeom>
              <a:avLst/>
              <a:gdLst/>
              <a:ahLst/>
              <a:cxnLst/>
              <a:rect l="l" t="t" r="r" b="b"/>
              <a:pathLst>
                <a:path w="120000" h="120000" extrusionOk="0">
                  <a:moveTo>
                    <a:pt x="116175" y="49222"/>
                  </a:moveTo>
                  <a:lnTo>
                    <a:pt x="116175" y="49222"/>
                  </a:lnTo>
                  <a:cubicBezTo>
                    <a:pt x="117321" y="55195"/>
                    <a:pt x="117507" y="61312"/>
                    <a:pt x="116726" y="67343"/>
                  </a:cubicBezTo>
                  <a:lnTo>
                    <a:pt x="119473" y="67870"/>
                  </a:lnTo>
                  <a:lnTo>
                    <a:pt x="114112" y="70382"/>
                  </a:lnTo>
                  <a:lnTo>
                    <a:pt x="109847" y="66023"/>
                  </a:lnTo>
                  <a:lnTo>
                    <a:pt x="112592" y="66550"/>
                  </a:lnTo>
                  <a:cubicBezTo>
                    <a:pt x="113278" y="61044"/>
                    <a:pt x="113095" y="55463"/>
                    <a:pt x="112049" y="50014"/>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5"/>
            <p:cNvSpPr/>
            <p:nvPr/>
          </p:nvSpPr>
          <p:spPr>
            <a:xfrm>
              <a:off x="11486112" y="6410512"/>
              <a:ext cx="2995791"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55"/>
            <p:cNvSpPr txBox="1"/>
            <p:nvPr/>
          </p:nvSpPr>
          <p:spPr>
            <a:xfrm>
              <a:off x="11486112" y="6410512"/>
              <a:ext cx="2995791"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Strategia zrównoważonego rozwoju</a:t>
              </a:r>
              <a:endParaRPr sz="2800" b="0" i="0" u="none" strike="noStrike" cap="none">
                <a:solidFill>
                  <a:srgbClr val="000000"/>
                </a:solidFill>
                <a:latin typeface="Arial"/>
                <a:ea typeface="Arial"/>
                <a:cs typeface="Arial"/>
                <a:sym typeface="Arial"/>
              </a:endParaRPr>
            </a:p>
          </p:txBody>
        </p:sp>
        <p:sp>
          <p:nvSpPr>
            <p:cNvPr id="229" name="Google Shape;229;p55"/>
            <p:cNvSpPr/>
            <p:nvPr/>
          </p:nvSpPr>
          <p:spPr>
            <a:xfrm>
              <a:off x="4084671" y="-817838"/>
              <a:ext cx="10613779" cy="10613779"/>
            </a:xfrm>
            <a:custGeom>
              <a:avLst/>
              <a:gdLst/>
              <a:ahLst/>
              <a:cxnLst/>
              <a:rect l="l" t="t" r="r" b="b"/>
              <a:pathLst>
                <a:path w="120000" h="120000" extrusionOk="0">
                  <a:moveTo>
                    <a:pt x="95773" y="104633"/>
                  </a:moveTo>
                  <a:cubicBezTo>
                    <a:pt x="93172" y="106718"/>
                    <a:pt x="90393" y="108571"/>
                    <a:pt x="87469" y="110172"/>
                  </a:cubicBezTo>
                  <a:lnTo>
                    <a:pt x="88660" y="112702"/>
                  </a:lnTo>
                  <a:lnTo>
                    <a:pt x="83474" y="109849"/>
                  </a:lnTo>
                  <a:lnTo>
                    <a:pt x="84485" y="103834"/>
                  </a:lnTo>
                  <a:lnTo>
                    <a:pt x="85676" y="106364"/>
                  </a:lnTo>
                  <a:lnTo>
                    <a:pt x="85676" y="106364"/>
                  </a:lnTo>
                  <a:cubicBezTo>
                    <a:pt x="88303" y="104909"/>
                    <a:pt x="90802" y="103233"/>
                    <a:pt x="93146" y="101355"/>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5"/>
            <p:cNvSpPr/>
            <p:nvPr/>
          </p:nvSpPr>
          <p:spPr>
            <a:xfrm>
              <a:off x="9324931" y="8680708"/>
              <a:ext cx="2156017"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5"/>
            <p:cNvSpPr txBox="1"/>
            <p:nvPr/>
          </p:nvSpPr>
          <p:spPr>
            <a:xfrm>
              <a:off x="9324931" y="8680708"/>
              <a:ext cx="2667151" cy="1905416"/>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en-US" sz="2400" b="0" i="0" u="none" strike="noStrike" cap="none" dirty="0" err="1">
                  <a:solidFill>
                    <a:srgbClr val="000000"/>
                  </a:solidFill>
                  <a:latin typeface="Arial"/>
                  <a:ea typeface="Arial"/>
                  <a:cs typeface="Arial"/>
                  <a:sym typeface="Arial"/>
                </a:rPr>
                <a:t>Wdrażanie</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strategii</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zrównoważonego</a:t>
              </a:r>
              <a:r>
                <a:rPr lang="en-US" sz="2400" b="0" i="0" u="none" strike="noStrike" cap="none" dirty="0">
                  <a:solidFill>
                    <a:srgbClr val="000000"/>
                  </a:solidFill>
                  <a:latin typeface="Arial"/>
                  <a:ea typeface="Arial"/>
                  <a:cs typeface="Arial"/>
                  <a:sym typeface="Arial"/>
                </a:rPr>
                <a:t> </a:t>
              </a:r>
              <a:r>
                <a:rPr lang="en-US" sz="2400" b="0" i="0" u="none" strike="noStrike" cap="none" dirty="0" err="1">
                  <a:solidFill>
                    <a:srgbClr val="000000"/>
                  </a:solidFill>
                  <a:latin typeface="Arial"/>
                  <a:ea typeface="Arial"/>
                  <a:cs typeface="Arial"/>
                  <a:sym typeface="Arial"/>
                </a:rPr>
                <a:t>rozwoju</a:t>
              </a:r>
              <a:endParaRPr sz="2400" b="0" i="0" u="none" strike="noStrike" cap="none" dirty="0">
                <a:solidFill>
                  <a:srgbClr val="000000"/>
                </a:solidFill>
                <a:latin typeface="Arial"/>
                <a:ea typeface="Arial"/>
                <a:cs typeface="Arial"/>
                <a:sym typeface="Arial"/>
              </a:endParaRPr>
            </a:p>
          </p:txBody>
        </p:sp>
        <p:sp>
          <p:nvSpPr>
            <p:cNvPr id="232" name="Google Shape;232;p55"/>
            <p:cNvSpPr/>
            <p:nvPr/>
          </p:nvSpPr>
          <p:spPr>
            <a:xfrm>
              <a:off x="2088474" y="169543"/>
              <a:ext cx="10613779" cy="10613779"/>
            </a:xfrm>
            <a:custGeom>
              <a:avLst/>
              <a:gdLst/>
              <a:ahLst/>
              <a:cxnLst/>
              <a:rect l="l" t="t" r="r" b="b"/>
              <a:pathLst>
                <a:path w="120000" h="120000" extrusionOk="0">
                  <a:moveTo>
                    <a:pt x="82505" y="112587"/>
                  </a:moveTo>
                  <a:cubicBezTo>
                    <a:pt x="78206" y="114426"/>
                    <a:pt x="73698" y="115732"/>
                    <a:pt x="69081" y="116474"/>
                  </a:cubicBezTo>
                  <a:lnTo>
                    <a:pt x="69356" y="119257"/>
                  </a:lnTo>
                  <a:lnTo>
                    <a:pt x="65425" y="114832"/>
                  </a:lnTo>
                  <a:lnTo>
                    <a:pt x="68391" y="109503"/>
                  </a:lnTo>
                  <a:lnTo>
                    <a:pt x="68667" y="112285"/>
                  </a:lnTo>
                  <a:cubicBezTo>
                    <a:pt x="72856" y="111591"/>
                    <a:pt x="76947" y="110395"/>
                    <a:pt x="80852" y="108724"/>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55"/>
            <p:cNvSpPr/>
            <p:nvPr/>
          </p:nvSpPr>
          <p:spPr>
            <a:xfrm>
              <a:off x="5274063" y="9064739"/>
              <a:ext cx="2604152"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5"/>
            <p:cNvSpPr txBox="1"/>
            <p:nvPr/>
          </p:nvSpPr>
          <p:spPr>
            <a:xfrm>
              <a:off x="5020863" y="9252312"/>
              <a:ext cx="2965178"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Arial"/>
                  <a:ea typeface="Arial"/>
                  <a:cs typeface="Arial"/>
                  <a:sym typeface="Arial"/>
                </a:rPr>
                <a:t>Pomiar</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wyników</a:t>
              </a:r>
              <a:r>
                <a:rPr lang="en-US" sz="2800" b="0" i="0" u="none" strike="noStrike" cap="none" dirty="0">
                  <a:solidFill>
                    <a:srgbClr val="000000"/>
                  </a:solidFill>
                  <a:latin typeface="Arial"/>
                  <a:ea typeface="Arial"/>
                  <a:cs typeface="Arial"/>
                  <a:sym typeface="Arial"/>
                </a:rPr>
                <a:t> w </a:t>
              </a:r>
              <a:r>
                <a:rPr lang="en-US" sz="2800" b="0" i="0" u="none" strike="noStrike" cap="none" dirty="0" err="1">
                  <a:solidFill>
                    <a:srgbClr val="000000"/>
                  </a:solidFill>
                  <a:latin typeface="Arial"/>
                  <a:ea typeface="Arial"/>
                  <a:cs typeface="Arial"/>
                  <a:sym typeface="Arial"/>
                </a:rPr>
                <a:t>zakresie</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zrównoważonego</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rozwoju</a:t>
              </a:r>
              <a:endParaRPr dirty="0"/>
            </a:p>
          </p:txBody>
        </p:sp>
        <p:sp>
          <p:nvSpPr>
            <p:cNvPr id="235" name="Google Shape;235;p55"/>
            <p:cNvSpPr/>
            <p:nvPr/>
          </p:nvSpPr>
          <p:spPr>
            <a:xfrm>
              <a:off x="3146071" y="179510"/>
              <a:ext cx="10613779" cy="10613779"/>
            </a:xfrm>
            <a:custGeom>
              <a:avLst/>
              <a:gdLst/>
              <a:ahLst/>
              <a:cxnLst/>
              <a:rect l="l" t="t" r="r" b="b"/>
              <a:pathLst>
                <a:path w="120000" h="120000" extrusionOk="0">
                  <a:moveTo>
                    <a:pt x="22924" y="103557"/>
                  </a:moveTo>
                  <a:lnTo>
                    <a:pt x="22924" y="103557"/>
                  </a:lnTo>
                  <a:cubicBezTo>
                    <a:pt x="20167" y="101210"/>
                    <a:pt x="17638" y="98605"/>
                    <a:pt x="15372" y="95780"/>
                  </a:cubicBezTo>
                  <a:lnTo>
                    <a:pt x="13088" y="97393"/>
                  </a:lnTo>
                  <a:lnTo>
                    <a:pt x="14996" y="91789"/>
                  </a:lnTo>
                  <a:lnTo>
                    <a:pt x="21094" y="91738"/>
                  </a:lnTo>
                  <a:lnTo>
                    <a:pt x="18811" y="93351"/>
                  </a:lnTo>
                  <a:cubicBezTo>
                    <a:pt x="20869" y="95893"/>
                    <a:pt x="23157" y="98238"/>
                    <a:pt x="25648" y="100358"/>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55"/>
            <p:cNvSpPr/>
            <p:nvPr/>
          </p:nvSpPr>
          <p:spPr>
            <a:xfrm>
              <a:off x="2123600" y="6410512"/>
              <a:ext cx="3596626"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55"/>
            <p:cNvSpPr txBox="1"/>
            <p:nvPr/>
          </p:nvSpPr>
          <p:spPr>
            <a:xfrm>
              <a:off x="2123600" y="6410512"/>
              <a:ext cx="3596626"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Przejrzystość i odpowiedzialność</a:t>
              </a:r>
              <a:endParaRPr sz="2800" b="0" i="0" u="none" strike="noStrike" cap="none">
                <a:solidFill>
                  <a:srgbClr val="000000"/>
                </a:solidFill>
                <a:latin typeface="Arial"/>
                <a:ea typeface="Arial"/>
                <a:cs typeface="Arial"/>
                <a:sym typeface="Arial"/>
              </a:endParaRPr>
            </a:p>
          </p:txBody>
        </p:sp>
        <p:sp>
          <p:nvSpPr>
            <p:cNvPr id="238" name="Google Shape;238;p55"/>
            <p:cNvSpPr/>
            <p:nvPr/>
          </p:nvSpPr>
          <p:spPr>
            <a:xfrm>
              <a:off x="3146071" y="179510"/>
              <a:ext cx="10613779" cy="10613779"/>
            </a:xfrm>
            <a:custGeom>
              <a:avLst/>
              <a:gdLst/>
              <a:ahLst/>
              <a:cxnLst/>
              <a:rect l="l" t="t" r="r" b="b"/>
              <a:pathLst>
                <a:path w="120000" h="120000" extrusionOk="0">
                  <a:moveTo>
                    <a:pt x="3825" y="70778"/>
                  </a:moveTo>
                  <a:lnTo>
                    <a:pt x="3825" y="70778"/>
                  </a:lnTo>
                  <a:cubicBezTo>
                    <a:pt x="2679" y="64805"/>
                    <a:pt x="2493" y="58688"/>
                    <a:pt x="3274" y="52657"/>
                  </a:cubicBezTo>
                  <a:lnTo>
                    <a:pt x="527" y="52130"/>
                  </a:lnTo>
                  <a:lnTo>
                    <a:pt x="5888" y="49618"/>
                  </a:lnTo>
                  <a:lnTo>
                    <a:pt x="10153" y="53977"/>
                  </a:lnTo>
                  <a:lnTo>
                    <a:pt x="7408" y="53450"/>
                  </a:lnTo>
                  <a:lnTo>
                    <a:pt x="7408" y="53450"/>
                  </a:lnTo>
                  <a:cubicBezTo>
                    <a:pt x="6722" y="58956"/>
                    <a:pt x="6905" y="64537"/>
                    <a:pt x="7951" y="69986"/>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5"/>
            <p:cNvSpPr/>
            <p:nvPr/>
          </p:nvSpPr>
          <p:spPr>
            <a:xfrm>
              <a:off x="2969204" y="2656870"/>
              <a:ext cx="1905416"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5"/>
            <p:cNvSpPr txBox="1"/>
            <p:nvPr/>
          </p:nvSpPr>
          <p:spPr>
            <a:xfrm>
              <a:off x="2969204" y="2656870"/>
              <a:ext cx="1905416"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Skalowanie</a:t>
              </a:r>
              <a:endParaRPr sz="2800" b="0" i="0" u="none" strike="noStrike" cap="none">
                <a:solidFill>
                  <a:srgbClr val="000000"/>
                </a:solidFill>
                <a:latin typeface="Arial"/>
                <a:ea typeface="Arial"/>
                <a:cs typeface="Arial"/>
                <a:sym typeface="Arial"/>
              </a:endParaRPr>
            </a:p>
          </p:txBody>
        </p:sp>
        <p:sp>
          <p:nvSpPr>
            <p:cNvPr id="241" name="Google Shape;241;p55"/>
            <p:cNvSpPr/>
            <p:nvPr/>
          </p:nvSpPr>
          <p:spPr>
            <a:xfrm>
              <a:off x="3146071" y="179510"/>
              <a:ext cx="10613779" cy="10613779"/>
            </a:xfrm>
            <a:custGeom>
              <a:avLst/>
              <a:gdLst/>
              <a:ahLst/>
              <a:cxnLst/>
              <a:rect l="l" t="t" r="r" b="b"/>
              <a:pathLst>
                <a:path w="120000" h="120000" extrusionOk="0">
                  <a:moveTo>
                    <a:pt x="13280" y="26999"/>
                  </a:moveTo>
                  <a:lnTo>
                    <a:pt x="13280" y="26999"/>
                  </a:lnTo>
                  <a:cubicBezTo>
                    <a:pt x="15087" y="24441"/>
                    <a:pt x="17101" y="22035"/>
                    <a:pt x="19302" y="19807"/>
                  </a:cubicBezTo>
                  <a:lnTo>
                    <a:pt x="17436" y="17725"/>
                  </a:lnTo>
                  <a:lnTo>
                    <a:pt x="23223" y="18971"/>
                  </a:lnTo>
                  <a:lnTo>
                    <a:pt x="23978" y="25023"/>
                  </a:lnTo>
                  <a:lnTo>
                    <a:pt x="22112" y="22941"/>
                  </a:lnTo>
                  <a:lnTo>
                    <a:pt x="22112" y="22941"/>
                  </a:lnTo>
                  <a:cubicBezTo>
                    <a:pt x="20142" y="24955"/>
                    <a:pt x="18337" y="27122"/>
                    <a:pt x="16711" y="29423"/>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55"/>
            <p:cNvSpPr/>
            <p:nvPr/>
          </p:nvSpPr>
          <p:spPr>
            <a:xfrm>
              <a:off x="5179411" y="2644"/>
              <a:ext cx="2793455"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55"/>
            <p:cNvSpPr txBox="1"/>
            <p:nvPr/>
          </p:nvSpPr>
          <p:spPr>
            <a:xfrm>
              <a:off x="5179411" y="2644"/>
              <a:ext cx="2793455"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Innowacje w zakresie zrównoważonego rozwoju</a:t>
              </a:r>
              <a:endParaRPr sz="2800" b="0" i="0" u="none" strike="noStrike" cap="none">
                <a:solidFill>
                  <a:srgbClr val="000000"/>
                </a:solidFill>
                <a:latin typeface="Arial"/>
                <a:ea typeface="Arial"/>
                <a:cs typeface="Arial"/>
                <a:sym typeface="Arial"/>
              </a:endParaRPr>
            </a:p>
          </p:txBody>
        </p:sp>
        <p:sp>
          <p:nvSpPr>
            <p:cNvPr id="244" name="Google Shape;244;p55"/>
            <p:cNvSpPr/>
            <p:nvPr/>
          </p:nvSpPr>
          <p:spPr>
            <a:xfrm>
              <a:off x="3146071" y="179510"/>
              <a:ext cx="10613779" cy="10613779"/>
            </a:xfrm>
            <a:custGeom>
              <a:avLst/>
              <a:gdLst/>
              <a:ahLst/>
              <a:cxnLst/>
              <a:rect l="l" t="t" r="r" b="b"/>
              <a:pathLst>
                <a:path w="120000" h="120000" extrusionOk="0">
                  <a:moveTo>
                    <a:pt x="54401" y="3075"/>
                  </a:moveTo>
                  <a:lnTo>
                    <a:pt x="54401" y="3075"/>
                  </a:lnTo>
                  <a:cubicBezTo>
                    <a:pt x="56471" y="2871"/>
                    <a:pt x="58551" y="2781"/>
                    <a:pt x="60631" y="2804"/>
                  </a:cubicBezTo>
                  <a:lnTo>
                    <a:pt x="60831" y="15"/>
                  </a:lnTo>
                  <a:lnTo>
                    <a:pt x="63955" y="5043"/>
                  </a:lnTo>
                  <a:lnTo>
                    <a:pt x="60128" y="9791"/>
                  </a:lnTo>
                  <a:lnTo>
                    <a:pt x="60328" y="7002"/>
                  </a:lnTo>
                  <a:lnTo>
                    <a:pt x="60328" y="7002"/>
                  </a:lnTo>
                  <a:cubicBezTo>
                    <a:pt x="58486" y="6991"/>
                    <a:pt x="56645" y="7076"/>
                    <a:pt x="54812" y="7256"/>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5"/>
          <p:cNvSpPr txBox="1">
            <a:spLocks noGrp="1"/>
          </p:cNvSpPr>
          <p:nvPr>
            <p:ph type="title"/>
          </p:nvPr>
        </p:nvSpPr>
        <p:spPr>
          <a:xfrm>
            <a:off x="743711" y="1377697"/>
            <a:ext cx="21713953" cy="1168714"/>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66666"/>
              <a:buFont typeface="Arial"/>
              <a:buNone/>
            </a:pPr>
            <a:r>
              <a:rPr lang="en-US" sz="4800" b="1"/>
              <a:t>3.2. Osiem archetypów zrównoważonych modeli biznesowych według Bockena, Shorta i Evansa.</a:t>
            </a:r>
            <a:endParaRPr/>
          </a:p>
        </p:txBody>
      </p:sp>
      <p:pic>
        <p:nvPicPr>
          <p:cNvPr id="251" name="Google Shape;251;p5"/>
          <p:cNvPicPr preferRelativeResize="0"/>
          <p:nvPr/>
        </p:nvPicPr>
        <p:blipFill rotWithShape="1">
          <a:blip r:embed="rId3">
            <a:alphaModFix/>
          </a:blip>
          <a:srcRect/>
          <a:stretch/>
        </p:blipFill>
        <p:spPr>
          <a:xfrm>
            <a:off x="5082500" y="2912171"/>
            <a:ext cx="14218999" cy="10529259"/>
          </a:xfrm>
          <a:prstGeom prst="rect">
            <a:avLst/>
          </a:prstGeom>
          <a:noFill/>
          <a:ln>
            <a:noFill/>
          </a:ln>
        </p:spPr>
      </p:pic>
      <p:sp>
        <p:nvSpPr>
          <p:cNvPr id="252" name="Google Shape;252;p5"/>
          <p:cNvSpPr txBox="1"/>
          <p:nvPr/>
        </p:nvSpPr>
        <p:spPr>
          <a:xfrm>
            <a:off x="5082500" y="2207857"/>
            <a:ext cx="248873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ResearchGate</a:t>
            </a:r>
            <a:endParaRPr sz="1600" b="1" i="0" u="none" strike="noStrike" cap="none">
              <a:solidFill>
                <a:schemeClr val="dk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56"/>
          <p:cNvSpPr txBox="1">
            <a:spLocks noGrp="1"/>
          </p:cNvSpPr>
          <p:nvPr>
            <p:ph type="title"/>
          </p:nvPr>
        </p:nvSpPr>
        <p:spPr>
          <a:xfrm>
            <a:off x="743711" y="1377697"/>
            <a:ext cx="21713953" cy="1168714"/>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66666"/>
              <a:buFont typeface="Arial"/>
              <a:buNone/>
            </a:pPr>
            <a:r>
              <a:rPr lang="en-US" sz="4800" b="1"/>
              <a:t>3.3. Trójwarstwowy model biznesowy (TLBMC) autorstwa Joyce'a i Paquina.</a:t>
            </a:r>
            <a:endParaRPr/>
          </a:p>
        </p:txBody>
      </p:sp>
      <p:sp>
        <p:nvSpPr>
          <p:cNvPr id="259" name="Google Shape;259;p56"/>
          <p:cNvSpPr txBox="1"/>
          <p:nvPr/>
        </p:nvSpPr>
        <p:spPr>
          <a:xfrm>
            <a:off x="743711" y="10565473"/>
            <a:ext cx="248873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Wikipedia</a:t>
            </a:r>
            <a:endParaRPr/>
          </a:p>
        </p:txBody>
      </p:sp>
      <p:pic>
        <p:nvPicPr>
          <p:cNvPr id="260" name="Google Shape;260;p56"/>
          <p:cNvPicPr preferRelativeResize="0"/>
          <p:nvPr/>
        </p:nvPicPr>
        <p:blipFill rotWithShape="1">
          <a:blip r:embed="rId3">
            <a:alphaModFix/>
          </a:blip>
          <a:srcRect/>
          <a:stretch/>
        </p:blipFill>
        <p:spPr>
          <a:xfrm>
            <a:off x="743711" y="2546411"/>
            <a:ext cx="11086131" cy="7848981"/>
          </a:xfrm>
          <a:prstGeom prst="rect">
            <a:avLst/>
          </a:prstGeom>
          <a:noFill/>
          <a:ln>
            <a:noFill/>
          </a:ln>
        </p:spPr>
      </p:pic>
      <p:sp>
        <p:nvSpPr>
          <p:cNvPr id="261" name="Google Shape;261;p56"/>
          <p:cNvSpPr txBox="1"/>
          <p:nvPr/>
        </p:nvSpPr>
        <p:spPr>
          <a:xfrm>
            <a:off x="13884177" y="3223879"/>
            <a:ext cx="8321042" cy="64940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err="1">
                <a:solidFill>
                  <a:schemeClr val="dk2"/>
                </a:solidFill>
                <a:latin typeface="Arial"/>
                <a:ea typeface="Arial"/>
                <a:cs typeface="Arial"/>
                <a:sym typeface="Arial"/>
              </a:rPr>
              <a:t>Trójwarstwowy</a:t>
            </a:r>
            <a:r>
              <a:rPr lang="en-US" sz="3200" b="0" i="0" u="none" strike="noStrike" cap="none" dirty="0">
                <a:solidFill>
                  <a:schemeClr val="dk2"/>
                </a:solidFill>
                <a:latin typeface="Arial"/>
                <a:ea typeface="Arial"/>
                <a:cs typeface="Arial"/>
                <a:sym typeface="Arial"/>
              </a:rPr>
              <a:t> model </a:t>
            </a:r>
            <a:r>
              <a:rPr lang="en-US" sz="3200" b="0" i="0" u="none" strike="noStrike" cap="none" dirty="0" err="1">
                <a:solidFill>
                  <a:schemeClr val="dk2"/>
                </a:solidFill>
                <a:latin typeface="Arial"/>
                <a:ea typeface="Arial"/>
                <a:cs typeface="Arial"/>
                <a:sym typeface="Arial"/>
              </a:rPr>
              <a:t>biznesowy</a:t>
            </a:r>
            <a:r>
              <a:rPr lang="en-US" sz="3200" b="0" i="0" u="none" strike="noStrike" cap="none" dirty="0">
                <a:solidFill>
                  <a:schemeClr val="dk2"/>
                </a:solidFill>
                <a:latin typeface="Arial"/>
                <a:ea typeface="Arial"/>
                <a:cs typeface="Arial"/>
                <a:sym typeface="Arial"/>
              </a:rPr>
              <a:t> (TLBMC) to </a:t>
            </a:r>
            <a:r>
              <a:rPr lang="en-US" sz="3200" b="0" i="0" u="none" strike="noStrike" cap="none" dirty="0" err="1">
                <a:solidFill>
                  <a:schemeClr val="dk2"/>
                </a:solidFill>
                <a:latin typeface="Arial"/>
                <a:ea typeface="Arial"/>
                <a:cs typeface="Arial"/>
                <a:sym typeface="Arial"/>
              </a:rPr>
              <a:t>narzędzie</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opracowane</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przez</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Joyce'a</a:t>
            </a:r>
            <a:r>
              <a:rPr lang="en-US" sz="3200" b="0" i="0" u="none" strike="noStrike" cap="none" dirty="0">
                <a:solidFill>
                  <a:schemeClr val="dk2"/>
                </a:solidFill>
                <a:latin typeface="Arial"/>
                <a:ea typeface="Arial"/>
                <a:cs typeface="Arial"/>
                <a:sym typeface="Arial"/>
              </a:rPr>
              <a:t> i </a:t>
            </a:r>
            <a:r>
              <a:rPr lang="en-US" sz="3200" b="0" i="0" u="none" strike="noStrike" cap="none" dirty="0" err="1">
                <a:solidFill>
                  <a:schemeClr val="dk2"/>
                </a:solidFill>
                <a:latin typeface="Arial"/>
                <a:ea typeface="Arial"/>
                <a:cs typeface="Arial"/>
                <a:sym typeface="Arial"/>
              </a:rPr>
              <a:t>Paquina</a:t>
            </a:r>
            <a:r>
              <a:rPr lang="en-US" sz="3200" b="0" i="0" u="none" strike="noStrike" cap="none" dirty="0">
                <a:solidFill>
                  <a:schemeClr val="dk2"/>
                </a:solidFill>
                <a:latin typeface="Arial"/>
                <a:ea typeface="Arial"/>
                <a:cs typeface="Arial"/>
                <a:sym typeface="Arial"/>
              </a:rPr>
              <a:t> w </a:t>
            </a:r>
            <a:r>
              <a:rPr lang="en-US" sz="3200" b="0" i="0" u="none" strike="noStrike" cap="none" dirty="0" err="1">
                <a:solidFill>
                  <a:schemeClr val="dk2"/>
                </a:solidFill>
                <a:latin typeface="Arial"/>
                <a:ea typeface="Arial"/>
                <a:cs typeface="Arial"/>
                <a:sym typeface="Arial"/>
              </a:rPr>
              <a:t>celu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ułatwienia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projektowania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zrównoważonych</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modeli</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biznesowych</a:t>
            </a:r>
            <a:r>
              <a:rPr lang="en-US" sz="3200" b="0" i="0" u="none" strike="noStrike" cap="none" dirty="0">
                <a:solidFill>
                  <a:schemeClr val="dk2"/>
                </a:solidFill>
                <a:latin typeface="Arial"/>
                <a:ea typeface="Arial"/>
                <a:cs typeface="Arial"/>
                <a:sym typeface="Arial"/>
              </a:rPr>
              <a:t>. </a:t>
            </a:r>
            <a:endParaRPr dirty="0"/>
          </a:p>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err="1">
                <a:solidFill>
                  <a:schemeClr val="dk2"/>
                </a:solidFill>
                <a:latin typeface="Arial"/>
                <a:ea typeface="Arial"/>
                <a:cs typeface="Arial"/>
                <a:sym typeface="Arial"/>
              </a:rPr>
              <a:t>Opiera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się</a:t>
            </a:r>
            <a:r>
              <a:rPr lang="en-US" sz="3200" b="0" i="0" u="none" strike="noStrike" cap="none" dirty="0">
                <a:solidFill>
                  <a:schemeClr val="dk2"/>
                </a:solidFill>
                <a:latin typeface="Arial"/>
                <a:ea typeface="Arial"/>
                <a:cs typeface="Arial"/>
                <a:sym typeface="Arial"/>
              </a:rPr>
              <a:t> on </a:t>
            </a:r>
            <a:r>
              <a:rPr lang="en-US" sz="3200" b="0" i="0" u="none" strike="noStrike" cap="none" dirty="0" err="1">
                <a:solidFill>
                  <a:schemeClr val="dk2"/>
                </a:solidFill>
                <a:latin typeface="Arial"/>
                <a:ea typeface="Arial"/>
                <a:cs typeface="Arial"/>
                <a:sym typeface="Arial"/>
              </a:rPr>
              <a:t>na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oryginalnym</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modelu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biznesowym</a:t>
            </a:r>
            <a:r>
              <a:rPr lang="en-US" sz="3200" b="0" i="0" u="none" strike="noStrike" cap="none" dirty="0">
                <a:solidFill>
                  <a:schemeClr val="dk2"/>
                </a:solidFill>
                <a:latin typeface="Arial"/>
                <a:ea typeface="Arial"/>
                <a:cs typeface="Arial"/>
                <a:sym typeface="Arial"/>
              </a:rPr>
              <a:t>. </a:t>
            </a:r>
            <a:endParaRPr dirty="0"/>
          </a:p>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err="1">
                <a:solidFill>
                  <a:schemeClr val="dk2"/>
                </a:solidFill>
                <a:latin typeface="Arial"/>
                <a:ea typeface="Arial"/>
                <a:cs typeface="Arial"/>
                <a:sym typeface="Arial"/>
              </a:rPr>
              <a:t>Dziewięć</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elementów</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składowych</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szablonu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projektowania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modelu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biznesowego</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który</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nazwano</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modelem</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biznesowym</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zostało</a:t>
            </a:r>
            <a:r>
              <a:rPr lang="en-US" sz="3200" b="0" i="0" u="none" strike="noStrike" cap="none" dirty="0">
                <a:solidFill>
                  <a:schemeClr val="dk2"/>
                </a:solidFill>
                <a:latin typeface="Arial"/>
                <a:ea typeface="Arial"/>
                <a:cs typeface="Arial"/>
                <a:sym typeface="Arial"/>
              </a:rPr>
              <a:t> po </a:t>
            </a:r>
            <a:r>
              <a:rPr lang="en-US" sz="3200" b="0" i="0" u="none" strike="noStrike" cap="none" dirty="0" err="1">
                <a:solidFill>
                  <a:schemeClr val="dk2"/>
                </a:solidFill>
                <a:latin typeface="Arial"/>
                <a:ea typeface="Arial"/>
                <a:cs typeface="Arial"/>
                <a:sym typeface="Arial"/>
              </a:rPr>
              <a:t>raz</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pierwszy</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zaproponowanych</a:t>
            </a:r>
            <a:r>
              <a:rPr lang="en-US" sz="3200" b="0" i="0" u="none" strike="noStrike" cap="none" dirty="0">
                <a:solidFill>
                  <a:schemeClr val="dk2"/>
                </a:solidFill>
                <a:latin typeface="Arial"/>
                <a:ea typeface="Arial"/>
                <a:cs typeface="Arial"/>
                <a:sym typeface="Arial"/>
              </a:rPr>
              <a:t> w 2005 </a:t>
            </a:r>
            <a:r>
              <a:rPr lang="en-US" sz="3200" b="0" i="0" u="none" strike="noStrike" cap="none" dirty="0" err="1">
                <a:solidFill>
                  <a:schemeClr val="dk2"/>
                </a:solidFill>
                <a:latin typeface="Arial"/>
                <a:ea typeface="Arial"/>
                <a:cs typeface="Arial"/>
                <a:sym typeface="Arial"/>
              </a:rPr>
              <a:t>roku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przez</a:t>
            </a:r>
            <a:r>
              <a:rPr lang="en-US" sz="3200" b="0" i="0" u="none" strike="noStrike" cap="none" dirty="0">
                <a:solidFill>
                  <a:schemeClr val="dk2"/>
                </a:solidFill>
                <a:latin typeface="Arial"/>
                <a:ea typeface="Arial"/>
                <a:cs typeface="Arial"/>
                <a:sym typeface="Arial"/>
              </a:rPr>
              <a:t> Alexandra </a:t>
            </a:r>
            <a:r>
              <a:rPr lang="en-US" sz="3200" b="0" i="0" u="none" strike="noStrike" cap="none" dirty="0" err="1">
                <a:solidFill>
                  <a:schemeClr val="dk2"/>
                </a:solidFill>
                <a:latin typeface="Arial"/>
                <a:ea typeface="Arial"/>
                <a:cs typeface="Arial"/>
                <a:sym typeface="Arial"/>
              </a:rPr>
              <a:t>Osterwaldera</a:t>
            </a:r>
            <a:r>
              <a:rPr lang="en-US" sz="3200" b="0" i="0" u="none" strike="noStrike" cap="none" dirty="0">
                <a:solidFill>
                  <a:schemeClr val="dk2"/>
                </a:solidFill>
                <a:latin typeface="Arial"/>
                <a:ea typeface="Arial"/>
                <a:cs typeface="Arial"/>
                <a:sym typeface="Arial"/>
              </a:rPr>
              <a:t> w </a:t>
            </a:r>
            <a:r>
              <a:rPr lang="en-US" sz="3200" b="0" i="0" u="none" strike="noStrike" cap="none" dirty="0" err="1">
                <a:solidFill>
                  <a:schemeClr val="dk2"/>
                </a:solidFill>
                <a:latin typeface="Arial"/>
                <a:ea typeface="Arial"/>
                <a:cs typeface="Arial"/>
                <a:sym typeface="Arial"/>
              </a:rPr>
              <a:t>oparciu</a:t>
            </a:r>
            <a:r>
              <a:rPr lang="en-US" sz="3200" b="0" i="0" u="none" strike="noStrike" cap="none" dirty="0">
                <a:solidFill>
                  <a:schemeClr val="dk2"/>
                </a:solidFill>
                <a:latin typeface="Arial"/>
                <a:ea typeface="Arial"/>
                <a:cs typeface="Arial"/>
                <a:sym typeface="Arial"/>
              </a:rPr>
              <a:t> o </a:t>
            </a:r>
            <a:r>
              <a:rPr lang="en-US" sz="3200" b="0" i="0" u="none" strike="noStrike" cap="none" dirty="0" err="1">
                <a:solidFill>
                  <a:schemeClr val="dk2"/>
                </a:solidFill>
                <a:latin typeface="Arial"/>
                <a:ea typeface="Arial"/>
                <a:cs typeface="Arial"/>
                <a:sym typeface="Arial"/>
              </a:rPr>
              <a:t>jego</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pracę</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doktorską</a:t>
            </a:r>
            <a:r>
              <a:rPr lang="en-US" sz="3200" b="0" i="0" u="none" strike="noStrike" cap="none" dirty="0">
                <a:solidFill>
                  <a:schemeClr val="dk2"/>
                </a:solidFill>
                <a:latin typeface="Arial"/>
                <a:ea typeface="Arial"/>
                <a:cs typeface="Arial"/>
                <a:sym typeface="Arial"/>
              </a:rPr>
              <a:t> pod </a:t>
            </a:r>
            <a:r>
              <a:rPr lang="en-US" sz="3200" b="0" i="0" u="none" strike="noStrike" cap="none" dirty="0" err="1">
                <a:solidFill>
                  <a:schemeClr val="dk2"/>
                </a:solidFill>
                <a:latin typeface="Arial"/>
                <a:ea typeface="Arial"/>
                <a:cs typeface="Arial"/>
                <a:sym typeface="Arial"/>
              </a:rPr>
              <a:t>kierunkiem</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Yves'a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Pigneura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na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temat</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ontologii</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modeli</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biznesowych</a:t>
            </a:r>
            <a:r>
              <a:rPr lang="en-US" sz="3200" b="0" i="0" u="none" strike="noStrike" cap="none" dirty="0">
                <a:solidFill>
                  <a:schemeClr val="dk2"/>
                </a:solidFill>
                <a:latin typeface="Arial"/>
                <a:ea typeface="Arial"/>
                <a:cs typeface="Arial"/>
                <a:sym typeface="Arial"/>
              </a:rPr>
              <a:t>.</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57"/>
          <p:cNvSpPr txBox="1"/>
          <p:nvPr/>
        </p:nvSpPr>
        <p:spPr>
          <a:xfrm>
            <a:off x="6817878" y="12302833"/>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https://sustainablebusinessmodel.org/</a:t>
            </a:r>
            <a:endParaRPr/>
          </a:p>
        </p:txBody>
      </p:sp>
      <p:sp>
        <p:nvSpPr>
          <p:cNvPr id="268" name="Google Shape;268;p57"/>
          <p:cNvSpPr/>
          <p:nvPr/>
        </p:nvSpPr>
        <p:spPr>
          <a:xfrm>
            <a:off x="649224" y="1504157"/>
            <a:ext cx="5589783" cy="465459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57"/>
          <p:cNvSpPr txBox="1"/>
          <p:nvPr/>
        </p:nvSpPr>
        <p:spPr>
          <a:xfrm>
            <a:off x="824359" y="1658351"/>
            <a:ext cx="5239512" cy="35393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1" i="0" u="none" strike="noStrike" cap="none" dirty="0">
                <a:solidFill>
                  <a:schemeClr val="lt1"/>
                </a:solidFill>
                <a:latin typeface="Arial"/>
                <a:ea typeface="Arial"/>
                <a:cs typeface="Arial"/>
                <a:sym typeface="Arial"/>
              </a:rPr>
              <a:t>WARSTWA EKONOMICZNA</a:t>
            </a:r>
            <a:endParaRPr dirty="0"/>
          </a:p>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err="1">
                <a:solidFill>
                  <a:schemeClr val="lt1"/>
                </a:solidFill>
                <a:latin typeface="Arial"/>
                <a:ea typeface="Arial"/>
                <a:cs typeface="Arial"/>
                <a:sym typeface="Arial"/>
              </a:rPr>
              <a:t>Składa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się</a:t>
            </a:r>
            <a:r>
              <a:rPr lang="en-US" sz="3200" b="0" i="0" u="none" strike="noStrike" cap="none" dirty="0">
                <a:solidFill>
                  <a:schemeClr val="lt1"/>
                </a:solidFill>
                <a:latin typeface="Arial"/>
                <a:ea typeface="Arial"/>
                <a:cs typeface="Arial"/>
                <a:sym typeface="Arial"/>
              </a:rPr>
              <a:t> z </a:t>
            </a:r>
            <a:r>
              <a:rPr lang="en-US" sz="3200" b="0" i="0" u="none" strike="noStrike" cap="none" dirty="0" err="1">
                <a:solidFill>
                  <a:schemeClr val="lt1"/>
                </a:solidFill>
                <a:latin typeface="Arial"/>
                <a:ea typeface="Arial"/>
                <a:cs typeface="Arial"/>
                <a:sym typeface="Arial"/>
              </a:rPr>
              <a:t>dziewięciu</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kluczowych</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elementów</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które</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razem</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dają</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pełny</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obraz</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tego</a:t>
            </a:r>
            <a:r>
              <a:rPr lang="en-US" sz="3200" b="0" i="0" u="none" strike="noStrike" cap="none" dirty="0">
                <a:solidFill>
                  <a:schemeClr val="lt1"/>
                </a:solidFill>
                <a:latin typeface="Arial"/>
                <a:ea typeface="Arial"/>
                <a:cs typeface="Arial"/>
                <a:sym typeface="Arial"/>
              </a:rPr>
              <a:t>, jak </a:t>
            </a:r>
            <a:r>
              <a:rPr lang="en-US" sz="3200" b="0" i="0" u="none" strike="noStrike" cap="none" dirty="0" err="1">
                <a:solidFill>
                  <a:schemeClr val="lt1"/>
                </a:solidFill>
                <a:latin typeface="Arial"/>
                <a:ea typeface="Arial"/>
                <a:cs typeface="Arial"/>
                <a:sym typeface="Arial"/>
              </a:rPr>
              <a:t>firma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tworzy</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dostarcza</a:t>
            </a:r>
            <a:r>
              <a:rPr lang="en-US" sz="3200" b="0" i="0" u="none" strike="noStrike" cap="none" dirty="0">
                <a:solidFill>
                  <a:schemeClr val="lt1"/>
                </a:solidFill>
                <a:latin typeface="Arial"/>
                <a:ea typeface="Arial"/>
                <a:cs typeface="Arial"/>
                <a:sym typeface="Arial"/>
              </a:rPr>
              <a:t> i </a:t>
            </a:r>
            <a:r>
              <a:rPr lang="en-US" sz="3200" b="0" i="0" u="none" strike="noStrike" cap="none" dirty="0" err="1">
                <a:solidFill>
                  <a:schemeClr val="lt1"/>
                </a:solidFill>
                <a:latin typeface="Arial"/>
                <a:ea typeface="Arial"/>
                <a:cs typeface="Arial"/>
                <a:sym typeface="Arial"/>
              </a:rPr>
              <a:t>zdobywa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wartość</a:t>
            </a:r>
            <a:r>
              <a:rPr lang="en-US" sz="3200" b="0" i="0" u="none" strike="noStrike" cap="none" dirty="0">
                <a:solidFill>
                  <a:schemeClr val="lt1"/>
                </a:solidFill>
                <a:latin typeface="Arial"/>
                <a:ea typeface="Arial"/>
                <a:cs typeface="Arial"/>
                <a:sym typeface="Arial"/>
              </a:rPr>
              <a:t>.</a:t>
            </a:r>
            <a:endParaRPr dirty="0"/>
          </a:p>
        </p:txBody>
      </p:sp>
      <p:pic>
        <p:nvPicPr>
          <p:cNvPr id="270" name="Google Shape;270;p57"/>
          <p:cNvPicPr preferRelativeResize="0"/>
          <p:nvPr/>
        </p:nvPicPr>
        <p:blipFill rotWithShape="1">
          <a:blip r:embed="rId3">
            <a:alphaModFix/>
          </a:blip>
          <a:srcRect t="3417"/>
          <a:stretch/>
        </p:blipFill>
        <p:spPr>
          <a:xfrm>
            <a:off x="6817878" y="3602736"/>
            <a:ext cx="17130606" cy="870009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58"/>
          <p:cNvSpPr txBox="1"/>
          <p:nvPr/>
        </p:nvSpPr>
        <p:spPr>
          <a:xfrm>
            <a:off x="743711" y="1191178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https://sustainablebusinessmodel.org/</a:t>
            </a:r>
            <a:endParaRPr/>
          </a:p>
        </p:txBody>
      </p:sp>
      <p:pic>
        <p:nvPicPr>
          <p:cNvPr id="277" name="Google Shape;277;p58"/>
          <p:cNvPicPr preferRelativeResize="0"/>
          <p:nvPr/>
        </p:nvPicPr>
        <p:blipFill rotWithShape="1">
          <a:blip r:embed="rId3">
            <a:alphaModFix/>
          </a:blip>
          <a:srcRect t="3916"/>
          <a:stretch/>
        </p:blipFill>
        <p:spPr>
          <a:xfrm>
            <a:off x="743711" y="3152392"/>
            <a:ext cx="17080992" cy="8605760"/>
          </a:xfrm>
          <a:prstGeom prst="rect">
            <a:avLst/>
          </a:prstGeom>
          <a:noFill/>
          <a:ln>
            <a:noFill/>
          </a:ln>
        </p:spPr>
      </p:pic>
      <p:sp>
        <p:nvSpPr>
          <p:cNvPr id="278" name="Google Shape;278;p58"/>
          <p:cNvSpPr/>
          <p:nvPr/>
        </p:nvSpPr>
        <p:spPr>
          <a:xfrm>
            <a:off x="18480024" y="736060"/>
            <a:ext cx="5589783" cy="63101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58"/>
          <p:cNvSpPr txBox="1"/>
          <p:nvPr/>
        </p:nvSpPr>
        <p:spPr>
          <a:xfrm>
            <a:off x="18655159" y="1105125"/>
            <a:ext cx="5239512" cy="45242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1" i="0" u="none" strike="noStrike" cap="none" dirty="0">
                <a:solidFill>
                  <a:schemeClr val="lt1"/>
                </a:solidFill>
                <a:latin typeface="Arial"/>
                <a:ea typeface="Arial"/>
                <a:cs typeface="Arial"/>
                <a:sym typeface="Arial"/>
              </a:rPr>
              <a:t>WARSTWA ŚRODOWISKOWA</a:t>
            </a:r>
            <a:endParaRPr dirty="0"/>
          </a:p>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err="1">
                <a:solidFill>
                  <a:schemeClr val="lt1"/>
                </a:solidFill>
                <a:latin typeface="Arial"/>
                <a:ea typeface="Arial"/>
                <a:cs typeface="Arial"/>
                <a:sym typeface="Arial"/>
              </a:rPr>
              <a:t>Pomaga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użytkownikom</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zidentyfikować</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największy</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wpływ</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na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środowisko</a:t>
            </a:r>
            <a:r>
              <a:rPr lang="en-US" sz="3200" b="0" i="0" u="none" strike="noStrike" cap="none" dirty="0">
                <a:solidFill>
                  <a:schemeClr val="lt1"/>
                </a:solidFill>
                <a:latin typeface="Arial"/>
                <a:ea typeface="Arial"/>
                <a:cs typeface="Arial"/>
                <a:sym typeface="Arial"/>
              </a:rPr>
              <a:t> w </a:t>
            </a:r>
            <a:r>
              <a:rPr lang="en-US" sz="3200" b="0" i="0" u="none" strike="noStrike" cap="none" dirty="0" err="1">
                <a:solidFill>
                  <a:schemeClr val="lt1"/>
                </a:solidFill>
                <a:latin typeface="Arial"/>
                <a:ea typeface="Arial"/>
                <a:cs typeface="Arial"/>
                <a:sym typeface="Arial"/>
              </a:rPr>
              <a:t>ramach</a:t>
            </a:r>
            <a:r>
              <a:rPr lang="en-US" sz="3200" b="0" i="0" u="none" strike="noStrike" cap="none" dirty="0">
                <a:solidFill>
                  <a:schemeClr val="lt1"/>
                </a:solidFill>
                <a:latin typeface="Arial"/>
                <a:ea typeface="Arial"/>
                <a:cs typeface="Arial"/>
                <a:sym typeface="Arial"/>
              </a:rPr>
              <a:t> ich </a:t>
            </a:r>
            <a:r>
              <a:rPr lang="en-US" sz="3200" b="0" i="0" u="none" strike="noStrike" cap="none" dirty="0" err="1">
                <a:solidFill>
                  <a:schemeClr val="lt1"/>
                </a:solidFill>
                <a:latin typeface="Arial"/>
                <a:ea typeface="Arial"/>
                <a:cs typeface="Arial"/>
                <a:sym typeface="Arial"/>
              </a:rPr>
              <a:t>modelu</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biznesowego</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dostarczając</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informacji</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przydatnych</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przy</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tworzeniu</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innowacji</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zorientowanych</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na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ochronę</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środowiska</a:t>
            </a:r>
            <a:r>
              <a:rPr lang="en-US" sz="3200" b="0" i="0" u="none" strike="noStrike" cap="none" dirty="0">
                <a:solidFill>
                  <a:schemeClr val="lt1"/>
                </a:solidFill>
                <a:latin typeface="Arial"/>
                <a:ea typeface="Arial"/>
                <a:cs typeface="Arial"/>
                <a:sym typeface="Arial"/>
              </a:rPr>
              <a:t>.</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59"/>
          <p:cNvSpPr txBox="1"/>
          <p:nvPr/>
        </p:nvSpPr>
        <p:spPr>
          <a:xfrm>
            <a:off x="18861022" y="861994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https://sustainablebusinessmodel.org/</a:t>
            </a:r>
            <a:endParaRPr/>
          </a:p>
        </p:txBody>
      </p:sp>
      <p:pic>
        <p:nvPicPr>
          <p:cNvPr id="286" name="Google Shape;286;p59"/>
          <p:cNvPicPr preferRelativeResize="0"/>
          <p:nvPr/>
        </p:nvPicPr>
        <p:blipFill rotWithShape="1">
          <a:blip r:embed="rId3">
            <a:alphaModFix/>
          </a:blip>
          <a:srcRect t="3033"/>
          <a:stretch/>
        </p:blipFill>
        <p:spPr>
          <a:xfrm>
            <a:off x="7802879" y="1735209"/>
            <a:ext cx="16203168" cy="8184402"/>
          </a:xfrm>
          <a:prstGeom prst="rect">
            <a:avLst/>
          </a:prstGeom>
          <a:noFill/>
          <a:ln>
            <a:noFill/>
          </a:ln>
        </p:spPr>
      </p:pic>
      <p:sp>
        <p:nvSpPr>
          <p:cNvPr id="287" name="Google Shape;287;p59"/>
          <p:cNvSpPr/>
          <p:nvPr/>
        </p:nvSpPr>
        <p:spPr>
          <a:xfrm>
            <a:off x="915799" y="5084220"/>
            <a:ext cx="5934456" cy="6712428"/>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59"/>
          <p:cNvSpPr txBox="1"/>
          <p:nvPr/>
        </p:nvSpPr>
        <p:spPr>
          <a:xfrm>
            <a:off x="1263271" y="5581616"/>
            <a:ext cx="5239512" cy="50167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1" i="0" u="none" strike="noStrike" cap="none" dirty="0">
                <a:solidFill>
                  <a:schemeClr val="lt1"/>
                </a:solidFill>
                <a:latin typeface="Arial"/>
                <a:ea typeface="Arial"/>
                <a:cs typeface="Arial"/>
                <a:sym typeface="Arial"/>
              </a:rPr>
              <a:t>WARSTWA SPOŁECZNA</a:t>
            </a:r>
            <a:endParaRPr dirty="0"/>
          </a:p>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err="1">
                <a:solidFill>
                  <a:schemeClr val="lt1"/>
                </a:solidFill>
                <a:latin typeface="Arial"/>
                <a:ea typeface="Arial"/>
                <a:cs typeface="Arial"/>
                <a:sym typeface="Arial"/>
              </a:rPr>
              <a:t>Jej</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głównym</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celem</a:t>
            </a:r>
            <a:r>
              <a:rPr lang="en-US" sz="3200" b="0" i="0" u="none" strike="noStrike" cap="none" dirty="0">
                <a:solidFill>
                  <a:schemeClr val="lt1"/>
                </a:solidFill>
                <a:latin typeface="Arial"/>
                <a:ea typeface="Arial"/>
                <a:cs typeface="Arial"/>
                <a:sym typeface="Arial"/>
              </a:rPr>
              <a:t> jest </a:t>
            </a:r>
            <a:r>
              <a:rPr lang="en-US" sz="3200" b="0" i="0" u="none" strike="noStrike" cap="none" dirty="0" err="1">
                <a:solidFill>
                  <a:schemeClr val="lt1"/>
                </a:solidFill>
                <a:latin typeface="Arial"/>
                <a:ea typeface="Arial"/>
                <a:cs typeface="Arial"/>
                <a:sym typeface="Arial"/>
              </a:rPr>
              <a:t>zapewnienie</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głębszego</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zrozumienia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kluczowych</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skutków</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społecznych</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organizacji</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oraz</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generowanie</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pomysłów</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na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innowacyjne</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działania</a:t>
            </a:r>
            <a:r>
              <a:rPr lang="en-US" sz="3200" b="0" i="0" u="none" strike="noStrike" cap="none" dirty="0">
                <a:solidFill>
                  <a:schemeClr val="lt1"/>
                </a:solidFill>
                <a:latin typeface="Arial"/>
                <a:ea typeface="Arial"/>
                <a:cs typeface="Arial"/>
                <a:sym typeface="Arial"/>
              </a:rPr>
              <a:t> i model </a:t>
            </a:r>
            <a:r>
              <a:rPr lang="en-US" sz="3200" b="0" i="0" u="none" strike="noStrike" cap="none" dirty="0" err="1">
                <a:solidFill>
                  <a:schemeClr val="lt1"/>
                </a:solidFill>
                <a:latin typeface="Arial"/>
                <a:ea typeface="Arial"/>
                <a:cs typeface="Arial"/>
                <a:sym typeface="Arial"/>
              </a:rPr>
              <a:t>biznesowy</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które</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zwiększą</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jej</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potencjał</a:t>
            </a:r>
            <a:r>
              <a:rPr lang="en-US" sz="3200" b="0" i="0" u="none" strike="noStrike" cap="none" dirty="0">
                <a:solidFill>
                  <a:schemeClr val="lt1"/>
                </a:solidFill>
                <a:latin typeface="Arial"/>
                <a:ea typeface="Arial"/>
                <a:cs typeface="Arial"/>
                <a:sym typeface="Arial"/>
              </a:rPr>
              <a:t> w </a:t>
            </a:r>
            <a:r>
              <a:rPr lang="en-US" sz="3200" b="0" i="0" u="none" strike="noStrike" cap="none" dirty="0" err="1">
                <a:solidFill>
                  <a:schemeClr val="lt1"/>
                </a:solidFill>
                <a:latin typeface="Arial"/>
                <a:ea typeface="Arial"/>
                <a:cs typeface="Arial"/>
                <a:sym typeface="Arial"/>
              </a:rPr>
              <a:t>zakresie</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tworzenia</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wartości</a:t>
            </a:r>
            <a:r>
              <a:rPr lang="en-US" sz="3200" b="0" i="0" u="none" strike="noStrike" cap="none" dirty="0">
                <a:solidFill>
                  <a:schemeClr val="lt1"/>
                </a:solidFill>
                <a:latin typeface="Arial"/>
                <a:ea typeface="Arial"/>
                <a:cs typeface="Arial"/>
                <a:sym typeface="Arial"/>
              </a:rPr>
              <a:t> </a:t>
            </a:r>
            <a:r>
              <a:rPr lang="en-US" sz="3200" b="0" i="0" u="none" strike="noStrike" cap="none" dirty="0" err="1">
                <a:solidFill>
                  <a:schemeClr val="lt1"/>
                </a:solidFill>
                <a:latin typeface="Arial"/>
                <a:ea typeface="Arial"/>
                <a:cs typeface="Arial"/>
                <a:sym typeface="Arial"/>
              </a:rPr>
              <a:t>społecznej</a:t>
            </a:r>
            <a:r>
              <a:rPr lang="en-US" sz="3200" b="0" i="0" u="none" strike="noStrike" cap="none" dirty="0">
                <a:solidFill>
                  <a:schemeClr val="lt1"/>
                </a:solidFill>
                <a:latin typeface="Arial"/>
                <a:ea typeface="Arial"/>
                <a:cs typeface="Arial"/>
                <a:sym typeface="Arial"/>
              </a:rPr>
              <a:t>.</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6"/>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4. </a:t>
            </a:r>
            <a:r>
              <a:rPr lang="pl-PL" b="1" dirty="0"/>
              <a:t>Ćwiczenie</a:t>
            </a:r>
            <a:endParaRPr dirty="0"/>
          </a:p>
        </p:txBody>
      </p:sp>
      <p:sp>
        <p:nvSpPr>
          <p:cNvPr id="294" name="Google Shape;294;p26"/>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7"/>
          <p:cNvSpPr txBox="1">
            <a:spLocks noGrp="1"/>
          </p:cNvSpPr>
          <p:nvPr>
            <p:ph type="body" idx="1"/>
          </p:nvPr>
        </p:nvSpPr>
        <p:spPr>
          <a:xfrm>
            <a:off x="8619554" y="1232647"/>
            <a:ext cx="15167039" cy="4546361"/>
          </a:xfrm>
          <a:prstGeom prst="rect">
            <a:avLst/>
          </a:prstGeom>
          <a:noFill/>
          <a:ln>
            <a:noFill/>
          </a:ln>
        </p:spPr>
        <p:txBody>
          <a:bodyPr spcFirstLastPara="1" wrap="square" lIns="0" tIns="0" rIns="0" bIns="0" anchor="t" anchorCtr="0">
            <a:noAutofit/>
          </a:bodyPr>
          <a:lstStyle/>
          <a:p>
            <a:pPr marL="571500" lvl="0" indent="-571500" algn="l" rtl="0">
              <a:lnSpc>
                <a:spcPct val="150000"/>
              </a:lnSpc>
              <a:spcBef>
                <a:spcPts val="0"/>
              </a:spcBef>
              <a:spcAft>
                <a:spcPts val="0"/>
              </a:spcAft>
              <a:buClr>
                <a:srgbClr val="323232"/>
              </a:buClr>
              <a:buSzPts val="3600"/>
              <a:buFont typeface="Noto Sans Symbols"/>
              <a:buChar char="▪"/>
            </a:pPr>
            <a:r>
              <a:rPr lang="en-US" sz="3200"/>
              <a:t>Znajdź firmę turystyczną w swoim kraju.</a:t>
            </a:r>
            <a:endParaRPr/>
          </a:p>
          <a:p>
            <a:pPr marL="0" lvl="0" indent="0" algn="l" rtl="0">
              <a:lnSpc>
                <a:spcPct val="150000"/>
              </a:lnSpc>
              <a:spcBef>
                <a:spcPts val="0"/>
              </a:spcBef>
              <a:spcAft>
                <a:spcPts val="0"/>
              </a:spcAft>
              <a:buNone/>
            </a:pPr>
            <a:endParaRPr sz="3200"/>
          </a:p>
          <a:p>
            <a:pPr marL="0" lvl="0" indent="0" algn="l" rtl="0">
              <a:lnSpc>
                <a:spcPct val="150000"/>
              </a:lnSpc>
              <a:spcBef>
                <a:spcPts val="0"/>
              </a:spcBef>
              <a:spcAft>
                <a:spcPts val="0"/>
              </a:spcAft>
              <a:buNone/>
            </a:pPr>
            <a:r>
              <a:rPr lang="en-US" sz="3200"/>
              <a:t>Grupa A – Warstwa ekonomiczna</a:t>
            </a:r>
            <a:endParaRPr sz="3200"/>
          </a:p>
          <a:p>
            <a:pPr marL="0" lvl="0" indent="0" algn="l" rtl="0">
              <a:lnSpc>
                <a:spcPct val="150000"/>
              </a:lnSpc>
              <a:spcBef>
                <a:spcPts val="0"/>
              </a:spcBef>
              <a:spcAft>
                <a:spcPts val="0"/>
              </a:spcAft>
              <a:buNone/>
            </a:pPr>
            <a:r>
              <a:rPr lang="en-US" sz="3200"/>
              <a:t>Grupa B – warstwa środowiskowa</a:t>
            </a:r>
            <a:endParaRPr sz="3200"/>
          </a:p>
          <a:p>
            <a:pPr marL="0" lvl="0" indent="0" algn="l" rtl="0">
              <a:lnSpc>
                <a:spcPct val="150000"/>
              </a:lnSpc>
              <a:spcBef>
                <a:spcPts val="0"/>
              </a:spcBef>
              <a:spcAft>
                <a:spcPts val="0"/>
              </a:spcAft>
              <a:buNone/>
            </a:pPr>
            <a:r>
              <a:rPr lang="en-US" sz="3200"/>
              <a:t>Grupa C – warstwa społeczna</a:t>
            </a:r>
            <a:endParaRPr sz="3200"/>
          </a:p>
        </p:txBody>
      </p:sp>
      <p:sp>
        <p:nvSpPr>
          <p:cNvPr id="300" name="Google Shape;300;p27"/>
          <p:cNvSpPr txBox="1">
            <a:spLocks noGrp="1"/>
          </p:cNvSpPr>
          <p:nvPr>
            <p:ph type="title"/>
          </p:nvPr>
        </p:nvSpPr>
        <p:spPr>
          <a:xfrm>
            <a:off x="251806" y="1524000"/>
            <a:ext cx="7950899"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8000"/>
              <a:buFont typeface="Arial"/>
              <a:buNone/>
            </a:pPr>
            <a:r>
              <a:rPr lang="en-US" b="1" dirty="0" err="1"/>
              <a:t>Zastosowanie</a:t>
            </a:r>
            <a:r>
              <a:rPr lang="en-US" b="1" dirty="0"/>
              <a:t> </a:t>
            </a:r>
            <a:r>
              <a:rPr lang="en-US" b="1" dirty="0" err="1"/>
              <a:t>modelu</a:t>
            </a:r>
            <a:r>
              <a:rPr lang="en-US" b="1" dirty="0"/>
              <a:t> </a:t>
            </a:r>
            <a:r>
              <a:rPr lang="en-US" b="1" dirty="0" err="1"/>
              <a:t>biznesowego</a:t>
            </a:r>
            <a:r>
              <a:rPr lang="en-US" b="1" dirty="0"/>
              <a:t> </a:t>
            </a:r>
            <a:r>
              <a:rPr lang="en-US" b="1" dirty="0" err="1"/>
              <a:t>zrównoważonego</a:t>
            </a:r>
            <a:r>
              <a:rPr lang="en-US" b="1" dirty="0"/>
              <a:t> </a:t>
            </a:r>
            <a:r>
              <a:rPr lang="en-US" b="1" dirty="0" err="1"/>
              <a:t>rozwoju</a:t>
            </a:r>
            <a:r>
              <a:rPr lang="en-US" b="1" dirty="0"/>
              <a:t> </a:t>
            </a:r>
            <a:endParaRPr b="1" dirty="0"/>
          </a:p>
        </p:txBody>
      </p:sp>
      <p:pic>
        <p:nvPicPr>
          <p:cNvPr id="301" name="Google Shape;301;p27"/>
          <p:cNvPicPr preferRelativeResize="0"/>
          <p:nvPr/>
        </p:nvPicPr>
        <p:blipFill rotWithShape="1">
          <a:blip r:embed="rId3">
            <a:alphaModFix/>
          </a:blip>
          <a:srcRect/>
          <a:stretch/>
        </p:blipFill>
        <p:spPr>
          <a:xfrm>
            <a:off x="10408025" y="5779008"/>
            <a:ext cx="9108500" cy="670434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71"/>
          <p:cNvSpPr txBox="1"/>
          <p:nvPr/>
        </p:nvSpPr>
        <p:spPr>
          <a:xfrm>
            <a:off x="9619488" y="12302833"/>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https://sustainablebusinessmodel.org/</a:t>
            </a:r>
            <a:endParaRPr/>
          </a:p>
        </p:txBody>
      </p:sp>
      <p:pic>
        <p:nvPicPr>
          <p:cNvPr id="308" name="Google Shape;308;p71"/>
          <p:cNvPicPr preferRelativeResize="0"/>
          <p:nvPr/>
        </p:nvPicPr>
        <p:blipFill rotWithShape="1">
          <a:blip r:embed="rId3">
            <a:alphaModFix/>
          </a:blip>
          <a:srcRect t="3417"/>
          <a:stretch/>
        </p:blipFill>
        <p:spPr>
          <a:xfrm>
            <a:off x="1379046" y="1319714"/>
            <a:ext cx="21625908" cy="1098312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8"/>
          <p:cNvSpPr txBox="1">
            <a:spLocks noGrp="1"/>
          </p:cNvSpPr>
          <p:nvPr>
            <p:ph type="body" idx="1"/>
          </p:nvPr>
        </p:nvSpPr>
        <p:spPr>
          <a:xfrm>
            <a:off x="8491538" y="636046"/>
            <a:ext cx="15130463" cy="9646920"/>
          </a:xfrm>
          <a:prstGeom prst="rect">
            <a:avLst/>
          </a:prstGeom>
          <a:noFill/>
          <a:ln>
            <a:noFill/>
          </a:ln>
        </p:spPr>
        <p:txBody>
          <a:bodyPr spcFirstLastPara="1" wrap="square" lIns="0" tIns="0" rIns="0" bIns="0" anchor="t" anchorCtr="0">
            <a:noAutofit/>
          </a:bodyPr>
          <a:lstStyle/>
          <a:p>
            <a:pPr marL="457200" lvl="0" indent="-457200" algn="l" rtl="0">
              <a:lnSpc>
                <a:spcPct val="150000"/>
              </a:lnSpc>
              <a:spcBef>
                <a:spcPts val="0"/>
              </a:spcBef>
              <a:spcAft>
                <a:spcPts val="0"/>
              </a:spcAft>
              <a:buClr>
                <a:srgbClr val="323232"/>
              </a:buClr>
              <a:buSzPts val="3600"/>
              <a:buFont typeface="Arial"/>
              <a:buChar char="•"/>
            </a:pPr>
            <a:r>
              <a:rPr lang="en-US" sz="3200" b="1" dirty="0" err="1"/>
              <a:t>Kluczowi</a:t>
            </a:r>
            <a:r>
              <a:rPr lang="en-US" sz="3200" b="1" dirty="0"/>
              <a:t> </a:t>
            </a:r>
            <a:r>
              <a:rPr lang="en-US" sz="3200" b="1" dirty="0" err="1"/>
              <a:t>partnerzy</a:t>
            </a:r>
            <a:r>
              <a:rPr lang="en-US" sz="3200" dirty="0"/>
              <a:t>: Kim </a:t>
            </a:r>
            <a:r>
              <a:rPr lang="en-US" sz="3200" dirty="0" err="1"/>
              <a:t>są</a:t>
            </a:r>
            <a:r>
              <a:rPr lang="en-US" sz="3200" dirty="0"/>
              <a:t> </a:t>
            </a:r>
            <a:r>
              <a:rPr lang="en-US" sz="3200" dirty="0" err="1"/>
              <a:t>najważniejsi</a:t>
            </a:r>
            <a:r>
              <a:rPr lang="en-US" sz="3200" dirty="0"/>
              <a:t> </a:t>
            </a:r>
            <a:r>
              <a:rPr lang="en-US" sz="3200" dirty="0" err="1"/>
              <a:t>współpracownicy</a:t>
            </a:r>
            <a:r>
              <a:rPr lang="en-US" sz="3200" dirty="0"/>
              <a:t> w </a:t>
            </a:r>
            <a:r>
              <a:rPr lang="en-US" sz="3200" dirty="0" err="1"/>
              <a:t>zakresie</a:t>
            </a:r>
            <a:r>
              <a:rPr lang="en-US" sz="3200" dirty="0"/>
              <a:t> </a:t>
            </a:r>
            <a:r>
              <a:rPr lang="en-US" sz="3200" dirty="0" err="1"/>
              <a:t>zrównoważonej</a:t>
            </a:r>
            <a:r>
              <a:rPr lang="en-US" sz="3200" dirty="0"/>
              <a:t> </a:t>
            </a:r>
            <a:r>
              <a:rPr lang="en-US" sz="3200" dirty="0" err="1"/>
              <a:t>działalności</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Kluczowe</a:t>
            </a:r>
            <a:r>
              <a:rPr lang="en-US" sz="3200" b="1" dirty="0"/>
              <a:t> </a:t>
            </a:r>
            <a:r>
              <a:rPr lang="en-US" sz="3200" b="1" dirty="0" err="1"/>
              <a:t>działania</a:t>
            </a:r>
            <a:r>
              <a:rPr lang="en-US" sz="3200" dirty="0"/>
              <a:t>: </a:t>
            </a:r>
            <a:r>
              <a:rPr lang="en-US" sz="3200" dirty="0" err="1"/>
              <a:t>Jakie</a:t>
            </a:r>
            <a:r>
              <a:rPr lang="en-US" sz="3200" dirty="0"/>
              <a:t> </a:t>
            </a:r>
            <a:r>
              <a:rPr lang="en-US" sz="3200" dirty="0" err="1"/>
              <a:t>podstawowe</a:t>
            </a:r>
            <a:r>
              <a:rPr lang="en-US" sz="3200" dirty="0"/>
              <a:t> </a:t>
            </a:r>
            <a:r>
              <a:rPr lang="en-US" sz="3200" dirty="0" err="1"/>
              <a:t>działania</a:t>
            </a:r>
            <a:r>
              <a:rPr lang="en-US" sz="3200" dirty="0"/>
              <a:t> </a:t>
            </a:r>
            <a:r>
              <a:rPr lang="en-US" sz="3200" dirty="0" err="1"/>
              <a:t>napędzają</a:t>
            </a:r>
            <a:r>
              <a:rPr lang="en-US" sz="3200" dirty="0"/>
              <a:t> </a:t>
            </a:r>
            <a:r>
              <a:rPr lang="en-US" sz="3200" dirty="0" err="1"/>
              <a:t>tworzenie</a:t>
            </a:r>
            <a:r>
              <a:rPr lang="en-US" sz="3200" dirty="0"/>
              <a:t> </a:t>
            </a:r>
            <a:r>
              <a:rPr lang="en-US" sz="3200" dirty="0" err="1"/>
              <a:t>zrównoważonej</a:t>
            </a:r>
            <a:r>
              <a:rPr lang="en-US" sz="3200" dirty="0"/>
              <a:t> </a:t>
            </a:r>
            <a:r>
              <a:rPr lang="en-US" sz="3200" dirty="0" err="1"/>
              <a:t>wartości</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Kluczowe</a:t>
            </a:r>
            <a:r>
              <a:rPr lang="en-US" sz="3200" b="1" dirty="0"/>
              <a:t> </a:t>
            </a:r>
            <a:r>
              <a:rPr lang="en-US" sz="3200" b="1" dirty="0" err="1"/>
              <a:t>zasoby</a:t>
            </a:r>
            <a:r>
              <a:rPr lang="en-US" sz="3200" dirty="0"/>
              <a:t>: </a:t>
            </a:r>
            <a:r>
              <a:rPr lang="en-US" sz="3200" dirty="0" err="1"/>
              <a:t>Jakie</a:t>
            </a:r>
            <a:r>
              <a:rPr lang="en-US" sz="3200" dirty="0"/>
              <a:t> </a:t>
            </a:r>
            <a:r>
              <a:rPr lang="en-US" sz="3200" dirty="0" err="1"/>
              <a:t>zasoby</a:t>
            </a:r>
            <a:r>
              <a:rPr lang="en-US" sz="3200" dirty="0"/>
              <a:t> </a:t>
            </a:r>
            <a:r>
              <a:rPr lang="en-US" sz="3200" dirty="0" err="1"/>
              <a:t>są</a:t>
            </a:r>
            <a:r>
              <a:rPr lang="en-US" sz="3200" dirty="0"/>
              <a:t> </a:t>
            </a:r>
            <a:r>
              <a:rPr lang="en-US" sz="3200" dirty="0" err="1"/>
              <a:t>kluczowe</a:t>
            </a:r>
            <a:r>
              <a:rPr lang="en-US" sz="3200" dirty="0"/>
              <a:t> </a:t>
            </a:r>
            <a:r>
              <a:rPr lang="en-US" sz="3200" dirty="0" err="1"/>
              <a:t>dla</a:t>
            </a:r>
            <a:r>
              <a:rPr lang="en-US" sz="3200" dirty="0"/>
              <a:t> </a:t>
            </a:r>
            <a:r>
              <a:rPr lang="en-US" sz="3200" dirty="0" err="1"/>
              <a:t>zrównoważonych</a:t>
            </a:r>
            <a:r>
              <a:rPr lang="en-US" sz="3200" dirty="0"/>
              <a:t> </a:t>
            </a:r>
            <a:r>
              <a:rPr lang="en-US" sz="3200" dirty="0" err="1"/>
              <a:t>praktyk</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Propozycje</a:t>
            </a:r>
            <a:r>
              <a:rPr lang="en-US" sz="3200" b="1" dirty="0"/>
              <a:t> </a:t>
            </a:r>
            <a:r>
              <a:rPr lang="en-US" sz="3200" b="1" dirty="0" err="1"/>
              <a:t>wartości</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tworzy</a:t>
            </a:r>
            <a:r>
              <a:rPr lang="en-US" sz="3200" dirty="0"/>
              <a:t> i </a:t>
            </a:r>
            <a:r>
              <a:rPr lang="en-US" sz="3200" dirty="0" err="1"/>
              <a:t>dostarcza</a:t>
            </a:r>
            <a:r>
              <a:rPr lang="en-US" sz="3200" dirty="0"/>
              <a:t> </a:t>
            </a:r>
            <a:r>
              <a:rPr lang="en-US" sz="3200" dirty="0" err="1"/>
              <a:t>zrównoważoną</a:t>
            </a:r>
            <a:r>
              <a:rPr lang="en-US" sz="3200" dirty="0"/>
              <a:t> </a:t>
            </a:r>
            <a:r>
              <a:rPr lang="en-US" sz="3200" dirty="0" err="1"/>
              <a:t>wartość</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Relacje</a:t>
            </a:r>
            <a:r>
              <a:rPr lang="en-US" sz="3200" b="1" dirty="0"/>
              <a:t> z </a:t>
            </a:r>
            <a:r>
              <a:rPr lang="en-US" sz="3200" b="1" dirty="0" err="1"/>
              <a:t>klientami</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angażuje</a:t>
            </a:r>
            <a:r>
              <a:rPr lang="en-US" sz="3200" dirty="0"/>
              <a:t> </a:t>
            </a:r>
            <a:r>
              <a:rPr lang="en-US" sz="3200" dirty="0" err="1"/>
              <a:t>klientów</a:t>
            </a:r>
            <a:r>
              <a:rPr lang="en-US" sz="3200" dirty="0"/>
              <a:t> w </a:t>
            </a:r>
            <a:r>
              <a:rPr lang="en-US" sz="3200" dirty="0" err="1"/>
              <a:t>działania</a:t>
            </a:r>
            <a:r>
              <a:rPr lang="en-US" sz="3200" dirty="0"/>
              <a:t> </a:t>
            </a:r>
            <a:r>
              <a:rPr lang="en-US" sz="3200" dirty="0" err="1"/>
              <a:t>na</a:t>
            </a:r>
            <a:r>
              <a:rPr lang="en-US" sz="3200" dirty="0"/>
              <a:t> </a:t>
            </a:r>
            <a:r>
              <a:rPr lang="en-US" sz="3200" dirty="0" err="1"/>
              <a:t>rzecz</a:t>
            </a:r>
            <a:r>
              <a:rPr lang="en-US" sz="3200" dirty="0"/>
              <a:t> </a:t>
            </a:r>
            <a:r>
              <a:rPr lang="en-US" sz="3200" dirty="0" err="1"/>
              <a:t>zrównoważonego</a:t>
            </a:r>
            <a:r>
              <a:rPr lang="en-US" sz="3200" dirty="0"/>
              <a:t> </a:t>
            </a:r>
            <a:r>
              <a:rPr lang="en-US" sz="3200" dirty="0" err="1"/>
              <a:t>rozwoju</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Kanały</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dociera</a:t>
            </a:r>
            <a:r>
              <a:rPr lang="en-US" sz="3200" dirty="0"/>
              <a:t> do </a:t>
            </a:r>
            <a:r>
              <a:rPr lang="en-US" sz="3200" dirty="0" err="1"/>
              <a:t>segmentów</a:t>
            </a:r>
            <a:r>
              <a:rPr lang="en-US" sz="3200" dirty="0"/>
              <a:t> </a:t>
            </a:r>
            <a:r>
              <a:rPr lang="en-US" sz="3200" dirty="0" err="1"/>
              <a:t>klientów</a:t>
            </a:r>
            <a:r>
              <a:rPr lang="en-US" sz="3200" dirty="0"/>
              <a:t> </a:t>
            </a:r>
            <a:r>
              <a:rPr lang="en-US" sz="3200" dirty="0" err="1"/>
              <a:t>zainteresowanych</a:t>
            </a:r>
            <a:r>
              <a:rPr lang="en-US" sz="3200" dirty="0"/>
              <a:t> </a:t>
            </a:r>
            <a:r>
              <a:rPr lang="en-US" sz="3200" dirty="0" err="1"/>
              <a:t>zrównoważonym</a:t>
            </a:r>
            <a:r>
              <a:rPr lang="en-US" sz="3200" dirty="0"/>
              <a:t> </a:t>
            </a:r>
            <a:r>
              <a:rPr lang="en-US" sz="3200" dirty="0" err="1"/>
              <a:t>rozwojem</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Segmenty</a:t>
            </a:r>
            <a:r>
              <a:rPr lang="en-US" sz="3200" b="1" dirty="0"/>
              <a:t> </a:t>
            </a:r>
            <a:r>
              <a:rPr lang="en-US" sz="3200" b="1" dirty="0" err="1"/>
              <a:t>klientów</a:t>
            </a:r>
            <a:r>
              <a:rPr lang="en-US" sz="3200" dirty="0"/>
              <a:t>: Kim </a:t>
            </a:r>
            <a:r>
              <a:rPr lang="en-US" sz="3200" dirty="0" err="1"/>
              <a:t>są</a:t>
            </a:r>
            <a:r>
              <a:rPr lang="en-US" sz="3200" dirty="0"/>
              <a:t> </a:t>
            </a:r>
            <a:r>
              <a:rPr lang="en-US" sz="3200" dirty="0" err="1"/>
              <a:t>docelowi</a:t>
            </a:r>
            <a:r>
              <a:rPr lang="en-US" sz="3200" dirty="0"/>
              <a:t> </a:t>
            </a:r>
            <a:r>
              <a:rPr lang="en-US" sz="3200" dirty="0" err="1"/>
              <a:t>klienci</a:t>
            </a:r>
            <a:r>
              <a:rPr lang="en-US" sz="3200" dirty="0"/>
              <a:t> </a:t>
            </a:r>
            <a:r>
              <a:rPr lang="en-US" sz="3200" dirty="0" err="1"/>
              <a:t>zainteresowani</a:t>
            </a:r>
            <a:r>
              <a:rPr lang="en-US" sz="3200" dirty="0"/>
              <a:t> </a:t>
            </a:r>
            <a:r>
              <a:rPr lang="en-US" sz="3200" dirty="0" err="1"/>
              <a:t>zrównoważoną</a:t>
            </a:r>
            <a:r>
              <a:rPr lang="en-US" sz="3200" dirty="0"/>
              <a:t> </a:t>
            </a:r>
            <a:r>
              <a:rPr lang="en-US" sz="3200" dirty="0" err="1"/>
              <a:t>turystyką</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Struktura</a:t>
            </a:r>
            <a:r>
              <a:rPr lang="en-US" sz="3200" b="1" dirty="0"/>
              <a:t> </a:t>
            </a:r>
            <a:r>
              <a:rPr lang="en-US" sz="3200" b="1" dirty="0" err="1"/>
              <a:t>kosztów</a:t>
            </a:r>
            <a:r>
              <a:rPr lang="en-US" sz="3200" dirty="0"/>
              <a:t>: </a:t>
            </a:r>
            <a:r>
              <a:rPr lang="en-US" sz="3200" dirty="0" err="1"/>
              <a:t>Jakie</a:t>
            </a:r>
            <a:r>
              <a:rPr lang="en-US" sz="3200" dirty="0"/>
              <a:t> </a:t>
            </a:r>
            <a:r>
              <a:rPr lang="en-US" sz="3200" dirty="0" err="1"/>
              <a:t>są</a:t>
            </a:r>
            <a:r>
              <a:rPr lang="en-US" sz="3200" dirty="0"/>
              <a:t> </a:t>
            </a:r>
            <a:r>
              <a:rPr lang="en-US" sz="3200" dirty="0" err="1"/>
              <a:t>główne</a:t>
            </a:r>
            <a:r>
              <a:rPr lang="en-US" sz="3200" dirty="0"/>
              <a:t> </a:t>
            </a:r>
            <a:r>
              <a:rPr lang="en-US" sz="3200" dirty="0" err="1"/>
              <a:t>koszty</a:t>
            </a:r>
            <a:r>
              <a:rPr lang="en-US" sz="3200" dirty="0"/>
              <a:t> </a:t>
            </a:r>
            <a:r>
              <a:rPr lang="en-US" sz="3200" dirty="0" err="1"/>
              <a:t>związane</a:t>
            </a:r>
            <a:r>
              <a:rPr lang="en-US" sz="3200" dirty="0"/>
              <a:t> ze </a:t>
            </a:r>
            <a:r>
              <a:rPr lang="en-US" sz="3200" dirty="0" err="1"/>
              <a:t>zrównoważoną</a:t>
            </a:r>
            <a:r>
              <a:rPr lang="en-US" sz="3200" dirty="0"/>
              <a:t> </a:t>
            </a:r>
            <a:r>
              <a:rPr lang="en-US" sz="3200" dirty="0" err="1"/>
              <a:t>działalnością</a:t>
            </a:r>
            <a:r>
              <a:rPr lang="en-US" sz="3200" dirty="0"/>
              <a:t>? </a:t>
            </a:r>
            <a:endParaRPr dirty="0"/>
          </a:p>
          <a:p>
            <a:pPr marL="457200" lvl="0" indent="-457200" algn="l" rtl="0">
              <a:lnSpc>
                <a:spcPct val="150000"/>
              </a:lnSpc>
              <a:spcBef>
                <a:spcPts val="0"/>
              </a:spcBef>
              <a:spcAft>
                <a:spcPts val="0"/>
              </a:spcAft>
              <a:buClr>
                <a:srgbClr val="323232"/>
              </a:buClr>
              <a:buSzPts val="3600"/>
              <a:buFont typeface="Arial"/>
              <a:buChar char="•"/>
            </a:pPr>
            <a:r>
              <a:rPr lang="en-US" sz="3200" b="1" dirty="0" err="1"/>
              <a:t>Źródła</a:t>
            </a:r>
            <a:r>
              <a:rPr lang="en-US" sz="3200" b="1" dirty="0"/>
              <a:t> </a:t>
            </a:r>
            <a:r>
              <a:rPr lang="en-US" sz="3200" b="1" dirty="0" err="1"/>
              <a:t>przychodów</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generuje</a:t>
            </a:r>
            <a:r>
              <a:rPr lang="en-US" sz="3200" dirty="0"/>
              <a:t> </a:t>
            </a:r>
            <a:r>
              <a:rPr lang="en-US" sz="3200" dirty="0" err="1"/>
              <a:t>przychody</a:t>
            </a:r>
            <a:r>
              <a:rPr lang="en-US" sz="3200" dirty="0"/>
              <a:t> z </a:t>
            </a:r>
            <a:r>
              <a:rPr lang="en-US" sz="3200" dirty="0" err="1"/>
              <a:t>ofert</a:t>
            </a:r>
            <a:r>
              <a:rPr lang="en-US" sz="3200" dirty="0"/>
              <a:t> </a:t>
            </a:r>
            <a:r>
              <a:rPr lang="en-US" sz="3200" dirty="0" err="1"/>
              <a:t>zrównoważonych</a:t>
            </a:r>
            <a:r>
              <a:rPr lang="en-US" sz="3200" dirty="0"/>
              <a:t>?</a:t>
            </a:r>
            <a:endParaRPr sz="3200" dirty="0"/>
          </a:p>
        </p:txBody>
      </p:sp>
      <p:sp>
        <p:nvSpPr>
          <p:cNvPr id="314" name="Google Shape;314;p28"/>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a:t>Warstwa ekonomiczna</a:t>
            </a:r>
            <a:endParaRPr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72"/>
          <p:cNvSpPr txBox="1"/>
          <p:nvPr/>
        </p:nvSpPr>
        <p:spPr>
          <a:xfrm>
            <a:off x="9619488" y="1191178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https://sustainablebusinessmodel.org/</a:t>
            </a:r>
            <a:endParaRPr/>
          </a:p>
        </p:txBody>
      </p:sp>
      <p:pic>
        <p:nvPicPr>
          <p:cNvPr id="321" name="Google Shape;321;p72"/>
          <p:cNvPicPr preferRelativeResize="0"/>
          <p:nvPr/>
        </p:nvPicPr>
        <p:blipFill rotWithShape="1">
          <a:blip r:embed="rId3">
            <a:alphaModFix/>
          </a:blip>
          <a:srcRect t="3916"/>
          <a:stretch/>
        </p:blipFill>
        <p:spPr>
          <a:xfrm>
            <a:off x="1691640" y="1177551"/>
            <a:ext cx="21000721" cy="105806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73"/>
          <p:cNvSpPr txBox="1">
            <a:spLocks noGrp="1"/>
          </p:cNvSpPr>
          <p:nvPr>
            <p:ph type="body" idx="1"/>
          </p:nvPr>
        </p:nvSpPr>
        <p:spPr>
          <a:xfrm>
            <a:off x="8799206" y="1211265"/>
            <a:ext cx="15130463" cy="7851021"/>
          </a:xfrm>
          <a:prstGeom prst="rect">
            <a:avLst/>
          </a:prstGeom>
          <a:noFill/>
          <a:ln>
            <a:noFill/>
          </a:ln>
        </p:spPr>
        <p:txBody>
          <a:bodyPr spcFirstLastPara="1" wrap="square" lIns="0" tIns="0" rIns="0" bIns="0" anchor="t" anchorCtr="0">
            <a:noAutofit/>
          </a:bodyPr>
          <a:lstStyle/>
          <a:p>
            <a:pPr marL="457200" lvl="0" indent="-457200" algn="l" rtl="0">
              <a:lnSpc>
                <a:spcPct val="200000"/>
              </a:lnSpc>
              <a:spcBef>
                <a:spcPts val="0"/>
              </a:spcBef>
              <a:spcAft>
                <a:spcPts val="0"/>
              </a:spcAft>
              <a:buClr>
                <a:srgbClr val="323232"/>
              </a:buClr>
              <a:buSzPts val="3600"/>
              <a:buFont typeface="Arial"/>
              <a:buChar char="•"/>
            </a:pPr>
            <a:r>
              <a:rPr lang="en-US" sz="3200" b="1" dirty="0" err="1"/>
              <a:t>Zaopatrzenie</a:t>
            </a:r>
            <a:r>
              <a:rPr lang="en-US" sz="3200" b="1" dirty="0"/>
              <a:t> i outsourcing</a:t>
            </a:r>
            <a:r>
              <a:rPr lang="en-US" sz="3200" dirty="0"/>
              <a:t>: W </a:t>
            </a:r>
            <a:r>
              <a:rPr lang="en-US" sz="3200" dirty="0" err="1"/>
              <a:t>jaki</a:t>
            </a:r>
            <a:r>
              <a:rPr lang="en-US" sz="3200" dirty="0"/>
              <a:t> </a:t>
            </a:r>
            <a:r>
              <a:rPr lang="en-US" sz="3200" dirty="0" err="1"/>
              <a:t>sposób</a:t>
            </a:r>
            <a:r>
              <a:rPr lang="en-US" sz="3200" dirty="0"/>
              <a:t> </a:t>
            </a:r>
            <a:r>
              <a:rPr lang="en-US" sz="3200" dirty="0" err="1"/>
              <a:t>pozyskuje</a:t>
            </a:r>
            <a:r>
              <a:rPr lang="en-US" sz="3200" dirty="0"/>
              <a:t> </a:t>
            </a:r>
            <a:r>
              <a:rPr lang="en-US" sz="3200" dirty="0" err="1"/>
              <a:t>się</a:t>
            </a:r>
            <a:r>
              <a:rPr lang="en-US" sz="3200" dirty="0"/>
              <a:t> </a:t>
            </a:r>
            <a:r>
              <a:rPr lang="en-US" sz="3200" dirty="0" err="1"/>
              <a:t>surowce</a:t>
            </a:r>
            <a:r>
              <a:rPr lang="en-US" sz="3200" dirty="0"/>
              <a:t> </a:t>
            </a:r>
            <a:r>
              <a:rPr lang="en-US" sz="3200" dirty="0" err="1"/>
              <a:t>zgodne</a:t>
            </a:r>
            <a:r>
              <a:rPr lang="en-US" sz="3200" dirty="0"/>
              <a:t> z </a:t>
            </a:r>
            <a:r>
              <a:rPr lang="en-US" sz="3200" dirty="0" err="1"/>
              <a:t>zasadami</a:t>
            </a:r>
            <a:r>
              <a:rPr lang="en-US" sz="3200" dirty="0"/>
              <a:t> </a:t>
            </a:r>
            <a:r>
              <a:rPr lang="en-US" sz="3200" dirty="0" err="1"/>
              <a:t>zrównoważonego</a:t>
            </a:r>
            <a:r>
              <a:rPr lang="en-US" sz="3200" dirty="0"/>
              <a:t> </a:t>
            </a:r>
            <a:r>
              <a:rPr lang="en-US" sz="3200" dirty="0" err="1"/>
              <a:t>rozwoju</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Produkcja</a:t>
            </a:r>
            <a:r>
              <a:rPr lang="en-US" sz="3200" dirty="0"/>
              <a:t>: Jaki jest </a:t>
            </a:r>
            <a:r>
              <a:rPr lang="en-US" sz="3200" dirty="0" err="1"/>
              <a:t>wpływ</a:t>
            </a:r>
            <a:r>
              <a:rPr lang="en-US" sz="3200" dirty="0"/>
              <a:t> </a:t>
            </a:r>
            <a:r>
              <a:rPr lang="en-US" sz="3200" dirty="0" err="1"/>
              <a:t>procesów</a:t>
            </a:r>
            <a:r>
              <a:rPr lang="en-US" sz="3200" dirty="0"/>
              <a:t> </a:t>
            </a:r>
            <a:r>
              <a:rPr lang="en-US" sz="3200" dirty="0" err="1"/>
              <a:t>produkcyjnych</a:t>
            </a:r>
            <a:r>
              <a:rPr lang="en-US" sz="3200" dirty="0"/>
              <a:t> </a:t>
            </a:r>
            <a:r>
              <a:rPr lang="en-US" sz="3200" dirty="0" err="1"/>
              <a:t>na</a:t>
            </a:r>
            <a:r>
              <a:rPr lang="en-US" sz="3200" dirty="0"/>
              <a:t> </a:t>
            </a:r>
            <a:r>
              <a:rPr lang="en-US" sz="3200" dirty="0" err="1"/>
              <a:t>środowisko</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Materiały</a:t>
            </a:r>
            <a:r>
              <a:rPr lang="en-US" sz="3200" dirty="0"/>
              <a:t>: </a:t>
            </a:r>
            <a:r>
              <a:rPr lang="en-US" sz="3200" dirty="0" err="1"/>
              <a:t>Jakie</a:t>
            </a:r>
            <a:r>
              <a:rPr lang="en-US" sz="3200" dirty="0"/>
              <a:t> </a:t>
            </a:r>
            <a:r>
              <a:rPr lang="en-US" sz="3200" dirty="0" err="1"/>
              <a:t>materiały</a:t>
            </a:r>
            <a:r>
              <a:rPr lang="en-US" sz="3200" dirty="0"/>
              <a:t> </a:t>
            </a:r>
            <a:r>
              <a:rPr lang="en-US" sz="3200" dirty="0" err="1"/>
              <a:t>są</a:t>
            </a:r>
            <a:r>
              <a:rPr lang="en-US" sz="3200" dirty="0"/>
              <a:t> </a:t>
            </a:r>
            <a:r>
              <a:rPr lang="en-US" sz="3200" dirty="0" err="1"/>
              <a:t>wykorzystywane</a:t>
            </a:r>
            <a:r>
              <a:rPr lang="en-US" sz="3200" dirty="0"/>
              <a:t> i </a:t>
            </a:r>
            <a:r>
              <a:rPr lang="en-US" sz="3200" dirty="0" err="1"/>
              <a:t>jaki</a:t>
            </a:r>
            <a:r>
              <a:rPr lang="en-US" sz="3200" dirty="0"/>
              <a:t> jest ich </a:t>
            </a:r>
            <a:r>
              <a:rPr lang="en-US" sz="3200" dirty="0" err="1"/>
              <a:t>wpływ</a:t>
            </a:r>
            <a:r>
              <a:rPr lang="en-US" sz="3200" dirty="0"/>
              <a:t> </a:t>
            </a:r>
            <a:r>
              <a:rPr lang="en-US" sz="3200" dirty="0" err="1"/>
              <a:t>na</a:t>
            </a:r>
            <a:r>
              <a:rPr lang="en-US" sz="3200" dirty="0"/>
              <a:t> </a:t>
            </a:r>
            <a:r>
              <a:rPr lang="en-US" sz="3200" dirty="0" err="1"/>
              <a:t>środowisko</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Wartość</a:t>
            </a:r>
            <a:r>
              <a:rPr lang="en-US" sz="3200" b="1" dirty="0"/>
              <a:t> </a:t>
            </a:r>
            <a:r>
              <a:rPr lang="en-US" sz="3200" b="1" dirty="0" err="1"/>
              <a:t>funkcjonalna</a:t>
            </a:r>
            <a:r>
              <a:rPr lang="en-US" sz="3200" dirty="0"/>
              <a:t>: w </a:t>
            </a:r>
            <a:r>
              <a:rPr lang="en-US" sz="3200" dirty="0" err="1"/>
              <a:t>jaki</a:t>
            </a:r>
            <a:r>
              <a:rPr lang="en-US" sz="3200" dirty="0"/>
              <a:t> </a:t>
            </a:r>
            <a:r>
              <a:rPr lang="en-US" sz="3200" dirty="0" err="1"/>
              <a:t>sposób</a:t>
            </a:r>
            <a:r>
              <a:rPr lang="en-US" sz="3200" dirty="0"/>
              <a:t> </a:t>
            </a:r>
            <a:r>
              <a:rPr lang="en-US" sz="3200" dirty="0" err="1"/>
              <a:t>produkt</a:t>
            </a:r>
            <a:r>
              <a:rPr lang="en-US" sz="3200" dirty="0"/>
              <a:t>/</a:t>
            </a:r>
            <a:r>
              <a:rPr lang="en-US" sz="3200" dirty="0" err="1"/>
              <a:t>usługa</a:t>
            </a:r>
            <a:r>
              <a:rPr lang="en-US" sz="3200" dirty="0"/>
              <a:t> </a:t>
            </a:r>
            <a:r>
              <a:rPr lang="en-US" sz="3200" dirty="0" err="1"/>
              <a:t>przyczynia</a:t>
            </a:r>
            <a:r>
              <a:rPr lang="en-US" sz="3200" dirty="0"/>
              <a:t> </a:t>
            </a:r>
            <a:r>
              <a:rPr lang="en-US" sz="3200" dirty="0" err="1"/>
              <a:t>się</a:t>
            </a:r>
            <a:r>
              <a:rPr lang="en-US" sz="3200" dirty="0"/>
              <a:t> do </a:t>
            </a:r>
            <a:r>
              <a:rPr lang="en-US" sz="3200" dirty="0" err="1"/>
              <a:t>poprawy</a:t>
            </a:r>
            <a:r>
              <a:rPr lang="en-US" sz="3200" dirty="0"/>
              <a:t> </a:t>
            </a:r>
            <a:r>
              <a:rPr lang="en-US" sz="3200" dirty="0" err="1"/>
              <a:t>stanu</a:t>
            </a:r>
            <a:r>
              <a:rPr lang="en-US" sz="3200" dirty="0"/>
              <a:t> </a:t>
            </a:r>
            <a:r>
              <a:rPr lang="en-US" sz="3200" dirty="0" err="1"/>
              <a:t>środowiska</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Wykorzystanie</a:t>
            </a:r>
            <a:r>
              <a:rPr lang="en-US" sz="3200" b="1" dirty="0"/>
              <a:t> po </a:t>
            </a:r>
            <a:r>
              <a:rPr lang="en-US" sz="3200" b="1" dirty="0" err="1"/>
              <a:t>zakończeniu</a:t>
            </a:r>
            <a:r>
              <a:rPr lang="en-US" sz="3200" b="1" dirty="0"/>
              <a:t> </a:t>
            </a:r>
            <a:r>
              <a:rPr lang="en-US" sz="3200" b="1" dirty="0" err="1"/>
              <a:t>cyklu</a:t>
            </a:r>
            <a:r>
              <a:rPr lang="en-US" sz="3200" b="1" dirty="0"/>
              <a:t> </a:t>
            </a:r>
            <a:r>
              <a:rPr lang="en-US" sz="3200" b="1" dirty="0" err="1"/>
              <a:t>życia</a:t>
            </a:r>
            <a:r>
              <a:rPr lang="en-US" sz="3200" dirty="0"/>
              <a:t>: Co </a:t>
            </a:r>
            <a:r>
              <a:rPr lang="en-US" sz="3200" dirty="0" err="1"/>
              <a:t>dzieje</a:t>
            </a:r>
            <a:r>
              <a:rPr lang="en-US" sz="3200" dirty="0"/>
              <a:t> </a:t>
            </a:r>
            <a:r>
              <a:rPr lang="en-US" sz="3200" dirty="0" err="1"/>
              <a:t>się</a:t>
            </a:r>
            <a:r>
              <a:rPr lang="en-US" sz="3200" dirty="0"/>
              <a:t> z </a:t>
            </a:r>
            <a:r>
              <a:rPr lang="en-US" sz="3200" dirty="0" err="1"/>
              <a:t>produktami</a:t>
            </a:r>
            <a:r>
              <a:rPr lang="en-US" sz="3200" dirty="0"/>
              <a:t> po </a:t>
            </a:r>
            <a:r>
              <a:rPr lang="en-US" sz="3200" dirty="0" err="1"/>
              <a:t>zakończeniu</a:t>
            </a:r>
            <a:r>
              <a:rPr lang="en-US" sz="3200" dirty="0"/>
              <a:t> ich </a:t>
            </a:r>
            <a:r>
              <a:rPr lang="en-US" sz="3200" dirty="0" err="1"/>
              <a:t>cyklu</a:t>
            </a:r>
            <a:r>
              <a:rPr lang="en-US" sz="3200" dirty="0"/>
              <a:t> </a:t>
            </a:r>
            <a:r>
              <a:rPr lang="en-US" sz="3200" dirty="0" err="1"/>
              <a:t>życia</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Dystrybucja</a:t>
            </a:r>
            <a:r>
              <a:rPr lang="en-US" sz="3200" dirty="0"/>
              <a:t>: W </a:t>
            </a:r>
            <a:r>
              <a:rPr lang="en-US" sz="3200" dirty="0" err="1"/>
              <a:t>jaki</a:t>
            </a:r>
            <a:r>
              <a:rPr lang="en-US" sz="3200" dirty="0"/>
              <a:t> </a:t>
            </a:r>
            <a:r>
              <a:rPr lang="en-US" sz="3200" dirty="0" err="1"/>
              <a:t>sposób</a:t>
            </a:r>
            <a:r>
              <a:rPr lang="en-US" sz="3200" dirty="0"/>
              <a:t> </a:t>
            </a:r>
            <a:r>
              <a:rPr lang="en-US" sz="3200" dirty="0" err="1"/>
              <a:t>minimalizuje</a:t>
            </a:r>
            <a:r>
              <a:rPr lang="en-US" sz="3200" dirty="0"/>
              <a:t> </a:t>
            </a:r>
            <a:r>
              <a:rPr lang="en-US" sz="3200" dirty="0" err="1"/>
              <a:t>się</a:t>
            </a:r>
            <a:r>
              <a:rPr lang="en-US" sz="3200" dirty="0"/>
              <a:t> </a:t>
            </a:r>
            <a:r>
              <a:rPr lang="en-US" sz="3200" dirty="0" err="1"/>
              <a:t>wpływ</a:t>
            </a:r>
            <a:r>
              <a:rPr lang="en-US" sz="3200" dirty="0"/>
              <a:t> </a:t>
            </a:r>
            <a:r>
              <a:rPr lang="en-US" sz="3200" dirty="0" err="1"/>
              <a:t>dystrybucji</a:t>
            </a:r>
            <a:r>
              <a:rPr lang="en-US" sz="3200" dirty="0"/>
              <a:t> </a:t>
            </a:r>
            <a:r>
              <a:rPr lang="en-US" sz="3200" dirty="0" err="1"/>
              <a:t>na</a:t>
            </a:r>
            <a:r>
              <a:rPr lang="en-US" sz="3200" dirty="0"/>
              <a:t> </a:t>
            </a:r>
            <a:r>
              <a:rPr lang="en-US" sz="3200" dirty="0" err="1"/>
              <a:t>środowisko</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Faza</a:t>
            </a:r>
            <a:r>
              <a:rPr lang="en-US" sz="3200" b="1" dirty="0"/>
              <a:t> </a:t>
            </a:r>
            <a:r>
              <a:rPr lang="en-US" sz="3200" b="1" dirty="0" err="1"/>
              <a:t>użytkowania</a:t>
            </a:r>
            <a:r>
              <a:rPr lang="en-US" sz="3200" dirty="0"/>
              <a:t>: Jak </a:t>
            </a:r>
            <a:r>
              <a:rPr lang="en-US" sz="3200" dirty="0" err="1"/>
              <a:t>faza</a:t>
            </a:r>
            <a:r>
              <a:rPr lang="en-US" sz="3200" dirty="0"/>
              <a:t> </a:t>
            </a:r>
            <a:r>
              <a:rPr lang="en-US" sz="3200" dirty="0" err="1"/>
              <a:t>użytkowania</a:t>
            </a:r>
            <a:r>
              <a:rPr lang="en-US" sz="3200" dirty="0"/>
              <a:t> </a:t>
            </a:r>
            <a:r>
              <a:rPr lang="en-US" sz="3200" dirty="0" err="1"/>
              <a:t>wpływa</a:t>
            </a:r>
            <a:r>
              <a:rPr lang="en-US" sz="3200" dirty="0"/>
              <a:t> </a:t>
            </a:r>
            <a:r>
              <a:rPr lang="en-US" sz="3200" dirty="0" err="1"/>
              <a:t>na</a:t>
            </a:r>
            <a:r>
              <a:rPr lang="en-US" sz="3200" dirty="0"/>
              <a:t> </a:t>
            </a:r>
            <a:r>
              <a:rPr lang="en-US" sz="3200" dirty="0" err="1"/>
              <a:t>środowisko</a:t>
            </a:r>
            <a:r>
              <a:rPr lang="en-US" sz="3200" dirty="0"/>
              <a:t>? </a:t>
            </a:r>
            <a:endParaRPr sz="3200" dirty="0"/>
          </a:p>
        </p:txBody>
      </p:sp>
      <p:sp>
        <p:nvSpPr>
          <p:cNvPr id="327" name="Google Shape;327;p73"/>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a:t>Warstwa środowiskowa</a:t>
            </a:r>
            <a:endParaRPr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74"/>
          <p:cNvSpPr txBox="1"/>
          <p:nvPr/>
        </p:nvSpPr>
        <p:spPr>
          <a:xfrm>
            <a:off x="9619488" y="1246042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chemeClr val="dk2"/>
                </a:solidFill>
                <a:latin typeface="Arial"/>
                <a:ea typeface="Arial"/>
                <a:cs typeface="Arial"/>
                <a:sym typeface="Arial"/>
              </a:rPr>
              <a:t>Źródło: https://sustainablebusinessmodel.org/</a:t>
            </a:r>
            <a:endParaRPr/>
          </a:p>
        </p:txBody>
      </p:sp>
      <p:pic>
        <p:nvPicPr>
          <p:cNvPr id="334" name="Google Shape;334;p74"/>
          <p:cNvPicPr preferRelativeResize="0"/>
          <p:nvPr/>
        </p:nvPicPr>
        <p:blipFill rotWithShape="1">
          <a:blip r:embed="rId3">
            <a:alphaModFix/>
          </a:blip>
          <a:srcRect t="3033"/>
          <a:stretch/>
        </p:blipFill>
        <p:spPr>
          <a:xfrm>
            <a:off x="1697737" y="1557230"/>
            <a:ext cx="20988527" cy="1060154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75"/>
          <p:cNvSpPr txBox="1">
            <a:spLocks noGrp="1"/>
          </p:cNvSpPr>
          <p:nvPr>
            <p:ph type="body" idx="1"/>
          </p:nvPr>
        </p:nvSpPr>
        <p:spPr>
          <a:xfrm>
            <a:off x="8491538" y="542700"/>
            <a:ext cx="15130463" cy="10801799"/>
          </a:xfrm>
          <a:prstGeom prst="rect">
            <a:avLst/>
          </a:prstGeom>
          <a:noFill/>
          <a:ln>
            <a:noFill/>
          </a:ln>
        </p:spPr>
        <p:txBody>
          <a:bodyPr spcFirstLastPara="1" wrap="square" lIns="0" tIns="0" rIns="0" bIns="0" anchor="t" anchorCtr="0">
            <a:noAutofit/>
          </a:bodyPr>
          <a:lstStyle/>
          <a:p>
            <a:pPr marL="457200" lvl="0" indent="-457200" algn="l" rtl="0">
              <a:lnSpc>
                <a:spcPct val="200000"/>
              </a:lnSpc>
              <a:spcBef>
                <a:spcPts val="0"/>
              </a:spcBef>
              <a:spcAft>
                <a:spcPts val="0"/>
              </a:spcAft>
              <a:buClr>
                <a:srgbClr val="323232"/>
              </a:buClr>
              <a:buSzPts val="3600"/>
              <a:buFont typeface="Arial"/>
              <a:buChar char="•"/>
            </a:pPr>
            <a:r>
              <a:rPr lang="en-US" sz="3200" b="1" dirty="0" err="1"/>
              <a:t>Społeczności</a:t>
            </a:r>
            <a:r>
              <a:rPr lang="en-US" sz="3200" b="1" dirty="0"/>
              <a:t> </a:t>
            </a:r>
            <a:r>
              <a:rPr lang="en-US" sz="3200" b="1" dirty="0" err="1"/>
              <a:t>lokalne</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angażuje</a:t>
            </a:r>
            <a:r>
              <a:rPr lang="en-US" sz="3200" dirty="0"/>
              <a:t> </a:t>
            </a:r>
            <a:r>
              <a:rPr lang="en-US" sz="3200" dirty="0" err="1"/>
              <a:t>się</a:t>
            </a:r>
            <a:r>
              <a:rPr lang="en-US" sz="3200" dirty="0"/>
              <a:t> w </a:t>
            </a:r>
            <a:r>
              <a:rPr lang="en-US" sz="3200" dirty="0" err="1"/>
              <a:t>działania</a:t>
            </a:r>
            <a:r>
              <a:rPr lang="en-US" sz="3200" dirty="0"/>
              <a:t> </a:t>
            </a:r>
            <a:r>
              <a:rPr lang="en-US" sz="3200" dirty="0" err="1"/>
              <a:t>na</a:t>
            </a:r>
            <a:r>
              <a:rPr lang="en-US" sz="3200" dirty="0"/>
              <a:t> </a:t>
            </a:r>
            <a:r>
              <a:rPr lang="en-US" sz="3200" dirty="0" err="1"/>
              <a:t>rzecz</a:t>
            </a:r>
            <a:r>
              <a:rPr lang="en-US" sz="3200" dirty="0"/>
              <a:t> </a:t>
            </a:r>
            <a:r>
              <a:rPr lang="en-US" sz="3200" dirty="0" err="1"/>
              <a:t>społeczności</a:t>
            </a:r>
            <a:r>
              <a:rPr lang="en-US" sz="3200" dirty="0"/>
              <a:t> </a:t>
            </a:r>
            <a:r>
              <a:rPr lang="en-US" sz="3200" dirty="0" err="1"/>
              <a:t>lokalnych</a:t>
            </a:r>
            <a:r>
              <a:rPr lang="en-US" sz="3200" dirty="0"/>
              <a:t> i </a:t>
            </a:r>
            <a:r>
              <a:rPr lang="en-US" sz="3200" dirty="0" err="1"/>
              <a:t>przynosi</a:t>
            </a:r>
            <a:r>
              <a:rPr lang="en-US" sz="3200" dirty="0"/>
              <a:t> </a:t>
            </a:r>
            <a:r>
              <a:rPr lang="en-US" sz="3200" dirty="0" err="1"/>
              <a:t>im</a:t>
            </a:r>
            <a:r>
              <a:rPr lang="en-US" sz="3200" dirty="0"/>
              <a:t> </a:t>
            </a:r>
            <a:r>
              <a:rPr lang="en-US" sz="3200" dirty="0" err="1"/>
              <a:t>korzyści</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Zarządzanie</a:t>
            </a:r>
            <a:r>
              <a:rPr lang="en-US" sz="3200" dirty="0"/>
              <a:t>: </a:t>
            </a:r>
            <a:r>
              <a:rPr lang="en-US" sz="3200" dirty="0" err="1"/>
              <a:t>Jakie</a:t>
            </a:r>
            <a:r>
              <a:rPr lang="en-US" sz="3200" dirty="0"/>
              <a:t> </a:t>
            </a:r>
            <a:r>
              <a:rPr lang="en-US" sz="3200" dirty="0" err="1"/>
              <a:t>są</a:t>
            </a:r>
            <a:r>
              <a:rPr lang="en-US" sz="3200" dirty="0"/>
              <a:t> </a:t>
            </a:r>
            <a:r>
              <a:rPr lang="en-US" sz="3200" dirty="0" err="1"/>
              <a:t>struktury</a:t>
            </a:r>
            <a:r>
              <a:rPr lang="en-US" sz="3200" dirty="0"/>
              <a:t> </a:t>
            </a:r>
            <a:r>
              <a:rPr lang="en-US" sz="3200" dirty="0" err="1"/>
              <a:t>zarządzania</a:t>
            </a:r>
            <a:r>
              <a:rPr lang="en-US" sz="3200" dirty="0"/>
              <a:t> </a:t>
            </a:r>
            <a:r>
              <a:rPr lang="en-US" sz="3200" dirty="0" err="1"/>
              <a:t>odpowiedzialnością</a:t>
            </a:r>
            <a:r>
              <a:rPr lang="en-US" sz="3200" dirty="0"/>
              <a:t> </a:t>
            </a:r>
            <a:r>
              <a:rPr lang="en-US" sz="3200" dirty="0" err="1"/>
              <a:t>społeczną</a:t>
            </a:r>
            <a:r>
              <a:rPr lang="en-US" sz="3200" dirty="0"/>
              <a:t>? </a:t>
            </a:r>
            <a:r>
              <a:rPr lang="en-US" sz="3200" dirty="0" err="1"/>
              <a:t>Czy</a:t>
            </a:r>
            <a:r>
              <a:rPr lang="en-US" sz="3200" dirty="0"/>
              <a:t> </a:t>
            </a:r>
            <a:r>
              <a:rPr lang="en-US" sz="3200" dirty="0" err="1"/>
              <a:t>powinniśmy</a:t>
            </a:r>
            <a:r>
              <a:rPr lang="en-US" sz="3200" dirty="0"/>
              <a:t> </a:t>
            </a:r>
            <a:r>
              <a:rPr lang="en-US" sz="3200" dirty="0" err="1"/>
              <a:t>rozważyć</a:t>
            </a:r>
            <a:r>
              <a:rPr lang="en-US" sz="3200" dirty="0"/>
              <a:t> </a:t>
            </a:r>
            <a:r>
              <a:rPr lang="en-US" sz="3200" dirty="0" err="1"/>
              <a:t>utworzenie</a:t>
            </a:r>
            <a:r>
              <a:rPr lang="en-US" sz="3200" dirty="0"/>
              <a:t> </a:t>
            </a:r>
            <a:r>
              <a:rPr lang="en-US" sz="3200" dirty="0" err="1"/>
              <a:t>spółdzielni</a:t>
            </a:r>
            <a:r>
              <a:rPr lang="en-US" sz="3200" dirty="0"/>
              <a:t> </a:t>
            </a:r>
            <a:r>
              <a:rPr lang="en-US" sz="3200" dirty="0" err="1"/>
              <a:t>lub</a:t>
            </a:r>
            <a:r>
              <a:rPr lang="en-US" sz="3200" dirty="0"/>
              <a:t> </a:t>
            </a:r>
            <a:r>
              <a:rPr lang="en-US" sz="3200" dirty="0" err="1"/>
              <a:t>przedsiębiorstwa</a:t>
            </a:r>
            <a:r>
              <a:rPr lang="en-US" sz="3200" dirty="0"/>
              <a:t> </a:t>
            </a:r>
            <a:r>
              <a:rPr lang="en-US" sz="3200" dirty="0" err="1"/>
              <a:t>społecznego</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Pracownicy</a:t>
            </a:r>
            <a:r>
              <a:rPr lang="en-US" sz="3200" dirty="0"/>
              <a:t>: Jak </a:t>
            </a:r>
            <a:r>
              <a:rPr lang="en-US" sz="3200" dirty="0" err="1"/>
              <a:t>traktowani</a:t>
            </a:r>
            <a:r>
              <a:rPr lang="en-US" sz="3200" dirty="0"/>
              <a:t> </a:t>
            </a:r>
            <a:r>
              <a:rPr lang="en-US" sz="3200" dirty="0" err="1"/>
              <a:t>są</a:t>
            </a:r>
            <a:r>
              <a:rPr lang="en-US" sz="3200" dirty="0"/>
              <a:t> </a:t>
            </a:r>
            <a:r>
              <a:rPr lang="en-US" sz="3200" dirty="0" err="1"/>
              <a:t>pracownicy</a:t>
            </a:r>
            <a:r>
              <a:rPr lang="en-US" sz="3200" dirty="0"/>
              <a:t> (</a:t>
            </a:r>
            <a:r>
              <a:rPr lang="en-US" sz="3200" dirty="0" err="1"/>
              <a:t>sprawiedliwe</a:t>
            </a:r>
            <a:r>
              <a:rPr lang="en-US" sz="3200" dirty="0"/>
              <a:t> </a:t>
            </a:r>
            <a:r>
              <a:rPr lang="en-US" sz="3200" dirty="0" err="1"/>
              <a:t>wynagrodzenia</a:t>
            </a:r>
            <a:r>
              <a:rPr lang="en-US" sz="3200" dirty="0"/>
              <a:t>, </a:t>
            </a:r>
            <a:r>
              <a:rPr lang="en-US" sz="3200" dirty="0" err="1"/>
              <a:t>warunki</a:t>
            </a:r>
            <a:r>
              <a:rPr lang="en-US" sz="3200" dirty="0"/>
              <a:t> </a:t>
            </a:r>
            <a:r>
              <a:rPr lang="en-US" sz="3200" dirty="0" err="1"/>
              <a:t>pracy</a:t>
            </a:r>
            <a:r>
              <a:rPr lang="en-US" sz="3200" dirty="0"/>
              <a:t>, </a:t>
            </a:r>
            <a:r>
              <a:rPr lang="en-US" sz="3200" dirty="0" err="1"/>
              <a:t>rozwój</a:t>
            </a:r>
            <a:r>
              <a:rPr lang="en-US" sz="3200" dirty="0"/>
              <a:t>)? </a:t>
            </a:r>
            <a:r>
              <a:rPr lang="en-US" sz="3200" dirty="0" err="1"/>
              <a:t>Czy</a:t>
            </a:r>
            <a:r>
              <a:rPr lang="en-US" sz="3200" dirty="0"/>
              <a:t> </a:t>
            </a:r>
            <a:r>
              <a:rPr lang="en-US" sz="3200" dirty="0" err="1"/>
              <a:t>warto</a:t>
            </a:r>
            <a:r>
              <a:rPr lang="en-US" sz="3200" dirty="0"/>
              <a:t> </a:t>
            </a:r>
            <a:r>
              <a:rPr lang="en-US" sz="3200" dirty="0" err="1"/>
              <a:t>byłoby</a:t>
            </a:r>
            <a:r>
              <a:rPr lang="en-US" sz="3200" dirty="0"/>
              <a:t> </a:t>
            </a:r>
            <a:r>
              <a:rPr lang="en-US" sz="3200" dirty="0" err="1"/>
              <a:t>włączyć</a:t>
            </a:r>
            <a:r>
              <a:rPr lang="en-US" sz="3200" dirty="0"/>
              <a:t> ich </a:t>
            </a:r>
            <a:r>
              <a:rPr lang="en-US" sz="3200" dirty="0" err="1"/>
              <a:t>jako</a:t>
            </a:r>
            <a:r>
              <a:rPr lang="en-US" sz="3200" dirty="0"/>
              <a:t> </a:t>
            </a:r>
            <a:r>
              <a:rPr lang="en-US" sz="3200" dirty="0" err="1"/>
              <a:t>partnerów</a:t>
            </a:r>
            <a:r>
              <a:rPr lang="en-US" sz="3200" dirty="0"/>
              <a:t>? </a:t>
            </a:r>
            <a:r>
              <a:rPr lang="en-US" sz="3200" dirty="0" err="1"/>
              <a:t>Jako</a:t>
            </a:r>
            <a:r>
              <a:rPr lang="en-US" sz="3200" dirty="0"/>
              <a:t> </a:t>
            </a:r>
            <a:r>
              <a:rPr lang="en-US" sz="3200" dirty="0" err="1"/>
              <a:t>aktywnych</a:t>
            </a:r>
            <a:r>
              <a:rPr lang="en-US" sz="3200" dirty="0"/>
              <a:t> </a:t>
            </a:r>
            <a:r>
              <a:rPr lang="en-US" sz="3200" dirty="0" err="1"/>
              <a:t>członków</a:t>
            </a:r>
            <a:r>
              <a:rPr lang="en-US" sz="3200" dirty="0"/>
              <a:t> </a:t>
            </a:r>
            <a:r>
              <a:rPr lang="en-US" sz="3200" dirty="0" err="1"/>
              <a:t>spółdzielni</a:t>
            </a:r>
            <a:r>
              <a:rPr lang="en-US" sz="3200" dirty="0"/>
              <a:t> </a:t>
            </a:r>
            <a:r>
              <a:rPr lang="en-US" sz="3200" dirty="0" err="1"/>
              <a:t>pracowniczej</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Wartość</a:t>
            </a:r>
            <a:r>
              <a:rPr lang="en-US" sz="3200" b="1" dirty="0"/>
              <a:t> </a:t>
            </a:r>
            <a:r>
              <a:rPr lang="en-US" sz="3200" b="1" dirty="0" err="1"/>
              <a:t>społeczna</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tworzy</a:t>
            </a:r>
            <a:r>
              <a:rPr lang="en-US" sz="3200" dirty="0"/>
              <a:t> </a:t>
            </a:r>
            <a:r>
              <a:rPr lang="en-US" sz="3200" dirty="0" err="1"/>
              <a:t>wartość</a:t>
            </a:r>
            <a:r>
              <a:rPr lang="en-US" sz="3200" dirty="0"/>
              <a:t> </a:t>
            </a:r>
            <a:r>
              <a:rPr lang="en-US" sz="3200" dirty="0" err="1"/>
              <a:t>społeczną</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Kultura</a:t>
            </a:r>
            <a:r>
              <a:rPr lang="en-US" sz="3200" b="1" dirty="0"/>
              <a:t> </a:t>
            </a:r>
            <a:r>
              <a:rPr lang="en-US" sz="3200" b="1" dirty="0" err="1"/>
              <a:t>społeczna</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szanuje</a:t>
            </a:r>
            <a:r>
              <a:rPr lang="en-US" sz="3200" dirty="0"/>
              <a:t> </a:t>
            </a:r>
            <a:r>
              <a:rPr lang="en-US" sz="3200" dirty="0" err="1"/>
              <a:t>lokalną</a:t>
            </a:r>
            <a:r>
              <a:rPr lang="en-US" sz="3200" dirty="0"/>
              <a:t> </a:t>
            </a:r>
            <a:r>
              <a:rPr lang="en-US" sz="3200" dirty="0" err="1"/>
              <a:t>kulturę</a:t>
            </a:r>
            <a:r>
              <a:rPr lang="en-US" sz="3200" dirty="0"/>
              <a:t> i </a:t>
            </a:r>
            <a:r>
              <a:rPr lang="en-US" sz="3200" dirty="0" err="1"/>
              <a:t>wnosi</a:t>
            </a:r>
            <a:r>
              <a:rPr lang="en-US" sz="3200" dirty="0"/>
              <a:t> w </a:t>
            </a:r>
            <a:r>
              <a:rPr lang="en-US" sz="3200" dirty="0" err="1"/>
              <a:t>nią</a:t>
            </a:r>
            <a:r>
              <a:rPr lang="en-US" sz="3200" dirty="0"/>
              <a:t> </a:t>
            </a:r>
            <a:r>
              <a:rPr lang="en-US" sz="3200" dirty="0" err="1"/>
              <a:t>swój</a:t>
            </a:r>
            <a:r>
              <a:rPr lang="en-US" sz="3200" dirty="0"/>
              <a:t> </a:t>
            </a:r>
            <a:r>
              <a:rPr lang="en-US" sz="3200" dirty="0" err="1"/>
              <a:t>wkład</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a:t>Skala </a:t>
            </a:r>
            <a:r>
              <a:rPr lang="en-US" sz="3200" b="1" dirty="0" err="1"/>
              <a:t>oddziaływania</a:t>
            </a:r>
            <a:r>
              <a:rPr lang="en-US" sz="3200" dirty="0"/>
              <a:t>: Jaki jest </a:t>
            </a:r>
            <a:r>
              <a:rPr lang="en-US" sz="3200" dirty="0" err="1"/>
              <a:t>społeczny</a:t>
            </a:r>
            <a:r>
              <a:rPr lang="en-US" sz="3200" dirty="0"/>
              <a:t> </a:t>
            </a:r>
            <a:r>
              <a:rPr lang="en-US" sz="3200" dirty="0" err="1"/>
              <a:t>zasięg</a:t>
            </a:r>
            <a:r>
              <a:rPr lang="en-US" sz="3200" dirty="0"/>
              <a:t> </a:t>
            </a:r>
            <a:r>
              <a:rPr lang="en-US" sz="3200" dirty="0" err="1"/>
              <a:t>działalności</a:t>
            </a:r>
            <a:r>
              <a:rPr lang="en-US" sz="3200" dirty="0"/>
              <a:t> </a:t>
            </a:r>
            <a:r>
              <a:rPr lang="en-US" sz="3200" dirty="0" err="1"/>
              <a:t>przedsiębiorstwa</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b="1" dirty="0" err="1"/>
              <a:t>Użytkownik</a:t>
            </a:r>
            <a:r>
              <a:rPr lang="en-US" sz="3200" b="1" dirty="0"/>
              <a:t> </a:t>
            </a:r>
            <a:r>
              <a:rPr lang="en-US" sz="3200" b="1" dirty="0" err="1"/>
              <a:t>końcowy</a:t>
            </a:r>
            <a:r>
              <a:rPr lang="en-US" sz="3200" dirty="0"/>
              <a:t>: W </a:t>
            </a:r>
            <a:r>
              <a:rPr lang="en-US" sz="3200" dirty="0" err="1"/>
              <a:t>jaki</a:t>
            </a:r>
            <a:r>
              <a:rPr lang="en-US" sz="3200" dirty="0"/>
              <a:t> </a:t>
            </a:r>
            <a:r>
              <a:rPr lang="en-US" sz="3200" dirty="0" err="1"/>
              <a:t>sposób</a:t>
            </a:r>
            <a:r>
              <a:rPr lang="en-US" sz="3200" dirty="0"/>
              <a:t> </a:t>
            </a:r>
            <a:r>
              <a:rPr lang="en-US" sz="3200" dirty="0" err="1"/>
              <a:t>firma</a:t>
            </a:r>
            <a:r>
              <a:rPr lang="en-US" sz="3200" dirty="0"/>
              <a:t> </a:t>
            </a:r>
            <a:r>
              <a:rPr lang="en-US" sz="3200" dirty="0" err="1"/>
              <a:t>wpływa</a:t>
            </a:r>
            <a:r>
              <a:rPr lang="en-US" sz="3200" dirty="0"/>
              <a:t> </a:t>
            </a:r>
            <a:r>
              <a:rPr lang="en-US" sz="3200" dirty="0" err="1"/>
              <a:t>na</a:t>
            </a:r>
            <a:r>
              <a:rPr lang="en-US" sz="3200" dirty="0"/>
              <a:t> </a:t>
            </a:r>
            <a:r>
              <a:rPr lang="en-US" sz="3200" dirty="0" err="1"/>
              <a:t>dobrobyt</a:t>
            </a:r>
            <a:r>
              <a:rPr lang="en-US" sz="3200" dirty="0"/>
              <a:t> </a:t>
            </a:r>
            <a:r>
              <a:rPr lang="en-US" sz="3200" dirty="0" err="1"/>
              <a:t>swoich</a:t>
            </a:r>
            <a:r>
              <a:rPr lang="en-US" sz="3200" dirty="0"/>
              <a:t> </a:t>
            </a:r>
            <a:r>
              <a:rPr lang="en-US" sz="3200" dirty="0" err="1"/>
              <a:t>użytkowników</a:t>
            </a:r>
            <a:r>
              <a:rPr lang="en-US" sz="3200" dirty="0"/>
              <a:t> </a:t>
            </a:r>
            <a:r>
              <a:rPr lang="en-US" sz="3200" dirty="0" err="1"/>
              <a:t>końcowych</a:t>
            </a:r>
            <a:r>
              <a:rPr lang="en-US" sz="3200" dirty="0"/>
              <a:t>? </a:t>
            </a:r>
            <a:endParaRPr sz="3200" dirty="0"/>
          </a:p>
        </p:txBody>
      </p:sp>
      <p:sp>
        <p:nvSpPr>
          <p:cNvPr id="340" name="Google Shape;340;p75"/>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a:t>Warstwa społeczna</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60"/>
          <p:cNvSpPr txBox="1">
            <a:spLocks noGrp="1"/>
          </p:cNvSpPr>
          <p:nvPr>
            <p:ph type="title"/>
          </p:nvPr>
        </p:nvSpPr>
        <p:spPr>
          <a:xfrm>
            <a:off x="762001" y="5657851"/>
            <a:ext cx="2318883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9800" b="1" dirty="0"/>
              <a:t>5. </a:t>
            </a:r>
            <a:r>
              <a:rPr lang="en-US" sz="9800" b="1" dirty="0" err="1"/>
              <a:t>Praktyczne</a:t>
            </a:r>
            <a:r>
              <a:rPr lang="en-US" sz="9800" b="1" dirty="0"/>
              <a:t> </a:t>
            </a:r>
            <a:r>
              <a:rPr lang="en-US" sz="9800" b="1" dirty="0" err="1"/>
              <a:t>strategie</a:t>
            </a:r>
            <a:r>
              <a:rPr lang="en-US" sz="9800" b="1" dirty="0"/>
              <a:t> </a:t>
            </a:r>
            <a:r>
              <a:rPr lang="en-US" sz="9800" b="1" dirty="0" err="1"/>
              <a:t>dla</a:t>
            </a:r>
            <a:r>
              <a:rPr lang="en-US" sz="9800" b="1" dirty="0"/>
              <a:t> </a:t>
            </a:r>
            <a:r>
              <a:rPr lang="en-US" sz="9800" b="1" dirty="0" err="1"/>
              <a:t>zrównoważonych</a:t>
            </a:r>
            <a:r>
              <a:rPr lang="en-US" sz="9800" b="1" dirty="0"/>
              <a:t> </a:t>
            </a:r>
            <a:r>
              <a:rPr lang="en-US" sz="9800" b="1" dirty="0" err="1"/>
              <a:t>przedsiębiorstw</a:t>
            </a:r>
            <a:r>
              <a:rPr lang="en-US" sz="9800" b="1" dirty="0"/>
              <a:t> </a:t>
            </a:r>
            <a:r>
              <a:rPr lang="en-US" sz="9800" b="1" dirty="0" err="1"/>
              <a:t>turystycznych</a:t>
            </a:r>
            <a:r>
              <a:rPr lang="en-US" b="1" dirty="0"/>
              <a:t>.</a:t>
            </a:r>
            <a:endParaRPr dirty="0"/>
          </a:p>
        </p:txBody>
      </p:sp>
      <p:sp>
        <p:nvSpPr>
          <p:cNvPr id="346" name="Google Shape;346;p60"/>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2" name="Google Shape;352;p10"/>
          <p:cNvGrpSpPr/>
          <p:nvPr/>
        </p:nvGrpSpPr>
        <p:grpSpPr>
          <a:xfrm>
            <a:off x="872672" y="4039529"/>
            <a:ext cx="22638655" cy="5636942"/>
            <a:chOff x="213597" y="3680"/>
            <a:chExt cx="22638655" cy="5636942"/>
          </a:xfrm>
        </p:grpSpPr>
        <p:sp>
          <p:nvSpPr>
            <p:cNvPr id="353" name="Google Shape;353;p10"/>
            <p:cNvSpPr/>
            <p:nvPr/>
          </p:nvSpPr>
          <p:spPr>
            <a:xfrm>
              <a:off x="2135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10"/>
            <p:cNvSpPr txBox="1"/>
            <p:nvPr/>
          </p:nvSpPr>
          <p:spPr>
            <a:xfrm>
              <a:off x="2135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Noto Sans Symbols"/>
                <a:buNone/>
              </a:pPr>
              <a:r>
                <a:rPr lang="en-US" sz="3600" b="0" i="0" u="none" strike="noStrike" cap="none">
                  <a:solidFill>
                    <a:schemeClr val="lt1"/>
                  </a:solidFill>
                  <a:latin typeface="Arial"/>
                  <a:ea typeface="Arial"/>
                  <a:cs typeface="Arial"/>
                  <a:sym typeface="Arial"/>
                </a:rPr>
                <a:t>Wprowadź kompleksowy model biznesowy zgodny z zasadami zrównoważonego rozwoju</a:t>
              </a:r>
              <a:endParaRPr sz="3600" b="0" i="0" u="none" strike="noStrike" cap="none">
                <a:solidFill>
                  <a:schemeClr val="lt1"/>
                </a:solidFill>
                <a:latin typeface="Arial"/>
                <a:ea typeface="Arial"/>
                <a:cs typeface="Arial"/>
                <a:sym typeface="Arial"/>
              </a:endParaRPr>
            </a:p>
          </p:txBody>
        </p:sp>
        <p:sp>
          <p:nvSpPr>
            <p:cNvPr id="355" name="Google Shape;355;p10"/>
            <p:cNvSpPr/>
            <p:nvPr/>
          </p:nvSpPr>
          <p:spPr>
            <a:xfrm>
              <a:off x="5981664"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10"/>
            <p:cNvSpPr txBox="1"/>
            <p:nvPr/>
          </p:nvSpPr>
          <p:spPr>
            <a:xfrm>
              <a:off x="5981664"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Wdrażaj plany dotyczące zgodności z normami emisji dwutlenku węgla i redukcji emisji</a:t>
              </a:r>
              <a:endParaRPr sz="3600" b="0" i="0" u="none" strike="noStrike" cap="none">
                <a:solidFill>
                  <a:schemeClr val="lt1"/>
                </a:solidFill>
                <a:latin typeface="Arial"/>
                <a:ea typeface="Arial"/>
                <a:cs typeface="Arial"/>
                <a:sym typeface="Arial"/>
              </a:endParaRPr>
            </a:p>
          </p:txBody>
        </p:sp>
        <p:sp>
          <p:nvSpPr>
            <p:cNvPr id="357" name="Google Shape;357;p10"/>
            <p:cNvSpPr/>
            <p:nvPr/>
          </p:nvSpPr>
          <p:spPr>
            <a:xfrm>
              <a:off x="11749730"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10"/>
            <p:cNvSpPr txBox="1"/>
            <p:nvPr/>
          </p:nvSpPr>
          <p:spPr>
            <a:xfrm>
              <a:off x="11749730"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Wykorzystaj dane do działania i ciągłego doskonalenia</a:t>
              </a:r>
              <a:endParaRPr sz="3600" b="0" i="0" u="none" strike="noStrike" cap="none">
                <a:solidFill>
                  <a:schemeClr val="lt1"/>
                </a:solidFill>
                <a:latin typeface="Arial"/>
                <a:ea typeface="Arial"/>
                <a:cs typeface="Arial"/>
                <a:sym typeface="Arial"/>
              </a:endParaRPr>
            </a:p>
          </p:txBody>
        </p:sp>
        <p:sp>
          <p:nvSpPr>
            <p:cNvPr id="359" name="Google Shape;359;p10"/>
            <p:cNvSpPr/>
            <p:nvPr/>
          </p:nvSpPr>
          <p:spPr>
            <a:xfrm>
              <a:off x="175177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10"/>
            <p:cNvSpPr txBox="1"/>
            <p:nvPr/>
          </p:nvSpPr>
          <p:spPr>
            <a:xfrm>
              <a:off x="175177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Przyjmij zasady gospodarki o obiegu zamkniętym i zrównoważonego zarządzania zasobami</a:t>
              </a:r>
              <a:endParaRPr sz="3600" b="0" i="0" u="none" strike="noStrike" cap="none">
                <a:solidFill>
                  <a:schemeClr val="lt1"/>
                </a:solidFill>
                <a:latin typeface="Arial"/>
                <a:ea typeface="Arial"/>
                <a:cs typeface="Arial"/>
                <a:sym typeface="Arial"/>
              </a:endParaRPr>
            </a:p>
          </p:txBody>
        </p:sp>
        <p:sp>
          <p:nvSpPr>
            <p:cNvPr id="361" name="Google Shape;361;p10"/>
            <p:cNvSpPr/>
            <p:nvPr/>
          </p:nvSpPr>
          <p:spPr>
            <a:xfrm>
              <a:off x="2135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10"/>
            <p:cNvSpPr txBox="1"/>
            <p:nvPr/>
          </p:nvSpPr>
          <p:spPr>
            <a:xfrm>
              <a:off x="2135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Wspieraj umiejętności ekologiczne i cyfrowe</a:t>
              </a:r>
              <a:endParaRPr sz="3600" b="0" i="0" u="none" strike="noStrike" cap="none">
                <a:solidFill>
                  <a:schemeClr val="lt1"/>
                </a:solidFill>
                <a:latin typeface="Arial"/>
                <a:ea typeface="Arial"/>
                <a:cs typeface="Arial"/>
                <a:sym typeface="Arial"/>
              </a:endParaRPr>
            </a:p>
          </p:txBody>
        </p:sp>
        <p:sp>
          <p:nvSpPr>
            <p:cNvPr id="363" name="Google Shape;363;p10"/>
            <p:cNvSpPr/>
            <p:nvPr/>
          </p:nvSpPr>
          <p:spPr>
            <a:xfrm>
              <a:off x="5981664"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10"/>
            <p:cNvSpPr txBox="1"/>
            <p:nvPr/>
          </p:nvSpPr>
          <p:spPr>
            <a:xfrm>
              <a:off x="5981664"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Promuj zaangażowanie lokalnej społeczności i uczciwe praktyki</a:t>
              </a:r>
              <a:endParaRPr sz="3600" b="0" i="0" u="none" strike="noStrike" cap="none">
                <a:solidFill>
                  <a:schemeClr val="lt1"/>
                </a:solidFill>
                <a:latin typeface="Arial"/>
                <a:ea typeface="Arial"/>
                <a:cs typeface="Arial"/>
                <a:sym typeface="Arial"/>
              </a:endParaRPr>
            </a:p>
          </p:txBody>
        </p:sp>
        <p:sp>
          <p:nvSpPr>
            <p:cNvPr id="365" name="Google Shape;365;p10"/>
            <p:cNvSpPr/>
            <p:nvPr/>
          </p:nvSpPr>
          <p:spPr>
            <a:xfrm>
              <a:off x="11749730"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10"/>
            <p:cNvSpPr txBox="1"/>
            <p:nvPr/>
          </p:nvSpPr>
          <p:spPr>
            <a:xfrm>
              <a:off x="11749730"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Zwiększ świadomość i zaangażowanie turystów</a:t>
              </a:r>
              <a:endParaRPr sz="3600" b="0" i="0" u="none" strike="noStrike" cap="none">
                <a:solidFill>
                  <a:schemeClr val="lt1"/>
                </a:solidFill>
                <a:latin typeface="Arial"/>
                <a:ea typeface="Arial"/>
                <a:cs typeface="Arial"/>
                <a:sym typeface="Arial"/>
              </a:endParaRPr>
            </a:p>
          </p:txBody>
        </p:sp>
        <p:sp>
          <p:nvSpPr>
            <p:cNvPr id="367" name="Google Shape;367;p10"/>
            <p:cNvSpPr/>
            <p:nvPr/>
          </p:nvSpPr>
          <p:spPr>
            <a:xfrm>
              <a:off x="175177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10"/>
            <p:cNvSpPr txBox="1"/>
            <p:nvPr/>
          </p:nvSpPr>
          <p:spPr>
            <a:xfrm>
              <a:off x="175177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Priorytetowe traktowanie kwestii ograniczenia marnotrawstwa żywności</a:t>
              </a:r>
              <a:endParaRPr sz="3600" b="0" i="0" u="none" strike="noStrike" cap="none">
                <a:solidFill>
                  <a:schemeClr val="lt1"/>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grpSp>
        <p:nvGrpSpPr>
          <p:cNvPr id="374" name="Google Shape;374;p61"/>
          <p:cNvGrpSpPr/>
          <p:nvPr/>
        </p:nvGrpSpPr>
        <p:grpSpPr>
          <a:xfrm>
            <a:off x="6507956" y="1444624"/>
            <a:ext cx="11368086" cy="10826750"/>
            <a:chOff x="2443956" y="5291"/>
            <a:chExt cx="11368086" cy="10826750"/>
          </a:xfrm>
        </p:grpSpPr>
        <p:sp>
          <p:nvSpPr>
            <p:cNvPr id="375" name="Google Shape;375;p61"/>
            <p:cNvSpPr/>
            <p:nvPr/>
          </p:nvSpPr>
          <p:spPr>
            <a:xfrm>
              <a:off x="2443956" y="5291"/>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61"/>
            <p:cNvSpPr txBox="1"/>
            <p:nvPr/>
          </p:nvSpPr>
          <p:spPr>
            <a:xfrm>
              <a:off x="2443956" y="5291"/>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0" i="0" u="none" strike="noStrike" cap="none">
                  <a:solidFill>
                    <a:schemeClr val="lt1"/>
                  </a:solidFill>
                  <a:latin typeface="Arial"/>
                  <a:ea typeface="Arial"/>
                  <a:cs typeface="Arial"/>
                  <a:sym typeface="Arial"/>
                </a:rPr>
                <a:t>Dostosuj się do celów zrównoważonego rozwoju ONZ (SDG)</a:t>
              </a:r>
              <a:endParaRPr sz="4400" b="0" i="0" u="none" strike="noStrike" cap="none">
                <a:solidFill>
                  <a:schemeClr val="lt1"/>
                </a:solidFill>
                <a:latin typeface="Arial"/>
                <a:ea typeface="Arial"/>
                <a:cs typeface="Arial"/>
                <a:sym typeface="Arial"/>
              </a:endParaRPr>
            </a:p>
          </p:txBody>
        </p:sp>
        <p:sp>
          <p:nvSpPr>
            <p:cNvPr id="377" name="Google Shape;377;p61"/>
            <p:cNvSpPr/>
            <p:nvPr/>
          </p:nvSpPr>
          <p:spPr>
            <a:xfrm>
              <a:off x="8398668" y="5291"/>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61"/>
            <p:cNvSpPr txBox="1"/>
            <p:nvPr/>
          </p:nvSpPr>
          <p:spPr>
            <a:xfrm>
              <a:off x="8398668" y="5291"/>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0" i="0" u="none" strike="noStrike" cap="none">
                  <a:solidFill>
                    <a:schemeClr val="lt1"/>
                  </a:solidFill>
                  <a:latin typeface="Arial"/>
                  <a:ea typeface="Arial"/>
                  <a:cs typeface="Arial"/>
                  <a:sym typeface="Arial"/>
                </a:rPr>
                <a:t>Aktywne zaangażowanie w globalną politykę środowiskową</a:t>
              </a:r>
              <a:endParaRPr sz="4400" b="0" i="0" u="none" strike="noStrike" cap="none">
                <a:solidFill>
                  <a:schemeClr val="lt1"/>
                </a:solidFill>
                <a:latin typeface="Arial"/>
                <a:ea typeface="Arial"/>
                <a:cs typeface="Arial"/>
                <a:sym typeface="Arial"/>
              </a:endParaRPr>
            </a:p>
          </p:txBody>
        </p:sp>
        <p:sp>
          <p:nvSpPr>
            <p:cNvPr id="379" name="Google Shape;379;p61"/>
            <p:cNvSpPr/>
            <p:nvPr/>
          </p:nvSpPr>
          <p:spPr>
            <a:xfrm>
              <a:off x="2443956" y="3794653"/>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61"/>
            <p:cNvSpPr txBox="1"/>
            <p:nvPr/>
          </p:nvSpPr>
          <p:spPr>
            <a:xfrm>
              <a:off x="2443956" y="3794653"/>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0" i="0" u="none" strike="noStrike" cap="none">
                  <a:solidFill>
                    <a:schemeClr val="lt1"/>
                  </a:solidFill>
                  <a:latin typeface="Arial"/>
                  <a:ea typeface="Arial"/>
                  <a:cs typeface="Arial"/>
                  <a:sym typeface="Arial"/>
                </a:rPr>
                <a:t>Włączenie kryteriów środowiskowych, społecznych i ładu korporacyjnego (ESG)</a:t>
              </a:r>
              <a:endParaRPr sz="4400" b="0" i="0" u="none" strike="noStrike" cap="none">
                <a:solidFill>
                  <a:schemeClr val="lt1"/>
                </a:solidFill>
                <a:latin typeface="Arial"/>
                <a:ea typeface="Arial"/>
                <a:cs typeface="Arial"/>
                <a:sym typeface="Arial"/>
              </a:endParaRPr>
            </a:p>
          </p:txBody>
        </p:sp>
        <p:sp>
          <p:nvSpPr>
            <p:cNvPr id="381" name="Google Shape;381;p61"/>
            <p:cNvSpPr/>
            <p:nvPr/>
          </p:nvSpPr>
          <p:spPr>
            <a:xfrm>
              <a:off x="8398668" y="3794653"/>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61"/>
            <p:cNvSpPr txBox="1"/>
            <p:nvPr/>
          </p:nvSpPr>
          <p:spPr>
            <a:xfrm>
              <a:off x="8398668" y="3794653"/>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0" i="0" u="none" strike="noStrike" cap="none">
                  <a:solidFill>
                    <a:schemeClr val="lt1"/>
                  </a:solidFill>
                  <a:latin typeface="Arial"/>
                  <a:ea typeface="Arial"/>
                  <a:cs typeface="Arial"/>
                  <a:sym typeface="Arial"/>
                </a:rPr>
                <a:t>Wykorzystanie technologii na rzecz zrównoważonego rozwoju</a:t>
              </a:r>
              <a:endParaRPr sz="4400" b="0" i="0" u="none" strike="noStrike" cap="none">
                <a:solidFill>
                  <a:schemeClr val="lt1"/>
                </a:solidFill>
                <a:latin typeface="Arial"/>
                <a:ea typeface="Arial"/>
                <a:cs typeface="Arial"/>
                <a:sym typeface="Arial"/>
              </a:endParaRPr>
            </a:p>
          </p:txBody>
        </p:sp>
        <p:sp>
          <p:nvSpPr>
            <p:cNvPr id="383" name="Google Shape;383;p61"/>
            <p:cNvSpPr/>
            <p:nvPr/>
          </p:nvSpPr>
          <p:spPr>
            <a:xfrm>
              <a:off x="5421312" y="7584016"/>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61"/>
            <p:cNvSpPr txBox="1"/>
            <p:nvPr/>
          </p:nvSpPr>
          <p:spPr>
            <a:xfrm>
              <a:off x="5421312" y="7584016"/>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0" i="0" u="none" strike="noStrike" cap="none">
                  <a:solidFill>
                    <a:schemeClr val="lt1"/>
                  </a:solidFill>
                  <a:latin typeface="Arial"/>
                  <a:ea typeface="Arial"/>
                  <a:cs typeface="Arial"/>
                  <a:sym typeface="Arial"/>
                </a:rPr>
                <a:t>Wspieranie współpracy i partnerstw</a:t>
              </a:r>
              <a:endParaRPr sz="4400" b="0" i="0" u="none" strike="noStrike" cap="none">
                <a:solidFill>
                  <a:schemeClr val="lt1"/>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62"/>
          <p:cNvSpPr txBox="1">
            <a:spLocks noGrp="1"/>
          </p:cNvSpPr>
          <p:nvPr>
            <p:ph type="title"/>
          </p:nvPr>
        </p:nvSpPr>
        <p:spPr>
          <a:xfrm>
            <a:off x="762001" y="5657851"/>
            <a:ext cx="2318883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t>5. Przykłady zrównoważonych praktyk turystycznych w Europie.</a:t>
            </a:r>
            <a:endParaRPr/>
          </a:p>
        </p:txBody>
      </p:sp>
      <p:sp>
        <p:nvSpPr>
          <p:cNvPr id="390" name="Google Shape;390;p62"/>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3"/>
          <p:cNvSpPr txBox="1">
            <a:spLocks noGrp="1"/>
          </p:cNvSpPr>
          <p:nvPr>
            <p:ph type="title"/>
          </p:nvPr>
        </p:nvSpPr>
        <p:spPr>
          <a:xfrm>
            <a:off x="707135" y="2785872"/>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a:t>Atout France</a:t>
            </a:r>
            <a:endParaRPr b="1"/>
          </a:p>
        </p:txBody>
      </p:sp>
      <p:pic>
        <p:nvPicPr>
          <p:cNvPr id="397" name="Google Shape;397;p63">
            <a:hlinkClick r:id="rId3"/>
          </p:cNvPr>
          <p:cNvPicPr preferRelativeResize="0"/>
          <p:nvPr/>
        </p:nvPicPr>
        <p:blipFill rotWithShape="1">
          <a:blip r:embed="rId4">
            <a:alphaModFix/>
          </a:blip>
          <a:srcRect/>
          <a:stretch/>
        </p:blipFill>
        <p:spPr>
          <a:xfrm>
            <a:off x="11186160" y="2401824"/>
            <a:ext cx="10972800" cy="6096000"/>
          </a:xfrm>
          <a:prstGeom prst="rect">
            <a:avLst/>
          </a:prstGeom>
          <a:noFill/>
          <a:ln>
            <a:noFill/>
          </a:ln>
        </p:spPr>
      </p:pic>
      <p:sp>
        <p:nvSpPr>
          <p:cNvPr id="398" name="Google Shape;398;p63"/>
          <p:cNvSpPr txBox="1"/>
          <p:nvPr/>
        </p:nvSpPr>
        <p:spPr>
          <a:xfrm>
            <a:off x="12512039" y="9657116"/>
            <a:ext cx="8321042" cy="304694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a:solidFill>
                  <a:schemeClr val="dk2"/>
                </a:solidFill>
                <a:latin typeface="Arial"/>
                <a:ea typeface="Arial"/>
                <a:cs typeface="Arial"/>
                <a:sym typeface="Arial"/>
              </a:rPr>
              <a:t>Plan działania Atout France na rzecz zrównoważonej turystyki opiera się na głównych wytycznych rządu oraz krajowej strategii planu Destination France i jego modyfikacji. Celem jest uczynienie Francji światowym wzorem zrównoważonej turystyki do 2030 roku.</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4"/>
          <p:cNvSpPr txBox="1">
            <a:spLocks noGrp="1"/>
          </p:cNvSpPr>
          <p:nvPr>
            <p:ph type="title"/>
          </p:nvPr>
        </p:nvSpPr>
        <p:spPr>
          <a:xfrm>
            <a:off x="707135" y="1554480"/>
            <a:ext cx="7226630"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11111"/>
              <a:buFont typeface="Arial"/>
              <a:buNone/>
            </a:pPr>
            <a:br>
              <a:rPr lang="en-US" dirty="0"/>
            </a:br>
            <a:r>
              <a:rPr lang="en-US" b="1" dirty="0" err="1"/>
              <a:t>Puszcza</a:t>
            </a:r>
            <a:r>
              <a:rPr lang="en-US" b="1" dirty="0"/>
              <a:t> </a:t>
            </a:r>
            <a:r>
              <a:rPr lang="en-US" b="1" dirty="0" err="1"/>
              <a:t>Białowieska</a:t>
            </a:r>
            <a:r>
              <a:rPr lang="en-US" b="1" dirty="0"/>
              <a:t> – Park </a:t>
            </a:r>
            <a:r>
              <a:rPr lang="en-US" b="1" dirty="0" err="1"/>
              <a:t>Narodowy</a:t>
            </a:r>
            <a:endParaRPr dirty="0"/>
          </a:p>
        </p:txBody>
      </p:sp>
      <p:sp>
        <p:nvSpPr>
          <p:cNvPr id="405" name="Google Shape;405;p64"/>
          <p:cNvSpPr txBox="1"/>
          <p:nvPr/>
        </p:nvSpPr>
        <p:spPr>
          <a:xfrm>
            <a:off x="9339834" y="1033226"/>
            <a:ext cx="9734550" cy="20620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a:solidFill>
                  <a:schemeClr val="dk2"/>
                </a:solidFill>
                <a:latin typeface="Arial"/>
                <a:ea typeface="Arial"/>
                <a:cs typeface="Arial"/>
                <a:sym typeface="Arial"/>
              </a:rPr>
              <a:t>Jako jedno z najważniejszych miejsc ekoturystycznych w Polsce, Puszcza Białowieska chroni unikalny ekosystem i oferuje odwiedzającym możliwość obserwacji żubrów, wilków i rzadkich gatunków ptaków.</a:t>
            </a:r>
            <a:endParaRPr/>
          </a:p>
        </p:txBody>
      </p:sp>
      <p:pic>
        <p:nvPicPr>
          <p:cNvPr id="406" name="Google Shape;406;p64" descr="Białowieża Forest - the National Park - Poland Travel (EN)"/>
          <p:cNvPicPr preferRelativeResize="0"/>
          <p:nvPr/>
        </p:nvPicPr>
        <p:blipFill rotWithShape="1">
          <a:blip r:embed="rId3">
            <a:alphaModFix/>
          </a:blip>
          <a:srcRect/>
          <a:stretch/>
        </p:blipFill>
        <p:spPr>
          <a:xfrm>
            <a:off x="12532615" y="4222242"/>
            <a:ext cx="11144250" cy="7429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5"/>
          <p:cNvSpPr txBox="1">
            <a:spLocks noGrp="1"/>
          </p:cNvSpPr>
          <p:nvPr>
            <p:ph type="title"/>
          </p:nvPr>
        </p:nvSpPr>
        <p:spPr>
          <a:xfrm>
            <a:off x="707135" y="1554480"/>
            <a:ext cx="655427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dirty="0" err="1"/>
              <a:t>Sieć</a:t>
            </a:r>
            <a:r>
              <a:rPr lang="en-US" dirty="0"/>
              <a:t> </a:t>
            </a:r>
            <a:r>
              <a:rPr lang="en-US" dirty="0" err="1"/>
              <a:t>inteligentnych</a:t>
            </a:r>
            <a:r>
              <a:rPr lang="en-US" dirty="0"/>
              <a:t> </a:t>
            </a:r>
            <a:r>
              <a:rPr lang="en-US" dirty="0" err="1"/>
              <a:t>destynacji</a:t>
            </a:r>
            <a:r>
              <a:rPr lang="en-US" dirty="0"/>
              <a:t> </a:t>
            </a:r>
            <a:r>
              <a:rPr lang="en-US" dirty="0" err="1"/>
              <a:t>turystycznych</a:t>
            </a:r>
            <a:endParaRPr dirty="0"/>
          </a:p>
        </p:txBody>
      </p:sp>
      <p:sp>
        <p:nvSpPr>
          <p:cNvPr id="413" name="Google Shape;413;p65"/>
          <p:cNvSpPr txBox="1"/>
          <p:nvPr/>
        </p:nvSpPr>
        <p:spPr>
          <a:xfrm>
            <a:off x="16486094" y="6858000"/>
            <a:ext cx="7190771" cy="45242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err="1">
                <a:solidFill>
                  <a:schemeClr val="dk2"/>
                </a:solidFill>
                <a:latin typeface="Arial"/>
                <a:ea typeface="Arial"/>
                <a:cs typeface="Arial"/>
                <a:sym typeface="Arial"/>
              </a:rPr>
              <a:t>Sieć</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inteligentnych</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destynacji</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turystycznych</a:t>
            </a:r>
            <a:r>
              <a:rPr lang="en-US" sz="3200" b="0" i="0" u="none" strike="noStrike" cap="none" dirty="0">
                <a:solidFill>
                  <a:schemeClr val="dk2"/>
                </a:solidFill>
                <a:latin typeface="Arial"/>
                <a:ea typeface="Arial"/>
                <a:cs typeface="Arial"/>
                <a:sym typeface="Arial"/>
              </a:rPr>
              <a:t> w </a:t>
            </a:r>
            <a:r>
              <a:rPr lang="en-US" sz="3200" b="0" i="0" u="none" strike="noStrike" cap="none" dirty="0" err="1">
                <a:solidFill>
                  <a:schemeClr val="dk2"/>
                </a:solidFill>
                <a:latin typeface="Arial"/>
                <a:ea typeface="Arial"/>
                <a:cs typeface="Arial"/>
                <a:sym typeface="Arial"/>
              </a:rPr>
              <a:t>Hiszpanii</a:t>
            </a:r>
            <a:r>
              <a:rPr lang="en-US" sz="3200" b="0" i="0" u="none" strike="noStrike" cap="none" dirty="0">
                <a:solidFill>
                  <a:schemeClr val="dk2"/>
                </a:solidFill>
                <a:latin typeface="Arial"/>
                <a:ea typeface="Arial"/>
                <a:cs typeface="Arial"/>
                <a:sym typeface="Arial"/>
              </a:rPr>
              <a:t> (Red de </a:t>
            </a:r>
            <a:r>
              <a:rPr lang="en-US" sz="3200" b="0" i="0" u="none" strike="noStrike" cap="none" dirty="0" err="1">
                <a:solidFill>
                  <a:schemeClr val="dk2"/>
                </a:solidFill>
                <a:latin typeface="Arial"/>
                <a:ea typeface="Arial"/>
                <a:cs typeface="Arial"/>
                <a:sym typeface="Arial"/>
              </a:rPr>
              <a:t>Destinos</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Turísticos</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Inteligentes</a:t>
            </a:r>
            <a:r>
              <a:rPr lang="en-US" sz="3200" b="0" i="0" u="none" strike="noStrike" cap="none" dirty="0">
                <a:solidFill>
                  <a:schemeClr val="dk2"/>
                </a:solidFill>
                <a:latin typeface="Arial"/>
                <a:ea typeface="Arial"/>
                <a:cs typeface="Arial"/>
                <a:sym typeface="Arial"/>
              </a:rPr>
              <a:t>, DTI) to </a:t>
            </a:r>
            <a:r>
              <a:rPr lang="en-US" sz="3200" b="0" i="0" u="none" strike="noStrike" cap="none" dirty="0" err="1">
                <a:solidFill>
                  <a:schemeClr val="dk2"/>
                </a:solidFill>
                <a:latin typeface="Arial"/>
                <a:ea typeface="Arial"/>
                <a:cs typeface="Arial"/>
                <a:sym typeface="Arial"/>
              </a:rPr>
              <a:t>ogólnokrajowa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inicjatywa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mająca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na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celu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wspieranie</a:t>
            </a:r>
            <a:r>
              <a:rPr lang="en-US" sz="3200" b="0" i="0" u="none" strike="noStrike" cap="none" dirty="0">
                <a:solidFill>
                  <a:schemeClr val="dk2"/>
                </a:solidFill>
                <a:latin typeface="Arial"/>
                <a:ea typeface="Arial"/>
                <a:cs typeface="Arial"/>
                <a:sym typeface="Arial"/>
              </a:rPr>
              <a:t> i </a:t>
            </a:r>
            <a:r>
              <a:rPr lang="en-US" sz="3200" b="0" i="0" u="none" strike="noStrike" cap="none" dirty="0" err="1">
                <a:solidFill>
                  <a:schemeClr val="dk2"/>
                </a:solidFill>
                <a:latin typeface="Arial"/>
                <a:ea typeface="Arial"/>
                <a:cs typeface="Arial"/>
                <a:sym typeface="Arial"/>
              </a:rPr>
              <a:t>przyspieszenie</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transformacji</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hiszpańskich</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destynacji</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turystycznych</a:t>
            </a:r>
            <a:r>
              <a:rPr lang="en-US" sz="3200" b="0" i="0" u="none" strike="noStrike" cap="none" dirty="0">
                <a:solidFill>
                  <a:schemeClr val="dk2"/>
                </a:solidFill>
                <a:latin typeface="Arial"/>
                <a:ea typeface="Arial"/>
                <a:cs typeface="Arial"/>
                <a:sym typeface="Arial"/>
              </a:rPr>
              <a:t> w </a:t>
            </a:r>
            <a:r>
              <a:rPr lang="en-US" sz="3200" b="0" i="0" u="none" strike="noStrike" cap="none" dirty="0" err="1">
                <a:solidFill>
                  <a:schemeClr val="dk2"/>
                </a:solidFill>
                <a:latin typeface="Arial"/>
                <a:ea typeface="Arial"/>
                <a:cs typeface="Arial"/>
                <a:sym typeface="Arial"/>
              </a:rPr>
              <a:t>kierunku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bardziej</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inteligentnych</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zrównoważonych</a:t>
            </a:r>
            <a:r>
              <a:rPr lang="en-US" sz="3200" b="0" i="0" u="none" strike="noStrike" cap="none" dirty="0">
                <a:solidFill>
                  <a:schemeClr val="dk2"/>
                </a:solidFill>
                <a:latin typeface="Arial"/>
                <a:ea typeface="Arial"/>
                <a:cs typeface="Arial"/>
                <a:sym typeface="Arial"/>
              </a:rPr>
              <a:t> i </a:t>
            </a:r>
            <a:r>
              <a:rPr lang="en-US" sz="3200" b="0" i="0" u="none" strike="noStrike" cap="none" dirty="0" err="1">
                <a:solidFill>
                  <a:schemeClr val="dk2"/>
                </a:solidFill>
                <a:latin typeface="Arial"/>
                <a:ea typeface="Arial"/>
                <a:cs typeface="Arial"/>
                <a:sym typeface="Arial"/>
              </a:rPr>
              <a:t>innowacyjnych</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modeli</a:t>
            </a:r>
            <a:r>
              <a:rPr lang="en-US" sz="3200" b="0" i="0" u="none" strike="noStrike" cap="none" dirty="0">
                <a:solidFill>
                  <a:schemeClr val="dk2"/>
                </a:solidFill>
                <a:latin typeface="Arial"/>
                <a:ea typeface="Arial"/>
                <a:cs typeface="Arial"/>
                <a:sym typeface="Arial"/>
              </a:rPr>
              <a:t>.</a:t>
            </a:r>
            <a:endParaRPr dirty="0"/>
          </a:p>
        </p:txBody>
      </p:sp>
      <p:pic>
        <p:nvPicPr>
          <p:cNvPr id="414" name="Google Shape;414;p65"/>
          <p:cNvPicPr preferRelativeResize="0"/>
          <p:nvPr/>
        </p:nvPicPr>
        <p:blipFill rotWithShape="1">
          <a:blip r:embed="rId3">
            <a:alphaModFix/>
          </a:blip>
          <a:srcRect/>
          <a:stretch/>
        </p:blipFill>
        <p:spPr>
          <a:xfrm>
            <a:off x="9119616" y="573023"/>
            <a:ext cx="9259824" cy="6096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6"/>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a:t>Geopark Viana do Castelo</a:t>
            </a:r>
            <a:endParaRPr/>
          </a:p>
        </p:txBody>
      </p:sp>
      <p:sp>
        <p:nvSpPr>
          <p:cNvPr id="421" name="Google Shape;421;p66"/>
          <p:cNvSpPr txBox="1"/>
          <p:nvPr/>
        </p:nvSpPr>
        <p:spPr>
          <a:xfrm>
            <a:off x="9406130" y="1121573"/>
            <a:ext cx="7053070" cy="40318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a:solidFill>
                  <a:schemeClr val="dk2"/>
                </a:solidFill>
                <a:latin typeface="Arial"/>
                <a:ea typeface="Arial"/>
                <a:cs typeface="Arial"/>
                <a:sym typeface="Arial"/>
              </a:rPr>
              <a:t>Projekt geoparku promuje zrównoważoną turystykę w Viana do Castelo, zachęcając do praktyk minimalizujących wpływ na środowisko i społeczeństwo. Opracowano działania turystyczne o niskim wpływie na środowisko, takie jak wizyty z przewodnikiem i działania edukacyjne.</a:t>
            </a:r>
            <a:endParaRPr/>
          </a:p>
        </p:txBody>
      </p:sp>
      <p:pic>
        <p:nvPicPr>
          <p:cNvPr id="422" name="Google Shape;422;p66"/>
          <p:cNvPicPr preferRelativeResize="0"/>
          <p:nvPr/>
        </p:nvPicPr>
        <p:blipFill rotWithShape="1">
          <a:blip r:embed="rId3">
            <a:alphaModFix/>
          </a:blip>
          <a:srcRect/>
          <a:stretch/>
        </p:blipFill>
        <p:spPr>
          <a:xfrm>
            <a:off x="17199102" y="5153406"/>
            <a:ext cx="6282690" cy="628269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pic>
        <p:nvPicPr>
          <p:cNvPr id="428" name="Google Shape;428;p67"/>
          <p:cNvPicPr preferRelativeResize="0"/>
          <p:nvPr/>
        </p:nvPicPr>
        <p:blipFill rotWithShape="1">
          <a:blip r:embed="rId3">
            <a:alphaModFix/>
          </a:blip>
          <a:srcRect/>
          <a:stretch/>
        </p:blipFill>
        <p:spPr>
          <a:xfrm>
            <a:off x="7315201" y="3204114"/>
            <a:ext cx="13882152" cy="10086251"/>
          </a:xfrm>
          <a:prstGeom prst="rect">
            <a:avLst/>
          </a:prstGeom>
          <a:noFill/>
          <a:ln>
            <a:noFill/>
          </a:ln>
        </p:spPr>
      </p:pic>
      <p:pic>
        <p:nvPicPr>
          <p:cNvPr id="429" name="Google Shape;429;p67"/>
          <p:cNvPicPr preferRelativeResize="0"/>
          <p:nvPr/>
        </p:nvPicPr>
        <p:blipFill rotWithShape="1">
          <a:blip r:embed="rId4">
            <a:alphaModFix/>
          </a:blip>
          <a:srcRect/>
          <a:stretch/>
        </p:blipFill>
        <p:spPr>
          <a:xfrm>
            <a:off x="744474" y="1774933"/>
            <a:ext cx="12788646" cy="239092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8"/>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a:t>Viaggi e Miraggi</a:t>
            </a:r>
            <a:endParaRPr/>
          </a:p>
        </p:txBody>
      </p:sp>
      <p:sp>
        <p:nvSpPr>
          <p:cNvPr id="436" name="Google Shape;436;p68"/>
          <p:cNvSpPr txBox="1"/>
          <p:nvPr/>
        </p:nvSpPr>
        <p:spPr>
          <a:xfrm>
            <a:off x="11253218" y="769670"/>
            <a:ext cx="10088878" cy="1569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a:solidFill>
                  <a:schemeClr val="dk2"/>
                </a:solidFill>
                <a:latin typeface="Arial"/>
                <a:ea typeface="Arial"/>
                <a:cs typeface="Arial"/>
                <a:sym typeface="Arial"/>
              </a:rPr>
              <a:t>Viaggi e Miraggi (często stylizowane jako ViaggieMiraggi) to włoska spółdzielnia społeczna i organizator wycieczek promujący odpowiedzialną turystykę. </a:t>
            </a:r>
            <a:endParaRPr/>
          </a:p>
        </p:txBody>
      </p:sp>
      <p:pic>
        <p:nvPicPr>
          <p:cNvPr id="437" name="Google Shape;437;p68"/>
          <p:cNvPicPr preferRelativeResize="0"/>
          <p:nvPr/>
        </p:nvPicPr>
        <p:blipFill rotWithShape="1">
          <a:blip r:embed="rId3">
            <a:alphaModFix/>
          </a:blip>
          <a:srcRect/>
          <a:stretch/>
        </p:blipFill>
        <p:spPr>
          <a:xfrm>
            <a:off x="11861759" y="3036638"/>
            <a:ext cx="8871795" cy="2242758"/>
          </a:xfrm>
          <a:prstGeom prst="rect">
            <a:avLst/>
          </a:prstGeom>
          <a:noFill/>
          <a:ln>
            <a:noFill/>
          </a:ln>
        </p:spPr>
      </p:pic>
      <p:pic>
        <p:nvPicPr>
          <p:cNvPr id="438" name="Google Shape;438;p68"/>
          <p:cNvPicPr preferRelativeResize="0"/>
          <p:nvPr/>
        </p:nvPicPr>
        <p:blipFill rotWithShape="1">
          <a:blip r:embed="rId4">
            <a:alphaModFix/>
          </a:blip>
          <a:srcRect/>
          <a:stretch/>
        </p:blipFill>
        <p:spPr>
          <a:xfrm>
            <a:off x="13575030" y="5976744"/>
            <a:ext cx="6249162" cy="605730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9"/>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a:t>Hostel Welcommon</a:t>
            </a:r>
            <a:endParaRPr/>
          </a:p>
        </p:txBody>
      </p:sp>
      <p:sp>
        <p:nvSpPr>
          <p:cNvPr id="445" name="Google Shape;445;p69"/>
          <p:cNvSpPr txBox="1"/>
          <p:nvPr/>
        </p:nvSpPr>
        <p:spPr>
          <a:xfrm>
            <a:off x="9534146" y="1706789"/>
            <a:ext cx="7674862" cy="40318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en-US" sz="3200" b="0" i="0" u="none" strike="noStrike" cap="none" dirty="0">
                <a:solidFill>
                  <a:schemeClr val="dk2"/>
                </a:solidFill>
                <a:latin typeface="Arial"/>
                <a:ea typeface="Arial"/>
                <a:cs typeface="Arial"/>
                <a:sym typeface="Arial"/>
              </a:rPr>
              <a:t>WELCOMMON Hostel (Ateny, </a:t>
            </a:r>
            <a:r>
              <a:rPr lang="en-US" sz="3200" b="0" i="0" u="none" strike="noStrike" cap="none" dirty="0" err="1">
                <a:solidFill>
                  <a:schemeClr val="dk2"/>
                </a:solidFill>
                <a:latin typeface="Arial"/>
                <a:ea typeface="Arial"/>
                <a:cs typeface="Arial"/>
                <a:sym typeface="Arial"/>
              </a:rPr>
              <a:t>Grecja</a:t>
            </a:r>
            <a:r>
              <a:rPr lang="en-US" sz="3200" b="0" i="0" u="none" strike="noStrike" cap="none" dirty="0">
                <a:solidFill>
                  <a:schemeClr val="dk2"/>
                </a:solidFill>
                <a:latin typeface="Arial"/>
                <a:ea typeface="Arial"/>
                <a:cs typeface="Arial"/>
                <a:sym typeface="Arial"/>
              </a:rPr>
              <a:t>) to hostel </a:t>
            </a:r>
            <a:r>
              <a:rPr lang="en-US" sz="3200" b="0" i="0" u="none" strike="noStrike" cap="none" dirty="0" err="1">
                <a:solidFill>
                  <a:schemeClr val="dk2"/>
                </a:solidFill>
                <a:latin typeface="Arial"/>
                <a:ea typeface="Arial"/>
                <a:cs typeface="Arial"/>
                <a:sym typeface="Arial"/>
              </a:rPr>
              <a:t>społeczno-spółdzielczy</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prowadzony</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przez</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Anemos</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Ananeosis</a:t>
            </a:r>
            <a:r>
              <a:rPr lang="en-US" sz="3200" b="0" i="0" u="none" strike="noStrike" cap="none" dirty="0">
                <a:solidFill>
                  <a:schemeClr val="dk2"/>
                </a:solidFill>
                <a:latin typeface="Arial"/>
                <a:ea typeface="Arial"/>
                <a:cs typeface="Arial"/>
                <a:sym typeface="Arial"/>
              </a:rPr>
              <a:t> / Wind of Renewal, </a:t>
            </a:r>
            <a:r>
              <a:rPr lang="en-US" sz="3200" b="0" i="0" u="none" strike="noStrike" cap="none" dirty="0" err="1">
                <a:solidFill>
                  <a:schemeClr val="dk2"/>
                </a:solidFill>
                <a:latin typeface="Arial"/>
                <a:ea typeface="Arial"/>
                <a:cs typeface="Arial"/>
                <a:sym typeface="Arial"/>
              </a:rPr>
              <a:t>spółdzielnię</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pracowniczą</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założoną</a:t>
            </a:r>
            <a:r>
              <a:rPr lang="en-US" sz="3200" b="0" i="0" u="none" strike="noStrike" cap="none" dirty="0">
                <a:solidFill>
                  <a:schemeClr val="dk2"/>
                </a:solidFill>
                <a:latin typeface="Arial"/>
                <a:ea typeface="Arial"/>
                <a:cs typeface="Arial"/>
                <a:sym typeface="Arial"/>
              </a:rPr>
              <a:t> w 2014 </a:t>
            </a:r>
            <a:r>
              <a:rPr lang="en-US" sz="3200" b="0" i="0" u="none" strike="noStrike" cap="none" dirty="0" err="1">
                <a:solidFill>
                  <a:schemeClr val="dk2"/>
                </a:solidFill>
                <a:latin typeface="Arial"/>
                <a:ea typeface="Arial"/>
                <a:cs typeface="Arial"/>
                <a:sym typeface="Arial"/>
              </a:rPr>
              <a:t>roku</a:t>
            </a:r>
            <a:r>
              <a:rPr lang="en-US" sz="3200" b="0" i="0" u="none" strike="noStrike" cap="none" dirty="0">
                <a:solidFill>
                  <a:schemeClr val="dk2"/>
                </a:solidFill>
                <a:latin typeface="Arial"/>
                <a:ea typeface="Arial"/>
                <a:cs typeface="Arial"/>
                <a:sym typeface="Arial"/>
              </a:rPr>
              <a:t> w </a:t>
            </a:r>
            <a:r>
              <a:rPr lang="en-US" sz="3200" b="0" i="0" u="none" strike="noStrike" cap="none" dirty="0" err="1">
                <a:solidFill>
                  <a:schemeClr val="dk2"/>
                </a:solidFill>
                <a:latin typeface="Arial"/>
                <a:ea typeface="Arial"/>
                <a:cs typeface="Arial"/>
                <a:sym typeface="Arial"/>
              </a:rPr>
              <a:t>celu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promowania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innowacji</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społecznych</a:t>
            </a:r>
            <a:r>
              <a:rPr lang="en-US" sz="3200" b="0" i="0" u="none" strike="noStrike" cap="none" dirty="0">
                <a:solidFill>
                  <a:schemeClr val="dk2"/>
                </a:solidFill>
                <a:latin typeface="Arial"/>
                <a:ea typeface="Arial"/>
                <a:cs typeface="Arial"/>
                <a:sym typeface="Arial"/>
              </a:rPr>
              <a:t> i </a:t>
            </a:r>
            <a:r>
              <a:rPr lang="en-US" sz="3200" b="0" i="0" u="none" strike="noStrike" cap="none" dirty="0" err="1">
                <a:solidFill>
                  <a:schemeClr val="dk2"/>
                </a:solidFill>
                <a:latin typeface="Arial"/>
                <a:ea typeface="Arial"/>
                <a:cs typeface="Arial"/>
                <a:sym typeface="Arial"/>
              </a:rPr>
              <a:t>ekologicznych</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Słowo</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Welcommon</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pochodzi</a:t>
            </a:r>
            <a:r>
              <a:rPr lang="en-US" sz="3200" b="0" i="0" u="none" strike="noStrike" cap="none" dirty="0">
                <a:solidFill>
                  <a:schemeClr val="dk2"/>
                </a:solidFill>
                <a:latin typeface="Arial"/>
                <a:ea typeface="Arial"/>
                <a:cs typeface="Arial"/>
                <a:sym typeface="Arial"/>
              </a:rPr>
              <a:t> od „welcome in common” (</a:t>
            </a:r>
            <a:r>
              <a:rPr lang="en-US" sz="3200" b="0" i="0" u="none" strike="noStrike" cap="none" dirty="0" err="1">
                <a:solidFill>
                  <a:schemeClr val="dk2"/>
                </a:solidFill>
                <a:latin typeface="Arial"/>
                <a:ea typeface="Arial"/>
                <a:cs typeface="Arial"/>
                <a:sym typeface="Arial"/>
              </a:rPr>
              <a:t>wspólne</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powitanie</a:t>
            </a:r>
            <a:r>
              <a:rPr lang="en-US" sz="3200" b="0" i="0" u="none" strike="noStrike" cap="none" dirty="0">
                <a:solidFill>
                  <a:schemeClr val="dk2"/>
                </a:solidFill>
                <a:latin typeface="Arial"/>
                <a:ea typeface="Arial"/>
                <a:cs typeface="Arial"/>
                <a:sym typeface="Arial"/>
              </a:rPr>
              <a:t>) i </a:t>
            </a:r>
            <a:r>
              <a:rPr lang="en-US" sz="3200" b="0" i="0" u="none" strike="noStrike" cap="none" dirty="0" err="1">
                <a:solidFill>
                  <a:schemeClr val="dk2"/>
                </a:solidFill>
                <a:latin typeface="Arial"/>
                <a:ea typeface="Arial"/>
                <a:cs typeface="Arial"/>
                <a:sym typeface="Arial"/>
              </a:rPr>
              <a:t>odzwierciedla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cel</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projektu</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jakim</a:t>
            </a:r>
            <a:r>
              <a:rPr lang="en-US" sz="3200" b="0" i="0" u="none" strike="noStrike" cap="none" dirty="0">
                <a:solidFill>
                  <a:schemeClr val="dk2"/>
                </a:solidFill>
                <a:latin typeface="Arial"/>
                <a:ea typeface="Arial"/>
                <a:cs typeface="Arial"/>
                <a:sym typeface="Arial"/>
              </a:rPr>
              <a:t> jest </a:t>
            </a:r>
            <a:r>
              <a:rPr lang="en-US" sz="3200" b="0" i="0" u="none" strike="noStrike" cap="none" dirty="0" err="1">
                <a:solidFill>
                  <a:schemeClr val="dk2"/>
                </a:solidFill>
                <a:latin typeface="Arial"/>
                <a:ea typeface="Arial"/>
                <a:cs typeface="Arial"/>
                <a:sym typeface="Arial"/>
              </a:rPr>
              <a:t>gościnność</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oparta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na</a:t>
            </a:r>
            <a:r>
              <a:rPr lang="en-US" sz="3200" b="0" i="0" u="none" strike="noStrike" cap="none" dirty="0">
                <a:solidFill>
                  <a:schemeClr val="dk2"/>
                </a:solidFill>
                <a:latin typeface="Arial"/>
                <a:ea typeface="Arial"/>
                <a:cs typeface="Arial"/>
                <a:sym typeface="Arial"/>
              </a:rPr>
              <a:t> </a:t>
            </a:r>
            <a:r>
              <a:rPr lang="en-US" sz="3200" b="0" i="0" u="none" strike="noStrike" cap="none" dirty="0" err="1">
                <a:solidFill>
                  <a:schemeClr val="dk2"/>
                </a:solidFill>
                <a:latin typeface="Arial"/>
                <a:ea typeface="Arial"/>
                <a:cs typeface="Arial"/>
                <a:sym typeface="Arial"/>
              </a:rPr>
              <a:t>solidarności</a:t>
            </a:r>
            <a:r>
              <a:rPr lang="en-US" sz="3200" b="0" i="0" u="none" strike="noStrike" cap="none" dirty="0">
                <a:solidFill>
                  <a:schemeClr val="dk2"/>
                </a:solidFill>
                <a:latin typeface="Arial"/>
                <a:ea typeface="Arial"/>
                <a:cs typeface="Arial"/>
                <a:sym typeface="Arial"/>
              </a:rPr>
              <a:t>.</a:t>
            </a:r>
            <a:endParaRPr dirty="0"/>
          </a:p>
        </p:txBody>
      </p:sp>
      <p:pic>
        <p:nvPicPr>
          <p:cNvPr id="446" name="Google Shape;446;p69"/>
          <p:cNvPicPr preferRelativeResize="0"/>
          <p:nvPr/>
        </p:nvPicPr>
        <p:blipFill rotWithShape="1">
          <a:blip r:embed="rId3">
            <a:alphaModFix/>
          </a:blip>
          <a:srcRect/>
          <a:stretch/>
        </p:blipFill>
        <p:spPr>
          <a:xfrm>
            <a:off x="10253471" y="7694576"/>
            <a:ext cx="4899851" cy="4899851"/>
          </a:xfrm>
          <a:prstGeom prst="rect">
            <a:avLst/>
          </a:prstGeom>
          <a:noFill/>
          <a:ln>
            <a:noFill/>
          </a:ln>
        </p:spPr>
      </p:pic>
      <p:pic>
        <p:nvPicPr>
          <p:cNvPr id="447" name="Google Shape;447;p69">
            <a:hlinkClick r:id="rId4"/>
          </p:cNvPr>
          <p:cNvPicPr preferRelativeResize="0"/>
          <p:nvPr/>
        </p:nvPicPr>
        <p:blipFill rotWithShape="1">
          <a:blip r:embed="rId5">
            <a:alphaModFix/>
          </a:blip>
          <a:srcRect/>
          <a:stretch/>
        </p:blipFill>
        <p:spPr>
          <a:xfrm>
            <a:off x="17617442" y="4745736"/>
            <a:ext cx="6320540" cy="324078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70"/>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a:t>La Surera</a:t>
            </a:r>
            <a:endParaRPr/>
          </a:p>
        </p:txBody>
      </p:sp>
      <p:pic>
        <p:nvPicPr>
          <p:cNvPr id="454" name="Google Shape;454;p70"/>
          <p:cNvPicPr preferRelativeResize="0"/>
          <p:nvPr/>
        </p:nvPicPr>
        <p:blipFill rotWithShape="1">
          <a:blip r:embed="rId3">
            <a:alphaModFix/>
          </a:blip>
          <a:srcRect/>
          <a:stretch/>
        </p:blipFill>
        <p:spPr>
          <a:xfrm>
            <a:off x="12558808" y="804672"/>
            <a:ext cx="6537008" cy="2614803"/>
          </a:xfrm>
          <a:prstGeom prst="rect">
            <a:avLst/>
          </a:prstGeom>
          <a:noFill/>
          <a:ln>
            <a:noFill/>
          </a:ln>
        </p:spPr>
      </p:pic>
      <p:pic>
        <p:nvPicPr>
          <p:cNvPr id="455" name="Google Shape;455;p70"/>
          <p:cNvPicPr preferRelativeResize="0"/>
          <p:nvPr/>
        </p:nvPicPr>
        <p:blipFill rotWithShape="1">
          <a:blip r:embed="rId4">
            <a:alphaModFix/>
          </a:blip>
          <a:srcRect/>
          <a:stretch/>
        </p:blipFill>
        <p:spPr>
          <a:xfrm>
            <a:off x="15827312" y="5684857"/>
            <a:ext cx="8253984" cy="6190488"/>
          </a:xfrm>
          <a:prstGeom prst="rect">
            <a:avLst/>
          </a:prstGeom>
          <a:noFill/>
          <a:ln>
            <a:noFill/>
          </a:ln>
        </p:spPr>
      </p:pic>
      <p:pic>
        <p:nvPicPr>
          <p:cNvPr id="456" name="Google Shape;456;p70"/>
          <p:cNvPicPr preferRelativeResize="0"/>
          <p:nvPr/>
        </p:nvPicPr>
        <p:blipFill rotWithShape="1">
          <a:blip r:embed="rId5">
            <a:alphaModFix/>
          </a:blip>
          <a:srcRect/>
          <a:stretch/>
        </p:blipFill>
        <p:spPr>
          <a:xfrm>
            <a:off x="8556689" y="5133975"/>
            <a:ext cx="5972175" cy="34480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3"/>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a:t>8. Wnioski</a:t>
            </a:r>
            <a:endParaRPr/>
          </a:p>
        </p:txBody>
      </p:sp>
      <p:sp>
        <p:nvSpPr>
          <p:cNvPr id="462" name="Google Shape;462;p33"/>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grpSp>
        <p:nvGrpSpPr>
          <p:cNvPr id="467" name="Google Shape;467;p34"/>
          <p:cNvGrpSpPr/>
          <p:nvPr/>
        </p:nvGrpSpPr>
        <p:grpSpPr>
          <a:xfrm>
            <a:off x="3448008" y="1445052"/>
            <a:ext cx="17487982" cy="10825894"/>
            <a:chOff x="773278" y="5719"/>
            <a:chExt cx="17487982" cy="10825894"/>
          </a:xfrm>
        </p:grpSpPr>
        <p:sp>
          <p:nvSpPr>
            <p:cNvPr id="468" name="Google Shape;468;p34"/>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34"/>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Przejście na zrównoważone (i regeneracyjne) modele biznesowe jest obecnie strategiczną koniecznością dla turystyki, a nie wyborem stylu życia.</a:t>
              </a:r>
              <a:endParaRPr sz="3600" b="0" i="0" u="none" strike="noStrike" cap="none">
                <a:solidFill>
                  <a:schemeClr val="lt1"/>
                </a:solidFill>
                <a:latin typeface="Arial"/>
                <a:ea typeface="Arial"/>
                <a:cs typeface="Arial"/>
                <a:sym typeface="Arial"/>
              </a:endParaRPr>
            </a:p>
          </p:txBody>
        </p:sp>
        <p:sp>
          <p:nvSpPr>
            <p:cNvPr id="470" name="Google Shape;470;p34"/>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34"/>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Korzyści obejmują rentowność, odporność, reputację i wpływ społeczny.</a:t>
              </a:r>
              <a:endParaRPr sz="3600" b="0" i="0" u="none" strike="noStrike" cap="none">
                <a:solidFill>
                  <a:schemeClr val="lt1"/>
                </a:solidFill>
                <a:latin typeface="Arial"/>
                <a:ea typeface="Arial"/>
                <a:cs typeface="Arial"/>
                <a:sym typeface="Arial"/>
              </a:endParaRPr>
            </a:p>
          </p:txBody>
        </p:sp>
        <p:sp>
          <p:nvSpPr>
            <p:cNvPr id="472" name="Google Shape;472;p34"/>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34"/>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Arial"/>
                  <a:ea typeface="Arial"/>
                  <a:cs typeface="Arial"/>
                  <a:sym typeface="Arial"/>
                </a:rPr>
                <a:t>FOOTPRINT wyposaża nauczycieli kształcenia i szkolenia zawodowego oraz właścicieli MŚP w ramy i narzędzia umożliwiające przeprowadzenie tej zmiany.</a:t>
              </a:r>
              <a:endParaRPr sz="3600" b="0" i="0" u="none" strike="noStrike" cap="none">
                <a:solidFill>
                  <a:schemeClr val="lt1"/>
                </a:solidFill>
                <a:latin typeface="Arial"/>
                <a:ea typeface="Arial"/>
                <a:cs typeface="Arial"/>
                <a:sym typeface="Aria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grpSp>
        <p:nvGrpSpPr>
          <p:cNvPr id="478" name="Google Shape;478;p35"/>
          <p:cNvGrpSpPr/>
          <p:nvPr/>
        </p:nvGrpSpPr>
        <p:grpSpPr>
          <a:xfrm>
            <a:off x="3448008" y="1445052"/>
            <a:ext cx="17487982" cy="10825894"/>
            <a:chOff x="773278" y="5719"/>
            <a:chExt cx="17487982" cy="10825894"/>
          </a:xfrm>
        </p:grpSpPr>
        <p:sp>
          <p:nvSpPr>
            <p:cNvPr id="479" name="Google Shape;479;p35"/>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p35"/>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Wdrożenie zasad ESG sprzyja innowacyjności i wzrostowi gospodarczemu, zapewniając jednocześnie zgodność z przepisami.</a:t>
              </a:r>
              <a:endParaRPr sz="3600" b="0" i="0" u="none" strike="noStrike" cap="none">
                <a:solidFill>
                  <a:schemeClr val="lt1"/>
                </a:solidFill>
                <a:latin typeface="Arial"/>
                <a:ea typeface="Arial"/>
                <a:cs typeface="Arial"/>
                <a:sym typeface="Arial"/>
              </a:endParaRPr>
            </a:p>
          </p:txBody>
        </p:sp>
        <p:sp>
          <p:nvSpPr>
            <p:cNvPr id="481" name="Google Shape;481;p35"/>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35"/>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Modele spółdzielcze i społeczno-gospodarcze oferują sprawdzone struktury zarządzania zapewniające sprawiedliwą turystykę skoncentrowaną na społeczności.</a:t>
              </a:r>
              <a:endParaRPr sz="3600" b="0" i="0" u="none" strike="noStrike" cap="none">
                <a:solidFill>
                  <a:schemeClr val="lt1"/>
                </a:solidFill>
                <a:latin typeface="Arial"/>
                <a:ea typeface="Arial"/>
                <a:cs typeface="Arial"/>
                <a:sym typeface="Arial"/>
              </a:endParaRPr>
            </a:p>
          </p:txBody>
        </p:sp>
        <p:sp>
          <p:nvSpPr>
            <p:cNvPr id="483" name="Google Shape;483;p35"/>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35"/>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Sukces zależy od wspólnego zaangażowania, ciągłego uczenia się i współpracy, dzięki czemu turystyka staje się trwałą siłą napędową dobrobytu planety i społeczności.</a:t>
              </a:r>
              <a:endParaRPr sz="3600" b="0" i="0" u="none" strike="noStrike" cap="none">
                <a:solidFill>
                  <a:schemeClr val="lt1"/>
                </a:solidFill>
                <a:latin typeface="Arial"/>
                <a:ea typeface="Arial"/>
                <a:cs typeface="Arial"/>
                <a:sym typeface="Arial"/>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76"/>
          <p:cNvSpPr txBox="1">
            <a:spLocks noGrp="1"/>
          </p:cNvSpPr>
          <p:nvPr>
            <p:ph type="body" idx="1"/>
          </p:nvPr>
        </p:nvSpPr>
        <p:spPr>
          <a:xfrm>
            <a:off x="8767388" y="855368"/>
            <a:ext cx="15130463" cy="9907524"/>
          </a:xfrm>
          <a:prstGeom prst="rect">
            <a:avLst/>
          </a:prstGeom>
          <a:noFill/>
          <a:ln>
            <a:noFill/>
          </a:ln>
        </p:spPr>
        <p:txBody>
          <a:bodyPr spcFirstLastPara="1" wrap="square" lIns="0" tIns="0" rIns="0" bIns="0" anchor="t" anchorCtr="0">
            <a:noAutofit/>
          </a:bodyPr>
          <a:lstStyle/>
          <a:p>
            <a:pPr marL="457200" lvl="0" indent="-457200" algn="l" rtl="0">
              <a:lnSpc>
                <a:spcPct val="200000"/>
              </a:lnSpc>
              <a:spcBef>
                <a:spcPts val="0"/>
              </a:spcBef>
              <a:spcAft>
                <a:spcPts val="0"/>
              </a:spcAft>
              <a:buClr>
                <a:srgbClr val="323232"/>
              </a:buClr>
              <a:buSzPts val="3600"/>
              <a:buFont typeface="Arial"/>
              <a:buChar char="•"/>
            </a:pPr>
            <a:r>
              <a:rPr lang="en-US" sz="3200" dirty="0"/>
              <a:t>Jak </a:t>
            </a:r>
            <a:r>
              <a:rPr lang="en-US" sz="3200" dirty="0" err="1"/>
              <a:t>zmieniło</a:t>
            </a:r>
            <a:r>
              <a:rPr lang="en-US" sz="3200" dirty="0"/>
              <a:t> </a:t>
            </a:r>
            <a:r>
              <a:rPr lang="en-US" sz="3200" dirty="0" err="1"/>
              <a:t>się</a:t>
            </a:r>
            <a:r>
              <a:rPr lang="en-US" sz="3200" dirty="0"/>
              <a:t> </a:t>
            </a:r>
            <a:r>
              <a:rPr lang="en-US" sz="3200" dirty="0" err="1"/>
              <a:t>Twoje</a:t>
            </a:r>
            <a:r>
              <a:rPr lang="en-US" sz="3200" dirty="0"/>
              <a:t> </a:t>
            </a:r>
            <a:r>
              <a:rPr lang="en-US" sz="3200" dirty="0" err="1"/>
              <a:t>rozumienie</a:t>
            </a:r>
            <a:r>
              <a:rPr lang="en-US" sz="3200" dirty="0"/>
              <a:t> </a:t>
            </a:r>
            <a:r>
              <a:rPr lang="en-US" sz="3200" dirty="0" err="1"/>
              <a:t>zrównoważonych</a:t>
            </a:r>
            <a:r>
              <a:rPr lang="en-US" sz="3200" dirty="0"/>
              <a:t> </a:t>
            </a:r>
            <a:r>
              <a:rPr lang="en-US" sz="3200" dirty="0" err="1"/>
              <a:t>modeli</a:t>
            </a:r>
            <a:r>
              <a:rPr lang="en-US" sz="3200" dirty="0"/>
              <a:t> </a:t>
            </a:r>
            <a:r>
              <a:rPr lang="en-US" sz="3200" dirty="0" err="1"/>
              <a:t>biznesowych</a:t>
            </a:r>
            <a:r>
              <a:rPr lang="en-US" sz="3200" dirty="0"/>
              <a:t> po </a:t>
            </a:r>
            <a:r>
              <a:rPr lang="en-US" sz="3200" dirty="0" err="1"/>
              <a:t>ukończeniu</a:t>
            </a:r>
            <a:r>
              <a:rPr lang="en-US" sz="3200" dirty="0"/>
              <a:t> </a:t>
            </a:r>
            <a:r>
              <a:rPr lang="en-US" sz="3200" dirty="0" err="1"/>
              <a:t>tego</a:t>
            </a:r>
            <a:r>
              <a:rPr lang="en-US" sz="3200" dirty="0"/>
              <a:t> </a:t>
            </a:r>
            <a:r>
              <a:rPr lang="en-US" sz="3200" dirty="0" err="1"/>
              <a:t>modułu</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dirty="0" err="1"/>
              <a:t>Jakie</a:t>
            </a:r>
            <a:r>
              <a:rPr lang="en-US" sz="3200" dirty="0"/>
              <a:t> </a:t>
            </a:r>
            <a:r>
              <a:rPr lang="en-US" sz="3200" dirty="0" err="1"/>
              <a:t>są</a:t>
            </a:r>
            <a:r>
              <a:rPr lang="en-US" sz="3200" dirty="0"/>
              <a:t> </a:t>
            </a:r>
            <a:r>
              <a:rPr lang="en-US" sz="3200" dirty="0" err="1"/>
              <a:t>najważniejsze</a:t>
            </a:r>
            <a:r>
              <a:rPr lang="en-US" sz="3200" dirty="0"/>
              <a:t> </a:t>
            </a:r>
            <a:r>
              <a:rPr lang="en-US" sz="3200" dirty="0" err="1"/>
              <a:t>wyzwania</a:t>
            </a:r>
            <a:r>
              <a:rPr lang="en-US" sz="3200" dirty="0"/>
              <a:t> i </a:t>
            </a:r>
            <a:r>
              <a:rPr lang="en-US" sz="3200" dirty="0" err="1"/>
              <a:t>możliwości</a:t>
            </a:r>
            <a:r>
              <a:rPr lang="en-US" sz="3200" dirty="0"/>
              <a:t> </a:t>
            </a:r>
            <a:r>
              <a:rPr lang="en-US" sz="3200" dirty="0" err="1"/>
              <a:t>związane</a:t>
            </a:r>
            <a:r>
              <a:rPr lang="en-US" sz="3200" dirty="0"/>
              <a:t> z </a:t>
            </a:r>
            <a:r>
              <a:rPr lang="en-US" sz="3200" dirty="0" err="1"/>
              <a:t>wdrażaniem</a:t>
            </a:r>
            <a:r>
              <a:rPr lang="en-US" sz="3200" dirty="0"/>
              <a:t> </a:t>
            </a:r>
            <a:r>
              <a:rPr lang="en-US" sz="3200" dirty="0" err="1"/>
              <a:t>zrównoważonych</a:t>
            </a:r>
            <a:r>
              <a:rPr lang="en-US" sz="3200" dirty="0"/>
              <a:t> </a:t>
            </a:r>
            <a:r>
              <a:rPr lang="en-US" sz="3200" dirty="0" err="1"/>
              <a:t>modeli</a:t>
            </a:r>
            <a:r>
              <a:rPr lang="en-US" sz="3200" dirty="0"/>
              <a:t> </a:t>
            </a:r>
            <a:r>
              <a:rPr lang="en-US" sz="3200" dirty="0" err="1"/>
              <a:t>biznesowych</a:t>
            </a:r>
            <a:r>
              <a:rPr lang="en-US" sz="3200" dirty="0"/>
              <a:t> w </a:t>
            </a:r>
            <a:r>
              <a:rPr lang="en-US" sz="3200" dirty="0" err="1"/>
              <a:t>sektorze</a:t>
            </a:r>
            <a:r>
              <a:rPr lang="en-US" sz="3200" dirty="0"/>
              <a:t> </a:t>
            </a:r>
            <a:r>
              <a:rPr lang="en-US" sz="3200" dirty="0" err="1"/>
              <a:t>turystycznym</a:t>
            </a:r>
            <a:r>
              <a:rPr lang="en-US" sz="3200" dirty="0"/>
              <a:t> w </a:t>
            </a:r>
            <a:r>
              <a:rPr lang="en-US" sz="3200" dirty="0" err="1"/>
              <a:t>Twoim</a:t>
            </a:r>
            <a:r>
              <a:rPr lang="en-US" sz="3200" dirty="0"/>
              <a:t> </a:t>
            </a:r>
            <a:r>
              <a:rPr lang="en-US" sz="3200" dirty="0" err="1"/>
              <a:t>regionie</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dirty="0"/>
              <a:t>W </a:t>
            </a:r>
            <a:r>
              <a:rPr lang="en-US" sz="3200" dirty="0" err="1"/>
              <a:t>jaki</a:t>
            </a:r>
            <a:r>
              <a:rPr lang="en-US" sz="3200" dirty="0"/>
              <a:t> </a:t>
            </a:r>
            <a:r>
              <a:rPr lang="en-US" sz="3200" dirty="0" err="1"/>
              <a:t>sposób</a:t>
            </a:r>
            <a:r>
              <a:rPr lang="en-US" sz="3200" dirty="0"/>
              <a:t> </a:t>
            </a:r>
            <a:r>
              <a:rPr lang="en-US" sz="3200" dirty="0" err="1"/>
              <a:t>przedsiębiorstwa</a:t>
            </a:r>
            <a:r>
              <a:rPr lang="en-US" sz="3200" dirty="0"/>
              <a:t> </a:t>
            </a:r>
            <a:r>
              <a:rPr lang="en-US" sz="3200" dirty="0" err="1"/>
              <a:t>społeczne</a:t>
            </a:r>
            <a:r>
              <a:rPr lang="en-US" sz="3200" dirty="0"/>
              <a:t> </a:t>
            </a:r>
            <a:r>
              <a:rPr lang="en-US" sz="3200" dirty="0" err="1"/>
              <a:t>lub</a:t>
            </a:r>
            <a:r>
              <a:rPr lang="en-US" sz="3200" dirty="0"/>
              <a:t> </a:t>
            </a:r>
            <a:r>
              <a:rPr lang="en-US" sz="3200" dirty="0" err="1"/>
              <a:t>spółdzielnie</a:t>
            </a:r>
            <a:r>
              <a:rPr lang="en-US" sz="3200" dirty="0"/>
              <a:t> </a:t>
            </a:r>
            <a:r>
              <a:rPr lang="en-US" sz="3200" dirty="0" err="1"/>
              <a:t>mogą</a:t>
            </a:r>
            <a:r>
              <a:rPr lang="en-US" sz="3200" dirty="0"/>
              <a:t> </a:t>
            </a:r>
            <a:r>
              <a:rPr lang="en-US" sz="3200" dirty="0" err="1"/>
              <a:t>przyczynić</a:t>
            </a:r>
            <a:r>
              <a:rPr lang="en-US" sz="3200" dirty="0"/>
              <a:t> </a:t>
            </a:r>
            <a:r>
              <a:rPr lang="en-US" sz="3200" dirty="0" err="1"/>
              <a:t>się</a:t>
            </a:r>
            <a:r>
              <a:rPr lang="en-US" sz="3200" dirty="0"/>
              <a:t> do </a:t>
            </a:r>
            <a:r>
              <a:rPr lang="en-US" sz="3200" dirty="0" err="1"/>
              <a:t>budowania</a:t>
            </a:r>
            <a:r>
              <a:rPr lang="en-US" sz="3200" dirty="0"/>
              <a:t> </a:t>
            </a:r>
            <a:r>
              <a:rPr lang="en-US" sz="3200" dirty="0" err="1"/>
              <a:t>zrównoważonych</a:t>
            </a:r>
            <a:r>
              <a:rPr lang="en-US" sz="3200" dirty="0"/>
              <a:t> </a:t>
            </a:r>
            <a:r>
              <a:rPr lang="en-US" sz="3200" dirty="0" err="1"/>
              <a:t>przedsiębiorstw</a:t>
            </a:r>
            <a:r>
              <a:rPr lang="en-US" sz="3200" dirty="0"/>
              <a:t> </a:t>
            </a:r>
            <a:r>
              <a:rPr lang="en-US" sz="3200" dirty="0" err="1"/>
              <a:t>turystycznych</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dirty="0"/>
              <a:t>W </a:t>
            </a:r>
            <a:r>
              <a:rPr lang="en-US" sz="3200" dirty="0" err="1"/>
              <a:t>jaki</a:t>
            </a:r>
            <a:r>
              <a:rPr lang="en-US" sz="3200" dirty="0"/>
              <a:t> </a:t>
            </a:r>
            <a:r>
              <a:rPr lang="en-US" sz="3200" dirty="0" err="1"/>
              <a:t>sposób</a:t>
            </a:r>
            <a:r>
              <a:rPr lang="en-US" sz="3200" dirty="0"/>
              <a:t> </a:t>
            </a:r>
            <a:r>
              <a:rPr lang="en-US" sz="3200" dirty="0" err="1"/>
              <a:t>możesz</a:t>
            </a:r>
            <a:r>
              <a:rPr lang="en-US" sz="3200" dirty="0"/>
              <a:t> </a:t>
            </a:r>
            <a:r>
              <a:rPr lang="en-US" sz="3200" dirty="0" err="1"/>
              <a:t>wykorzystać</a:t>
            </a:r>
            <a:r>
              <a:rPr lang="en-US" sz="3200" dirty="0"/>
              <a:t> </a:t>
            </a:r>
            <a:r>
              <a:rPr lang="en-US" sz="3200" dirty="0" err="1"/>
              <a:t>wiedzę</a:t>
            </a:r>
            <a:r>
              <a:rPr lang="en-US" sz="3200" dirty="0"/>
              <a:t> </a:t>
            </a:r>
            <a:r>
              <a:rPr lang="en-US" sz="3200" dirty="0" err="1"/>
              <a:t>zdobytą</a:t>
            </a:r>
            <a:r>
              <a:rPr lang="en-US" sz="3200" dirty="0"/>
              <a:t> w </a:t>
            </a:r>
            <a:r>
              <a:rPr lang="en-US" sz="3200" dirty="0" err="1"/>
              <a:t>ramach</a:t>
            </a:r>
            <a:r>
              <a:rPr lang="en-US" sz="3200" dirty="0"/>
              <a:t> </a:t>
            </a:r>
            <a:r>
              <a:rPr lang="en-US" sz="3200" dirty="0" err="1"/>
              <a:t>tego</a:t>
            </a:r>
            <a:r>
              <a:rPr lang="en-US" sz="3200" dirty="0"/>
              <a:t> </a:t>
            </a:r>
            <a:r>
              <a:rPr lang="en-US" sz="3200" dirty="0" err="1"/>
              <a:t>modułu</a:t>
            </a:r>
            <a:r>
              <a:rPr lang="en-US" sz="3200" dirty="0"/>
              <a:t> w </a:t>
            </a:r>
            <a:r>
              <a:rPr lang="en-US" sz="3200" dirty="0" err="1"/>
              <a:t>swojej</a:t>
            </a:r>
            <a:r>
              <a:rPr lang="en-US" sz="3200" dirty="0"/>
              <a:t> </a:t>
            </a:r>
            <a:r>
              <a:rPr lang="en-US" sz="3200" dirty="0" err="1"/>
              <a:t>obecnej</a:t>
            </a:r>
            <a:r>
              <a:rPr lang="en-US" sz="3200" dirty="0"/>
              <a:t> </a:t>
            </a:r>
            <a:r>
              <a:rPr lang="en-US" sz="3200" dirty="0" err="1"/>
              <a:t>pracy</a:t>
            </a:r>
            <a:r>
              <a:rPr lang="en-US" sz="3200" dirty="0"/>
              <a:t> </a:t>
            </a:r>
            <a:r>
              <a:rPr lang="en-US" sz="3200" dirty="0" err="1"/>
              <a:t>lub</a:t>
            </a:r>
            <a:r>
              <a:rPr lang="en-US" sz="3200" dirty="0"/>
              <a:t> </a:t>
            </a:r>
            <a:r>
              <a:rPr lang="en-US" sz="3200" dirty="0" err="1"/>
              <a:t>przyszłych</a:t>
            </a:r>
            <a:r>
              <a:rPr lang="en-US" sz="3200" dirty="0"/>
              <a:t> </a:t>
            </a:r>
            <a:r>
              <a:rPr lang="en-US" sz="3200" dirty="0" err="1"/>
              <a:t>aspiracjach</a:t>
            </a:r>
            <a:r>
              <a:rPr lang="en-US" sz="3200" dirty="0"/>
              <a:t> </a:t>
            </a:r>
            <a:r>
              <a:rPr lang="en-US" sz="3200" dirty="0" err="1"/>
              <a:t>związanych</a:t>
            </a:r>
            <a:r>
              <a:rPr lang="en-US" sz="3200" dirty="0"/>
              <a:t> z </a:t>
            </a:r>
            <a:r>
              <a:rPr lang="en-US" sz="3200" dirty="0" err="1"/>
              <a:t>branżą</a:t>
            </a:r>
            <a:r>
              <a:rPr lang="en-US" sz="3200" dirty="0"/>
              <a:t> </a:t>
            </a:r>
            <a:r>
              <a:rPr lang="en-US" sz="3200" dirty="0" err="1"/>
              <a:t>turystyczną</a:t>
            </a:r>
            <a:r>
              <a:rPr lang="en-US" sz="3200" dirty="0"/>
              <a:t>? </a:t>
            </a:r>
            <a:endParaRPr dirty="0"/>
          </a:p>
          <a:p>
            <a:pPr marL="457200" lvl="0" indent="-457200" algn="l" rtl="0">
              <a:lnSpc>
                <a:spcPct val="200000"/>
              </a:lnSpc>
              <a:spcBef>
                <a:spcPts val="0"/>
              </a:spcBef>
              <a:spcAft>
                <a:spcPts val="0"/>
              </a:spcAft>
              <a:buClr>
                <a:srgbClr val="323232"/>
              </a:buClr>
              <a:buSzPts val="3600"/>
              <a:buFont typeface="Arial"/>
              <a:buChar char="•"/>
            </a:pPr>
            <a:r>
              <a:rPr lang="en-US" sz="3200" dirty="0" err="1"/>
              <a:t>Jakich</a:t>
            </a:r>
            <a:r>
              <a:rPr lang="en-US" sz="3200" dirty="0"/>
              <a:t> </a:t>
            </a:r>
            <a:r>
              <a:rPr lang="en-US" sz="3200" dirty="0" err="1"/>
              <a:t>dodatkowych</a:t>
            </a:r>
            <a:r>
              <a:rPr lang="en-US" sz="3200" dirty="0"/>
              <a:t> </a:t>
            </a:r>
            <a:r>
              <a:rPr lang="en-US" sz="3200" dirty="0" err="1"/>
              <a:t>zasobów</a:t>
            </a:r>
            <a:r>
              <a:rPr lang="en-US" sz="3200" dirty="0"/>
              <a:t> </a:t>
            </a:r>
            <a:r>
              <a:rPr lang="en-US" sz="3200" dirty="0" err="1"/>
              <a:t>lub</a:t>
            </a:r>
            <a:r>
              <a:rPr lang="en-US" sz="3200" dirty="0"/>
              <a:t> </a:t>
            </a:r>
            <a:r>
              <a:rPr lang="en-US" sz="3200" dirty="0" err="1"/>
              <a:t>informacji</a:t>
            </a:r>
            <a:r>
              <a:rPr lang="en-US" sz="3200" dirty="0"/>
              <a:t> </a:t>
            </a:r>
            <a:r>
              <a:rPr lang="en-US" sz="3200" dirty="0" err="1"/>
              <a:t>potrzebujesz</a:t>
            </a:r>
            <a:r>
              <a:rPr lang="en-US" sz="3200" dirty="0"/>
              <a:t>, aby </a:t>
            </a:r>
            <a:r>
              <a:rPr lang="en-US" sz="3200" dirty="0" err="1"/>
              <a:t>pogłębić</a:t>
            </a:r>
            <a:r>
              <a:rPr lang="en-US" sz="3200" dirty="0"/>
              <a:t> </a:t>
            </a:r>
            <a:r>
              <a:rPr lang="en-US" sz="3200" dirty="0" err="1"/>
              <a:t>swoje</a:t>
            </a:r>
            <a:r>
              <a:rPr lang="en-US" sz="3200" dirty="0"/>
              <a:t> </a:t>
            </a:r>
            <a:r>
              <a:rPr lang="en-US" sz="3200" dirty="0" err="1"/>
              <a:t>zrozumienie</a:t>
            </a:r>
            <a:r>
              <a:rPr lang="en-US" sz="3200" dirty="0"/>
              <a:t> </a:t>
            </a:r>
            <a:r>
              <a:rPr lang="en-US" sz="3200" dirty="0" err="1"/>
              <a:t>zrównoważonych</a:t>
            </a:r>
            <a:r>
              <a:rPr lang="en-US" sz="3200" dirty="0"/>
              <a:t> </a:t>
            </a:r>
            <a:r>
              <a:rPr lang="en-US" sz="3200" dirty="0" err="1"/>
              <a:t>modeli</a:t>
            </a:r>
            <a:r>
              <a:rPr lang="en-US" sz="3200" dirty="0"/>
              <a:t> </a:t>
            </a:r>
            <a:r>
              <a:rPr lang="en-US" sz="3200" dirty="0" err="1"/>
              <a:t>biznesowych</a:t>
            </a:r>
            <a:r>
              <a:rPr lang="en-US" sz="3200" dirty="0"/>
              <a:t>?</a:t>
            </a:r>
            <a:endParaRPr sz="3200" dirty="0"/>
          </a:p>
        </p:txBody>
      </p:sp>
      <p:sp>
        <p:nvSpPr>
          <p:cNvPr id="490" name="Google Shape;490;p76"/>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a:t>Końcowe przemyślenia</a:t>
            </a:r>
            <a:endParaRPr b="1"/>
          </a:p>
        </p:txBody>
      </p:sp>
      <p:pic>
        <p:nvPicPr>
          <p:cNvPr id="491" name="Google Shape;491;p76"/>
          <p:cNvPicPr preferRelativeResize="0"/>
          <p:nvPr/>
        </p:nvPicPr>
        <p:blipFill rotWithShape="1">
          <a:blip r:embed="rId3">
            <a:alphaModFix/>
          </a:blip>
          <a:srcRect/>
          <a:stretch/>
        </p:blipFill>
        <p:spPr>
          <a:xfrm>
            <a:off x="1381857" y="3943350"/>
            <a:ext cx="5829300" cy="58293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77"/>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pic>
        <p:nvPicPr>
          <p:cNvPr id="497" name="Google Shape;497;p77"/>
          <p:cNvPicPr preferRelativeResize="0"/>
          <p:nvPr/>
        </p:nvPicPr>
        <p:blipFill rotWithShape="1">
          <a:blip r:embed="rId3">
            <a:alphaModFix/>
          </a:blip>
          <a:srcRect l="6288" t="6224" r="6544" b="5262"/>
          <a:stretch/>
        </p:blipFill>
        <p:spPr>
          <a:xfrm>
            <a:off x="7117080" y="1704833"/>
            <a:ext cx="10149840" cy="1030633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4468</TotalTime>
  <Words>1998</Words>
  <Application>Microsoft Office PowerPoint</Application>
  <PresentationFormat>Niestandardowy</PresentationFormat>
  <Paragraphs>195</Paragraphs>
  <Slides>46</Slides>
  <Notes>46</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46</vt:i4>
      </vt:variant>
    </vt:vector>
  </HeadingPairs>
  <TitlesOfParts>
    <vt:vector size="49" baseType="lpstr">
      <vt:lpstr>Arial</vt:lpstr>
      <vt:lpstr>Noto Sans Symbols</vt:lpstr>
      <vt:lpstr>Office Theme</vt:lpstr>
      <vt:lpstr>Prezentacja programu PowerPoint</vt:lpstr>
      <vt:lpstr>8. Zrównoważone modele biznesowe</vt:lpstr>
      <vt:lpstr>Cele</vt:lpstr>
      <vt:lpstr>Co przychodzi Ci na myśl, gdy słyszysz termin „zrównoważony model biznesowy” w turystyce?</vt:lpstr>
      <vt:lpstr>Czym jest zrównoważony model biznesowy w turystyce?</vt:lpstr>
      <vt:lpstr>1. Wprowadzenie: konieczność zrównoważonej turystyki</vt:lpstr>
      <vt:lpstr>Prezentacja programu PowerPoint</vt:lpstr>
      <vt:lpstr>2. Zrozumienie zrównoważonych modeli biznesowych (SBM)</vt:lpstr>
      <vt:lpstr>Prezentacja programu PowerPoint</vt:lpstr>
      <vt:lpstr>2.1. Kluczowe cechy zrównoważonego modelu biznesowego.</vt:lpstr>
      <vt:lpstr>2.2. Dlaczego zrównoważone modele biznesowe są niezbędne dla turystyki?</vt:lpstr>
      <vt:lpstr>2.3. Poza zrównoważonym rozwojem: rozwój turystyki regeneracyjnej.</vt:lpstr>
      <vt:lpstr>3. Ramy i archetypy zrównoważonych modeli biznesowych.</vt:lpstr>
      <vt:lpstr>Prezentacja programu PowerPoint</vt:lpstr>
      <vt:lpstr>3.1. Ośmiostopniowy model zrównoważonego biznesu autorstwa Szekely'ego i Dossy. </vt:lpstr>
      <vt:lpstr>3.2. Osiem archetypów zrównoważonych modeli biznesowych według Bockena, Shorta i Evansa.</vt:lpstr>
      <vt:lpstr>3.3. Trójwarstwowy model biznesowy (TLBMC) autorstwa Joyce'a i Paquina.</vt:lpstr>
      <vt:lpstr>Prezentacja programu PowerPoint</vt:lpstr>
      <vt:lpstr>Prezentacja programu PowerPoint</vt:lpstr>
      <vt:lpstr>Prezentacja programu PowerPoint</vt:lpstr>
      <vt:lpstr>4. Ćwiczenie</vt:lpstr>
      <vt:lpstr>Zastosowanie modelu biznesowego zrównoważonego rozwoju </vt:lpstr>
      <vt:lpstr>Prezentacja programu PowerPoint</vt:lpstr>
      <vt:lpstr>Warstwa ekonomiczna</vt:lpstr>
      <vt:lpstr>Prezentacja programu PowerPoint</vt:lpstr>
      <vt:lpstr>Warstwa środowiskowa</vt:lpstr>
      <vt:lpstr>Prezentacja programu PowerPoint</vt:lpstr>
      <vt:lpstr>Warstwa społeczna</vt:lpstr>
      <vt:lpstr>5. Praktyczne strategie dla zrównoważonych przedsiębiorstw turystycznych.</vt:lpstr>
      <vt:lpstr>Prezentacja programu PowerPoint</vt:lpstr>
      <vt:lpstr>Prezentacja programu PowerPoint</vt:lpstr>
      <vt:lpstr>5. Przykłady zrównoważonych praktyk turystycznych w Europie.</vt:lpstr>
      <vt:lpstr>Atout France</vt:lpstr>
      <vt:lpstr> Puszcza Białowieska – Park Narodowy</vt:lpstr>
      <vt:lpstr>Sieć inteligentnych destynacji turystycznych</vt:lpstr>
      <vt:lpstr>Geopark Viana do Castelo</vt:lpstr>
      <vt:lpstr>Prezentacja programu PowerPoint</vt:lpstr>
      <vt:lpstr>Viaggi e Miraggi</vt:lpstr>
      <vt:lpstr>Hostel Welcommon</vt:lpstr>
      <vt:lpstr>La Surera</vt:lpstr>
      <vt:lpstr>8. Wnioski</vt:lpstr>
      <vt:lpstr>Prezentacja programu PowerPoint</vt:lpstr>
      <vt:lpstr>Prezentacja programu PowerPoint</vt:lpstr>
      <vt:lpstr>Końcowe przemyślenia</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keywords>, docId:0FEF4DEEC8439E8D80C9118B81E5CBC1</cp:keywords>
  <cp:lastModifiedBy>Iwona Majewska</cp:lastModifiedBy>
  <cp:revision>19</cp:revision>
  <dcterms:modified xsi:type="dcterms:W3CDTF">2026-03-05T20:34:21Z</dcterms:modified>
</cp:coreProperties>
</file>