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Lst>
  <p:sldSz cy="13716000" cx="2438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824">
          <p15:clr>
            <a:srgbClr val="A4A3A4"/>
          </p15:clr>
        </p15:guide>
        <p15:guide id="2" pos="7680">
          <p15:clr>
            <a:srgbClr val="A4A3A4"/>
          </p15:clr>
        </p15:guide>
      </p15:sldGuideLst>
    </p:ext>
    <p:ext uri="GoogleSlidesCustomDataVersion2">
      <go:slidesCustomData xmlns:go="http://customooxmlschemas.google.com/" r:id="rId33" roundtripDataSignature="AMtx7mjUySvZTQ2ExmRno/ggcrqVYB7tB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8FE1963-9F24-48FA-8D35-F6DA049107D3}">
  <a:tblStyle styleId="{58FE1963-9F24-48FA-8D35-F6DA049107D3}"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824" orient="horz"/>
        <p:guide pos="76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customschemas.google.com/relationships/presentationmetadata" Target="metadata"/><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2" name="Google Shape;9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7" name="Google Shape;97;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2" name="Google Shape;102;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9" name="Google Shape;10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7" name="Google Shape;117;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3" name="Google Shape;123;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0" name="Google Shape;130;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5" name="Google Shape;135;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136" name="Google Shape;136;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2" name="Google Shape;14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 name="Google Shape;149;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150" name="Google Shape;150;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7" name="Google Shape;157;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2" name="Google Shape;162;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163" name="Google Shape;163;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7" name="Google Shape;177;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178" name="Google Shape;178;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Calibri"/>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189" name="Google Shape;189;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2" name="Google Shape;202;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1" name="Google Shape;211;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216" name="Google Shape;216;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2" name="Google Shape;232;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7" name="Google Shape;237;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3" name="Google Shape;243;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8" name="Google Shape;248;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3" name="Google Shape;253;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8" name="Google Shape;258;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4" name="Google Shape;264;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0" name="Google Shape;270;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5" name="Google Shape;275;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 Id="rId3" Type="http://schemas.openxmlformats.org/officeDocument/2006/relationships/image" Target="../media/image2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 Id="rId3"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3.png"/><Relationship Id="rId5" Type="http://schemas.openxmlformats.org/officeDocument/2006/relationships/image" Target="../media/image9.png"/><Relationship Id="rId6" Type="http://schemas.openxmlformats.org/officeDocument/2006/relationships/image" Target="../media/image7.png"/><Relationship Id="rId7" Type="http://schemas.openxmlformats.org/officeDocument/2006/relationships/image" Target="../media/image1.png"/><Relationship Id="rId8" Type="http://schemas.openxmlformats.org/officeDocument/2006/relationships/image" Target="../media/image1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 Id="rId3" Type="http://schemas.openxmlformats.org/officeDocument/2006/relationships/image" Target="../media/image2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2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werPoint Cover Page" showMasterSp="0">
  <p:cSld name="PowerPoint Cover Page">
    <p:bg>
      <p:bgPr>
        <a:solidFill>
          <a:schemeClr val="accent1"/>
        </a:solidFill>
      </p:bgPr>
    </p:bg>
    <p:spTree>
      <p:nvGrpSpPr>
        <p:cNvPr id="12" name="Shape 12"/>
        <p:cNvGrpSpPr/>
        <p:nvPr/>
      </p:nvGrpSpPr>
      <p:grpSpPr>
        <a:xfrm>
          <a:off x="0" y="0"/>
          <a:ext cx="0" cy="0"/>
          <a:chOff x="0" y="0"/>
          <a:chExt cx="0" cy="0"/>
        </a:xfrm>
      </p:grpSpPr>
      <p:sp>
        <p:nvSpPr>
          <p:cNvPr id="13" name="Google Shape;13;p28"/>
          <p:cNvSpPr txBox="1"/>
          <p:nvPr>
            <p:ph type="title"/>
          </p:nvPr>
        </p:nvSpPr>
        <p:spPr>
          <a:xfrm>
            <a:off x="762001" y="5657851"/>
            <a:ext cx="15128874" cy="377189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descr="A black and white logo&#10;&#10;AI-generated content may be incorrect." id="14" name="Google Shape;14;p28"/>
          <p:cNvPicPr preferRelativeResize="0"/>
          <p:nvPr/>
        </p:nvPicPr>
        <p:blipFill rotWithShape="1">
          <a:blip r:embed="rId2">
            <a:alphaModFix/>
          </a:blip>
          <a:srcRect b="0" l="0" r="0" t="0"/>
          <a:stretch/>
        </p:blipFill>
        <p:spPr>
          <a:xfrm>
            <a:off x="762000" y="762000"/>
            <a:ext cx="3200400" cy="769571"/>
          </a:xfrm>
          <a:prstGeom prst="rect">
            <a:avLst/>
          </a:prstGeom>
          <a:noFill/>
          <a:ln>
            <a:noFill/>
          </a:ln>
        </p:spPr>
      </p:pic>
      <p:pic>
        <p:nvPicPr>
          <p:cNvPr descr="A black and white logo&#10;&#10;AI-generated content may be incorrect." id="15" name="Google Shape;15;p28"/>
          <p:cNvPicPr preferRelativeResize="0"/>
          <p:nvPr/>
        </p:nvPicPr>
        <p:blipFill rotWithShape="1">
          <a:blip r:embed="rId3">
            <a:alphaModFix amt="10000"/>
          </a:blip>
          <a:srcRect b="0" l="0" r="0" t="0"/>
          <a:stretch/>
        </p:blipFill>
        <p:spPr>
          <a:xfrm>
            <a:off x="8400250" y="762000"/>
            <a:ext cx="15221750" cy="12192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showMasterSp="0">
  <p:cSld name="Section Title">
    <p:bg>
      <p:bgPr>
        <a:solidFill>
          <a:schemeClr val="accent1"/>
        </a:solidFill>
      </p:bgPr>
    </p:bg>
    <p:spTree>
      <p:nvGrpSpPr>
        <p:cNvPr id="16" name="Shape 16"/>
        <p:cNvGrpSpPr/>
        <p:nvPr/>
      </p:nvGrpSpPr>
      <p:grpSpPr>
        <a:xfrm>
          <a:off x="0" y="0"/>
          <a:ext cx="0" cy="0"/>
          <a:chOff x="0" y="0"/>
          <a:chExt cx="0" cy="0"/>
        </a:xfrm>
      </p:grpSpPr>
      <p:sp>
        <p:nvSpPr>
          <p:cNvPr id="17" name="Google Shape;17;p29"/>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p:cSld name="Título y objetos">
    <p:spTree>
      <p:nvGrpSpPr>
        <p:cNvPr id="18" name="Shape 18"/>
        <p:cNvGrpSpPr/>
        <p:nvPr/>
      </p:nvGrpSpPr>
      <p:grpSpPr>
        <a:xfrm>
          <a:off x="0" y="0"/>
          <a:ext cx="0" cy="0"/>
          <a:chOff x="0" y="0"/>
          <a:chExt cx="0" cy="0"/>
        </a:xfrm>
      </p:grpSpPr>
      <p:sp>
        <p:nvSpPr>
          <p:cNvPr id="19" name="Google Shape;19;p30"/>
          <p:cNvSpPr txBox="1"/>
          <p:nvPr>
            <p:ph idx="1" type="body"/>
          </p:nvPr>
        </p:nvSpPr>
        <p:spPr>
          <a:xfrm>
            <a:off x="755650" y="4438650"/>
            <a:ext cx="22866350" cy="725805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0" name="Google Shape;20;p30"/>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30"/>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22" name="Google Shape;22;p30"/>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23" name="Google Shape;23;p30"/>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Objeto">
  <p:cSld name="Título e Objeto">
    <p:spTree>
      <p:nvGrpSpPr>
        <p:cNvPr id="24" name="Shape 24"/>
        <p:cNvGrpSpPr/>
        <p:nvPr/>
      </p:nvGrpSpPr>
      <p:grpSpPr>
        <a:xfrm>
          <a:off x="0" y="0"/>
          <a:ext cx="0" cy="0"/>
          <a:chOff x="0" y="0"/>
          <a:chExt cx="0" cy="0"/>
        </a:xfrm>
      </p:grpSpPr>
      <p:sp>
        <p:nvSpPr>
          <p:cNvPr id="25" name="Google Shape;25;p31"/>
          <p:cNvSpPr txBox="1"/>
          <p:nvPr>
            <p:ph idx="1" type="body"/>
          </p:nvPr>
        </p:nvSpPr>
        <p:spPr>
          <a:xfrm>
            <a:off x="755650" y="4438650"/>
            <a:ext cx="22866350" cy="725805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6" name="Google Shape;26;p31"/>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31"/>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323232"/>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28" name="Google Shape;28;p31"/>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29" name="Google Shape;29;p31"/>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showMasterSp="0">
  <p:cSld name="End Slide">
    <p:bg>
      <p:bgPr>
        <a:solidFill>
          <a:schemeClr val="accent1"/>
        </a:solidFill>
      </p:bgPr>
    </p:bg>
    <p:spTree>
      <p:nvGrpSpPr>
        <p:cNvPr id="30" name="Shape 30"/>
        <p:cNvGrpSpPr/>
        <p:nvPr/>
      </p:nvGrpSpPr>
      <p:grpSpPr>
        <a:xfrm>
          <a:off x="0" y="0"/>
          <a:ext cx="0" cy="0"/>
          <a:chOff x="0" y="0"/>
          <a:chExt cx="0" cy="0"/>
        </a:xfrm>
      </p:grpSpPr>
      <p:pic>
        <p:nvPicPr>
          <p:cNvPr descr="A black and white logo&#10;&#10;AI-generated content may be incorrect." id="31" name="Google Shape;31;p32"/>
          <p:cNvPicPr preferRelativeResize="0"/>
          <p:nvPr/>
        </p:nvPicPr>
        <p:blipFill rotWithShape="1">
          <a:blip r:embed="rId2">
            <a:alphaModFix/>
          </a:blip>
          <a:srcRect b="0" l="0" r="0" t="0"/>
          <a:stretch/>
        </p:blipFill>
        <p:spPr>
          <a:xfrm>
            <a:off x="5841479" y="3803898"/>
            <a:ext cx="12701042" cy="3054102"/>
          </a:xfrm>
          <a:prstGeom prst="rect">
            <a:avLst/>
          </a:prstGeom>
          <a:noFill/>
          <a:ln>
            <a:noFill/>
          </a:ln>
        </p:spPr>
      </p:pic>
      <p:pic>
        <p:nvPicPr>
          <p:cNvPr descr="Blue text on a black background&#10;&#10;AI-generated content may be incorrect." id="32" name="Google Shape;32;p32"/>
          <p:cNvPicPr preferRelativeResize="0"/>
          <p:nvPr/>
        </p:nvPicPr>
        <p:blipFill rotWithShape="1">
          <a:blip r:embed="rId3">
            <a:alphaModFix/>
          </a:blip>
          <a:srcRect b="0" l="0" r="0" t="0"/>
          <a:stretch/>
        </p:blipFill>
        <p:spPr>
          <a:xfrm>
            <a:off x="761999" y="12192000"/>
            <a:ext cx="3415313" cy="762000"/>
          </a:xfrm>
          <a:prstGeom prst="rect">
            <a:avLst/>
          </a:prstGeom>
          <a:noFill/>
          <a:ln>
            <a:noFill/>
          </a:ln>
        </p:spPr>
      </p:pic>
      <p:sp>
        <p:nvSpPr>
          <p:cNvPr id="33" name="Google Shape;33;p32"/>
          <p:cNvSpPr txBox="1"/>
          <p:nvPr/>
        </p:nvSpPr>
        <p:spPr>
          <a:xfrm>
            <a:off x="4625975" y="12410817"/>
            <a:ext cx="18996025" cy="553998"/>
          </a:xfrm>
          <a:prstGeom prst="rect">
            <a:avLst/>
          </a:prstGeom>
          <a:noFill/>
          <a:ln>
            <a:noFill/>
          </a:ln>
        </p:spPr>
        <p:txBody>
          <a:bodyPr anchorCtr="0" anchor="t" bIns="0" lIns="0" spcFirstLastPara="1" rIns="0" wrap="square" tIns="0">
            <a:spAutoFit/>
          </a:bodyPr>
          <a:lstStyle/>
          <a:p>
            <a:pPr indent="0" lvl="0" marL="0" marR="0" rtl="0" algn="just">
              <a:lnSpc>
                <a:spcPct val="100000"/>
              </a:lnSpc>
              <a:spcBef>
                <a:spcPts val="0"/>
              </a:spcBef>
              <a:spcAft>
                <a:spcPts val="0"/>
              </a:spcAft>
              <a:buClr>
                <a:schemeClr val="lt1"/>
              </a:buClr>
              <a:buSzPts val="2700"/>
              <a:buFont typeface="Arial"/>
              <a:buNone/>
            </a:pPr>
            <a:r>
              <a:rPr b="0" baseline="30000" i="0" lang="en-US" sz="2700" u="none" cap="none" strike="noStrike">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2024-1-ES01-KA220-VET-000255069]”</a:t>
            </a:r>
            <a:endParaRPr b="0" i="0" sz="1400" u="none" cap="none" strike="noStrike">
              <a:solidFill>
                <a:srgbClr val="000000"/>
              </a:solidFill>
              <a:latin typeface="Arial"/>
              <a:ea typeface="Arial"/>
              <a:cs typeface="Arial"/>
              <a:sym typeface="Arial"/>
            </a:endParaRPr>
          </a:p>
        </p:txBody>
      </p:sp>
      <p:grpSp>
        <p:nvGrpSpPr>
          <p:cNvPr id="34" name="Google Shape;34;p32"/>
          <p:cNvGrpSpPr/>
          <p:nvPr/>
        </p:nvGrpSpPr>
        <p:grpSpPr>
          <a:xfrm>
            <a:off x="1633044" y="9658153"/>
            <a:ext cx="21117911" cy="908071"/>
            <a:chOff x="761999" y="9658153"/>
            <a:chExt cx="21117911" cy="908071"/>
          </a:xfrm>
        </p:grpSpPr>
        <p:pic>
          <p:nvPicPr>
            <p:cNvPr descr="A white text on a black background&#10;&#10;AI-generated content may be incorrect." id="35" name="Google Shape;35;p32"/>
            <p:cNvPicPr preferRelativeResize="0"/>
            <p:nvPr/>
          </p:nvPicPr>
          <p:blipFill rotWithShape="1">
            <a:blip r:embed="rId4">
              <a:alphaModFix/>
            </a:blip>
            <a:srcRect b="0" l="0" r="0" t="0"/>
            <a:stretch/>
          </p:blipFill>
          <p:spPr>
            <a:xfrm>
              <a:off x="12863636" y="9658153"/>
              <a:ext cx="3372832" cy="908071"/>
            </a:xfrm>
            <a:prstGeom prst="rect">
              <a:avLst/>
            </a:prstGeom>
            <a:noFill/>
            <a:ln>
              <a:noFill/>
            </a:ln>
          </p:spPr>
        </p:pic>
        <p:pic>
          <p:nvPicPr>
            <p:cNvPr descr="A black and white logo&#10;&#10;AI-generated content may be incorrect." id="36" name="Google Shape;36;p32"/>
            <p:cNvPicPr preferRelativeResize="0"/>
            <p:nvPr/>
          </p:nvPicPr>
          <p:blipFill rotWithShape="1">
            <a:blip r:embed="rId5">
              <a:alphaModFix/>
            </a:blip>
            <a:srcRect b="0" l="0" r="0" t="0"/>
            <a:stretch/>
          </p:blipFill>
          <p:spPr>
            <a:xfrm>
              <a:off x="21044111" y="9730425"/>
              <a:ext cx="835799" cy="835799"/>
            </a:xfrm>
            <a:prstGeom prst="rect">
              <a:avLst/>
            </a:prstGeom>
            <a:noFill/>
            <a:ln>
              <a:noFill/>
            </a:ln>
          </p:spPr>
        </p:pic>
        <p:pic>
          <p:nvPicPr>
            <p:cNvPr descr="A black and white logo&#10;&#10;AI-generated content may be incorrect." id="37" name="Google Shape;37;p32"/>
            <p:cNvPicPr preferRelativeResize="0"/>
            <p:nvPr/>
          </p:nvPicPr>
          <p:blipFill rotWithShape="1">
            <a:blip r:embed="rId6">
              <a:alphaModFix/>
            </a:blip>
            <a:srcRect b="0" l="0" r="0" t="0"/>
            <a:stretch/>
          </p:blipFill>
          <p:spPr>
            <a:xfrm>
              <a:off x="17254641" y="9812433"/>
              <a:ext cx="2771295" cy="753791"/>
            </a:xfrm>
            <a:prstGeom prst="rect">
              <a:avLst/>
            </a:prstGeom>
            <a:noFill/>
            <a:ln>
              <a:noFill/>
            </a:ln>
          </p:spPr>
        </p:pic>
        <p:pic>
          <p:nvPicPr>
            <p:cNvPr descr="A white text on a black background&#10;&#10;AI-generated content may be incorrect." id="38" name="Google Shape;38;p32"/>
            <p:cNvPicPr preferRelativeResize="0"/>
            <p:nvPr/>
          </p:nvPicPr>
          <p:blipFill rotWithShape="1">
            <a:blip r:embed="rId7">
              <a:alphaModFix/>
            </a:blip>
            <a:srcRect b="0" l="0" r="0" t="0"/>
            <a:stretch/>
          </p:blipFill>
          <p:spPr>
            <a:xfrm>
              <a:off x="761999" y="9658153"/>
              <a:ext cx="3015706" cy="908071"/>
            </a:xfrm>
            <a:prstGeom prst="rect">
              <a:avLst/>
            </a:prstGeom>
            <a:noFill/>
            <a:ln>
              <a:noFill/>
            </a:ln>
          </p:spPr>
        </p:pic>
        <p:pic>
          <p:nvPicPr>
            <p:cNvPr id="39" name="Google Shape;39;p32"/>
            <p:cNvPicPr preferRelativeResize="0"/>
            <p:nvPr/>
          </p:nvPicPr>
          <p:blipFill rotWithShape="1">
            <a:blip r:embed="rId8">
              <a:alphaModFix/>
            </a:blip>
            <a:srcRect b="0" l="0" r="0" t="0"/>
            <a:stretch/>
          </p:blipFill>
          <p:spPr>
            <a:xfrm>
              <a:off x="4795878" y="9681828"/>
              <a:ext cx="3015706" cy="884396"/>
            </a:xfrm>
            <a:prstGeom prst="rect">
              <a:avLst/>
            </a:prstGeom>
            <a:noFill/>
            <a:ln>
              <a:noFill/>
            </a:ln>
          </p:spPr>
        </p:pic>
        <p:pic>
          <p:nvPicPr>
            <p:cNvPr id="40" name="Google Shape;40;p32"/>
            <p:cNvPicPr preferRelativeResize="0"/>
            <p:nvPr/>
          </p:nvPicPr>
          <p:blipFill rotWithShape="1">
            <a:blip r:embed="rId9">
              <a:alphaModFix/>
            </a:blip>
            <a:srcRect b="0" l="0" r="0" t="0"/>
            <a:stretch/>
          </p:blipFill>
          <p:spPr>
            <a:xfrm>
              <a:off x="8829757" y="9749443"/>
              <a:ext cx="3015706" cy="816781"/>
            </a:xfrm>
            <a:prstGeom prst="rect">
              <a:avLst/>
            </a:prstGeom>
            <a:noFill/>
            <a:ln>
              <a:noFill/>
            </a:ln>
          </p:spPr>
        </p:pic>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Dark" showMasterSp="0">
  <p:cSld name="Section Title Dark">
    <p:bg>
      <p:bgPr>
        <a:solidFill>
          <a:srgbClr val="323232"/>
        </a:solidFill>
      </p:bgPr>
    </p:bg>
    <p:spTree>
      <p:nvGrpSpPr>
        <p:cNvPr id="41" name="Shape 41"/>
        <p:cNvGrpSpPr/>
        <p:nvPr/>
      </p:nvGrpSpPr>
      <p:grpSpPr>
        <a:xfrm>
          <a:off x="0" y="0"/>
          <a:ext cx="0" cy="0"/>
          <a:chOff x="0" y="0"/>
          <a:chExt cx="0" cy="0"/>
        </a:xfrm>
      </p:grpSpPr>
      <p:sp>
        <p:nvSpPr>
          <p:cNvPr id="42" name="Google Shape;42;p33"/>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11500"/>
              <a:buFont typeface="Arial"/>
              <a:buNone/>
              <a:defRPr sz="115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33"/>
          <p:cNvSpPr txBox="1"/>
          <p:nvPr/>
        </p:nvSpPr>
        <p:spPr>
          <a:xfrm>
            <a:off x="762001" y="9639300"/>
            <a:ext cx="15128874" cy="20574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chemeClr val="accent1"/>
              </a:buClr>
              <a:buSzPts val="5400"/>
              <a:buFont typeface="Arial"/>
              <a:buNone/>
            </a:pPr>
            <a:r>
              <a:rPr b="0" i="0" lang="en-US" sz="5400" u="none" cap="none" strike="noStrike">
                <a:solidFill>
                  <a:schemeClr val="accent1"/>
                </a:solidFill>
                <a:latin typeface="Arial"/>
                <a:ea typeface="Arial"/>
                <a:cs typeface="Arial"/>
                <a:sym typeface="Arial"/>
              </a:rPr>
              <a:t>Click to edit Section Subtitle</a:t>
            </a:r>
            <a:endParaRPr b="0" i="0" sz="5400" u="none" cap="none" strike="noStrike">
              <a:solidFill>
                <a:schemeClr val="accent1"/>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 2">
    <p:spTree>
      <p:nvGrpSpPr>
        <p:cNvPr id="44" name="Shape 44"/>
        <p:cNvGrpSpPr/>
        <p:nvPr/>
      </p:nvGrpSpPr>
      <p:grpSpPr>
        <a:xfrm>
          <a:off x="0" y="0"/>
          <a:ext cx="0" cy="0"/>
          <a:chOff x="0" y="0"/>
          <a:chExt cx="0" cy="0"/>
        </a:xfrm>
      </p:grpSpPr>
      <p:sp>
        <p:nvSpPr>
          <p:cNvPr id="45" name="Google Shape;45;p34"/>
          <p:cNvSpPr/>
          <p:nvPr/>
        </p:nvSpPr>
        <p:spPr>
          <a:xfrm>
            <a:off x="0" y="0"/>
            <a:ext cx="8161338" cy="1371600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46" name="Google Shape;46;p34"/>
          <p:cNvSpPr txBox="1"/>
          <p:nvPr>
            <p:ph idx="1" type="body"/>
          </p:nvPr>
        </p:nvSpPr>
        <p:spPr>
          <a:xfrm>
            <a:off x="8491538" y="1524000"/>
            <a:ext cx="15130462" cy="101727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47" name="Google Shape;47;p34"/>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sp>
        <p:nvSpPr>
          <p:cNvPr id="48" name="Google Shape;48;p34"/>
          <p:cNvSpPr txBox="1"/>
          <p:nvPr>
            <p:ph type="title"/>
          </p:nvPr>
        </p:nvSpPr>
        <p:spPr>
          <a:xfrm>
            <a:off x="761999" y="1524000"/>
            <a:ext cx="5467351" cy="3490452"/>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49" name="Google Shape;49;p34"/>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50" name="Google Shape;50;p34"/>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amp; Large Image">
  <p:cSld name="Content &amp; Large Image">
    <p:spTree>
      <p:nvGrpSpPr>
        <p:cNvPr id="51" name="Shape 51"/>
        <p:cNvGrpSpPr/>
        <p:nvPr/>
      </p:nvGrpSpPr>
      <p:grpSpPr>
        <a:xfrm>
          <a:off x="0" y="0"/>
          <a:ext cx="0" cy="0"/>
          <a:chOff x="0" y="0"/>
          <a:chExt cx="0" cy="0"/>
        </a:xfrm>
      </p:grpSpPr>
      <p:sp>
        <p:nvSpPr>
          <p:cNvPr id="52" name="Google Shape;52;p35"/>
          <p:cNvSpPr txBox="1"/>
          <p:nvPr>
            <p:ph type="ctrTitle"/>
          </p:nvPr>
        </p:nvSpPr>
        <p:spPr>
          <a:xfrm>
            <a:off x="762003" y="1524000"/>
            <a:ext cx="9331321" cy="3105150"/>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sz="80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35"/>
          <p:cNvSpPr txBox="1"/>
          <p:nvPr>
            <p:ph idx="1" type="body"/>
          </p:nvPr>
        </p:nvSpPr>
        <p:spPr>
          <a:xfrm>
            <a:off x="761999" y="5257800"/>
            <a:ext cx="9331321" cy="6438900"/>
          </a:xfrm>
          <a:prstGeom prst="rect">
            <a:avLst/>
          </a:prstGeom>
          <a:noFill/>
          <a:ln>
            <a:noFill/>
          </a:ln>
        </p:spPr>
        <p:txBody>
          <a:bodyPr anchorCtr="0" anchor="t" bIns="0" lIns="0" spcFirstLastPara="1" rIns="0" wrap="square" tIns="0">
            <a:normAutofit/>
          </a:bodyPr>
          <a:lstStyle>
            <a:lvl1pPr indent="-482600" lvl="0" marL="457200" algn="l">
              <a:lnSpc>
                <a:spcPct val="90000"/>
              </a:lnSpc>
              <a:spcBef>
                <a:spcPts val="2000"/>
              </a:spcBef>
              <a:spcAft>
                <a:spcPts val="0"/>
              </a:spcAft>
              <a:buClr>
                <a:srgbClr val="323232"/>
              </a:buClr>
              <a:buSzPts val="4000"/>
              <a:buChar char="•"/>
              <a:defRPr b="0" sz="4000">
                <a:solidFill>
                  <a:srgbClr val="323232"/>
                </a:solidFill>
              </a:defRPr>
            </a:lvl1pPr>
            <a:lvl2pPr indent="-457200" lvl="1" marL="914400" algn="l">
              <a:lnSpc>
                <a:spcPct val="90000"/>
              </a:lnSpc>
              <a:spcBef>
                <a:spcPts val="1000"/>
              </a:spcBef>
              <a:spcAft>
                <a:spcPts val="0"/>
              </a:spcAft>
              <a:buClr>
                <a:srgbClr val="323232"/>
              </a:buClr>
              <a:buSzPts val="3600"/>
              <a:buChar char="•"/>
              <a:defRPr sz="3600">
                <a:solidFill>
                  <a:srgbClr val="323232"/>
                </a:solidFill>
              </a:defRPr>
            </a:lvl2pPr>
            <a:lvl3pPr indent="-431800" lvl="2" marL="1371600" algn="l">
              <a:lnSpc>
                <a:spcPct val="90000"/>
              </a:lnSpc>
              <a:spcBef>
                <a:spcPts val="1000"/>
              </a:spcBef>
              <a:spcAft>
                <a:spcPts val="0"/>
              </a:spcAft>
              <a:buClr>
                <a:srgbClr val="323232"/>
              </a:buClr>
              <a:buSzPts val="3200"/>
              <a:buChar char="•"/>
              <a:defRPr sz="3200">
                <a:solidFill>
                  <a:srgbClr val="323232"/>
                </a:solidFill>
              </a:defRPr>
            </a:lvl3pPr>
            <a:lvl4pPr indent="-406400" lvl="3" marL="1828800" algn="l">
              <a:lnSpc>
                <a:spcPct val="90000"/>
              </a:lnSpc>
              <a:spcBef>
                <a:spcPts val="1000"/>
              </a:spcBef>
              <a:spcAft>
                <a:spcPts val="0"/>
              </a:spcAft>
              <a:buClr>
                <a:srgbClr val="323232"/>
              </a:buClr>
              <a:buSzPts val="2800"/>
              <a:buChar char="•"/>
              <a:defRPr sz="2800">
                <a:solidFill>
                  <a:srgbClr val="323232"/>
                </a:solidFill>
              </a:defRPr>
            </a:lvl4pPr>
            <a:lvl5pPr indent="-406400" lvl="4" marL="2286000" algn="l">
              <a:lnSpc>
                <a:spcPct val="90000"/>
              </a:lnSpc>
              <a:spcBef>
                <a:spcPts val="1000"/>
              </a:spcBef>
              <a:spcAft>
                <a:spcPts val="0"/>
              </a:spcAft>
              <a:buClr>
                <a:srgbClr val="323232"/>
              </a:buClr>
              <a:buSzPts val="2800"/>
              <a:buChar char="•"/>
              <a:defRPr sz="2800">
                <a:solidFill>
                  <a:srgbClr val="323232"/>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54" name="Google Shape;54;p35"/>
          <p:cNvSpPr/>
          <p:nvPr>
            <p:ph idx="2" type="media"/>
          </p:nvPr>
        </p:nvSpPr>
        <p:spPr>
          <a:xfrm>
            <a:off x="10423525" y="0"/>
            <a:ext cx="13960475" cy="13716000"/>
          </a:xfrm>
          <a:prstGeom prst="rect">
            <a:avLst/>
          </a:prstGeom>
          <a:noFill/>
          <a:ln>
            <a:noFill/>
          </a:ln>
        </p:spPr>
        <p:txBody>
          <a:bodyPr anchorCtr="0" anchor="t" bIns="0" lIns="0" spcFirstLastPara="1" rIns="0" wrap="square" tIns="0">
            <a:normAutofit/>
          </a:bodyPr>
          <a:lstStyle>
            <a:lvl1pPr lvl="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lvl="1"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lvl="2"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lvl="3"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lvl="4"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lvl="5"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lvl="6"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lvl="7"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lvl="8"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
        <p:nvSpPr>
          <p:cNvPr id="55" name="Google Shape;55;p35"/>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56" name="Google Shape;56;p35"/>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57" name="Google Shape;57;p35"/>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loured Bar, Content">
  <p:cSld name="Coloured Bar, Content">
    <p:spTree>
      <p:nvGrpSpPr>
        <p:cNvPr id="58" name="Shape 58"/>
        <p:cNvGrpSpPr/>
        <p:nvPr/>
      </p:nvGrpSpPr>
      <p:grpSpPr>
        <a:xfrm>
          <a:off x="0" y="0"/>
          <a:ext cx="0" cy="0"/>
          <a:chOff x="0" y="0"/>
          <a:chExt cx="0" cy="0"/>
        </a:xfrm>
      </p:grpSpPr>
      <p:sp>
        <p:nvSpPr>
          <p:cNvPr id="59" name="Google Shape;59;p36"/>
          <p:cNvSpPr/>
          <p:nvPr/>
        </p:nvSpPr>
        <p:spPr>
          <a:xfrm>
            <a:off x="0" y="1524001"/>
            <a:ext cx="24384000" cy="248756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60" name="Google Shape;60;p36"/>
          <p:cNvSpPr txBox="1"/>
          <p:nvPr>
            <p:ph idx="1" type="body"/>
          </p:nvPr>
        </p:nvSpPr>
        <p:spPr>
          <a:xfrm>
            <a:off x="762000" y="5391150"/>
            <a:ext cx="11264900" cy="630555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61" name="Google Shape;61;p36"/>
          <p:cNvSpPr txBox="1"/>
          <p:nvPr>
            <p:ph idx="2" type="body"/>
          </p:nvPr>
        </p:nvSpPr>
        <p:spPr>
          <a:xfrm>
            <a:off x="12344400" y="5391150"/>
            <a:ext cx="11277600" cy="6305549"/>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62" name="Google Shape;62;p36"/>
          <p:cNvSpPr txBox="1"/>
          <p:nvPr>
            <p:ph type="title"/>
          </p:nvPr>
        </p:nvSpPr>
        <p:spPr>
          <a:xfrm>
            <a:off x="762000" y="2019299"/>
            <a:ext cx="11264900" cy="167562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6"/>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64" name="Google Shape;64;p36"/>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65" name="Google Shape;65;p36"/>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Dark">
  <p:cSld name="Two Content Dark">
    <p:bg>
      <p:bgPr>
        <a:solidFill>
          <a:srgbClr val="323232"/>
        </a:solidFill>
      </p:bgPr>
    </p:bg>
    <p:spTree>
      <p:nvGrpSpPr>
        <p:cNvPr id="66" name="Shape 66"/>
        <p:cNvGrpSpPr/>
        <p:nvPr/>
      </p:nvGrpSpPr>
      <p:grpSpPr>
        <a:xfrm>
          <a:off x="0" y="0"/>
          <a:ext cx="0" cy="0"/>
          <a:chOff x="0" y="0"/>
          <a:chExt cx="0" cy="0"/>
        </a:xfrm>
      </p:grpSpPr>
      <p:sp>
        <p:nvSpPr>
          <p:cNvPr id="67" name="Google Shape;67;p37"/>
          <p:cNvSpPr txBox="1"/>
          <p:nvPr>
            <p:ph type="title"/>
          </p:nvPr>
        </p:nvSpPr>
        <p:spPr>
          <a:xfrm>
            <a:off x="765176" y="1535112"/>
            <a:ext cx="17059274" cy="1827214"/>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37"/>
          <p:cNvSpPr txBox="1"/>
          <p:nvPr>
            <p:ph idx="1" type="body"/>
          </p:nvPr>
        </p:nvSpPr>
        <p:spPr>
          <a:xfrm>
            <a:off x="762000"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69" name="Google Shape;69;p37"/>
          <p:cNvSpPr txBox="1"/>
          <p:nvPr>
            <p:ph idx="2" type="body"/>
          </p:nvPr>
        </p:nvSpPr>
        <p:spPr>
          <a:xfrm>
            <a:off x="762000"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70" name="Google Shape;70;p37"/>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FOOTPRINT</a:t>
            </a:r>
            <a:endParaRPr b="0" i="0" sz="1800" u="none" cap="none" strike="noStrike">
              <a:solidFill>
                <a:schemeClr val="lt1"/>
              </a:solidFill>
              <a:latin typeface="Arial"/>
              <a:ea typeface="Arial"/>
              <a:cs typeface="Arial"/>
              <a:sym typeface="Arial"/>
            </a:endParaRPr>
          </a:p>
        </p:txBody>
      </p:sp>
      <p:sp>
        <p:nvSpPr>
          <p:cNvPr id="71" name="Google Shape;71;p37"/>
          <p:cNvSpPr txBox="1"/>
          <p:nvPr>
            <p:ph idx="3" type="body"/>
          </p:nvPr>
        </p:nvSpPr>
        <p:spPr>
          <a:xfrm>
            <a:off x="12357102"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72" name="Google Shape;72;p37"/>
          <p:cNvSpPr txBox="1"/>
          <p:nvPr>
            <p:ph idx="4" type="body"/>
          </p:nvPr>
        </p:nvSpPr>
        <p:spPr>
          <a:xfrm>
            <a:off x="12357102"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id="73" name="Google Shape;73;p37"/>
          <p:cNvPicPr preferRelativeResize="0"/>
          <p:nvPr/>
        </p:nvPicPr>
        <p:blipFill rotWithShape="1">
          <a:blip r:embed="rId2">
            <a:alphaModFix/>
          </a:blip>
          <a:srcRect b="0" l="0" r="0" t="0"/>
          <a:stretch/>
        </p:blipFill>
        <p:spPr>
          <a:xfrm>
            <a:off x="762000" y="12469466"/>
            <a:ext cx="2171700" cy="484533"/>
          </a:xfrm>
          <a:prstGeom prst="rect">
            <a:avLst/>
          </a:prstGeom>
          <a:noFill/>
          <a:ln>
            <a:noFill/>
          </a:ln>
        </p:spPr>
      </p:pic>
      <p:pic>
        <p:nvPicPr>
          <p:cNvPr descr="A black and white logo&#10;&#10;AI-generated content may be incorrect." id="74" name="Google Shape;74;p37"/>
          <p:cNvPicPr preferRelativeResize="0"/>
          <p:nvPr/>
        </p:nvPicPr>
        <p:blipFill rotWithShape="1">
          <a:blip r:embed="rId3">
            <a:alphaModFix/>
          </a:blip>
          <a:srcRect b="0" l="0" r="0" t="0"/>
          <a:stretch/>
        </p:blipFill>
        <p:spPr>
          <a:xfrm>
            <a:off x="21606569" y="12469466"/>
            <a:ext cx="2015431" cy="484632"/>
          </a:xfrm>
          <a:prstGeom prst="rect">
            <a:avLst/>
          </a:prstGeom>
          <a:noFill/>
          <a:ln>
            <a:noFill/>
          </a:ln>
        </p:spPr>
      </p:pic>
      <p:sp>
        <p:nvSpPr>
          <p:cNvPr id="75" name="Google Shape;75;p37"/>
          <p:cNvSpPr txBox="1"/>
          <p:nvPr>
            <p:ph idx="12" type="sldNum"/>
          </p:nvPr>
        </p:nvSpPr>
        <p:spPr>
          <a:xfrm>
            <a:off x="15659100" y="-1103312"/>
            <a:ext cx="5486400" cy="276999"/>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Coloured Content">
  <p:cSld name="Large Coloured Content">
    <p:spTree>
      <p:nvGrpSpPr>
        <p:cNvPr id="76" name="Shape 76"/>
        <p:cNvGrpSpPr/>
        <p:nvPr/>
      </p:nvGrpSpPr>
      <p:grpSpPr>
        <a:xfrm>
          <a:off x="0" y="0"/>
          <a:ext cx="0" cy="0"/>
          <a:chOff x="0" y="0"/>
          <a:chExt cx="0" cy="0"/>
        </a:xfrm>
      </p:grpSpPr>
      <p:sp>
        <p:nvSpPr>
          <p:cNvPr id="77" name="Google Shape;77;p38"/>
          <p:cNvSpPr/>
          <p:nvPr/>
        </p:nvSpPr>
        <p:spPr>
          <a:xfrm>
            <a:off x="8491538" y="0"/>
            <a:ext cx="15892462" cy="1371600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78" name="Google Shape;78;p38"/>
          <p:cNvSpPr txBox="1"/>
          <p:nvPr>
            <p:ph type="title"/>
          </p:nvPr>
        </p:nvSpPr>
        <p:spPr>
          <a:xfrm>
            <a:off x="761999" y="1524000"/>
            <a:ext cx="7399339" cy="4484687"/>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8"/>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sp>
        <p:nvSpPr>
          <p:cNvPr id="80" name="Google Shape;80;p38"/>
          <p:cNvSpPr txBox="1"/>
          <p:nvPr>
            <p:ph idx="1" type="body"/>
          </p:nvPr>
        </p:nvSpPr>
        <p:spPr>
          <a:xfrm>
            <a:off x="10423525" y="1524000"/>
            <a:ext cx="13198475" cy="1066800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descr="Blue text on a black background&#10;&#10;AI-generated content may be incorrect." id="81" name="Google Shape;81;p38"/>
          <p:cNvPicPr preferRelativeResize="0"/>
          <p:nvPr/>
        </p:nvPicPr>
        <p:blipFill rotWithShape="1">
          <a:blip r:embed="rId2">
            <a:alphaModFix/>
          </a:blip>
          <a:srcRect b="0" l="0" r="0" t="0"/>
          <a:stretch/>
        </p:blipFill>
        <p:spPr>
          <a:xfrm>
            <a:off x="762000" y="12469466"/>
            <a:ext cx="2171700" cy="484534"/>
          </a:xfrm>
          <a:prstGeom prst="rect">
            <a:avLst/>
          </a:prstGeom>
          <a:noFill/>
          <a:ln>
            <a:noFill/>
          </a:ln>
        </p:spPr>
      </p:pic>
      <p:pic>
        <p:nvPicPr>
          <p:cNvPr descr="A black and white logo&#10;&#10;AI-generated content may be incorrect." id="82" name="Google Shape;82;p38"/>
          <p:cNvPicPr preferRelativeResize="0"/>
          <p:nvPr/>
        </p:nvPicPr>
        <p:blipFill rotWithShape="1">
          <a:blip r:embed="rId3">
            <a:alphaModFix/>
          </a:blip>
          <a:srcRect b="0" l="0" r="0" t="0"/>
          <a:stretch/>
        </p:blipFill>
        <p:spPr>
          <a:xfrm>
            <a:off x="21606569" y="12481199"/>
            <a:ext cx="2015431" cy="484632"/>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Slide Picture">
  <p:cSld name="Full-Slide Picture">
    <p:spTree>
      <p:nvGrpSpPr>
        <p:cNvPr id="83" name="Shape 83"/>
        <p:cNvGrpSpPr/>
        <p:nvPr/>
      </p:nvGrpSpPr>
      <p:grpSpPr>
        <a:xfrm>
          <a:off x="0" y="0"/>
          <a:ext cx="0" cy="0"/>
          <a:chOff x="0" y="0"/>
          <a:chExt cx="0" cy="0"/>
        </a:xfrm>
      </p:grpSpPr>
      <p:sp>
        <p:nvSpPr>
          <p:cNvPr id="84" name="Google Shape;84;p39"/>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85" name="Google Shape;85;p39"/>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86" name="Google Shape;86;p39"/>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
        <p:nvSpPr>
          <p:cNvPr id="87" name="Google Shape;87;p39"/>
          <p:cNvSpPr/>
          <p:nvPr>
            <p:ph idx="2" type="pic"/>
          </p:nvPr>
        </p:nvSpPr>
        <p:spPr>
          <a:xfrm>
            <a:off x="0" y="0"/>
            <a:ext cx="24384000" cy="13716000"/>
          </a:xfrm>
          <a:prstGeom prst="rect">
            <a:avLst/>
          </a:prstGeom>
          <a:noFill/>
          <a:ln>
            <a:noFill/>
          </a:ln>
        </p:spPr>
      </p:sp>
      <p:sp>
        <p:nvSpPr>
          <p:cNvPr id="88" name="Google Shape;88;p39"/>
          <p:cNvSpPr/>
          <p:nvPr/>
        </p:nvSpPr>
        <p:spPr>
          <a:xfrm>
            <a:off x="0" y="7886700"/>
            <a:ext cx="13982700" cy="4305300"/>
          </a:xfrm>
          <a:prstGeom prst="rect">
            <a:avLst/>
          </a:prstGeom>
          <a:solidFill>
            <a:schemeClr val="lt1">
              <a:alpha val="20000"/>
            </a:schemeClr>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Arial"/>
                <a:ea typeface="Arial"/>
                <a:cs typeface="Arial"/>
                <a:sym typeface="Arial"/>
              </a:rPr>
              <a:t>v</a:t>
            </a:r>
            <a:endParaRPr b="0" i="0" sz="3600" u="none" cap="none" strike="noStrike">
              <a:solidFill>
                <a:schemeClr val="lt1"/>
              </a:solidFill>
              <a:latin typeface="Arial"/>
              <a:ea typeface="Arial"/>
              <a:cs typeface="Arial"/>
              <a:sym typeface="Arial"/>
            </a:endParaRPr>
          </a:p>
        </p:txBody>
      </p:sp>
      <p:sp>
        <p:nvSpPr>
          <p:cNvPr id="89" name="Google Shape;89;p39"/>
          <p:cNvSpPr txBox="1"/>
          <p:nvPr>
            <p:ph idx="1" type="body"/>
          </p:nvPr>
        </p:nvSpPr>
        <p:spPr>
          <a:xfrm>
            <a:off x="762000" y="8355744"/>
            <a:ext cx="9331320" cy="3340955"/>
          </a:xfrm>
          <a:prstGeom prst="rect">
            <a:avLst/>
          </a:prstGeom>
          <a:noFill/>
          <a:ln>
            <a:noFill/>
          </a:ln>
        </p:spPr>
        <p:txBody>
          <a:bodyPr anchorCtr="0" anchor="t" bIns="0" lIns="0" spcFirstLastPara="1" rIns="0" wrap="square" tIns="0">
            <a:normAutofit/>
          </a:bodyPr>
          <a:lstStyle>
            <a:lvl1pPr indent="-482600" lvl="0" marL="457200" algn="l">
              <a:lnSpc>
                <a:spcPct val="90000"/>
              </a:lnSpc>
              <a:spcBef>
                <a:spcPts val="2000"/>
              </a:spcBef>
              <a:spcAft>
                <a:spcPts val="0"/>
              </a:spcAft>
              <a:buClr>
                <a:srgbClr val="323232"/>
              </a:buClr>
              <a:buSzPts val="4000"/>
              <a:buChar char="•"/>
              <a:defRPr b="0" sz="4000">
                <a:solidFill>
                  <a:srgbClr val="323232"/>
                </a:solidFill>
              </a:defRPr>
            </a:lvl1pPr>
            <a:lvl2pPr indent="-457200" lvl="1" marL="914400" algn="l">
              <a:lnSpc>
                <a:spcPct val="90000"/>
              </a:lnSpc>
              <a:spcBef>
                <a:spcPts val="1000"/>
              </a:spcBef>
              <a:spcAft>
                <a:spcPts val="0"/>
              </a:spcAft>
              <a:buClr>
                <a:srgbClr val="323232"/>
              </a:buClr>
              <a:buSzPts val="3600"/>
              <a:buChar char="•"/>
              <a:defRPr sz="3600">
                <a:solidFill>
                  <a:srgbClr val="323232"/>
                </a:solidFill>
              </a:defRPr>
            </a:lvl2pPr>
            <a:lvl3pPr indent="-431800" lvl="2" marL="1371600" algn="l">
              <a:lnSpc>
                <a:spcPct val="90000"/>
              </a:lnSpc>
              <a:spcBef>
                <a:spcPts val="1000"/>
              </a:spcBef>
              <a:spcAft>
                <a:spcPts val="0"/>
              </a:spcAft>
              <a:buClr>
                <a:srgbClr val="323232"/>
              </a:buClr>
              <a:buSzPts val="3200"/>
              <a:buChar char="•"/>
              <a:defRPr sz="3200">
                <a:solidFill>
                  <a:srgbClr val="323232"/>
                </a:solidFill>
              </a:defRPr>
            </a:lvl3pPr>
            <a:lvl4pPr indent="-406400" lvl="3" marL="1828800" algn="l">
              <a:lnSpc>
                <a:spcPct val="90000"/>
              </a:lnSpc>
              <a:spcBef>
                <a:spcPts val="1000"/>
              </a:spcBef>
              <a:spcAft>
                <a:spcPts val="0"/>
              </a:spcAft>
              <a:buClr>
                <a:srgbClr val="323232"/>
              </a:buClr>
              <a:buSzPts val="2800"/>
              <a:buChar char="•"/>
              <a:defRPr sz="2800">
                <a:solidFill>
                  <a:srgbClr val="323232"/>
                </a:solidFill>
              </a:defRPr>
            </a:lvl4pPr>
            <a:lvl5pPr indent="-406400" lvl="4" marL="2286000" algn="l">
              <a:lnSpc>
                <a:spcPct val="90000"/>
              </a:lnSpc>
              <a:spcBef>
                <a:spcPts val="1000"/>
              </a:spcBef>
              <a:spcAft>
                <a:spcPts val="0"/>
              </a:spcAft>
              <a:buClr>
                <a:srgbClr val="323232"/>
              </a:buClr>
              <a:buSzPts val="2800"/>
              <a:buChar char="•"/>
              <a:defRPr sz="2800">
                <a:solidFill>
                  <a:srgbClr val="323232"/>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8F8"/>
        </a:solidFill>
      </p:bgPr>
    </p:bg>
    <p:spTree>
      <p:nvGrpSpPr>
        <p:cNvPr id="9" name="Shape 9"/>
        <p:cNvGrpSpPr/>
        <p:nvPr/>
      </p:nvGrpSpPr>
      <p:grpSpPr>
        <a:xfrm>
          <a:off x="0" y="0"/>
          <a:ext cx="0" cy="0"/>
          <a:chOff x="0" y="0"/>
          <a:chExt cx="0" cy="0"/>
        </a:xfrm>
      </p:grpSpPr>
      <p:sp>
        <p:nvSpPr>
          <p:cNvPr id="10" name="Google Shape;10;p27"/>
          <p:cNvSpPr txBox="1"/>
          <p:nvPr>
            <p:ph type="title"/>
          </p:nvPr>
        </p:nvSpPr>
        <p:spPr>
          <a:xfrm>
            <a:off x="761999" y="1524000"/>
            <a:ext cx="15128875" cy="4484687"/>
          </a:xfrm>
          <a:prstGeom prst="rect">
            <a:avLst/>
          </a:prstGeom>
          <a:noFill/>
          <a:ln>
            <a:noFill/>
          </a:ln>
        </p:spPr>
        <p:txBody>
          <a:bodyPr anchorCtr="0" anchor="t" bIns="0" lIns="0" spcFirstLastPara="1" rIns="0" wrap="square" tIns="0">
            <a:normAutofit/>
          </a:bodyPr>
          <a:lstStyle>
            <a:lvl1pPr lvl="0" marR="0" rtl="0" algn="l">
              <a:lnSpc>
                <a:spcPct val="90000"/>
              </a:lnSpc>
              <a:spcBef>
                <a:spcPts val="0"/>
              </a:spcBef>
              <a:spcAft>
                <a:spcPts val="0"/>
              </a:spcAft>
              <a:buClr>
                <a:srgbClr val="323232"/>
              </a:buClr>
              <a:buSzPts val="8000"/>
              <a:buFont typeface="Arial"/>
              <a:buNone/>
              <a:defRPr b="0" i="0" sz="8000" u="none" cap="none" strike="noStrike">
                <a:solidFill>
                  <a:srgbClr val="32323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27"/>
          <p:cNvSpPr txBox="1"/>
          <p:nvPr>
            <p:ph idx="1" type="body"/>
          </p:nvPr>
        </p:nvSpPr>
        <p:spPr>
          <a:xfrm>
            <a:off x="755650" y="6858000"/>
            <a:ext cx="15135225" cy="4838700"/>
          </a:xfrm>
          <a:prstGeom prst="rect">
            <a:avLst/>
          </a:prstGeom>
          <a:noFill/>
          <a:ln>
            <a:noFill/>
          </a:ln>
        </p:spPr>
        <p:txBody>
          <a:bodyPr anchorCtr="0" anchor="t" bIns="0" lIns="0" spcFirstLastPara="1" rIns="0" wrap="square" tIns="0">
            <a:normAutofit/>
          </a:bodyPr>
          <a:lstStyle>
            <a:lvl1pPr indent="-584200" lvl="0" marL="45720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indent="-533400" lvl="1" marL="914400"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indent="-482600" lvl="2" marL="1371600"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indent="-457200" lvl="3" marL="18288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indent="-457200" lvl="4" marL="22860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indent="-457200" lvl="5" marL="2743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15:clr>
            <a:srgbClr val="F26B43"/>
          </p15:clr>
        </p15:guide>
        <p15:guide id="2" pos="15360">
          <p15:clr>
            <a:srgbClr val="F26B43"/>
          </p15:clr>
        </p15:guide>
        <p15:guide id="3" pos="480">
          <p15:clr>
            <a:srgbClr val="F26B43"/>
          </p15:clr>
        </p15:guide>
        <p15:guide id="4" pos="1489">
          <p15:clr>
            <a:srgbClr val="F26B43"/>
          </p15:clr>
        </p15:guide>
        <p15:guide id="5" pos="1697">
          <p15:clr>
            <a:srgbClr val="F26B43"/>
          </p15:clr>
        </p15:guide>
        <p15:guide id="6" pos="2706">
          <p15:clr>
            <a:srgbClr val="F26B43"/>
          </p15:clr>
        </p15:guide>
        <p15:guide id="7" pos="2914">
          <p15:clr>
            <a:srgbClr val="F26B43"/>
          </p15:clr>
        </p15:guide>
        <p15:guide id="8" pos="3924">
          <p15:clr>
            <a:srgbClr val="F26B43"/>
          </p15:clr>
        </p15:guide>
        <p15:guide id="9" pos="4132">
          <p15:clr>
            <a:srgbClr val="F26B43"/>
          </p15:clr>
        </p15:guide>
        <p15:guide id="10" pos="5141">
          <p15:clr>
            <a:srgbClr val="F26B43"/>
          </p15:clr>
        </p15:guide>
        <p15:guide id="11" pos="5349">
          <p15:clr>
            <a:srgbClr val="F26B43"/>
          </p15:clr>
        </p15:guide>
        <p15:guide id="12" pos="6358">
          <p15:clr>
            <a:srgbClr val="F26B43"/>
          </p15:clr>
        </p15:guide>
        <p15:guide id="13" pos="6566">
          <p15:clr>
            <a:srgbClr val="F26B43"/>
          </p15:clr>
        </p15:guide>
        <p15:guide id="14" pos="7576">
          <p15:clr>
            <a:srgbClr val="F26B43"/>
          </p15:clr>
        </p15:guide>
        <p15:guide id="15" pos="7784">
          <p15:clr>
            <a:srgbClr val="F26B43"/>
          </p15:clr>
        </p15:guide>
        <p15:guide id="16" pos="8808">
          <p15:clr>
            <a:srgbClr val="F26B43"/>
          </p15:clr>
        </p15:guide>
        <p15:guide id="17" pos="9001">
          <p15:clr>
            <a:srgbClr val="F26B43"/>
          </p15:clr>
        </p15:guide>
        <p15:guide id="18" pos="10010">
          <p15:clr>
            <a:srgbClr val="F26B43"/>
          </p15:clr>
        </p15:guide>
        <p15:guide id="19" pos="10218">
          <p15:clr>
            <a:srgbClr val="F26B43"/>
          </p15:clr>
        </p15:guide>
        <p15:guide id="20" pos="11228">
          <p15:clr>
            <a:srgbClr val="F26B43"/>
          </p15:clr>
        </p15:guide>
        <p15:guide id="21" pos="11436">
          <p15:clr>
            <a:srgbClr val="F26B43"/>
          </p15:clr>
        </p15:guide>
        <p15:guide id="22" pos="12445">
          <p15:clr>
            <a:srgbClr val="F26B43"/>
          </p15:clr>
        </p15:guide>
        <p15:guide id="23" pos="12653">
          <p15:clr>
            <a:srgbClr val="F26B43"/>
          </p15:clr>
        </p15:guide>
        <p15:guide id="24" pos="13662">
          <p15:clr>
            <a:srgbClr val="F26B43"/>
          </p15:clr>
        </p15:guide>
        <p15:guide id="25" pos="13896">
          <p15:clr>
            <a:srgbClr val="F26B43"/>
          </p15:clr>
        </p15:guide>
        <p15:guide id="26" pos="14880">
          <p15:clr>
            <a:srgbClr val="F26B43"/>
          </p15:clr>
        </p15:guide>
        <p15:guide id="27" orient="horz">
          <p15:clr>
            <a:srgbClr val="F26B43"/>
          </p15:clr>
        </p15:guide>
        <p15:guide id="28" orient="horz" pos="8640">
          <p15:clr>
            <a:srgbClr val="F26B43"/>
          </p15:clr>
        </p15:guide>
        <p15:guide id="29" orient="horz" pos="960">
          <p15:clr>
            <a:srgbClr val="F26B43"/>
          </p15:clr>
        </p15:guide>
        <p15:guide id="30" orient="horz" pos="7680">
          <p15:clr>
            <a:srgbClr val="F26B43"/>
          </p15:clr>
        </p15:guide>
        <p15:guide id="31" orient="horz" pos="8160">
          <p15:clr>
            <a:srgbClr val="F26B43"/>
          </p15:clr>
        </p15:guide>
        <p15:guide id="32" orient="horz" pos="480">
          <p15:clr>
            <a:srgbClr val="F26B43"/>
          </p15:clr>
        </p15:guide>
        <p15:guide id="33" orient="horz" pos="736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www.youtube.com/watch?v=ZubwaJJ6zlc" TargetMode="Externa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0.png"/><Relationship Id="rId4" Type="http://schemas.openxmlformats.org/officeDocument/2006/relationships/image" Target="../media/image16.png"/><Relationship Id="rId5"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
          <p:cNvSpPr txBox="1"/>
          <p:nvPr>
            <p:ph type="title"/>
          </p:nvPr>
        </p:nvSpPr>
        <p:spPr>
          <a:xfrm>
            <a:off x="762000" y="6107550"/>
            <a:ext cx="19745100" cy="15009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n-US" sz="9600"/>
              <a:t>Módulo </a:t>
            </a:r>
            <a:r>
              <a:rPr b="1" lang="en-US" sz="9600"/>
              <a:t>9: Transporte sostenible</a:t>
            </a:r>
            <a:endParaRPr b="1"/>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2"/>
          <p:cNvSpPr txBox="1"/>
          <p:nvPr>
            <p:ph type="title"/>
          </p:nvPr>
        </p:nvSpPr>
        <p:spPr>
          <a:xfrm>
            <a:off x="1076375" y="6233700"/>
            <a:ext cx="18033900" cy="12486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19792"/>
              <a:buFont typeface="Arial"/>
              <a:buNone/>
            </a:pPr>
            <a:r>
              <a:rPr b="1" lang="en-US" sz="9600"/>
              <a:t>1. Introducción al módulo</a:t>
            </a:r>
            <a:endParaRPr b="1"/>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3"/>
          <p:cNvSpPr txBox="1"/>
          <p:nvPr/>
        </p:nvSpPr>
        <p:spPr>
          <a:xfrm>
            <a:off x="1892900" y="4792500"/>
            <a:ext cx="13197300" cy="4131000"/>
          </a:xfrm>
          <a:prstGeom prst="rect">
            <a:avLst/>
          </a:prstGeom>
          <a:noFill/>
          <a:ln>
            <a:noFill/>
          </a:ln>
        </p:spPr>
        <p:txBody>
          <a:bodyPr anchorCtr="0" anchor="t" bIns="0" lIns="0" spcFirstLastPara="1" rIns="0" wrap="square" tIns="118850">
            <a:noAutofit/>
          </a:bodyPr>
          <a:lstStyle/>
          <a:p>
            <a:pPr indent="-603250" lvl="0" marL="457200" marR="0" rtl="0" algn="l">
              <a:lnSpc>
                <a:spcPct val="100000"/>
              </a:lnSpc>
              <a:spcBef>
                <a:spcPts val="0"/>
              </a:spcBef>
              <a:spcAft>
                <a:spcPts val="0"/>
              </a:spcAft>
              <a:buClr>
                <a:srgbClr val="323232"/>
              </a:buClr>
              <a:buSzPts val="5900"/>
              <a:buFont typeface="Arial"/>
              <a:buChar char="•"/>
            </a:pPr>
            <a:r>
              <a:rPr b="0" i="0" lang="en-US" sz="5900" u="none" cap="none" strike="noStrike">
                <a:solidFill>
                  <a:srgbClr val="323232"/>
                </a:solidFill>
                <a:latin typeface="Arial"/>
                <a:ea typeface="Arial"/>
                <a:cs typeface="Arial"/>
                <a:sym typeface="Arial"/>
              </a:rPr>
              <a:t>¿Qué medios de transporte utilizan con más frecuencia los turistas para llegar a tu región?</a:t>
            </a:r>
            <a:endParaRPr b="0" i="0" sz="5900" u="none" cap="none" strike="noStrike">
              <a:solidFill>
                <a:srgbClr val="000000"/>
              </a:solidFill>
              <a:latin typeface="Arial"/>
              <a:ea typeface="Arial"/>
              <a:cs typeface="Arial"/>
              <a:sym typeface="Arial"/>
            </a:endParaRPr>
          </a:p>
          <a:p>
            <a:pPr indent="-717550" lvl="0" marL="571500" marR="0" rtl="0" algn="l">
              <a:lnSpc>
                <a:spcPct val="100000"/>
              </a:lnSpc>
              <a:spcBef>
                <a:spcPts val="0"/>
              </a:spcBef>
              <a:spcAft>
                <a:spcPts val="0"/>
              </a:spcAft>
              <a:buClr>
                <a:srgbClr val="000000"/>
              </a:buClr>
              <a:buSzPts val="5900"/>
              <a:buFont typeface="Arial"/>
              <a:buChar char="•"/>
            </a:pPr>
            <a:r>
              <a:rPr b="0" i="0" lang="en-US" sz="5900" u="none" cap="none" strike="noStrike">
                <a:solidFill>
                  <a:srgbClr val="323232"/>
                </a:solidFill>
                <a:latin typeface="Arial"/>
                <a:ea typeface="Arial"/>
                <a:cs typeface="Arial"/>
                <a:sym typeface="Arial"/>
              </a:rPr>
              <a:t>¿Cuáles son los más sostenibles?</a:t>
            </a:r>
            <a:endParaRPr b="0" i="0" sz="5900" u="none" cap="none" strike="noStrike">
              <a:solidFill>
                <a:srgbClr val="323232"/>
              </a:solidFill>
              <a:latin typeface="Arial"/>
              <a:ea typeface="Arial"/>
              <a:cs typeface="Arial"/>
              <a:sym typeface="Arial"/>
            </a:endParaRPr>
          </a:p>
        </p:txBody>
      </p:sp>
      <p:sp>
        <p:nvSpPr>
          <p:cNvPr id="105" name="Google Shape;105;p3"/>
          <p:cNvSpPr txBox="1"/>
          <p:nvPr/>
        </p:nvSpPr>
        <p:spPr>
          <a:xfrm>
            <a:off x="761999" y="2036642"/>
            <a:ext cx="22860000" cy="10302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None/>
            </a:pPr>
            <a:r>
              <a:rPr b="1" i="0" lang="en-US" sz="4800" u="none" cap="none" strike="noStrike">
                <a:solidFill>
                  <a:schemeClr val="accent1"/>
                </a:solidFill>
                <a:latin typeface="Arial"/>
                <a:ea typeface="Arial"/>
                <a:cs typeface="Arial"/>
                <a:sym typeface="Arial"/>
              </a:rPr>
              <a:t>1.1. Bienvenida y rompehielos</a:t>
            </a:r>
            <a:endParaRPr b="1" i="0" sz="1400" u="none" cap="none" strike="noStrike">
              <a:solidFill>
                <a:schemeClr val="accent1"/>
              </a:solidFill>
              <a:latin typeface="Arial"/>
              <a:ea typeface="Arial"/>
              <a:cs typeface="Arial"/>
              <a:sym typeface="Arial"/>
            </a:endParaRPr>
          </a:p>
        </p:txBody>
      </p:sp>
      <p:pic>
        <p:nvPicPr>
          <p:cNvPr descr="Fichier:WV Transport Logo.png — Wikinews" id="106" name="Google Shape;106;p3"/>
          <p:cNvPicPr preferRelativeResize="0"/>
          <p:nvPr/>
        </p:nvPicPr>
        <p:blipFill rotWithShape="1">
          <a:blip r:embed="rId3">
            <a:alphaModFix/>
          </a:blip>
          <a:srcRect b="0" l="0" r="0" t="0"/>
          <a:stretch/>
        </p:blipFill>
        <p:spPr>
          <a:xfrm>
            <a:off x="17397377" y="4168736"/>
            <a:ext cx="5378543" cy="537854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4"/>
          <p:cNvSpPr txBox="1"/>
          <p:nvPr/>
        </p:nvSpPr>
        <p:spPr>
          <a:xfrm>
            <a:off x="1757700" y="2895600"/>
            <a:ext cx="20868600" cy="4740300"/>
          </a:xfrm>
          <a:prstGeom prst="rect">
            <a:avLst/>
          </a:prstGeom>
          <a:noFill/>
          <a:ln>
            <a:noFill/>
          </a:ln>
        </p:spPr>
        <p:txBody>
          <a:bodyPr anchorCtr="0" anchor="t" bIns="0" lIns="0" spcFirstLastPara="1" rIns="0" wrap="square" tIns="118850">
            <a:noAutofit/>
          </a:bodyPr>
          <a:lstStyle/>
          <a:p>
            <a:pPr indent="0" lvl="0" marL="0" marR="0" rtl="0" algn="l">
              <a:lnSpc>
                <a:spcPct val="100000"/>
              </a:lnSpc>
              <a:spcBef>
                <a:spcPts val="0"/>
              </a:spcBef>
              <a:spcAft>
                <a:spcPts val="0"/>
              </a:spcAft>
              <a:buNone/>
            </a:pPr>
            <a:r>
              <a:rPr b="0" i="1" lang="en-US" sz="5600" u="none" cap="none" strike="noStrike">
                <a:solidFill>
                  <a:srgbClr val="323232"/>
                </a:solidFill>
                <a:latin typeface="Arial"/>
                <a:ea typeface="Arial"/>
                <a:cs typeface="Arial"/>
                <a:sym typeface="Arial"/>
              </a:rPr>
              <a:t>En grupos pequeños:</a:t>
            </a:r>
            <a:endParaRPr b="0" i="1" sz="5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5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en-US" sz="5600" u="none" cap="none" strike="noStrike">
                <a:solidFill>
                  <a:srgbClr val="323232"/>
                </a:solidFill>
                <a:latin typeface="Arial"/>
                <a:ea typeface="Arial"/>
                <a:cs typeface="Arial"/>
                <a:sym typeface="Arial"/>
              </a:rPr>
              <a:t>Enumerar 2 o 3 impactos positivos y negativos del transporte en el turismo (ambientales, sociales y económicos).</a:t>
            </a:r>
            <a:endParaRPr b="1" i="0" sz="5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1" lang="en-US" sz="5600" u="none" cap="none" strike="noStrike">
                <a:solidFill>
                  <a:srgbClr val="323232"/>
                </a:solidFill>
                <a:latin typeface="Arial"/>
                <a:ea typeface="Arial"/>
                <a:cs typeface="Arial"/>
                <a:sym typeface="Arial"/>
              </a:rPr>
              <a:t>Compart</a:t>
            </a:r>
            <a:r>
              <a:rPr i="1" lang="en-US" sz="5600">
                <a:solidFill>
                  <a:srgbClr val="323232"/>
                </a:solidFill>
              </a:rPr>
              <a:t>ir </a:t>
            </a:r>
            <a:r>
              <a:rPr b="0" i="1" lang="en-US" sz="5600" u="none" cap="none" strike="noStrike">
                <a:solidFill>
                  <a:srgbClr val="323232"/>
                </a:solidFill>
                <a:latin typeface="Arial"/>
                <a:ea typeface="Arial"/>
                <a:cs typeface="Arial"/>
                <a:sym typeface="Arial"/>
              </a:rPr>
              <a:t>los resultados</a:t>
            </a:r>
            <a:r>
              <a:rPr i="1" lang="en-US" sz="5600"/>
              <a:t>.</a:t>
            </a:r>
            <a:endParaRPr b="1" i="0" sz="5600" u="none" cap="none" strike="noStrike">
              <a:solidFill>
                <a:srgbClr val="323232"/>
              </a:solidFill>
              <a:latin typeface="Arial"/>
              <a:ea typeface="Arial"/>
              <a:cs typeface="Arial"/>
              <a:sym typeface="Arial"/>
            </a:endParaRPr>
          </a:p>
        </p:txBody>
      </p:sp>
      <p:sp>
        <p:nvSpPr>
          <p:cNvPr id="112" name="Google Shape;112;p4"/>
          <p:cNvSpPr txBox="1"/>
          <p:nvPr/>
        </p:nvSpPr>
        <p:spPr>
          <a:xfrm>
            <a:off x="761999" y="1523992"/>
            <a:ext cx="22860000" cy="10302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None/>
            </a:pPr>
            <a:r>
              <a:rPr b="1" i="0" lang="en-US" sz="4800" u="none" cap="none" strike="noStrike">
                <a:solidFill>
                  <a:schemeClr val="accent1"/>
                </a:solidFill>
                <a:latin typeface="Arial"/>
                <a:ea typeface="Arial"/>
                <a:cs typeface="Arial"/>
                <a:sym typeface="Arial"/>
              </a:rPr>
              <a:t>1.2. Actividad de lluvia de ideas: Impactos del turismo y el transporte</a:t>
            </a:r>
            <a:endParaRPr b="1" i="0" sz="1400" u="none" cap="none" strike="noStrike">
              <a:solidFill>
                <a:schemeClr val="accent1"/>
              </a:solidFill>
              <a:latin typeface="Arial"/>
              <a:ea typeface="Arial"/>
              <a:cs typeface="Arial"/>
              <a:sym typeface="Arial"/>
            </a:endParaRPr>
          </a:p>
        </p:txBody>
      </p:sp>
      <p:sp>
        <p:nvSpPr>
          <p:cNvPr id="113" name="Google Shape;113;p4"/>
          <p:cNvSpPr txBox="1"/>
          <p:nvPr/>
        </p:nvSpPr>
        <p:spPr>
          <a:xfrm>
            <a:off x="1757700" y="8930350"/>
            <a:ext cx="10434300" cy="2031900"/>
          </a:xfrm>
          <a:prstGeom prst="rect">
            <a:avLst/>
          </a:prstGeom>
          <a:noFill/>
          <a:ln>
            <a:noFill/>
          </a:ln>
        </p:spPr>
        <p:txBody>
          <a:bodyPr anchorCtr="0" anchor="t" bIns="91425" lIns="91425" spcFirstLastPara="1" rIns="91425" wrap="square" tIns="91425">
            <a:spAutoFit/>
          </a:bodyPr>
          <a:lstStyle/>
          <a:p>
            <a:pPr indent="-698500" lvl="0" marL="571500" marR="0" rtl="0" algn="l">
              <a:lnSpc>
                <a:spcPct val="100000"/>
              </a:lnSpc>
              <a:spcBef>
                <a:spcPts val="0"/>
              </a:spcBef>
              <a:spcAft>
                <a:spcPts val="0"/>
              </a:spcAft>
              <a:buClr>
                <a:srgbClr val="000000"/>
              </a:buClr>
              <a:buSzPts val="6000"/>
              <a:buFont typeface="Noto Sans Symbols"/>
              <a:buChar char="❑"/>
            </a:pPr>
            <a:r>
              <a:rPr b="0" i="0" lang="en-US" sz="6000" u="none" cap="none" strike="noStrike">
                <a:solidFill>
                  <a:schemeClr val="dk2"/>
                </a:solidFill>
                <a:latin typeface="Arial"/>
                <a:ea typeface="Arial"/>
                <a:cs typeface="Arial"/>
                <a:sym typeface="Arial"/>
              </a:rPr>
              <a:t>¿Qué aspectos podrían mejorarse localmente? </a:t>
            </a:r>
            <a:endParaRPr b="0" i="0" sz="6000" u="none" cap="none" strike="noStrike">
              <a:solidFill>
                <a:schemeClr val="dk2"/>
              </a:solidFill>
              <a:latin typeface="Arial"/>
              <a:ea typeface="Arial"/>
              <a:cs typeface="Arial"/>
              <a:sym typeface="Arial"/>
            </a:endParaRPr>
          </a:p>
        </p:txBody>
      </p:sp>
      <p:pic>
        <p:nvPicPr>
          <p:cNvPr id="114" name="Google Shape;114;p4"/>
          <p:cNvPicPr preferRelativeResize="0"/>
          <p:nvPr/>
        </p:nvPicPr>
        <p:blipFill rotWithShape="1">
          <a:blip r:embed="rId3">
            <a:alphaModFix/>
          </a:blip>
          <a:srcRect b="0" l="0" r="0" t="0"/>
          <a:stretch/>
        </p:blipFill>
        <p:spPr>
          <a:xfrm>
            <a:off x="14289097" y="7102202"/>
            <a:ext cx="8654878" cy="484673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5"/>
          <p:cNvSpPr txBox="1"/>
          <p:nvPr>
            <p:ph idx="1" type="body"/>
          </p:nvPr>
        </p:nvSpPr>
        <p:spPr>
          <a:xfrm>
            <a:off x="864300" y="2541600"/>
            <a:ext cx="22655400" cy="9301500"/>
          </a:xfrm>
          <a:prstGeom prst="rect">
            <a:avLst/>
          </a:prstGeom>
          <a:noFill/>
          <a:ln>
            <a:noFill/>
          </a:ln>
        </p:spPr>
        <p:txBody>
          <a:bodyPr anchorCtr="0" anchor="t" bIns="0" lIns="0" spcFirstLastPara="1" rIns="0" wrap="square" tIns="118850">
            <a:noAutofit/>
          </a:bodyPr>
          <a:lstStyle/>
          <a:p>
            <a:pPr indent="0" lvl="0" marL="0" rtl="0" algn="ctr">
              <a:lnSpc>
                <a:spcPct val="130000"/>
              </a:lnSpc>
              <a:spcBef>
                <a:spcPts val="0"/>
              </a:spcBef>
              <a:spcAft>
                <a:spcPts val="0"/>
              </a:spcAft>
              <a:buSzPts val="8960"/>
              <a:buNone/>
            </a:pPr>
            <a:r>
              <a:rPr baseline="30000" i="1" lang="en-US" sz="5100"/>
              <a:t>"El transporte es la mayor fuente de emisiones de carbono del turismo, lo que convierte a la movilidad en la palanca clave para un turismo sostenible."</a:t>
            </a:r>
            <a:endParaRPr i="1" sz="5100"/>
          </a:p>
          <a:p>
            <a:pPr indent="0" lvl="0" marL="0" rtl="0" algn="l">
              <a:lnSpc>
                <a:spcPct val="130000"/>
              </a:lnSpc>
              <a:spcBef>
                <a:spcPts val="0"/>
              </a:spcBef>
              <a:spcAft>
                <a:spcPts val="0"/>
              </a:spcAft>
              <a:buSzPts val="8960"/>
              <a:buNone/>
            </a:pPr>
            <a:r>
              <a:rPr lang="en-US" sz="5000"/>
              <a:t>El turismo genera beneficios económicos, culturales y sociales en todo el mundo, pero también genera importantes costes ambientales. Más del 70 % de las emisiones del turismo provienen del transporte, principalmente la aviación y los vehículos privados. Este módulo explora la huella de carbono del transporte turístico, los principios de la movilidad sostenible e inclusiva, las estrategias para la transición a modos de transporte con bajas emisiones de carbono y las mejores prácticas de los destinos europeos.</a:t>
            </a:r>
            <a:endParaRPr sz="5000"/>
          </a:p>
        </p:txBody>
      </p:sp>
      <p:sp>
        <p:nvSpPr>
          <p:cNvPr id="120" name="Google Shape;120;p5"/>
          <p:cNvSpPr txBox="1"/>
          <p:nvPr>
            <p:ph type="title"/>
          </p:nvPr>
        </p:nvSpPr>
        <p:spPr>
          <a:xfrm>
            <a:off x="762000" y="1615895"/>
            <a:ext cx="22860000" cy="8025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4800"/>
              <a:buFont typeface="Arial"/>
              <a:buNone/>
            </a:pPr>
            <a:r>
              <a:rPr b="1" lang="en-US" sz="4800"/>
              <a:t>1.3. Introducción</a:t>
            </a:r>
            <a:endParaRPr sz="48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6"/>
          <p:cNvSpPr txBox="1"/>
          <p:nvPr>
            <p:ph idx="1" type="body"/>
          </p:nvPr>
        </p:nvSpPr>
        <p:spPr>
          <a:xfrm>
            <a:off x="1548600" y="2354918"/>
            <a:ext cx="21286800" cy="1550100"/>
          </a:xfrm>
          <a:prstGeom prst="rect">
            <a:avLst/>
          </a:prstGeom>
          <a:noFill/>
          <a:ln>
            <a:noFill/>
          </a:ln>
        </p:spPr>
        <p:txBody>
          <a:bodyPr anchorCtr="0" anchor="t" bIns="0" lIns="0" spcFirstLastPara="1" rIns="0" wrap="square" tIns="0">
            <a:noAutofit/>
          </a:bodyPr>
          <a:lstStyle/>
          <a:p>
            <a:pPr indent="0" lvl="0" marL="0" rtl="0" algn="ctr">
              <a:lnSpc>
                <a:spcPct val="90000"/>
              </a:lnSpc>
              <a:spcBef>
                <a:spcPts val="0"/>
              </a:spcBef>
              <a:spcAft>
                <a:spcPts val="0"/>
              </a:spcAft>
              <a:buSzPts val="3600"/>
              <a:buNone/>
            </a:pPr>
            <a:r>
              <a:rPr b="1" lang="en-US" sz="5000"/>
              <a:t>Vídeo introductorio: </a:t>
            </a:r>
            <a:r>
              <a:rPr lang="en-US" sz="5000"/>
              <a:t>« ¿Cómo promueve la UE un transporte seguro y sostenible?</a:t>
            </a:r>
            <a:r>
              <a:rPr i="1" lang="en-US" sz="5000"/>
              <a:t> »</a:t>
            </a:r>
            <a:endParaRPr sz="5000"/>
          </a:p>
        </p:txBody>
      </p:sp>
      <p:sp>
        <p:nvSpPr>
          <p:cNvPr id="126" name="Google Shape;126;p6"/>
          <p:cNvSpPr txBox="1"/>
          <p:nvPr>
            <p:ph type="title"/>
          </p:nvPr>
        </p:nvSpPr>
        <p:spPr>
          <a:xfrm>
            <a:off x="761999" y="1288476"/>
            <a:ext cx="22860000" cy="8589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4400"/>
              <a:buNone/>
            </a:pPr>
            <a:r>
              <a:rPr b="1" lang="en-US" sz="4400"/>
              <a:t>1.4. Visualización de video</a:t>
            </a:r>
            <a:endParaRPr b="1" sz="4400"/>
          </a:p>
        </p:txBody>
      </p:sp>
      <p:pic>
        <p:nvPicPr>
          <p:cNvPr id="127" name="Google Shape;127;p6">
            <a:hlinkClick r:id="rId3"/>
          </p:cNvPr>
          <p:cNvPicPr preferRelativeResize="0"/>
          <p:nvPr/>
        </p:nvPicPr>
        <p:blipFill rotWithShape="1">
          <a:blip r:embed="rId4">
            <a:alphaModFix/>
          </a:blip>
          <a:srcRect b="0" l="0" r="0" t="0"/>
          <a:stretch/>
        </p:blipFill>
        <p:spPr>
          <a:xfrm>
            <a:off x="4394736" y="4361198"/>
            <a:ext cx="15594526" cy="80988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7"/>
          <p:cNvSpPr txBox="1"/>
          <p:nvPr>
            <p:ph type="title"/>
          </p:nvPr>
        </p:nvSpPr>
        <p:spPr>
          <a:xfrm>
            <a:off x="762000" y="5324400"/>
            <a:ext cx="20926500" cy="30672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33102"/>
              <a:buFont typeface="Arial"/>
              <a:buNone/>
            </a:pPr>
            <a:r>
              <a:rPr b="1" lang="en-US" sz="9600"/>
              <a:t>2. Turismo y clima: la huella de carbono</a:t>
            </a:r>
            <a:endParaRPr b="1"/>
          </a:p>
          <a:p>
            <a:pPr indent="0" lvl="0" marL="0" rtl="0" algn="l">
              <a:lnSpc>
                <a:spcPct val="90000"/>
              </a:lnSpc>
              <a:spcBef>
                <a:spcPts val="0"/>
              </a:spcBef>
              <a:spcAft>
                <a:spcPts val="0"/>
              </a:spcAft>
              <a:buClr>
                <a:schemeClr val="lt1"/>
              </a:buClr>
              <a:buSzPct val="133102"/>
              <a:buFont typeface="Arial"/>
              <a:buNone/>
            </a:pPr>
            <a:r>
              <a:rPr b="1" lang="en-US" sz="9600"/>
              <a:t>del transporte</a:t>
            </a:r>
            <a:endParaRPr b="1"/>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8"/>
          <p:cNvSpPr/>
          <p:nvPr/>
        </p:nvSpPr>
        <p:spPr>
          <a:xfrm>
            <a:off x="1519232" y="2799549"/>
            <a:ext cx="21015300" cy="8116800"/>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0" i="0" lang="en-US" sz="4400" u="none" cap="none" strike="noStrike">
                <a:solidFill>
                  <a:schemeClr val="dk1"/>
                </a:solidFill>
                <a:latin typeface="Arial"/>
                <a:ea typeface="Arial"/>
                <a:cs typeface="Arial"/>
                <a:sym typeface="Arial"/>
              </a:rPr>
              <a:t>El turismo mundial es una fuente importante de gases de efecto invernadero.</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800" u="none" cap="none" strike="noStrike">
              <a:solidFill>
                <a:srgbClr val="000000"/>
              </a:solidFill>
              <a:latin typeface="Arial"/>
              <a:ea typeface="Arial"/>
              <a:cs typeface="Arial"/>
              <a:sym typeface="Arial"/>
            </a:endParaRPr>
          </a:p>
          <a:p>
            <a:pPr indent="-596900" lvl="0" marL="571500" marR="0" rtl="0" algn="l">
              <a:lnSpc>
                <a:spcPct val="100000"/>
              </a:lnSpc>
              <a:spcBef>
                <a:spcPts val="0"/>
              </a:spcBef>
              <a:spcAft>
                <a:spcPts val="0"/>
              </a:spcAft>
              <a:buClr>
                <a:srgbClr val="000000"/>
              </a:buClr>
              <a:buSzPts val="4400"/>
              <a:buFont typeface="Arial"/>
              <a:buChar char="•"/>
            </a:pPr>
            <a:r>
              <a:rPr b="0" i="0" lang="en-US" sz="4400" u="none" cap="none" strike="noStrike">
                <a:solidFill>
                  <a:schemeClr val="dk1"/>
                </a:solidFill>
                <a:latin typeface="Arial"/>
                <a:ea typeface="Arial"/>
                <a:cs typeface="Arial"/>
                <a:sym typeface="Arial"/>
              </a:rPr>
              <a:t>Aproximadamente el 5 % de las emisiones globales de CO₂ en 2016 provinieron del turismo.</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rgbClr val="000000"/>
              </a:buClr>
              <a:buSzPts val="1400"/>
              <a:buFont typeface="Arial"/>
              <a:buNone/>
            </a:pPr>
            <a:r>
              <a:t/>
            </a:r>
            <a:endParaRPr b="0" i="0" sz="1800" u="none" cap="none" strike="noStrike">
              <a:solidFill>
                <a:srgbClr val="000000"/>
              </a:solidFill>
              <a:latin typeface="Arial"/>
              <a:ea typeface="Arial"/>
              <a:cs typeface="Arial"/>
              <a:sym typeface="Arial"/>
            </a:endParaRPr>
          </a:p>
          <a:p>
            <a:pPr indent="-596900" lvl="0" marL="571500" marR="0" rtl="0" algn="l">
              <a:lnSpc>
                <a:spcPct val="100000"/>
              </a:lnSpc>
              <a:spcBef>
                <a:spcPts val="0"/>
              </a:spcBef>
              <a:spcAft>
                <a:spcPts val="0"/>
              </a:spcAft>
              <a:buClr>
                <a:srgbClr val="000000"/>
              </a:buClr>
              <a:buSzPts val="4400"/>
              <a:buFont typeface="Arial"/>
              <a:buChar char="•"/>
            </a:pPr>
            <a:r>
              <a:rPr b="0" i="0" lang="en-US" sz="4400" u="none" cap="none" strike="noStrike">
                <a:solidFill>
                  <a:schemeClr val="dk1"/>
                </a:solidFill>
                <a:latin typeface="Arial"/>
                <a:ea typeface="Arial"/>
                <a:cs typeface="Arial"/>
                <a:sym typeface="Arial"/>
              </a:rPr>
              <a:t>Se estima que la huella global, incluyendo las cadenas de suministro, representa el 8,8 % de las emisiones globales de GEI.</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rgbClr val="000000"/>
              </a:buClr>
              <a:buSzPts val="1400"/>
              <a:buFont typeface="Arial"/>
              <a:buNone/>
            </a:pPr>
            <a:r>
              <a:t/>
            </a:r>
            <a:endParaRPr b="0" i="0" sz="1800" u="none" cap="none" strike="noStrike">
              <a:solidFill>
                <a:srgbClr val="000000"/>
              </a:solidFill>
              <a:latin typeface="Arial"/>
              <a:ea typeface="Arial"/>
              <a:cs typeface="Arial"/>
              <a:sym typeface="Arial"/>
            </a:endParaRPr>
          </a:p>
          <a:p>
            <a:pPr indent="-596900" lvl="0" marL="571500" marR="0" rtl="0" algn="l">
              <a:lnSpc>
                <a:spcPct val="100000"/>
              </a:lnSpc>
              <a:spcBef>
                <a:spcPts val="0"/>
              </a:spcBef>
              <a:spcAft>
                <a:spcPts val="0"/>
              </a:spcAft>
              <a:buClr>
                <a:srgbClr val="000000"/>
              </a:buClr>
              <a:buSzPts val="4400"/>
              <a:buFont typeface="Arial"/>
              <a:buChar char="•"/>
            </a:pPr>
            <a:r>
              <a:rPr b="0" i="0" lang="en-US" sz="4400" u="none" cap="none" strike="noStrike">
                <a:solidFill>
                  <a:schemeClr val="dk1"/>
                </a:solidFill>
                <a:latin typeface="Arial"/>
                <a:ea typeface="Arial"/>
                <a:cs typeface="Arial"/>
                <a:sym typeface="Arial"/>
              </a:rPr>
              <a:t>Las emisiones del transporte se duplicaron entre 2005 y 2016, alcanzando 1597 Mt de CO₂, y se prevé que aumenten a 1998 Mt para 2030 (OMT e ITF, 2018).</a:t>
            </a:r>
            <a:endParaRPr b="0" i="0" sz="4400" u="none" cap="none" strike="noStrike">
              <a:solidFill>
                <a:schemeClr val="dk1"/>
              </a:solidFill>
              <a:latin typeface="Arial"/>
              <a:ea typeface="Arial"/>
              <a:cs typeface="Arial"/>
              <a:sym typeface="Arial"/>
            </a:endParaRPr>
          </a:p>
        </p:txBody>
      </p:sp>
      <p:sp>
        <p:nvSpPr>
          <p:cNvPr id="139" name="Google Shape;139;p8"/>
          <p:cNvSpPr txBox="1"/>
          <p:nvPr>
            <p:ph type="title"/>
          </p:nvPr>
        </p:nvSpPr>
        <p:spPr>
          <a:xfrm>
            <a:off x="761999" y="1363341"/>
            <a:ext cx="22860000" cy="7986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accent1"/>
              </a:buClr>
              <a:buSzPts val="8000"/>
              <a:buFont typeface="Arial"/>
              <a:buNone/>
            </a:pPr>
            <a:r>
              <a:rPr b="1" lang="en-US" sz="4800"/>
              <a:t>2.1 Panorama general: Huella global de GEI del turismo</a:t>
            </a:r>
            <a:endParaRPr b="1"/>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9"/>
          <p:cNvSpPr txBox="1"/>
          <p:nvPr/>
        </p:nvSpPr>
        <p:spPr>
          <a:xfrm>
            <a:off x="1326150" y="2296700"/>
            <a:ext cx="21731700" cy="3593700"/>
          </a:xfrm>
          <a:prstGeom prst="rect">
            <a:avLst/>
          </a:prstGeom>
          <a:noFill/>
          <a:ln>
            <a:noFill/>
          </a:ln>
        </p:spPr>
        <p:txBody>
          <a:bodyPr anchorCtr="0" anchor="t" bIns="0" lIns="0" spcFirstLastPara="1" rIns="0" wrap="square" tIns="118850">
            <a:noAutofit/>
          </a:bodyPr>
          <a:lstStyle/>
          <a:p>
            <a:pPr indent="0" lvl="0" marL="0" marR="0" rtl="0" algn="just">
              <a:lnSpc>
                <a:spcPct val="150000"/>
              </a:lnSpc>
              <a:spcBef>
                <a:spcPts val="0"/>
              </a:spcBef>
              <a:spcAft>
                <a:spcPts val="0"/>
              </a:spcAft>
              <a:buNone/>
            </a:pPr>
            <a:r>
              <a:rPr b="0" i="0" lang="en-US" sz="4000" u="none" cap="none" strike="noStrike">
                <a:solidFill>
                  <a:srgbClr val="323232"/>
                </a:solidFill>
                <a:latin typeface="Arial"/>
                <a:ea typeface="Arial"/>
                <a:cs typeface="Arial"/>
                <a:sym typeface="Arial"/>
              </a:rPr>
              <a:t>Las emisiones del turismo se relacionan mayoritariamente con el transporte. La aviación por sí sola contribuye con la mayor parte, seguida del transporte por carretera. El ferrocarril y los modos de transporte activos siguen siendo marginales, pero representan la mayor oportunidad de cambio.</a:t>
            </a:r>
            <a:endParaRPr b="0" i="0" sz="1400" u="none" cap="none" strike="noStrike">
              <a:solidFill>
                <a:srgbClr val="000000"/>
              </a:solidFill>
              <a:latin typeface="Arial"/>
              <a:ea typeface="Arial"/>
              <a:cs typeface="Arial"/>
              <a:sym typeface="Arial"/>
            </a:endParaRPr>
          </a:p>
          <a:p>
            <a:pPr indent="0" lvl="0" marL="228600" marR="0" rtl="0" algn="l">
              <a:lnSpc>
                <a:spcPct val="100000"/>
              </a:lnSpc>
              <a:spcBef>
                <a:spcPts val="2000"/>
              </a:spcBef>
              <a:spcAft>
                <a:spcPts val="0"/>
              </a:spcAft>
              <a:buClr>
                <a:srgbClr val="323232"/>
              </a:buClr>
              <a:buSzPts val="4000"/>
              <a:buFont typeface="Arial"/>
              <a:buNone/>
            </a:pPr>
            <a:r>
              <a:t/>
            </a:r>
            <a:endParaRPr b="0" i="0" sz="4000" u="none" cap="none" strike="noStrike">
              <a:solidFill>
                <a:srgbClr val="323232"/>
              </a:solidFill>
              <a:latin typeface="Arial"/>
              <a:ea typeface="Arial"/>
              <a:cs typeface="Arial"/>
              <a:sym typeface="Arial"/>
            </a:endParaRPr>
          </a:p>
        </p:txBody>
      </p:sp>
      <p:sp>
        <p:nvSpPr>
          <p:cNvPr id="145" name="Google Shape;145;p9"/>
          <p:cNvSpPr txBox="1"/>
          <p:nvPr/>
        </p:nvSpPr>
        <p:spPr>
          <a:xfrm>
            <a:off x="761999" y="1251141"/>
            <a:ext cx="22860000" cy="7986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None/>
            </a:pPr>
            <a:r>
              <a:rPr b="1" i="0" lang="en-US" sz="4800" u="none" cap="none" strike="noStrike">
                <a:solidFill>
                  <a:schemeClr val="accent1"/>
                </a:solidFill>
                <a:latin typeface="Arial"/>
                <a:ea typeface="Arial"/>
                <a:cs typeface="Arial"/>
                <a:sym typeface="Arial"/>
              </a:rPr>
              <a:t>2.2 Emisiones del transporte por modo</a:t>
            </a:r>
            <a:endParaRPr b="1" i="0" sz="1400" u="none" cap="none" strike="noStrike">
              <a:solidFill>
                <a:schemeClr val="accent1"/>
              </a:solidFill>
              <a:latin typeface="Arial"/>
              <a:ea typeface="Arial"/>
              <a:cs typeface="Arial"/>
              <a:sym typeface="Arial"/>
            </a:endParaRPr>
          </a:p>
        </p:txBody>
      </p:sp>
      <p:graphicFrame>
        <p:nvGraphicFramePr>
          <p:cNvPr id="146" name="Google Shape;146;p9"/>
          <p:cNvGraphicFramePr/>
          <p:nvPr/>
        </p:nvGraphicFramePr>
        <p:xfrm>
          <a:off x="5406498" y="6411848"/>
          <a:ext cx="3000000" cy="3000000"/>
        </p:xfrm>
        <a:graphic>
          <a:graphicData uri="http://schemas.openxmlformats.org/drawingml/2006/table">
            <a:tbl>
              <a:tblPr>
                <a:noFill/>
                <a:tableStyleId>{58FE1963-9F24-48FA-8D35-F6DA049107D3}</a:tableStyleId>
              </a:tblPr>
              <a:tblGrid>
                <a:gridCol w="4523675"/>
                <a:gridCol w="4523675"/>
                <a:gridCol w="4523675"/>
              </a:tblGrid>
              <a:tr h="1005325">
                <a:tc>
                  <a:txBody>
                    <a:bodyPr/>
                    <a:lstStyle/>
                    <a:p>
                      <a:pPr indent="0" lvl="0" marL="0" marR="0" rtl="0" algn="l">
                        <a:lnSpc>
                          <a:spcPct val="100000"/>
                        </a:lnSpc>
                        <a:spcBef>
                          <a:spcPts val="0"/>
                        </a:spcBef>
                        <a:spcAft>
                          <a:spcPts val="0"/>
                        </a:spcAft>
                        <a:buClr>
                          <a:schemeClr val="dk1"/>
                        </a:buClr>
                        <a:buSzPts val="2700"/>
                        <a:buFont typeface="Arial"/>
                        <a:buNone/>
                      </a:pPr>
                      <a:r>
                        <a:rPr b="1" lang="en-US" sz="2700" u="none" cap="none" strike="noStrike"/>
                        <a:t>Modo</a:t>
                      </a:r>
                      <a:endParaRPr b="1" sz="2700" u="none" cap="none" strike="noStrike"/>
                    </a:p>
                  </a:txBody>
                  <a:tcPr marT="34075" marB="34075" marR="68150" marL="681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2700"/>
                        <a:buFont typeface="Arial"/>
                        <a:buNone/>
                      </a:pPr>
                      <a:r>
                        <a:rPr b="1" i="0" lang="en-US" sz="2700" u="none" cap="none" strike="noStrike">
                          <a:latin typeface="Arial"/>
                          <a:ea typeface="Arial"/>
                          <a:cs typeface="Arial"/>
                          <a:sym typeface="Arial"/>
                        </a:rPr>
                        <a:t>Porcentaje de emisiones del turismo</a:t>
                      </a:r>
                      <a:endParaRPr b="1" sz="1400" u="none" cap="none" strike="noStrike"/>
                    </a:p>
                  </a:txBody>
                  <a:tcPr marT="34075" marB="34075" marR="68150" marL="681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700"/>
                        <a:buFont typeface="Arial"/>
                        <a:buNone/>
                      </a:pPr>
                      <a:r>
                        <a:rPr b="1" lang="en-US" sz="2700" u="none" cap="none" strike="noStrike"/>
                        <a:t>Notas</a:t>
                      </a:r>
                      <a:endParaRPr sz="1400" u="none" cap="none" strike="noStrike"/>
                    </a:p>
                  </a:txBody>
                  <a:tcPr marT="34075" marB="34075" marR="68150" marL="681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469525">
                <a:tc>
                  <a:txBody>
                    <a:bodyPr/>
                    <a:lstStyle/>
                    <a:p>
                      <a:pPr indent="0" lvl="0" marL="0" marR="0" rtl="0" algn="l">
                        <a:lnSpc>
                          <a:spcPct val="100000"/>
                        </a:lnSpc>
                        <a:spcBef>
                          <a:spcPts val="0"/>
                        </a:spcBef>
                        <a:spcAft>
                          <a:spcPts val="0"/>
                        </a:spcAft>
                        <a:buClr>
                          <a:srgbClr val="000000"/>
                        </a:buClr>
                        <a:buSzPts val="2700"/>
                        <a:buFont typeface="Arial"/>
                        <a:buNone/>
                      </a:pPr>
                      <a:r>
                        <a:rPr b="1" i="0" lang="en-US" sz="2700" u="none" cap="none" strike="noStrike">
                          <a:latin typeface="Arial"/>
                          <a:ea typeface="Arial"/>
                          <a:cs typeface="Arial"/>
                          <a:sym typeface="Arial"/>
                        </a:rPr>
                        <a:t>Aviación</a:t>
                      </a:r>
                      <a:endParaRPr b="1" sz="1400" u="none" cap="none" strike="noStrike"/>
                    </a:p>
                  </a:txBody>
                  <a:tcPr marT="34075" marB="34075" marR="68150" marL="681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700"/>
                        <a:buFont typeface="Arial"/>
                        <a:buNone/>
                      </a:pPr>
                      <a:r>
                        <a:rPr lang="en-US" sz="2700" u="none" cap="none" strike="noStrike"/>
                        <a:t>40–55%</a:t>
                      </a:r>
                      <a:endParaRPr sz="1400" u="none" cap="none" strike="noStrike"/>
                    </a:p>
                  </a:txBody>
                  <a:tcPr marT="34075" marB="34075" marR="68150" marL="681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2700"/>
                        <a:buFont typeface="Arial"/>
                        <a:buNone/>
                      </a:pPr>
                      <a:r>
                        <a:rPr b="0" i="0" lang="en-US" sz="2700" u="none" cap="none" strike="noStrike">
                          <a:latin typeface="Arial"/>
                          <a:ea typeface="Arial"/>
                          <a:cs typeface="Arial"/>
                          <a:sym typeface="Arial"/>
                        </a:rPr>
                        <a:t>Vuelos de larga y corta distancia, los más intensivos en carbono.</a:t>
                      </a:r>
                      <a:endParaRPr sz="1400" u="none" cap="none" strike="noStrike"/>
                    </a:p>
                  </a:txBody>
                  <a:tcPr marT="34075" marB="34075" marR="68150" marL="681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933750">
                <a:tc>
                  <a:txBody>
                    <a:bodyPr/>
                    <a:lstStyle/>
                    <a:p>
                      <a:pPr indent="0" lvl="0" marL="0" marR="0" rtl="0" algn="l">
                        <a:lnSpc>
                          <a:spcPct val="100000"/>
                        </a:lnSpc>
                        <a:spcBef>
                          <a:spcPts val="0"/>
                        </a:spcBef>
                        <a:spcAft>
                          <a:spcPts val="0"/>
                        </a:spcAft>
                        <a:buClr>
                          <a:srgbClr val="000000"/>
                        </a:buClr>
                        <a:buSzPts val="2700"/>
                        <a:buFont typeface="Arial"/>
                        <a:buNone/>
                      </a:pPr>
                      <a:r>
                        <a:rPr b="1" i="0" lang="en-US" sz="2700" u="none" cap="none" strike="noStrike"/>
                        <a:t>Carretera</a:t>
                      </a:r>
                      <a:endParaRPr/>
                    </a:p>
                    <a:p>
                      <a:pPr indent="0" lvl="0" marL="0" marR="0" rtl="0" algn="l">
                        <a:lnSpc>
                          <a:spcPct val="100000"/>
                        </a:lnSpc>
                        <a:spcBef>
                          <a:spcPts val="0"/>
                        </a:spcBef>
                        <a:spcAft>
                          <a:spcPts val="0"/>
                        </a:spcAft>
                        <a:buClr>
                          <a:srgbClr val="000000"/>
                        </a:buClr>
                        <a:buSzPts val="2700"/>
                        <a:buFont typeface="Arial"/>
                        <a:buNone/>
                      </a:pPr>
                      <a:r>
                        <a:t/>
                      </a:r>
                      <a:endParaRPr b="1" i="0" sz="2700" u="none" cap="none" strike="noStrike"/>
                    </a:p>
                  </a:txBody>
                  <a:tcPr marT="34075" marB="34075" marR="68150" marL="681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700"/>
                        <a:buFont typeface="Arial"/>
                        <a:buNone/>
                      </a:pPr>
                      <a:r>
                        <a:rPr lang="en-US" sz="2700" u="none" cap="none" strike="noStrike"/>
                        <a:t>~30%</a:t>
                      </a:r>
                      <a:endParaRPr sz="1400" u="none" cap="none" strike="noStrike"/>
                    </a:p>
                  </a:txBody>
                  <a:tcPr marT="34075" marB="34075" marR="68150" marL="681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2700"/>
                        <a:buFont typeface="Arial"/>
                        <a:buNone/>
                      </a:pPr>
                      <a:r>
                        <a:rPr b="0" i="0" lang="en-US" sz="2700" u="none" cap="none" strike="noStrike">
                          <a:latin typeface="Arial"/>
                          <a:ea typeface="Arial"/>
                          <a:cs typeface="Arial"/>
                          <a:sym typeface="Arial"/>
                        </a:rPr>
                        <a:t>Principalmente automóviles privados, autobuses con menor impacto.</a:t>
                      </a:r>
                      <a:endParaRPr sz="1400" u="none" cap="none" strike="noStrike"/>
                    </a:p>
                  </a:txBody>
                  <a:tcPr marT="34075" marB="34075" marR="68150" marL="681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005325">
                <a:tc>
                  <a:txBody>
                    <a:bodyPr/>
                    <a:lstStyle/>
                    <a:p>
                      <a:pPr indent="0" lvl="0" marL="0" marR="0" rtl="0" algn="l">
                        <a:lnSpc>
                          <a:spcPct val="100000"/>
                        </a:lnSpc>
                        <a:spcBef>
                          <a:spcPts val="0"/>
                        </a:spcBef>
                        <a:spcAft>
                          <a:spcPts val="0"/>
                        </a:spcAft>
                        <a:buClr>
                          <a:srgbClr val="000000"/>
                        </a:buClr>
                        <a:buSzPts val="2700"/>
                        <a:buFont typeface="Arial"/>
                        <a:buNone/>
                      </a:pPr>
                      <a:r>
                        <a:rPr b="1" i="0" lang="en-US" sz="2700" u="none" cap="none" strike="noStrike">
                          <a:latin typeface="Arial"/>
                          <a:ea typeface="Arial"/>
                          <a:cs typeface="Arial"/>
                          <a:sym typeface="Arial"/>
                        </a:rPr>
                        <a:t>Ferrocarril</a:t>
                      </a:r>
                      <a:endParaRPr b="1" sz="1400" u="none" cap="none" strike="noStrike"/>
                    </a:p>
                    <a:p>
                      <a:pPr indent="0" lvl="0" marL="0" marR="0" rtl="0" algn="l">
                        <a:lnSpc>
                          <a:spcPct val="100000"/>
                        </a:lnSpc>
                        <a:spcBef>
                          <a:spcPts val="0"/>
                        </a:spcBef>
                        <a:spcAft>
                          <a:spcPts val="0"/>
                        </a:spcAft>
                        <a:buClr>
                          <a:srgbClr val="000000"/>
                        </a:buClr>
                        <a:buSzPts val="1400"/>
                        <a:buFont typeface="Arial"/>
                        <a:buNone/>
                      </a:pPr>
                      <a:r>
                        <a:t/>
                      </a:r>
                      <a:endParaRPr b="1" sz="1400" u="none" cap="none" strike="noStrike"/>
                    </a:p>
                  </a:txBody>
                  <a:tcPr marT="34075" marB="34075" marR="68150" marL="681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700"/>
                        <a:buFont typeface="Arial"/>
                        <a:buNone/>
                      </a:pPr>
                      <a:r>
                        <a:rPr lang="en-US" sz="2700" u="none" cap="none" strike="noStrike"/>
                        <a:t>&lt;5%</a:t>
                      </a:r>
                      <a:endParaRPr sz="1400" u="none" cap="none" strike="noStrike"/>
                    </a:p>
                  </a:txBody>
                  <a:tcPr marT="34075" marB="34075" marR="68150" marL="681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2700"/>
                        <a:buFont typeface="Arial"/>
                        <a:buNone/>
                      </a:pPr>
                      <a:r>
                        <a:rPr b="0" i="0" lang="en-US" sz="2700" u="none" cap="none" strike="noStrike">
                          <a:latin typeface="Arial"/>
                          <a:ea typeface="Arial"/>
                          <a:cs typeface="Arial"/>
                          <a:sym typeface="Arial"/>
                        </a:rPr>
                        <a:t>Menor intensidad de carbono por pasajero-km.</a:t>
                      </a:r>
                      <a:endParaRPr sz="1400" u="none" cap="none" strike="noStrike"/>
                    </a:p>
                  </a:txBody>
                  <a:tcPr marT="34075" marB="34075" marR="68150" marL="681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005325">
                <a:tc>
                  <a:txBody>
                    <a:bodyPr/>
                    <a:lstStyle/>
                    <a:p>
                      <a:pPr indent="0" lvl="0" marL="0" marR="0" rtl="0" algn="l">
                        <a:lnSpc>
                          <a:spcPct val="100000"/>
                        </a:lnSpc>
                        <a:spcBef>
                          <a:spcPts val="0"/>
                        </a:spcBef>
                        <a:spcAft>
                          <a:spcPts val="0"/>
                        </a:spcAft>
                        <a:buClr>
                          <a:srgbClr val="000000"/>
                        </a:buClr>
                        <a:buSzPts val="2700"/>
                        <a:buFont typeface="Arial"/>
                        <a:buNone/>
                      </a:pPr>
                      <a:r>
                        <a:rPr b="1" i="0" lang="en-US" sz="2700" u="none" cap="none" strike="noStrike">
                          <a:latin typeface="Arial"/>
                          <a:ea typeface="Arial"/>
                          <a:cs typeface="Arial"/>
                          <a:sym typeface="Arial"/>
                        </a:rPr>
                        <a:t>Otro</a:t>
                      </a:r>
                      <a:endParaRPr b="1" sz="1400" u="none" cap="none" strike="noStrike"/>
                    </a:p>
                  </a:txBody>
                  <a:tcPr marT="34075" marB="34075" marR="68150" marL="681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700"/>
                        <a:buFont typeface="Arial"/>
                        <a:buNone/>
                      </a:pPr>
                      <a:r>
                        <a:rPr lang="en-US" sz="2700" u="none" cap="none" strike="noStrike"/>
                        <a:t>&lt;2%</a:t>
                      </a:r>
                      <a:endParaRPr sz="1400" u="none" cap="none" strike="noStrike"/>
                    </a:p>
                  </a:txBody>
                  <a:tcPr marT="34075" marB="34075" marR="68150" marL="681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2700"/>
                        <a:buFont typeface="Arial"/>
                        <a:buNone/>
                      </a:pPr>
                      <a:r>
                        <a:rPr b="0" i="0" lang="en-US" sz="2700" u="none" cap="none" strike="noStrike">
                          <a:latin typeface="Arial"/>
                          <a:ea typeface="Arial"/>
                          <a:cs typeface="Arial"/>
                          <a:sym typeface="Arial"/>
                        </a:rPr>
                        <a:t>Modos marítimos y de nicho.</a:t>
                      </a:r>
                      <a:endParaRPr sz="1400" u="none" cap="none" strike="noStrike"/>
                    </a:p>
                  </a:txBody>
                  <a:tcPr marT="34075" marB="34075" marR="68150" marL="681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10"/>
          <p:cNvSpPr/>
          <p:nvPr/>
        </p:nvSpPr>
        <p:spPr>
          <a:xfrm>
            <a:off x="1986945" y="2623236"/>
            <a:ext cx="20410200" cy="3617100"/>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000"/>
              <a:buFont typeface="Arial"/>
              <a:buNone/>
            </a:pPr>
            <a:r>
              <a:t/>
            </a:r>
            <a:endParaRPr b="0" i="0" sz="43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000"/>
              <a:buFont typeface="Arial"/>
              <a:buNone/>
            </a:pPr>
            <a:r>
              <a:t/>
            </a:r>
            <a:endParaRPr b="0" i="0" sz="43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000"/>
              <a:buFont typeface="Arial"/>
              <a:buNone/>
            </a:pPr>
            <a:r>
              <a:t/>
            </a:r>
            <a:endParaRPr b="0" i="0" sz="43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None/>
            </a:pPr>
            <a:r>
              <a:rPr b="0" i="0" lang="en-US" sz="4300" u="none" cap="none" strike="noStrike">
                <a:solidFill>
                  <a:schemeClr val="dk1"/>
                </a:solidFill>
                <a:latin typeface="Arial"/>
                <a:ea typeface="Arial"/>
                <a:cs typeface="Arial"/>
                <a:sym typeface="Arial"/>
              </a:rPr>
              <a:t>L</a:t>
            </a:r>
            <a:r>
              <a:rPr b="0" i="0" lang="en-US" sz="4300" u="none" cap="none" strike="noStrike">
                <a:solidFill>
                  <a:schemeClr val="dk1"/>
                </a:solidFill>
                <a:latin typeface="Arial"/>
                <a:ea typeface="Arial"/>
                <a:cs typeface="Arial"/>
                <a:sym typeface="Arial"/>
              </a:rPr>
              <a:t>a intensidad de carbono de los medios de transporte varía considerablemente. La aviación emite aproximadamente 285 g de CO₂/km, en comparación con los &lt;20 g/km del ferrocarril. Elegir opciones bajas en carbono puede reducir las emisiones en más del 90 % por viajero/a.</a:t>
            </a:r>
            <a:endParaRPr b="0" i="0" sz="4300" u="none" cap="none" strike="noStrike">
              <a:solidFill>
                <a:schemeClr val="dk1"/>
              </a:solidFill>
              <a:latin typeface="Arial"/>
              <a:ea typeface="Arial"/>
              <a:cs typeface="Arial"/>
              <a:sym typeface="Arial"/>
            </a:endParaRPr>
          </a:p>
          <a:p>
            <a:pPr indent="-317500" lvl="0" marL="571500" marR="0" rtl="0" algn="ctr">
              <a:lnSpc>
                <a:spcPct val="100000"/>
              </a:lnSpc>
              <a:spcBef>
                <a:spcPts val="0"/>
              </a:spcBef>
              <a:spcAft>
                <a:spcPts val="0"/>
              </a:spcAft>
              <a:buClr>
                <a:schemeClr val="dk1"/>
              </a:buClr>
              <a:buSzPts val="4000"/>
              <a:buFont typeface="Arial"/>
              <a:buNone/>
            </a:pPr>
            <a:r>
              <a:t/>
            </a:r>
            <a:endParaRPr b="0" i="0" sz="4300" u="none" cap="none" strike="noStrike">
              <a:solidFill>
                <a:schemeClr val="dk1"/>
              </a:solidFill>
              <a:latin typeface="Arial"/>
              <a:ea typeface="Arial"/>
              <a:cs typeface="Arial"/>
              <a:sym typeface="Arial"/>
            </a:endParaRPr>
          </a:p>
          <a:p>
            <a:pPr indent="-317500" lvl="0" marL="571500" marR="0" rtl="0" algn="ctr">
              <a:lnSpc>
                <a:spcPct val="100000"/>
              </a:lnSpc>
              <a:spcBef>
                <a:spcPts val="0"/>
              </a:spcBef>
              <a:spcAft>
                <a:spcPts val="0"/>
              </a:spcAft>
              <a:buClr>
                <a:schemeClr val="dk1"/>
              </a:buClr>
              <a:buSzPts val="4000"/>
              <a:buFont typeface="Arial"/>
              <a:buNone/>
            </a:pPr>
            <a:r>
              <a:t/>
            </a:r>
            <a:endParaRPr b="0" i="0" sz="4300" u="none" cap="none" strike="noStrike">
              <a:solidFill>
                <a:schemeClr val="dk1"/>
              </a:solidFill>
              <a:latin typeface="Arial"/>
              <a:ea typeface="Arial"/>
              <a:cs typeface="Arial"/>
              <a:sym typeface="Arial"/>
            </a:endParaRPr>
          </a:p>
          <a:p>
            <a:pPr indent="-317500" lvl="0" marL="571500" marR="0" rtl="0" algn="ctr">
              <a:lnSpc>
                <a:spcPct val="100000"/>
              </a:lnSpc>
              <a:spcBef>
                <a:spcPts val="0"/>
              </a:spcBef>
              <a:spcAft>
                <a:spcPts val="0"/>
              </a:spcAft>
              <a:buClr>
                <a:schemeClr val="dk1"/>
              </a:buClr>
              <a:buSzPts val="4000"/>
              <a:buFont typeface="Arial"/>
              <a:buNone/>
            </a:pPr>
            <a:r>
              <a:t/>
            </a:r>
            <a:endParaRPr b="0" i="0" sz="4300" u="none" cap="none" strike="noStrike">
              <a:solidFill>
                <a:schemeClr val="dk1"/>
              </a:solidFill>
              <a:latin typeface="Arial"/>
              <a:ea typeface="Arial"/>
              <a:cs typeface="Arial"/>
              <a:sym typeface="Arial"/>
            </a:endParaRPr>
          </a:p>
        </p:txBody>
      </p:sp>
      <p:sp>
        <p:nvSpPr>
          <p:cNvPr id="153" name="Google Shape;153;p10"/>
          <p:cNvSpPr txBox="1"/>
          <p:nvPr>
            <p:ph type="title"/>
          </p:nvPr>
        </p:nvSpPr>
        <p:spPr>
          <a:xfrm>
            <a:off x="761999" y="1279191"/>
            <a:ext cx="22860000" cy="7986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accent1"/>
              </a:buClr>
              <a:buSzPts val="8000"/>
              <a:buFont typeface="Arial"/>
              <a:buNone/>
            </a:pPr>
            <a:r>
              <a:rPr b="1" lang="en-US" sz="4800"/>
              <a:t>2.3 Intensidad de CO₂ de los modos de transporte</a:t>
            </a:r>
            <a:endParaRPr b="1"/>
          </a:p>
        </p:txBody>
      </p:sp>
      <p:graphicFrame>
        <p:nvGraphicFramePr>
          <p:cNvPr id="154" name="Google Shape;154;p10"/>
          <p:cNvGraphicFramePr/>
          <p:nvPr/>
        </p:nvGraphicFramePr>
        <p:xfrm>
          <a:off x="3883861" y="6481211"/>
          <a:ext cx="3000000" cy="3000000"/>
        </p:xfrm>
        <a:graphic>
          <a:graphicData uri="http://schemas.openxmlformats.org/drawingml/2006/table">
            <a:tbl>
              <a:tblPr>
                <a:noFill/>
                <a:tableStyleId>{58FE1963-9F24-48FA-8D35-F6DA049107D3}</a:tableStyleId>
              </a:tblPr>
              <a:tblGrid>
                <a:gridCol w="5540600"/>
                <a:gridCol w="5540600"/>
                <a:gridCol w="5540600"/>
              </a:tblGrid>
              <a:tr h="1558275">
                <a:tc>
                  <a:txBody>
                    <a:bodyPr/>
                    <a:lstStyle/>
                    <a:p>
                      <a:pPr indent="0" lvl="0" marL="0" marR="0" rtl="0" algn="ctr">
                        <a:lnSpc>
                          <a:spcPct val="100000"/>
                        </a:lnSpc>
                        <a:spcBef>
                          <a:spcPts val="0"/>
                        </a:spcBef>
                        <a:spcAft>
                          <a:spcPts val="0"/>
                        </a:spcAft>
                        <a:buClr>
                          <a:schemeClr val="dk1"/>
                        </a:buClr>
                        <a:buSzPts val="3600"/>
                        <a:buFont typeface="Arial"/>
                        <a:buNone/>
                      </a:pPr>
                      <a:r>
                        <a:rPr b="1" lang="en-US" sz="3600" u="none" cap="none" strike="noStrike"/>
                        <a:t>Modo</a:t>
                      </a:r>
                      <a:endParaRPr b="1" sz="3600" u="none" cap="none" strike="noStrike"/>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3600"/>
                        <a:buFont typeface="Arial"/>
                        <a:buNone/>
                      </a:pPr>
                      <a:r>
                        <a:rPr b="1" lang="en-US" sz="3600" u="none" cap="none" strike="noStrike"/>
                        <a:t>Avg. CO₂ emissions (per passenger-km)</a:t>
                      </a:r>
                      <a:endParaRPr sz="1400" u="none" cap="none" strike="noStrike"/>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3600"/>
                        <a:buFont typeface="Arial"/>
                        <a:buNone/>
                      </a:pPr>
                      <a:r>
                        <a:rPr b="1" lang="en-US" sz="3600" u="none" cap="none" strike="noStrike"/>
                        <a:t>Relative Impact</a:t>
                      </a:r>
                      <a:endParaRPr b="1" sz="3600" u="none" cap="none" strike="noStrike"/>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558275">
                <a:tc>
                  <a:txBody>
                    <a:bodyPr/>
                    <a:lstStyle/>
                    <a:p>
                      <a:pPr indent="0" lvl="0" marL="0" marR="0" rtl="0" algn="l">
                        <a:lnSpc>
                          <a:spcPct val="100000"/>
                        </a:lnSpc>
                        <a:spcBef>
                          <a:spcPts val="0"/>
                        </a:spcBef>
                        <a:spcAft>
                          <a:spcPts val="0"/>
                        </a:spcAft>
                        <a:buClr>
                          <a:schemeClr val="dk1"/>
                        </a:buClr>
                        <a:buSzPts val="3600"/>
                        <a:buFont typeface="Arial"/>
                        <a:buNone/>
                      </a:pPr>
                      <a:r>
                        <a:rPr b="0" lang="en-US" sz="3600" u="none" cap="none" strike="noStrike"/>
                        <a:t>Aviación (</a:t>
                      </a:r>
                      <a:r>
                        <a:rPr b="0" i="0" lang="en-US" sz="3600" u="none" cap="none" strike="noStrike">
                          <a:latin typeface="Arial"/>
                          <a:ea typeface="Arial"/>
                          <a:cs typeface="Arial"/>
                          <a:sym typeface="Arial"/>
                        </a:rPr>
                        <a:t>de corto recorrido</a:t>
                      </a:r>
                      <a:r>
                        <a:rPr b="0" lang="en-US" sz="3600" u="none" cap="none" strike="noStrike"/>
                        <a:t>)</a:t>
                      </a:r>
                      <a:endParaRPr sz="1400" u="none" cap="none" strike="noStrike"/>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3600"/>
                        <a:buFont typeface="Arial"/>
                        <a:buNone/>
                      </a:pPr>
                      <a:r>
                        <a:rPr lang="en-US" sz="3600" u="none" cap="none" strike="noStrike"/>
                        <a:t>~285 g</a:t>
                      </a:r>
                      <a:endParaRPr sz="1400" u="none" cap="none" strike="noStrike"/>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3600"/>
                        <a:buFont typeface="Arial"/>
                        <a:buNone/>
                      </a:pPr>
                      <a:r>
                        <a:rPr lang="en-US" sz="3600" u="none" cap="none" strike="noStrike"/>
                        <a:t>Muy alto</a:t>
                      </a:r>
                      <a:endParaRPr sz="3600" u="none" cap="none" strike="noStrike"/>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839050">
                <a:tc>
                  <a:txBody>
                    <a:bodyPr/>
                    <a:lstStyle/>
                    <a:p>
                      <a:pPr indent="0" lvl="0" marL="0" marR="0" rtl="0" algn="l">
                        <a:lnSpc>
                          <a:spcPct val="100000"/>
                        </a:lnSpc>
                        <a:spcBef>
                          <a:spcPts val="0"/>
                        </a:spcBef>
                        <a:spcAft>
                          <a:spcPts val="0"/>
                        </a:spcAft>
                        <a:buClr>
                          <a:schemeClr val="dk1"/>
                        </a:buClr>
                        <a:buSzPts val="3600"/>
                        <a:buFont typeface="Arial"/>
                        <a:buNone/>
                      </a:pPr>
                      <a:r>
                        <a:rPr b="0" lang="en-US" sz="3600" u="none" cap="none" strike="noStrike"/>
                        <a:t>Coche privado</a:t>
                      </a:r>
                      <a:endParaRPr b="0" sz="3600" u="none" cap="none" strike="noStrike"/>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3600"/>
                        <a:buFont typeface="Arial"/>
                        <a:buNone/>
                      </a:pPr>
                      <a:r>
                        <a:rPr lang="en-US" sz="3600" u="none" cap="none" strike="noStrike"/>
                        <a:t>~150 g</a:t>
                      </a:r>
                      <a:endParaRPr sz="1400" u="none" cap="none" strike="noStrike"/>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3600"/>
                        <a:buFont typeface="Arial"/>
                        <a:buNone/>
                      </a:pPr>
                      <a:r>
                        <a:rPr lang="en-US" sz="3600" u="none" cap="none" strike="noStrike"/>
                        <a:t>Alto</a:t>
                      </a:r>
                      <a:endParaRPr sz="3600" u="none" cap="none" strike="noStrike"/>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839050">
                <a:tc>
                  <a:txBody>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latin typeface="Arial"/>
                          <a:ea typeface="Arial"/>
                          <a:cs typeface="Arial"/>
                          <a:sym typeface="Arial"/>
                        </a:rPr>
                        <a:t>Autobús</a:t>
                      </a:r>
                      <a:endParaRPr sz="1400" u="none" cap="none" strike="noStrike"/>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3600"/>
                        <a:buFont typeface="Arial"/>
                        <a:buNone/>
                      </a:pPr>
                      <a:r>
                        <a:rPr lang="en-US" sz="3600" u="none" cap="none" strike="noStrike"/>
                        <a:t>~40 g</a:t>
                      </a:r>
                      <a:endParaRPr sz="1400" u="none" cap="none" strike="noStrike"/>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3600"/>
                        <a:buFont typeface="Arial"/>
                        <a:buNone/>
                      </a:pPr>
                      <a:r>
                        <a:rPr lang="en-US" sz="3600" u="none" cap="none" strike="noStrike"/>
                        <a:t>Moderado</a:t>
                      </a:r>
                      <a:endParaRPr sz="3600" u="none" cap="none" strike="noStrike"/>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839050">
                <a:tc>
                  <a:txBody>
                    <a:bodyPr/>
                    <a:lstStyle/>
                    <a:p>
                      <a:pPr indent="0" lvl="0" marL="0" marR="0" rtl="0" algn="l">
                        <a:lnSpc>
                          <a:spcPct val="100000"/>
                        </a:lnSpc>
                        <a:spcBef>
                          <a:spcPts val="0"/>
                        </a:spcBef>
                        <a:spcAft>
                          <a:spcPts val="0"/>
                        </a:spcAft>
                        <a:buClr>
                          <a:schemeClr val="dk1"/>
                        </a:buClr>
                        <a:buSzPts val="3600"/>
                        <a:buFont typeface="Arial"/>
                        <a:buNone/>
                      </a:pPr>
                      <a:r>
                        <a:rPr b="0" lang="en-US" sz="3600" u="none" cap="none" strike="noStrike"/>
                        <a:t>Tren</a:t>
                      </a:r>
                      <a:endParaRPr sz="1400" u="none" cap="none" strike="noStrike"/>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3600"/>
                        <a:buFont typeface="Arial"/>
                        <a:buNone/>
                      </a:pPr>
                      <a:r>
                        <a:rPr lang="en-US" sz="3600" u="none" cap="none" strike="noStrike"/>
                        <a:t>&lt;20 g</a:t>
                      </a:r>
                      <a:endParaRPr sz="1400" u="none" cap="none" strike="noStrike"/>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3600"/>
                        <a:buFont typeface="Arial"/>
                        <a:buNone/>
                      </a:pPr>
                      <a:r>
                        <a:rPr lang="en-US" sz="3600" u="none" cap="none" strike="noStrike"/>
                        <a:t>Bajo</a:t>
                      </a:r>
                      <a:endParaRPr sz="3600" u="none" cap="none" strike="noStrike"/>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839050">
                <a:tc>
                  <a:txBody>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latin typeface="Arial"/>
                          <a:ea typeface="Arial"/>
                          <a:cs typeface="Arial"/>
                          <a:sym typeface="Arial"/>
                        </a:rPr>
                        <a:t>Ciclismo/Caminata</a:t>
                      </a:r>
                      <a:endParaRPr sz="1400" u="none" cap="none" strike="noStrike"/>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3600"/>
                        <a:buFont typeface="Arial"/>
                        <a:buNone/>
                      </a:pPr>
                      <a:r>
                        <a:rPr lang="en-US" sz="3600" u="none" cap="none" strike="noStrike"/>
                        <a:t>~0 g</a:t>
                      </a:r>
                      <a:endParaRPr sz="1400" u="none" cap="none" strike="noStrike"/>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3600"/>
                        <a:buFont typeface="Arial"/>
                        <a:buNone/>
                      </a:pPr>
                      <a:r>
                        <a:rPr lang="en-US" sz="3600" u="none" cap="none" strike="noStrike"/>
                        <a:t>Mínimo</a:t>
                      </a:r>
                      <a:endParaRPr sz="3600" u="none" cap="none" strike="noStrike"/>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11"/>
          <p:cNvSpPr txBox="1"/>
          <p:nvPr>
            <p:ph type="title"/>
          </p:nvPr>
        </p:nvSpPr>
        <p:spPr>
          <a:xfrm>
            <a:off x="762000" y="5324400"/>
            <a:ext cx="21736500" cy="30672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n-US" sz="9600"/>
              <a:t>3. Principios de movilidad sostenible e inclusiva</a:t>
            </a:r>
            <a:endParaRPr b="1"/>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12"/>
          <p:cNvSpPr txBox="1"/>
          <p:nvPr>
            <p:ph type="title"/>
          </p:nvPr>
        </p:nvSpPr>
        <p:spPr>
          <a:xfrm>
            <a:off x="761999" y="1363329"/>
            <a:ext cx="22860000" cy="7986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US" sz="4800"/>
              <a:t>3.1. Marco estratégico: Evitar-Cambiar-Mejorar</a:t>
            </a:r>
            <a:endParaRPr b="1"/>
          </a:p>
        </p:txBody>
      </p:sp>
      <p:grpSp>
        <p:nvGrpSpPr>
          <p:cNvPr id="166" name="Google Shape;166;p12"/>
          <p:cNvGrpSpPr/>
          <p:nvPr/>
        </p:nvGrpSpPr>
        <p:grpSpPr>
          <a:xfrm>
            <a:off x="6260268" y="3110325"/>
            <a:ext cx="11863466" cy="10316057"/>
            <a:chOff x="1896533" y="0"/>
            <a:chExt cx="12462933" cy="10837333"/>
          </a:xfrm>
        </p:grpSpPr>
        <p:sp>
          <p:nvSpPr>
            <p:cNvPr id="167" name="Google Shape;167;p12"/>
            <p:cNvSpPr/>
            <p:nvPr/>
          </p:nvSpPr>
          <p:spPr>
            <a:xfrm>
              <a:off x="1896533" y="0"/>
              <a:ext cx="10837333" cy="10837333"/>
            </a:xfrm>
            <a:prstGeom prst="triangle">
              <a:avLst>
                <a:gd fmla="val 50000" name="adj"/>
              </a:avLst>
            </a:prstGeom>
            <a:solidFill>
              <a:srgbClr val="1CCD5D"/>
            </a:solidFill>
            <a:ln cap="flat" cmpd="sng" w="18125">
              <a:solidFill>
                <a:schemeClr val="lt1"/>
              </a:solidFill>
              <a:prstDash val="solid"/>
              <a:miter lim="800000"/>
              <a:headEnd len="sm" w="sm" type="none"/>
              <a:tailEnd len="sm" w="sm" type="none"/>
            </a:ln>
          </p:spPr>
          <p:txBody>
            <a:bodyPr anchorCtr="0" anchor="ctr" bIns="87025" lIns="87025" spcFirstLastPara="1" rIns="87025" wrap="square" tIns="87025">
              <a:noAutofit/>
            </a:bodyPr>
            <a:lstStyle/>
            <a:p>
              <a:pPr indent="0" lvl="0" marL="0" marR="0" rtl="0" algn="l">
                <a:lnSpc>
                  <a:spcPct val="100000"/>
                </a:lnSpc>
                <a:spcBef>
                  <a:spcPts val="0"/>
                </a:spcBef>
                <a:spcAft>
                  <a:spcPts val="0"/>
                </a:spcAft>
                <a:buClr>
                  <a:srgbClr val="000000"/>
                </a:buClr>
                <a:buSzPts val="1333"/>
                <a:buFont typeface="Arial"/>
                <a:buNone/>
              </a:pPr>
              <a:r>
                <a:t/>
              </a:r>
              <a:endParaRPr b="0" i="0" sz="1333" u="none" cap="none" strike="noStrike">
                <a:solidFill>
                  <a:srgbClr val="000000"/>
                </a:solidFill>
                <a:latin typeface="Arial"/>
                <a:ea typeface="Arial"/>
                <a:cs typeface="Arial"/>
                <a:sym typeface="Arial"/>
              </a:endParaRPr>
            </a:p>
          </p:txBody>
        </p:sp>
        <p:sp>
          <p:nvSpPr>
            <p:cNvPr id="168" name="Google Shape;168;p12"/>
            <p:cNvSpPr/>
            <p:nvPr/>
          </p:nvSpPr>
          <p:spPr>
            <a:xfrm>
              <a:off x="7315200" y="1089554"/>
              <a:ext cx="7044266" cy="2565399"/>
            </a:xfrm>
            <a:prstGeom prst="roundRect">
              <a:avLst>
                <a:gd fmla="val 16667" name="adj"/>
              </a:avLst>
            </a:prstGeom>
            <a:solidFill>
              <a:schemeClr val="lt1">
                <a:alpha val="89803"/>
              </a:schemeClr>
            </a:solidFill>
            <a:ln cap="flat" cmpd="sng" w="18125">
              <a:solidFill>
                <a:srgbClr val="1CCD5D"/>
              </a:solidFill>
              <a:prstDash val="solid"/>
              <a:miter lim="800000"/>
              <a:headEnd len="sm" w="sm" type="none"/>
              <a:tailEnd len="sm" w="sm" type="none"/>
            </a:ln>
          </p:spPr>
          <p:txBody>
            <a:bodyPr anchorCtr="0" anchor="ctr" bIns="87025" lIns="87025" spcFirstLastPara="1" rIns="87025" wrap="square" tIns="87025">
              <a:noAutofit/>
            </a:bodyPr>
            <a:lstStyle/>
            <a:p>
              <a:pPr indent="0" lvl="0" marL="0" marR="0" rtl="0" algn="l">
                <a:lnSpc>
                  <a:spcPct val="100000"/>
                </a:lnSpc>
                <a:spcBef>
                  <a:spcPts val="0"/>
                </a:spcBef>
                <a:spcAft>
                  <a:spcPts val="0"/>
                </a:spcAft>
                <a:buClr>
                  <a:srgbClr val="000000"/>
                </a:buClr>
                <a:buSzPts val="1333"/>
                <a:buFont typeface="Arial"/>
                <a:buNone/>
              </a:pPr>
              <a:r>
                <a:t/>
              </a:r>
              <a:endParaRPr b="0" i="0" sz="1333" u="none" cap="none" strike="noStrike">
                <a:solidFill>
                  <a:srgbClr val="000000"/>
                </a:solidFill>
                <a:latin typeface="Arial"/>
                <a:ea typeface="Arial"/>
                <a:cs typeface="Arial"/>
                <a:sym typeface="Arial"/>
              </a:endParaRPr>
            </a:p>
          </p:txBody>
        </p:sp>
        <p:sp>
          <p:nvSpPr>
            <p:cNvPr id="169" name="Google Shape;169;p12"/>
            <p:cNvSpPr txBox="1"/>
            <p:nvPr/>
          </p:nvSpPr>
          <p:spPr>
            <a:xfrm>
              <a:off x="7440432" y="1214786"/>
              <a:ext cx="6793802" cy="2314935"/>
            </a:xfrm>
            <a:prstGeom prst="rect">
              <a:avLst/>
            </a:prstGeom>
            <a:noFill/>
            <a:ln>
              <a:noFill/>
            </a:ln>
          </p:spPr>
          <p:txBody>
            <a:bodyPr anchorCtr="0" anchor="ctr" bIns="137825" lIns="137825" spcFirstLastPara="1" rIns="137825" wrap="square" tIns="137825">
              <a:noAutofit/>
            </a:bodyPr>
            <a:lstStyle/>
            <a:p>
              <a:pPr indent="-544032" lvl="0" marL="544032" marR="0" rtl="0" algn="ctr">
                <a:lnSpc>
                  <a:spcPct val="100000"/>
                </a:lnSpc>
                <a:spcBef>
                  <a:spcPts val="0"/>
                </a:spcBef>
                <a:spcAft>
                  <a:spcPts val="0"/>
                </a:spcAft>
                <a:buClr>
                  <a:schemeClr val="dk1"/>
                </a:buClr>
                <a:buSzPts val="3617"/>
                <a:buFont typeface="Arial"/>
                <a:buChar char="•"/>
              </a:pPr>
              <a:r>
                <a:rPr b="0" i="0" lang="en-US" sz="3617" u="none" cap="none" strike="noStrike">
                  <a:solidFill>
                    <a:schemeClr val="dk1"/>
                  </a:solidFill>
                  <a:latin typeface="Arial"/>
                  <a:ea typeface="Arial"/>
                  <a:cs typeface="Arial"/>
                  <a:sym typeface="Arial"/>
                </a:rPr>
                <a:t>Evita</a:t>
              </a:r>
              <a:r>
                <a:rPr lang="en-US" sz="3617">
                  <a:solidFill>
                    <a:schemeClr val="dk1"/>
                  </a:solidFill>
                </a:rPr>
                <a:t>r</a:t>
              </a:r>
              <a:r>
                <a:rPr b="0" i="0" lang="en-US" sz="3617" u="none" cap="none" strike="noStrike">
                  <a:solidFill>
                    <a:schemeClr val="dk1"/>
                  </a:solidFill>
                  <a:latin typeface="Arial"/>
                  <a:ea typeface="Arial"/>
                  <a:cs typeface="Arial"/>
                  <a:sym typeface="Arial"/>
                </a:rPr>
                <a:t> viajes innecesarios</a:t>
              </a:r>
              <a:endParaRPr b="0" i="0" sz="3617"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None/>
              </a:pPr>
              <a:r>
                <a:rPr b="0" i="0" lang="en-US" sz="3617" u="none" cap="none" strike="noStrike">
                  <a:solidFill>
                    <a:schemeClr val="dk1"/>
                  </a:solidFill>
                  <a:latin typeface="Arial"/>
                  <a:ea typeface="Arial"/>
                  <a:cs typeface="Arial"/>
                  <a:sym typeface="Arial"/>
                </a:rPr>
                <a:t>mediante una planificación inteligente y la digitalización.</a:t>
              </a:r>
              <a:endParaRPr b="0" i="0" sz="1333" u="none" cap="none" strike="noStrike">
                <a:solidFill>
                  <a:schemeClr val="dk1"/>
                </a:solidFill>
                <a:latin typeface="Arial"/>
                <a:ea typeface="Arial"/>
                <a:cs typeface="Arial"/>
                <a:sym typeface="Arial"/>
              </a:endParaRPr>
            </a:p>
          </p:txBody>
        </p:sp>
        <p:sp>
          <p:nvSpPr>
            <p:cNvPr id="170" name="Google Shape;170;p12"/>
            <p:cNvSpPr/>
            <p:nvPr/>
          </p:nvSpPr>
          <p:spPr>
            <a:xfrm>
              <a:off x="7315200" y="3975629"/>
              <a:ext cx="7044266" cy="2565399"/>
            </a:xfrm>
            <a:prstGeom prst="roundRect">
              <a:avLst>
                <a:gd fmla="val 16667" name="adj"/>
              </a:avLst>
            </a:prstGeom>
            <a:solidFill>
              <a:schemeClr val="lt1">
                <a:alpha val="89803"/>
              </a:schemeClr>
            </a:solidFill>
            <a:ln cap="flat" cmpd="sng" w="18125">
              <a:solidFill>
                <a:srgbClr val="1CCD5D"/>
              </a:solidFill>
              <a:prstDash val="solid"/>
              <a:miter lim="800000"/>
              <a:headEnd len="sm" w="sm" type="none"/>
              <a:tailEnd len="sm" w="sm" type="none"/>
            </a:ln>
          </p:spPr>
          <p:txBody>
            <a:bodyPr anchorCtr="0" anchor="ctr" bIns="87025" lIns="87025" spcFirstLastPara="1" rIns="87025" wrap="square" tIns="87025">
              <a:noAutofit/>
            </a:bodyPr>
            <a:lstStyle/>
            <a:p>
              <a:pPr indent="0" lvl="0" marL="0" marR="0" rtl="0" algn="l">
                <a:lnSpc>
                  <a:spcPct val="100000"/>
                </a:lnSpc>
                <a:spcBef>
                  <a:spcPts val="0"/>
                </a:spcBef>
                <a:spcAft>
                  <a:spcPts val="0"/>
                </a:spcAft>
                <a:buClr>
                  <a:srgbClr val="000000"/>
                </a:buClr>
                <a:buSzPts val="1333"/>
                <a:buFont typeface="Arial"/>
                <a:buNone/>
              </a:pPr>
              <a:r>
                <a:t/>
              </a:r>
              <a:endParaRPr b="0" i="0" sz="1333" u="none" cap="none" strike="noStrike">
                <a:solidFill>
                  <a:srgbClr val="000000"/>
                </a:solidFill>
                <a:latin typeface="Arial"/>
                <a:ea typeface="Arial"/>
                <a:cs typeface="Arial"/>
                <a:sym typeface="Arial"/>
              </a:endParaRPr>
            </a:p>
          </p:txBody>
        </p:sp>
        <p:sp>
          <p:nvSpPr>
            <p:cNvPr id="171" name="Google Shape;171;p12"/>
            <p:cNvSpPr txBox="1"/>
            <p:nvPr/>
          </p:nvSpPr>
          <p:spPr>
            <a:xfrm>
              <a:off x="7440432" y="4100861"/>
              <a:ext cx="6793802" cy="2314935"/>
            </a:xfrm>
            <a:prstGeom prst="rect">
              <a:avLst/>
            </a:prstGeom>
            <a:noFill/>
            <a:ln>
              <a:noFill/>
            </a:ln>
          </p:spPr>
          <p:txBody>
            <a:bodyPr anchorCtr="0" anchor="ctr" bIns="137825" lIns="137825" spcFirstLastPara="1" rIns="137825" wrap="square" tIns="137825">
              <a:noAutofit/>
            </a:bodyPr>
            <a:lstStyle/>
            <a:p>
              <a:pPr indent="0" lvl="0" marL="0" marR="0" rtl="0" algn="ctr">
                <a:lnSpc>
                  <a:spcPct val="90000"/>
                </a:lnSpc>
                <a:spcBef>
                  <a:spcPts val="0"/>
                </a:spcBef>
                <a:spcAft>
                  <a:spcPts val="0"/>
                </a:spcAft>
                <a:buClr>
                  <a:schemeClr val="dk1"/>
                </a:buClr>
                <a:buSzPts val="3617"/>
                <a:buFont typeface="Arial"/>
                <a:buChar char="•"/>
              </a:pPr>
              <a:r>
                <a:rPr b="0" i="0" lang="en-US" sz="3617" u="none" cap="none" strike="noStrike">
                  <a:solidFill>
                    <a:schemeClr val="dk1"/>
                  </a:solidFill>
                  <a:latin typeface="Arial"/>
                  <a:ea typeface="Arial"/>
                  <a:cs typeface="Arial"/>
                  <a:sym typeface="Arial"/>
                </a:rPr>
                <a:t>Cambiar: trasladar los viajes a modos con bajas emisiones de carbono (tren, autobús, bicicleta).</a:t>
              </a:r>
              <a:endParaRPr b="0" i="0" sz="3617" u="none" cap="none" strike="noStrike">
                <a:solidFill>
                  <a:schemeClr val="dk1"/>
                </a:solidFill>
                <a:latin typeface="Arial"/>
                <a:ea typeface="Arial"/>
                <a:cs typeface="Arial"/>
                <a:sym typeface="Arial"/>
              </a:endParaRPr>
            </a:p>
          </p:txBody>
        </p:sp>
        <p:sp>
          <p:nvSpPr>
            <p:cNvPr id="172" name="Google Shape;172;p12"/>
            <p:cNvSpPr/>
            <p:nvPr/>
          </p:nvSpPr>
          <p:spPr>
            <a:xfrm>
              <a:off x="7315200" y="6861703"/>
              <a:ext cx="7044266" cy="2565399"/>
            </a:xfrm>
            <a:prstGeom prst="roundRect">
              <a:avLst>
                <a:gd fmla="val 16667" name="adj"/>
              </a:avLst>
            </a:prstGeom>
            <a:solidFill>
              <a:schemeClr val="lt1">
                <a:alpha val="89803"/>
              </a:schemeClr>
            </a:solidFill>
            <a:ln cap="flat" cmpd="sng" w="18125">
              <a:solidFill>
                <a:srgbClr val="1CCD5D"/>
              </a:solidFill>
              <a:prstDash val="solid"/>
              <a:miter lim="800000"/>
              <a:headEnd len="sm" w="sm" type="none"/>
              <a:tailEnd len="sm" w="sm" type="none"/>
            </a:ln>
          </p:spPr>
          <p:txBody>
            <a:bodyPr anchorCtr="0" anchor="ctr" bIns="87025" lIns="87025" spcFirstLastPara="1" rIns="87025" wrap="square" tIns="87025">
              <a:noAutofit/>
            </a:bodyPr>
            <a:lstStyle/>
            <a:p>
              <a:pPr indent="0" lvl="0" marL="0" marR="0" rtl="0" algn="l">
                <a:lnSpc>
                  <a:spcPct val="100000"/>
                </a:lnSpc>
                <a:spcBef>
                  <a:spcPts val="0"/>
                </a:spcBef>
                <a:spcAft>
                  <a:spcPts val="0"/>
                </a:spcAft>
                <a:buClr>
                  <a:srgbClr val="000000"/>
                </a:buClr>
                <a:buSzPts val="1333"/>
                <a:buFont typeface="Arial"/>
                <a:buNone/>
              </a:pPr>
              <a:r>
                <a:t/>
              </a:r>
              <a:endParaRPr b="0" i="0" sz="1333" u="none" cap="none" strike="noStrike">
                <a:solidFill>
                  <a:srgbClr val="000000"/>
                </a:solidFill>
                <a:latin typeface="Arial"/>
                <a:ea typeface="Arial"/>
                <a:cs typeface="Arial"/>
                <a:sym typeface="Arial"/>
              </a:endParaRPr>
            </a:p>
          </p:txBody>
        </p:sp>
        <p:sp>
          <p:nvSpPr>
            <p:cNvPr id="173" name="Google Shape;173;p12"/>
            <p:cNvSpPr txBox="1"/>
            <p:nvPr/>
          </p:nvSpPr>
          <p:spPr>
            <a:xfrm>
              <a:off x="7440432" y="6986935"/>
              <a:ext cx="6793802" cy="2314935"/>
            </a:xfrm>
            <a:prstGeom prst="rect">
              <a:avLst/>
            </a:prstGeom>
            <a:noFill/>
            <a:ln>
              <a:noFill/>
            </a:ln>
          </p:spPr>
          <p:txBody>
            <a:bodyPr anchorCtr="0" anchor="ctr" bIns="137825" lIns="137825" spcFirstLastPara="1" rIns="137825" wrap="square" tIns="137825">
              <a:noAutofit/>
            </a:bodyPr>
            <a:lstStyle/>
            <a:p>
              <a:pPr indent="-435225" lvl="0" marL="435225" marR="0" rtl="0" algn="ctr">
                <a:lnSpc>
                  <a:spcPct val="100000"/>
                </a:lnSpc>
                <a:spcBef>
                  <a:spcPts val="0"/>
                </a:spcBef>
                <a:spcAft>
                  <a:spcPts val="0"/>
                </a:spcAft>
                <a:buClr>
                  <a:schemeClr val="dk1"/>
                </a:buClr>
                <a:buSzPts val="3617"/>
                <a:buFont typeface="Arial"/>
                <a:buChar char="•"/>
              </a:pPr>
              <a:r>
                <a:rPr b="0" i="0" lang="en-US" sz="3046" u="none" cap="none" strike="noStrike">
                  <a:solidFill>
                    <a:schemeClr val="dk1"/>
                  </a:solidFill>
                  <a:latin typeface="Arial"/>
                  <a:ea typeface="Arial"/>
                  <a:cs typeface="Arial"/>
                  <a:sym typeface="Arial"/>
                </a:rPr>
                <a:t>Mejorar: aumentar la eficiencia donde las alternativas son limitadas (vehículos más limpios, mejores combustibles).</a:t>
              </a:r>
              <a:endParaRPr b="0" i="0" sz="3046" u="none" cap="none" strike="noStrike">
                <a:solidFill>
                  <a:schemeClr val="dk1"/>
                </a:solidFill>
                <a:latin typeface="Arial"/>
                <a:ea typeface="Arial"/>
                <a:cs typeface="Arial"/>
                <a:sym typeface="Arial"/>
              </a:endParaRPr>
            </a:p>
          </p:txBody>
        </p:sp>
      </p:grpSp>
      <p:sp>
        <p:nvSpPr>
          <p:cNvPr id="174" name="Google Shape;174;p12"/>
          <p:cNvSpPr txBox="1"/>
          <p:nvPr/>
        </p:nvSpPr>
        <p:spPr>
          <a:xfrm>
            <a:off x="762000" y="2161919"/>
            <a:ext cx="18454200" cy="798600"/>
          </a:xfrm>
          <a:prstGeom prst="rect">
            <a:avLst/>
          </a:prstGeom>
          <a:noFill/>
          <a:ln>
            <a:noFill/>
          </a:ln>
        </p:spPr>
        <p:txBody>
          <a:bodyPr anchorCtr="0" anchor="t" bIns="0" lIns="0" spcFirstLastPara="1" rIns="0" wrap="square" tIns="118850">
            <a:noAutofit/>
          </a:bodyPr>
          <a:lstStyle/>
          <a:p>
            <a:pPr indent="0" lvl="0" marL="0" marR="0" rtl="0" algn="just">
              <a:lnSpc>
                <a:spcPct val="90000"/>
              </a:lnSpc>
              <a:spcBef>
                <a:spcPts val="2000"/>
              </a:spcBef>
              <a:spcAft>
                <a:spcPts val="0"/>
              </a:spcAft>
              <a:buNone/>
            </a:pPr>
            <a:r>
              <a:rPr b="0" i="0" lang="en-US" sz="4000" u="none" cap="none" strike="noStrike">
                <a:solidFill>
                  <a:srgbClr val="323232"/>
                </a:solidFill>
                <a:latin typeface="Arial"/>
                <a:ea typeface="Arial"/>
                <a:cs typeface="Arial"/>
                <a:sym typeface="Arial"/>
              </a:rPr>
              <a:t>El marco Evitar-Cambiar-Mejorar guía la movilidad sostenible: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13"/>
          <p:cNvSpPr txBox="1"/>
          <p:nvPr>
            <p:ph type="title"/>
          </p:nvPr>
        </p:nvSpPr>
        <p:spPr>
          <a:xfrm>
            <a:off x="761996" y="1523999"/>
            <a:ext cx="22860000" cy="7986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US" sz="4800"/>
              <a:t>3.2. Instrumentos políticos de la UE que apoyan la movilidad</a:t>
            </a:r>
            <a:endParaRPr b="1"/>
          </a:p>
        </p:txBody>
      </p:sp>
      <p:sp>
        <p:nvSpPr>
          <p:cNvPr id="181" name="Google Shape;181;p13"/>
          <p:cNvSpPr/>
          <p:nvPr/>
        </p:nvSpPr>
        <p:spPr>
          <a:xfrm>
            <a:off x="3216900" y="2846165"/>
            <a:ext cx="5051100" cy="2256300"/>
          </a:xfrm>
          <a:prstGeom prst="rect">
            <a:avLst/>
          </a:prstGeom>
          <a:solidFill>
            <a:srgbClr val="1CCD5D"/>
          </a:solidFill>
          <a:ln cap="flat" cmpd="sng" w="23550">
            <a:solidFill>
              <a:srgbClr val="1CCD5D"/>
            </a:solidFill>
            <a:prstDash val="solid"/>
            <a:miter lim="800000"/>
            <a:headEnd len="sm" w="sm" type="none"/>
            <a:tailEnd len="sm" w="sm" type="none"/>
          </a:ln>
        </p:spPr>
        <p:txBody>
          <a:bodyPr anchorCtr="0" anchor="ctr" bIns="113025" lIns="113025" spcFirstLastPara="1" rIns="113025" wrap="square" tIns="113025">
            <a:noAutofit/>
          </a:bodyPr>
          <a:lstStyle/>
          <a:p>
            <a:pPr indent="0" lvl="0" marL="0" marR="0" rtl="0" algn="ctr">
              <a:lnSpc>
                <a:spcPct val="90000"/>
              </a:lnSpc>
              <a:spcBef>
                <a:spcPts val="0"/>
              </a:spcBef>
              <a:spcAft>
                <a:spcPts val="0"/>
              </a:spcAft>
              <a:buNone/>
            </a:pPr>
            <a:r>
              <a:rPr b="1" i="0" lang="en-US" sz="3956" u="none" cap="none" strike="noStrike">
                <a:solidFill>
                  <a:schemeClr val="lt1"/>
                </a:solidFill>
                <a:latin typeface="Arial"/>
                <a:ea typeface="Arial"/>
                <a:cs typeface="Arial"/>
                <a:sym typeface="Arial"/>
              </a:rPr>
              <a:t>Planes de Movilidad Urbana Sostenible (PMUS)</a:t>
            </a:r>
            <a:endParaRPr b="1" i="0" sz="1731" u="none" cap="none" strike="noStrike">
              <a:solidFill>
                <a:schemeClr val="lt1"/>
              </a:solidFill>
              <a:latin typeface="Arial"/>
              <a:ea typeface="Arial"/>
              <a:cs typeface="Arial"/>
              <a:sym typeface="Arial"/>
            </a:endParaRPr>
          </a:p>
        </p:txBody>
      </p:sp>
      <p:sp>
        <p:nvSpPr>
          <p:cNvPr id="182" name="Google Shape;182;p13"/>
          <p:cNvSpPr/>
          <p:nvPr/>
        </p:nvSpPr>
        <p:spPr>
          <a:xfrm>
            <a:off x="3216901" y="5151536"/>
            <a:ext cx="5051100" cy="5651400"/>
          </a:xfrm>
          <a:prstGeom prst="rect">
            <a:avLst/>
          </a:prstGeom>
          <a:solidFill>
            <a:srgbClr val="CBEDD1">
              <a:alpha val="89411"/>
            </a:srgbClr>
          </a:solidFill>
          <a:ln cap="flat" cmpd="sng" w="23550">
            <a:solidFill>
              <a:srgbClr val="CBEDD1">
                <a:alpha val="89411"/>
              </a:srgbClr>
            </a:solidFill>
            <a:prstDash val="solid"/>
            <a:miter lim="800000"/>
            <a:headEnd len="sm" w="sm" type="none"/>
            <a:tailEnd len="sm" w="sm" type="none"/>
          </a:ln>
        </p:spPr>
        <p:txBody>
          <a:bodyPr anchorCtr="0" anchor="ctr" bIns="113025" lIns="113025" spcFirstLastPara="1" rIns="113025" wrap="square" tIns="113025">
            <a:noAutofit/>
          </a:bodyPr>
          <a:lstStyle/>
          <a:p>
            <a:pPr indent="0" lvl="0" marL="0" marR="0" rtl="0" algn="ctr">
              <a:lnSpc>
                <a:spcPct val="100000"/>
              </a:lnSpc>
              <a:spcBef>
                <a:spcPts val="0"/>
              </a:spcBef>
              <a:spcAft>
                <a:spcPts val="0"/>
              </a:spcAft>
              <a:buNone/>
            </a:pPr>
            <a:r>
              <a:rPr b="0" i="0" lang="en-US" sz="3461" u="none" cap="none" strike="noStrike">
                <a:solidFill>
                  <a:schemeClr val="dk1"/>
                </a:solidFill>
                <a:latin typeface="Arial"/>
                <a:ea typeface="Arial"/>
                <a:cs typeface="Arial"/>
                <a:sym typeface="Arial"/>
              </a:rPr>
              <a:t>Planificación local para caminar, andar en bicicleta y transporte público/compartido.</a:t>
            </a:r>
            <a:endParaRPr b="0" i="0" sz="1731" u="none" cap="none" strike="noStrike">
              <a:solidFill>
                <a:schemeClr val="dk1"/>
              </a:solidFill>
              <a:latin typeface="Arial"/>
              <a:ea typeface="Arial"/>
              <a:cs typeface="Arial"/>
              <a:sym typeface="Arial"/>
            </a:endParaRPr>
          </a:p>
        </p:txBody>
      </p:sp>
      <p:sp>
        <p:nvSpPr>
          <p:cNvPr id="183" name="Google Shape;183;p13"/>
          <p:cNvSpPr/>
          <p:nvPr/>
        </p:nvSpPr>
        <p:spPr>
          <a:xfrm>
            <a:off x="9622015" y="2846167"/>
            <a:ext cx="5051100" cy="2254200"/>
          </a:xfrm>
          <a:prstGeom prst="rect">
            <a:avLst/>
          </a:prstGeom>
          <a:solidFill>
            <a:srgbClr val="1CCD5D"/>
          </a:solidFill>
          <a:ln cap="flat" cmpd="sng" w="23550">
            <a:solidFill>
              <a:srgbClr val="1CCD5D"/>
            </a:solidFill>
            <a:prstDash val="solid"/>
            <a:miter lim="800000"/>
            <a:headEnd len="sm" w="sm" type="none"/>
            <a:tailEnd len="sm" w="sm" type="none"/>
          </a:ln>
        </p:spPr>
        <p:txBody>
          <a:bodyPr anchorCtr="0" anchor="ctr" bIns="113025" lIns="113025" spcFirstLastPara="1" rIns="113025" wrap="square" tIns="113025">
            <a:noAutofit/>
          </a:bodyPr>
          <a:lstStyle/>
          <a:p>
            <a:pPr indent="0" lvl="0" marL="0" marR="0" rtl="0" algn="ctr">
              <a:lnSpc>
                <a:spcPct val="90000"/>
              </a:lnSpc>
              <a:spcBef>
                <a:spcPts val="0"/>
              </a:spcBef>
              <a:spcAft>
                <a:spcPts val="0"/>
              </a:spcAft>
              <a:buClr>
                <a:srgbClr val="000000"/>
              </a:buClr>
              <a:buSzPts val="3956"/>
              <a:buFont typeface="Arial"/>
              <a:buNone/>
            </a:pPr>
            <a:r>
              <a:t/>
            </a:r>
            <a:endParaRPr b="1" i="0" sz="3956" u="none" cap="none" strike="noStrike">
              <a:solidFill>
                <a:schemeClr val="lt1"/>
              </a:solidFill>
              <a:latin typeface="Arial"/>
              <a:ea typeface="Arial"/>
              <a:cs typeface="Arial"/>
              <a:sym typeface="Arial"/>
            </a:endParaRPr>
          </a:p>
          <a:p>
            <a:pPr indent="0" lvl="0" marL="0" marR="0" rtl="0" algn="ctr">
              <a:lnSpc>
                <a:spcPct val="90000"/>
              </a:lnSpc>
              <a:spcBef>
                <a:spcPts val="0"/>
              </a:spcBef>
              <a:spcAft>
                <a:spcPts val="0"/>
              </a:spcAft>
              <a:buClr>
                <a:srgbClr val="000000"/>
              </a:buClr>
              <a:buSzPts val="3956"/>
              <a:buFont typeface="Arial"/>
              <a:buNone/>
            </a:pPr>
            <a:r>
              <a:t/>
            </a:r>
            <a:endParaRPr b="1" i="0" sz="3956" u="none" cap="none" strike="noStrike">
              <a:solidFill>
                <a:schemeClr val="lt1"/>
              </a:solidFill>
              <a:latin typeface="Arial"/>
              <a:ea typeface="Arial"/>
              <a:cs typeface="Arial"/>
              <a:sym typeface="Arial"/>
            </a:endParaRPr>
          </a:p>
          <a:p>
            <a:pPr indent="0" lvl="0" marL="0" marR="0" rtl="0" algn="ctr">
              <a:lnSpc>
                <a:spcPct val="90000"/>
              </a:lnSpc>
              <a:spcBef>
                <a:spcPts val="0"/>
              </a:spcBef>
              <a:spcAft>
                <a:spcPts val="0"/>
              </a:spcAft>
              <a:buNone/>
            </a:pPr>
            <a:r>
              <a:rPr b="1" i="0" lang="en-US" sz="3956" u="none" cap="none" strike="noStrike">
                <a:solidFill>
                  <a:schemeClr val="lt1"/>
                </a:solidFill>
                <a:latin typeface="Arial"/>
                <a:ea typeface="Arial"/>
                <a:cs typeface="Arial"/>
                <a:sym typeface="Arial"/>
              </a:rPr>
              <a:t>RTE-T (Red Transeuropea de Transporte)</a:t>
            </a:r>
            <a:endParaRPr b="1" i="0" sz="1731"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4450"/>
              <a:buFont typeface="Arial"/>
              <a:buNone/>
            </a:pPr>
            <a:r>
              <a:t/>
            </a:r>
            <a:endParaRPr b="0" i="0" sz="4450" u="none" cap="none" strike="noStrike">
              <a:solidFill>
                <a:schemeClr val="dk1"/>
              </a:solidFill>
              <a:latin typeface="Arial"/>
              <a:ea typeface="Arial"/>
              <a:cs typeface="Arial"/>
              <a:sym typeface="Arial"/>
            </a:endParaRPr>
          </a:p>
        </p:txBody>
      </p:sp>
      <p:sp>
        <p:nvSpPr>
          <p:cNvPr id="184" name="Google Shape;184;p13"/>
          <p:cNvSpPr/>
          <p:nvPr/>
        </p:nvSpPr>
        <p:spPr>
          <a:xfrm>
            <a:off x="9622014" y="5151536"/>
            <a:ext cx="5051100" cy="5718300"/>
          </a:xfrm>
          <a:prstGeom prst="rect">
            <a:avLst/>
          </a:prstGeom>
          <a:solidFill>
            <a:srgbClr val="CBEDD1">
              <a:alpha val="89411"/>
            </a:srgbClr>
          </a:solidFill>
          <a:ln cap="flat" cmpd="sng" w="23550">
            <a:solidFill>
              <a:srgbClr val="CBEDD1">
                <a:alpha val="89411"/>
              </a:srgbClr>
            </a:solidFill>
            <a:prstDash val="solid"/>
            <a:miter lim="800000"/>
            <a:headEnd len="sm" w="sm" type="none"/>
            <a:tailEnd len="sm" w="sm" type="none"/>
          </a:ln>
        </p:spPr>
        <p:txBody>
          <a:bodyPr anchorCtr="0" anchor="ctr" bIns="113025" lIns="113025" spcFirstLastPara="1" rIns="113025" wrap="square" tIns="113025">
            <a:noAutofit/>
          </a:bodyPr>
          <a:lstStyle/>
          <a:p>
            <a:pPr indent="0" lvl="0" marL="0" marR="0" rtl="0" algn="ctr">
              <a:lnSpc>
                <a:spcPct val="100000"/>
              </a:lnSpc>
              <a:spcBef>
                <a:spcPts val="0"/>
              </a:spcBef>
              <a:spcAft>
                <a:spcPts val="0"/>
              </a:spcAft>
              <a:buNone/>
            </a:pPr>
            <a:r>
              <a:rPr b="0" i="0" lang="en-US" sz="3461" u="none" cap="none" strike="noStrike">
                <a:solidFill>
                  <a:schemeClr val="dk1"/>
                </a:solidFill>
                <a:latin typeface="Arial"/>
                <a:ea typeface="Arial"/>
                <a:cs typeface="Arial"/>
                <a:sym typeface="Arial"/>
              </a:rPr>
              <a:t>Una ecoetiqueta internacional líder para hoteles, campings y atracciones, centrada en la gestión y educación ambiental.</a:t>
            </a:r>
            <a:endParaRPr b="0" i="0" sz="1731" u="none" cap="none" strike="noStrike">
              <a:solidFill>
                <a:schemeClr val="dk1"/>
              </a:solidFill>
              <a:latin typeface="Arial"/>
              <a:ea typeface="Arial"/>
              <a:cs typeface="Arial"/>
              <a:sym typeface="Arial"/>
            </a:endParaRPr>
          </a:p>
        </p:txBody>
      </p:sp>
      <p:sp>
        <p:nvSpPr>
          <p:cNvPr id="185" name="Google Shape;185;p13"/>
          <p:cNvSpPr/>
          <p:nvPr/>
        </p:nvSpPr>
        <p:spPr>
          <a:xfrm>
            <a:off x="16116007" y="2846165"/>
            <a:ext cx="5051100" cy="2256300"/>
          </a:xfrm>
          <a:prstGeom prst="rect">
            <a:avLst/>
          </a:prstGeom>
          <a:solidFill>
            <a:srgbClr val="1CCD5D"/>
          </a:solidFill>
          <a:ln cap="flat" cmpd="sng" w="23550">
            <a:solidFill>
              <a:srgbClr val="1CCD5D"/>
            </a:solidFill>
            <a:prstDash val="solid"/>
            <a:miter lim="800000"/>
            <a:headEnd len="sm" w="sm" type="none"/>
            <a:tailEnd len="sm" w="sm" type="none"/>
          </a:ln>
        </p:spPr>
        <p:txBody>
          <a:bodyPr anchorCtr="0" anchor="ctr" bIns="113025" lIns="113025" spcFirstLastPara="1" rIns="113025" wrap="square" tIns="113025">
            <a:noAutofit/>
          </a:bodyPr>
          <a:lstStyle/>
          <a:p>
            <a:pPr indent="0" lvl="0" marL="0" marR="0" rtl="0" algn="ctr">
              <a:lnSpc>
                <a:spcPct val="100000"/>
              </a:lnSpc>
              <a:spcBef>
                <a:spcPts val="0"/>
              </a:spcBef>
              <a:spcAft>
                <a:spcPts val="0"/>
              </a:spcAft>
              <a:buClr>
                <a:schemeClr val="lt1"/>
              </a:buClr>
              <a:buSzPts val="3956"/>
              <a:buFont typeface="Arial"/>
              <a:buNone/>
            </a:pPr>
            <a:r>
              <a:rPr b="1" i="0" lang="en-US" sz="3956" u="none" cap="none" strike="noStrike">
                <a:solidFill>
                  <a:schemeClr val="lt1"/>
                </a:solidFill>
                <a:latin typeface="Arial"/>
                <a:ea typeface="Arial"/>
                <a:cs typeface="Arial"/>
                <a:sym typeface="Arial"/>
              </a:rPr>
              <a:t>DG MOVE</a:t>
            </a:r>
            <a:endParaRPr b="1" i="0" sz="3956" u="none" cap="none" strike="noStrike">
              <a:solidFill>
                <a:schemeClr val="lt1"/>
              </a:solidFill>
              <a:latin typeface="Arial"/>
              <a:ea typeface="Arial"/>
              <a:cs typeface="Arial"/>
              <a:sym typeface="Arial"/>
            </a:endParaRPr>
          </a:p>
        </p:txBody>
      </p:sp>
      <p:sp>
        <p:nvSpPr>
          <p:cNvPr id="186" name="Google Shape;186;p13"/>
          <p:cNvSpPr/>
          <p:nvPr/>
        </p:nvSpPr>
        <p:spPr>
          <a:xfrm>
            <a:off x="16116008" y="5151536"/>
            <a:ext cx="5051100" cy="5718300"/>
          </a:xfrm>
          <a:prstGeom prst="rect">
            <a:avLst/>
          </a:prstGeom>
          <a:solidFill>
            <a:srgbClr val="CBEDD1">
              <a:alpha val="89411"/>
            </a:srgbClr>
          </a:solidFill>
          <a:ln cap="flat" cmpd="sng" w="23550">
            <a:solidFill>
              <a:srgbClr val="CBEDD1">
                <a:alpha val="89411"/>
              </a:srgbClr>
            </a:solidFill>
            <a:prstDash val="solid"/>
            <a:miter lim="800000"/>
            <a:headEnd len="sm" w="sm" type="none"/>
            <a:tailEnd len="sm" w="sm" type="none"/>
          </a:ln>
        </p:spPr>
        <p:txBody>
          <a:bodyPr anchorCtr="0" anchor="ctr" bIns="113025" lIns="113025" spcFirstLastPara="1" rIns="113025" wrap="square" tIns="113025">
            <a:noAutofit/>
          </a:bodyPr>
          <a:lstStyle/>
          <a:p>
            <a:pPr indent="0" lvl="0" marL="0" marR="0" rtl="0" algn="ctr">
              <a:lnSpc>
                <a:spcPct val="100000"/>
              </a:lnSpc>
              <a:spcBef>
                <a:spcPts val="0"/>
              </a:spcBef>
              <a:spcAft>
                <a:spcPts val="0"/>
              </a:spcAft>
              <a:buNone/>
            </a:pPr>
            <a:r>
              <a:rPr b="0" i="0" lang="en-US" sz="3461" u="none" cap="none" strike="noStrike">
                <a:solidFill>
                  <a:schemeClr val="dk1"/>
                </a:solidFill>
                <a:latin typeface="Arial"/>
                <a:ea typeface="Arial"/>
                <a:cs typeface="Arial"/>
                <a:sym typeface="Arial"/>
              </a:rPr>
              <a:t>Marco de políticas y financiación de la UE que integra la sostenibilidad en las estrategias de movilidad.</a:t>
            </a:r>
            <a:endParaRPr b="0" i="0" sz="1731" u="none" cap="none" strike="noStrike">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14"/>
          <p:cNvSpPr/>
          <p:nvPr/>
        </p:nvSpPr>
        <p:spPr>
          <a:xfrm>
            <a:off x="4008174" y="2322600"/>
            <a:ext cx="14759700" cy="1549800"/>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3600" u="none" cap="none" strike="noStrike">
                <a:solidFill>
                  <a:schemeClr val="dk1"/>
                </a:solidFill>
                <a:latin typeface="Arial"/>
                <a:ea typeface="Arial"/>
                <a:cs typeface="Arial"/>
                <a:sym typeface="Arial"/>
              </a:rPr>
              <a:t>Las decisiones de movilidad de los turistas están fuertemente condicionadas por sus hábitos diarios.</a:t>
            </a:r>
            <a:endParaRPr b="0" i="0" sz="1400" u="none" cap="none" strike="noStrike">
              <a:solidFill>
                <a:schemeClr val="dk1"/>
              </a:solidFill>
              <a:latin typeface="Arial"/>
              <a:ea typeface="Arial"/>
              <a:cs typeface="Arial"/>
              <a:sym typeface="Arial"/>
            </a:endParaRPr>
          </a:p>
        </p:txBody>
      </p:sp>
      <p:sp>
        <p:nvSpPr>
          <p:cNvPr id="192" name="Google Shape;192;p14"/>
          <p:cNvSpPr txBox="1"/>
          <p:nvPr/>
        </p:nvSpPr>
        <p:spPr>
          <a:xfrm>
            <a:off x="761999" y="1383769"/>
            <a:ext cx="22860000" cy="7986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None/>
            </a:pPr>
            <a:r>
              <a:rPr b="1" i="0" lang="en-US" sz="4800" u="none" cap="none" strike="noStrike">
                <a:solidFill>
                  <a:schemeClr val="accent1"/>
                </a:solidFill>
                <a:latin typeface="Arial"/>
                <a:ea typeface="Arial"/>
                <a:cs typeface="Arial"/>
                <a:sym typeface="Arial"/>
              </a:rPr>
              <a:t>3.3. Comportamiento y hábitos de movilidad</a:t>
            </a:r>
            <a:endParaRPr b="1" i="0" sz="1400" u="none" cap="none" strike="noStrike">
              <a:solidFill>
                <a:schemeClr val="accent1"/>
              </a:solidFill>
              <a:latin typeface="Arial"/>
              <a:ea typeface="Arial"/>
              <a:cs typeface="Arial"/>
              <a:sym typeface="Arial"/>
            </a:endParaRPr>
          </a:p>
        </p:txBody>
      </p:sp>
      <p:sp>
        <p:nvSpPr>
          <p:cNvPr id="193" name="Google Shape;193;p14"/>
          <p:cNvSpPr/>
          <p:nvPr/>
        </p:nvSpPr>
        <p:spPr>
          <a:xfrm>
            <a:off x="4877502" y="10504276"/>
            <a:ext cx="13020900" cy="2455500"/>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3800" u="none" cap="none" strike="noStrike">
                <a:solidFill>
                  <a:schemeClr val="dk1"/>
                </a:solidFill>
                <a:latin typeface="Arial"/>
                <a:ea typeface="Arial"/>
                <a:cs typeface="Arial"/>
                <a:sym typeface="Arial"/>
              </a:rPr>
              <a:t>Esta “transferencia de hábitos” demuestra que promover opciones sostenibles en el país de origen puede generar efectos indirectos en el turismo.</a:t>
            </a:r>
            <a:endParaRPr b="0" i="0" sz="1600" u="none" cap="none" strike="noStrike">
              <a:solidFill>
                <a:schemeClr val="dk1"/>
              </a:solidFill>
              <a:latin typeface="Arial"/>
              <a:ea typeface="Arial"/>
              <a:cs typeface="Arial"/>
              <a:sym typeface="Arial"/>
            </a:endParaRPr>
          </a:p>
        </p:txBody>
      </p:sp>
      <p:grpSp>
        <p:nvGrpSpPr>
          <p:cNvPr id="194" name="Google Shape;194;p14"/>
          <p:cNvGrpSpPr/>
          <p:nvPr/>
        </p:nvGrpSpPr>
        <p:grpSpPr>
          <a:xfrm>
            <a:off x="3713917" y="4228969"/>
            <a:ext cx="6248135" cy="5918725"/>
            <a:chOff x="13051" y="469800"/>
            <a:chExt cx="2421826" cy="2421826"/>
          </a:xfrm>
        </p:grpSpPr>
        <p:sp>
          <p:nvSpPr>
            <p:cNvPr id="195" name="Google Shape;195;p14"/>
            <p:cNvSpPr/>
            <p:nvPr/>
          </p:nvSpPr>
          <p:spPr>
            <a:xfrm>
              <a:off x="13051" y="469800"/>
              <a:ext cx="2421826" cy="2421826"/>
            </a:xfrm>
            <a:prstGeom prst="ellipse">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14"/>
            <p:cNvSpPr txBox="1"/>
            <p:nvPr/>
          </p:nvSpPr>
          <p:spPr>
            <a:xfrm>
              <a:off x="367719" y="824468"/>
              <a:ext cx="1712490" cy="171249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US" sz="3600" u="none" cap="none" strike="noStrike">
                  <a:solidFill>
                    <a:schemeClr val="lt1"/>
                  </a:solidFill>
                  <a:latin typeface="Arial"/>
                  <a:ea typeface="Arial"/>
                  <a:cs typeface="Arial"/>
                  <a:sym typeface="Arial"/>
                </a:rPr>
                <a:t>Quienes utilizan el transporte público o la bicicleta en casa tienen mayor probabilidad de adoptar opciones bajas en carbono al viajar.</a:t>
              </a:r>
              <a:endParaRPr b="0" i="0" sz="1400" u="none" cap="none" strike="noStrike">
                <a:solidFill>
                  <a:schemeClr val="lt1"/>
                </a:solidFill>
                <a:latin typeface="Arial"/>
                <a:ea typeface="Arial"/>
                <a:cs typeface="Arial"/>
                <a:sym typeface="Arial"/>
              </a:endParaRPr>
            </a:p>
          </p:txBody>
        </p:sp>
      </p:grpSp>
      <p:grpSp>
        <p:nvGrpSpPr>
          <p:cNvPr id="197" name="Google Shape;197;p14"/>
          <p:cNvGrpSpPr/>
          <p:nvPr/>
        </p:nvGrpSpPr>
        <p:grpSpPr>
          <a:xfrm>
            <a:off x="11478924" y="4228969"/>
            <a:ext cx="6248135" cy="5918725"/>
            <a:chOff x="13051" y="469800"/>
            <a:chExt cx="2421826" cy="2421826"/>
          </a:xfrm>
        </p:grpSpPr>
        <p:sp>
          <p:nvSpPr>
            <p:cNvPr id="198" name="Google Shape;198;p14"/>
            <p:cNvSpPr/>
            <p:nvPr/>
          </p:nvSpPr>
          <p:spPr>
            <a:xfrm>
              <a:off x="13051" y="469800"/>
              <a:ext cx="2421826" cy="2421826"/>
            </a:xfrm>
            <a:prstGeom prst="ellipse">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 name="Google Shape;199;p14"/>
            <p:cNvSpPr txBox="1"/>
            <p:nvPr/>
          </p:nvSpPr>
          <p:spPr>
            <a:xfrm>
              <a:off x="367719" y="824468"/>
              <a:ext cx="1712490" cy="171249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0" i="0" lang="en-US" sz="3600" u="none" cap="none" strike="noStrike">
                  <a:solidFill>
                    <a:schemeClr val="lt1"/>
                  </a:solidFill>
                  <a:latin typeface="Arial"/>
                  <a:ea typeface="Arial"/>
                  <a:cs typeface="Arial"/>
                  <a:sym typeface="Arial"/>
                </a:rPr>
                <a:t>Los usuarios de coche o viajeros frecuentes tienden a reproducir estos hábitos en el turismo.</a:t>
              </a:r>
              <a:endParaRPr b="0" i="0" sz="1400" u="none" cap="none" strike="noStrike">
                <a:solidFill>
                  <a:schemeClr val="lt1"/>
                </a:solidFill>
                <a:latin typeface="Arial"/>
                <a:ea typeface="Arial"/>
                <a:cs typeface="Arial"/>
                <a:sym typeface="Arial"/>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15"/>
          <p:cNvSpPr txBox="1"/>
          <p:nvPr/>
        </p:nvSpPr>
        <p:spPr>
          <a:xfrm>
            <a:off x="762000" y="2895600"/>
            <a:ext cx="17977800" cy="6846600"/>
          </a:xfrm>
          <a:prstGeom prst="rect">
            <a:avLst/>
          </a:prstGeom>
          <a:noFill/>
          <a:ln>
            <a:noFill/>
          </a:ln>
        </p:spPr>
        <p:txBody>
          <a:bodyPr anchorCtr="0" anchor="t" bIns="0" lIns="0" spcFirstLastPara="1" rIns="0" wrap="square" tIns="118850">
            <a:noAutofit/>
          </a:bodyPr>
          <a:lstStyle/>
          <a:p>
            <a:pPr indent="0" lvl="0" marL="0" marR="0" rtl="0" algn="just">
              <a:lnSpc>
                <a:spcPct val="100000"/>
              </a:lnSpc>
              <a:spcBef>
                <a:spcPts val="0"/>
              </a:spcBef>
              <a:spcAft>
                <a:spcPts val="0"/>
              </a:spcAft>
              <a:buNone/>
            </a:pPr>
            <a:r>
              <a:rPr b="0" i="0" lang="en-US" sz="4200" u="none" cap="none" strike="noStrike">
                <a:solidFill>
                  <a:srgbClr val="323232"/>
                </a:solidFill>
                <a:latin typeface="Arial"/>
                <a:ea typeface="Arial"/>
                <a:cs typeface="Arial"/>
                <a:sym typeface="Arial"/>
              </a:rPr>
              <a:t>La movilidad inclusiva y sostenible es vital para un turismo equitativo.</a:t>
            </a:r>
            <a:endParaRPr b="0" i="0" sz="2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t/>
            </a:r>
            <a:endParaRPr b="0" i="0" sz="2200" u="none" cap="none" strike="noStrike">
              <a:solidFill>
                <a:srgbClr val="000000"/>
              </a:solidFill>
              <a:latin typeface="Arial"/>
              <a:ea typeface="Arial"/>
              <a:cs typeface="Arial"/>
              <a:sym typeface="Arial"/>
            </a:endParaRPr>
          </a:p>
          <a:p>
            <a:pPr indent="-508000" lvl="0" marL="457200" marR="0" rtl="0" algn="just">
              <a:lnSpc>
                <a:spcPct val="100000"/>
              </a:lnSpc>
              <a:spcBef>
                <a:spcPts val="0"/>
              </a:spcBef>
              <a:spcAft>
                <a:spcPts val="0"/>
              </a:spcAft>
              <a:buClr>
                <a:srgbClr val="000000"/>
              </a:buClr>
              <a:buSzPts val="4200"/>
              <a:buFont typeface="Arial"/>
              <a:buChar char="•"/>
            </a:pPr>
            <a:r>
              <a:rPr b="0" i="0" lang="en-US" sz="4200" u="none" cap="none" strike="noStrike">
                <a:solidFill>
                  <a:srgbClr val="323232"/>
                </a:solidFill>
                <a:latin typeface="Arial"/>
                <a:ea typeface="Arial"/>
                <a:cs typeface="Arial"/>
                <a:sym typeface="Arial"/>
              </a:rPr>
              <a:t>ODS 11.2: Garantizar sistemas de transporte seguros, asequibles, accesibles y sostenibles para todos de aquí a 2030.</a:t>
            </a:r>
            <a:endParaRPr b="0" i="0" sz="2200" u="none" cap="none" strike="noStrike">
              <a:solidFill>
                <a:srgbClr val="000000"/>
              </a:solidFill>
              <a:latin typeface="Arial"/>
              <a:ea typeface="Arial"/>
              <a:cs typeface="Arial"/>
              <a:sym typeface="Arial"/>
            </a:endParaRPr>
          </a:p>
          <a:p>
            <a:pPr indent="-196850" lvl="0" marL="285750" marR="0" rtl="0" algn="just">
              <a:lnSpc>
                <a:spcPct val="100000"/>
              </a:lnSpc>
              <a:spcBef>
                <a:spcPts val="0"/>
              </a:spcBef>
              <a:spcAft>
                <a:spcPts val="0"/>
              </a:spcAft>
              <a:buClr>
                <a:srgbClr val="000000"/>
              </a:buClr>
              <a:buSzPts val="1400"/>
              <a:buFont typeface="Arial"/>
              <a:buNone/>
            </a:pPr>
            <a:r>
              <a:t/>
            </a:r>
            <a:endParaRPr b="0" i="0" sz="2200" u="none" cap="none" strike="noStrike">
              <a:solidFill>
                <a:srgbClr val="000000"/>
              </a:solidFill>
              <a:latin typeface="Arial"/>
              <a:ea typeface="Arial"/>
              <a:cs typeface="Arial"/>
              <a:sym typeface="Arial"/>
            </a:endParaRPr>
          </a:p>
          <a:p>
            <a:pPr indent="-508000" lvl="0" marL="457200" marR="0" rtl="0" algn="just">
              <a:lnSpc>
                <a:spcPct val="100000"/>
              </a:lnSpc>
              <a:spcBef>
                <a:spcPts val="0"/>
              </a:spcBef>
              <a:spcAft>
                <a:spcPts val="0"/>
              </a:spcAft>
              <a:buClr>
                <a:srgbClr val="000000"/>
              </a:buClr>
              <a:buSzPts val="4200"/>
              <a:buFont typeface="Arial"/>
              <a:buChar char="•"/>
            </a:pPr>
            <a:r>
              <a:rPr b="0" i="0" lang="en-US" sz="4200" u="none" cap="none" strike="noStrike">
                <a:solidFill>
                  <a:srgbClr val="323232"/>
                </a:solidFill>
                <a:latin typeface="Arial"/>
                <a:ea typeface="Arial"/>
                <a:cs typeface="Arial"/>
                <a:sym typeface="Arial"/>
              </a:rPr>
              <a:t>PNUMA/OMT: La movilidad turística debe incluir infraestructuras inclusivas y servicios con bajas emisiones de carbono.</a:t>
            </a:r>
            <a:endParaRPr b="0" i="0" sz="2200" u="none" cap="none" strike="noStrike">
              <a:solidFill>
                <a:srgbClr val="000000"/>
              </a:solidFill>
              <a:latin typeface="Arial"/>
              <a:ea typeface="Arial"/>
              <a:cs typeface="Arial"/>
              <a:sym typeface="Arial"/>
            </a:endParaRPr>
          </a:p>
          <a:p>
            <a:pPr indent="-196850" lvl="0" marL="285750" marR="0" rtl="0" algn="just">
              <a:lnSpc>
                <a:spcPct val="100000"/>
              </a:lnSpc>
              <a:spcBef>
                <a:spcPts val="0"/>
              </a:spcBef>
              <a:spcAft>
                <a:spcPts val="0"/>
              </a:spcAft>
              <a:buClr>
                <a:srgbClr val="000000"/>
              </a:buClr>
              <a:buSzPts val="1400"/>
              <a:buFont typeface="Arial"/>
              <a:buNone/>
            </a:pPr>
            <a:r>
              <a:t/>
            </a:r>
            <a:endParaRPr b="0" i="0" sz="2200" u="none" cap="none" strike="noStrike">
              <a:solidFill>
                <a:srgbClr val="000000"/>
              </a:solidFill>
              <a:latin typeface="Arial"/>
              <a:ea typeface="Arial"/>
              <a:cs typeface="Arial"/>
              <a:sym typeface="Arial"/>
            </a:endParaRPr>
          </a:p>
          <a:p>
            <a:pPr indent="-508000" lvl="0" marL="457200" marR="0" rtl="0" algn="just">
              <a:lnSpc>
                <a:spcPct val="100000"/>
              </a:lnSpc>
              <a:spcBef>
                <a:spcPts val="0"/>
              </a:spcBef>
              <a:spcAft>
                <a:spcPts val="0"/>
              </a:spcAft>
              <a:buClr>
                <a:srgbClr val="000000"/>
              </a:buClr>
              <a:buSzPts val="4200"/>
              <a:buFont typeface="Arial"/>
              <a:buChar char="•"/>
            </a:pPr>
            <a:r>
              <a:rPr b="0" i="0" lang="en-US" sz="4200" u="none" cap="none" strike="noStrike">
                <a:solidFill>
                  <a:srgbClr val="323232"/>
                </a:solidFill>
                <a:latin typeface="Arial"/>
                <a:ea typeface="Arial"/>
                <a:cs typeface="Arial"/>
                <a:sym typeface="Arial"/>
              </a:rPr>
              <a:t>La accesibilidad vincula los objetivos ambientales con la inclusión comunitaria, garantizando beneficios tanto para residentes como para visitantes.</a:t>
            </a:r>
            <a:endParaRPr b="0" i="0" sz="4600" u="none" cap="none" strike="noStrike">
              <a:solidFill>
                <a:srgbClr val="323232"/>
              </a:solidFill>
              <a:latin typeface="Arial"/>
              <a:ea typeface="Arial"/>
              <a:cs typeface="Arial"/>
              <a:sym typeface="Arial"/>
            </a:endParaRPr>
          </a:p>
        </p:txBody>
      </p:sp>
      <p:sp>
        <p:nvSpPr>
          <p:cNvPr id="205" name="Google Shape;205;p15"/>
          <p:cNvSpPr txBox="1"/>
          <p:nvPr/>
        </p:nvSpPr>
        <p:spPr>
          <a:xfrm>
            <a:off x="761999" y="1523991"/>
            <a:ext cx="22860000" cy="7986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None/>
            </a:pPr>
            <a:r>
              <a:rPr b="1" i="0" lang="en-US" sz="4800" u="none" cap="none" strike="noStrike">
                <a:solidFill>
                  <a:schemeClr val="accent1"/>
                </a:solidFill>
                <a:latin typeface="Arial"/>
                <a:ea typeface="Arial"/>
                <a:cs typeface="Arial"/>
                <a:sym typeface="Arial"/>
              </a:rPr>
              <a:t>3.4. Movilidad sostenible y accesibilidad</a:t>
            </a:r>
            <a:endParaRPr b="1" i="0" sz="1400" u="none" cap="none" strike="noStrike">
              <a:solidFill>
                <a:schemeClr val="accent1"/>
              </a:solidFill>
              <a:latin typeface="Arial"/>
              <a:ea typeface="Arial"/>
              <a:cs typeface="Arial"/>
              <a:sym typeface="Arial"/>
            </a:endParaRPr>
          </a:p>
        </p:txBody>
      </p:sp>
      <p:pic>
        <p:nvPicPr>
          <p:cNvPr descr="Communications materials - United Nations Sustainable Development" id="206" name="Google Shape;206;p15"/>
          <p:cNvPicPr preferRelativeResize="0"/>
          <p:nvPr/>
        </p:nvPicPr>
        <p:blipFill rotWithShape="1">
          <a:blip r:embed="rId3">
            <a:alphaModFix/>
          </a:blip>
          <a:srcRect b="0" l="0" r="0" t="0"/>
          <a:stretch/>
        </p:blipFill>
        <p:spPr>
          <a:xfrm>
            <a:off x="20169201" y="3879577"/>
            <a:ext cx="3038451" cy="3038451"/>
          </a:xfrm>
          <a:prstGeom prst="rect">
            <a:avLst/>
          </a:prstGeom>
          <a:noFill/>
          <a:ln>
            <a:noFill/>
          </a:ln>
        </p:spPr>
      </p:pic>
      <p:pic>
        <p:nvPicPr>
          <p:cNvPr descr="Accessibility - Free transport icons" id="207" name="Google Shape;207;p15"/>
          <p:cNvPicPr preferRelativeResize="0"/>
          <p:nvPr/>
        </p:nvPicPr>
        <p:blipFill rotWithShape="1">
          <a:blip r:embed="rId4">
            <a:alphaModFix/>
          </a:blip>
          <a:srcRect b="0" l="0" r="0" t="0"/>
          <a:stretch/>
        </p:blipFill>
        <p:spPr>
          <a:xfrm>
            <a:off x="7958620" y="9777952"/>
            <a:ext cx="2760228" cy="2760229"/>
          </a:xfrm>
          <a:prstGeom prst="rect">
            <a:avLst/>
          </a:prstGeom>
          <a:noFill/>
          <a:ln>
            <a:noFill/>
          </a:ln>
        </p:spPr>
      </p:pic>
      <p:pic>
        <p:nvPicPr>
          <p:cNvPr descr="dessin de griffonnage à main levée d'un vélo. 10330705 PNG" id="208" name="Google Shape;208;p15"/>
          <p:cNvPicPr preferRelativeResize="0"/>
          <p:nvPr/>
        </p:nvPicPr>
        <p:blipFill rotWithShape="1">
          <a:blip r:embed="rId5">
            <a:alphaModFix/>
          </a:blip>
          <a:srcRect b="0" l="0" r="0" t="0"/>
          <a:stretch/>
        </p:blipFill>
        <p:spPr>
          <a:xfrm>
            <a:off x="12026902" y="10110319"/>
            <a:ext cx="3038451" cy="209548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16"/>
          <p:cNvSpPr txBox="1"/>
          <p:nvPr>
            <p:ph type="title"/>
          </p:nvPr>
        </p:nvSpPr>
        <p:spPr>
          <a:xfrm>
            <a:off x="762000" y="5324400"/>
            <a:ext cx="20502300" cy="30672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n-US" sz="9600"/>
              <a:t>4. Ejemplos de buenas prácticas en Europa</a:t>
            </a:r>
            <a:endParaRPr b="1"/>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17"/>
          <p:cNvSpPr txBox="1"/>
          <p:nvPr>
            <p:ph type="title"/>
          </p:nvPr>
        </p:nvSpPr>
        <p:spPr>
          <a:xfrm>
            <a:off x="761996" y="1523999"/>
            <a:ext cx="22860000" cy="7986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US" sz="4800"/>
              <a:t>4.1 Mejores prácticas en movilidad turística sostenible</a:t>
            </a:r>
            <a:endParaRPr b="1"/>
          </a:p>
        </p:txBody>
      </p:sp>
      <p:grpSp>
        <p:nvGrpSpPr>
          <p:cNvPr id="219" name="Google Shape;219;p17"/>
          <p:cNvGrpSpPr/>
          <p:nvPr/>
        </p:nvGrpSpPr>
        <p:grpSpPr>
          <a:xfrm>
            <a:off x="181000" y="3367063"/>
            <a:ext cx="19133419" cy="6982465"/>
            <a:chOff x="3501018" y="126953"/>
            <a:chExt cx="18043586" cy="6584746"/>
          </a:xfrm>
        </p:grpSpPr>
        <p:sp>
          <p:nvSpPr>
            <p:cNvPr id="220" name="Google Shape;220;p17"/>
            <p:cNvSpPr/>
            <p:nvPr/>
          </p:nvSpPr>
          <p:spPr>
            <a:xfrm>
              <a:off x="3501018" y="126953"/>
              <a:ext cx="4270758" cy="1512449"/>
            </a:xfrm>
            <a:prstGeom prst="rect">
              <a:avLst/>
            </a:prstGeom>
            <a:solidFill>
              <a:srgbClr val="1CCD5D"/>
            </a:solidFill>
            <a:ln cap="flat" cmpd="sng" w="20200">
              <a:solidFill>
                <a:srgbClr val="1CCD5D"/>
              </a:solidFill>
              <a:prstDash val="solid"/>
              <a:miter lim="800000"/>
              <a:headEnd len="sm" w="sm" type="none"/>
              <a:tailEnd len="sm" w="sm" type="none"/>
            </a:ln>
          </p:spPr>
          <p:txBody>
            <a:bodyPr anchorCtr="0" anchor="ctr" bIns="96950" lIns="96950" spcFirstLastPara="1" rIns="96950" wrap="square" tIns="96950">
              <a:noAutofit/>
            </a:bodyPr>
            <a:lstStyle/>
            <a:p>
              <a:pPr indent="0" lvl="0" marL="0" marR="0" rtl="0" algn="ctr">
                <a:lnSpc>
                  <a:spcPct val="90000"/>
                </a:lnSpc>
                <a:spcBef>
                  <a:spcPts val="0"/>
                </a:spcBef>
                <a:spcAft>
                  <a:spcPts val="0"/>
                </a:spcAft>
                <a:buNone/>
              </a:pPr>
              <a:r>
                <a:rPr b="1" i="0" lang="en-US" sz="3393" u="none" cap="none" strike="noStrike">
                  <a:solidFill>
                    <a:schemeClr val="lt1"/>
                  </a:solidFill>
                  <a:latin typeface="Arial"/>
                  <a:ea typeface="Arial"/>
                  <a:cs typeface="Arial"/>
                  <a:sym typeface="Arial"/>
                </a:rPr>
                <a:t>Transporte público de bajas emisiones</a:t>
              </a:r>
              <a:endParaRPr b="1" i="0" sz="1485" u="none" cap="none" strike="noStrike">
                <a:solidFill>
                  <a:schemeClr val="lt1"/>
                </a:solidFill>
                <a:latin typeface="Arial"/>
                <a:ea typeface="Arial"/>
                <a:cs typeface="Arial"/>
                <a:sym typeface="Arial"/>
              </a:endParaRPr>
            </a:p>
          </p:txBody>
        </p:sp>
        <p:sp>
          <p:nvSpPr>
            <p:cNvPr id="221" name="Google Shape;221;p17"/>
            <p:cNvSpPr/>
            <p:nvPr/>
          </p:nvSpPr>
          <p:spPr>
            <a:xfrm>
              <a:off x="3501018" y="1669647"/>
              <a:ext cx="4270758" cy="5042052"/>
            </a:xfrm>
            <a:prstGeom prst="rect">
              <a:avLst/>
            </a:prstGeom>
            <a:solidFill>
              <a:srgbClr val="CBEDD1">
                <a:alpha val="89411"/>
              </a:srgbClr>
            </a:solidFill>
            <a:ln cap="flat" cmpd="sng" w="20200">
              <a:solidFill>
                <a:srgbClr val="CBEDD1">
                  <a:alpha val="89411"/>
                </a:srgbClr>
              </a:solidFill>
              <a:prstDash val="solid"/>
              <a:miter lim="800000"/>
              <a:headEnd len="sm" w="sm" type="none"/>
              <a:tailEnd len="sm" w="sm" type="none"/>
            </a:ln>
          </p:spPr>
          <p:txBody>
            <a:bodyPr anchorCtr="0" anchor="ctr" bIns="96950" lIns="96950" spcFirstLastPara="1" rIns="96950" wrap="square" tIns="96950">
              <a:noAutofit/>
            </a:bodyPr>
            <a:lstStyle/>
            <a:p>
              <a:pPr indent="0" lvl="0" marL="0" marR="0" rtl="0" algn="l">
                <a:lnSpc>
                  <a:spcPct val="100000"/>
                </a:lnSpc>
                <a:spcBef>
                  <a:spcPts val="0"/>
                </a:spcBef>
                <a:spcAft>
                  <a:spcPts val="0"/>
                </a:spcAft>
                <a:buNone/>
              </a:pPr>
              <a:r>
                <a:rPr b="1" i="0" lang="en-US" sz="2969" u="none" cap="none" strike="noStrike">
                  <a:solidFill>
                    <a:schemeClr val="dk1"/>
                  </a:solidFill>
                  <a:latin typeface="Arial"/>
                  <a:ea typeface="Arial"/>
                  <a:cs typeface="Arial"/>
                  <a:sym typeface="Arial"/>
                </a:rPr>
                <a:t>Bélgica</a:t>
              </a:r>
              <a:r>
                <a:rPr b="0" i="0" lang="en-US" sz="2969" u="none" cap="none" strike="noStrike">
                  <a:solidFill>
                    <a:schemeClr val="dk1"/>
                  </a:solidFill>
                  <a:latin typeface="Arial"/>
                  <a:ea typeface="Arial"/>
                  <a:cs typeface="Arial"/>
                  <a:sym typeface="Arial"/>
                </a:rPr>
                <a:t>: TEC y De Lijn</a:t>
              </a:r>
              <a:endParaRPr b="0" i="0" sz="1485"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i="0" lang="en-US" sz="2969" u="none" cap="none" strike="noStrike">
                  <a:solidFill>
                    <a:schemeClr val="dk1"/>
                  </a:solidFill>
                  <a:latin typeface="Arial"/>
                  <a:ea typeface="Arial"/>
                  <a:cs typeface="Arial"/>
                  <a:sym typeface="Arial"/>
                </a:rPr>
                <a:t>despliegan autobuses eléctricos</a:t>
              </a:r>
              <a:r>
                <a:rPr lang="en-US" sz="1485">
                  <a:solidFill>
                    <a:schemeClr val="dk1"/>
                  </a:solidFill>
                </a:rPr>
                <a:t> </a:t>
              </a:r>
              <a:r>
                <a:rPr b="0" i="0" lang="en-US" sz="2969" u="none" cap="none" strike="noStrike">
                  <a:solidFill>
                    <a:schemeClr val="dk1"/>
                  </a:solidFill>
                  <a:latin typeface="Arial"/>
                  <a:ea typeface="Arial"/>
                  <a:cs typeface="Arial"/>
                  <a:sym typeface="Arial"/>
                </a:rPr>
                <a:t>y conectividad regional.</a:t>
              </a:r>
              <a:endParaRPr b="0" i="0" sz="1485"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85"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85"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en-US" sz="2969" u="none" cap="none" strike="noStrike">
                  <a:solidFill>
                    <a:schemeClr val="dk1"/>
                  </a:solidFill>
                  <a:latin typeface="Arial"/>
                  <a:ea typeface="Arial"/>
                  <a:cs typeface="Arial"/>
                  <a:sym typeface="Arial"/>
                </a:rPr>
                <a:t>España</a:t>
              </a:r>
              <a:r>
                <a:rPr b="0" i="0" lang="en-US" sz="2969" u="none" cap="none" strike="noStrike">
                  <a:solidFill>
                    <a:schemeClr val="dk1"/>
                  </a:solidFill>
                  <a:latin typeface="Arial"/>
                  <a:ea typeface="Arial"/>
                  <a:cs typeface="Arial"/>
                  <a:sym typeface="Arial"/>
                </a:rPr>
                <a:t>: Autobuses híbridos/eléctricos de Barcelona + billete integrado con metro y bicicletas compartidas.</a:t>
              </a:r>
              <a:endParaRPr b="0" i="0" sz="1485" u="none" cap="none" strike="noStrike">
                <a:solidFill>
                  <a:schemeClr val="dk1"/>
                </a:solidFill>
                <a:latin typeface="Arial"/>
                <a:ea typeface="Arial"/>
                <a:cs typeface="Arial"/>
                <a:sym typeface="Arial"/>
              </a:endParaRPr>
            </a:p>
          </p:txBody>
        </p:sp>
        <p:sp>
          <p:nvSpPr>
            <p:cNvPr id="222" name="Google Shape;222;p17"/>
            <p:cNvSpPr/>
            <p:nvPr/>
          </p:nvSpPr>
          <p:spPr>
            <a:xfrm>
              <a:off x="8093032" y="126953"/>
              <a:ext cx="4269600" cy="1479931"/>
            </a:xfrm>
            <a:prstGeom prst="rect">
              <a:avLst/>
            </a:prstGeom>
            <a:solidFill>
              <a:srgbClr val="1CCD5D"/>
            </a:solidFill>
            <a:ln cap="flat" cmpd="sng" w="20200">
              <a:solidFill>
                <a:srgbClr val="1CCD5D"/>
              </a:solidFill>
              <a:prstDash val="solid"/>
              <a:miter lim="800000"/>
              <a:headEnd len="sm" w="sm" type="none"/>
              <a:tailEnd len="sm" w="sm" type="none"/>
            </a:ln>
          </p:spPr>
          <p:txBody>
            <a:bodyPr anchorCtr="0" anchor="ctr" bIns="96950" lIns="96950" spcFirstLastPara="1" rIns="96950" wrap="square" tIns="96950">
              <a:noAutofit/>
            </a:bodyPr>
            <a:lstStyle/>
            <a:p>
              <a:pPr indent="0" lvl="0" marL="0" marR="0" rtl="0" algn="ctr">
                <a:lnSpc>
                  <a:spcPct val="90000"/>
                </a:lnSpc>
                <a:spcBef>
                  <a:spcPts val="0"/>
                </a:spcBef>
                <a:spcAft>
                  <a:spcPts val="0"/>
                </a:spcAft>
                <a:buClr>
                  <a:srgbClr val="000000"/>
                </a:buClr>
                <a:buSzPts val="3393"/>
                <a:buFont typeface="Arial"/>
                <a:buNone/>
              </a:pPr>
              <a:r>
                <a:t/>
              </a:r>
              <a:endParaRPr b="1" i="0" sz="3393" u="none" cap="none" strike="noStrike">
                <a:solidFill>
                  <a:schemeClr val="lt1"/>
                </a:solidFill>
                <a:latin typeface="Arial"/>
                <a:ea typeface="Arial"/>
                <a:cs typeface="Arial"/>
                <a:sym typeface="Arial"/>
              </a:endParaRPr>
            </a:p>
            <a:p>
              <a:pPr indent="0" lvl="0" marL="0" marR="0" rtl="0" algn="ctr">
                <a:lnSpc>
                  <a:spcPct val="90000"/>
                </a:lnSpc>
                <a:spcBef>
                  <a:spcPts val="0"/>
                </a:spcBef>
                <a:spcAft>
                  <a:spcPts val="0"/>
                </a:spcAft>
                <a:buClr>
                  <a:srgbClr val="000000"/>
                </a:buClr>
                <a:buSzPts val="3393"/>
                <a:buFont typeface="Arial"/>
                <a:buNone/>
              </a:pPr>
              <a:r>
                <a:t/>
              </a:r>
              <a:endParaRPr b="1" i="0" sz="3393" u="none" cap="none" strike="noStrike">
                <a:solidFill>
                  <a:schemeClr val="lt1"/>
                </a:solidFill>
                <a:latin typeface="Arial"/>
                <a:ea typeface="Arial"/>
                <a:cs typeface="Arial"/>
                <a:sym typeface="Arial"/>
              </a:endParaRPr>
            </a:p>
            <a:p>
              <a:pPr indent="0" lvl="0" marL="0" marR="0" rtl="0" algn="ctr">
                <a:lnSpc>
                  <a:spcPct val="90000"/>
                </a:lnSpc>
                <a:spcBef>
                  <a:spcPts val="0"/>
                </a:spcBef>
                <a:spcAft>
                  <a:spcPts val="0"/>
                </a:spcAft>
                <a:buNone/>
              </a:pPr>
              <a:r>
                <a:rPr b="1" i="0" lang="en-US" sz="3393" u="none" cap="none" strike="noStrike">
                  <a:solidFill>
                    <a:schemeClr val="lt1"/>
                  </a:solidFill>
                  <a:latin typeface="Arial"/>
                  <a:ea typeface="Arial"/>
                  <a:cs typeface="Arial"/>
                  <a:sym typeface="Arial"/>
                </a:rPr>
                <a:t>Infraestructura de movilidad activa y ciclismo</a:t>
              </a:r>
              <a:endParaRPr b="1" i="0" sz="1485"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3818"/>
                <a:buFont typeface="Arial"/>
                <a:buNone/>
              </a:pPr>
              <a:r>
                <a:t/>
              </a:r>
              <a:endParaRPr b="0" i="0" sz="3818" u="none" cap="none" strike="noStrike">
                <a:solidFill>
                  <a:schemeClr val="dk1"/>
                </a:solidFill>
                <a:latin typeface="Arial"/>
                <a:ea typeface="Arial"/>
                <a:cs typeface="Arial"/>
                <a:sym typeface="Arial"/>
              </a:endParaRPr>
            </a:p>
          </p:txBody>
        </p:sp>
        <p:sp>
          <p:nvSpPr>
            <p:cNvPr id="223" name="Google Shape;223;p17"/>
            <p:cNvSpPr/>
            <p:nvPr/>
          </p:nvSpPr>
          <p:spPr>
            <a:xfrm>
              <a:off x="8093031" y="1636157"/>
              <a:ext cx="4269599" cy="5042052"/>
            </a:xfrm>
            <a:prstGeom prst="rect">
              <a:avLst/>
            </a:prstGeom>
            <a:solidFill>
              <a:srgbClr val="CBEDD1">
                <a:alpha val="89411"/>
              </a:srgbClr>
            </a:solidFill>
            <a:ln cap="flat" cmpd="sng" w="20200">
              <a:solidFill>
                <a:srgbClr val="CBEDD1">
                  <a:alpha val="89411"/>
                </a:srgbClr>
              </a:solidFill>
              <a:prstDash val="solid"/>
              <a:miter lim="800000"/>
              <a:headEnd len="sm" w="sm" type="none"/>
              <a:tailEnd len="sm" w="sm" type="none"/>
            </a:ln>
          </p:spPr>
          <p:txBody>
            <a:bodyPr anchorCtr="0" anchor="ctr" bIns="96950" lIns="96950" spcFirstLastPara="1" rIns="96950" wrap="square" tIns="96950">
              <a:noAutofit/>
            </a:bodyPr>
            <a:lstStyle/>
            <a:p>
              <a:pPr indent="0" lvl="0" marL="0" marR="0" rtl="0" algn="l">
                <a:lnSpc>
                  <a:spcPct val="100000"/>
                </a:lnSpc>
                <a:spcBef>
                  <a:spcPts val="0"/>
                </a:spcBef>
                <a:spcAft>
                  <a:spcPts val="0"/>
                </a:spcAft>
                <a:buNone/>
              </a:pPr>
              <a:r>
                <a:rPr b="1" i="0" lang="en-US" sz="2969" u="none" cap="none" strike="noStrike">
                  <a:solidFill>
                    <a:schemeClr val="dk1"/>
                  </a:solidFill>
                  <a:latin typeface="Arial"/>
                  <a:ea typeface="Arial"/>
                  <a:cs typeface="Arial"/>
                  <a:sym typeface="Arial"/>
                </a:rPr>
                <a:t>Bélgica </a:t>
              </a:r>
              <a:r>
                <a:rPr b="0" i="0" lang="en-US" sz="2969" u="none" cap="none" strike="noStrike">
                  <a:solidFill>
                    <a:schemeClr val="dk1"/>
                  </a:solidFill>
                  <a:latin typeface="Arial"/>
                  <a:ea typeface="Arial"/>
                  <a:cs typeface="Arial"/>
                  <a:sym typeface="Arial"/>
                </a:rPr>
                <a:t>(Gante):</a:t>
              </a:r>
              <a:endParaRPr b="0" i="0" sz="1485"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i="0" lang="en-US" sz="2969" u="none" cap="none" strike="noStrike">
                  <a:solidFill>
                    <a:schemeClr val="dk1"/>
                  </a:solidFill>
                  <a:latin typeface="Arial"/>
                  <a:ea typeface="Arial"/>
                  <a:cs typeface="Arial"/>
                  <a:sym typeface="Arial"/>
                </a:rPr>
                <a:t>Amplia red ciclista.</a:t>
              </a:r>
              <a:endParaRPr b="0" i="0" sz="1485"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85"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85"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en-US" sz="2969" u="none" cap="none" strike="noStrike">
                  <a:solidFill>
                    <a:schemeClr val="dk1"/>
                  </a:solidFill>
                  <a:latin typeface="Arial"/>
                  <a:ea typeface="Arial"/>
                  <a:cs typeface="Arial"/>
                  <a:sym typeface="Arial"/>
                </a:rPr>
                <a:t>Dinamarca</a:t>
              </a:r>
              <a:r>
                <a:rPr b="1" lang="en-US" sz="2969">
                  <a:solidFill>
                    <a:schemeClr val="dk1"/>
                  </a:solidFill>
                </a:rPr>
                <a:t> </a:t>
              </a:r>
              <a:r>
                <a:rPr b="0" i="0" lang="en-US" sz="2969" u="none" cap="none" strike="noStrike">
                  <a:solidFill>
                    <a:schemeClr val="dk1"/>
                  </a:solidFill>
                  <a:latin typeface="Arial"/>
                  <a:ea typeface="Arial"/>
                  <a:cs typeface="Arial"/>
                  <a:sym typeface="Arial"/>
                </a:rPr>
                <a:t>(Copenhague):</a:t>
              </a:r>
              <a:endParaRPr b="0" i="0" sz="1485"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i="0" lang="en-US" sz="2969" u="none" cap="none" strike="noStrike">
                  <a:solidFill>
                    <a:schemeClr val="dk1"/>
                  </a:solidFill>
                  <a:latin typeface="Arial"/>
                  <a:ea typeface="Arial"/>
                  <a:cs typeface="Arial"/>
                  <a:sym typeface="Arial"/>
                </a:rPr>
                <a:t>Bicicletas compartidas + planificación urbana para la movilidad activa.</a:t>
              </a:r>
              <a:endParaRPr b="0" i="0" sz="1485" u="none" cap="none" strike="noStrike">
                <a:solidFill>
                  <a:schemeClr val="dk1"/>
                </a:solidFill>
                <a:latin typeface="Arial"/>
                <a:ea typeface="Arial"/>
                <a:cs typeface="Arial"/>
                <a:sym typeface="Arial"/>
              </a:endParaRPr>
            </a:p>
          </p:txBody>
        </p:sp>
        <p:sp>
          <p:nvSpPr>
            <p:cNvPr id="224" name="Google Shape;224;p17"/>
            <p:cNvSpPr/>
            <p:nvPr/>
          </p:nvSpPr>
          <p:spPr>
            <a:xfrm>
              <a:off x="12684229" y="126953"/>
              <a:ext cx="4269600" cy="1479931"/>
            </a:xfrm>
            <a:prstGeom prst="rect">
              <a:avLst/>
            </a:prstGeom>
            <a:solidFill>
              <a:srgbClr val="1CCD5D"/>
            </a:solidFill>
            <a:ln cap="flat" cmpd="sng" w="20200">
              <a:solidFill>
                <a:srgbClr val="1CCD5D"/>
              </a:solidFill>
              <a:prstDash val="solid"/>
              <a:miter lim="800000"/>
              <a:headEnd len="sm" w="sm" type="none"/>
              <a:tailEnd len="sm" w="sm" type="none"/>
            </a:ln>
          </p:spPr>
          <p:txBody>
            <a:bodyPr anchorCtr="0" anchor="ctr" bIns="96950" lIns="96950" spcFirstLastPara="1" rIns="96950" wrap="square" tIns="96950">
              <a:noAutofit/>
            </a:bodyPr>
            <a:lstStyle/>
            <a:p>
              <a:pPr indent="0" lvl="0" marL="0" marR="0" rtl="0" algn="ctr">
                <a:lnSpc>
                  <a:spcPct val="100000"/>
                </a:lnSpc>
                <a:spcBef>
                  <a:spcPts val="0"/>
                </a:spcBef>
                <a:spcAft>
                  <a:spcPts val="0"/>
                </a:spcAft>
                <a:buNone/>
              </a:pPr>
              <a:r>
                <a:rPr b="1" i="0" lang="en-US" sz="3393" u="none" cap="none" strike="noStrike">
                  <a:solidFill>
                    <a:schemeClr val="lt1"/>
                  </a:solidFill>
                  <a:latin typeface="Arial"/>
                  <a:ea typeface="Arial"/>
                  <a:cs typeface="Arial"/>
                  <a:sym typeface="Arial"/>
                </a:rPr>
                <a:t>Transporte rural y a demanda</a:t>
              </a:r>
              <a:endParaRPr b="1" i="0" sz="1485" u="none" cap="none" strike="noStrike">
                <a:solidFill>
                  <a:schemeClr val="lt1"/>
                </a:solidFill>
                <a:latin typeface="Arial"/>
                <a:ea typeface="Arial"/>
                <a:cs typeface="Arial"/>
                <a:sym typeface="Arial"/>
              </a:endParaRPr>
            </a:p>
          </p:txBody>
        </p:sp>
        <p:sp>
          <p:nvSpPr>
            <p:cNvPr id="225" name="Google Shape;225;p17"/>
            <p:cNvSpPr/>
            <p:nvPr/>
          </p:nvSpPr>
          <p:spPr>
            <a:xfrm>
              <a:off x="12689439" y="1635166"/>
              <a:ext cx="4245536" cy="5043600"/>
            </a:xfrm>
            <a:prstGeom prst="rect">
              <a:avLst/>
            </a:prstGeom>
            <a:solidFill>
              <a:srgbClr val="CBEDD1">
                <a:alpha val="89411"/>
              </a:srgbClr>
            </a:solidFill>
            <a:ln cap="flat" cmpd="sng" w="20200">
              <a:solidFill>
                <a:srgbClr val="CBEDD1">
                  <a:alpha val="89411"/>
                </a:srgbClr>
              </a:solidFill>
              <a:prstDash val="solid"/>
              <a:miter lim="800000"/>
              <a:headEnd len="sm" w="sm" type="none"/>
              <a:tailEnd len="sm" w="sm" type="none"/>
            </a:ln>
          </p:spPr>
          <p:txBody>
            <a:bodyPr anchorCtr="0" anchor="ctr" bIns="96950" lIns="96950" spcFirstLastPara="1" rIns="96950" wrap="square" tIns="96950">
              <a:noAutofit/>
            </a:bodyPr>
            <a:lstStyle/>
            <a:p>
              <a:pPr indent="0" lvl="0" marL="0" marR="0" rtl="0" algn="l">
                <a:lnSpc>
                  <a:spcPct val="100000"/>
                </a:lnSpc>
                <a:spcBef>
                  <a:spcPts val="0"/>
                </a:spcBef>
                <a:spcAft>
                  <a:spcPts val="0"/>
                </a:spcAft>
                <a:buNone/>
              </a:pPr>
              <a:r>
                <a:rPr b="1" i="0" lang="en-US" sz="2969" u="none" cap="none" strike="noStrike">
                  <a:solidFill>
                    <a:schemeClr val="dk1"/>
                  </a:solidFill>
                  <a:latin typeface="Arial"/>
                  <a:ea typeface="Arial"/>
                  <a:cs typeface="Arial"/>
                  <a:sym typeface="Arial"/>
                </a:rPr>
                <a:t>España </a:t>
              </a:r>
              <a:r>
                <a:rPr b="0" i="0" lang="en-US" sz="2969" u="none" cap="none" strike="noStrike">
                  <a:solidFill>
                    <a:schemeClr val="dk1"/>
                  </a:solidFill>
                  <a:latin typeface="Arial"/>
                  <a:ea typeface="Arial"/>
                  <a:cs typeface="Arial"/>
                  <a:sym typeface="Arial"/>
                </a:rPr>
                <a:t>(Castilla y León):</a:t>
              </a:r>
              <a:endParaRPr b="0" i="0" sz="1485"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i="0" lang="en-US" sz="2969" u="none" cap="none" strike="noStrike">
                  <a:solidFill>
                    <a:schemeClr val="dk1"/>
                  </a:solidFill>
                  <a:latin typeface="Arial"/>
                  <a:ea typeface="Arial"/>
                  <a:cs typeface="Arial"/>
                  <a:sym typeface="Arial"/>
                </a:rPr>
                <a:t>Autobús a la carta</a:t>
              </a:r>
              <a:endParaRPr b="0" i="0" sz="1485"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i="0" lang="en-US" sz="2969" u="none" cap="none" strike="noStrike">
                  <a:solidFill>
                    <a:schemeClr val="dk1"/>
                  </a:solidFill>
                  <a:latin typeface="Arial"/>
                  <a:ea typeface="Arial"/>
                  <a:cs typeface="Arial"/>
                  <a:sym typeface="Arial"/>
                </a:rPr>
                <a:t>que conecta pequeñas localidades.</a:t>
              </a:r>
              <a:endParaRPr b="0" i="0" sz="1485"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85"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85"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en-US" sz="2969" u="none" cap="none" strike="noStrike">
                  <a:solidFill>
                    <a:schemeClr val="dk1"/>
                  </a:solidFill>
                  <a:latin typeface="Arial"/>
                  <a:ea typeface="Arial"/>
                  <a:cs typeface="Arial"/>
                  <a:sym typeface="Arial"/>
                </a:rPr>
                <a:t>SMARTA-NET</a:t>
              </a:r>
              <a:r>
                <a:rPr b="0" i="0" lang="en-US" sz="2969" u="none" cap="none" strike="noStrike">
                  <a:solidFill>
                    <a:schemeClr val="dk1"/>
                  </a:solidFill>
                  <a:latin typeface="Arial"/>
                  <a:ea typeface="Arial"/>
                  <a:cs typeface="Arial"/>
                  <a:sym typeface="Arial"/>
                </a:rPr>
                <a:t> (UE): Proyecto de la DG</a:t>
              </a:r>
              <a:endParaRPr b="0" i="0" sz="1485"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i="0" lang="en-US" sz="2969" u="none" cap="none" strike="noStrike">
                  <a:solidFill>
                    <a:schemeClr val="dk1"/>
                  </a:solidFill>
                  <a:latin typeface="Arial"/>
                  <a:ea typeface="Arial"/>
                  <a:cs typeface="Arial"/>
                  <a:sym typeface="Arial"/>
                </a:rPr>
                <a:t>MOVE (2019-2024) que apoya proyectos piloto de movilidad rural.</a:t>
              </a:r>
              <a:endParaRPr b="0" i="0" sz="1485" u="none" cap="none" strike="noStrike">
                <a:solidFill>
                  <a:schemeClr val="dk1"/>
                </a:solidFill>
                <a:latin typeface="Arial"/>
                <a:ea typeface="Arial"/>
                <a:cs typeface="Arial"/>
                <a:sym typeface="Arial"/>
              </a:endParaRPr>
            </a:p>
          </p:txBody>
        </p:sp>
        <p:sp>
          <p:nvSpPr>
            <p:cNvPr id="226" name="Google Shape;226;p17"/>
            <p:cNvSpPr/>
            <p:nvPr/>
          </p:nvSpPr>
          <p:spPr>
            <a:xfrm>
              <a:off x="17275004" y="126953"/>
              <a:ext cx="4269600" cy="1479931"/>
            </a:xfrm>
            <a:prstGeom prst="rect">
              <a:avLst/>
            </a:prstGeom>
            <a:solidFill>
              <a:srgbClr val="1CCD5D"/>
            </a:solidFill>
            <a:ln cap="flat" cmpd="sng" w="20200">
              <a:solidFill>
                <a:srgbClr val="1CCD5D"/>
              </a:solidFill>
              <a:prstDash val="solid"/>
              <a:miter lim="800000"/>
              <a:headEnd len="sm" w="sm" type="none"/>
              <a:tailEnd len="sm" w="sm" type="none"/>
            </a:ln>
          </p:spPr>
          <p:txBody>
            <a:bodyPr anchorCtr="0" anchor="ctr" bIns="96950" lIns="96950" spcFirstLastPara="1" rIns="96950" wrap="square" tIns="96950">
              <a:noAutofit/>
            </a:bodyPr>
            <a:lstStyle/>
            <a:p>
              <a:pPr indent="0" lvl="0" marL="0" marR="0" rtl="0" algn="ctr">
                <a:lnSpc>
                  <a:spcPct val="100000"/>
                </a:lnSpc>
                <a:spcBef>
                  <a:spcPts val="0"/>
                </a:spcBef>
                <a:spcAft>
                  <a:spcPts val="0"/>
                </a:spcAft>
                <a:buNone/>
              </a:pPr>
              <a:r>
                <a:rPr b="1" i="0" lang="en-US" sz="3393" u="none" cap="none" strike="noStrike">
                  <a:solidFill>
                    <a:schemeClr val="lt1"/>
                  </a:solidFill>
                  <a:latin typeface="Arial"/>
                  <a:ea typeface="Arial"/>
                  <a:cs typeface="Arial"/>
                  <a:sym typeface="Arial"/>
                </a:rPr>
                <a:t>Soluciones de movilidad digital e inteligente</a:t>
              </a:r>
              <a:endParaRPr b="1" i="0" sz="1485" u="none" cap="none" strike="noStrike">
                <a:solidFill>
                  <a:schemeClr val="lt1"/>
                </a:solidFill>
                <a:latin typeface="Arial"/>
                <a:ea typeface="Arial"/>
                <a:cs typeface="Arial"/>
                <a:sym typeface="Arial"/>
              </a:endParaRPr>
            </a:p>
          </p:txBody>
        </p:sp>
        <p:sp>
          <p:nvSpPr>
            <p:cNvPr id="227" name="Google Shape;227;p17"/>
            <p:cNvSpPr/>
            <p:nvPr/>
          </p:nvSpPr>
          <p:spPr>
            <a:xfrm>
              <a:off x="17275004" y="1629973"/>
              <a:ext cx="4245536" cy="5081725"/>
            </a:xfrm>
            <a:prstGeom prst="rect">
              <a:avLst/>
            </a:prstGeom>
            <a:solidFill>
              <a:srgbClr val="CBEDD1">
                <a:alpha val="89411"/>
              </a:srgbClr>
            </a:solidFill>
            <a:ln cap="flat" cmpd="sng" w="20200">
              <a:solidFill>
                <a:srgbClr val="CBEDD1">
                  <a:alpha val="89411"/>
                </a:srgbClr>
              </a:solidFill>
              <a:prstDash val="solid"/>
              <a:miter lim="800000"/>
              <a:headEnd len="sm" w="sm" type="none"/>
              <a:tailEnd len="sm" w="sm" type="none"/>
            </a:ln>
          </p:spPr>
          <p:txBody>
            <a:bodyPr anchorCtr="0" anchor="ctr" bIns="96950" lIns="96950" spcFirstLastPara="1" rIns="96950" wrap="square" tIns="96950">
              <a:noAutofit/>
            </a:bodyPr>
            <a:lstStyle/>
            <a:p>
              <a:pPr indent="0" lvl="0" marL="0" marR="0" rtl="0" algn="l">
                <a:lnSpc>
                  <a:spcPct val="100000"/>
                </a:lnSpc>
                <a:spcBef>
                  <a:spcPts val="0"/>
                </a:spcBef>
                <a:spcAft>
                  <a:spcPts val="0"/>
                </a:spcAft>
                <a:buNone/>
              </a:pPr>
              <a:r>
                <a:rPr b="1" i="0" lang="en-US" sz="2969" u="none" cap="none" strike="noStrike">
                  <a:solidFill>
                    <a:schemeClr val="dk1"/>
                  </a:solidFill>
                  <a:latin typeface="Arial"/>
                  <a:ea typeface="Arial"/>
                  <a:cs typeface="Arial"/>
                  <a:sym typeface="Arial"/>
                </a:rPr>
                <a:t>Dinamarca:</a:t>
              </a:r>
              <a:r>
                <a:rPr b="0" i="0" lang="en-US" sz="2969" u="none" cap="none" strike="noStrike">
                  <a:solidFill>
                    <a:schemeClr val="dk1"/>
                  </a:solidFill>
                  <a:latin typeface="Arial"/>
                  <a:ea typeface="Arial"/>
                  <a:cs typeface="Arial"/>
                  <a:sym typeface="Arial"/>
                </a:rPr>
                <a:t> Rejseplanen – </a:t>
              </a:r>
              <a:r>
                <a:rPr lang="en-US" sz="2969">
                  <a:solidFill>
                    <a:schemeClr val="dk1"/>
                  </a:solidFill>
                </a:rPr>
                <a:t>planificador de viajes nacional en tiempo real.</a:t>
              </a:r>
              <a:r>
                <a:rPr b="0" i="0" lang="en-US" sz="2969" u="none" cap="none" strike="noStrike">
                  <a:solidFill>
                    <a:schemeClr val="dk1"/>
                  </a:solidFill>
                  <a:latin typeface="Arial"/>
                  <a:ea typeface="Arial"/>
                  <a:cs typeface="Arial"/>
                  <a:sym typeface="Arial"/>
                </a:rPr>
                <a:t>. </a:t>
              </a:r>
              <a:endParaRPr b="0" i="0" sz="1485"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85"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85"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85"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en-US" sz="2969" u="none" cap="none" strike="noStrike">
                  <a:solidFill>
                    <a:schemeClr val="dk1"/>
                  </a:solidFill>
                  <a:latin typeface="Arial"/>
                  <a:ea typeface="Arial"/>
                  <a:cs typeface="Arial"/>
                  <a:sym typeface="Arial"/>
                </a:rPr>
                <a:t>España </a:t>
              </a:r>
              <a:r>
                <a:rPr b="0" i="0" lang="en-US" sz="2969" u="none" cap="none" strike="noStrike">
                  <a:solidFill>
                    <a:schemeClr val="dk1"/>
                  </a:solidFill>
                  <a:latin typeface="Arial"/>
                  <a:ea typeface="Arial"/>
                  <a:cs typeface="Arial"/>
                  <a:sym typeface="Arial"/>
                </a:rPr>
                <a:t>(Barcelona):</a:t>
              </a:r>
              <a:endParaRPr b="0" i="0" sz="1485" u="none" cap="none" strike="noStrike">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US" sz="2969">
                  <a:solidFill>
                    <a:schemeClr val="dk1"/>
                  </a:solidFill>
                </a:rPr>
                <a:t>MobilitApp integra metro, autobús, tranvía y bicicletas compartidas.</a:t>
              </a:r>
              <a:endParaRPr sz="2969">
                <a:solidFill>
                  <a:schemeClr val="dk1"/>
                </a:solidFill>
              </a:endParaRPr>
            </a:p>
          </p:txBody>
        </p:sp>
      </p:grpSp>
      <p:sp>
        <p:nvSpPr>
          <p:cNvPr id="228" name="Google Shape;228;p17"/>
          <p:cNvSpPr/>
          <p:nvPr/>
        </p:nvSpPr>
        <p:spPr>
          <a:xfrm>
            <a:off x="19675378" y="3366475"/>
            <a:ext cx="4527600" cy="1569300"/>
          </a:xfrm>
          <a:prstGeom prst="rect">
            <a:avLst/>
          </a:prstGeom>
          <a:solidFill>
            <a:srgbClr val="1CCD5D"/>
          </a:solidFill>
          <a:ln cap="flat" cmpd="sng" w="20200">
            <a:solidFill>
              <a:srgbClr val="1CCD5D"/>
            </a:solidFill>
            <a:prstDash val="solid"/>
            <a:miter lim="800000"/>
            <a:headEnd len="sm" w="sm" type="none"/>
            <a:tailEnd len="sm" w="sm" type="none"/>
          </a:ln>
        </p:spPr>
        <p:txBody>
          <a:bodyPr anchorCtr="0" anchor="ctr" bIns="96950" lIns="96950" spcFirstLastPara="1" rIns="96950" wrap="square" tIns="96950">
            <a:noAutofit/>
          </a:bodyPr>
          <a:lstStyle/>
          <a:p>
            <a:pPr indent="0" lvl="0" marL="0" marR="0" rtl="0" algn="ctr">
              <a:lnSpc>
                <a:spcPct val="100000"/>
              </a:lnSpc>
              <a:spcBef>
                <a:spcPts val="0"/>
              </a:spcBef>
              <a:spcAft>
                <a:spcPts val="0"/>
              </a:spcAft>
              <a:buNone/>
            </a:pPr>
            <a:r>
              <a:rPr b="1" i="0" lang="en-US" sz="3393" u="none" cap="none" strike="noStrike">
                <a:solidFill>
                  <a:schemeClr val="lt1"/>
                </a:solidFill>
                <a:latin typeface="Arial"/>
                <a:ea typeface="Arial"/>
                <a:cs typeface="Arial"/>
                <a:sym typeface="Arial"/>
              </a:rPr>
              <a:t>Transporte marítimo e intermodal sostenible</a:t>
            </a:r>
            <a:endParaRPr b="1" i="0" sz="1485" u="none" cap="none" strike="noStrike">
              <a:solidFill>
                <a:schemeClr val="lt1"/>
              </a:solidFill>
              <a:latin typeface="Arial"/>
              <a:ea typeface="Arial"/>
              <a:cs typeface="Arial"/>
              <a:sym typeface="Arial"/>
            </a:endParaRPr>
          </a:p>
        </p:txBody>
      </p:sp>
      <p:sp>
        <p:nvSpPr>
          <p:cNvPr id="229" name="Google Shape;229;p17"/>
          <p:cNvSpPr/>
          <p:nvPr/>
        </p:nvSpPr>
        <p:spPr>
          <a:xfrm>
            <a:off x="19680902" y="4965811"/>
            <a:ext cx="4502100" cy="5348400"/>
          </a:xfrm>
          <a:prstGeom prst="rect">
            <a:avLst/>
          </a:prstGeom>
          <a:solidFill>
            <a:srgbClr val="CBEDD1">
              <a:alpha val="89411"/>
            </a:srgbClr>
          </a:solidFill>
          <a:ln cap="flat" cmpd="sng" w="20200">
            <a:solidFill>
              <a:srgbClr val="CBEDD1">
                <a:alpha val="89411"/>
              </a:srgbClr>
            </a:solidFill>
            <a:prstDash val="solid"/>
            <a:miter lim="800000"/>
            <a:headEnd len="sm" w="sm" type="none"/>
            <a:tailEnd len="sm" w="sm" type="none"/>
          </a:ln>
        </p:spPr>
        <p:txBody>
          <a:bodyPr anchorCtr="0" anchor="ctr" bIns="96950" lIns="96950" spcFirstLastPara="1" rIns="96950" wrap="square" tIns="96950">
            <a:noAutofit/>
          </a:bodyPr>
          <a:lstStyle/>
          <a:p>
            <a:pPr indent="0" lvl="0" marL="0" marR="0" rtl="0" algn="l">
              <a:lnSpc>
                <a:spcPct val="100000"/>
              </a:lnSpc>
              <a:spcBef>
                <a:spcPts val="0"/>
              </a:spcBef>
              <a:spcAft>
                <a:spcPts val="0"/>
              </a:spcAft>
              <a:buNone/>
            </a:pPr>
            <a:r>
              <a:rPr b="1" i="0" lang="en-US" sz="2969" u="none" cap="none" strike="noStrike">
                <a:solidFill>
                  <a:schemeClr val="dk1"/>
                </a:solidFill>
                <a:latin typeface="Arial"/>
                <a:ea typeface="Arial"/>
                <a:cs typeface="Arial"/>
                <a:sym typeface="Arial"/>
              </a:rPr>
              <a:t>Dinamarca</a:t>
            </a:r>
            <a:r>
              <a:rPr b="0" i="0" lang="en-US" sz="2969" u="none" cap="none" strike="noStrike">
                <a:solidFill>
                  <a:schemeClr val="dk1"/>
                </a:solidFill>
                <a:latin typeface="Arial"/>
                <a:ea typeface="Arial"/>
                <a:cs typeface="Arial"/>
                <a:sym typeface="Arial"/>
              </a:rPr>
              <a:t>: transbordadores eléctricos</a:t>
            </a:r>
            <a:r>
              <a:rPr lang="en-US" sz="1485">
                <a:solidFill>
                  <a:schemeClr val="dk1"/>
                </a:solidFill>
              </a:rPr>
              <a:t> </a:t>
            </a:r>
            <a:r>
              <a:rPr b="0" i="0" lang="en-US" sz="2969" u="none" cap="none" strike="noStrike">
                <a:solidFill>
                  <a:schemeClr val="dk1"/>
                </a:solidFill>
                <a:latin typeface="Arial"/>
                <a:ea typeface="Arial"/>
                <a:cs typeface="Arial"/>
                <a:sym typeface="Arial"/>
              </a:rPr>
              <a:t>para rutas cortas.</a:t>
            </a:r>
            <a:endParaRPr b="0" i="0" sz="1485"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85"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85"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en-US" sz="2969" u="none" cap="none" strike="noStrike">
                <a:solidFill>
                  <a:schemeClr val="dk1"/>
                </a:solidFill>
                <a:latin typeface="Arial"/>
                <a:ea typeface="Arial"/>
                <a:cs typeface="Arial"/>
                <a:sym typeface="Arial"/>
              </a:rPr>
              <a:t>Bélgica</a:t>
            </a:r>
            <a:r>
              <a:rPr b="0" i="0" lang="en-US" sz="2969" u="none" cap="none" strike="noStrike">
                <a:solidFill>
                  <a:schemeClr val="dk1"/>
                </a:solidFill>
                <a:latin typeface="Arial"/>
                <a:ea typeface="Arial"/>
                <a:cs typeface="Arial"/>
                <a:sym typeface="Arial"/>
              </a:rPr>
              <a:t>: puertos que conectan trenes, autobuses y bicicletas para un turismo marítimo sostenible.</a:t>
            </a:r>
            <a:endParaRPr b="0" i="0" sz="1485" u="none" cap="none" strike="noStrike">
              <a:solidFill>
                <a:schemeClr val="dk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18"/>
          <p:cNvSpPr txBox="1"/>
          <p:nvPr>
            <p:ph type="title"/>
          </p:nvPr>
        </p:nvSpPr>
        <p:spPr>
          <a:xfrm>
            <a:off x="762000" y="5324400"/>
            <a:ext cx="21792600" cy="30672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n-US" sz="9600"/>
              <a:t>5. Actividad grupal: Diseño de un plan de movilidad</a:t>
            </a:r>
            <a:endParaRPr b="1"/>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19"/>
          <p:cNvSpPr txBox="1"/>
          <p:nvPr/>
        </p:nvSpPr>
        <p:spPr>
          <a:xfrm>
            <a:off x="762000" y="3312150"/>
            <a:ext cx="21820800" cy="8222400"/>
          </a:xfrm>
          <a:prstGeom prst="rect">
            <a:avLst/>
          </a:prstGeom>
          <a:noFill/>
          <a:ln>
            <a:noFill/>
          </a:ln>
        </p:spPr>
        <p:txBody>
          <a:bodyPr anchorCtr="0" anchor="t" bIns="0" lIns="0" spcFirstLastPara="1" rIns="0" wrap="square" tIns="118850">
            <a:noAutofit/>
          </a:bodyPr>
          <a:lstStyle/>
          <a:p>
            <a:pPr indent="0" lvl="0" marL="0" marR="0" rtl="0" algn="just">
              <a:lnSpc>
                <a:spcPct val="100000"/>
              </a:lnSpc>
              <a:spcBef>
                <a:spcPts val="0"/>
              </a:spcBef>
              <a:spcAft>
                <a:spcPts val="0"/>
              </a:spcAft>
              <a:buNone/>
            </a:pPr>
            <a:r>
              <a:rPr b="0" i="0" lang="en-US" sz="4500" u="none" cap="none" strike="noStrike">
                <a:solidFill>
                  <a:srgbClr val="323232"/>
                </a:solidFill>
                <a:latin typeface="Arial"/>
                <a:ea typeface="Arial"/>
                <a:cs typeface="Arial"/>
                <a:sym typeface="Arial"/>
              </a:rPr>
              <a:t>En grupos pequeños:</a:t>
            </a:r>
            <a:endParaRPr b="0" i="0" sz="19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t/>
            </a:r>
            <a:endParaRPr b="0" i="0" sz="19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rPr b="1" i="0" lang="en-US" sz="4500" u="none" cap="none" strike="noStrike">
                <a:solidFill>
                  <a:srgbClr val="323232"/>
                </a:solidFill>
                <a:latin typeface="Arial"/>
                <a:ea typeface="Arial"/>
                <a:cs typeface="Arial"/>
                <a:sym typeface="Arial"/>
              </a:rPr>
              <a:t>Crear un Plan de Movilidad Turística Sostenible para un destino (real o imaginario) utilizando el marco ASI.</a:t>
            </a:r>
            <a:endParaRPr b="1" i="0" sz="19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t/>
            </a:r>
            <a:endParaRPr b="0" i="0" sz="19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4000"/>
              <a:buFont typeface="Arial"/>
              <a:buNone/>
            </a:pPr>
            <a:r>
              <a:rPr b="0" i="0" lang="en-US" sz="4500" u="none" cap="none" strike="noStrike">
                <a:solidFill>
                  <a:srgbClr val="323232"/>
                </a:solidFill>
                <a:latin typeface="Arial"/>
                <a:ea typeface="Arial"/>
                <a:cs typeface="Arial"/>
                <a:sym typeface="Arial"/>
              </a:rPr>
              <a:t>Definir:</a:t>
            </a:r>
            <a:endParaRPr b="0" i="0" sz="1900" u="none" cap="none" strike="noStrike">
              <a:solidFill>
                <a:srgbClr val="000000"/>
              </a:solidFill>
              <a:latin typeface="Arial"/>
              <a:ea typeface="Arial"/>
              <a:cs typeface="Arial"/>
              <a:sym typeface="Arial"/>
            </a:endParaRPr>
          </a:p>
          <a:p>
            <a:pPr indent="-603250" lvl="0" marL="571500" marR="0" rtl="0" algn="just">
              <a:lnSpc>
                <a:spcPct val="100000"/>
              </a:lnSpc>
              <a:spcBef>
                <a:spcPts val="0"/>
              </a:spcBef>
              <a:spcAft>
                <a:spcPts val="0"/>
              </a:spcAft>
              <a:buClr>
                <a:srgbClr val="000000"/>
              </a:buClr>
              <a:buSzPts val="4500"/>
              <a:buFont typeface="Calibri"/>
              <a:buChar char="-"/>
            </a:pPr>
            <a:r>
              <a:rPr b="0" i="0" lang="en-US" sz="4500" u="none" cap="none" strike="noStrike">
                <a:solidFill>
                  <a:srgbClr val="323232"/>
                </a:solidFill>
                <a:latin typeface="Arial"/>
                <a:ea typeface="Arial"/>
                <a:cs typeface="Arial"/>
                <a:sym typeface="Arial"/>
              </a:rPr>
              <a:t>2 acciones en Evitar</a:t>
            </a:r>
            <a:endParaRPr b="0" i="0" sz="1900" u="none" cap="none" strike="noStrike">
              <a:solidFill>
                <a:srgbClr val="000000"/>
              </a:solidFill>
              <a:latin typeface="Arial"/>
              <a:ea typeface="Arial"/>
              <a:cs typeface="Arial"/>
              <a:sym typeface="Arial"/>
            </a:endParaRPr>
          </a:p>
          <a:p>
            <a:pPr indent="-603250" lvl="0" marL="571500" marR="0" rtl="0" algn="just">
              <a:lnSpc>
                <a:spcPct val="100000"/>
              </a:lnSpc>
              <a:spcBef>
                <a:spcPts val="0"/>
              </a:spcBef>
              <a:spcAft>
                <a:spcPts val="0"/>
              </a:spcAft>
              <a:buClr>
                <a:srgbClr val="000000"/>
              </a:buClr>
              <a:buSzPts val="4500"/>
              <a:buFont typeface="Calibri"/>
              <a:buChar char="-"/>
            </a:pPr>
            <a:r>
              <a:rPr b="0" i="0" lang="en-US" sz="4500" u="none" cap="none" strike="noStrike">
                <a:solidFill>
                  <a:srgbClr val="323232"/>
                </a:solidFill>
                <a:latin typeface="Arial"/>
                <a:ea typeface="Arial"/>
                <a:cs typeface="Arial"/>
                <a:sym typeface="Arial"/>
              </a:rPr>
              <a:t>2 acciones en Cambiar</a:t>
            </a:r>
            <a:endParaRPr b="0" i="0" sz="1900" u="none" cap="none" strike="noStrike">
              <a:solidFill>
                <a:srgbClr val="000000"/>
              </a:solidFill>
              <a:latin typeface="Arial"/>
              <a:ea typeface="Arial"/>
              <a:cs typeface="Arial"/>
              <a:sym typeface="Arial"/>
            </a:endParaRPr>
          </a:p>
          <a:p>
            <a:pPr indent="-603250" lvl="0" marL="571500" marR="0" rtl="0" algn="just">
              <a:lnSpc>
                <a:spcPct val="100000"/>
              </a:lnSpc>
              <a:spcBef>
                <a:spcPts val="0"/>
              </a:spcBef>
              <a:spcAft>
                <a:spcPts val="0"/>
              </a:spcAft>
              <a:buClr>
                <a:srgbClr val="000000"/>
              </a:buClr>
              <a:buSzPts val="4500"/>
              <a:buFont typeface="Calibri"/>
              <a:buChar char="-"/>
            </a:pPr>
            <a:r>
              <a:rPr b="0" i="0" lang="en-US" sz="4500" u="none" cap="none" strike="noStrike">
                <a:solidFill>
                  <a:srgbClr val="323232"/>
                </a:solidFill>
                <a:latin typeface="Arial"/>
                <a:ea typeface="Arial"/>
                <a:cs typeface="Arial"/>
                <a:sym typeface="Arial"/>
              </a:rPr>
              <a:t>1 acción en Mejorar</a:t>
            </a:r>
            <a:endParaRPr b="0" i="0" sz="1900" u="none" cap="none" strike="noStrike">
              <a:solidFill>
                <a:srgbClr val="000000"/>
              </a:solidFill>
              <a:latin typeface="Arial"/>
              <a:ea typeface="Arial"/>
              <a:cs typeface="Arial"/>
              <a:sym typeface="Arial"/>
            </a:endParaRPr>
          </a:p>
          <a:p>
            <a:pPr indent="-603250" lvl="0" marL="571500" marR="0" rtl="0" algn="just">
              <a:lnSpc>
                <a:spcPct val="100000"/>
              </a:lnSpc>
              <a:spcBef>
                <a:spcPts val="0"/>
              </a:spcBef>
              <a:spcAft>
                <a:spcPts val="0"/>
              </a:spcAft>
              <a:buClr>
                <a:srgbClr val="000000"/>
              </a:buClr>
              <a:buSzPts val="4500"/>
              <a:buFont typeface="Calibri"/>
              <a:buChar char="-"/>
            </a:pPr>
            <a:r>
              <a:rPr b="0" i="0" lang="en-US" sz="4500" u="none" cap="none" strike="noStrike">
                <a:solidFill>
                  <a:srgbClr val="323232"/>
                </a:solidFill>
                <a:latin typeface="Arial"/>
                <a:ea typeface="Arial"/>
                <a:cs typeface="Arial"/>
                <a:sym typeface="Arial"/>
              </a:rPr>
              <a:t>Partes interesadas responsables (autoridad local, pymes, grupos comunitarios)</a:t>
            </a:r>
            <a:endParaRPr b="0" i="0" sz="1900" u="none" cap="none" strike="noStrike">
              <a:solidFill>
                <a:srgbClr val="000000"/>
              </a:solidFill>
              <a:latin typeface="Arial"/>
              <a:ea typeface="Arial"/>
              <a:cs typeface="Arial"/>
              <a:sym typeface="Arial"/>
            </a:endParaRPr>
          </a:p>
          <a:p>
            <a:pPr indent="-603250" lvl="0" marL="571500" marR="0" rtl="0" algn="just">
              <a:lnSpc>
                <a:spcPct val="100000"/>
              </a:lnSpc>
              <a:spcBef>
                <a:spcPts val="0"/>
              </a:spcBef>
              <a:spcAft>
                <a:spcPts val="0"/>
              </a:spcAft>
              <a:buClr>
                <a:srgbClr val="000000"/>
              </a:buClr>
              <a:buSzPts val="4500"/>
              <a:buFont typeface="Calibri"/>
              <a:buChar char="-"/>
            </a:pPr>
            <a:r>
              <a:rPr b="0" i="0" lang="en-US" sz="4500" u="none" cap="none" strike="noStrike">
                <a:solidFill>
                  <a:srgbClr val="323232"/>
                </a:solidFill>
                <a:latin typeface="Arial"/>
                <a:ea typeface="Arial"/>
                <a:cs typeface="Arial"/>
                <a:sym typeface="Arial"/>
              </a:rPr>
              <a:t>Beneficios esperados (ambientales, económicos, sociales)</a:t>
            </a:r>
            <a:endParaRPr sz="1900"/>
          </a:p>
          <a:p>
            <a:pPr indent="0" lvl="0" marL="0" marR="0" rtl="0" algn="just">
              <a:lnSpc>
                <a:spcPct val="90000"/>
              </a:lnSpc>
              <a:spcBef>
                <a:spcPts val="2000"/>
              </a:spcBef>
              <a:spcAft>
                <a:spcPts val="0"/>
              </a:spcAft>
              <a:buNone/>
            </a:pPr>
            <a:r>
              <a:rPr b="0" i="0" lang="en-US" sz="4500" u="none" cap="none" strike="noStrike">
                <a:solidFill>
                  <a:srgbClr val="323232"/>
                </a:solidFill>
                <a:latin typeface="Arial"/>
                <a:ea typeface="Arial"/>
                <a:cs typeface="Arial"/>
                <a:sym typeface="Arial"/>
              </a:rPr>
              <a:t>Cada grupo comparte una idea clave.</a:t>
            </a:r>
            <a:endParaRPr b="0" i="0" sz="4500" u="none" cap="none" strike="noStrike">
              <a:solidFill>
                <a:srgbClr val="323232"/>
              </a:solidFill>
              <a:latin typeface="Arial"/>
              <a:ea typeface="Arial"/>
              <a:cs typeface="Arial"/>
              <a:sym typeface="Arial"/>
            </a:endParaRPr>
          </a:p>
        </p:txBody>
      </p:sp>
      <p:sp>
        <p:nvSpPr>
          <p:cNvPr id="240" name="Google Shape;240;p19"/>
          <p:cNvSpPr txBox="1"/>
          <p:nvPr/>
        </p:nvSpPr>
        <p:spPr>
          <a:xfrm>
            <a:off x="761996" y="1523999"/>
            <a:ext cx="22860000" cy="7986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None/>
            </a:pPr>
            <a:r>
              <a:rPr b="1" i="0" lang="en-US" sz="4800" u="none" cap="none" strike="noStrike">
                <a:solidFill>
                  <a:schemeClr val="accent1"/>
                </a:solidFill>
                <a:latin typeface="Arial"/>
                <a:ea typeface="Arial"/>
                <a:cs typeface="Arial"/>
                <a:sym typeface="Arial"/>
              </a:rPr>
              <a:t>5. Actividad grupal: Diseño de un plan de movilidad</a:t>
            </a:r>
            <a:endParaRPr b="1" i="0" sz="1400" u="none" cap="none" strike="noStrike">
              <a:solidFill>
                <a:schemeClr val="accent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20"/>
          <p:cNvSpPr txBox="1"/>
          <p:nvPr>
            <p:ph type="title"/>
          </p:nvPr>
        </p:nvSpPr>
        <p:spPr>
          <a:xfrm>
            <a:off x="762000" y="6065400"/>
            <a:ext cx="16999500" cy="15852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n-US" sz="9600"/>
              <a:t>6. Conclusiones</a:t>
            </a:r>
            <a:endParaRPr b="1"/>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21"/>
          <p:cNvSpPr txBox="1"/>
          <p:nvPr/>
        </p:nvSpPr>
        <p:spPr>
          <a:xfrm>
            <a:off x="1703250" y="2441850"/>
            <a:ext cx="20977500" cy="8832300"/>
          </a:xfrm>
          <a:prstGeom prst="rect">
            <a:avLst/>
          </a:prstGeom>
          <a:noFill/>
          <a:ln>
            <a:noFill/>
          </a:ln>
        </p:spPr>
        <p:txBody>
          <a:bodyPr anchorCtr="0" anchor="t" bIns="0" lIns="0" spcFirstLastPara="1" rIns="0" wrap="square" tIns="118850">
            <a:noAutofit/>
          </a:bodyPr>
          <a:lstStyle/>
          <a:p>
            <a:pPr indent="-603250" lvl="0" marL="571500" marR="0" rtl="0" algn="l">
              <a:lnSpc>
                <a:spcPct val="100000"/>
              </a:lnSpc>
              <a:spcBef>
                <a:spcPts val="0"/>
              </a:spcBef>
              <a:spcAft>
                <a:spcPts val="0"/>
              </a:spcAft>
              <a:buClr>
                <a:srgbClr val="323232"/>
              </a:buClr>
              <a:buSzPts val="4500"/>
              <a:buFont typeface="Noto Sans Symbols"/>
              <a:buChar char="❑"/>
            </a:pPr>
            <a:r>
              <a:rPr b="0" i="0" lang="en-US" sz="4500" u="none" cap="none" strike="noStrike">
                <a:solidFill>
                  <a:srgbClr val="323232"/>
                </a:solidFill>
                <a:latin typeface="Arial"/>
                <a:ea typeface="Arial"/>
                <a:cs typeface="Arial"/>
                <a:sym typeface="Arial"/>
              </a:rPr>
              <a:t>La movilidad sostenible es fundamental para reducir el impacto climático del turismo, a la vez que mejora la accesibilidad y los beneficios locales.</a:t>
            </a:r>
            <a:endParaRPr b="0" i="0" sz="1900" u="none" cap="none" strike="noStrike">
              <a:solidFill>
                <a:srgbClr val="000000"/>
              </a:solidFill>
              <a:latin typeface="Arial"/>
              <a:ea typeface="Arial"/>
              <a:cs typeface="Arial"/>
              <a:sym typeface="Arial"/>
            </a:endParaRPr>
          </a:p>
          <a:p>
            <a:pPr indent="-31750" lvl="0" marL="285750" marR="0" rtl="0" algn="l">
              <a:lnSpc>
                <a:spcPct val="100000"/>
              </a:lnSpc>
              <a:spcBef>
                <a:spcPts val="0"/>
              </a:spcBef>
              <a:spcAft>
                <a:spcPts val="0"/>
              </a:spcAft>
              <a:buClr>
                <a:srgbClr val="323232"/>
              </a:buClr>
              <a:buSzPts val="4000"/>
              <a:buFont typeface="Noto Sans Symbols"/>
              <a:buNone/>
            </a:pPr>
            <a:r>
              <a:t/>
            </a:r>
            <a:endParaRPr b="0" i="0" sz="1900" u="none" cap="none" strike="noStrike">
              <a:solidFill>
                <a:srgbClr val="000000"/>
              </a:solidFill>
              <a:latin typeface="Arial"/>
              <a:ea typeface="Arial"/>
              <a:cs typeface="Arial"/>
              <a:sym typeface="Arial"/>
            </a:endParaRPr>
          </a:p>
          <a:p>
            <a:pPr indent="-31750" lvl="0" marL="285750" marR="0" rtl="0" algn="l">
              <a:lnSpc>
                <a:spcPct val="100000"/>
              </a:lnSpc>
              <a:spcBef>
                <a:spcPts val="0"/>
              </a:spcBef>
              <a:spcAft>
                <a:spcPts val="0"/>
              </a:spcAft>
              <a:buClr>
                <a:srgbClr val="323232"/>
              </a:buClr>
              <a:buSzPts val="4000"/>
              <a:buFont typeface="Noto Sans Symbols"/>
              <a:buNone/>
            </a:pPr>
            <a:r>
              <a:t/>
            </a:r>
            <a:endParaRPr b="0" i="0" sz="1900" u="none" cap="none" strike="noStrike">
              <a:solidFill>
                <a:srgbClr val="000000"/>
              </a:solidFill>
              <a:latin typeface="Arial"/>
              <a:ea typeface="Arial"/>
              <a:cs typeface="Arial"/>
              <a:sym typeface="Arial"/>
            </a:endParaRPr>
          </a:p>
          <a:p>
            <a:pPr indent="-603250" lvl="0" marL="571500" marR="0" rtl="0" algn="l">
              <a:lnSpc>
                <a:spcPct val="100000"/>
              </a:lnSpc>
              <a:spcBef>
                <a:spcPts val="0"/>
              </a:spcBef>
              <a:spcAft>
                <a:spcPts val="0"/>
              </a:spcAft>
              <a:buClr>
                <a:srgbClr val="323232"/>
              </a:buClr>
              <a:buSzPts val="4500"/>
              <a:buFont typeface="Noto Sans Symbols"/>
              <a:buChar char="❑"/>
            </a:pPr>
            <a:r>
              <a:rPr b="0" i="0" lang="en-US" sz="4500" u="none" cap="none" strike="noStrike">
                <a:solidFill>
                  <a:srgbClr val="323232"/>
                </a:solidFill>
                <a:latin typeface="Arial"/>
                <a:ea typeface="Arial"/>
                <a:cs typeface="Arial"/>
                <a:sym typeface="Arial"/>
              </a:rPr>
              <a:t>Ejemplos europeos —desde autobuses y ferries eléctricos hasta redes de bicicletas y aplicaciones digitales— demuestran que el cambio es posible y beneficioso.</a:t>
            </a:r>
            <a:endParaRPr b="0" i="0" sz="1900" u="none" cap="none" strike="noStrike">
              <a:solidFill>
                <a:srgbClr val="000000"/>
              </a:solidFill>
              <a:latin typeface="Arial"/>
              <a:ea typeface="Arial"/>
              <a:cs typeface="Arial"/>
              <a:sym typeface="Arial"/>
            </a:endParaRPr>
          </a:p>
          <a:p>
            <a:pPr indent="-31750" lvl="0" marL="285750" marR="0" rtl="0" algn="l">
              <a:lnSpc>
                <a:spcPct val="100000"/>
              </a:lnSpc>
              <a:spcBef>
                <a:spcPts val="0"/>
              </a:spcBef>
              <a:spcAft>
                <a:spcPts val="0"/>
              </a:spcAft>
              <a:buClr>
                <a:srgbClr val="323232"/>
              </a:buClr>
              <a:buSzPts val="4000"/>
              <a:buFont typeface="Noto Sans Symbols"/>
              <a:buNone/>
            </a:pPr>
            <a:r>
              <a:t/>
            </a:r>
            <a:endParaRPr b="0" i="0" sz="1900" u="none" cap="none" strike="noStrike">
              <a:solidFill>
                <a:srgbClr val="000000"/>
              </a:solidFill>
              <a:latin typeface="Arial"/>
              <a:ea typeface="Arial"/>
              <a:cs typeface="Arial"/>
              <a:sym typeface="Arial"/>
            </a:endParaRPr>
          </a:p>
          <a:p>
            <a:pPr indent="-31750" lvl="0" marL="285750" marR="0" rtl="0" algn="l">
              <a:lnSpc>
                <a:spcPct val="100000"/>
              </a:lnSpc>
              <a:spcBef>
                <a:spcPts val="0"/>
              </a:spcBef>
              <a:spcAft>
                <a:spcPts val="0"/>
              </a:spcAft>
              <a:buClr>
                <a:srgbClr val="323232"/>
              </a:buClr>
              <a:buSzPts val="4000"/>
              <a:buFont typeface="Noto Sans Symbols"/>
              <a:buNone/>
            </a:pPr>
            <a:r>
              <a:t/>
            </a:r>
            <a:endParaRPr b="0" i="0" sz="1900" u="none" cap="none" strike="noStrike">
              <a:solidFill>
                <a:srgbClr val="000000"/>
              </a:solidFill>
              <a:latin typeface="Arial"/>
              <a:ea typeface="Arial"/>
              <a:cs typeface="Arial"/>
              <a:sym typeface="Arial"/>
            </a:endParaRPr>
          </a:p>
          <a:p>
            <a:pPr indent="-603250" lvl="0" marL="571500" marR="0" rtl="0" algn="l">
              <a:lnSpc>
                <a:spcPct val="100000"/>
              </a:lnSpc>
              <a:spcBef>
                <a:spcPts val="0"/>
              </a:spcBef>
              <a:spcAft>
                <a:spcPts val="0"/>
              </a:spcAft>
              <a:buClr>
                <a:srgbClr val="323232"/>
              </a:buClr>
              <a:buSzPts val="4500"/>
              <a:buFont typeface="Noto Sans Symbols"/>
              <a:buChar char="❑"/>
            </a:pPr>
            <a:r>
              <a:rPr b="0" i="0" lang="en-US" sz="4500" u="none" cap="none" strike="noStrike">
                <a:solidFill>
                  <a:srgbClr val="323232"/>
                </a:solidFill>
                <a:latin typeface="Arial"/>
                <a:ea typeface="Arial"/>
                <a:cs typeface="Arial"/>
                <a:sym typeface="Arial"/>
              </a:rPr>
              <a:t>Transformar la movilidad requiere apoyo político, infraestructura y un cambio de comportamiento.</a:t>
            </a:r>
            <a:endParaRPr b="0" i="0" sz="1900" u="none" cap="none" strike="noStrike">
              <a:solidFill>
                <a:srgbClr val="000000"/>
              </a:solidFill>
              <a:latin typeface="Arial"/>
              <a:ea typeface="Arial"/>
              <a:cs typeface="Arial"/>
              <a:sym typeface="Arial"/>
            </a:endParaRPr>
          </a:p>
          <a:p>
            <a:pPr indent="-31750" lvl="0" marL="285750" marR="0" rtl="0" algn="l">
              <a:lnSpc>
                <a:spcPct val="100000"/>
              </a:lnSpc>
              <a:spcBef>
                <a:spcPts val="0"/>
              </a:spcBef>
              <a:spcAft>
                <a:spcPts val="0"/>
              </a:spcAft>
              <a:buClr>
                <a:srgbClr val="323232"/>
              </a:buClr>
              <a:buSzPts val="4000"/>
              <a:buFont typeface="Noto Sans Symbols"/>
              <a:buNone/>
            </a:pPr>
            <a:r>
              <a:t/>
            </a:r>
            <a:endParaRPr b="0" i="0" sz="1900" u="none" cap="none" strike="noStrike">
              <a:solidFill>
                <a:srgbClr val="000000"/>
              </a:solidFill>
              <a:latin typeface="Arial"/>
              <a:ea typeface="Arial"/>
              <a:cs typeface="Arial"/>
              <a:sym typeface="Arial"/>
            </a:endParaRPr>
          </a:p>
          <a:p>
            <a:pPr indent="-31750" lvl="0" marL="285750" marR="0" rtl="0" algn="l">
              <a:lnSpc>
                <a:spcPct val="100000"/>
              </a:lnSpc>
              <a:spcBef>
                <a:spcPts val="0"/>
              </a:spcBef>
              <a:spcAft>
                <a:spcPts val="0"/>
              </a:spcAft>
              <a:buClr>
                <a:srgbClr val="323232"/>
              </a:buClr>
              <a:buSzPts val="4000"/>
              <a:buFont typeface="Noto Sans Symbols"/>
              <a:buNone/>
            </a:pPr>
            <a:r>
              <a:t/>
            </a:r>
            <a:endParaRPr b="0" i="0" sz="1900" u="none" cap="none" strike="noStrike">
              <a:solidFill>
                <a:srgbClr val="000000"/>
              </a:solidFill>
              <a:latin typeface="Arial"/>
              <a:ea typeface="Arial"/>
              <a:cs typeface="Arial"/>
              <a:sym typeface="Arial"/>
            </a:endParaRPr>
          </a:p>
          <a:p>
            <a:pPr indent="-31750" lvl="0" marL="285750" marR="0" rtl="0" algn="l">
              <a:lnSpc>
                <a:spcPct val="100000"/>
              </a:lnSpc>
              <a:spcBef>
                <a:spcPts val="0"/>
              </a:spcBef>
              <a:spcAft>
                <a:spcPts val="0"/>
              </a:spcAft>
              <a:buClr>
                <a:srgbClr val="323232"/>
              </a:buClr>
              <a:buSzPts val="4000"/>
              <a:buFont typeface="Noto Sans Symbols"/>
              <a:buNone/>
            </a:pPr>
            <a:r>
              <a:t/>
            </a:r>
            <a:endParaRPr b="0" i="0" sz="1900" u="none" cap="none" strike="noStrike">
              <a:solidFill>
                <a:srgbClr val="000000"/>
              </a:solidFill>
              <a:latin typeface="Arial"/>
              <a:ea typeface="Arial"/>
              <a:cs typeface="Arial"/>
              <a:sym typeface="Arial"/>
            </a:endParaRPr>
          </a:p>
          <a:p>
            <a:pPr indent="-603250" lvl="0" marL="571500" marR="0" rtl="0" algn="l">
              <a:lnSpc>
                <a:spcPct val="90000"/>
              </a:lnSpc>
              <a:spcBef>
                <a:spcPts val="2000"/>
              </a:spcBef>
              <a:spcAft>
                <a:spcPts val="0"/>
              </a:spcAft>
              <a:buClr>
                <a:srgbClr val="323232"/>
              </a:buClr>
              <a:buSzPts val="4500"/>
              <a:buFont typeface="Noto Sans Symbols"/>
              <a:buChar char="❑"/>
            </a:pPr>
            <a:r>
              <a:rPr lang="en-US" sz="4500">
                <a:solidFill>
                  <a:srgbClr val="323232"/>
                </a:solidFill>
              </a:rPr>
              <a:t>Los y las </a:t>
            </a:r>
            <a:r>
              <a:rPr b="0" i="0" lang="en-US" sz="4500" u="none" cap="none" strike="noStrike">
                <a:solidFill>
                  <a:srgbClr val="323232"/>
                </a:solidFill>
                <a:latin typeface="Arial"/>
                <a:ea typeface="Arial"/>
                <a:cs typeface="Arial"/>
                <a:sym typeface="Arial"/>
              </a:rPr>
              <a:t>profesionales del turismo desempeñan un papel crucial a la hora de guiar los destinos hacia un futuro más verde, justo y resiliente.</a:t>
            </a:r>
            <a:endParaRPr b="0" i="0" sz="1900" u="none" cap="none" strike="noStrik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22"/>
          <p:cNvSpPr txBox="1"/>
          <p:nvPr>
            <p:ph type="title"/>
          </p:nvPr>
        </p:nvSpPr>
        <p:spPr>
          <a:xfrm>
            <a:off x="1116650" y="5324400"/>
            <a:ext cx="21820500" cy="30672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n-US" sz="9600"/>
              <a:t>7. Actividades y recursos de autoaprendizaje</a:t>
            </a:r>
            <a:endParaRPr b="1"/>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23"/>
          <p:cNvSpPr txBox="1"/>
          <p:nvPr/>
        </p:nvSpPr>
        <p:spPr>
          <a:xfrm>
            <a:off x="866225" y="3366002"/>
            <a:ext cx="18454200" cy="6984000"/>
          </a:xfrm>
          <a:prstGeom prst="rect">
            <a:avLst/>
          </a:prstGeom>
          <a:noFill/>
          <a:ln>
            <a:noFill/>
          </a:ln>
        </p:spPr>
        <p:txBody>
          <a:bodyPr anchorCtr="0" anchor="t" bIns="0" lIns="0" spcFirstLastPara="1" rIns="0" wrap="square" tIns="118850">
            <a:noAutofit/>
          </a:bodyPr>
          <a:lstStyle/>
          <a:p>
            <a:pPr indent="-641350" lvl="0" marL="571500" marR="0" rtl="0" algn="just">
              <a:lnSpc>
                <a:spcPct val="150000"/>
              </a:lnSpc>
              <a:spcBef>
                <a:spcPts val="0"/>
              </a:spcBef>
              <a:spcAft>
                <a:spcPts val="0"/>
              </a:spcAft>
              <a:buClr>
                <a:srgbClr val="323232"/>
              </a:buClr>
              <a:buSzPts val="5100"/>
              <a:buFont typeface="Noto Sans Symbols"/>
              <a:buChar char="❑"/>
            </a:pPr>
            <a:r>
              <a:rPr b="0" i="0" lang="en-US" sz="5100" u="none" cap="none" strike="noStrike">
                <a:solidFill>
                  <a:srgbClr val="323232"/>
                </a:solidFill>
                <a:latin typeface="Arial"/>
                <a:ea typeface="Arial"/>
                <a:cs typeface="Arial"/>
                <a:sym typeface="Arial"/>
              </a:rPr>
              <a:t>Cuestionario de opción múltiple y verdadero/falso.</a:t>
            </a:r>
            <a:endParaRPr b="0" i="0" sz="2500" u="none" cap="none" strike="noStrike">
              <a:solidFill>
                <a:srgbClr val="000000"/>
              </a:solidFill>
              <a:latin typeface="Arial"/>
              <a:ea typeface="Arial"/>
              <a:cs typeface="Arial"/>
              <a:sym typeface="Arial"/>
            </a:endParaRPr>
          </a:p>
          <a:p>
            <a:pPr indent="-641350" lvl="0" marL="571500" marR="0" rtl="0" algn="just">
              <a:lnSpc>
                <a:spcPct val="150000"/>
              </a:lnSpc>
              <a:spcBef>
                <a:spcPts val="0"/>
              </a:spcBef>
              <a:spcAft>
                <a:spcPts val="0"/>
              </a:spcAft>
              <a:buClr>
                <a:srgbClr val="323232"/>
              </a:buClr>
              <a:buSzPts val="5100"/>
              <a:buFont typeface="Noto Sans Symbols"/>
              <a:buChar char="❑"/>
            </a:pPr>
            <a:r>
              <a:rPr b="0" i="0" lang="en-US" sz="5100" u="none" cap="none" strike="noStrike">
                <a:solidFill>
                  <a:srgbClr val="323232"/>
                </a:solidFill>
                <a:latin typeface="Arial"/>
                <a:ea typeface="Arial"/>
                <a:cs typeface="Arial"/>
                <a:sym typeface="Arial"/>
              </a:rPr>
              <a:t>Debate: en grupos pequeños revisar las respuestas y compartir</a:t>
            </a:r>
            <a:r>
              <a:rPr lang="en-US" sz="5100">
                <a:solidFill>
                  <a:srgbClr val="323232"/>
                </a:solidFill>
              </a:rPr>
              <a:t> </a:t>
            </a:r>
            <a:r>
              <a:rPr b="0" i="0" lang="en-US" sz="5100" u="none" cap="none" strike="noStrike">
                <a:solidFill>
                  <a:srgbClr val="323232"/>
                </a:solidFill>
                <a:latin typeface="Arial"/>
                <a:ea typeface="Arial"/>
                <a:cs typeface="Arial"/>
                <a:sym typeface="Arial"/>
              </a:rPr>
              <a:t>experiencias.</a:t>
            </a:r>
            <a:endParaRPr sz="2500"/>
          </a:p>
          <a:p>
            <a:pPr indent="-641350" lvl="0" marL="571500" marR="0" rtl="0" algn="just">
              <a:lnSpc>
                <a:spcPct val="150000"/>
              </a:lnSpc>
              <a:spcBef>
                <a:spcPts val="0"/>
              </a:spcBef>
              <a:spcAft>
                <a:spcPts val="0"/>
              </a:spcAft>
              <a:buClr>
                <a:srgbClr val="323232"/>
              </a:buClr>
              <a:buSzPts val="5100"/>
              <a:buFont typeface="Noto Sans Symbols"/>
              <a:buChar char="❑"/>
            </a:pPr>
            <a:r>
              <a:rPr b="0" i="0" lang="en-US" sz="5100" u="none" cap="none" strike="noStrike">
                <a:solidFill>
                  <a:srgbClr val="323232"/>
                </a:solidFill>
                <a:latin typeface="Arial"/>
                <a:ea typeface="Arial"/>
                <a:cs typeface="Arial"/>
                <a:sym typeface="Arial"/>
              </a:rPr>
              <a:t>Reflexión sobre un escenario: diseñar un plan de movilidad sostenible para un destino costero que depende de coches y vuelos chárter.</a:t>
            </a:r>
            <a:endParaRPr b="0" i="0" sz="2500" u="none" cap="none" strike="noStrike">
              <a:solidFill>
                <a:srgbClr val="000000"/>
              </a:solidFill>
              <a:latin typeface="Arial"/>
              <a:ea typeface="Arial"/>
              <a:cs typeface="Arial"/>
              <a:sym typeface="Arial"/>
            </a:endParaRPr>
          </a:p>
        </p:txBody>
      </p:sp>
      <p:sp>
        <p:nvSpPr>
          <p:cNvPr id="261" name="Google Shape;261;p23"/>
          <p:cNvSpPr txBox="1"/>
          <p:nvPr/>
        </p:nvSpPr>
        <p:spPr>
          <a:xfrm>
            <a:off x="761996" y="1696899"/>
            <a:ext cx="22860001" cy="798576"/>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None/>
            </a:pPr>
            <a:r>
              <a:rPr b="1" i="0" lang="en-US" sz="4800" u="none" cap="none" strike="noStrike">
                <a:solidFill>
                  <a:schemeClr val="accent1"/>
                </a:solidFill>
                <a:latin typeface="Arial"/>
                <a:ea typeface="Arial"/>
                <a:cs typeface="Arial"/>
                <a:sym typeface="Arial"/>
              </a:rPr>
              <a:t>7.1 Cuestionario y reflexión en grupo</a:t>
            </a:r>
            <a:endParaRPr b="1" i="0" sz="1400" u="none" cap="none" strike="noStrike">
              <a:solidFill>
                <a:schemeClr val="accent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24"/>
          <p:cNvSpPr txBox="1"/>
          <p:nvPr/>
        </p:nvSpPr>
        <p:spPr>
          <a:xfrm>
            <a:off x="762000" y="3115800"/>
            <a:ext cx="22325400" cy="8448900"/>
          </a:xfrm>
          <a:prstGeom prst="rect">
            <a:avLst/>
          </a:prstGeom>
          <a:noFill/>
          <a:ln>
            <a:noFill/>
          </a:ln>
        </p:spPr>
        <p:txBody>
          <a:bodyPr anchorCtr="0" anchor="t" bIns="0" lIns="0" spcFirstLastPara="1" rIns="0" wrap="square" tIns="118850">
            <a:noAutofit/>
          </a:bodyPr>
          <a:lstStyle/>
          <a:p>
            <a:pPr indent="-635000" lvl="0" marL="571500" marR="0" rtl="0" algn="just">
              <a:lnSpc>
                <a:spcPct val="100000"/>
              </a:lnSpc>
              <a:spcBef>
                <a:spcPts val="0"/>
              </a:spcBef>
              <a:spcAft>
                <a:spcPts val="0"/>
              </a:spcAft>
              <a:buClr>
                <a:srgbClr val="323232"/>
              </a:buClr>
              <a:buSzPts val="5000"/>
              <a:buFont typeface="Noto Sans Symbols"/>
              <a:buChar char="❑"/>
            </a:pPr>
            <a:r>
              <a:rPr b="1" i="0" lang="en-US" sz="5000" u="none" cap="none" strike="noStrike">
                <a:solidFill>
                  <a:srgbClr val="323232"/>
                </a:solidFill>
              </a:rPr>
              <a:t>Vídeos:</a:t>
            </a:r>
            <a:endParaRPr b="1" i="0" sz="5000" u="none" cap="none" strike="noStrike">
              <a:solidFill>
                <a:srgbClr val="000000"/>
              </a:solidFill>
            </a:endParaRPr>
          </a:p>
          <a:p>
            <a:pPr indent="-31750" lvl="0" marL="285750" marR="0" rtl="0" algn="just">
              <a:lnSpc>
                <a:spcPct val="100000"/>
              </a:lnSpc>
              <a:spcBef>
                <a:spcPts val="0"/>
              </a:spcBef>
              <a:spcAft>
                <a:spcPts val="0"/>
              </a:spcAft>
              <a:buClr>
                <a:srgbClr val="323232"/>
              </a:buClr>
              <a:buSzPts val="4000"/>
              <a:buFont typeface="Noto Sans Symbols"/>
              <a:buNone/>
            </a:pPr>
            <a:r>
              <a:t/>
            </a:r>
            <a:endParaRPr b="0" i="0" sz="5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rPr b="0" i="0" lang="en-US" sz="5000" u="none" cap="none" strike="noStrike">
                <a:solidFill>
                  <a:srgbClr val="323232"/>
                </a:solidFill>
                <a:latin typeface="Arial"/>
                <a:ea typeface="Arial"/>
                <a:cs typeface="Arial"/>
                <a:sym typeface="Arial"/>
              </a:rPr>
              <a:t>“Movilidad sostenible e inteligente en Europa” – Comisión Europea</a:t>
            </a:r>
            <a:endParaRPr b="0" i="0" sz="5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rPr b="0" i="0" lang="en-US" sz="5000" u="none" cap="none" strike="noStrike">
                <a:solidFill>
                  <a:srgbClr val="323232"/>
                </a:solidFill>
                <a:latin typeface="Arial"/>
                <a:ea typeface="Arial"/>
                <a:cs typeface="Arial"/>
                <a:sym typeface="Arial"/>
              </a:rPr>
              <a:t>“¿Cómo se relaciona el transporte con el turismo sostenible?” – YouTube</a:t>
            </a:r>
            <a:endParaRPr b="0" i="0" sz="5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rPr b="0" i="0" lang="en-US" sz="5000" u="none" cap="none" strike="noStrike">
                <a:solidFill>
                  <a:srgbClr val="323232"/>
                </a:solidFill>
                <a:latin typeface="Arial"/>
                <a:ea typeface="Arial"/>
                <a:cs typeface="Arial"/>
                <a:sym typeface="Arial"/>
              </a:rPr>
              <a:t>“Transporte ecológico en el turismo sostenible” – YouTube</a:t>
            </a:r>
            <a:endParaRPr b="0" i="0" sz="5000" u="none" cap="none" strike="noStrike">
              <a:solidFill>
                <a:srgbClr val="000000"/>
              </a:solidFill>
              <a:latin typeface="Arial"/>
              <a:ea typeface="Arial"/>
              <a:cs typeface="Arial"/>
              <a:sym typeface="Arial"/>
            </a:endParaRPr>
          </a:p>
          <a:p>
            <a:pPr indent="-31750" lvl="0" marL="285750" marR="0" rtl="0" algn="just">
              <a:lnSpc>
                <a:spcPct val="100000"/>
              </a:lnSpc>
              <a:spcBef>
                <a:spcPts val="0"/>
              </a:spcBef>
              <a:spcAft>
                <a:spcPts val="0"/>
              </a:spcAft>
              <a:buClr>
                <a:srgbClr val="323232"/>
              </a:buClr>
              <a:buSzPts val="4000"/>
              <a:buFont typeface="Noto Sans Symbols"/>
              <a:buNone/>
            </a:pPr>
            <a:r>
              <a:t/>
            </a:r>
            <a:endParaRPr b="0" i="0" sz="5000" u="none" cap="none" strike="noStrike">
              <a:solidFill>
                <a:srgbClr val="000000"/>
              </a:solidFill>
              <a:latin typeface="Arial"/>
              <a:ea typeface="Arial"/>
              <a:cs typeface="Arial"/>
              <a:sym typeface="Arial"/>
            </a:endParaRPr>
          </a:p>
          <a:p>
            <a:pPr indent="-31750" lvl="0" marL="285750" marR="0" rtl="0" algn="just">
              <a:lnSpc>
                <a:spcPct val="100000"/>
              </a:lnSpc>
              <a:spcBef>
                <a:spcPts val="0"/>
              </a:spcBef>
              <a:spcAft>
                <a:spcPts val="0"/>
              </a:spcAft>
              <a:buClr>
                <a:srgbClr val="323232"/>
              </a:buClr>
              <a:buSzPts val="4000"/>
              <a:buFont typeface="Noto Sans Symbols"/>
              <a:buNone/>
            </a:pPr>
            <a:r>
              <a:t/>
            </a:r>
            <a:endParaRPr b="0" i="0" sz="5000" u="none" cap="none" strike="noStrike">
              <a:solidFill>
                <a:srgbClr val="000000"/>
              </a:solidFill>
              <a:latin typeface="Arial"/>
              <a:ea typeface="Arial"/>
              <a:cs typeface="Arial"/>
              <a:sym typeface="Arial"/>
            </a:endParaRPr>
          </a:p>
          <a:p>
            <a:pPr indent="-635000" lvl="0" marL="571500" marR="0" rtl="0" algn="just">
              <a:lnSpc>
                <a:spcPct val="100000"/>
              </a:lnSpc>
              <a:spcBef>
                <a:spcPts val="0"/>
              </a:spcBef>
              <a:spcAft>
                <a:spcPts val="0"/>
              </a:spcAft>
              <a:buClr>
                <a:srgbClr val="323232"/>
              </a:buClr>
              <a:buSzPts val="5000"/>
              <a:buFont typeface="Noto Sans Symbols"/>
              <a:buChar char="❑"/>
            </a:pPr>
            <a:r>
              <a:rPr b="1" i="0" lang="en-US" sz="5000" u="none" cap="none" strike="noStrike">
                <a:solidFill>
                  <a:srgbClr val="323232"/>
                </a:solidFill>
              </a:rPr>
              <a:t>Lecturas</a:t>
            </a:r>
            <a:endParaRPr b="1" i="0" sz="5000" u="none" cap="none" strike="noStrike">
              <a:solidFill>
                <a:srgbClr val="000000"/>
              </a:solidFill>
            </a:endParaRPr>
          </a:p>
          <a:p>
            <a:pPr indent="0" lvl="0" marL="0" marR="0" rtl="0" algn="just">
              <a:lnSpc>
                <a:spcPct val="100000"/>
              </a:lnSpc>
              <a:spcBef>
                <a:spcPts val="0"/>
              </a:spcBef>
              <a:spcAft>
                <a:spcPts val="0"/>
              </a:spcAft>
              <a:buNone/>
            </a:pPr>
            <a:r>
              <a:rPr b="0" i="0" lang="en-US" sz="5000" u="none" cap="none" strike="noStrike">
                <a:solidFill>
                  <a:srgbClr val="323232"/>
                </a:solidFill>
                <a:latin typeface="Arial"/>
                <a:ea typeface="Arial"/>
                <a:cs typeface="Arial"/>
                <a:sym typeface="Arial"/>
              </a:rPr>
              <a:t>National Geographic: Cómo viajar mejor</a:t>
            </a:r>
            <a:endParaRPr b="0" i="0" sz="5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rPr b="0" i="0" lang="en-US" sz="5000" u="none" cap="none" strike="noStrike">
                <a:solidFill>
                  <a:srgbClr val="323232"/>
                </a:solidFill>
                <a:latin typeface="Arial"/>
                <a:ea typeface="Arial"/>
                <a:cs typeface="Arial"/>
                <a:sym typeface="Arial"/>
              </a:rPr>
              <a:t>Sustainable Travel International: Huella de carbono del turismo</a:t>
            </a:r>
            <a:endParaRPr b="0" i="0" sz="5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rPr b="0" i="0" lang="en-US" sz="5000" u="none" cap="none" strike="noStrike">
                <a:solidFill>
                  <a:srgbClr val="323232"/>
                </a:solidFill>
                <a:latin typeface="Arial"/>
                <a:ea typeface="Arial"/>
                <a:cs typeface="Arial"/>
                <a:sym typeface="Arial"/>
              </a:rPr>
              <a:t>Comisión Europea: Estrategia de movilidad inteligente y sostenible</a:t>
            </a:r>
            <a:endParaRPr b="0" i="0" sz="5000" u="none" cap="none" strike="noStrike">
              <a:solidFill>
                <a:srgbClr val="000000"/>
              </a:solidFill>
              <a:latin typeface="Arial"/>
              <a:ea typeface="Arial"/>
              <a:cs typeface="Arial"/>
              <a:sym typeface="Arial"/>
            </a:endParaRPr>
          </a:p>
        </p:txBody>
      </p:sp>
      <p:sp>
        <p:nvSpPr>
          <p:cNvPr id="267" name="Google Shape;267;p24"/>
          <p:cNvSpPr txBox="1"/>
          <p:nvPr/>
        </p:nvSpPr>
        <p:spPr>
          <a:xfrm>
            <a:off x="761996" y="1696899"/>
            <a:ext cx="22860000" cy="7986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None/>
            </a:pPr>
            <a:r>
              <a:rPr b="1" i="0" lang="en-US" sz="4800" u="none" cap="none" strike="noStrike">
                <a:solidFill>
                  <a:schemeClr val="accent1"/>
                </a:solidFill>
                <a:latin typeface="Arial"/>
                <a:ea typeface="Arial"/>
                <a:cs typeface="Arial"/>
                <a:sym typeface="Arial"/>
              </a:rPr>
              <a:t>7.2 Recursos de autoaprendizaje</a:t>
            </a:r>
            <a:endParaRPr b="1" i="0" sz="1400" u="none" cap="none" strike="noStrike">
              <a:solidFill>
                <a:schemeClr val="accent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25"/>
          <p:cNvSpPr txBox="1"/>
          <p:nvPr/>
        </p:nvSpPr>
        <p:spPr>
          <a:xfrm>
            <a:off x="861000" y="1524000"/>
            <a:ext cx="22662000" cy="9741900"/>
          </a:xfrm>
          <a:prstGeom prst="rect">
            <a:avLst/>
          </a:prstGeom>
          <a:noFill/>
          <a:ln>
            <a:noFill/>
          </a:ln>
        </p:spPr>
        <p:txBody>
          <a:bodyPr anchorCtr="0" anchor="t" bIns="0" lIns="0" spcFirstLastPara="1" rIns="0" wrap="square" tIns="118850">
            <a:noAutofit/>
          </a:bodyPr>
          <a:lstStyle/>
          <a:p>
            <a:pPr indent="0" lvl="0" marL="0" marR="0" rtl="0" algn="just">
              <a:lnSpc>
                <a:spcPct val="100000"/>
              </a:lnSpc>
              <a:spcBef>
                <a:spcPts val="0"/>
              </a:spcBef>
              <a:spcAft>
                <a:spcPts val="0"/>
              </a:spcAft>
              <a:buNone/>
            </a:pPr>
            <a:r>
              <a:rPr b="1" i="0" lang="en-US" sz="5000" u="none" cap="none" strike="noStrike">
                <a:solidFill>
                  <a:srgbClr val="323232"/>
                </a:solidFill>
              </a:rPr>
              <a:t>Preguntas de reflexión:</a:t>
            </a:r>
            <a:endParaRPr b="1" i="0" sz="5000" u="none" cap="none" strike="noStrike">
              <a:solidFill>
                <a:srgbClr val="000000"/>
              </a:solidFill>
            </a:endParaRPr>
          </a:p>
          <a:p>
            <a:pPr indent="0" lvl="0" marL="0" marR="0" rtl="0" algn="just">
              <a:lnSpc>
                <a:spcPct val="100000"/>
              </a:lnSpc>
              <a:spcBef>
                <a:spcPts val="0"/>
              </a:spcBef>
              <a:spcAft>
                <a:spcPts val="0"/>
              </a:spcAft>
              <a:buClr>
                <a:srgbClr val="323232"/>
              </a:buClr>
              <a:buSzPts val="4000"/>
              <a:buFont typeface="Arial"/>
              <a:buNone/>
            </a:pPr>
            <a:r>
              <a:t/>
            </a:r>
            <a:endParaRPr b="0" i="0" sz="5000" u="none" cap="none" strike="noStrike">
              <a:solidFill>
                <a:srgbClr val="000000"/>
              </a:solidFill>
              <a:latin typeface="Arial"/>
              <a:ea typeface="Arial"/>
              <a:cs typeface="Arial"/>
              <a:sym typeface="Arial"/>
            </a:endParaRPr>
          </a:p>
          <a:p>
            <a:pPr indent="-317500" lvl="0" marL="0" marR="0" rtl="0" algn="just">
              <a:lnSpc>
                <a:spcPct val="100000"/>
              </a:lnSpc>
              <a:spcBef>
                <a:spcPts val="0"/>
              </a:spcBef>
              <a:spcAft>
                <a:spcPts val="0"/>
              </a:spcAft>
              <a:buClr>
                <a:srgbClr val="323232"/>
              </a:buClr>
              <a:buSzPts val="5000"/>
              <a:buFont typeface="Arial"/>
              <a:buChar char="•"/>
            </a:pPr>
            <a:r>
              <a:rPr b="0" i="0" lang="en-US" sz="5000" u="none" cap="none" strike="noStrike">
                <a:solidFill>
                  <a:srgbClr val="323232"/>
                </a:solidFill>
                <a:latin typeface="Arial"/>
                <a:ea typeface="Arial"/>
                <a:cs typeface="Arial"/>
                <a:sym typeface="Arial"/>
              </a:rPr>
              <a:t>¿Qué estrategia de los videos es más aplicable a un destino turístico real?</a:t>
            </a:r>
            <a:endParaRPr b="0" i="0" sz="5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323232"/>
              </a:buClr>
              <a:buSzPts val="4000"/>
              <a:buFont typeface="Arial"/>
              <a:buNone/>
            </a:pPr>
            <a:r>
              <a:t/>
            </a:r>
            <a:endParaRPr b="0" i="0" sz="5000" u="none" cap="none" strike="noStrike">
              <a:solidFill>
                <a:srgbClr val="000000"/>
              </a:solidFill>
              <a:latin typeface="Arial"/>
              <a:ea typeface="Arial"/>
              <a:cs typeface="Arial"/>
              <a:sym typeface="Arial"/>
            </a:endParaRPr>
          </a:p>
          <a:p>
            <a:pPr indent="-317500" lvl="0" marL="0" marR="0" rtl="0" algn="just">
              <a:lnSpc>
                <a:spcPct val="100000"/>
              </a:lnSpc>
              <a:spcBef>
                <a:spcPts val="0"/>
              </a:spcBef>
              <a:spcAft>
                <a:spcPts val="0"/>
              </a:spcAft>
              <a:buClr>
                <a:srgbClr val="323232"/>
              </a:buClr>
              <a:buSzPts val="5000"/>
              <a:buFont typeface="Arial"/>
              <a:buChar char="•"/>
            </a:pPr>
            <a:r>
              <a:rPr b="0" i="0" lang="en-US" sz="5000" u="none" cap="none" strike="noStrike">
                <a:solidFill>
                  <a:srgbClr val="323232"/>
                </a:solidFill>
                <a:latin typeface="Arial"/>
                <a:ea typeface="Arial"/>
                <a:cs typeface="Arial"/>
                <a:sym typeface="Arial"/>
              </a:rPr>
              <a:t>¿Cuál es el mayor obstáculo: económico, cultural o de infraestructura?</a:t>
            </a:r>
            <a:endParaRPr b="0" i="0" sz="5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323232"/>
              </a:buClr>
              <a:buSzPts val="4000"/>
              <a:buFont typeface="Arial"/>
              <a:buNone/>
            </a:pPr>
            <a:r>
              <a:t/>
            </a:r>
            <a:endParaRPr b="0" i="0" sz="5000" u="none" cap="none" strike="noStrike">
              <a:solidFill>
                <a:srgbClr val="000000"/>
              </a:solidFill>
              <a:latin typeface="Arial"/>
              <a:ea typeface="Arial"/>
              <a:cs typeface="Arial"/>
              <a:sym typeface="Arial"/>
            </a:endParaRPr>
          </a:p>
          <a:p>
            <a:pPr indent="-317500" lvl="0" marL="0" marR="0" rtl="0" algn="just">
              <a:lnSpc>
                <a:spcPct val="100000"/>
              </a:lnSpc>
              <a:spcBef>
                <a:spcPts val="0"/>
              </a:spcBef>
              <a:spcAft>
                <a:spcPts val="0"/>
              </a:spcAft>
              <a:buClr>
                <a:srgbClr val="323232"/>
              </a:buClr>
              <a:buSzPts val="5000"/>
              <a:buFont typeface="Arial"/>
              <a:buChar char="•"/>
            </a:pPr>
            <a:r>
              <a:rPr b="0" i="0" lang="en-US" sz="5000" u="none" cap="none" strike="noStrike">
                <a:solidFill>
                  <a:srgbClr val="323232"/>
                </a:solidFill>
                <a:latin typeface="Arial"/>
                <a:ea typeface="Arial"/>
                <a:cs typeface="Arial"/>
                <a:sym typeface="Arial"/>
              </a:rPr>
              <a:t>¿Cómo influyen los hábitos de movilidad en casa en las decisiones de viaje?</a:t>
            </a:r>
            <a:endParaRPr b="0" i="0" sz="5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323232"/>
              </a:buClr>
              <a:buSzPts val="4000"/>
              <a:buFont typeface="Arial"/>
              <a:buNone/>
            </a:pPr>
            <a:r>
              <a:t/>
            </a:r>
            <a:endParaRPr b="0" i="0" sz="5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rPr b="0" i="0" lang="en-US" sz="5000" u="none" cap="none" strike="noStrike">
                <a:solidFill>
                  <a:srgbClr val="323232"/>
                </a:solidFill>
                <a:latin typeface="Arial"/>
                <a:ea typeface="Arial"/>
                <a:cs typeface="Arial"/>
                <a:sym typeface="Arial"/>
              </a:rPr>
              <a:t>Sugier</a:t>
            </a:r>
            <a:r>
              <a:rPr lang="en-US" sz="5000">
                <a:solidFill>
                  <a:srgbClr val="323232"/>
                </a:solidFill>
              </a:rPr>
              <a:t>e</a:t>
            </a:r>
            <a:r>
              <a:rPr b="0" i="0" lang="en-US" sz="5000" u="none" cap="none" strike="noStrike">
                <a:solidFill>
                  <a:srgbClr val="323232"/>
                </a:solidFill>
                <a:latin typeface="Arial"/>
                <a:ea typeface="Arial"/>
                <a:cs typeface="Arial"/>
                <a:sym typeface="Arial"/>
              </a:rPr>
              <a:t> una acción que una pyme pueda implementar para promover la movilidad sostenible.</a:t>
            </a:r>
            <a:endParaRPr b="0" i="0" sz="5000" u="none" cap="none" strike="noStrike">
              <a:solidFill>
                <a:srgbClr val="323232"/>
              </a:solidFill>
              <a:latin typeface="Arial"/>
              <a:ea typeface="Arial"/>
              <a:cs typeface="Arial"/>
              <a:sym typeface="Arial"/>
            </a:endParaRPr>
          </a:p>
          <a:p>
            <a:pPr indent="0" lvl="0" marL="0" marR="0" rtl="0" algn="just">
              <a:lnSpc>
                <a:spcPct val="100000"/>
              </a:lnSpc>
              <a:spcBef>
                <a:spcPts val="0"/>
              </a:spcBef>
              <a:spcAft>
                <a:spcPts val="0"/>
              </a:spcAft>
              <a:buNone/>
            </a:pPr>
            <a:r>
              <a:t/>
            </a:r>
            <a:endParaRPr sz="5000">
              <a:solidFill>
                <a:srgbClr val="323232"/>
              </a:solidFill>
            </a:endParaRPr>
          </a:p>
          <a:p>
            <a:pPr indent="-635000" lvl="0" marL="571500" marR="0" rtl="0" algn="just">
              <a:lnSpc>
                <a:spcPct val="90000"/>
              </a:lnSpc>
              <a:spcBef>
                <a:spcPts val="2000"/>
              </a:spcBef>
              <a:spcAft>
                <a:spcPts val="0"/>
              </a:spcAft>
              <a:buClr>
                <a:srgbClr val="323232"/>
              </a:buClr>
              <a:buSzPts val="5000"/>
              <a:buFont typeface="Noto Sans Symbols"/>
              <a:buChar char="❑"/>
            </a:pPr>
            <a:r>
              <a:rPr b="0" i="0" lang="en-US" sz="5000" u="none" cap="none" strike="noStrike">
                <a:solidFill>
                  <a:srgbClr val="323232"/>
                </a:solidFill>
                <a:latin typeface="Arial"/>
                <a:ea typeface="Arial"/>
                <a:cs typeface="Arial"/>
                <a:sym typeface="Arial"/>
              </a:rPr>
              <a:t>Utili</a:t>
            </a:r>
            <a:r>
              <a:rPr lang="en-US" sz="5000">
                <a:solidFill>
                  <a:srgbClr val="323232"/>
                </a:solidFill>
              </a:rPr>
              <a:t>za </a:t>
            </a:r>
            <a:r>
              <a:rPr b="0" i="0" lang="en-US" sz="5000" u="none" cap="none" strike="noStrike">
                <a:solidFill>
                  <a:srgbClr val="323232"/>
                </a:solidFill>
                <a:latin typeface="Arial"/>
                <a:ea typeface="Arial"/>
                <a:cs typeface="Arial"/>
                <a:sym typeface="Arial"/>
              </a:rPr>
              <a:t>la hoja de actividades proporcionada.</a:t>
            </a:r>
            <a:endParaRPr b="0" i="0" sz="5000" u="none" cap="none" strike="noStrike">
              <a:solidFill>
                <a:srgbClr val="323232"/>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Tema de Office">
  <a:themeElements>
    <a:clrScheme name="FOOTPRINT Colour Theme">
      <a:dk1>
        <a:srgbClr val="000000"/>
      </a:dk1>
      <a:lt1>
        <a:srgbClr val="FFFFFF"/>
      </a:lt1>
      <a:dk2>
        <a:srgbClr val="323232"/>
      </a:dk2>
      <a:lt2>
        <a:srgbClr val="FFFFFF"/>
      </a:lt2>
      <a:accent1>
        <a:srgbClr val="1FCD5F"/>
      </a:accent1>
      <a:accent2>
        <a:srgbClr val="1AB051"/>
      </a:accent2>
      <a:accent3>
        <a:srgbClr val="19A74D"/>
      </a:accent3>
      <a:accent4>
        <a:srgbClr val="14853E"/>
      </a:accent4>
      <a:accent5>
        <a:srgbClr val="0F632E"/>
      </a:accent5>
      <a:accent6>
        <a:srgbClr val="0A411E"/>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2025-09-01T13:43:11Z</dcterms:created>
  <dc:creator>Monica RIVERA</dc:creator>
</cp:coreProperties>
</file>