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9"/>
  </p:notesMasterIdLst>
  <p:sldIdLst>
    <p:sldId id="300" r:id="rId2"/>
    <p:sldId id="417" r:id="rId3"/>
    <p:sldId id="443" r:id="rId4"/>
    <p:sldId id="419" r:id="rId5"/>
    <p:sldId id="420" r:id="rId6"/>
    <p:sldId id="421" r:id="rId7"/>
    <p:sldId id="422" r:id="rId8"/>
    <p:sldId id="444" r:id="rId9"/>
    <p:sldId id="424" r:id="rId10"/>
    <p:sldId id="425" r:id="rId11"/>
    <p:sldId id="426" r:id="rId12"/>
    <p:sldId id="445" r:id="rId13"/>
    <p:sldId id="428" r:id="rId14"/>
    <p:sldId id="429" r:id="rId15"/>
    <p:sldId id="430" r:id="rId16"/>
    <p:sldId id="431" r:id="rId17"/>
    <p:sldId id="446" r:id="rId18"/>
    <p:sldId id="433" r:id="rId19"/>
    <p:sldId id="447" r:id="rId20"/>
    <p:sldId id="435" r:id="rId21"/>
    <p:sldId id="448" r:id="rId22"/>
    <p:sldId id="437" r:id="rId23"/>
    <p:sldId id="449" r:id="rId24"/>
    <p:sldId id="439" r:id="rId25"/>
    <p:sldId id="440" r:id="rId26"/>
    <p:sldId id="441" r:id="rId27"/>
    <p:sldId id="442" r:id="rId28"/>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F3D7EB-475C-4371-847D-978F92103D16}" v="7" dt="2026-03-05T20:57:42.572"/>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0" autoAdjust="0"/>
    <p:restoredTop sz="94737" autoAdjust="0"/>
  </p:normalViewPr>
  <p:slideViewPr>
    <p:cSldViewPr snapToGrid="0">
      <p:cViewPr varScale="1">
        <p:scale>
          <a:sx n="26" d="100"/>
          <a:sy n="26" d="100"/>
        </p:scale>
        <p:origin x="62" y="149"/>
      </p:cViewPr>
      <p:guideLst>
        <p:guide orient="horz" pos="1824"/>
        <p:guide pos="76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13" Type="http://customschemas.google.com/relationships/presentationmetadata" Target="metadata"/><Relationship Id="rId21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217"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22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215" Type="http://schemas.openxmlformats.org/officeDocument/2006/relationships/viewProps" Target="viewProps.xml"/><Relationship Id="rId8" Type="http://schemas.openxmlformats.org/officeDocument/2006/relationships/slide" Target="slides/slide7.xml"/><Relationship Id="rId219" Type="http://schemas.microsoft.com/office/2015/10/relationships/revisionInfo" Target="revisionInfo.xml"/><Relationship Id="rId3" Type="http://schemas.openxmlformats.org/officeDocument/2006/relationships/slide" Target="slides/slide2.xml"/><Relationship Id="rId2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wona Majewska" userId="5f13b075a62d4a59" providerId="LiveId" clId="{FBF3D7EB-475C-4371-847D-978F92103D16}"/>
    <pc:docChg chg="undo custSel addSld delSld modSld">
      <pc:chgData name="Iwona Majewska" userId="5f13b075a62d4a59" providerId="LiveId" clId="{FBF3D7EB-475C-4371-847D-978F92103D16}" dt="2026-03-05T21:04:37.224" v="56" actId="20577"/>
      <pc:docMkLst>
        <pc:docMk/>
      </pc:docMkLst>
      <pc:sldChg chg="del">
        <pc:chgData name="Iwona Majewska" userId="5f13b075a62d4a59" providerId="LiveId" clId="{FBF3D7EB-475C-4371-847D-978F92103D16}" dt="2026-03-05T20:41:10.532" v="4" actId="47"/>
        <pc:sldMkLst>
          <pc:docMk/>
          <pc:sldMk cId="0" sldId="418"/>
        </pc:sldMkLst>
      </pc:sldChg>
      <pc:sldChg chg="modSp del mod">
        <pc:chgData name="Iwona Majewska" userId="5f13b075a62d4a59" providerId="LiveId" clId="{FBF3D7EB-475C-4371-847D-978F92103D16}" dt="2026-03-05T20:47:54.498" v="12" actId="47"/>
        <pc:sldMkLst>
          <pc:docMk/>
          <pc:sldMk cId="0" sldId="423"/>
        </pc:sldMkLst>
        <pc:spChg chg="mod">
          <ac:chgData name="Iwona Majewska" userId="5f13b075a62d4a59" providerId="LiveId" clId="{FBF3D7EB-475C-4371-847D-978F92103D16}" dt="2026-03-05T20:47:46.285" v="9" actId="27636"/>
          <ac:spMkLst>
            <pc:docMk/>
            <pc:sldMk cId="0" sldId="423"/>
            <ac:spMk id="131" creationId="{00000000-0000-0000-0000-000000000000}"/>
          </ac:spMkLst>
        </pc:spChg>
      </pc:sldChg>
      <pc:sldChg chg="modSp mod">
        <pc:chgData name="Iwona Majewska" userId="5f13b075a62d4a59" providerId="LiveId" clId="{FBF3D7EB-475C-4371-847D-978F92103D16}" dt="2026-03-05T20:48:12.844" v="14" actId="1076"/>
        <pc:sldMkLst>
          <pc:docMk/>
          <pc:sldMk cId="0" sldId="424"/>
        </pc:sldMkLst>
        <pc:spChg chg="mod">
          <ac:chgData name="Iwona Majewska" userId="5f13b075a62d4a59" providerId="LiveId" clId="{FBF3D7EB-475C-4371-847D-978F92103D16}" dt="2026-03-05T20:48:07.303" v="13" actId="1076"/>
          <ac:spMkLst>
            <pc:docMk/>
            <pc:sldMk cId="0" sldId="424"/>
            <ac:spMk id="137" creationId="{00000000-0000-0000-0000-000000000000}"/>
          </ac:spMkLst>
        </pc:spChg>
        <pc:spChg chg="mod">
          <ac:chgData name="Iwona Majewska" userId="5f13b075a62d4a59" providerId="LiveId" clId="{FBF3D7EB-475C-4371-847D-978F92103D16}" dt="2026-03-05T20:48:12.844" v="14" actId="1076"/>
          <ac:spMkLst>
            <pc:docMk/>
            <pc:sldMk cId="0" sldId="424"/>
            <ac:spMk id="138" creationId="{00000000-0000-0000-0000-000000000000}"/>
          </ac:spMkLst>
        </pc:spChg>
      </pc:sldChg>
      <pc:sldChg chg="modSp mod">
        <pc:chgData name="Iwona Majewska" userId="5f13b075a62d4a59" providerId="LiveId" clId="{FBF3D7EB-475C-4371-847D-978F92103D16}" dt="2026-03-05T20:49:42.228" v="15" actId="1076"/>
        <pc:sldMkLst>
          <pc:docMk/>
          <pc:sldMk cId="0" sldId="425"/>
        </pc:sldMkLst>
        <pc:spChg chg="mod">
          <ac:chgData name="Iwona Majewska" userId="5f13b075a62d4a59" providerId="LiveId" clId="{FBF3D7EB-475C-4371-847D-978F92103D16}" dt="2026-03-05T20:49:42.228" v="15" actId="1076"/>
          <ac:spMkLst>
            <pc:docMk/>
            <pc:sldMk cId="0" sldId="425"/>
            <ac:spMk id="143" creationId="{00000000-0000-0000-0000-000000000000}"/>
          </ac:spMkLst>
        </pc:spChg>
      </pc:sldChg>
      <pc:sldChg chg="modSp mod">
        <pc:chgData name="Iwona Majewska" userId="5f13b075a62d4a59" providerId="LiveId" clId="{FBF3D7EB-475C-4371-847D-978F92103D16}" dt="2026-03-05T20:51:01.084" v="17" actId="20577"/>
        <pc:sldMkLst>
          <pc:docMk/>
          <pc:sldMk cId="0" sldId="426"/>
        </pc:sldMkLst>
        <pc:graphicFrameChg chg="modGraphic">
          <ac:chgData name="Iwona Majewska" userId="5f13b075a62d4a59" providerId="LiveId" clId="{FBF3D7EB-475C-4371-847D-978F92103D16}" dt="2026-03-05T20:51:01.084" v="17" actId="20577"/>
          <ac:graphicFrameMkLst>
            <pc:docMk/>
            <pc:sldMk cId="0" sldId="426"/>
            <ac:graphicFrameMk id="153" creationId="{00000000-0000-0000-0000-000000000000}"/>
          </ac:graphicFrameMkLst>
        </pc:graphicFrameChg>
      </pc:sldChg>
      <pc:sldChg chg="del">
        <pc:chgData name="Iwona Majewska" userId="5f13b075a62d4a59" providerId="LiveId" clId="{FBF3D7EB-475C-4371-847D-978F92103D16}" dt="2026-03-05T20:51:39.719" v="20" actId="47"/>
        <pc:sldMkLst>
          <pc:docMk/>
          <pc:sldMk cId="0" sldId="427"/>
        </pc:sldMkLst>
      </pc:sldChg>
      <pc:sldChg chg="modSp mod">
        <pc:chgData name="Iwona Majewska" userId="5f13b075a62d4a59" providerId="LiveId" clId="{FBF3D7EB-475C-4371-847D-978F92103D16}" dt="2026-03-05T20:52:12.632" v="32" actId="20577"/>
        <pc:sldMkLst>
          <pc:docMk/>
          <pc:sldMk cId="0" sldId="428"/>
        </pc:sldMkLst>
        <pc:spChg chg="mod">
          <ac:chgData name="Iwona Majewska" userId="5f13b075a62d4a59" providerId="LiveId" clId="{FBF3D7EB-475C-4371-847D-978F92103D16}" dt="2026-03-05T20:52:05.564" v="26" actId="20577"/>
          <ac:spMkLst>
            <pc:docMk/>
            <pc:sldMk cId="0" sldId="428"/>
            <ac:spMk id="164" creationId="{00000000-0000-0000-0000-000000000000}"/>
          </ac:spMkLst>
        </pc:spChg>
        <pc:spChg chg="mod">
          <ac:chgData name="Iwona Majewska" userId="5f13b075a62d4a59" providerId="LiveId" clId="{FBF3D7EB-475C-4371-847D-978F92103D16}" dt="2026-03-05T20:52:12.632" v="32" actId="20577"/>
          <ac:spMkLst>
            <pc:docMk/>
            <pc:sldMk cId="0" sldId="428"/>
            <ac:spMk id="173" creationId="{00000000-0000-0000-0000-000000000000}"/>
          </ac:spMkLst>
        </pc:spChg>
      </pc:sldChg>
      <pc:sldChg chg="modSp mod">
        <pc:chgData name="Iwona Majewska" userId="5f13b075a62d4a59" providerId="LiveId" clId="{FBF3D7EB-475C-4371-847D-978F92103D16}" dt="2026-03-05T20:54:12.478" v="34" actId="20577"/>
        <pc:sldMkLst>
          <pc:docMk/>
          <pc:sldMk cId="0" sldId="429"/>
        </pc:sldMkLst>
        <pc:spChg chg="mod">
          <ac:chgData name="Iwona Majewska" userId="5f13b075a62d4a59" providerId="LiveId" clId="{FBF3D7EB-475C-4371-847D-978F92103D16}" dt="2026-03-05T20:54:12.478" v="34" actId="20577"/>
          <ac:spMkLst>
            <pc:docMk/>
            <pc:sldMk cId="0" sldId="429"/>
            <ac:spMk id="179" creationId="{00000000-0000-0000-0000-000000000000}"/>
          </ac:spMkLst>
        </pc:spChg>
      </pc:sldChg>
      <pc:sldChg chg="modSp mod">
        <pc:chgData name="Iwona Majewska" userId="5f13b075a62d4a59" providerId="LiveId" clId="{FBF3D7EB-475C-4371-847D-978F92103D16}" dt="2026-03-05T20:57:08.074" v="38" actId="14100"/>
        <pc:sldMkLst>
          <pc:docMk/>
          <pc:sldMk cId="0" sldId="431"/>
        </pc:sldMkLst>
        <pc:spChg chg="mod">
          <ac:chgData name="Iwona Majewska" userId="5f13b075a62d4a59" providerId="LiveId" clId="{FBF3D7EB-475C-4371-847D-978F92103D16}" dt="2026-03-05T20:57:08.074" v="38" actId="14100"/>
          <ac:spMkLst>
            <pc:docMk/>
            <pc:sldMk cId="0" sldId="431"/>
            <ac:spMk id="203" creationId="{00000000-0000-0000-0000-000000000000}"/>
          </ac:spMkLst>
        </pc:spChg>
      </pc:sldChg>
      <pc:sldChg chg="del">
        <pc:chgData name="Iwona Majewska" userId="5f13b075a62d4a59" providerId="LiveId" clId="{FBF3D7EB-475C-4371-847D-978F92103D16}" dt="2026-03-05T20:58:08.566" v="44" actId="47"/>
        <pc:sldMkLst>
          <pc:docMk/>
          <pc:sldMk cId="0" sldId="432"/>
        </pc:sldMkLst>
      </pc:sldChg>
      <pc:sldChg chg="modSp mod">
        <pc:chgData name="Iwona Majewska" userId="5f13b075a62d4a59" providerId="LiveId" clId="{FBF3D7EB-475C-4371-847D-978F92103D16}" dt="2026-03-05T20:59:27.408" v="45" actId="255"/>
        <pc:sldMkLst>
          <pc:docMk/>
          <pc:sldMk cId="0" sldId="433"/>
        </pc:sldMkLst>
        <pc:spChg chg="mod">
          <ac:chgData name="Iwona Majewska" userId="5f13b075a62d4a59" providerId="LiveId" clId="{FBF3D7EB-475C-4371-847D-978F92103D16}" dt="2026-03-05T20:59:27.408" v="45" actId="255"/>
          <ac:spMkLst>
            <pc:docMk/>
            <pc:sldMk cId="0" sldId="433"/>
            <ac:spMk id="225" creationId="{00000000-0000-0000-0000-000000000000}"/>
          </ac:spMkLst>
        </pc:spChg>
      </pc:sldChg>
      <pc:sldChg chg="del">
        <pc:chgData name="Iwona Majewska" userId="5f13b075a62d4a59" providerId="LiveId" clId="{FBF3D7EB-475C-4371-847D-978F92103D16}" dt="2026-03-05T21:00:46.426" v="47" actId="47"/>
        <pc:sldMkLst>
          <pc:docMk/>
          <pc:sldMk cId="0" sldId="434"/>
        </pc:sldMkLst>
      </pc:sldChg>
      <pc:sldChg chg="del">
        <pc:chgData name="Iwona Majewska" userId="5f13b075a62d4a59" providerId="LiveId" clId="{FBF3D7EB-475C-4371-847D-978F92103D16}" dt="2026-03-05T21:01:48.877" v="50" actId="47"/>
        <pc:sldMkLst>
          <pc:docMk/>
          <pc:sldMk cId="0" sldId="436"/>
        </pc:sldMkLst>
      </pc:sldChg>
      <pc:sldChg chg="modSp mod">
        <pc:chgData name="Iwona Majewska" userId="5f13b075a62d4a59" providerId="LiveId" clId="{FBF3D7EB-475C-4371-847D-978F92103D16}" dt="2026-03-05T21:02:30.149" v="55" actId="20577"/>
        <pc:sldMkLst>
          <pc:docMk/>
          <pc:sldMk cId="0" sldId="437"/>
        </pc:sldMkLst>
        <pc:spChg chg="mod">
          <ac:chgData name="Iwona Majewska" userId="5f13b075a62d4a59" providerId="LiveId" clId="{FBF3D7EB-475C-4371-847D-978F92103D16}" dt="2026-03-05T21:02:30.149" v="55" actId="20577"/>
          <ac:spMkLst>
            <pc:docMk/>
            <pc:sldMk cId="0" sldId="437"/>
            <ac:spMk id="250" creationId="{00000000-0000-0000-0000-000000000000}"/>
          </ac:spMkLst>
        </pc:spChg>
      </pc:sldChg>
      <pc:sldChg chg="del">
        <pc:chgData name="Iwona Majewska" userId="5f13b075a62d4a59" providerId="LiveId" clId="{FBF3D7EB-475C-4371-847D-978F92103D16}" dt="2026-03-05T21:02:22.759" v="53" actId="47"/>
        <pc:sldMkLst>
          <pc:docMk/>
          <pc:sldMk cId="0" sldId="438"/>
        </pc:sldMkLst>
      </pc:sldChg>
      <pc:sldChg chg="modSp mod">
        <pc:chgData name="Iwona Majewska" userId="5f13b075a62d4a59" providerId="LiveId" clId="{FBF3D7EB-475C-4371-847D-978F92103D16}" dt="2026-03-05T21:04:37.224" v="56" actId="20577"/>
        <pc:sldMkLst>
          <pc:docMk/>
          <pc:sldMk cId="0" sldId="440"/>
        </pc:sldMkLst>
        <pc:spChg chg="mod">
          <ac:chgData name="Iwona Majewska" userId="5f13b075a62d4a59" providerId="LiveId" clId="{FBF3D7EB-475C-4371-847D-978F92103D16}" dt="2026-03-05T21:04:37.224" v="56" actId="20577"/>
          <ac:spMkLst>
            <pc:docMk/>
            <pc:sldMk cId="0" sldId="440"/>
            <ac:spMk id="266" creationId="{00000000-0000-0000-0000-000000000000}"/>
          </ac:spMkLst>
        </pc:spChg>
      </pc:sldChg>
      <pc:sldChg chg="modSp add mod">
        <pc:chgData name="Iwona Majewska" userId="5f13b075a62d4a59" providerId="LiveId" clId="{FBF3D7EB-475C-4371-847D-978F92103D16}" dt="2026-03-05T20:41:04.423" v="3" actId="255"/>
        <pc:sldMkLst>
          <pc:docMk/>
          <pc:sldMk cId="604974169" sldId="443"/>
        </pc:sldMkLst>
        <pc:spChg chg="mod">
          <ac:chgData name="Iwona Majewska" userId="5f13b075a62d4a59" providerId="LiveId" clId="{FBF3D7EB-475C-4371-847D-978F92103D16}" dt="2026-03-05T20:41:04.423" v="3" actId="255"/>
          <ac:spMkLst>
            <pc:docMk/>
            <pc:sldMk cId="604974169" sldId="443"/>
            <ac:spMk id="94" creationId="{00000000-0000-0000-0000-000000000000}"/>
          </ac:spMkLst>
        </pc:spChg>
      </pc:sldChg>
      <pc:sldChg chg="modSp add mod">
        <pc:chgData name="Iwona Majewska" userId="5f13b075a62d4a59" providerId="LiveId" clId="{FBF3D7EB-475C-4371-847D-978F92103D16}" dt="2026-03-05T20:47:51.525" v="11" actId="27636"/>
        <pc:sldMkLst>
          <pc:docMk/>
          <pc:sldMk cId="1307610254" sldId="444"/>
        </pc:sldMkLst>
        <pc:spChg chg="mod">
          <ac:chgData name="Iwona Majewska" userId="5f13b075a62d4a59" providerId="LiveId" clId="{FBF3D7EB-475C-4371-847D-978F92103D16}" dt="2026-03-05T20:47:51.525" v="11" actId="27636"/>
          <ac:spMkLst>
            <pc:docMk/>
            <pc:sldMk cId="1307610254" sldId="444"/>
            <ac:spMk id="94" creationId="{00000000-0000-0000-0000-000000000000}"/>
          </ac:spMkLst>
        </pc:spChg>
      </pc:sldChg>
      <pc:sldChg chg="new del">
        <pc:chgData name="Iwona Majewska" userId="5f13b075a62d4a59" providerId="LiveId" clId="{FBF3D7EB-475C-4371-847D-978F92103D16}" dt="2026-03-05T20:44:17.823" v="6" actId="680"/>
        <pc:sldMkLst>
          <pc:docMk/>
          <pc:sldMk cId="2581506087" sldId="444"/>
        </pc:sldMkLst>
      </pc:sldChg>
      <pc:sldChg chg="modSp add mod">
        <pc:chgData name="Iwona Majewska" userId="5f13b075a62d4a59" providerId="LiveId" clId="{FBF3D7EB-475C-4371-847D-978F92103D16}" dt="2026-03-05T20:51:36.546" v="19"/>
        <pc:sldMkLst>
          <pc:docMk/>
          <pc:sldMk cId="3256481013" sldId="445"/>
        </pc:sldMkLst>
        <pc:spChg chg="mod">
          <ac:chgData name="Iwona Majewska" userId="5f13b075a62d4a59" providerId="LiveId" clId="{FBF3D7EB-475C-4371-847D-978F92103D16}" dt="2026-03-05T20:51:36.546" v="19"/>
          <ac:spMkLst>
            <pc:docMk/>
            <pc:sldMk cId="3256481013" sldId="445"/>
            <ac:spMk id="94" creationId="{00000000-0000-0000-0000-000000000000}"/>
          </ac:spMkLst>
        </pc:spChg>
      </pc:sldChg>
      <pc:sldChg chg="modSp add mod">
        <pc:chgData name="Iwona Majewska" userId="5f13b075a62d4a59" providerId="LiveId" clId="{FBF3D7EB-475C-4371-847D-978F92103D16}" dt="2026-03-05T20:58:05.727" v="43"/>
        <pc:sldMkLst>
          <pc:docMk/>
          <pc:sldMk cId="1675835972" sldId="446"/>
        </pc:sldMkLst>
        <pc:spChg chg="mod">
          <ac:chgData name="Iwona Majewska" userId="5f13b075a62d4a59" providerId="LiveId" clId="{FBF3D7EB-475C-4371-847D-978F92103D16}" dt="2026-03-05T20:58:05.727" v="43"/>
          <ac:spMkLst>
            <pc:docMk/>
            <pc:sldMk cId="1675835972" sldId="446"/>
            <ac:spMk id="94" creationId="{00000000-0000-0000-0000-000000000000}"/>
          </ac:spMkLst>
        </pc:spChg>
      </pc:sldChg>
      <pc:sldChg chg="modSp add mod">
        <pc:chgData name="Iwona Majewska" userId="5f13b075a62d4a59" providerId="LiveId" clId="{FBF3D7EB-475C-4371-847D-978F92103D16}" dt="2026-03-05T21:00:43.135" v="46"/>
        <pc:sldMkLst>
          <pc:docMk/>
          <pc:sldMk cId="1056529011" sldId="447"/>
        </pc:sldMkLst>
        <pc:spChg chg="mod">
          <ac:chgData name="Iwona Majewska" userId="5f13b075a62d4a59" providerId="LiveId" clId="{FBF3D7EB-475C-4371-847D-978F92103D16}" dt="2026-03-05T21:00:43.135" v="46"/>
          <ac:spMkLst>
            <pc:docMk/>
            <pc:sldMk cId="1056529011" sldId="447"/>
            <ac:spMk id="94" creationId="{00000000-0000-0000-0000-000000000000}"/>
          </ac:spMkLst>
        </pc:spChg>
      </pc:sldChg>
      <pc:sldChg chg="modSp add mod">
        <pc:chgData name="Iwona Majewska" userId="5f13b075a62d4a59" providerId="LiveId" clId="{FBF3D7EB-475C-4371-847D-978F92103D16}" dt="2026-03-05T21:01:44.477" v="49" actId="27636"/>
        <pc:sldMkLst>
          <pc:docMk/>
          <pc:sldMk cId="1648199146" sldId="448"/>
        </pc:sldMkLst>
        <pc:spChg chg="mod">
          <ac:chgData name="Iwona Majewska" userId="5f13b075a62d4a59" providerId="LiveId" clId="{FBF3D7EB-475C-4371-847D-978F92103D16}" dt="2026-03-05T21:01:44.477" v="49" actId="27636"/>
          <ac:spMkLst>
            <pc:docMk/>
            <pc:sldMk cId="1648199146" sldId="448"/>
            <ac:spMk id="94" creationId="{00000000-0000-0000-0000-000000000000}"/>
          </ac:spMkLst>
        </pc:spChg>
      </pc:sldChg>
      <pc:sldChg chg="modSp add mod">
        <pc:chgData name="Iwona Majewska" userId="5f13b075a62d4a59" providerId="LiveId" clId="{FBF3D7EB-475C-4371-847D-978F92103D16}" dt="2026-03-05T21:02:19.289" v="52" actId="27636"/>
        <pc:sldMkLst>
          <pc:docMk/>
          <pc:sldMk cId="3711241118" sldId="449"/>
        </pc:sldMkLst>
        <pc:spChg chg="mod">
          <ac:chgData name="Iwona Majewska" userId="5f13b075a62d4a59" providerId="LiveId" clId="{FBF3D7EB-475C-4371-847D-978F92103D16}" dt="2026-03-05T21:02:19.289" v="52" actId="27636"/>
          <ac:spMkLst>
            <pc:docMk/>
            <pc:sldMk cId="3711241118" sldId="449"/>
            <ac:spMk id="94" creationId="{00000000-0000-0000-0000-000000000000}"/>
          </ac:spMkLst>
        </pc:spChg>
      </pc:sldChg>
      <pc:sldMasterChg chg="delSldLayout">
        <pc:chgData name="Iwona Majewska" userId="5f13b075a62d4a59" providerId="LiveId" clId="{FBF3D7EB-475C-4371-847D-978F92103D16}" dt="2026-03-05T21:02:22.759" v="53" actId="47"/>
        <pc:sldMasterMkLst>
          <pc:docMk/>
          <pc:sldMasterMk cId="0" sldId="2147483648"/>
        </pc:sldMasterMkLst>
        <pc:sldLayoutChg chg="del">
          <pc:chgData name="Iwona Majewska" userId="5f13b075a62d4a59" providerId="LiveId" clId="{FBF3D7EB-475C-4371-847D-978F92103D16}" dt="2026-03-05T21:02:22.759" v="53" actId="47"/>
          <pc:sldLayoutMkLst>
            <pc:docMk/>
            <pc:sldMasterMk cId="0" sldId="2147483648"/>
            <pc:sldLayoutMk cId="434235808" sldId="214748366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4860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6419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35" name="Google Shape;13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49" name="Google Shape;14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28157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2" name="Google Shape;16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7" name="Google Shape;17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8483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5" name="Google Shape;2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94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92002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7" name="Google Shape;2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38685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211957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24"/>
        <p:cNvGrpSpPr/>
        <p:nvPr/>
      </p:nvGrpSpPr>
      <p:grpSpPr>
        <a:xfrm>
          <a:off x="0" y="0"/>
          <a:ext cx="0" cy="0"/>
          <a:chOff x="0" y="0"/>
          <a:chExt cx="0" cy="0"/>
        </a:xfrm>
      </p:grpSpPr>
      <p:sp>
        <p:nvSpPr>
          <p:cNvPr id="25" name="Google Shape;25;p3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6" name="Google Shape;26;p3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E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28" name="Google Shape;28;p33"/>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9" name="Google Shape;29;p33"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994609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4" r:id="rId3"/>
    <p:sldLayoutId id="2147483667" r:id="rId4"/>
    <p:sldLayoutId id="214748366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ZubwaJJ6zlc"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a:t>9. Zrównoważony transport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sz="10400" b="1" dirty="0"/>
              <a:t>1. </a:t>
            </a:r>
            <a:r>
              <a:rPr lang="en-US" sz="10400" b="1" dirty="0" err="1"/>
              <a:t>Wprowadzenie</a:t>
            </a:r>
            <a:r>
              <a:rPr lang="en-US" sz="10400" b="1" dirty="0"/>
              <a:t> do </a:t>
            </a:r>
            <a:r>
              <a:rPr lang="en-US" sz="10400" b="1" dirty="0" err="1"/>
              <a:t>modułu</a:t>
            </a:r>
            <a:endParaRPr sz="10400" dirty="0"/>
          </a:p>
        </p:txBody>
      </p:sp>
    </p:spTree>
    <p:extLst>
      <p:ext uri="{BB962C8B-B14F-4D97-AF65-F5344CB8AC3E}">
        <p14:creationId xmlns:p14="http://schemas.microsoft.com/office/powerpoint/2010/main" val="604974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p:nvPr/>
        </p:nvSpPr>
        <p:spPr>
          <a:xfrm>
            <a:off x="2036618" y="4345948"/>
            <a:ext cx="15392401" cy="3367785"/>
          </a:xfrm>
          <a:prstGeom prst="rect">
            <a:avLst/>
          </a:prstGeom>
          <a:noFill/>
          <a:ln>
            <a:noFill/>
          </a:ln>
        </p:spPr>
        <p:txBody>
          <a:bodyPr spcFirstLastPara="1" wrap="square" lIns="0" tIns="118850" rIns="0" bIns="0" anchor="t" anchorCtr="0">
            <a:noAutofit/>
          </a:bodyPr>
          <a:lstStyle/>
          <a:p>
            <a:pPr marL="0" marR="0" lvl="0" indent="0" algn="l" rtl="0">
              <a:lnSpc>
                <a:spcPct val="100000"/>
              </a:lnSpc>
              <a:spcBef>
                <a:spcPts val="0"/>
              </a:spcBef>
              <a:spcAft>
                <a:spcPts val="0"/>
              </a:spcAft>
              <a:buClr>
                <a:srgbClr val="323232"/>
              </a:buClr>
              <a:buSzPts val="6000"/>
              <a:buFont typeface="Arial"/>
              <a:buNone/>
            </a:pPr>
            <a:r>
              <a:rPr lang="en-US" sz="4000" b="1">
                <a:solidFill>
                  <a:srgbClr val="323232"/>
                </a:solidFill>
                <a:latin typeface="Arial"/>
                <a:ea typeface="Arial"/>
                <a:cs typeface="Arial"/>
                <a:sym typeface="Arial"/>
              </a:rPr>
              <a:t>Porozmawiajmy o tym: </a:t>
            </a:r>
            <a:endParaRPr/>
          </a:p>
          <a:p>
            <a:pPr marL="0" marR="0" lvl="0" indent="0" algn="l" rtl="0">
              <a:lnSpc>
                <a:spcPct val="100000"/>
              </a:lnSpc>
              <a:spcBef>
                <a:spcPts val="0"/>
              </a:spcBef>
              <a:spcAft>
                <a:spcPts val="0"/>
              </a:spcAft>
              <a:buClr>
                <a:srgbClr val="323232"/>
              </a:buClr>
              <a:buSzPts val="6000"/>
              <a:buFont typeface="Arial"/>
              <a:buNone/>
            </a:pPr>
            <a:endParaRPr sz="4000" b="1">
              <a:solidFill>
                <a:srgbClr val="323232"/>
              </a:solidFill>
              <a:latin typeface="Arial"/>
              <a:ea typeface="Arial"/>
              <a:cs typeface="Arial"/>
              <a:sym typeface="Arial"/>
            </a:endParaRPr>
          </a:p>
          <a:p>
            <a:pPr marL="571500" marR="0" lvl="0" indent="-571500" algn="l" rtl="0">
              <a:lnSpc>
                <a:spcPct val="100000"/>
              </a:lnSpc>
              <a:spcBef>
                <a:spcPts val="0"/>
              </a:spcBef>
              <a:spcAft>
                <a:spcPts val="0"/>
              </a:spcAft>
              <a:buClr>
                <a:srgbClr val="323232"/>
              </a:buClr>
              <a:buSzPts val="6000"/>
              <a:buFont typeface="Arial"/>
              <a:buChar char="•"/>
            </a:pPr>
            <a:r>
              <a:rPr lang="en-US" sz="3600">
                <a:solidFill>
                  <a:srgbClr val="323232"/>
                </a:solidFill>
                <a:latin typeface="Arial"/>
                <a:ea typeface="Arial"/>
                <a:cs typeface="Arial"/>
                <a:sym typeface="Arial"/>
              </a:rPr>
              <a:t>Jakimi środkami transportu turyści najczęściej docierają do Twojego regionu?</a:t>
            </a:r>
            <a:endParaRPr/>
          </a:p>
          <a:p>
            <a:pPr marL="0" marR="0" lvl="0" indent="0" algn="l" rtl="0">
              <a:lnSpc>
                <a:spcPct val="100000"/>
              </a:lnSpc>
              <a:spcBef>
                <a:spcPts val="0"/>
              </a:spcBef>
              <a:spcAft>
                <a:spcPts val="0"/>
              </a:spcAft>
              <a:buClr>
                <a:srgbClr val="323232"/>
              </a:buClr>
              <a:buSzPts val="6000"/>
              <a:buFont typeface="Arial"/>
              <a:buNone/>
            </a:pPr>
            <a:r>
              <a:rPr lang="en-US" sz="3600">
                <a:solidFill>
                  <a:srgbClr val="323232"/>
                </a:solidFill>
                <a:latin typeface="Arial"/>
                <a:ea typeface="Arial"/>
                <a:cs typeface="Arial"/>
                <a:sym typeface="Arial"/>
              </a:rPr>
              <a:t> </a:t>
            </a:r>
            <a:endParaRPr/>
          </a:p>
          <a:p>
            <a:pPr marL="571500" marR="0" lvl="0" indent="-571500" algn="l" rtl="0">
              <a:lnSpc>
                <a:spcPct val="100000"/>
              </a:lnSpc>
              <a:spcBef>
                <a:spcPts val="0"/>
              </a:spcBef>
              <a:spcAft>
                <a:spcPts val="0"/>
              </a:spcAft>
              <a:buClr>
                <a:srgbClr val="323232"/>
              </a:buClr>
              <a:buSzPts val="6000"/>
              <a:buFont typeface="Arial"/>
              <a:buChar char="•"/>
            </a:pPr>
            <a:r>
              <a:rPr lang="en-US" sz="3600">
                <a:solidFill>
                  <a:srgbClr val="323232"/>
                </a:solidFill>
                <a:latin typeface="Arial"/>
                <a:ea typeface="Arial"/>
                <a:cs typeface="Arial"/>
                <a:sym typeface="Arial"/>
              </a:rPr>
              <a:t>Które z nich są najbardziej ekologiczne? </a:t>
            </a:r>
            <a:endParaRPr sz="3600">
              <a:solidFill>
                <a:srgbClr val="323232"/>
              </a:solidFill>
              <a:latin typeface="Arial"/>
              <a:ea typeface="Arial"/>
              <a:cs typeface="Arial"/>
              <a:sym typeface="Arial"/>
            </a:endParaRPr>
          </a:p>
        </p:txBody>
      </p:sp>
      <p:sp>
        <p:nvSpPr>
          <p:cNvPr id="105" name="Google Shape;105;p3"/>
          <p:cNvSpPr txBox="1"/>
          <p:nvPr/>
        </p:nvSpPr>
        <p:spPr>
          <a:xfrm>
            <a:off x="761999" y="1615892"/>
            <a:ext cx="22860001" cy="103032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4800"/>
              <a:buFont typeface="Arial"/>
              <a:buNone/>
            </a:pPr>
            <a:r>
              <a:rPr lang="en-US" sz="4800" b="1">
                <a:solidFill>
                  <a:schemeClr val="accent1"/>
                </a:solidFill>
                <a:latin typeface="Arial"/>
                <a:ea typeface="Arial"/>
                <a:cs typeface="Arial"/>
                <a:sym typeface="Arial"/>
              </a:rPr>
              <a:t>1.1. Powitanie i przełamanie pierwszych lodów</a:t>
            </a:r>
            <a:endParaRPr sz="4800">
              <a:solidFill>
                <a:schemeClr val="accent1"/>
              </a:solidFill>
              <a:latin typeface="Arial"/>
              <a:ea typeface="Arial"/>
              <a:cs typeface="Arial"/>
              <a:sym typeface="Arial"/>
            </a:endParaRPr>
          </a:p>
        </p:txBody>
      </p:sp>
      <p:pic>
        <p:nvPicPr>
          <p:cNvPr id="106" name="Google Shape;106;p3" descr="Fichier:WV Transport Logo.png — Wikinews"/>
          <p:cNvPicPr preferRelativeResize="0"/>
          <p:nvPr/>
        </p:nvPicPr>
        <p:blipFill rotWithShape="1">
          <a:blip r:embed="rId3">
            <a:alphaModFix/>
          </a:blip>
          <a:srcRect/>
          <a:stretch/>
        </p:blipFill>
        <p:spPr>
          <a:xfrm>
            <a:off x="17499352" y="4835236"/>
            <a:ext cx="5378544" cy="537854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p:nvPr/>
        </p:nvSpPr>
        <p:spPr>
          <a:xfrm>
            <a:off x="2036625" y="3905851"/>
            <a:ext cx="21807000" cy="3312600"/>
          </a:xfrm>
          <a:prstGeom prst="rect">
            <a:avLst/>
          </a:prstGeom>
          <a:noFill/>
          <a:ln>
            <a:noFill/>
          </a:ln>
        </p:spPr>
        <p:txBody>
          <a:bodyPr spcFirstLastPara="1" wrap="square" lIns="0" tIns="118850" rIns="0" bIns="0" anchor="t" anchorCtr="0">
            <a:noAutofit/>
          </a:bodyPr>
          <a:lstStyle/>
          <a:p>
            <a:pPr marL="0" marR="0" lvl="0" indent="0" algn="l" rtl="0">
              <a:lnSpc>
                <a:spcPct val="100000"/>
              </a:lnSpc>
              <a:spcBef>
                <a:spcPts val="0"/>
              </a:spcBef>
              <a:spcAft>
                <a:spcPts val="0"/>
              </a:spcAft>
              <a:buClr>
                <a:srgbClr val="323232"/>
              </a:buClr>
              <a:buSzPts val="6000"/>
              <a:buFont typeface="Arial"/>
              <a:buNone/>
            </a:pPr>
            <a:r>
              <a:rPr lang="en-US" sz="4000" i="1">
                <a:solidFill>
                  <a:srgbClr val="323232"/>
                </a:solidFill>
                <a:latin typeface="Arial"/>
                <a:ea typeface="Arial"/>
                <a:cs typeface="Arial"/>
                <a:sym typeface="Arial"/>
              </a:rPr>
              <a:t>W małych grupach: </a:t>
            </a:r>
            <a:endParaRPr/>
          </a:p>
          <a:p>
            <a:pPr marL="0" marR="0" lvl="0" indent="0" algn="l" rtl="0">
              <a:lnSpc>
                <a:spcPct val="100000"/>
              </a:lnSpc>
              <a:spcBef>
                <a:spcPts val="0"/>
              </a:spcBef>
              <a:spcAft>
                <a:spcPts val="0"/>
              </a:spcAft>
              <a:buClr>
                <a:srgbClr val="323232"/>
              </a:buClr>
              <a:buSzPts val="6000"/>
              <a:buFont typeface="Arial"/>
              <a:buNone/>
            </a:pPr>
            <a:r>
              <a:rPr lang="en-US" sz="4000" b="1">
                <a:solidFill>
                  <a:srgbClr val="323232"/>
                </a:solidFill>
                <a:latin typeface="Arial"/>
                <a:ea typeface="Arial"/>
                <a:cs typeface="Arial"/>
                <a:sym typeface="Arial"/>
              </a:rPr>
              <a:t>Wymień 2-3 pozytywne i negatywne skutki transportu w turystyce </a:t>
            </a:r>
            <a:endParaRPr/>
          </a:p>
          <a:p>
            <a:pPr marL="0" marR="0" lvl="0" indent="0" algn="l" rtl="0">
              <a:lnSpc>
                <a:spcPct val="100000"/>
              </a:lnSpc>
              <a:spcBef>
                <a:spcPts val="0"/>
              </a:spcBef>
              <a:spcAft>
                <a:spcPts val="0"/>
              </a:spcAft>
              <a:buClr>
                <a:srgbClr val="323232"/>
              </a:buClr>
              <a:buSzPts val="6000"/>
              <a:buFont typeface="Arial"/>
              <a:buNone/>
            </a:pPr>
            <a:r>
              <a:rPr lang="en-US" sz="4000">
                <a:solidFill>
                  <a:srgbClr val="323232"/>
                </a:solidFill>
                <a:latin typeface="Arial"/>
                <a:ea typeface="Arial"/>
                <a:cs typeface="Arial"/>
                <a:sym typeface="Arial"/>
              </a:rPr>
              <a:t>(środowiskowe, społeczne, ekonomiczne). </a:t>
            </a:r>
            <a:endParaRPr/>
          </a:p>
          <a:p>
            <a:pPr marL="0" marR="0" lvl="0" indent="0" algn="l" rtl="0">
              <a:lnSpc>
                <a:spcPct val="100000"/>
              </a:lnSpc>
              <a:spcBef>
                <a:spcPts val="0"/>
              </a:spcBef>
              <a:spcAft>
                <a:spcPts val="0"/>
              </a:spcAft>
              <a:buClr>
                <a:srgbClr val="323232"/>
              </a:buClr>
              <a:buSzPts val="6000"/>
              <a:buFont typeface="Arial"/>
              <a:buNone/>
            </a:pPr>
            <a:endParaRPr sz="4000" b="1">
              <a:solidFill>
                <a:srgbClr val="323232"/>
              </a:solidFill>
              <a:latin typeface="Arial"/>
              <a:ea typeface="Arial"/>
              <a:cs typeface="Arial"/>
              <a:sym typeface="Arial"/>
            </a:endParaRPr>
          </a:p>
          <a:p>
            <a:pPr marL="0" marR="0" lvl="0" indent="0" algn="l" rtl="0">
              <a:lnSpc>
                <a:spcPct val="100000"/>
              </a:lnSpc>
              <a:spcBef>
                <a:spcPts val="0"/>
              </a:spcBef>
              <a:spcAft>
                <a:spcPts val="0"/>
              </a:spcAft>
              <a:buClr>
                <a:srgbClr val="323232"/>
              </a:buClr>
              <a:buSzPts val="6000"/>
              <a:buFont typeface="Arial"/>
              <a:buNone/>
            </a:pPr>
            <a:r>
              <a:rPr lang="en-US" sz="4000" i="1">
                <a:solidFill>
                  <a:srgbClr val="323232"/>
                </a:solidFill>
                <a:latin typeface="Arial"/>
                <a:ea typeface="Arial"/>
                <a:cs typeface="Arial"/>
                <a:sym typeface="Arial"/>
              </a:rPr>
              <a:t>Przedstaw wyniki na forum</a:t>
            </a:r>
            <a:endParaRPr sz="4000" i="1">
              <a:solidFill>
                <a:srgbClr val="323232"/>
              </a:solidFill>
              <a:latin typeface="Arial"/>
              <a:ea typeface="Arial"/>
              <a:cs typeface="Arial"/>
              <a:sym typeface="Arial"/>
            </a:endParaRPr>
          </a:p>
          <a:p>
            <a:pPr marL="0" marR="0" lvl="0" indent="0" algn="l" rtl="0">
              <a:lnSpc>
                <a:spcPct val="100000"/>
              </a:lnSpc>
              <a:spcBef>
                <a:spcPts val="0"/>
              </a:spcBef>
              <a:spcAft>
                <a:spcPts val="0"/>
              </a:spcAft>
              <a:buClr>
                <a:srgbClr val="323232"/>
              </a:buClr>
              <a:buSzPts val="6000"/>
              <a:buFont typeface="Arial"/>
              <a:buNone/>
            </a:pPr>
            <a:endParaRPr sz="4000" b="1">
              <a:solidFill>
                <a:srgbClr val="323232"/>
              </a:solidFill>
              <a:latin typeface="Arial"/>
              <a:ea typeface="Arial"/>
              <a:cs typeface="Arial"/>
              <a:sym typeface="Arial"/>
            </a:endParaRPr>
          </a:p>
        </p:txBody>
      </p:sp>
      <p:sp>
        <p:nvSpPr>
          <p:cNvPr id="112" name="Google Shape;112;p4"/>
          <p:cNvSpPr txBox="1"/>
          <p:nvPr/>
        </p:nvSpPr>
        <p:spPr>
          <a:xfrm>
            <a:off x="761999" y="1615892"/>
            <a:ext cx="22860001" cy="103032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4800"/>
              <a:buFont typeface="Arial"/>
              <a:buNone/>
            </a:pPr>
            <a:r>
              <a:rPr lang="en-US" sz="4800" b="1">
                <a:solidFill>
                  <a:schemeClr val="accent1"/>
                </a:solidFill>
                <a:latin typeface="Arial"/>
                <a:ea typeface="Arial"/>
                <a:cs typeface="Arial"/>
                <a:sym typeface="Arial"/>
              </a:rPr>
              <a:t>1.2. Burza mózgów: Wpływ turystyki i transportu </a:t>
            </a:r>
            <a:endParaRPr sz="4800">
              <a:solidFill>
                <a:schemeClr val="accent1"/>
              </a:solidFill>
              <a:latin typeface="Arial"/>
              <a:ea typeface="Arial"/>
              <a:cs typeface="Arial"/>
              <a:sym typeface="Arial"/>
            </a:endParaRPr>
          </a:p>
        </p:txBody>
      </p:sp>
      <p:sp>
        <p:nvSpPr>
          <p:cNvPr id="113" name="Google Shape;113;p4"/>
          <p:cNvSpPr txBox="1"/>
          <p:nvPr/>
        </p:nvSpPr>
        <p:spPr>
          <a:xfrm>
            <a:off x="2036625" y="7218450"/>
            <a:ext cx="183978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000" b="1">
                <a:solidFill>
                  <a:schemeClr val="dk2"/>
                </a:solidFill>
              </a:rPr>
              <a:t>🡺 Które aspekty można by poprawić na poziomie lokalnym?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5"/>
          <p:cNvSpPr txBox="1">
            <a:spLocks noGrp="1"/>
          </p:cNvSpPr>
          <p:nvPr>
            <p:ph type="body" idx="1"/>
          </p:nvPr>
        </p:nvSpPr>
        <p:spPr>
          <a:xfrm>
            <a:off x="966665" y="3270885"/>
            <a:ext cx="21830030" cy="7174230"/>
          </a:xfrm>
          <a:prstGeom prst="rect">
            <a:avLst/>
          </a:prstGeom>
          <a:noFill/>
          <a:ln>
            <a:noFill/>
          </a:ln>
        </p:spPr>
        <p:txBody>
          <a:bodyPr spcFirstLastPara="1" wrap="square" lIns="0" tIns="118850" rIns="0" bIns="0" anchor="t" anchorCtr="0">
            <a:normAutofit fontScale="55000" lnSpcReduction="20000"/>
          </a:bodyPr>
          <a:lstStyle/>
          <a:p>
            <a:pPr marL="0" lvl="0" indent="0" algn="ctr" rtl="0">
              <a:lnSpc>
                <a:spcPct val="130000"/>
              </a:lnSpc>
              <a:spcBef>
                <a:spcPts val="0"/>
              </a:spcBef>
              <a:spcAft>
                <a:spcPts val="0"/>
              </a:spcAft>
              <a:buClr>
                <a:srgbClr val="323232"/>
              </a:buClr>
              <a:buSzPct val="100000"/>
              <a:buNone/>
            </a:pPr>
            <a:r>
              <a:rPr lang="en-US" sz="7700" i="1" baseline="30000" dirty="0"/>
              <a:t>„Transport jest </a:t>
            </a:r>
            <a:r>
              <a:rPr lang="en-US" sz="7700" i="1" baseline="30000" dirty="0" err="1"/>
              <a:t>największym</a:t>
            </a:r>
            <a:r>
              <a:rPr lang="en-US" sz="7700" i="1" baseline="30000" dirty="0"/>
              <a:t> </a:t>
            </a:r>
            <a:r>
              <a:rPr lang="en-US" sz="7700" i="1" baseline="30000" dirty="0" err="1"/>
              <a:t>źródłem</a:t>
            </a:r>
            <a:r>
              <a:rPr lang="en-US" sz="7700" i="1" baseline="30000" dirty="0"/>
              <a:t> </a:t>
            </a:r>
            <a:r>
              <a:rPr lang="en-US" sz="7700" i="1" baseline="30000" dirty="0" err="1"/>
              <a:t>emisji</a:t>
            </a:r>
            <a:r>
              <a:rPr lang="en-US" sz="7700" i="1" baseline="30000" dirty="0"/>
              <a:t> </a:t>
            </a:r>
            <a:r>
              <a:rPr lang="en-US" sz="7700" i="1" baseline="30000" dirty="0" err="1"/>
              <a:t>dwutlenku</a:t>
            </a:r>
            <a:r>
              <a:rPr lang="en-US" sz="7700" i="1" baseline="30000" dirty="0"/>
              <a:t> </a:t>
            </a:r>
            <a:r>
              <a:rPr lang="en-US" sz="7700" i="1" baseline="30000" dirty="0" err="1"/>
              <a:t>węgla</a:t>
            </a:r>
            <a:r>
              <a:rPr lang="en-US" sz="7700" i="1" baseline="30000" dirty="0"/>
              <a:t> w </a:t>
            </a:r>
            <a:r>
              <a:rPr lang="en-US" sz="7700" i="1" baseline="30000" dirty="0" err="1"/>
              <a:t>turystyce</a:t>
            </a:r>
            <a:r>
              <a:rPr lang="en-US" sz="7700" i="1" baseline="30000" dirty="0"/>
              <a:t>, co </a:t>
            </a:r>
            <a:r>
              <a:rPr lang="en-US" sz="7700" i="1" baseline="30000" dirty="0" err="1"/>
              <a:t>sprawia</a:t>
            </a:r>
            <a:r>
              <a:rPr lang="en-US" sz="7700" i="1" baseline="30000" dirty="0"/>
              <a:t>, </a:t>
            </a:r>
            <a:r>
              <a:rPr lang="en-US" sz="7700" i="1" baseline="30000" dirty="0" err="1"/>
              <a:t>że</a:t>
            </a:r>
            <a:r>
              <a:rPr lang="en-US" sz="7700" i="1" baseline="30000" dirty="0"/>
              <a:t> </a:t>
            </a:r>
            <a:r>
              <a:rPr lang="en-US" sz="7700" i="1" baseline="30000" dirty="0" err="1"/>
              <a:t>mobilność</a:t>
            </a:r>
            <a:r>
              <a:rPr lang="en-US" sz="7700" i="1" baseline="30000" dirty="0"/>
              <a:t> jest </a:t>
            </a:r>
            <a:r>
              <a:rPr lang="en-US" sz="7700" i="1" baseline="30000" dirty="0" err="1"/>
              <a:t>kluczowym</a:t>
            </a:r>
            <a:r>
              <a:rPr lang="en-US" sz="7700" i="1" baseline="30000" dirty="0"/>
              <a:t> </a:t>
            </a:r>
            <a:r>
              <a:rPr lang="en-US" sz="7700" i="1" baseline="30000" dirty="0" err="1"/>
              <a:t>czynnikiem</a:t>
            </a:r>
            <a:r>
              <a:rPr lang="en-US" sz="7700" i="1" baseline="30000" dirty="0"/>
              <a:t> </a:t>
            </a:r>
            <a:r>
              <a:rPr lang="en-US" sz="7700" i="1" baseline="30000" dirty="0" err="1"/>
              <a:t>wpływającym</a:t>
            </a:r>
            <a:r>
              <a:rPr lang="en-US" sz="7700" i="1" baseline="30000" dirty="0"/>
              <a:t> </a:t>
            </a:r>
            <a:r>
              <a:rPr lang="en-US" sz="7700" i="1" baseline="30000" dirty="0" err="1"/>
              <a:t>na</a:t>
            </a:r>
            <a:r>
              <a:rPr lang="en-US" sz="7700" i="1" baseline="30000" dirty="0"/>
              <a:t> </a:t>
            </a:r>
            <a:r>
              <a:rPr lang="en-US" sz="7700" i="1" baseline="30000" dirty="0" err="1"/>
              <a:t>zrównoważony</a:t>
            </a:r>
            <a:r>
              <a:rPr lang="en-US" sz="7700" i="1" baseline="30000" dirty="0"/>
              <a:t> </a:t>
            </a:r>
            <a:r>
              <a:rPr lang="en-US" sz="7700" i="1" baseline="30000" dirty="0" err="1"/>
              <a:t>rozwój</a:t>
            </a:r>
            <a:r>
              <a:rPr lang="en-US" sz="7700" i="1" baseline="30000" dirty="0"/>
              <a:t> </a:t>
            </a:r>
            <a:r>
              <a:rPr lang="en-US" sz="7700" i="1" baseline="30000" dirty="0" err="1"/>
              <a:t>turystyki</a:t>
            </a:r>
            <a:r>
              <a:rPr lang="en-US" sz="7700" i="1" baseline="30000" dirty="0"/>
              <a:t>”.</a:t>
            </a:r>
            <a:endParaRPr dirty="0"/>
          </a:p>
          <a:p>
            <a:pPr marL="0" lvl="0" indent="0" algn="l" rtl="0">
              <a:lnSpc>
                <a:spcPct val="130000"/>
              </a:lnSpc>
              <a:spcBef>
                <a:spcPts val="0"/>
              </a:spcBef>
              <a:spcAft>
                <a:spcPts val="0"/>
              </a:spcAft>
              <a:buClr>
                <a:srgbClr val="323232"/>
              </a:buClr>
              <a:buSzPct val="100000"/>
              <a:buNone/>
            </a:pPr>
            <a:endParaRPr sz="7000" dirty="0"/>
          </a:p>
          <a:p>
            <a:pPr marL="0" lvl="0" indent="0" algn="l" rtl="0">
              <a:lnSpc>
                <a:spcPct val="130000"/>
              </a:lnSpc>
              <a:spcBef>
                <a:spcPts val="0"/>
              </a:spcBef>
              <a:spcAft>
                <a:spcPts val="0"/>
              </a:spcAft>
              <a:buClr>
                <a:srgbClr val="323232"/>
              </a:buClr>
              <a:buSzPct val="100000"/>
              <a:buNone/>
            </a:pPr>
            <a:r>
              <a:rPr lang="en-US" sz="7000" dirty="0" err="1"/>
              <a:t>Turystyka</a:t>
            </a:r>
            <a:r>
              <a:rPr lang="en-US" sz="7000" dirty="0"/>
              <a:t> </a:t>
            </a:r>
            <a:r>
              <a:rPr lang="en-US" sz="7000" dirty="0" err="1"/>
              <a:t>przynosi</a:t>
            </a:r>
            <a:r>
              <a:rPr lang="en-US" sz="7000" dirty="0"/>
              <a:t> </a:t>
            </a:r>
            <a:r>
              <a:rPr lang="en-US" sz="7000" dirty="0" err="1"/>
              <a:t>korzyści</a:t>
            </a:r>
            <a:r>
              <a:rPr lang="en-US" sz="7000" dirty="0"/>
              <a:t> </a:t>
            </a:r>
            <a:r>
              <a:rPr lang="en-US" sz="7000" dirty="0" err="1"/>
              <a:t>gospodarcze</a:t>
            </a:r>
            <a:r>
              <a:rPr lang="en-US" sz="7000" dirty="0"/>
              <a:t>, </a:t>
            </a:r>
            <a:r>
              <a:rPr lang="en-US" sz="7000" dirty="0" err="1"/>
              <a:t>kulturowe</a:t>
            </a:r>
            <a:r>
              <a:rPr lang="en-US" sz="7000" dirty="0"/>
              <a:t> i </a:t>
            </a:r>
            <a:r>
              <a:rPr lang="en-US" sz="7000" dirty="0" err="1"/>
              <a:t>społeczne</a:t>
            </a:r>
            <a:r>
              <a:rPr lang="en-US" sz="7000" dirty="0"/>
              <a:t> </a:t>
            </a:r>
            <a:r>
              <a:rPr lang="en-US" sz="7000" dirty="0" err="1"/>
              <a:t>na</a:t>
            </a:r>
            <a:r>
              <a:rPr lang="en-US" sz="7000" dirty="0"/>
              <a:t> </a:t>
            </a:r>
            <a:r>
              <a:rPr lang="en-US" sz="7000" dirty="0" err="1"/>
              <a:t>całym</a:t>
            </a:r>
            <a:r>
              <a:rPr lang="en-US" sz="7000" dirty="0"/>
              <a:t> </a:t>
            </a:r>
            <a:r>
              <a:rPr lang="en-US" sz="7000" dirty="0" err="1"/>
              <a:t>świecie</a:t>
            </a:r>
            <a:r>
              <a:rPr lang="en-US" sz="7000" dirty="0"/>
              <a:t>, ale </a:t>
            </a:r>
            <a:r>
              <a:rPr lang="en-US" sz="7000" dirty="0" err="1"/>
              <a:t>generuje</a:t>
            </a:r>
            <a:r>
              <a:rPr lang="en-US" sz="7000" dirty="0"/>
              <a:t> </a:t>
            </a:r>
            <a:r>
              <a:rPr lang="en-US" sz="7000" dirty="0" err="1"/>
              <a:t>również</a:t>
            </a:r>
            <a:r>
              <a:rPr lang="en-US" sz="7000" dirty="0"/>
              <a:t> </a:t>
            </a:r>
            <a:r>
              <a:rPr lang="en-US" sz="7000" dirty="0" err="1"/>
              <a:t>znaczne</a:t>
            </a:r>
            <a:r>
              <a:rPr lang="en-US" sz="7000" dirty="0"/>
              <a:t> </a:t>
            </a:r>
            <a:r>
              <a:rPr lang="en-US" sz="7000" dirty="0" err="1"/>
              <a:t>koszty</a:t>
            </a:r>
            <a:r>
              <a:rPr lang="en-US" sz="7000" dirty="0"/>
              <a:t> </a:t>
            </a:r>
            <a:r>
              <a:rPr lang="en-US" sz="7000" dirty="0" err="1"/>
              <a:t>środowiskowe</a:t>
            </a:r>
            <a:r>
              <a:rPr lang="en-US" sz="7000" dirty="0"/>
              <a:t>. </a:t>
            </a:r>
            <a:r>
              <a:rPr lang="en-US" sz="7000" dirty="0" err="1"/>
              <a:t>Ponad</a:t>
            </a:r>
            <a:r>
              <a:rPr lang="en-US" sz="7000" dirty="0"/>
              <a:t> 70% </a:t>
            </a:r>
            <a:r>
              <a:rPr lang="en-US" sz="7000" dirty="0" err="1"/>
              <a:t>emisji</a:t>
            </a:r>
            <a:r>
              <a:rPr lang="en-US" sz="7000" dirty="0"/>
              <a:t> </a:t>
            </a:r>
            <a:r>
              <a:rPr lang="en-US" sz="7000" dirty="0" err="1"/>
              <a:t>związanych</a:t>
            </a:r>
            <a:r>
              <a:rPr lang="en-US" sz="7000" dirty="0"/>
              <a:t> z </a:t>
            </a:r>
            <a:r>
              <a:rPr lang="en-US" sz="7000" dirty="0" err="1"/>
              <a:t>turystyką</a:t>
            </a:r>
            <a:r>
              <a:rPr lang="en-US" sz="7000" dirty="0"/>
              <a:t> </a:t>
            </a:r>
            <a:r>
              <a:rPr lang="en-US" sz="7000" dirty="0" err="1"/>
              <a:t>pochodzi</a:t>
            </a:r>
            <a:r>
              <a:rPr lang="en-US" sz="7000" dirty="0"/>
              <a:t> z </a:t>
            </a:r>
            <a:r>
              <a:rPr lang="en-US" sz="7000" dirty="0" err="1"/>
              <a:t>transportu</a:t>
            </a:r>
            <a:r>
              <a:rPr lang="en-US" sz="7000" dirty="0"/>
              <a:t>, </a:t>
            </a:r>
            <a:r>
              <a:rPr lang="en-US" sz="7000" dirty="0" err="1"/>
              <a:t>głównie</a:t>
            </a:r>
            <a:r>
              <a:rPr lang="en-US" sz="7000" dirty="0"/>
              <a:t> </a:t>
            </a:r>
            <a:r>
              <a:rPr lang="en-US" sz="7000" dirty="0" err="1"/>
              <a:t>lotniczego</a:t>
            </a:r>
            <a:r>
              <a:rPr lang="en-US" sz="7000" dirty="0"/>
              <a:t> i </a:t>
            </a:r>
            <a:r>
              <a:rPr lang="en-US" sz="7000" dirty="0" err="1"/>
              <a:t>samochodów</a:t>
            </a:r>
            <a:r>
              <a:rPr lang="en-US" sz="7000" dirty="0"/>
              <a:t> </a:t>
            </a:r>
            <a:r>
              <a:rPr lang="en-US" sz="7000" dirty="0" err="1"/>
              <a:t>prywatnych</a:t>
            </a:r>
            <a:r>
              <a:rPr lang="en-US" sz="7000" dirty="0"/>
              <a:t>. </a:t>
            </a:r>
            <a:r>
              <a:rPr lang="en-US" sz="7000" dirty="0" err="1"/>
              <a:t>Niniejszy</a:t>
            </a:r>
            <a:r>
              <a:rPr lang="en-US" sz="7000" dirty="0"/>
              <a:t> </a:t>
            </a:r>
            <a:r>
              <a:rPr lang="en-US" sz="7000" dirty="0" err="1"/>
              <a:t>moduł</a:t>
            </a:r>
            <a:r>
              <a:rPr lang="en-US" sz="7000" dirty="0"/>
              <a:t> </a:t>
            </a:r>
            <a:r>
              <a:rPr lang="en-US" sz="7000" dirty="0" err="1"/>
              <a:t>poświęcony</a:t>
            </a:r>
            <a:r>
              <a:rPr lang="en-US" sz="7000" dirty="0"/>
              <a:t> jest </a:t>
            </a:r>
            <a:r>
              <a:rPr lang="en-US" sz="7000" dirty="0" err="1"/>
              <a:t>śladowi</a:t>
            </a:r>
            <a:r>
              <a:rPr lang="en-US" sz="7000" dirty="0"/>
              <a:t> </a:t>
            </a:r>
            <a:r>
              <a:rPr lang="en-US" sz="7000" dirty="0" err="1"/>
              <a:t>węglowemu</a:t>
            </a:r>
            <a:r>
              <a:rPr lang="en-US" sz="7000" dirty="0"/>
              <a:t> </a:t>
            </a:r>
            <a:r>
              <a:rPr lang="en-US" sz="7000" dirty="0" err="1"/>
              <a:t>transportu</a:t>
            </a:r>
            <a:r>
              <a:rPr lang="en-US" sz="7000" dirty="0"/>
              <a:t> </a:t>
            </a:r>
            <a:r>
              <a:rPr lang="en-US" sz="7000" dirty="0" err="1"/>
              <a:t>turystycznego</a:t>
            </a:r>
            <a:r>
              <a:rPr lang="en-US" sz="7000" dirty="0"/>
              <a:t>, </a:t>
            </a:r>
            <a:r>
              <a:rPr lang="en-US" sz="7000" dirty="0" err="1"/>
              <a:t>zasadom</a:t>
            </a:r>
            <a:r>
              <a:rPr lang="en-US" sz="7000" dirty="0"/>
              <a:t> </a:t>
            </a:r>
            <a:r>
              <a:rPr lang="en-US" sz="7000" dirty="0" err="1"/>
              <a:t>zrównoważonej</a:t>
            </a:r>
            <a:r>
              <a:rPr lang="en-US" sz="7000" dirty="0"/>
              <a:t> i </a:t>
            </a:r>
            <a:r>
              <a:rPr lang="en-US" sz="7000" dirty="0" err="1"/>
              <a:t>integracyjnej</a:t>
            </a:r>
            <a:r>
              <a:rPr lang="en-US" sz="7000" dirty="0"/>
              <a:t> </a:t>
            </a:r>
            <a:r>
              <a:rPr lang="en-US" sz="7000" dirty="0" err="1"/>
              <a:t>mobilności</a:t>
            </a:r>
            <a:r>
              <a:rPr lang="en-US" sz="7000" dirty="0"/>
              <a:t>, </a:t>
            </a:r>
            <a:r>
              <a:rPr lang="en-US" sz="7000" dirty="0" err="1"/>
              <a:t>strategiom</a:t>
            </a:r>
            <a:r>
              <a:rPr lang="en-US" sz="7000" dirty="0"/>
              <a:t> </a:t>
            </a:r>
            <a:r>
              <a:rPr lang="en-US" sz="7000" dirty="0" err="1"/>
              <a:t>przejścia</a:t>
            </a:r>
            <a:r>
              <a:rPr lang="en-US" sz="7000" dirty="0"/>
              <a:t> </a:t>
            </a:r>
            <a:r>
              <a:rPr lang="en-US" sz="7000" dirty="0" err="1"/>
              <a:t>na</a:t>
            </a:r>
            <a:r>
              <a:rPr lang="en-US" sz="7000" dirty="0"/>
              <a:t> </a:t>
            </a:r>
            <a:r>
              <a:rPr lang="en-US" sz="7000" dirty="0" err="1"/>
              <a:t>niskoemisyjne</a:t>
            </a:r>
            <a:r>
              <a:rPr lang="en-US" sz="7000" dirty="0"/>
              <a:t> </a:t>
            </a:r>
            <a:r>
              <a:rPr lang="en-US" sz="7000" dirty="0" err="1"/>
              <a:t>środki</a:t>
            </a:r>
            <a:r>
              <a:rPr lang="en-US" sz="7000" dirty="0"/>
              <a:t> </a:t>
            </a:r>
            <a:r>
              <a:rPr lang="en-US" sz="7000" dirty="0" err="1"/>
              <a:t>transportu</a:t>
            </a:r>
            <a:r>
              <a:rPr lang="en-US" sz="7000" dirty="0"/>
              <a:t> </a:t>
            </a:r>
            <a:r>
              <a:rPr lang="en-US" sz="7000" dirty="0" err="1"/>
              <a:t>oraz</a:t>
            </a:r>
            <a:r>
              <a:rPr lang="en-US" sz="7000" dirty="0"/>
              <a:t> </a:t>
            </a:r>
            <a:r>
              <a:rPr lang="en-US" sz="7000" dirty="0" err="1"/>
              <a:t>najlepszym</a:t>
            </a:r>
            <a:r>
              <a:rPr lang="en-US" sz="7000" dirty="0"/>
              <a:t> </a:t>
            </a:r>
            <a:r>
              <a:rPr lang="en-US" sz="7000" dirty="0" err="1"/>
              <a:t>praktykom</a:t>
            </a:r>
            <a:r>
              <a:rPr lang="en-US" sz="7000" dirty="0"/>
              <a:t> </a:t>
            </a:r>
            <a:r>
              <a:rPr lang="en-US" sz="7000" dirty="0" err="1"/>
              <a:t>stosowanym</a:t>
            </a:r>
            <a:r>
              <a:rPr lang="en-US" sz="7000" dirty="0"/>
              <a:t> w </a:t>
            </a:r>
            <a:r>
              <a:rPr lang="en-US" sz="7000" dirty="0" err="1"/>
              <a:t>europejskich</a:t>
            </a:r>
            <a:r>
              <a:rPr lang="en-US" sz="7000" dirty="0"/>
              <a:t> </a:t>
            </a:r>
            <a:r>
              <a:rPr lang="en-US" sz="7000" dirty="0" err="1"/>
              <a:t>ośrodkach</a:t>
            </a:r>
            <a:r>
              <a:rPr lang="en-US" sz="7000" dirty="0"/>
              <a:t> </a:t>
            </a:r>
            <a:r>
              <a:rPr lang="en-US" sz="7000" dirty="0" err="1"/>
              <a:t>turystycznych</a:t>
            </a:r>
            <a:r>
              <a:rPr lang="en-US" sz="7000" dirty="0"/>
              <a:t>.</a:t>
            </a:r>
            <a:endParaRPr baseline="30000" dirty="0"/>
          </a:p>
          <a:p>
            <a:pPr marL="0" lvl="0" indent="0" algn="l" rtl="0">
              <a:lnSpc>
                <a:spcPct val="130000"/>
              </a:lnSpc>
              <a:spcBef>
                <a:spcPts val="0"/>
              </a:spcBef>
              <a:spcAft>
                <a:spcPts val="0"/>
              </a:spcAft>
              <a:buClr>
                <a:srgbClr val="323232"/>
              </a:buClr>
              <a:buSzPct val="100000"/>
              <a:buNone/>
            </a:pPr>
            <a:endParaRPr dirty="0"/>
          </a:p>
          <a:p>
            <a:pPr marL="0" lvl="0" indent="0" algn="l" rtl="0">
              <a:lnSpc>
                <a:spcPct val="130000"/>
              </a:lnSpc>
              <a:spcBef>
                <a:spcPts val="0"/>
              </a:spcBef>
              <a:spcAft>
                <a:spcPts val="0"/>
              </a:spcAft>
              <a:buClr>
                <a:srgbClr val="323232"/>
              </a:buClr>
              <a:buSzPct val="100000"/>
              <a:buNone/>
            </a:pPr>
            <a:endParaRPr dirty="0"/>
          </a:p>
        </p:txBody>
      </p:sp>
      <p:sp>
        <p:nvSpPr>
          <p:cNvPr id="119" name="Google Shape;119;p5"/>
          <p:cNvSpPr txBox="1">
            <a:spLocks noGrp="1"/>
          </p:cNvSpPr>
          <p:nvPr>
            <p:ph type="title"/>
          </p:nvPr>
        </p:nvSpPr>
        <p:spPr>
          <a:xfrm>
            <a:off x="761999" y="1615892"/>
            <a:ext cx="22860001" cy="1837848"/>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800"/>
              <a:buFont typeface="Arial"/>
              <a:buNone/>
            </a:pPr>
            <a:r>
              <a:rPr lang="en-US" sz="4800" b="1" dirty="0"/>
              <a:t>1.3. </a:t>
            </a:r>
            <a:r>
              <a:rPr lang="en-US" sz="4800" b="1" dirty="0" err="1"/>
              <a:t>Wprowadzenie</a:t>
            </a:r>
            <a:r>
              <a:rPr lang="en-US" sz="4800" b="1" dirty="0"/>
              <a:t> </a:t>
            </a:r>
            <a:endParaRPr sz="4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6"/>
          <p:cNvSpPr txBox="1">
            <a:spLocks noGrp="1"/>
          </p:cNvSpPr>
          <p:nvPr>
            <p:ph type="body" idx="1"/>
          </p:nvPr>
        </p:nvSpPr>
        <p:spPr>
          <a:xfrm>
            <a:off x="2473614" y="2382983"/>
            <a:ext cx="21286931" cy="845128"/>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3600"/>
              <a:buNone/>
            </a:pPr>
            <a:r>
              <a:rPr lang="en-US" sz="3600" b="1"/>
              <a:t>Film wprowadzający: </a:t>
            </a:r>
            <a:r>
              <a:rPr lang="en-US" sz="3600" i="1"/>
              <a:t>„W jaki sposób UE promuje bezpieczny i zrównoważony transport?”</a:t>
            </a:r>
            <a:endParaRPr sz="3600"/>
          </a:p>
        </p:txBody>
      </p:sp>
      <p:sp>
        <p:nvSpPr>
          <p:cNvPr id="125" name="Google Shape;125;p6"/>
          <p:cNvSpPr txBox="1">
            <a:spLocks noGrp="1"/>
          </p:cNvSpPr>
          <p:nvPr>
            <p:ph type="title"/>
          </p:nvPr>
        </p:nvSpPr>
        <p:spPr>
          <a:xfrm>
            <a:off x="761999" y="1524001"/>
            <a:ext cx="22860001" cy="85898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4400"/>
              <a:buFont typeface="Arial"/>
              <a:buNone/>
            </a:pPr>
            <a:r>
              <a:rPr lang="en-US" sz="4400" b="1"/>
              <a:t>1.4. Oglądanie filmu</a:t>
            </a:r>
            <a:endParaRPr sz="4400" b="1"/>
          </a:p>
        </p:txBody>
      </p:sp>
      <p:pic>
        <p:nvPicPr>
          <p:cNvPr id="126" name="Google Shape;126;p6">
            <a:hlinkClick r:id="rId3"/>
          </p:cNvPr>
          <p:cNvPicPr preferRelativeResize="0"/>
          <p:nvPr/>
        </p:nvPicPr>
        <p:blipFill rotWithShape="1">
          <a:blip r:embed="rId4">
            <a:alphaModFix/>
          </a:blip>
          <a:srcRect/>
          <a:stretch/>
        </p:blipFill>
        <p:spPr>
          <a:xfrm>
            <a:off x="4905759" y="3463637"/>
            <a:ext cx="13506932" cy="7014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sz="10400" b="1" dirty="0"/>
              <a:t>2. </a:t>
            </a:r>
            <a:r>
              <a:rPr lang="en-US" sz="10400" b="1" dirty="0" err="1"/>
              <a:t>Turystyka</a:t>
            </a:r>
            <a:r>
              <a:rPr lang="en-US" sz="10400" b="1" dirty="0"/>
              <a:t> i </a:t>
            </a:r>
            <a:r>
              <a:rPr lang="en-US" sz="10400" b="1" dirty="0" err="1"/>
              <a:t>klimat</a:t>
            </a:r>
            <a:r>
              <a:rPr lang="en-US" sz="10400" b="1" dirty="0"/>
              <a:t>: </a:t>
            </a:r>
            <a:r>
              <a:rPr lang="en-US" sz="10400" b="1" dirty="0" err="1"/>
              <a:t>ślad</a:t>
            </a:r>
            <a:r>
              <a:rPr lang="en-US" sz="10400" b="1" dirty="0"/>
              <a:t> </a:t>
            </a:r>
            <a:r>
              <a:rPr lang="en-US" sz="10400" b="1" dirty="0" err="1"/>
              <a:t>węglowy</a:t>
            </a:r>
            <a:r>
              <a:rPr lang="en-US" sz="10400" b="1" dirty="0"/>
              <a:t> </a:t>
            </a:r>
            <a:r>
              <a:rPr lang="en-US" sz="10400" b="1" dirty="0" err="1"/>
              <a:t>transportu</a:t>
            </a:r>
            <a:endParaRPr sz="10400" dirty="0"/>
          </a:p>
        </p:txBody>
      </p:sp>
    </p:spTree>
    <p:extLst>
      <p:ext uri="{BB962C8B-B14F-4D97-AF65-F5344CB8AC3E}">
        <p14:creationId xmlns:p14="http://schemas.microsoft.com/office/powerpoint/2010/main" val="1307610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p:nvPr/>
        </p:nvSpPr>
        <p:spPr>
          <a:xfrm>
            <a:off x="1415169" y="3540530"/>
            <a:ext cx="21015339" cy="811690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4000">
                <a:solidFill>
                  <a:schemeClr val="dk1"/>
                </a:solidFill>
                <a:latin typeface="Arial"/>
                <a:ea typeface="Arial"/>
                <a:cs typeface="Arial"/>
                <a:sym typeface="Arial"/>
              </a:rPr>
              <a:t>Turystyka światowa jest istotnym źródłem emisji gazów cieplarnianych.</a:t>
            </a:r>
            <a:endParaRPr/>
          </a:p>
          <a:p>
            <a:pPr marL="0" marR="0" lvl="0" indent="0" algn="l" rtl="0">
              <a:spcBef>
                <a:spcPts val="0"/>
              </a:spcBef>
              <a:spcAft>
                <a:spcPts val="0"/>
              </a:spcAft>
              <a:buNone/>
            </a:pPr>
            <a:endParaRPr sz="4000">
              <a:solidFill>
                <a:schemeClr val="dk1"/>
              </a:solidFill>
              <a:latin typeface="Arial"/>
              <a:ea typeface="Arial"/>
              <a:cs typeface="Arial"/>
              <a:sym typeface="Arial"/>
            </a:endParaRPr>
          </a:p>
          <a:p>
            <a:pPr marL="571500" marR="0" lvl="0" indent="-571500" algn="l" rtl="0">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Około 5% globalnej emisji CO₂ w 2016 r. pochodziło z turystyki.</a:t>
            </a:r>
            <a:endParaRPr/>
          </a:p>
          <a:p>
            <a:pPr marL="571500" marR="0" lvl="0" indent="-571500" algn="l" rtl="0">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Całkowity ślad węglowy, uwzględniający łańcuchy dostaw, szacuje się na 8,8% globalnej emisji gazów cieplarnianych.</a:t>
            </a:r>
            <a:endParaRPr/>
          </a:p>
          <a:p>
            <a:pPr marL="571500" marR="0" lvl="0" indent="-571500" algn="l" rtl="0">
              <a:spcBef>
                <a:spcPts val="0"/>
              </a:spcBef>
              <a:spcAft>
                <a:spcPts val="0"/>
              </a:spcAft>
              <a:buClr>
                <a:schemeClr val="dk1"/>
              </a:buClr>
              <a:buSzPts val="4000"/>
              <a:buFont typeface="Arial"/>
              <a:buChar char="•"/>
            </a:pPr>
            <a:r>
              <a:rPr lang="en-US" sz="4000">
                <a:solidFill>
                  <a:schemeClr val="dk1"/>
                </a:solidFill>
                <a:latin typeface="Arial"/>
                <a:ea typeface="Arial"/>
                <a:cs typeface="Arial"/>
                <a:sym typeface="Arial"/>
              </a:rPr>
              <a:t>Emisje z transportu podwoiły się w latach 2005–2016, osiągając poziom 1597 Mt CO₂, a według prognoz do 2030 r. wzrosną do 1998 Mt (UNWTO &amp; ITF, 2018).</a:t>
            </a:r>
            <a:endParaRPr/>
          </a:p>
          <a:p>
            <a:pPr marL="0" marR="0" lvl="0" indent="0" algn="l" rtl="0">
              <a:spcBef>
                <a:spcPts val="0"/>
              </a:spcBef>
              <a:spcAft>
                <a:spcPts val="0"/>
              </a:spcAft>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p:txBody>
      </p:sp>
      <p:sp>
        <p:nvSpPr>
          <p:cNvPr id="138" name="Google Shape;138;p8"/>
          <p:cNvSpPr txBox="1">
            <a:spLocks noGrp="1"/>
          </p:cNvSpPr>
          <p:nvPr>
            <p:ph type="title"/>
          </p:nvPr>
        </p:nvSpPr>
        <p:spPr>
          <a:xfrm>
            <a:off x="761999" y="1659276"/>
            <a:ext cx="22860001" cy="798576"/>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8000"/>
              <a:buFont typeface="Arial"/>
              <a:buNone/>
            </a:pPr>
            <a:r>
              <a:rPr lang="en-US" sz="4800" b="1" dirty="0"/>
              <a:t>2.1 </a:t>
            </a:r>
            <a:r>
              <a:rPr lang="en-US" sz="4800" b="1" dirty="0" err="1"/>
              <a:t>Przegląd</a:t>
            </a:r>
            <a:r>
              <a:rPr lang="en-US" sz="4800" b="1" dirty="0"/>
              <a:t>: </a:t>
            </a:r>
            <a:r>
              <a:rPr lang="en-US" sz="4800" b="1" dirty="0" err="1"/>
              <a:t>globalny</a:t>
            </a:r>
            <a:r>
              <a:rPr lang="en-US" sz="4800" b="1" dirty="0"/>
              <a:t> </a:t>
            </a:r>
            <a:r>
              <a:rPr lang="en-US" sz="4800" b="1" dirty="0" err="1"/>
              <a:t>ślad</a:t>
            </a:r>
            <a:r>
              <a:rPr lang="en-US" sz="4800" b="1" dirty="0"/>
              <a:t> </a:t>
            </a:r>
            <a:r>
              <a:rPr lang="en-US" sz="4800" b="1" dirty="0" err="1"/>
              <a:t>węglowy</a:t>
            </a:r>
            <a:r>
              <a:rPr lang="en-US" sz="4800" b="1" dirty="0"/>
              <a:t> </a:t>
            </a:r>
            <a:r>
              <a:rPr lang="en-US" sz="4800" b="1" dirty="0" err="1"/>
              <a:t>turystyki</a:t>
            </a:r>
            <a:endParaRPr sz="4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p:nvPr/>
        </p:nvSpPr>
        <p:spPr>
          <a:xfrm>
            <a:off x="1457502" y="2102530"/>
            <a:ext cx="18454140" cy="3103458"/>
          </a:xfrm>
          <a:prstGeom prst="rect">
            <a:avLst/>
          </a:prstGeom>
          <a:noFill/>
          <a:ln>
            <a:noFill/>
          </a:ln>
        </p:spPr>
        <p:txBody>
          <a:bodyPr spcFirstLastPara="1" wrap="square" lIns="0" tIns="118850" rIns="0" bIns="0" anchor="t" anchorCtr="0">
            <a:noAutofit/>
          </a:bodyPr>
          <a:lstStyle/>
          <a:p>
            <a:pPr marL="0" marR="0" lvl="0" indent="0" algn="just" rtl="0">
              <a:lnSpc>
                <a:spcPct val="150000"/>
              </a:lnSpc>
              <a:spcBef>
                <a:spcPts val="0"/>
              </a:spcBef>
              <a:spcAft>
                <a:spcPts val="0"/>
              </a:spcAft>
              <a:buClr>
                <a:srgbClr val="323232"/>
              </a:buClr>
              <a:buSzPts val="6000"/>
              <a:buFont typeface="Arial"/>
              <a:buNone/>
            </a:pPr>
            <a:r>
              <a:rPr lang="en-US" sz="4000" dirty="0" err="1">
                <a:solidFill>
                  <a:srgbClr val="323232"/>
                </a:solidFill>
                <a:latin typeface="Arial"/>
                <a:ea typeface="Arial"/>
                <a:cs typeface="Arial"/>
                <a:sym typeface="Arial"/>
              </a:rPr>
              <a:t>Emisje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związane</a:t>
            </a:r>
            <a:r>
              <a:rPr lang="en-US" sz="4000" dirty="0">
                <a:solidFill>
                  <a:srgbClr val="323232"/>
                </a:solidFill>
                <a:latin typeface="Arial"/>
                <a:ea typeface="Arial"/>
                <a:cs typeface="Arial"/>
                <a:sym typeface="Arial"/>
              </a:rPr>
              <a:t> z </a:t>
            </a:r>
            <a:r>
              <a:rPr lang="en-US" sz="4000" dirty="0" err="1">
                <a:solidFill>
                  <a:srgbClr val="323232"/>
                </a:solidFill>
                <a:latin typeface="Arial"/>
                <a:ea typeface="Arial"/>
                <a:cs typeface="Arial"/>
                <a:sym typeface="Arial"/>
              </a:rPr>
              <a:t>turystyką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są</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przeważającej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mierze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związane</a:t>
            </a:r>
            <a:r>
              <a:rPr lang="en-US" sz="4000" dirty="0">
                <a:solidFill>
                  <a:srgbClr val="323232"/>
                </a:solidFill>
                <a:latin typeface="Arial"/>
                <a:ea typeface="Arial"/>
                <a:cs typeface="Arial"/>
                <a:sym typeface="Arial"/>
              </a:rPr>
              <a:t> z </a:t>
            </a:r>
            <a:r>
              <a:rPr lang="en-US" sz="4000" dirty="0" err="1">
                <a:solidFill>
                  <a:srgbClr val="323232"/>
                </a:solidFill>
                <a:latin typeface="Arial"/>
                <a:ea typeface="Arial"/>
                <a:cs typeface="Arial"/>
                <a:sym typeface="Arial"/>
              </a:rPr>
              <a:t>transportem</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Największy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udział</a:t>
            </a:r>
            <a:r>
              <a:rPr lang="en-US" sz="4000" dirty="0">
                <a:solidFill>
                  <a:srgbClr val="323232"/>
                </a:solidFill>
                <a:latin typeface="Arial"/>
                <a:ea typeface="Arial"/>
                <a:cs typeface="Arial"/>
                <a:sym typeface="Arial"/>
              </a:rPr>
              <a:t> ma </a:t>
            </a:r>
            <a:r>
              <a:rPr lang="en-US" sz="4000" dirty="0" err="1">
                <a:solidFill>
                  <a:srgbClr val="323232"/>
                </a:solidFill>
                <a:latin typeface="Arial"/>
                <a:ea typeface="Arial"/>
                <a:cs typeface="Arial"/>
                <a:sym typeface="Arial"/>
              </a:rPr>
              <a:t>sam</a:t>
            </a:r>
            <a:r>
              <a:rPr lang="en-US" sz="4000" dirty="0">
                <a:solidFill>
                  <a:srgbClr val="323232"/>
                </a:solidFill>
                <a:latin typeface="Arial"/>
                <a:ea typeface="Arial"/>
                <a:cs typeface="Arial"/>
                <a:sym typeface="Arial"/>
              </a:rPr>
              <a:t> transport </a:t>
            </a:r>
            <a:r>
              <a:rPr lang="en-US" sz="4000" dirty="0" err="1">
                <a:solidFill>
                  <a:srgbClr val="323232"/>
                </a:solidFill>
                <a:latin typeface="Arial"/>
                <a:ea typeface="Arial"/>
                <a:cs typeface="Arial"/>
                <a:sym typeface="Arial"/>
              </a:rPr>
              <a:t>lotniczy</a:t>
            </a:r>
            <a:r>
              <a:rPr lang="en-US" sz="4000" dirty="0">
                <a:solidFill>
                  <a:srgbClr val="323232"/>
                </a:solidFill>
                <a:latin typeface="Arial"/>
                <a:ea typeface="Arial"/>
                <a:cs typeface="Arial"/>
                <a:sym typeface="Arial"/>
              </a:rPr>
              <a:t>, a </a:t>
            </a:r>
            <a:r>
              <a:rPr lang="en-US" sz="4000" dirty="0" err="1">
                <a:solidFill>
                  <a:srgbClr val="323232"/>
                </a:solidFill>
                <a:latin typeface="Arial"/>
                <a:ea typeface="Arial"/>
                <a:cs typeface="Arial"/>
                <a:sym typeface="Arial"/>
              </a:rPr>
              <a:t>następnie</a:t>
            </a:r>
            <a:r>
              <a:rPr lang="en-US" sz="4000" dirty="0">
                <a:solidFill>
                  <a:srgbClr val="323232"/>
                </a:solidFill>
                <a:latin typeface="Arial"/>
                <a:ea typeface="Arial"/>
                <a:cs typeface="Arial"/>
                <a:sym typeface="Arial"/>
              </a:rPr>
              <a:t> transport </a:t>
            </a:r>
            <a:r>
              <a:rPr lang="en-US" sz="4000" dirty="0" err="1">
                <a:solidFill>
                  <a:srgbClr val="323232"/>
                </a:solidFill>
                <a:latin typeface="Arial"/>
                <a:ea typeface="Arial"/>
                <a:cs typeface="Arial"/>
                <a:sym typeface="Arial"/>
              </a:rPr>
              <a:t>drogowy</a:t>
            </a:r>
            <a:r>
              <a:rPr lang="en-US" sz="4000" dirty="0">
                <a:solidFill>
                  <a:srgbClr val="323232"/>
                </a:solidFill>
                <a:latin typeface="Arial"/>
                <a:ea typeface="Arial"/>
                <a:cs typeface="Arial"/>
                <a:sym typeface="Arial"/>
              </a:rPr>
              <a:t>. Transport </a:t>
            </a:r>
            <a:r>
              <a:rPr lang="en-US" sz="4000" dirty="0" err="1">
                <a:solidFill>
                  <a:srgbClr val="323232"/>
                </a:solidFill>
                <a:latin typeface="Arial"/>
                <a:ea typeface="Arial"/>
                <a:cs typeface="Arial"/>
                <a:sym typeface="Arial"/>
              </a:rPr>
              <a:t>kolejowy</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aktywne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środki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transportu</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pozostają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marginalne</a:t>
            </a:r>
            <a:r>
              <a:rPr lang="en-US" sz="4000" dirty="0">
                <a:solidFill>
                  <a:srgbClr val="323232"/>
                </a:solidFill>
                <a:latin typeface="Arial"/>
                <a:ea typeface="Arial"/>
                <a:cs typeface="Arial"/>
                <a:sym typeface="Arial"/>
              </a:rPr>
              <a:t>, ale </a:t>
            </a:r>
            <a:r>
              <a:rPr lang="en-US" sz="4000" dirty="0" err="1">
                <a:solidFill>
                  <a:srgbClr val="323232"/>
                </a:solidFill>
                <a:latin typeface="Arial"/>
                <a:ea typeface="Arial"/>
                <a:cs typeface="Arial"/>
                <a:sym typeface="Arial"/>
              </a:rPr>
              <a:t>stanowią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największą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szansę</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na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zmianę</a:t>
            </a:r>
            <a:r>
              <a:rPr lang="en-US" sz="4000" dirty="0">
                <a:solidFill>
                  <a:srgbClr val="323232"/>
                </a:solidFill>
                <a:latin typeface="Arial"/>
                <a:ea typeface="Arial"/>
                <a:cs typeface="Arial"/>
                <a:sym typeface="Arial"/>
              </a:rPr>
              <a:t>. </a:t>
            </a:r>
            <a:endParaRPr dirty="0"/>
          </a:p>
          <a:p>
            <a:pPr marL="228600" marR="0" lvl="0" indent="0" algn="l" rtl="0">
              <a:lnSpc>
                <a:spcPct val="10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p:txBody>
      </p:sp>
      <p:sp>
        <p:nvSpPr>
          <p:cNvPr id="144" name="Google Shape;144;p9"/>
          <p:cNvSpPr txBox="1"/>
          <p:nvPr/>
        </p:nvSpPr>
        <p:spPr>
          <a:xfrm>
            <a:off x="761999" y="1082841"/>
            <a:ext cx="22860001" cy="79857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2.2 Emisje z transportu według rodzaju środka transportu</a:t>
            </a:r>
            <a:endParaRPr sz="4800">
              <a:solidFill>
                <a:schemeClr val="accent1"/>
              </a:solidFill>
              <a:latin typeface="Arial"/>
              <a:ea typeface="Arial"/>
              <a:cs typeface="Arial"/>
              <a:sym typeface="Arial"/>
            </a:endParaRPr>
          </a:p>
        </p:txBody>
      </p:sp>
      <p:graphicFrame>
        <p:nvGraphicFramePr>
          <p:cNvPr id="145" name="Google Shape;145;p9"/>
          <p:cNvGraphicFramePr/>
          <p:nvPr/>
        </p:nvGraphicFramePr>
        <p:xfrm>
          <a:off x="4253460" y="6215498"/>
          <a:ext cx="12316575" cy="5689990"/>
        </p:xfrm>
        <a:graphic>
          <a:graphicData uri="http://schemas.openxmlformats.org/drawingml/2006/table">
            <a:tbl>
              <a:tblPr>
                <a:noFill/>
              </a:tblPr>
              <a:tblGrid>
                <a:gridCol w="4105525">
                  <a:extLst>
                    <a:ext uri="{9D8B030D-6E8A-4147-A177-3AD203B41FA5}">
                      <a16:colId xmlns:a16="http://schemas.microsoft.com/office/drawing/2014/main" val="20000"/>
                    </a:ext>
                  </a:extLst>
                </a:gridCol>
                <a:gridCol w="4105525">
                  <a:extLst>
                    <a:ext uri="{9D8B030D-6E8A-4147-A177-3AD203B41FA5}">
                      <a16:colId xmlns:a16="http://schemas.microsoft.com/office/drawing/2014/main" val="20001"/>
                    </a:ext>
                  </a:extLst>
                </a:gridCol>
                <a:gridCol w="4105525">
                  <a:extLst>
                    <a:ext uri="{9D8B030D-6E8A-4147-A177-3AD203B41FA5}">
                      <a16:colId xmlns:a16="http://schemas.microsoft.com/office/drawing/2014/main" val="20002"/>
                    </a:ext>
                  </a:extLst>
                </a:gridCol>
              </a:tblGrid>
              <a:tr h="885950">
                <a:tc>
                  <a:txBody>
                    <a:bodyPr/>
                    <a:lstStyle/>
                    <a:p>
                      <a:pPr marL="0" marR="0" lvl="0" indent="0" algn="l" rtl="0">
                        <a:spcBef>
                          <a:spcPts val="0"/>
                        </a:spcBef>
                        <a:spcAft>
                          <a:spcPts val="0"/>
                        </a:spcAft>
                        <a:buClr>
                          <a:schemeClr val="dk1"/>
                        </a:buClr>
                        <a:buSzPts val="2700"/>
                        <a:buFont typeface="Arial"/>
                        <a:buNone/>
                      </a:pPr>
                      <a:r>
                        <a:rPr lang="en-US" sz="2700" b="1" u="none" strike="noStrike" cap="none"/>
                        <a:t>Środek transportu</a:t>
                      </a:r>
                      <a:endParaRPr sz="2700" b="1"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b="1" u="none" strike="noStrike" cap="none"/>
                        <a:t>Udział w emisjach związanych z turystyką</a:t>
                      </a:r>
                      <a:endParaRPr sz="2700" b="1"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b="1" u="none" strike="noStrike" cap="none"/>
                        <a:t>Uwagi</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1294875">
                <a:tc>
                  <a:txBody>
                    <a:bodyPr/>
                    <a:lstStyle/>
                    <a:p>
                      <a:pPr marL="0" marR="0" lvl="0" indent="0" algn="l" rtl="0">
                        <a:spcBef>
                          <a:spcPts val="0"/>
                        </a:spcBef>
                        <a:spcAft>
                          <a:spcPts val="0"/>
                        </a:spcAft>
                        <a:buClr>
                          <a:schemeClr val="dk1"/>
                        </a:buClr>
                        <a:buSzPts val="2700"/>
                        <a:buFont typeface="Arial"/>
                        <a:buNone/>
                      </a:pPr>
                      <a:r>
                        <a:rPr lang="en-US" sz="2700" b="1" u="none" strike="noStrike" cap="none"/>
                        <a:t>Lotnictwo</a:t>
                      </a:r>
                      <a:endParaRPr sz="2700"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40–55</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Loty długodystansowe i krótkodystansowe, najbardziej emisyjne</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885950">
                <a:tc>
                  <a:txBody>
                    <a:bodyPr/>
                    <a:lstStyle/>
                    <a:p>
                      <a:pPr marL="0" marR="0" lvl="0" indent="0" algn="l" rtl="0">
                        <a:spcBef>
                          <a:spcPts val="0"/>
                        </a:spcBef>
                        <a:spcAft>
                          <a:spcPts val="0"/>
                        </a:spcAft>
                        <a:buClr>
                          <a:schemeClr val="dk1"/>
                        </a:buClr>
                        <a:buSzPts val="2700"/>
                        <a:buFont typeface="Arial"/>
                        <a:buNone/>
                      </a:pPr>
                      <a:r>
                        <a:rPr lang="en-US" sz="2700" b="1" u="none" strike="noStrike" cap="none"/>
                        <a:t>Transport</a:t>
                      </a:r>
                      <a:endParaRPr sz="2700"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~30</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Głównie samochody prywatne, autobusy mają mniejszy wpływ</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885950">
                <a:tc>
                  <a:txBody>
                    <a:bodyPr/>
                    <a:lstStyle/>
                    <a:p>
                      <a:pPr marL="0" marR="0" lvl="0" indent="0" algn="l" rtl="0">
                        <a:spcBef>
                          <a:spcPts val="0"/>
                        </a:spcBef>
                        <a:spcAft>
                          <a:spcPts val="0"/>
                        </a:spcAft>
                        <a:buClr>
                          <a:schemeClr val="dk1"/>
                        </a:buClr>
                        <a:buSzPts val="2700"/>
                        <a:buFont typeface="Arial"/>
                        <a:buNone/>
                      </a:pPr>
                      <a:r>
                        <a:rPr lang="en-US" sz="2700" b="1" u="none" strike="noStrike" cap="none"/>
                        <a:t>Kolej</a:t>
                      </a:r>
                      <a:endParaRPr sz="2700"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&lt;5</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Najniższa intensywność emisji dwutlenku węgla na pasażera na kilometr</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885950">
                <a:tc>
                  <a:txBody>
                    <a:bodyPr/>
                    <a:lstStyle/>
                    <a:p>
                      <a:pPr marL="0" marR="0" lvl="0" indent="0" algn="l" rtl="0">
                        <a:spcBef>
                          <a:spcPts val="0"/>
                        </a:spcBef>
                        <a:spcAft>
                          <a:spcPts val="0"/>
                        </a:spcAft>
                        <a:buClr>
                          <a:schemeClr val="dk1"/>
                        </a:buClr>
                        <a:buSzPts val="2700"/>
                        <a:buFont typeface="Arial"/>
                        <a:buNone/>
                      </a:pPr>
                      <a:r>
                        <a:rPr lang="en-US" sz="2700" b="1" u="none" strike="noStrike" cap="none"/>
                        <a:t>Inne</a:t>
                      </a:r>
                      <a:endParaRPr sz="2700"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&lt;2</a:t>
                      </a:r>
                      <a:endParaRPr/>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spcBef>
                          <a:spcPts val="0"/>
                        </a:spcBef>
                        <a:spcAft>
                          <a:spcPts val="0"/>
                        </a:spcAft>
                        <a:buClr>
                          <a:schemeClr val="dk1"/>
                        </a:buClr>
                        <a:buSzPts val="2700"/>
                        <a:buFont typeface="Arial"/>
                        <a:buNone/>
                      </a:pPr>
                      <a:r>
                        <a:rPr lang="en-US" sz="2700" u="none" strike="noStrike" cap="none"/>
                        <a:t>Transport morski i niszowe środki transportu</a:t>
                      </a:r>
                      <a:endParaRPr sz="2700" u="none" strike="noStrike" cap="none"/>
                    </a:p>
                  </a:txBody>
                  <a:tcPr marL="68150" marR="68150" marT="34075" marB="3407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10"/>
          <p:cNvSpPr/>
          <p:nvPr/>
        </p:nvSpPr>
        <p:spPr>
          <a:xfrm>
            <a:off x="1415170" y="2567136"/>
            <a:ext cx="20410114" cy="361709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just" rtl="0">
              <a:spcBef>
                <a:spcPts val="0"/>
              </a:spcBef>
              <a:spcAft>
                <a:spcPts val="0"/>
              </a:spcAft>
              <a:buNone/>
            </a:pPr>
            <a:endParaRPr sz="4000">
              <a:solidFill>
                <a:schemeClr val="dk1"/>
              </a:solidFill>
              <a:latin typeface="Arial"/>
              <a:ea typeface="Arial"/>
              <a:cs typeface="Arial"/>
              <a:sym typeface="Arial"/>
            </a:endParaRPr>
          </a:p>
          <a:p>
            <a:pPr marL="0" marR="0" lvl="0" indent="0" algn="just" rtl="0">
              <a:spcBef>
                <a:spcPts val="0"/>
              </a:spcBef>
              <a:spcAft>
                <a:spcPts val="0"/>
              </a:spcAft>
              <a:buNone/>
            </a:pPr>
            <a:endParaRPr sz="4000">
              <a:solidFill>
                <a:schemeClr val="dk1"/>
              </a:solidFill>
              <a:latin typeface="Arial"/>
              <a:ea typeface="Arial"/>
              <a:cs typeface="Arial"/>
              <a:sym typeface="Arial"/>
            </a:endParaRPr>
          </a:p>
          <a:p>
            <a:pPr marL="0" marR="0" lvl="0" indent="0" algn="just" rtl="0">
              <a:spcBef>
                <a:spcPts val="0"/>
              </a:spcBef>
              <a:spcAft>
                <a:spcPts val="0"/>
              </a:spcAft>
              <a:buNone/>
            </a:pPr>
            <a:endParaRPr sz="4000">
              <a:solidFill>
                <a:schemeClr val="dk1"/>
              </a:solidFill>
              <a:latin typeface="Arial"/>
              <a:ea typeface="Arial"/>
              <a:cs typeface="Arial"/>
              <a:sym typeface="Arial"/>
            </a:endParaRPr>
          </a:p>
          <a:p>
            <a:pPr marL="0" marR="0" lvl="0" indent="0" algn="just" rtl="0">
              <a:spcBef>
                <a:spcPts val="0"/>
              </a:spcBef>
              <a:spcAft>
                <a:spcPts val="0"/>
              </a:spcAft>
              <a:buNone/>
            </a:pPr>
            <a:endParaRPr sz="4000">
              <a:solidFill>
                <a:schemeClr val="dk1"/>
              </a:solidFill>
              <a:latin typeface="Arial"/>
              <a:ea typeface="Arial"/>
              <a:cs typeface="Arial"/>
              <a:sym typeface="Arial"/>
            </a:endParaRPr>
          </a:p>
          <a:p>
            <a:pPr marL="0" marR="0" lvl="0" indent="0" algn="just" rtl="0">
              <a:spcBef>
                <a:spcPts val="0"/>
              </a:spcBef>
              <a:spcAft>
                <a:spcPts val="0"/>
              </a:spcAft>
              <a:buNone/>
            </a:pPr>
            <a:r>
              <a:rPr lang="en-US" sz="4000">
                <a:solidFill>
                  <a:schemeClr val="dk1"/>
                </a:solidFill>
                <a:latin typeface="Arial"/>
                <a:ea typeface="Arial"/>
                <a:cs typeface="Arial"/>
                <a:sym typeface="Arial"/>
              </a:rPr>
              <a:t>Intensywność emisji dwutlenku węgla przez różne środki transportu jest bardzo zróżnicowana. Lotnictwo emituje około 285 g CO₂/pkm, podczas gdy kolej emituje mniej niż 20 g/pkm. Wybór opcji niskoemisyjnych może zmniejszyć emisje o ponad 90% na pasażera.</a:t>
            </a:r>
            <a:endParaRPr/>
          </a:p>
          <a:p>
            <a:pPr marL="0" marR="0" lvl="0" indent="0" algn="l" rtl="0">
              <a:spcBef>
                <a:spcPts val="0"/>
              </a:spcBef>
              <a:spcAft>
                <a:spcPts val="0"/>
              </a:spcAft>
              <a:buNone/>
            </a:pPr>
            <a:endParaRPr sz="4000">
              <a:solidFill>
                <a:schemeClr val="dk1"/>
              </a:solidFill>
              <a:latin typeface="Arial"/>
              <a:ea typeface="Arial"/>
              <a:cs typeface="Arial"/>
              <a:sym typeface="Arial"/>
            </a:endParaRPr>
          </a:p>
          <a:p>
            <a:pPr marL="0" marR="0" lvl="0" indent="0" algn="l" rtl="0">
              <a:spcBef>
                <a:spcPts val="0"/>
              </a:spcBef>
              <a:spcAft>
                <a:spcPts val="0"/>
              </a:spcAft>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a:p>
            <a:pPr marL="571500" marR="0" lvl="0" indent="-317500" algn="l" rtl="0">
              <a:spcBef>
                <a:spcPts val="0"/>
              </a:spcBef>
              <a:spcAft>
                <a:spcPts val="0"/>
              </a:spcAft>
              <a:buClr>
                <a:schemeClr val="dk1"/>
              </a:buClr>
              <a:buSzPts val="4000"/>
              <a:buFont typeface="Arial"/>
              <a:buNone/>
            </a:pPr>
            <a:endParaRPr sz="4000">
              <a:solidFill>
                <a:schemeClr val="dk1"/>
              </a:solidFill>
              <a:latin typeface="Arial"/>
              <a:ea typeface="Arial"/>
              <a:cs typeface="Arial"/>
              <a:sym typeface="Arial"/>
            </a:endParaRPr>
          </a:p>
        </p:txBody>
      </p:sp>
      <p:sp>
        <p:nvSpPr>
          <p:cNvPr id="152" name="Google Shape;152;p10"/>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lt1"/>
              </a:buClr>
              <a:buSzPts val="8000"/>
              <a:buFont typeface="Arial"/>
              <a:buNone/>
            </a:pPr>
            <a:r>
              <a:rPr lang="en-US" sz="4800" b="1"/>
              <a:t>2.3 Intensywność emisji CO₂ w poszczególnych środkach transportu</a:t>
            </a:r>
            <a:endParaRPr sz="4800"/>
          </a:p>
        </p:txBody>
      </p:sp>
      <p:graphicFrame>
        <p:nvGraphicFramePr>
          <p:cNvPr id="153" name="Google Shape;153;p10"/>
          <p:cNvGraphicFramePr/>
          <p:nvPr>
            <p:extLst>
              <p:ext uri="{D42A27DB-BD31-4B8C-83A1-F6EECF244321}">
                <p14:modId xmlns:p14="http://schemas.microsoft.com/office/powerpoint/2010/main" val="1943322799"/>
              </p:ext>
            </p:extLst>
          </p:nvPr>
        </p:nvGraphicFramePr>
        <p:xfrm>
          <a:off x="3883861" y="6481211"/>
          <a:ext cx="15135225" cy="4937820"/>
        </p:xfrm>
        <a:graphic>
          <a:graphicData uri="http://schemas.openxmlformats.org/drawingml/2006/table">
            <a:tbl>
              <a:tblPr>
                <a:noFill/>
              </a:tblPr>
              <a:tblGrid>
                <a:gridCol w="5045075">
                  <a:extLst>
                    <a:ext uri="{9D8B030D-6E8A-4147-A177-3AD203B41FA5}">
                      <a16:colId xmlns:a16="http://schemas.microsoft.com/office/drawing/2014/main" val="20000"/>
                    </a:ext>
                  </a:extLst>
                </a:gridCol>
                <a:gridCol w="5045075">
                  <a:extLst>
                    <a:ext uri="{9D8B030D-6E8A-4147-A177-3AD203B41FA5}">
                      <a16:colId xmlns:a16="http://schemas.microsoft.com/office/drawing/2014/main" val="20001"/>
                    </a:ext>
                  </a:extLst>
                </a:gridCol>
                <a:gridCol w="5045075">
                  <a:extLst>
                    <a:ext uri="{9D8B030D-6E8A-4147-A177-3AD203B41FA5}">
                      <a16:colId xmlns:a16="http://schemas.microsoft.com/office/drawing/2014/main" val="20002"/>
                    </a:ext>
                  </a:extLst>
                </a:gridCol>
              </a:tblGrid>
              <a:tr h="457200">
                <a:tc>
                  <a:txBody>
                    <a:bodyPr/>
                    <a:lstStyle/>
                    <a:p>
                      <a:pPr marL="0" marR="0" lvl="0" indent="0" algn="ctr" rtl="0">
                        <a:spcBef>
                          <a:spcPts val="0"/>
                        </a:spcBef>
                        <a:spcAft>
                          <a:spcPts val="0"/>
                        </a:spcAft>
                        <a:buClr>
                          <a:schemeClr val="dk1"/>
                        </a:buClr>
                        <a:buSzPts val="3600"/>
                        <a:buFont typeface="Arial"/>
                        <a:buNone/>
                      </a:pPr>
                      <a:r>
                        <a:rPr lang="en-US" sz="3600" b="1" u="none" strike="noStrike" cap="none"/>
                        <a:t>Środek transportu</a:t>
                      </a:r>
                      <a:endParaRPr sz="3600" b="1"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b="1" u="none" strike="noStrike" cap="none"/>
                        <a:t>Średnia emisja CO₂ (na pasażera-km)</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b="1" u="none" strike="noStrike" cap="none"/>
                        <a:t>Względny wpływ</a:t>
                      </a:r>
                      <a:endParaRPr sz="3600" b="1"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457200">
                <a:tc>
                  <a:txBody>
                    <a:bodyPr/>
                    <a:lstStyle/>
                    <a:p>
                      <a:pPr marL="0" marR="0" lvl="0" indent="0" algn="l" rtl="0">
                        <a:spcBef>
                          <a:spcPts val="0"/>
                        </a:spcBef>
                        <a:spcAft>
                          <a:spcPts val="0"/>
                        </a:spcAft>
                        <a:buClr>
                          <a:schemeClr val="dk1"/>
                        </a:buClr>
                        <a:buSzPts val="3600"/>
                        <a:buFont typeface="Arial"/>
                        <a:buNone/>
                      </a:pPr>
                      <a:r>
                        <a:rPr lang="en-US" sz="3600" b="0" u="none" strike="noStrike" cap="none"/>
                        <a:t>Lotnictwo (krótkie trasy)</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~285 g</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Bardzo wysoki</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457200">
                <a:tc>
                  <a:txBody>
                    <a:bodyPr/>
                    <a:lstStyle/>
                    <a:p>
                      <a:pPr marL="0" marR="0" lvl="0" indent="0" algn="l" rtl="0">
                        <a:spcBef>
                          <a:spcPts val="0"/>
                        </a:spcBef>
                        <a:spcAft>
                          <a:spcPts val="0"/>
                        </a:spcAft>
                        <a:buClr>
                          <a:schemeClr val="dk1"/>
                        </a:buClr>
                        <a:buSzPts val="3600"/>
                        <a:buFont typeface="Arial"/>
                        <a:buNone/>
                      </a:pPr>
                      <a:r>
                        <a:rPr lang="en-US" sz="3600" b="0" u="none" strike="noStrike" cap="none"/>
                        <a:t>Samochód prywatny</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~150 g</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dirty="0" err="1"/>
                        <a:t>Wysok</a:t>
                      </a:r>
                      <a:r>
                        <a:rPr lang="pl-PL" sz="3600" u="none" strike="noStrike" cap="none" dirty="0"/>
                        <a:t>i</a:t>
                      </a:r>
                      <a:endParaRPr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457200">
                <a:tc>
                  <a:txBody>
                    <a:bodyPr/>
                    <a:lstStyle/>
                    <a:p>
                      <a:pPr marL="0" marR="0" lvl="0" indent="0" algn="l" rtl="0">
                        <a:spcBef>
                          <a:spcPts val="0"/>
                        </a:spcBef>
                        <a:spcAft>
                          <a:spcPts val="0"/>
                        </a:spcAft>
                        <a:buClr>
                          <a:schemeClr val="dk1"/>
                        </a:buClr>
                        <a:buSzPts val="3600"/>
                        <a:buFont typeface="Arial"/>
                        <a:buNone/>
                      </a:pPr>
                      <a:r>
                        <a:rPr lang="en-US" sz="3600" b="0" u="none" strike="noStrike" cap="none"/>
                        <a:t>Autokar/autobus</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~40 g</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Umiarkowany</a:t>
                      </a:r>
                      <a:endParaRPr sz="36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457200">
                <a:tc>
                  <a:txBody>
                    <a:bodyPr/>
                    <a:lstStyle/>
                    <a:p>
                      <a:pPr marL="0" marR="0" lvl="0" indent="0" algn="l" rtl="0">
                        <a:spcBef>
                          <a:spcPts val="0"/>
                        </a:spcBef>
                        <a:spcAft>
                          <a:spcPts val="0"/>
                        </a:spcAft>
                        <a:buClr>
                          <a:schemeClr val="dk1"/>
                        </a:buClr>
                        <a:buSzPts val="3600"/>
                        <a:buFont typeface="Arial"/>
                        <a:buNone/>
                      </a:pPr>
                      <a:r>
                        <a:rPr lang="en-US" sz="3600" b="0" u="none" strike="noStrike" cap="none"/>
                        <a:t>Kolej</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&lt;20 g</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Niski</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457200">
                <a:tc>
                  <a:txBody>
                    <a:bodyPr/>
                    <a:lstStyle/>
                    <a:p>
                      <a:pPr marL="0" marR="0" lvl="0" indent="0" algn="l" rtl="0">
                        <a:spcBef>
                          <a:spcPts val="0"/>
                        </a:spcBef>
                        <a:spcAft>
                          <a:spcPts val="0"/>
                        </a:spcAft>
                        <a:buClr>
                          <a:schemeClr val="dk1"/>
                        </a:buClr>
                        <a:buSzPts val="3600"/>
                        <a:buFont typeface="Arial"/>
                        <a:buNone/>
                      </a:pPr>
                      <a:r>
                        <a:rPr lang="en-US" sz="3600" b="0" u="none" strike="noStrike" cap="none"/>
                        <a:t>Jazda na rowerze/chodzenie</a:t>
                      </a:r>
                      <a:endParaRPr sz="3600" b="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a:t>~0 g</a:t>
                      </a: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spcBef>
                          <a:spcPts val="0"/>
                        </a:spcBef>
                        <a:spcAft>
                          <a:spcPts val="0"/>
                        </a:spcAft>
                        <a:buClr>
                          <a:schemeClr val="dk1"/>
                        </a:buClr>
                        <a:buSzPts val="3600"/>
                        <a:buFont typeface="Arial"/>
                        <a:buNone/>
                      </a:pPr>
                      <a:r>
                        <a:rPr lang="en-US" sz="3600" u="none" strike="noStrike" cap="none" dirty="0" err="1"/>
                        <a:t>Minimalne</a:t>
                      </a:r>
                      <a:endParaRPr sz="3600" u="none" strike="noStrike" cap="none" dirty="0"/>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sz="10500" b="1" dirty="0"/>
              <a:t>3. </a:t>
            </a:r>
            <a:r>
              <a:rPr lang="en-US" sz="10400" b="1" dirty="0" err="1"/>
              <a:t>Zasady</a:t>
            </a:r>
            <a:r>
              <a:rPr lang="en-US" sz="10400" b="1" dirty="0"/>
              <a:t> </a:t>
            </a:r>
            <a:r>
              <a:rPr lang="en-US" sz="10400" b="1" dirty="0" err="1"/>
              <a:t>zrównoważonej</a:t>
            </a:r>
            <a:r>
              <a:rPr lang="en-US" sz="10400" b="1" dirty="0"/>
              <a:t> i </a:t>
            </a:r>
            <a:r>
              <a:rPr lang="en-US" sz="10400" b="1" dirty="0" err="1"/>
              <a:t>integracyjnej</a:t>
            </a:r>
            <a:r>
              <a:rPr lang="en-US" sz="10400" b="1" dirty="0"/>
              <a:t> </a:t>
            </a:r>
            <a:r>
              <a:rPr lang="en-US" sz="10400" b="1" dirty="0" err="1"/>
              <a:t>mobilności</a:t>
            </a:r>
            <a:endParaRPr sz="10400" dirty="0"/>
          </a:p>
        </p:txBody>
      </p:sp>
    </p:spTree>
    <p:extLst>
      <p:ext uri="{BB962C8B-B14F-4D97-AF65-F5344CB8AC3E}">
        <p14:creationId xmlns:p14="http://schemas.microsoft.com/office/powerpoint/2010/main" val="3256481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2"/>
          <p:cNvSpPr txBox="1">
            <a:spLocks noGrp="1"/>
          </p:cNvSpPr>
          <p:nvPr>
            <p:ph type="title"/>
          </p:nvPr>
        </p:nvSpPr>
        <p:spPr>
          <a:xfrm>
            <a:off x="761999" y="1082841"/>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3.1. </a:t>
            </a:r>
            <a:r>
              <a:rPr lang="en-US" sz="4800" b="1" dirty="0" err="1"/>
              <a:t>Ramy</a:t>
            </a:r>
            <a:r>
              <a:rPr lang="en-US" sz="4800" b="1" dirty="0"/>
              <a:t> </a:t>
            </a:r>
            <a:r>
              <a:rPr lang="en-US" sz="4800" b="1" dirty="0" err="1"/>
              <a:t>strategiczne</a:t>
            </a:r>
            <a:r>
              <a:rPr lang="en-US" sz="4800" b="1" dirty="0"/>
              <a:t>: </a:t>
            </a:r>
            <a:r>
              <a:rPr lang="en-US" sz="4800" b="1" dirty="0" err="1"/>
              <a:t>Unikaj</a:t>
            </a:r>
            <a:r>
              <a:rPr lang="en-US" sz="4800" b="1" dirty="0"/>
              <a:t> – </a:t>
            </a:r>
            <a:r>
              <a:rPr lang="en-US" sz="4800" b="1" dirty="0" err="1"/>
              <a:t>Prze</a:t>
            </a:r>
            <a:r>
              <a:rPr lang="pl-PL" sz="4800" b="1" dirty="0" err="1"/>
              <a:t>jdź</a:t>
            </a:r>
            <a:r>
              <a:rPr lang="en-US" sz="4800" b="1" dirty="0"/>
              <a:t> – </a:t>
            </a:r>
            <a:r>
              <a:rPr lang="en-US" sz="4800" b="1" dirty="0" err="1"/>
              <a:t>Popraw</a:t>
            </a:r>
            <a:endParaRPr sz="4800" dirty="0"/>
          </a:p>
        </p:txBody>
      </p:sp>
      <p:grpSp>
        <p:nvGrpSpPr>
          <p:cNvPr id="165" name="Google Shape;165;p12"/>
          <p:cNvGrpSpPr/>
          <p:nvPr/>
        </p:nvGrpSpPr>
        <p:grpSpPr>
          <a:xfrm>
            <a:off x="6486878" y="2633472"/>
            <a:ext cx="12462933" cy="10837333"/>
            <a:chOff x="1896533" y="0"/>
            <a:chExt cx="12462933" cy="10837333"/>
          </a:xfrm>
        </p:grpSpPr>
        <p:sp>
          <p:nvSpPr>
            <p:cNvPr id="166" name="Google Shape;166;p12"/>
            <p:cNvSpPr/>
            <p:nvPr/>
          </p:nvSpPr>
          <p:spPr>
            <a:xfrm>
              <a:off x="1896533" y="0"/>
              <a:ext cx="10837333" cy="10837333"/>
            </a:xfrm>
            <a:prstGeom prst="triangl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2"/>
            <p:cNvSpPr/>
            <p:nvPr/>
          </p:nvSpPr>
          <p:spPr>
            <a:xfrm>
              <a:off x="7315200" y="1089554"/>
              <a:ext cx="7044266" cy="2565399"/>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2"/>
            <p:cNvSpPr txBox="1"/>
            <p:nvPr/>
          </p:nvSpPr>
          <p:spPr>
            <a:xfrm>
              <a:off x="7440432" y="1214786"/>
              <a:ext cx="6793802" cy="2314935"/>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en-US" sz="3800">
                  <a:solidFill>
                    <a:schemeClr val="dk1"/>
                  </a:solidFill>
                  <a:latin typeface="Arial"/>
                  <a:ea typeface="Arial"/>
                  <a:cs typeface="Arial"/>
                  <a:sym typeface="Arial"/>
                </a:rPr>
                <a:t>Unikanie: niepotrzebnych podróży dzięki inteligentnemu planowaniu i cyfryzacji.</a:t>
              </a:r>
              <a:endParaRPr sz="3800">
                <a:solidFill>
                  <a:schemeClr val="dk1"/>
                </a:solidFill>
                <a:latin typeface="Arial"/>
                <a:ea typeface="Arial"/>
                <a:cs typeface="Arial"/>
                <a:sym typeface="Arial"/>
              </a:endParaRPr>
            </a:p>
          </p:txBody>
        </p:sp>
        <p:sp>
          <p:nvSpPr>
            <p:cNvPr id="169" name="Google Shape;169;p12"/>
            <p:cNvSpPr/>
            <p:nvPr/>
          </p:nvSpPr>
          <p:spPr>
            <a:xfrm>
              <a:off x="7315200" y="3975629"/>
              <a:ext cx="7044266" cy="2565399"/>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2"/>
            <p:cNvSpPr txBox="1"/>
            <p:nvPr/>
          </p:nvSpPr>
          <p:spPr>
            <a:xfrm>
              <a:off x="7440432" y="4100861"/>
              <a:ext cx="6793802" cy="2314935"/>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en-US" sz="3800">
                  <a:solidFill>
                    <a:schemeClr val="dk1"/>
                  </a:solidFill>
                  <a:latin typeface="Arial"/>
                  <a:ea typeface="Arial"/>
                  <a:cs typeface="Arial"/>
                  <a:sym typeface="Arial"/>
                </a:rPr>
                <a:t>Przejście: przejście na środki transportu o niższej emisji dwutlenku węgla (kolej, autobus, rower).</a:t>
              </a:r>
              <a:endParaRPr sz="3800">
                <a:solidFill>
                  <a:schemeClr val="dk1"/>
                </a:solidFill>
                <a:latin typeface="Arial"/>
                <a:ea typeface="Arial"/>
                <a:cs typeface="Arial"/>
                <a:sym typeface="Arial"/>
              </a:endParaRPr>
            </a:p>
          </p:txBody>
        </p:sp>
        <p:sp>
          <p:nvSpPr>
            <p:cNvPr id="171" name="Google Shape;171;p12"/>
            <p:cNvSpPr/>
            <p:nvPr/>
          </p:nvSpPr>
          <p:spPr>
            <a:xfrm>
              <a:off x="7315200" y="6861703"/>
              <a:ext cx="7044266" cy="2565399"/>
            </a:xfrm>
            <a:prstGeom prst="roundRect">
              <a:avLst>
                <a:gd name="adj" fmla="val 16667"/>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2"/>
            <p:cNvSpPr txBox="1"/>
            <p:nvPr/>
          </p:nvSpPr>
          <p:spPr>
            <a:xfrm>
              <a:off x="7440432" y="6986935"/>
              <a:ext cx="6793802" cy="2314935"/>
            </a:xfrm>
            <a:prstGeom prst="rect">
              <a:avLst/>
            </a:prstGeom>
            <a:noFill/>
            <a:ln>
              <a:noFill/>
            </a:ln>
          </p:spPr>
          <p:txBody>
            <a:bodyPr spcFirstLastPara="1" wrap="square" lIns="144775" tIns="144775" rIns="144775" bIns="144775" anchor="ctr" anchorCtr="0">
              <a:noAutofit/>
            </a:bodyPr>
            <a:lstStyle/>
            <a:p>
              <a:pPr marL="0" marR="0" lvl="0" indent="-241300" algn="ctr" rtl="0">
                <a:lnSpc>
                  <a:spcPct val="90000"/>
                </a:lnSpc>
                <a:spcBef>
                  <a:spcPts val="0"/>
                </a:spcBef>
                <a:spcAft>
                  <a:spcPts val="0"/>
                </a:spcAft>
                <a:buClr>
                  <a:schemeClr val="dk1"/>
                </a:buClr>
                <a:buSzPts val="3800"/>
                <a:buFont typeface="Arial"/>
                <a:buChar char="•"/>
              </a:pPr>
              <a:r>
                <a:rPr lang="en-US" sz="3800">
                  <a:solidFill>
                    <a:schemeClr val="dk1"/>
                  </a:solidFill>
                  <a:latin typeface="Arial"/>
                  <a:ea typeface="Arial"/>
                  <a:cs typeface="Arial"/>
                  <a:sym typeface="Arial"/>
                </a:rPr>
                <a:t>Popraw: zwiększ wydajność tam, gdzie alternatywy są ograniczone (czystsze pojazdy, lepsze paliwa).</a:t>
              </a:r>
              <a:endParaRPr sz="3800">
                <a:solidFill>
                  <a:schemeClr val="dk1"/>
                </a:solidFill>
                <a:latin typeface="Arial"/>
                <a:ea typeface="Arial"/>
                <a:cs typeface="Arial"/>
                <a:sym typeface="Arial"/>
              </a:endParaRPr>
            </a:p>
          </p:txBody>
        </p:sp>
      </p:grpSp>
      <p:sp>
        <p:nvSpPr>
          <p:cNvPr id="173" name="Google Shape;173;p12"/>
          <p:cNvSpPr txBox="1"/>
          <p:nvPr/>
        </p:nvSpPr>
        <p:spPr>
          <a:xfrm>
            <a:off x="761999" y="1881417"/>
            <a:ext cx="18454140" cy="3103458"/>
          </a:xfrm>
          <a:prstGeom prst="rect">
            <a:avLst/>
          </a:prstGeom>
          <a:noFill/>
          <a:ln>
            <a:noFill/>
          </a:ln>
        </p:spPr>
        <p:txBody>
          <a:bodyPr spcFirstLastPara="1" wrap="square" lIns="0" tIns="118850" rIns="0" bIns="0" anchor="t" anchorCtr="0">
            <a:noAutofit/>
          </a:bodyPr>
          <a:lstStyle/>
          <a:p>
            <a:pPr marL="0" marR="0" lvl="0" indent="0" algn="just" rtl="0">
              <a:lnSpc>
                <a:spcPct val="90000"/>
              </a:lnSpc>
              <a:spcBef>
                <a:spcPts val="2000"/>
              </a:spcBef>
              <a:spcAft>
                <a:spcPts val="0"/>
              </a:spcAft>
              <a:buClr>
                <a:srgbClr val="323232"/>
              </a:buClr>
              <a:buSzPts val="4000"/>
              <a:buFont typeface="Arial"/>
              <a:buNone/>
            </a:pPr>
            <a:r>
              <a:rPr lang="en-US" sz="4000" dirty="0" err="1">
                <a:solidFill>
                  <a:srgbClr val="323232"/>
                </a:solidFill>
                <a:latin typeface="Arial"/>
                <a:ea typeface="Arial"/>
                <a:cs typeface="Arial"/>
                <a:sym typeface="Arial"/>
              </a:rPr>
              <a:t>Ramy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Unikaj</a:t>
            </a:r>
            <a:r>
              <a:rPr lang="en-US" sz="4000" dirty="0">
                <a:solidFill>
                  <a:srgbClr val="323232"/>
                </a:solidFill>
                <a:latin typeface="Arial"/>
                <a:ea typeface="Arial"/>
                <a:cs typeface="Arial"/>
                <a:sym typeface="Arial"/>
              </a:rPr>
              <a:t> – </a:t>
            </a:r>
            <a:r>
              <a:rPr lang="en-US" sz="4000" dirty="0" err="1">
                <a:solidFill>
                  <a:srgbClr val="323232"/>
                </a:solidFill>
                <a:latin typeface="Arial"/>
                <a:ea typeface="Arial"/>
                <a:cs typeface="Arial"/>
                <a:sym typeface="Arial"/>
              </a:rPr>
              <a:t>Prze</a:t>
            </a:r>
            <a:r>
              <a:rPr lang="pl-PL" sz="4000" dirty="0" err="1">
                <a:solidFill>
                  <a:srgbClr val="323232"/>
                </a:solidFill>
                <a:latin typeface="Arial"/>
                <a:ea typeface="Arial"/>
                <a:cs typeface="Arial"/>
                <a:sym typeface="Arial"/>
              </a:rPr>
              <a:t>jdź</a:t>
            </a:r>
            <a:r>
              <a:rPr lang="en-US" sz="4000" dirty="0">
                <a:solidFill>
                  <a:srgbClr val="323232"/>
                </a:solidFill>
                <a:latin typeface="Arial"/>
                <a:ea typeface="Arial"/>
                <a:cs typeface="Arial"/>
                <a:sym typeface="Arial"/>
              </a:rPr>
              <a:t> – </a:t>
            </a:r>
            <a:r>
              <a:rPr lang="en-US" sz="4000" dirty="0" err="1">
                <a:solidFill>
                  <a:srgbClr val="323232"/>
                </a:solidFill>
                <a:latin typeface="Arial"/>
                <a:ea typeface="Arial"/>
                <a:cs typeface="Arial"/>
                <a:sym typeface="Arial"/>
              </a:rPr>
              <a:t>Popraw</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stanowią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wytyczne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dla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zrównoważonej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mobilności</a:t>
            </a:r>
            <a:r>
              <a:rPr lang="en-US" sz="4000" dirty="0">
                <a:solidFill>
                  <a:srgbClr val="323232"/>
                </a:solidFill>
                <a:latin typeface="Arial"/>
                <a:ea typeface="Arial"/>
                <a:cs typeface="Arial"/>
                <a:sym typeface="Arial"/>
              </a:rPr>
              <a:t>:</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dirty="0"/>
              <a:t>3.2. </a:t>
            </a:r>
            <a:r>
              <a:rPr lang="en-US" sz="4800" b="1" dirty="0" err="1"/>
              <a:t>Instrumenty</a:t>
            </a:r>
            <a:r>
              <a:rPr lang="en-US" sz="4800" b="1" dirty="0"/>
              <a:t> </a:t>
            </a:r>
            <a:r>
              <a:rPr lang="en-US" sz="4800" b="1" dirty="0" err="1"/>
              <a:t>polityki</a:t>
            </a:r>
            <a:r>
              <a:rPr lang="en-US" sz="4800" b="1" dirty="0"/>
              <a:t> UE </a:t>
            </a:r>
            <a:r>
              <a:rPr lang="en-US" sz="4800" b="1" dirty="0" err="1"/>
              <a:t>wspierające</a:t>
            </a:r>
            <a:r>
              <a:rPr lang="en-US" sz="4800" b="1" dirty="0"/>
              <a:t> </a:t>
            </a:r>
            <a:r>
              <a:rPr lang="en-US" sz="4800" b="1" dirty="0" err="1"/>
              <a:t>mobilność</a:t>
            </a:r>
            <a:endParaRPr sz="4800" dirty="0"/>
          </a:p>
        </p:txBody>
      </p:sp>
      <p:sp>
        <p:nvSpPr>
          <p:cNvPr id="180" name="Google Shape;180;p13"/>
          <p:cNvSpPr/>
          <p:nvPr/>
        </p:nvSpPr>
        <p:spPr>
          <a:xfrm>
            <a:off x="3373427" y="3903438"/>
            <a:ext cx="4086151" cy="18252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en-US" sz="3200" b="1">
                <a:solidFill>
                  <a:schemeClr val="lt1"/>
                </a:solidFill>
                <a:latin typeface="Arial"/>
                <a:ea typeface="Arial"/>
                <a:cs typeface="Arial"/>
                <a:sym typeface="Arial"/>
              </a:rPr>
              <a:t>SUMP (plany zrównoważonej mobilności miejskiej)</a:t>
            </a:r>
            <a:endParaRPr sz="3200" b="1">
              <a:solidFill>
                <a:schemeClr val="lt1"/>
              </a:solidFill>
              <a:latin typeface="Arial"/>
              <a:ea typeface="Arial"/>
              <a:cs typeface="Arial"/>
              <a:sym typeface="Arial"/>
            </a:endParaRPr>
          </a:p>
        </p:txBody>
      </p:sp>
      <p:sp>
        <p:nvSpPr>
          <p:cNvPr id="181" name="Google Shape;181;p13"/>
          <p:cNvSpPr/>
          <p:nvPr/>
        </p:nvSpPr>
        <p:spPr>
          <a:xfrm>
            <a:off x="3373428" y="5768379"/>
            <a:ext cx="4086150" cy="4571711"/>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Lokalne planowanie dotyczące ruchu pieszego, rowerowego, transportu publicznego/wspólnego.</a:t>
            </a:r>
            <a:endParaRPr sz="2800">
              <a:solidFill>
                <a:schemeClr val="dk1"/>
              </a:solidFill>
              <a:latin typeface="Arial"/>
              <a:ea typeface="Arial"/>
              <a:cs typeface="Arial"/>
              <a:sym typeface="Arial"/>
            </a:endParaRPr>
          </a:p>
        </p:txBody>
      </p:sp>
      <p:sp>
        <p:nvSpPr>
          <p:cNvPr id="182" name="Google Shape;182;p13"/>
          <p:cNvSpPr/>
          <p:nvPr/>
        </p:nvSpPr>
        <p:spPr>
          <a:xfrm>
            <a:off x="8554870" y="3903439"/>
            <a:ext cx="4085998" cy="1823593"/>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endParaRPr sz="3200" b="1" dirty="0">
              <a:solidFill>
                <a:schemeClr val="lt1"/>
              </a:solidFill>
              <a:latin typeface="Arial"/>
              <a:ea typeface="Arial"/>
              <a:cs typeface="Arial"/>
              <a:sym typeface="Arial"/>
            </a:endParaRPr>
          </a:p>
          <a:p>
            <a:pPr marL="0" marR="0" lvl="0" indent="0" algn="ctr" rtl="0">
              <a:lnSpc>
                <a:spcPct val="90000"/>
              </a:lnSpc>
              <a:spcBef>
                <a:spcPts val="0"/>
              </a:spcBef>
              <a:spcAft>
                <a:spcPts val="0"/>
              </a:spcAft>
              <a:buNone/>
            </a:pPr>
            <a:endParaRPr sz="3200" b="1" dirty="0">
              <a:solidFill>
                <a:schemeClr val="lt1"/>
              </a:solidFill>
              <a:latin typeface="Arial"/>
              <a:ea typeface="Arial"/>
              <a:cs typeface="Arial"/>
              <a:sym typeface="Arial"/>
            </a:endParaRPr>
          </a:p>
          <a:p>
            <a:pPr marL="0" marR="0" lvl="0" indent="0" algn="ctr" rtl="0">
              <a:lnSpc>
                <a:spcPct val="90000"/>
              </a:lnSpc>
              <a:spcBef>
                <a:spcPts val="0"/>
              </a:spcBef>
              <a:spcAft>
                <a:spcPts val="0"/>
              </a:spcAft>
              <a:buNone/>
            </a:pPr>
            <a:r>
              <a:rPr lang="en-US" sz="3200" b="1" dirty="0">
                <a:solidFill>
                  <a:schemeClr val="lt1"/>
                </a:solidFill>
                <a:latin typeface="Arial"/>
                <a:ea typeface="Arial"/>
                <a:cs typeface="Arial"/>
                <a:sym typeface="Arial"/>
              </a:rPr>
              <a:t>TEN-T (</a:t>
            </a:r>
            <a:r>
              <a:rPr lang="en-US" sz="3200" b="1" dirty="0" err="1">
                <a:solidFill>
                  <a:schemeClr val="lt1"/>
                </a:solidFill>
                <a:latin typeface="Arial"/>
                <a:ea typeface="Arial"/>
                <a:cs typeface="Arial"/>
                <a:sym typeface="Arial"/>
              </a:rPr>
              <a:t>transeuropejska</a:t>
            </a:r>
            <a:r>
              <a:rPr lang="en-US" sz="3200" b="1" dirty="0">
                <a:solidFill>
                  <a:schemeClr val="lt1"/>
                </a:solidFill>
                <a:latin typeface="Arial"/>
                <a:ea typeface="Arial"/>
                <a:cs typeface="Arial"/>
                <a:sym typeface="Arial"/>
              </a:rPr>
              <a:t> </a:t>
            </a:r>
            <a:r>
              <a:rPr lang="en-US" sz="3200" b="1" dirty="0" err="1">
                <a:solidFill>
                  <a:schemeClr val="lt1"/>
                </a:solidFill>
                <a:latin typeface="Arial"/>
                <a:ea typeface="Arial"/>
                <a:cs typeface="Arial"/>
                <a:sym typeface="Arial"/>
              </a:rPr>
              <a:t>sieć</a:t>
            </a:r>
            <a:r>
              <a:rPr lang="en-US" sz="3200" b="1" dirty="0">
                <a:solidFill>
                  <a:schemeClr val="lt1"/>
                </a:solidFill>
                <a:latin typeface="Arial"/>
                <a:ea typeface="Arial"/>
                <a:cs typeface="Arial"/>
                <a:sym typeface="Arial"/>
              </a:rPr>
              <a:t> </a:t>
            </a:r>
            <a:r>
              <a:rPr lang="en-US" sz="3200" b="1" dirty="0" err="1">
                <a:solidFill>
                  <a:schemeClr val="lt1"/>
                </a:solidFill>
                <a:latin typeface="Arial"/>
                <a:ea typeface="Arial"/>
                <a:cs typeface="Arial"/>
                <a:sym typeface="Arial"/>
              </a:rPr>
              <a:t>transportowa</a:t>
            </a:r>
            <a:r>
              <a:rPr lang="en-US" sz="3200" b="1" dirty="0">
                <a:solidFill>
                  <a:schemeClr val="lt1"/>
                </a:solidFill>
                <a:latin typeface="Arial"/>
                <a:ea typeface="Arial"/>
                <a:cs typeface="Arial"/>
                <a:sym typeface="Arial"/>
              </a:rPr>
              <a:t>)</a:t>
            </a:r>
            <a:endParaRPr sz="3200" b="1" dirty="0">
              <a:solidFill>
                <a:schemeClr val="lt1"/>
              </a:solidFill>
              <a:latin typeface="Arial"/>
              <a:ea typeface="Arial"/>
              <a:cs typeface="Arial"/>
              <a:sym typeface="Arial"/>
            </a:endParaRPr>
          </a:p>
          <a:p>
            <a:pPr marL="0" marR="0" lvl="0" indent="0" algn="l" rtl="0">
              <a:spcBef>
                <a:spcPts val="0"/>
              </a:spcBef>
              <a:spcAft>
                <a:spcPts val="0"/>
              </a:spcAft>
              <a:buClr>
                <a:schemeClr val="dk1"/>
              </a:buClr>
              <a:buSzPts val="3600"/>
              <a:buFont typeface="Arial"/>
              <a:buNone/>
            </a:pPr>
            <a:endParaRPr sz="3600" dirty="0">
              <a:solidFill>
                <a:schemeClr val="dk1"/>
              </a:solidFill>
              <a:latin typeface="Arial"/>
              <a:ea typeface="Arial"/>
              <a:cs typeface="Arial"/>
              <a:sym typeface="Arial"/>
            </a:endParaRPr>
          </a:p>
        </p:txBody>
      </p:sp>
      <p:sp>
        <p:nvSpPr>
          <p:cNvPr id="183" name="Google Shape;183;p13"/>
          <p:cNvSpPr/>
          <p:nvPr/>
        </p:nvSpPr>
        <p:spPr>
          <a:xfrm>
            <a:off x="8554869" y="5768379"/>
            <a:ext cx="4085999" cy="4625829"/>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Wiodący międzynarodowy znak ekologiczny dla hoteli, kempingów i atrakcji turystycznych, skupiający się na zarządzaniu środowiskowym i edukacji.</a:t>
            </a:r>
            <a:endParaRPr sz="2800">
              <a:solidFill>
                <a:schemeClr val="dk1"/>
              </a:solidFill>
              <a:latin typeface="Arial"/>
              <a:ea typeface="Arial"/>
              <a:cs typeface="Arial"/>
              <a:sym typeface="Arial"/>
            </a:endParaRPr>
          </a:p>
        </p:txBody>
      </p:sp>
      <p:sp>
        <p:nvSpPr>
          <p:cNvPr id="184" name="Google Shape;184;p13"/>
          <p:cNvSpPr/>
          <p:nvPr/>
        </p:nvSpPr>
        <p:spPr>
          <a:xfrm>
            <a:off x="13808210" y="3903438"/>
            <a:ext cx="4086000" cy="18252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3200"/>
              <a:buFont typeface="Arial"/>
              <a:buNone/>
            </a:pPr>
            <a:r>
              <a:rPr lang="en-US" sz="3200" b="1">
                <a:solidFill>
                  <a:schemeClr val="lt1"/>
                </a:solidFill>
                <a:latin typeface="Arial"/>
                <a:ea typeface="Arial"/>
                <a:cs typeface="Arial"/>
                <a:sym typeface="Arial"/>
              </a:rPr>
              <a:t>DG MOVE</a:t>
            </a:r>
            <a:endParaRPr sz="3200" b="1">
              <a:solidFill>
                <a:schemeClr val="lt1"/>
              </a:solidFill>
              <a:latin typeface="Arial"/>
              <a:ea typeface="Arial"/>
              <a:cs typeface="Arial"/>
              <a:sym typeface="Arial"/>
            </a:endParaRPr>
          </a:p>
        </p:txBody>
      </p:sp>
      <p:sp>
        <p:nvSpPr>
          <p:cNvPr id="185" name="Google Shape;185;p13"/>
          <p:cNvSpPr/>
          <p:nvPr/>
        </p:nvSpPr>
        <p:spPr>
          <a:xfrm>
            <a:off x="13808211" y="5768379"/>
            <a:ext cx="4085999" cy="4625829"/>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US" sz="2800">
                <a:solidFill>
                  <a:schemeClr val="dk1"/>
                </a:solidFill>
                <a:latin typeface="Arial"/>
                <a:ea typeface="Arial"/>
                <a:cs typeface="Arial"/>
                <a:sym typeface="Arial"/>
              </a:rPr>
              <a:t>Polityka UE i ramy finansowania uwzględniające zrównoważony rozwój w strategiach mobilności.</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4"/>
          <p:cNvSpPr/>
          <p:nvPr/>
        </p:nvSpPr>
        <p:spPr>
          <a:xfrm>
            <a:off x="4008187" y="2350878"/>
            <a:ext cx="13718872" cy="152163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Wybory turystów dotyczące mobilności są w dużym stopniu kształtowane przez codzienne nawyki.</a:t>
            </a:r>
            <a:endParaRPr/>
          </a:p>
        </p:txBody>
      </p:sp>
      <p:sp>
        <p:nvSpPr>
          <p:cNvPr id="191" name="Google Shape;191;p14"/>
          <p:cNvSpPr txBox="1"/>
          <p:nvPr/>
        </p:nvSpPr>
        <p:spPr>
          <a:xfrm>
            <a:off x="761999" y="128191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3.3. Zachowania i nawyki związane z mobilnością</a:t>
            </a:r>
            <a:endParaRPr sz="4800">
              <a:solidFill>
                <a:schemeClr val="accent1"/>
              </a:solidFill>
              <a:latin typeface="Arial"/>
              <a:ea typeface="Arial"/>
              <a:cs typeface="Arial"/>
              <a:sym typeface="Arial"/>
            </a:endParaRPr>
          </a:p>
        </p:txBody>
      </p:sp>
      <p:sp>
        <p:nvSpPr>
          <p:cNvPr id="192" name="Google Shape;192;p14"/>
          <p:cNvSpPr/>
          <p:nvPr/>
        </p:nvSpPr>
        <p:spPr>
          <a:xfrm>
            <a:off x="4706015" y="10504151"/>
            <a:ext cx="13021044" cy="2455625"/>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600">
                <a:solidFill>
                  <a:schemeClr val="dk1"/>
                </a:solidFill>
                <a:latin typeface="Arial"/>
                <a:ea typeface="Arial"/>
                <a:cs typeface="Arial"/>
                <a:sym typeface="Arial"/>
              </a:rPr>
              <a:t>To „przeniesienie nawyków” pokazuje, że promowanie zrównoważonych wyborów w domu może wywołać efekt domina w turystyce.</a:t>
            </a:r>
            <a:endParaRPr/>
          </a:p>
        </p:txBody>
      </p:sp>
      <p:grpSp>
        <p:nvGrpSpPr>
          <p:cNvPr id="193" name="Google Shape;193;p14"/>
          <p:cNvGrpSpPr/>
          <p:nvPr/>
        </p:nvGrpSpPr>
        <p:grpSpPr>
          <a:xfrm>
            <a:off x="3713917" y="4228969"/>
            <a:ext cx="6248135" cy="5918725"/>
            <a:chOff x="13051" y="469800"/>
            <a:chExt cx="2421826" cy="2421826"/>
          </a:xfrm>
        </p:grpSpPr>
        <p:sp>
          <p:nvSpPr>
            <p:cNvPr id="194" name="Google Shape;194;p14"/>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4"/>
            <p:cNvSpPr txBox="1"/>
            <p:nvPr/>
          </p:nvSpPr>
          <p:spPr>
            <a:xfrm>
              <a:off x="367719" y="824468"/>
              <a:ext cx="1712490" cy="171249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3600">
                  <a:solidFill>
                    <a:schemeClr val="lt1"/>
                  </a:solidFill>
                  <a:latin typeface="Arial"/>
                  <a:ea typeface="Arial"/>
                  <a:cs typeface="Arial"/>
                  <a:sym typeface="Arial"/>
                </a:rPr>
                <a:t>Osoby korzystające z transportu publicznego lub rowerów w domu są bardziej skłonne do wybierania opcji niskoemisyjnych podczas podróży.</a:t>
              </a:r>
              <a:endParaRPr/>
            </a:p>
          </p:txBody>
        </p:sp>
      </p:grpSp>
      <p:grpSp>
        <p:nvGrpSpPr>
          <p:cNvPr id="196" name="Google Shape;196;p14"/>
          <p:cNvGrpSpPr/>
          <p:nvPr/>
        </p:nvGrpSpPr>
        <p:grpSpPr>
          <a:xfrm>
            <a:off x="11478924" y="4228969"/>
            <a:ext cx="6248135" cy="5918725"/>
            <a:chOff x="13051" y="469800"/>
            <a:chExt cx="2421826" cy="2421826"/>
          </a:xfrm>
        </p:grpSpPr>
        <p:sp>
          <p:nvSpPr>
            <p:cNvPr id="197" name="Google Shape;197;p14"/>
            <p:cNvSpPr/>
            <p:nvPr/>
          </p:nvSpPr>
          <p:spPr>
            <a:xfrm>
              <a:off x="13051" y="469800"/>
              <a:ext cx="2421826" cy="2421826"/>
            </a:xfrm>
            <a:prstGeom prst="ellipse">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4"/>
            <p:cNvSpPr txBox="1"/>
            <p:nvPr/>
          </p:nvSpPr>
          <p:spPr>
            <a:xfrm>
              <a:off x="367719" y="824468"/>
              <a:ext cx="1712490" cy="171249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3600">
                  <a:solidFill>
                    <a:schemeClr val="lt1"/>
                  </a:solidFill>
                  <a:latin typeface="Arial"/>
                  <a:ea typeface="Arial"/>
                  <a:cs typeface="Arial"/>
                  <a:sym typeface="Arial"/>
                </a:rPr>
                <a:t>Osoby korzystające z samochodów lub często podróżujące samolotami mają tendencję do powielania tych nawyków w turystyce.</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5"/>
          <p:cNvSpPr txBox="1"/>
          <p:nvPr/>
        </p:nvSpPr>
        <p:spPr>
          <a:xfrm>
            <a:off x="762000" y="2692849"/>
            <a:ext cx="18655500" cy="6363977"/>
          </a:xfrm>
          <a:prstGeom prst="rect">
            <a:avLst/>
          </a:prstGeom>
          <a:noFill/>
          <a:ln>
            <a:noFill/>
          </a:ln>
        </p:spPr>
        <p:txBody>
          <a:bodyPr spcFirstLastPara="1" wrap="square" lIns="0" tIns="118850" rIns="0" bIns="0" anchor="t" anchorCtr="0">
            <a:noAutofit/>
          </a:bodyPr>
          <a:lstStyle/>
          <a:p>
            <a:pPr marL="0" marR="0" lvl="0" indent="0" algn="just" rtl="0">
              <a:lnSpc>
                <a:spcPct val="150000"/>
              </a:lnSpc>
              <a:spcBef>
                <a:spcPts val="0"/>
              </a:spcBef>
              <a:spcAft>
                <a:spcPts val="0"/>
              </a:spcAft>
              <a:buClr>
                <a:srgbClr val="323232"/>
              </a:buClr>
              <a:buSzPts val="6000"/>
              <a:buFont typeface="Arial"/>
              <a:buNone/>
            </a:pPr>
            <a:r>
              <a:rPr lang="en-US" sz="3400" dirty="0" err="1">
                <a:solidFill>
                  <a:srgbClr val="323232"/>
                </a:solidFill>
                <a:latin typeface="Arial"/>
                <a:ea typeface="Arial"/>
                <a:cs typeface="Arial"/>
                <a:sym typeface="Arial"/>
              </a:rPr>
              <a:t>Mobilność</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sprzyjająca</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włączeniu</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społecznemu</a:t>
            </a:r>
            <a:r>
              <a:rPr lang="en-US" sz="3400" dirty="0">
                <a:solidFill>
                  <a:srgbClr val="323232"/>
                </a:solidFill>
                <a:latin typeface="Arial"/>
                <a:ea typeface="Arial"/>
                <a:cs typeface="Arial"/>
                <a:sym typeface="Arial"/>
              </a:rPr>
              <a:t> i </a:t>
            </a:r>
            <a:r>
              <a:rPr lang="en-US" sz="3400" dirty="0" err="1">
                <a:solidFill>
                  <a:srgbClr val="323232"/>
                </a:solidFill>
                <a:latin typeface="Arial"/>
                <a:ea typeface="Arial"/>
                <a:cs typeface="Arial"/>
                <a:sym typeface="Arial"/>
              </a:rPr>
              <a:t>zrównoważona</a:t>
            </a:r>
            <a:r>
              <a:rPr lang="en-US" sz="3400" dirty="0">
                <a:solidFill>
                  <a:srgbClr val="323232"/>
                </a:solidFill>
                <a:latin typeface="Arial"/>
                <a:ea typeface="Arial"/>
                <a:cs typeface="Arial"/>
                <a:sym typeface="Arial"/>
              </a:rPr>
              <a:t> ma </a:t>
            </a:r>
            <a:r>
              <a:rPr lang="en-US" sz="3400" dirty="0" err="1">
                <a:solidFill>
                  <a:srgbClr val="323232"/>
                </a:solidFill>
                <a:latin typeface="Arial"/>
                <a:ea typeface="Arial"/>
                <a:cs typeface="Arial"/>
                <a:sym typeface="Arial"/>
              </a:rPr>
              <a:t>kluczowe</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znaczenie</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dla</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sprawiedliwej</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turystyki</a:t>
            </a:r>
            <a:r>
              <a:rPr lang="en-US" sz="3400" dirty="0">
                <a:solidFill>
                  <a:srgbClr val="323232"/>
                </a:solidFill>
                <a:latin typeface="Arial"/>
                <a:ea typeface="Arial"/>
                <a:cs typeface="Arial"/>
                <a:sym typeface="Arial"/>
              </a:rPr>
              <a:t>. </a:t>
            </a:r>
            <a:endParaRPr sz="1200" dirty="0"/>
          </a:p>
          <a:p>
            <a:pPr marL="571500" marR="0" lvl="0" indent="-558800" algn="l" rtl="0">
              <a:lnSpc>
                <a:spcPct val="150000"/>
              </a:lnSpc>
              <a:spcBef>
                <a:spcPts val="0"/>
              </a:spcBef>
              <a:spcAft>
                <a:spcPts val="0"/>
              </a:spcAft>
              <a:buClr>
                <a:srgbClr val="323232"/>
              </a:buClr>
              <a:buSzPts val="5800"/>
              <a:buFont typeface="Arial"/>
              <a:buChar char="•"/>
            </a:pPr>
            <a:r>
              <a:rPr lang="en-US" sz="3400" dirty="0" err="1">
                <a:solidFill>
                  <a:srgbClr val="323232"/>
                </a:solidFill>
                <a:latin typeface="Arial"/>
                <a:ea typeface="Arial"/>
                <a:cs typeface="Arial"/>
                <a:sym typeface="Arial"/>
              </a:rPr>
              <a:t>Cel</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zrównoważonego</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rozwoju</a:t>
            </a:r>
            <a:r>
              <a:rPr lang="en-US" sz="3400" dirty="0">
                <a:solidFill>
                  <a:srgbClr val="323232"/>
                </a:solidFill>
                <a:latin typeface="Arial"/>
                <a:ea typeface="Arial"/>
                <a:cs typeface="Arial"/>
                <a:sym typeface="Arial"/>
              </a:rPr>
              <a:t> nr 11.2: </a:t>
            </a:r>
            <a:r>
              <a:rPr lang="en-US" sz="3400" dirty="0" err="1">
                <a:solidFill>
                  <a:srgbClr val="323232"/>
                </a:solidFill>
                <a:latin typeface="Arial"/>
                <a:ea typeface="Arial"/>
                <a:cs typeface="Arial"/>
                <a:sym typeface="Arial"/>
              </a:rPr>
              <a:t>zapewnienie</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wszystkim</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bezpiecznych</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przystępnych</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cenowo</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dostępnych</a:t>
            </a:r>
            <a:r>
              <a:rPr lang="en-US" sz="3400" dirty="0">
                <a:solidFill>
                  <a:srgbClr val="323232"/>
                </a:solidFill>
                <a:latin typeface="Arial"/>
                <a:ea typeface="Arial"/>
                <a:cs typeface="Arial"/>
                <a:sym typeface="Arial"/>
              </a:rPr>
              <a:t> i </a:t>
            </a:r>
            <a:r>
              <a:rPr lang="en-US" sz="3400" dirty="0" err="1">
                <a:solidFill>
                  <a:srgbClr val="323232"/>
                </a:solidFill>
                <a:latin typeface="Arial"/>
                <a:ea typeface="Arial"/>
                <a:cs typeface="Arial"/>
                <a:sym typeface="Arial"/>
              </a:rPr>
              <a:t>zrównoważonych</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systemów</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transportowych</a:t>
            </a:r>
            <a:r>
              <a:rPr lang="en-US" sz="3400" dirty="0">
                <a:solidFill>
                  <a:srgbClr val="323232"/>
                </a:solidFill>
                <a:latin typeface="Arial"/>
                <a:ea typeface="Arial"/>
                <a:cs typeface="Arial"/>
                <a:sym typeface="Arial"/>
              </a:rPr>
              <a:t> do 2030 r.</a:t>
            </a:r>
            <a:endParaRPr sz="1200" dirty="0"/>
          </a:p>
          <a:p>
            <a:pPr marL="571500" marR="0" lvl="0" indent="-558800" algn="l" rtl="0">
              <a:lnSpc>
                <a:spcPct val="150000"/>
              </a:lnSpc>
              <a:spcBef>
                <a:spcPts val="0"/>
              </a:spcBef>
              <a:spcAft>
                <a:spcPts val="0"/>
              </a:spcAft>
              <a:buClr>
                <a:srgbClr val="323232"/>
              </a:buClr>
              <a:buSzPts val="5800"/>
              <a:buFont typeface="Arial"/>
              <a:buChar char="•"/>
            </a:pPr>
            <a:r>
              <a:rPr lang="en-US" sz="3400" dirty="0">
                <a:solidFill>
                  <a:srgbClr val="323232"/>
                </a:solidFill>
                <a:latin typeface="Arial"/>
                <a:ea typeface="Arial"/>
                <a:cs typeface="Arial"/>
                <a:sym typeface="Arial"/>
              </a:rPr>
              <a:t>UNEP/UNWTO: </a:t>
            </a:r>
            <a:r>
              <a:rPr lang="en-US" sz="3400" dirty="0" err="1">
                <a:solidFill>
                  <a:srgbClr val="323232"/>
                </a:solidFill>
                <a:latin typeface="Arial"/>
                <a:ea typeface="Arial"/>
                <a:cs typeface="Arial"/>
                <a:sym typeface="Arial"/>
              </a:rPr>
              <a:t>mobilność</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turystyczna</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musi</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obejmować</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infrastrukturę</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sprzyjającą</a:t>
            </a:r>
            <a:r>
              <a:rPr lang="en-US" sz="3400" dirty="0">
                <a:solidFill>
                  <a:srgbClr val="323232"/>
                </a:solidFill>
                <a:latin typeface="Arial"/>
                <a:ea typeface="Arial"/>
                <a:cs typeface="Arial"/>
                <a:sym typeface="Arial"/>
              </a:rPr>
              <a:t> </a:t>
            </a:r>
            <a:r>
              <a:rPr lang="en-US" sz="3400" dirty="0" err="1">
                <a:solidFill>
                  <a:srgbClr val="323232"/>
                </a:solidFill>
                <a:latin typeface="Arial"/>
                <a:ea typeface="Arial"/>
                <a:cs typeface="Arial"/>
                <a:sym typeface="Arial"/>
              </a:rPr>
              <a:t>włączeniu</a:t>
            </a:r>
            <a:r>
              <a:rPr lang="en-US" sz="3400" dirty="0">
                <a:solidFill>
                  <a:srgbClr val="323232"/>
                </a:solidFill>
                <a:latin typeface="Arial"/>
                <a:ea typeface="Arial"/>
                <a:cs typeface="Arial"/>
                <a:sym typeface="Arial"/>
              </a:rPr>
              <a:t> </a:t>
            </a:r>
            <a:r>
              <a:rPr lang="en-US" sz="3400" dirty="0" err="1">
                <a:solidFill>
                  <a:srgbClr val="323232"/>
                </a:solidFill>
              </a:rPr>
              <a:t>społecznemu</a:t>
            </a:r>
            <a:r>
              <a:rPr lang="en-US" sz="3400" dirty="0">
                <a:solidFill>
                  <a:srgbClr val="323232"/>
                </a:solidFill>
              </a:rPr>
              <a:t> i </a:t>
            </a:r>
            <a:r>
              <a:rPr lang="en-US" sz="3400" dirty="0" err="1">
                <a:solidFill>
                  <a:srgbClr val="323232"/>
                </a:solidFill>
              </a:rPr>
              <a:t>usługi</a:t>
            </a:r>
            <a:r>
              <a:rPr lang="en-US" sz="3400" dirty="0">
                <a:solidFill>
                  <a:srgbClr val="323232"/>
                </a:solidFill>
              </a:rPr>
              <a:t> </a:t>
            </a:r>
            <a:r>
              <a:rPr lang="en-US" sz="3400" dirty="0" err="1">
                <a:solidFill>
                  <a:srgbClr val="323232"/>
                </a:solidFill>
              </a:rPr>
              <a:t>niskoemisyjne</a:t>
            </a:r>
            <a:r>
              <a:rPr lang="en-US" sz="3400" dirty="0">
                <a:solidFill>
                  <a:srgbClr val="323232"/>
                </a:solidFill>
              </a:rPr>
              <a:t>.</a:t>
            </a:r>
            <a:endParaRPr sz="3400" dirty="0">
              <a:solidFill>
                <a:srgbClr val="323232"/>
              </a:solidFill>
            </a:endParaRPr>
          </a:p>
          <a:p>
            <a:pPr marL="571500" marR="0" lvl="0" indent="-558800" algn="l" rtl="0">
              <a:lnSpc>
                <a:spcPct val="100000"/>
              </a:lnSpc>
              <a:spcBef>
                <a:spcPts val="0"/>
              </a:spcBef>
              <a:spcAft>
                <a:spcPts val="0"/>
              </a:spcAft>
              <a:buClr>
                <a:srgbClr val="323232"/>
              </a:buClr>
              <a:buSzPts val="5800"/>
              <a:buFont typeface="Arial"/>
              <a:buChar char="•"/>
            </a:pPr>
            <a:r>
              <a:rPr lang="en-US" sz="3400" dirty="0" err="1">
                <a:solidFill>
                  <a:srgbClr val="323232"/>
                </a:solidFill>
              </a:rPr>
              <a:t>Dostępność</a:t>
            </a:r>
            <a:r>
              <a:rPr lang="en-US" sz="3400" dirty="0">
                <a:solidFill>
                  <a:srgbClr val="323232"/>
                </a:solidFill>
              </a:rPr>
              <a:t> </a:t>
            </a:r>
            <a:r>
              <a:rPr lang="en-US" sz="3400" dirty="0" err="1">
                <a:solidFill>
                  <a:srgbClr val="323232"/>
                </a:solidFill>
              </a:rPr>
              <a:t>łączy</a:t>
            </a:r>
            <a:r>
              <a:rPr lang="en-US" sz="3400" dirty="0">
                <a:solidFill>
                  <a:srgbClr val="323232"/>
                </a:solidFill>
              </a:rPr>
              <a:t> </a:t>
            </a:r>
            <a:r>
              <a:rPr lang="en-US" sz="3400" dirty="0" err="1">
                <a:solidFill>
                  <a:srgbClr val="323232"/>
                </a:solidFill>
              </a:rPr>
              <a:t>cele</a:t>
            </a:r>
            <a:r>
              <a:rPr lang="en-US" sz="3400" dirty="0">
                <a:solidFill>
                  <a:srgbClr val="323232"/>
                </a:solidFill>
              </a:rPr>
              <a:t> </a:t>
            </a:r>
            <a:r>
              <a:rPr lang="en-US" sz="3400" dirty="0" err="1">
                <a:solidFill>
                  <a:srgbClr val="323232"/>
                </a:solidFill>
              </a:rPr>
              <a:t>środowiskowe</a:t>
            </a:r>
            <a:r>
              <a:rPr lang="en-US" sz="3400" dirty="0">
                <a:solidFill>
                  <a:srgbClr val="323232"/>
                </a:solidFill>
              </a:rPr>
              <a:t> z </a:t>
            </a:r>
            <a:r>
              <a:rPr lang="en-US" sz="3400" dirty="0" err="1">
                <a:solidFill>
                  <a:srgbClr val="323232"/>
                </a:solidFill>
              </a:rPr>
              <a:t>integracją</a:t>
            </a:r>
            <a:r>
              <a:rPr lang="en-US" sz="3400" dirty="0">
                <a:solidFill>
                  <a:srgbClr val="323232"/>
                </a:solidFill>
              </a:rPr>
              <a:t> </a:t>
            </a:r>
            <a:r>
              <a:rPr lang="en-US" sz="3400" dirty="0" err="1">
                <a:solidFill>
                  <a:srgbClr val="323232"/>
                </a:solidFill>
              </a:rPr>
              <a:t>społeczności</a:t>
            </a:r>
            <a:r>
              <a:rPr lang="en-US" sz="3400" dirty="0">
                <a:solidFill>
                  <a:srgbClr val="323232"/>
                </a:solidFill>
              </a:rPr>
              <a:t>, </a:t>
            </a:r>
            <a:r>
              <a:rPr lang="en-US" sz="3400" dirty="0" err="1">
                <a:solidFill>
                  <a:srgbClr val="323232"/>
                </a:solidFill>
              </a:rPr>
              <a:t>zapewniając</a:t>
            </a:r>
            <a:r>
              <a:rPr lang="en-US" sz="3400" dirty="0">
                <a:solidFill>
                  <a:srgbClr val="323232"/>
                </a:solidFill>
              </a:rPr>
              <a:t> </a:t>
            </a:r>
            <a:r>
              <a:rPr lang="en-US" sz="3400" dirty="0" err="1">
                <a:solidFill>
                  <a:srgbClr val="323232"/>
                </a:solidFill>
              </a:rPr>
              <a:t>korzyści</a:t>
            </a:r>
            <a:r>
              <a:rPr lang="en-US" sz="3400" dirty="0">
                <a:solidFill>
                  <a:srgbClr val="323232"/>
                </a:solidFill>
              </a:rPr>
              <a:t> </a:t>
            </a:r>
            <a:r>
              <a:rPr lang="en-US" sz="3400" dirty="0" err="1">
                <a:solidFill>
                  <a:srgbClr val="323232"/>
                </a:solidFill>
              </a:rPr>
              <a:t>zarówno</a:t>
            </a:r>
            <a:r>
              <a:rPr lang="en-US" sz="3400" dirty="0">
                <a:solidFill>
                  <a:srgbClr val="323232"/>
                </a:solidFill>
              </a:rPr>
              <a:t> </a:t>
            </a:r>
            <a:r>
              <a:rPr lang="en-US" sz="3400" dirty="0" err="1">
                <a:solidFill>
                  <a:srgbClr val="323232"/>
                </a:solidFill>
              </a:rPr>
              <a:t>mieszkańcom</a:t>
            </a:r>
            <a:r>
              <a:rPr lang="en-US" sz="3400" dirty="0">
                <a:solidFill>
                  <a:srgbClr val="323232"/>
                </a:solidFill>
              </a:rPr>
              <a:t>, jak i </a:t>
            </a:r>
            <a:r>
              <a:rPr lang="en-US" sz="3400" dirty="0" err="1">
                <a:solidFill>
                  <a:srgbClr val="323232"/>
                </a:solidFill>
              </a:rPr>
              <a:t>odwiedzającym</a:t>
            </a:r>
            <a:r>
              <a:rPr lang="en-US" sz="3400" dirty="0">
                <a:solidFill>
                  <a:srgbClr val="323232"/>
                </a:solidFill>
              </a:rPr>
              <a:t>.</a:t>
            </a:r>
            <a:endParaRPr sz="3400" dirty="0">
              <a:solidFill>
                <a:srgbClr val="323232"/>
              </a:solidFill>
            </a:endParaRPr>
          </a:p>
          <a:p>
            <a:pPr marL="0" marR="0" lvl="0" indent="0" algn="just" rtl="0">
              <a:lnSpc>
                <a:spcPct val="150000"/>
              </a:lnSpc>
              <a:spcBef>
                <a:spcPts val="0"/>
              </a:spcBef>
              <a:spcAft>
                <a:spcPts val="0"/>
              </a:spcAft>
              <a:buClr>
                <a:srgbClr val="323232"/>
              </a:buClr>
              <a:buSzPts val="6000"/>
              <a:buFont typeface="Arial"/>
              <a:buNone/>
            </a:pPr>
            <a:endParaRPr sz="3800" dirty="0">
              <a:solidFill>
                <a:srgbClr val="323232"/>
              </a:solidFill>
              <a:latin typeface="Arial"/>
              <a:ea typeface="Arial"/>
              <a:cs typeface="Arial"/>
              <a:sym typeface="Arial"/>
            </a:endParaRPr>
          </a:p>
        </p:txBody>
      </p:sp>
      <p:sp>
        <p:nvSpPr>
          <p:cNvPr id="204" name="Google Shape;204;p15"/>
          <p:cNvSpPr txBox="1"/>
          <p:nvPr/>
        </p:nvSpPr>
        <p:spPr>
          <a:xfrm>
            <a:off x="761999" y="1082841"/>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3.4. Zrównoważona mobilność i dostępność</a:t>
            </a:r>
            <a:endParaRPr sz="4800">
              <a:solidFill>
                <a:schemeClr val="accent1"/>
              </a:solidFill>
              <a:latin typeface="Arial"/>
              <a:ea typeface="Arial"/>
              <a:cs typeface="Arial"/>
              <a:sym typeface="Arial"/>
            </a:endParaRPr>
          </a:p>
        </p:txBody>
      </p:sp>
      <p:pic>
        <p:nvPicPr>
          <p:cNvPr id="205" name="Google Shape;205;p15" descr="Communications materials - United Nations Sustainable Development"/>
          <p:cNvPicPr preferRelativeResize="0"/>
          <p:nvPr/>
        </p:nvPicPr>
        <p:blipFill rotWithShape="1">
          <a:blip r:embed="rId3">
            <a:alphaModFix/>
          </a:blip>
          <a:srcRect/>
          <a:stretch/>
        </p:blipFill>
        <p:spPr>
          <a:xfrm>
            <a:off x="20169201" y="3767377"/>
            <a:ext cx="3038451" cy="3038451"/>
          </a:xfrm>
          <a:prstGeom prst="rect">
            <a:avLst/>
          </a:prstGeom>
          <a:noFill/>
          <a:ln>
            <a:noFill/>
          </a:ln>
        </p:spPr>
      </p:pic>
      <p:pic>
        <p:nvPicPr>
          <p:cNvPr id="206" name="Google Shape;206;p15" descr="Accessibility - Free transport icons"/>
          <p:cNvPicPr preferRelativeResize="0"/>
          <p:nvPr/>
        </p:nvPicPr>
        <p:blipFill rotWithShape="1">
          <a:blip r:embed="rId4">
            <a:alphaModFix/>
          </a:blip>
          <a:srcRect/>
          <a:stretch/>
        </p:blipFill>
        <p:spPr>
          <a:xfrm>
            <a:off x="8491545" y="9056827"/>
            <a:ext cx="2760228" cy="2760229"/>
          </a:xfrm>
          <a:prstGeom prst="rect">
            <a:avLst/>
          </a:prstGeom>
          <a:noFill/>
          <a:ln>
            <a:noFill/>
          </a:ln>
        </p:spPr>
      </p:pic>
      <p:pic>
        <p:nvPicPr>
          <p:cNvPr id="207" name="Google Shape;207;p15" descr="dessin de griffonnage à main levée d'un vélo. 10330705 PNG"/>
          <p:cNvPicPr preferRelativeResize="0"/>
          <p:nvPr/>
        </p:nvPicPr>
        <p:blipFill rotWithShape="1">
          <a:blip r:embed="rId5">
            <a:alphaModFix/>
          </a:blip>
          <a:srcRect/>
          <a:stretch/>
        </p:blipFill>
        <p:spPr>
          <a:xfrm>
            <a:off x="12026896" y="10018266"/>
            <a:ext cx="2159378" cy="14892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sz="10600" b="1" dirty="0"/>
              <a:t>4. </a:t>
            </a:r>
            <a:r>
              <a:rPr lang="en-US" sz="10500" b="1" dirty="0" err="1"/>
              <a:t>Przykłady</a:t>
            </a:r>
            <a:r>
              <a:rPr lang="en-US" sz="10500" b="1" dirty="0"/>
              <a:t> </a:t>
            </a:r>
            <a:r>
              <a:rPr lang="en-US" sz="10500" b="1" dirty="0" err="1"/>
              <a:t>najlepszych</a:t>
            </a:r>
            <a:r>
              <a:rPr lang="en-US" sz="10500" b="1" dirty="0"/>
              <a:t> </a:t>
            </a:r>
            <a:r>
              <a:rPr lang="en-US" sz="10500" b="1" dirty="0" err="1"/>
              <a:t>praktyk</a:t>
            </a:r>
            <a:r>
              <a:rPr lang="en-US" sz="10500" b="1" dirty="0"/>
              <a:t> w </a:t>
            </a:r>
            <a:r>
              <a:rPr lang="en-US" sz="10500" b="1" dirty="0" err="1"/>
              <a:t>Europie</a:t>
            </a:r>
            <a:endParaRPr sz="10400" dirty="0"/>
          </a:p>
        </p:txBody>
      </p:sp>
    </p:spTree>
    <p:extLst>
      <p:ext uri="{BB962C8B-B14F-4D97-AF65-F5344CB8AC3E}">
        <p14:creationId xmlns:p14="http://schemas.microsoft.com/office/powerpoint/2010/main" val="1675835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7"/>
          <p:cNvSpPr txBox="1">
            <a:spLocks noGrp="1"/>
          </p:cNvSpPr>
          <p:nvPr>
            <p:ph type="title"/>
          </p:nvPr>
        </p:nvSpPr>
        <p:spPr>
          <a:xfrm>
            <a:off x="761996" y="1696899"/>
            <a:ext cx="22860001" cy="79857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sz="4800" b="1"/>
              <a:t>4.1 Najlepsze praktyki w zakresie zrównoważonej mobilności turystycznej</a:t>
            </a:r>
            <a:endParaRPr sz="4800"/>
          </a:p>
        </p:txBody>
      </p:sp>
      <p:grpSp>
        <p:nvGrpSpPr>
          <p:cNvPr id="218" name="Google Shape;218;p17"/>
          <p:cNvGrpSpPr/>
          <p:nvPr/>
        </p:nvGrpSpPr>
        <p:grpSpPr>
          <a:xfrm>
            <a:off x="932441" y="2840784"/>
            <a:ext cx="18043586" cy="6584746"/>
            <a:chOff x="3501018" y="126953"/>
            <a:chExt cx="18043586" cy="6584746"/>
          </a:xfrm>
        </p:grpSpPr>
        <p:sp>
          <p:nvSpPr>
            <p:cNvPr id="219" name="Google Shape;219;p17"/>
            <p:cNvSpPr/>
            <p:nvPr/>
          </p:nvSpPr>
          <p:spPr>
            <a:xfrm>
              <a:off x="3501018" y="126953"/>
              <a:ext cx="4270758" cy="1512449"/>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en-US" sz="3200" b="1">
                  <a:solidFill>
                    <a:schemeClr val="lt1"/>
                  </a:solidFill>
                  <a:latin typeface="Arial"/>
                  <a:ea typeface="Arial"/>
                  <a:cs typeface="Arial"/>
                  <a:sym typeface="Arial"/>
                </a:rPr>
                <a:t>Niskoemisyjny transport publiczny</a:t>
              </a:r>
              <a:endParaRPr/>
            </a:p>
          </p:txBody>
        </p:sp>
        <p:sp>
          <p:nvSpPr>
            <p:cNvPr id="220" name="Google Shape;220;p17"/>
            <p:cNvSpPr/>
            <p:nvPr/>
          </p:nvSpPr>
          <p:spPr>
            <a:xfrm>
              <a:off x="3501018" y="1669647"/>
              <a:ext cx="4270758" cy="5042052"/>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a:solidFill>
                    <a:schemeClr val="dk1"/>
                  </a:solidFill>
                  <a:latin typeface="Arial"/>
                  <a:ea typeface="Arial"/>
                  <a:cs typeface="Arial"/>
                  <a:sym typeface="Arial"/>
                </a:rPr>
                <a:t>Belgia</a:t>
              </a:r>
              <a:r>
                <a:rPr lang="en-US" sz="2800">
                  <a:solidFill>
                    <a:schemeClr val="dk1"/>
                  </a:solidFill>
                  <a:latin typeface="Arial"/>
                  <a:ea typeface="Arial"/>
                  <a:cs typeface="Arial"/>
                  <a:sym typeface="Arial"/>
                </a:rPr>
                <a:t>: TEC i De Lijn wprowadzają autobusy elektryczne i regionalną sieć połączeń.</a:t>
              </a:r>
              <a:endParaRPr/>
            </a:p>
            <a:p>
              <a:pPr marL="0" marR="0" lvl="0" indent="0" algn="l" rtl="0">
                <a:spcBef>
                  <a:spcPts val="0"/>
                </a:spcBef>
                <a:spcAft>
                  <a:spcPts val="0"/>
                </a:spcAft>
                <a:buNone/>
              </a:pPr>
              <a:endParaRPr sz="2800">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chemeClr val="dk1"/>
                  </a:solidFill>
                  <a:latin typeface="Arial"/>
                  <a:ea typeface="Arial"/>
                  <a:cs typeface="Arial"/>
                  <a:sym typeface="Arial"/>
                </a:rPr>
                <a:t>Hiszpania</a:t>
              </a:r>
              <a:r>
                <a:rPr lang="en-US" sz="2800">
                  <a:solidFill>
                    <a:schemeClr val="dk1"/>
                  </a:solidFill>
                  <a:latin typeface="Arial"/>
                  <a:ea typeface="Arial"/>
                  <a:cs typeface="Arial"/>
                  <a:sym typeface="Arial"/>
                </a:rPr>
                <a:t>: autobusy hybrydowe/elektryczne w Barcelonie + zintegrowany system biletowy z metrem i systemem rowerów publicznych</a:t>
              </a:r>
              <a:endParaRPr sz="2800">
                <a:solidFill>
                  <a:schemeClr val="dk1"/>
                </a:solidFill>
                <a:latin typeface="Arial"/>
                <a:ea typeface="Arial"/>
                <a:cs typeface="Arial"/>
                <a:sym typeface="Arial"/>
              </a:endParaRPr>
            </a:p>
          </p:txBody>
        </p:sp>
        <p:sp>
          <p:nvSpPr>
            <p:cNvPr id="221" name="Google Shape;221;p17"/>
            <p:cNvSpPr/>
            <p:nvPr/>
          </p:nvSpPr>
          <p:spPr>
            <a:xfrm>
              <a:off x="8093032" y="126953"/>
              <a:ext cx="42696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endParaRPr sz="3200" b="1">
                <a:solidFill>
                  <a:schemeClr val="lt1"/>
                </a:solidFill>
                <a:latin typeface="Arial"/>
                <a:ea typeface="Arial"/>
                <a:cs typeface="Arial"/>
                <a:sym typeface="Arial"/>
              </a:endParaRPr>
            </a:p>
            <a:p>
              <a:pPr marL="0" marR="0" lvl="0" indent="0" algn="ctr" rtl="0">
                <a:lnSpc>
                  <a:spcPct val="90000"/>
                </a:lnSpc>
                <a:spcBef>
                  <a:spcPts val="0"/>
                </a:spcBef>
                <a:spcAft>
                  <a:spcPts val="0"/>
                </a:spcAft>
                <a:buNone/>
              </a:pPr>
              <a:endParaRPr sz="3200" b="1">
                <a:solidFill>
                  <a:schemeClr val="lt1"/>
                </a:solidFill>
                <a:latin typeface="Arial"/>
                <a:ea typeface="Arial"/>
                <a:cs typeface="Arial"/>
                <a:sym typeface="Arial"/>
              </a:endParaRPr>
            </a:p>
            <a:p>
              <a:pPr marL="0" marR="0" lvl="0" indent="0" algn="ctr" rtl="0">
                <a:lnSpc>
                  <a:spcPct val="90000"/>
                </a:lnSpc>
                <a:spcBef>
                  <a:spcPts val="0"/>
                </a:spcBef>
                <a:spcAft>
                  <a:spcPts val="0"/>
                </a:spcAft>
                <a:buNone/>
              </a:pPr>
              <a:r>
                <a:rPr lang="en-US" sz="3200" b="1">
                  <a:solidFill>
                    <a:schemeClr val="lt1"/>
                  </a:solidFill>
                  <a:latin typeface="Arial"/>
                  <a:ea typeface="Arial"/>
                  <a:cs typeface="Arial"/>
                  <a:sym typeface="Arial"/>
                </a:rPr>
                <a:t>Aktywna mobilność i infrastruktura rowerowa</a:t>
              </a:r>
              <a:endParaRPr sz="3200" b="1">
                <a:solidFill>
                  <a:schemeClr val="lt1"/>
                </a:solidFill>
                <a:latin typeface="Arial"/>
                <a:ea typeface="Arial"/>
                <a:cs typeface="Arial"/>
                <a:sym typeface="Arial"/>
              </a:endParaRPr>
            </a:p>
            <a:p>
              <a:pPr marL="0" marR="0" lvl="0" indent="0" algn="l" rtl="0">
                <a:spcBef>
                  <a:spcPts val="0"/>
                </a:spcBef>
                <a:spcAft>
                  <a:spcPts val="0"/>
                </a:spcAft>
                <a:buClr>
                  <a:schemeClr val="dk1"/>
                </a:buClr>
                <a:buSzPts val="3600"/>
                <a:buFont typeface="Arial"/>
                <a:buNone/>
              </a:pPr>
              <a:endParaRPr sz="3600">
                <a:solidFill>
                  <a:schemeClr val="dk1"/>
                </a:solidFill>
                <a:latin typeface="Arial"/>
                <a:ea typeface="Arial"/>
                <a:cs typeface="Arial"/>
                <a:sym typeface="Arial"/>
              </a:endParaRPr>
            </a:p>
          </p:txBody>
        </p:sp>
        <p:sp>
          <p:nvSpPr>
            <p:cNvPr id="222" name="Google Shape;222;p17"/>
            <p:cNvSpPr/>
            <p:nvPr/>
          </p:nvSpPr>
          <p:spPr>
            <a:xfrm>
              <a:off x="8093031" y="1636157"/>
              <a:ext cx="4269599" cy="5042052"/>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a:solidFill>
                    <a:schemeClr val="dk1"/>
                  </a:solidFill>
                  <a:latin typeface="Arial"/>
                  <a:ea typeface="Arial"/>
                  <a:cs typeface="Arial"/>
                  <a:sym typeface="Arial"/>
                </a:rPr>
                <a:t>Belgia </a:t>
              </a:r>
              <a:r>
                <a:rPr lang="en-US" sz="2800">
                  <a:solidFill>
                    <a:schemeClr val="dk1"/>
                  </a:solidFill>
                  <a:latin typeface="Arial"/>
                  <a:ea typeface="Arial"/>
                  <a:cs typeface="Arial"/>
                  <a:sym typeface="Arial"/>
                </a:rPr>
                <a:t>(Gandawa): rozbudowana sieć ścieżek rowerowych.</a:t>
              </a:r>
              <a:endParaRPr/>
            </a:p>
            <a:p>
              <a:pPr marL="0" marR="0" lvl="0" indent="0" algn="l" rtl="0">
                <a:spcBef>
                  <a:spcPts val="0"/>
                </a:spcBef>
                <a:spcAft>
                  <a:spcPts val="0"/>
                </a:spcAft>
                <a:buNone/>
              </a:pPr>
              <a:endParaRPr sz="2800">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chemeClr val="dk1"/>
                  </a:solidFill>
                  <a:latin typeface="Arial"/>
                  <a:ea typeface="Arial"/>
                  <a:cs typeface="Arial"/>
                  <a:sym typeface="Arial"/>
                </a:rPr>
                <a:t>Dania </a:t>
              </a:r>
              <a:r>
                <a:rPr lang="en-US" sz="2800">
                  <a:solidFill>
                    <a:schemeClr val="dk1"/>
                  </a:solidFill>
                  <a:latin typeface="Arial"/>
                  <a:ea typeface="Arial"/>
                  <a:cs typeface="Arial"/>
                  <a:sym typeface="Arial"/>
                </a:rPr>
                <a:t>(Kopenhaga): system rowerów publicznych + planowanie urbanistyczne sprzyjające aktywnej mobilności. Zdjęcie: rowerzyści w Kopenhadze.</a:t>
              </a:r>
              <a:endParaRPr sz="2800">
                <a:solidFill>
                  <a:schemeClr val="dk1"/>
                </a:solidFill>
                <a:latin typeface="Arial"/>
                <a:ea typeface="Arial"/>
                <a:cs typeface="Arial"/>
                <a:sym typeface="Arial"/>
              </a:endParaRPr>
            </a:p>
          </p:txBody>
        </p:sp>
        <p:sp>
          <p:nvSpPr>
            <p:cNvPr id="223" name="Google Shape;223;p17"/>
            <p:cNvSpPr/>
            <p:nvPr/>
          </p:nvSpPr>
          <p:spPr>
            <a:xfrm>
              <a:off x="12684229" y="126953"/>
              <a:ext cx="42696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3200"/>
                <a:buFont typeface="Arial"/>
                <a:buNone/>
              </a:pPr>
              <a:r>
                <a:rPr lang="en-US" sz="3200" b="1">
                  <a:solidFill>
                    <a:schemeClr val="lt1"/>
                  </a:solidFill>
                  <a:latin typeface="Arial"/>
                  <a:ea typeface="Arial"/>
                  <a:cs typeface="Arial"/>
                  <a:sym typeface="Arial"/>
                </a:rPr>
                <a:t>Transport wiejski i transport na żądanie</a:t>
              </a:r>
              <a:endParaRPr sz="3200" b="1">
                <a:solidFill>
                  <a:schemeClr val="lt1"/>
                </a:solidFill>
                <a:latin typeface="Arial"/>
                <a:ea typeface="Arial"/>
                <a:cs typeface="Arial"/>
                <a:sym typeface="Arial"/>
              </a:endParaRPr>
            </a:p>
          </p:txBody>
        </p:sp>
        <p:sp>
          <p:nvSpPr>
            <p:cNvPr id="224" name="Google Shape;224;p17"/>
            <p:cNvSpPr/>
            <p:nvPr/>
          </p:nvSpPr>
          <p:spPr>
            <a:xfrm>
              <a:off x="12689439" y="1635166"/>
              <a:ext cx="4245536" cy="5043600"/>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dirty="0" err="1">
                  <a:solidFill>
                    <a:schemeClr val="dk1"/>
                  </a:solidFill>
                  <a:latin typeface="Arial"/>
                  <a:ea typeface="Arial"/>
                  <a:cs typeface="Arial"/>
                  <a:sym typeface="Arial"/>
                </a:rPr>
                <a:t>Hiszpania</a:t>
              </a:r>
              <a:r>
                <a:rPr lang="en-US" sz="2800" b="1" dirty="0">
                  <a:solidFill>
                    <a:schemeClr val="dk1"/>
                  </a:solidFill>
                  <a:latin typeface="Arial"/>
                  <a:ea typeface="Arial"/>
                  <a:cs typeface="Arial"/>
                  <a:sym typeface="Arial"/>
                </a:rPr>
                <a:t> </a:t>
              </a:r>
              <a:r>
                <a:rPr lang="en-US" sz="2800" dirty="0">
                  <a:solidFill>
                    <a:schemeClr val="dk1"/>
                  </a:solidFill>
                  <a:latin typeface="Arial"/>
                  <a:ea typeface="Arial"/>
                  <a:cs typeface="Arial"/>
                  <a:sym typeface="Arial"/>
                </a:rPr>
                <a:t>(</a:t>
              </a:r>
              <a:r>
                <a:rPr lang="en-US" sz="2800" dirty="0" err="1">
                  <a:solidFill>
                    <a:schemeClr val="dk1"/>
                  </a:solidFill>
                  <a:latin typeface="Arial"/>
                  <a:ea typeface="Arial"/>
                  <a:cs typeface="Arial"/>
                  <a:sym typeface="Arial"/>
                </a:rPr>
                <a:t>Kastylia</a:t>
              </a:r>
              <a:r>
                <a:rPr lang="en-US" sz="2800" dirty="0">
                  <a:solidFill>
                    <a:schemeClr val="dk1"/>
                  </a:solidFill>
                  <a:latin typeface="Arial"/>
                  <a:ea typeface="Arial"/>
                  <a:cs typeface="Arial"/>
                  <a:sym typeface="Arial"/>
                </a:rPr>
                <a:t> i León): </a:t>
              </a:r>
              <a:r>
                <a:rPr lang="en-US" sz="2800" dirty="0" err="1">
                  <a:solidFill>
                    <a:schemeClr val="dk1"/>
                  </a:solidFill>
                  <a:latin typeface="Arial"/>
                  <a:ea typeface="Arial"/>
                  <a:cs typeface="Arial"/>
                  <a:sym typeface="Arial"/>
                </a:rPr>
                <a:t>autobusy</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na</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żądanie</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łączące</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małe</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miasta</a:t>
              </a:r>
              <a:r>
                <a:rPr lang="en-US" sz="2800" dirty="0">
                  <a:solidFill>
                    <a:schemeClr val="dk1"/>
                  </a:solidFill>
                  <a:latin typeface="Arial"/>
                  <a:ea typeface="Arial"/>
                  <a:cs typeface="Arial"/>
                  <a:sym typeface="Arial"/>
                </a:rPr>
                <a:t>.</a:t>
              </a:r>
              <a:endParaRPr dirty="0"/>
            </a:p>
            <a:p>
              <a:pPr marL="0" marR="0" lvl="0" indent="0" algn="l" rtl="0">
                <a:spcBef>
                  <a:spcPts val="0"/>
                </a:spcBef>
                <a:spcAft>
                  <a:spcPts val="0"/>
                </a:spcAft>
                <a:buNone/>
              </a:pPr>
              <a:endParaRPr sz="2800" dirty="0">
                <a:solidFill>
                  <a:schemeClr val="dk1"/>
                </a:solidFill>
                <a:latin typeface="Arial"/>
                <a:ea typeface="Arial"/>
                <a:cs typeface="Arial"/>
                <a:sym typeface="Arial"/>
              </a:endParaRPr>
            </a:p>
            <a:p>
              <a:pPr marL="0" marR="0" lvl="0" indent="0" algn="l" rtl="0">
                <a:spcBef>
                  <a:spcPts val="0"/>
                </a:spcBef>
                <a:spcAft>
                  <a:spcPts val="0"/>
                </a:spcAft>
                <a:buNone/>
              </a:pPr>
              <a:endParaRPr sz="2800" dirty="0">
                <a:solidFill>
                  <a:schemeClr val="dk1"/>
                </a:solidFill>
                <a:latin typeface="Arial"/>
                <a:ea typeface="Arial"/>
                <a:cs typeface="Arial"/>
                <a:sym typeface="Arial"/>
              </a:endParaRPr>
            </a:p>
            <a:p>
              <a:pPr marL="0" marR="0" lvl="0" indent="0" algn="l" rtl="0">
                <a:spcBef>
                  <a:spcPts val="0"/>
                </a:spcBef>
                <a:spcAft>
                  <a:spcPts val="0"/>
                </a:spcAft>
                <a:buNone/>
              </a:pPr>
              <a:r>
                <a:rPr lang="en-US" sz="2800" b="1" dirty="0">
                  <a:solidFill>
                    <a:schemeClr val="dk1"/>
                  </a:solidFill>
                  <a:latin typeface="Arial"/>
                  <a:ea typeface="Arial"/>
                  <a:cs typeface="Arial"/>
                  <a:sym typeface="Arial"/>
                </a:rPr>
                <a:t>SMARTA-NET </a:t>
              </a:r>
              <a:r>
                <a:rPr lang="en-US" sz="2800" dirty="0">
                  <a:solidFill>
                    <a:schemeClr val="dk1"/>
                  </a:solidFill>
                  <a:latin typeface="Arial"/>
                  <a:ea typeface="Arial"/>
                  <a:cs typeface="Arial"/>
                  <a:sym typeface="Arial"/>
                </a:rPr>
                <a:t>(UE): </a:t>
              </a:r>
              <a:r>
                <a:rPr lang="en-US" sz="2800" dirty="0" err="1">
                  <a:solidFill>
                    <a:schemeClr val="dk1"/>
                  </a:solidFill>
                  <a:latin typeface="Arial"/>
                  <a:ea typeface="Arial"/>
                  <a:cs typeface="Arial"/>
                  <a:sym typeface="Arial"/>
                </a:rPr>
                <a:t>projekt</a:t>
              </a:r>
              <a:r>
                <a:rPr lang="en-US" sz="2800" dirty="0">
                  <a:solidFill>
                    <a:schemeClr val="dk1"/>
                  </a:solidFill>
                  <a:latin typeface="Arial"/>
                  <a:ea typeface="Arial"/>
                  <a:cs typeface="Arial"/>
                  <a:sym typeface="Arial"/>
                </a:rPr>
                <a:t> DG MOVE (2019–2024) </a:t>
              </a:r>
              <a:r>
                <a:rPr lang="en-US" sz="2800" dirty="0" err="1">
                  <a:solidFill>
                    <a:schemeClr val="dk1"/>
                  </a:solidFill>
                  <a:latin typeface="Arial"/>
                  <a:ea typeface="Arial"/>
                  <a:cs typeface="Arial"/>
                  <a:sym typeface="Arial"/>
                </a:rPr>
                <a:t>wspierający</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pilotażowe</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projekty</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mobilności</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na</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obszarach</a:t>
              </a:r>
              <a:r>
                <a:rPr lang="en-US" sz="2800" dirty="0">
                  <a:solidFill>
                    <a:schemeClr val="dk1"/>
                  </a:solidFill>
                  <a:latin typeface="Arial"/>
                  <a:ea typeface="Arial"/>
                  <a:cs typeface="Arial"/>
                  <a:sym typeface="Arial"/>
                </a:rPr>
                <a:t> </a:t>
              </a:r>
              <a:r>
                <a:rPr lang="en-US" sz="2800" dirty="0" err="1">
                  <a:solidFill>
                    <a:schemeClr val="dk1"/>
                  </a:solidFill>
                  <a:latin typeface="Arial"/>
                  <a:ea typeface="Arial"/>
                  <a:cs typeface="Arial"/>
                  <a:sym typeface="Arial"/>
                </a:rPr>
                <a:t>wiejskich</a:t>
              </a:r>
              <a:r>
                <a:rPr lang="en-US" sz="2800"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225" name="Google Shape;225;p17"/>
            <p:cNvSpPr/>
            <p:nvPr/>
          </p:nvSpPr>
          <p:spPr>
            <a:xfrm>
              <a:off x="17275004" y="126953"/>
              <a:ext cx="42696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lt1"/>
                </a:buClr>
                <a:buSzPts val="3200"/>
                <a:buFont typeface="Arial"/>
                <a:buNone/>
              </a:pPr>
              <a:r>
                <a:rPr lang="en-US" sz="2800" b="1" dirty="0" err="1">
                  <a:solidFill>
                    <a:schemeClr val="lt1"/>
                  </a:solidFill>
                  <a:latin typeface="Arial"/>
                  <a:ea typeface="Arial"/>
                  <a:cs typeface="Arial"/>
                  <a:sym typeface="Arial"/>
                </a:rPr>
                <a:t>Cyfrowe</a:t>
              </a:r>
              <a:r>
                <a:rPr lang="en-US" sz="2800" b="1" dirty="0">
                  <a:solidFill>
                    <a:schemeClr val="lt1"/>
                  </a:solidFill>
                  <a:latin typeface="Arial"/>
                  <a:ea typeface="Arial"/>
                  <a:cs typeface="Arial"/>
                  <a:sym typeface="Arial"/>
                </a:rPr>
                <a:t> i </a:t>
              </a:r>
              <a:r>
                <a:rPr lang="en-US" sz="2800" b="1" dirty="0" err="1">
                  <a:solidFill>
                    <a:schemeClr val="lt1"/>
                  </a:solidFill>
                  <a:latin typeface="Arial"/>
                  <a:ea typeface="Arial"/>
                  <a:cs typeface="Arial"/>
                  <a:sym typeface="Arial"/>
                </a:rPr>
                <a:t>inteligentne</a:t>
              </a:r>
              <a:r>
                <a:rPr lang="en-US" sz="2800" b="1" dirty="0">
                  <a:solidFill>
                    <a:schemeClr val="lt1"/>
                  </a:solidFill>
                  <a:latin typeface="Arial"/>
                  <a:ea typeface="Arial"/>
                  <a:cs typeface="Arial"/>
                  <a:sym typeface="Arial"/>
                </a:rPr>
                <a:t> </a:t>
              </a:r>
              <a:r>
                <a:rPr lang="en-US" sz="2800" b="1" dirty="0" err="1">
                  <a:solidFill>
                    <a:schemeClr val="lt1"/>
                  </a:solidFill>
                  <a:latin typeface="Arial"/>
                  <a:ea typeface="Arial"/>
                  <a:cs typeface="Arial"/>
                  <a:sym typeface="Arial"/>
                </a:rPr>
                <a:t>rozwiązania</a:t>
              </a:r>
              <a:r>
                <a:rPr lang="en-US" sz="2800" b="1" dirty="0">
                  <a:solidFill>
                    <a:schemeClr val="lt1"/>
                  </a:solidFill>
                  <a:latin typeface="Arial"/>
                  <a:ea typeface="Arial"/>
                  <a:cs typeface="Arial"/>
                  <a:sym typeface="Arial"/>
                </a:rPr>
                <a:t> w </a:t>
              </a:r>
              <a:r>
                <a:rPr lang="en-US" sz="2800" b="1" dirty="0" err="1">
                  <a:solidFill>
                    <a:schemeClr val="lt1"/>
                  </a:solidFill>
                  <a:latin typeface="Arial"/>
                  <a:ea typeface="Arial"/>
                  <a:cs typeface="Arial"/>
                  <a:sym typeface="Arial"/>
                </a:rPr>
                <a:t>zakresie</a:t>
              </a:r>
              <a:r>
                <a:rPr lang="en-US" sz="2800" b="1" dirty="0">
                  <a:solidFill>
                    <a:schemeClr val="lt1"/>
                  </a:solidFill>
                  <a:latin typeface="Arial"/>
                  <a:ea typeface="Arial"/>
                  <a:cs typeface="Arial"/>
                  <a:sym typeface="Arial"/>
                </a:rPr>
                <a:t> </a:t>
              </a:r>
              <a:r>
                <a:rPr lang="en-US" sz="2800" b="1" dirty="0" err="1">
                  <a:solidFill>
                    <a:schemeClr val="lt1"/>
                  </a:solidFill>
                  <a:latin typeface="Arial"/>
                  <a:ea typeface="Arial"/>
                  <a:cs typeface="Arial"/>
                  <a:sym typeface="Arial"/>
                </a:rPr>
                <a:t>mobilności</a:t>
              </a:r>
              <a:endParaRPr sz="2800" b="1" dirty="0">
                <a:solidFill>
                  <a:schemeClr val="lt1"/>
                </a:solidFill>
                <a:latin typeface="Arial"/>
                <a:ea typeface="Arial"/>
                <a:cs typeface="Arial"/>
                <a:sym typeface="Arial"/>
              </a:endParaRPr>
            </a:p>
          </p:txBody>
        </p:sp>
        <p:sp>
          <p:nvSpPr>
            <p:cNvPr id="226" name="Google Shape;226;p17"/>
            <p:cNvSpPr/>
            <p:nvPr/>
          </p:nvSpPr>
          <p:spPr>
            <a:xfrm>
              <a:off x="17275004" y="1629973"/>
              <a:ext cx="4245536" cy="5081725"/>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a:solidFill>
                    <a:schemeClr val="dk1"/>
                  </a:solidFill>
                  <a:latin typeface="Arial"/>
                  <a:ea typeface="Arial"/>
                  <a:cs typeface="Arial"/>
                  <a:sym typeface="Arial"/>
                </a:rPr>
                <a:t>Dania</a:t>
              </a:r>
              <a:r>
                <a:rPr lang="en-US" sz="2800">
                  <a:solidFill>
                    <a:schemeClr val="dk1"/>
                  </a:solidFill>
                  <a:latin typeface="Arial"/>
                  <a:ea typeface="Arial"/>
                  <a:cs typeface="Arial"/>
                  <a:sym typeface="Arial"/>
                </a:rPr>
                <a:t>: Rejseplanen – krajowy planer podróży działający w czasie rzeczywistym.</a:t>
              </a:r>
              <a:endParaRPr/>
            </a:p>
            <a:p>
              <a:pPr marL="0" marR="0" lvl="0" indent="0" algn="l" rtl="0">
                <a:spcBef>
                  <a:spcPts val="0"/>
                </a:spcBef>
                <a:spcAft>
                  <a:spcPts val="0"/>
                </a:spcAft>
                <a:buNone/>
              </a:pPr>
              <a:endParaRPr sz="2800">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chemeClr val="dk1"/>
                  </a:solidFill>
                  <a:latin typeface="Arial"/>
                  <a:ea typeface="Arial"/>
                  <a:cs typeface="Arial"/>
                  <a:sym typeface="Arial"/>
                </a:rPr>
                <a:t>Hiszpania </a:t>
              </a:r>
              <a:r>
                <a:rPr lang="en-US" sz="2800">
                  <a:solidFill>
                    <a:schemeClr val="dk1"/>
                  </a:solidFill>
                  <a:latin typeface="Arial"/>
                  <a:ea typeface="Arial"/>
                  <a:cs typeface="Arial"/>
                  <a:sym typeface="Arial"/>
                </a:rPr>
                <a:t>(Barcelona): MobilitApp integrująca metro, autobusy, tramwaje i systemy rowerów publicznych.</a:t>
              </a:r>
              <a:endParaRPr sz="2800">
                <a:solidFill>
                  <a:schemeClr val="dk1"/>
                </a:solidFill>
                <a:latin typeface="Arial"/>
                <a:ea typeface="Arial"/>
                <a:cs typeface="Arial"/>
                <a:sym typeface="Arial"/>
              </a:endParaRPr>
            </a:p>
          </p:txBody>
        </p:sp>
      </p:grpSp>
      <p:sp>
        <p:nvSpPr>
          <p:cNvPr id="227" name="Google Shape;227;p17"/>
          <p:cNvSpPr/>
          <p:nvPr/>
        </p:nvSpPr>
        <p:spPr>
          <a:xfrm>
            <a:off x="19316056" y="2840227"/>
            <a:ext cx="4269600"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3200"/>
              <a:buFont typeface="Arial"/>
              <a:buNone/>
            </a:pPr>
            <a:r>
              <a:rPr lang="en-US" sz="3200" b="1">
                <a:solidFill>
                  <a:schemeClr val="lt1"/>
                </a:solidFill>
                <a:latin typeface="Arial"/>
                <a:ea typeface="Arial"/>
                <a:cs typeface="Arial"/>
                <a:sym typeface="Arial"/>
              </a:rPr>
              <a:t>Zrównoważony transport morski i intermodalny</a:t>
            </a:r>
            <a:endParaRPr sz="3200" b="1">
              <a:solidFill>
                <a:schemeClr val="lt1"/>
              </a:solidFill>
              <a:latin typeface="Arial"/>
              <a:ea typeface="Arial"/>
              <a:cs typeface="Arial"/>
              <a:sym typeface="Arial"/>
            </a:endParaRPr>
          </a:p>
        </p:txBody>
      </p:sp>
      <p:sp>
        <p:nvSpPr>
          <p:cNvPr id="228" name="Google Shape;228;p17"/>
          <p:cNvSpPr/>
          <p:nvPr/>
        </p:nvSpPr>
        <p:spPr>
          <a:xfrm>
            <a:off x="19321266" y="4348440"/>
            <a:ext cx="4245536" cy="5043600"/>
          </a:xfrm>
          <a:prstGeom prst="rect">
            <a:avLst/>
          </a:prstGeom>
          <a:solidFill>
            <a:srgbClr val="CBEDD1">
              <a:alpha val="89411"/>
            </a:srgbClr>
          </a:solidFill>
          <a:ln w="19050" cap="flat" cmpd="sng">
            <a:solidFill>
              <a:srgbClr val="CBEDD1">
                <a:alpha val="89411"/>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None/>
            </a:pPr>
            <a:r>
              <a:rPr lang="en-US" sz="2800" b="1">
                <a:solidFill>
                  <a:schemeClr val="dk1"/>
                </a:solidFill>
                <a:latin typeface="Arial"/>
                <a:ea typeface="Arial"/>
                <a:cs typeface="Arial"/>
                <a:sym typeface="Arial"/>
              </a:rPr>
              <a:t>Dania: </a:t>
            </a:r>
            <a:r>
              <a:rPr lang="en-US" sz="2800">
                <a:solidFill>
                  <a:schemeClr val="dk1"/>
                </a:solidFill>
                <a:latin typeface="Arial"/>
                <a:ea typeface="Arial"/>
                <a:cs typeface="Arial"/>
                <a:sym typeface="Arial"/>
              </a:rPr>
              <a:t>promy elektryczne na krótkich trasach</a:t>
            </a:r>
            <a:r>
              <a:rPr lang="en-US" sz="2800" b="1">
                <a:solidFill>
                  <a:schemeClr val="dk1"/>
                </a:solidFill>
                <a:latin typeface="Arial"/>
                <a:ea typeface="Arial"/>
                <a:cs typeface="Arial"/>
                <a:sym typeface="Arial"/>
              </a:rPr>
              <a:t>.</a:t>
            </a:r>
            <a:endParaRPr/>
          </a:p>
          <a:p>
            <a:pPr marL="0" marR="0" lvl="0" indent="0" algn="l" rtl="0">
              <a:spcBef>
                <a:spcPts val="0"/>
              </a:spcBef>
              <a:spcAft>
                <a:spcPts val="0"/>
              </a:spcAft>
              <a:buNone/>
            </a:pPr>
            <a:endParaRPr sz="2800" b="1">
              <a:solidFill>
                <a:schemeClr val="dk1"/>
              </a:solidFill>
              <a:latin typeface="Arial"/>
              <a:ea typeface="Arial"/>
              <a:cs typeface="Arial"/>
              <a:sym typeface="Arial"/>
            </a:endParaRPr>
          </a:p>
          <a:p>
            <a:pPr marL="0" marR="0" lvl="0" indent="0" algn="l" rtl="0">
              <a:spcBef>
                <a:spcPts val="0"/>
              </a:spcBef>
              <a:spcAft>
                <a:spcPts val="0"/>
              </a:spcAft>
              <a:buNone/>
            </a:pPr>
            <a:endParaRPr sz="2800" b="1">
              <a:solidFill>
                <a:schemeClr val="dk1"/>
              </a:solidFill>
              <a:latin typeface="Arial"/>
              <a:ea typeface="Arial"/>
              <a:cs typeface="Arial"/>
              <a:sym typeface="Arial"/>
            </a:endParaRPr>
          </a:p>
          <a:p>
            <a:pPr marL="0" marR="0" lvl="0" indent="0" algn="l" rtl="0">
              <a:spcBef>
                <a:spcPts val="0"/>
              </a:spcBef>
              <a:spcAft>
                <a:spcPts val="0"/>
              </a:spcAft>
              <a:buNone/>
            </a:pPr>
            <a:r>
              <a:rPr lang="en-US" sz="2800" b="1">
                <a:solidFill>
                  <a:schemeClr val="dk1"/>
                </a:solidFill>
                <a:latin typeface="Arial"/>
                <a:ea typeface="Arial"/>
                <a:cs typeface="Arial"/>
                <a:sym typeface="Arial"/>
              </a:rPr>
              <a:t>Belgia: </a:t>
            </a:r>
            <a:r>
              <a:rPr lang="en-US" sz="2800">
                <a:solidFill>
                  <a:schemeClr val="dk1"/>
                </a:solidFill>
                <a:latin typeface="Arial"/>
                <a:ea typeface="Arial"/>
                <a:cs typeface="Arial"/>
                <a:sym typeface="Arial"/>
              </a:rPr>
              <a:t>porty łączące kolej, autobusy i rowery w celu zapewnienia zrównoważonej turystyki morskiej.</a:t>
            </a:r>
            <a:endParaRPr sz="28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11500"/>
              <a:buFont typeface="Arial"/>
              <a:buNone/>
            </a:pPr>
            <a:r>
              <a:rPr lang="en-US" sz="10500" b="1" dirty="0"/>
              <a:t>5. </a:t>
            </a:r>
            <a:r>
              <a:rPr lang="en-US" sz="10500" b="1" dirty="0" err="1"/>
              <a:t>Zadanie</a:t>
            </a:r>
            <a:r>
              <a:rPr lang="en-US" sz="10500" b="1" dirty="0"/>
              <a:t> </a:t>
            </a:r>
            <a:r>
              <a:rPr lang="en-US" sz="10500" b="1" dirty="0" err="1"/>
              <a:t>grupowe</a:t>
            </a:r>
            <a:r>
              <a:rPr lang="en-US" sz="10500" b="1" dirty="0"/>
              <a:t>: </a:t>
            </a:r>
            <a:r>
              <a:rPr lang="en-US" sz="10500" b="1" dirty="0" err="1"/>
              <a:t>Opracowanie</a:t>
            </a:r>
            <a:r>
              <a:rPr lang="en-US" sz="10500" b="1" dirty="0"/>
              <a:t> </a:t>
            </a:r>
            <a:r>
              <a:rPr lang="en-US" sz="10500" b="1" dirty="0" err="1"/>
              <a:t>planu</a:t>
            </a:r>
            <a:r>
              <a:rPr lang="en-US" sz="10500" b="1" dirty="0"/>
              <a:t> </a:t>
            </a:r>
            <a:r>
              <a:rPr lang="en-US" sz="10500" b="1" dirty="0" err="1"/>
              <a:t>mobilności</a:t>
            </a:r>
            <a:endParaRPr sz="10400" dirty="0"/>
          </a:p>
        </p:txBody>
      </p:sp>
    </p:spTree>
    <p:extLst>
      <p:ext uri="{BB962C8B-B14F-4D97-AF65-F5344CB8AC3E}">
        <p14:creationId xmlns:p14="http://schemas.microsoft.com/office/powerpoint/2010/main" val="1056529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9"/>
          <p:cNvSpPr txBox="1"/>
          <p:nvPr/>
        </p:nvSpPr>
        <p:spPr>
          <a:xfrm>
            <a:off x="761999" y="2610913"/>
            <a:ext cx="21820910" cy="8449056"/>
          </a:xfrm>
          <a:prstGeom prst="rect">
            <a:avLst/>
          </a:prstGeom>
          <a:noFill/>
          <a:ln>
            <a:noFill/>
          </a:ln>
        </p:spPr>
        <p:txBody>
          <a:bodyPr spcFirstLastPara="1" wrap="square" lIns="0" tIns="118850" rIns="0" bIns="0" anchor="t" anchorCtr="0">
            <a:noAutofit/>
          </a:bodyPr>
          <a:lstStyle/>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W </a:t>
            </a:r>
            <a:r>
              <a:rPr lang="en-US" sz="4000" dirty="0" err="1">
                <a:solidFill>
                  <a:srgbClr val="323232"/>
                </a:solidFill>
                <a:latin typeface="Arial"/>
                <a:ea typeface="Arial"/>
                <a:cs typeface="Arial"/>
                <a:sym typeface="Arial"/>
              </a:rPr>
              <a:t>małych</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grupach</a:t>
            </a:r>
            <a:r>
              <a:rPr lang="en-US" sz="4000" dirty="0">
                <a:solidFill>
                  <a:srgbClr val="323232"/>
                </a:solidFill>
                <a:latin typeface="Arial"/>
                <a:ea typeface="Arial"/>
                <a:cs typeface="Arial"/>
                <a:sym typeface="Arial"/>
              </a:rPr>
              <a:t>:</a:t>
            </a:r>
            <a:endParaRPr dirty="0"/>
          </a:p>
          <a:p>
            <a:pPr marL="0" marR="0" lvl="0" indent="0" algn="just" rtl="0">
              <a:lnSpc>
                <a:spcPct val="90000"/>
              </a:lnSpc>
              <a:spcBef>
                <a:spcPts val="2000"/>
              </a:spcBef>
              <a:spcAft>
                <a:spcPts val="0"/>
              </a:spcAft>
              <a:buClr>
                <a:srgbClr val="323232"/>
              </a:buClr>
              <a:buSzPts val="4000"/>
              <a:buFont typeface="Arial"/>
              <a:buNone/>
            </a:pPr>
            <a:r>
              <a:rPr lang="en-US" sz="4000" b="1" dirty="0" err="1">
                <a:solidFill>
                  <a:srgbClr val="323232"/>
                </a:solidFill>
                <a:latin typeface="Arial"/>
                <a:ea typeface="Arial"/>
                <a:cs typeface="Arial"/>
                <a:sym typeface="Arial"/>
              </a:rPr>
              <a:t>Opracuj</a:t>
            </a:r>
            <a:r>
              <a:rPr lang="en-US" sz="4000" b="1" dirty="0">
                <a:solidFill>
                  <a:srgbClr val="323232"/>
                </a:solidFill>
                <a:latin typeface="Arial"/>
                <a:ea typeface="Arial"/>
                <a:cs typeface="Arial"/>
                <a:sym typeface="Arial"/>
              </a:rPr>
              <a:t> plan </a:t>
            </a:r>
            <a:r>
              <a:rPr lang="en-US" sz="4000" b="1" dirty="0" err="1">
                <a:solidFill>
                  <a:srgbClr val="323232"/>
                </a:solidFill>
                <a:latin typeface="Arial"/>
                <a:ea typeface="Arial"/>
                <a:cs typeface="Arial"/>
                <a:sym typeface="Arial"/>
              </a:rPr>
              <a:t>zrównoważonej</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mobilności</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turystycznej</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dla</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danego</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miejsca</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docelowego</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rzeczywistego</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lub</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wyimaginowanego</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przy</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użyciu</a:t>
            </a:r>
            <a:r>
              <a:rPr lang="en-US" sz="4000" b="1" dirty="0">
                <a:solidFill>
                  <a:srgbClr val="323232"/>
                </a:solidFill>
                <a:latin typeface="Arial"/>
                <a:ea typeface="Arial"/>
                <a:cs typeface="Arial"/>
                <a:sym typeface="Arial"/>
              </a:rPr>
              <a:t> </a:t>
            </a:r>
            <a:r>
              <a:rPr lang="en-US" sz="4000" b="1" dirty="0" err="1">
                <a:solidFill>
                  <a:srgbClr val="323232"/>
                </a:solidFill>
                <a:latin typeface="Arial"/>
                <a:ea typeface="Arial"/>
                <a:cs typeface="Arial"/>
                <a:sym typeface="Arial"/>
              </a:rPr>
              <a:t>modelu</a:t>
            </a:r>
            <a:r>
              <a:rPr lang="en-US" sz="4000" b="1" dirty="0">
                <a:solidFill>
                  <a:srgbClr val="323232"/>
                </a:solidFill>
                <a:latin typeface="Arial"/>
                <a:ea typeface="Arial"/>
                <a:cs typeface="Arial"/>
                <a:sym typeface="Arial"/>
              </a:rPr>
              <a:t> ASI. </a:t>
            </a:r>
            <a:endParaRPr dirty="0"/>
          </a:p>
          <a:p>
            <a:pPr marL="0" marR="0" lvl="0" indent="0" algn="just" rtl="0">
              <a:lnSpc>
                <a:spcPct val="90000"/>
              </a:lnSpc>
              <a:spcBef>
                <a:spcPts val="2000"/>
              </a:spcBef>
              <a:spcAft>
                <a:spcPts val="0"/>
              </a:spcAft>
              <a:buClr>
                <a:srgbClr val="323232"/>
              </a:buClr>
              <a:buSzPts val="4000"/>
              <a:buFont typeface="Arial"/>
              <a:buNone/>
            </a:pPr>
            <a:endParaRPr sz="4000" b="1"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en-US" sz="4000" i="1" dirty="0" err="1">
                <a:solidFill>
                  <a:srgbClr val="323232"/>
                </a:solidFill>
                <a:latin typeface="Arial"/>
                <a:ea typeface="Arial"/>
                <a:cs typeface="Arial"/>
                <a:sym typeface="Arial"/>
              </a:rPr>
              <a:t>Określ</a:t>
            </a:r>
            <a:r>
              <a:rPr lang="en-US" sz="4000" i="1" dirty="0">
                <a:solidFill>
                  <a:srgbClr val="323232"/>
                </a:solidFill>
                <a:latin typeface="Arial"/>
                <a:ea typeface="Arial"/>
                <a:cs typeface="Arial"/>
                <a:sym typeface="Arial"/>
              </a:rPr>
              <a:t>: </a:t>
            </a:r>
            <a:endParaRPr dirty="0"/>
          </a:p>
          <a:p>
            <a:pPr marL="571500" marR="0" lvl="0" indent="-571500" algn="just" rtl="0">
              <a:lnSpc>
                <a:spcPct val="90000"/>
              </a:lnSpc>
              <a:spcBef>
                <a:spcPts val="0"/>
              </a:spcBef>
              <a:spcAft>
                <a:spcPts val="0"/>
              </a:spcAft>
              <a:buClr>
                <a:srgbClr val="323232"/>
              </a:buClr>
              <a:buSzPts val="4000"/>
              <a:buFont typeface="Arial"/>
              <a:buChar char="-"/>
            </a:pPr>
            <a:r>
              <a:rPr lang="en-US" sz="4000" dirty="0">
                <a:solidFill>
                  <a:srgbClr val="323232"/>
                </a:solidFill>
                <a:latin typeface="Arial"/>
                <a:ea typeface="Arial"/>
                <a:cs typeface="Arial"/>
                <a:sym typeface="Arial"/>
              </a:rPr>
              <a:t>2 </a:t>
            </a:r>
            <a:r>
              <a:rPr lang="en-US" sz="4000" dirty="0" err="1">
                <a:solidFill>
                  <a:srgbClr val="323232"/>
                </a:solidFill>
                <a:latin typeface="Arial"/>
                <a:ea typeface="Arial"/>
                <a:cs typeface="Arial"/>
                <a:sym typeface="Arial"/>
              </a:rPr>
              <a:t>działania</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ramach</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kategorii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Unikaj</a:t>
            </a:r>
            <a:endParaRPr dirty="0"/>
          </a:p>
          <a:p>
            <a:pPr marL="571500" marR="0" lvl="0" indent="-571500" algn="just" rtl="0">
              <a:lnSpc>
                <a:spcPct val="90000"/>
              </a:lnSpc>
              <a:spcBef>
                <a:spcPts val="0"/>
              </a:spcBef>
              <a:spcAft>
                <a:spcPts val="0"/>
              </a:spcAft>
              <a:buClr>
                <a:srgbClr val="323232"/>
              </a:buClr>
              <a:buSzPts val="4000"/>
              <a:buFont typeface="Arial"/>
              <a:buChar char="-"/>
            </a:pPr>
            <a:r>
              <a:rPr lang="en-US" sz="4000" dirty="0">
                <a:solidFill>
                  <a:srgbClr val="323232"/>
                </a:solidFill>
                <a:latin typeface="Arial"/>
                <a:ea typeface="Arial"/>
                <a:cs typeface="Arial"/>
                <a:sym typeface="Arial"/>
              </a:rPr>
              <a:t>2 </a:t>
            </a:r>
            <a:r>
              <a:rPr lang="en-US" sz="4000" dirty="0" err="1">
                <a:solidFill>
                  <a:srgbClr val="323232"/>
                </a:solidFill>
                <a:latin typeface="Arial"/>
                <a:ea typeface="Arial"/>
                <a:cs typeface="Arial"/>
                <a:sym typeface="Arial"/>
              </a:rPr>
              <a:t>działania</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ramach</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Zmiana</a:t>
            </a:r>
            <a:r>
              <a:rPr lang="en-US" sz="4000" dirty="0">
                <a:solidFill>
                  <a:srgbClr val="323232"/>
                </a:solidFill>
                <a:latin typeface="Arial"/>
                <a:ea typeface="Arial"/>
                <a:cs typeface="Arial"/>
                <a:sym typeface="Arial"/>
              </a:rPr>
              <a:t>” </a:t>
            </a:r>
            <a:endParaRPr dirty="0"/>
          </a:p>
          <a:p>
            <a:pPr marL="571500" marR="0" lvl="0" indent="-571500" algn="just" rtl="0">
              <a:lnSpc>
                <a:spcPct val="90000"/>
              </a:lnSpc>
              <a:spcBef>
                <a:spcPts val="0"/>
              </a:spcBef>
              <a:spcAft>
                <a:spcPts val="0"/>
              </a:spcAft>
              <a:buClr>
                <a:srgbClr val="323232"/>
              </a:buClr>
              <a:buSzPts val="4000"/>
              <a:buFont typeface="Arial"/>
              <a:buChar char="-"/>
            </a:pPr>
            <a:r>
              <a:rPr lang="en-US" sz="4000" dirty="0">
                <a:solidFill>
                  <a:srgbClr val="323232"/>
                </a:solidFill>
                <a:latin typeface="Arial"/>
                <a:ea typeface="Arial"/>
                <a:cs typeface="Arial"/>
                <a:sym typeface="Arial"/>
              </a:rPr>
              <a:t>1 </a:t>
            </a:r>
            <a:r>
              <a:rPr lang="en-US" sz="4000" dirty="0" err="1">
                <a:solidFill>
                  <a:srgbClr val="323232"/>
                </a:solidFill>
                <a:latin typeface="Arial"/>
                <a:ea typeface="Arial"/>
                <a:cs typeface="Arial"/>
                <a:sym typeface="Arial"/>
              </a:rPr>
              <a:t>działanie</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ramach</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Poprawa</a:t>
            </a:r>
            <a:r>
              <a:rPr lang="en-US" sz="4000" dirty="0">
                <a:solidFill>
                  <a:srgbClr val="323232"/>
                </a:solidFill>
                <a:latin typeface="Arial"/>
                <a:ea typeface="Arial"/>
                <a:cs typeface="Arial"/>
                <a:sym typeface="Arial"/>
              </a:rPr>
              <a:t>”</a:t>
            </a:r>
            <a:endParaRPr dirty="0"/>
          </a:p>
          <a:p>
            <a:pPr marL="571500" marR="0" lvl="0" indent="-571500" algn="just" rtl="0">
              <a:lnSpc>
                <a:spcPct val="90000"/>
              </a:lnSpc>
              <a:spcBef>
                <a:spcPts val="0"/>
              </a:spcBef>
              <a:spcAft>
                <a:spcPts val="0"/>
              </a:spcAft>
              <a:buClr>
                <a:srgbClr val="323232"/>
              </a:buClr>
              <a:buSzPts val="4000"/>
              <a:buFont typeface="Arial"/>
              <a:buChar char="-"/>
            </a:pPr>
            <a:r>
              <a:rPr lang="en-US" sz="4000" dirty="0" err="1">
                <a:solidFill>
                  <a:srgbClr val="323232"/>
                </a:solidFill>
                <a:latin typeface="Arial"/>
                <a:ea typeface="Arial"/>
                <a:cs typeface="Arial"/>
                <a:sym typeface="Arial"/>
              </a:rPr>
              <a:t>Odpowiedzialne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podmioty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władze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lokalne</a:t>
            </a:r>
            <a:r>
              <a:rPr lang="en-US" sz="4000" dirty="0">
                <a:solidFill>
                  <a:srgbClr val="323232"/>
                </a:solidFill>
                <a:latin typeface="Arial"/>
                <a:ea typeface="Arial"/>
                <a:cs typeface="Arial"/>
                <a:sym typeface="Arial"/>
              </a:rPr>
              <a:t>, MŚP, </a:t>
            </a:r>
            <a:r>
              <a:rPr lang="en-US" sz="4000" dirty="0" err="1">
                <a:solidFill>
                  <a:srgbClr val="323232"/>
                </a:solidFill>
                <a:latin typeface="Arial"/>
                <a:ea typeface="Arial"/>
                <a:cs typeface="Arial"/>
                <a:sym typeface="Arial"/>
              </a:rPr>
              <a:t>grupy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społeczne</a:t>
            </a:r>
            <a:r>
              <a:rPr lang="en-US" sz="4000" dirty="0">
                <a:solidFill>
                  <a:srgbClr val="323232"/>
                </a:solidFill>
                <a:latin typeface="Arial"/>
                <a:ea typeface="Arial"/>
                <a:cs typeface="Arial"/>
                <a:sym typeface="Arial"/>
              </a:rPr>
              <a:t>)</a:t>
            </a:r>
            <a:endParaRPr dirty="0"/>
          </a:p>
          <a:p>
            <a:pPr marL="571500" marR="0" lvl="0" indent="-571500" algn="just" rtl="0">
              <a:lnSpc>
                <a:spcPct val="90000"/>
              </a:lnSpc>
              <a:spcBef>
                <a:spcPts val="0"/>
              </a:spcBef>
              <a:spcAft>
                <a:spcPts val="0"/>
              </a:spcAft>
              <a:buClr>
                <a:srgbClr val="323232"/>
              </a:buClr>
              <a:buSzPts val="4000"/>
              <a:buFont typeface="Arial"/>
              <a:buChar char="-"/>
            </a:pPr>
            <a:r>
              <a:rPr lang="en-US" sz="4000" dirty="0" err="1">
                <a:solidFill>
                  <a:srgbClr val="323232"/>
                </a:solidFill>
                <a:latin typeface="Arial"/>
                <a:ea typeface="Arial"/>
                <a:cs typeface="Arial"/>
                <a:sym typeface="Arial"/>
              </a:rPr>
              <a:t>Oczekiwane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korzyści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środowiskowe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ekonomiczne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społeczne</a:t>
            </a:r>
            <a:r>
              <a:rPr lang="en-US" sz="4000" dirty="0">
                <a:solidFill>
                  <a:srgbClr val="323232"/>
                </a:solidFill>
                <a:latin typeface="Arial"/>
                <a:ea typeface="Arial"/>
                <a:cs typeface="Arial"/>
                <a:sym typeface="Arial"/>
              </a:rPr>
              <a:t>)</a:t>
            </a: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en-US" sz="4000" i="1" dirty="0" err="1">
                <a:solidFill>
                  <a:srgbClr val="323232"/>
                </a:solidFill>
                <a:latin typeface="Arial"/>
                <a:ea typeface="Arial"/>
                <a:cs typeface="Arial"/>
                <a:sym typeface="Arial"/>
              </a:rPr>
              <a:t>Każda</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grupa</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dzieli</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się</a:t>
            </a:r>
            <a:r>
              <a:rPr lang="en-US" sz="4000" i="1" dirty="0">
                <a:solidFill>
                  <a:srgbClr val="323232"/>
                </a:solidFill>
                <a:latin typeface="Arial"/>
                <a:ea typeface="Arial"/>
                <a:cs typeface="Arial"/>
                <a:sym typeface="Arial"/>
              </a:rPr>
              <a:t> z </a:t>
            </a:r>
            <a:r>
              <a:rPr lang="en-US" sz="4000" i="1" dirty="0" err="1">
                <a:solidFill>
                  <a:srgbClr val="323232"/>
                </a:solidFill>
                <a:latin typeface="Arial"/>
                <a:ea typeface="Arial"/>
                <a:cs typeface="Arial"/>
                <a:sym typeface="Arial"/>
              </a:rPr>
              <a:t>klasą</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jedną</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kluczową</a:t>
            </a:r>
            <a:r>
              <a:rPr lang="en-US" sz="4000" i="1" dirty="0">
                <a:solidFill>
                  <a:srgbClr val="323232"/>
                </a:solidFill>
                <a:latin typeface="Arial"/>
                <a:ea typeface="Arial"/>
                <a:cs typeface="Arial"/>
                <a:sym typeface="Arial"/>
              </a:rPr>
              <a:t> </a:t>
            </a:r>
            <a:r>
              <a:rPr lang="en-US" sz="4000" i="1" dirty="0" err="1">
                <a:solidFill>
                  <a:srgbClr val="323232"/>
                </a:solidFill>
                <a:latin typeface="Arial"/>
                <a:ea typeface="Arial"/>
                <a:cs typeface="Arial"/>
                <a:sym typeface="Arial"/>
              </a:rPr>
              <a:t>ideą</a:t>
            </a:r>
            <a:r>
              <a:rPr lang="en-US" sz="4000" dirty="0">
                <a:solidFill>
                  <a:srgbClr val="323232"/>
                </a:solidFill>
                <a:latin typeface="Arial"/>
                <a:ea typeface="Arial"/>
                <a:cs typeface="Arial"/>
                <a:sym typeface="Arial"/>
              </a:rPr>
              <a:t>. </a:t>
            </a:r>
            <a:endParaRPr sz="4000" dirty="0">
              <a:solidFill>
                <a:srgbClr val="323232"/>
              </a:solidFill>
              <a:latin typeface="Arial"/>
              <a:ea typeface="Arial"/>
              <a:cs typeface="Arial"/>
              <a:sym typeface="Arial"/>
            </a:endParaRPr>
          </a:p>
        </p:txBody>
      </p:sp>
      <p:sp>
        <p:nvSpPr>
          <p:cNvPr id="239" name="Google Shape;239;p19"/>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5. Zadanie grupowe: Opracowanie planu mobilności</a:t>
            </a:r>
            <a:endParaRPr sz="4800">
              <a:solidFill>
                <a:schemeClr val="accen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sz="10500" b="1" dirty="0"/>
              <a:t>6. </a:t>
            </a:r>
            <a:r>
              <a:rPr lang="en-US" sz="10500" b="1" dirty="0" err="1"/>
              <a:t>Podsumowanie</a:t>
            </a:r>
            <a:r>
              <a:rPr lang="en-US" sz="10500" b="1" dirty="0"/>
              <a:t> i </a:t>
            </a:r>
            <a:r>
              <a:rPr lang="en-US" sz="10500" b="1" dirty="0" err="1"/>
              <a:t>ocena</a:t>
            </a:r>
            <a:endParaRPr sz="10400" dirty="0"/>
          </a:p>
        </p:txBody>
      </p:sp>
    </p:spTree>
    <p:extLst>
      <p:ext uri="{BB962C8B-B14F-4D97-AF65-F5344CB8AC3E}">
        <p14:creationId xmlns:p14="http://schemas.microsoft.com/office/powerpoint/2010/main" val="1648199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21"/>
          <p:cNvSpPr txBox="1"/>
          <p:nvPr/>
        </p:nvSpPr>
        <p:spPr>
          <a:xfrm>
            <a:off x="1773380" y="2680185"/>
            <a:ext cx="20102946" cy="8449056"/>
          </a:xfrm>
          <a:prstGeom prst="rect">
            <a:avLst/>
          </a:prstGeom>
          <a:noFill/>
          <a:ln>
            <a:noFill/>
          </a:ln>
        </p:spPr>
        <p:txBody>
          <a:bodyPr spcFirstLastPara="1" wrap="square" lIns="0" tIns="118850" rIns="0" bIns="0" anchor="t" anchorCtr="0">
            <a:noAutofit/>
          </a:bodyPr>
          <a:lstStyle/>
          <a:p>
            <a:pPr marL="571500" marR="0" lvl="0" indent="-571500" algn="l"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Zrównoważona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mobilność</a:t>
            </a:r>
            <a:r>
              <a:rPr lang="en-US" sz="4000" dirty="0">
                <a:solidFill>
                  <a:srgbClr val="323232"/>
                </a:solidFill>
                <a:latin typeface="Arial"/>
                <a:ea typeface="Arial"/>
                <a:cs typeface="Arial"/>
                <a:sym typeface="Arial"/>
              </a:rPr>
              <a:t> ma </a:t>
            </a:r>
            <a:r>
              <a:rPr lang="en-US" sz="4000" dirty="0" err="1">
                <a:solidFill>
                  <a:srgbClr val="323232"/>
                </a:solidFill>
                <a:latin typeface="Arial"/>
                <a:ea typeface="Arial"/>
                <a:cs typeface="Arial"/>
                <a:sym typeface="Arial"/>
              </a:rPr>
              <a:t>kluczowe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znaczenie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dla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zmniejszenia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wpływu</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turystyki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na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klimat</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przy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jednoczesnej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poprawie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dostępności</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korzyści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lokalnych</a:t>
            </a:r>
            <a:r>
              <a:rPr lang="en-US" sz="4000" dirty="0">
                <a:solidFill>
                  <a:srgbClr val="323232"/>
                </a:solidFill>
                <a:latin typeface="Arial"/>
                <a:ea typeface="Arial"/>
                <a:cs typeface="Arial"/>
                <a:sym typeface="Arial"/>
              </a:rPr>
              <a:t>.</a:t>
            </a: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Przykłady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europejskie</a:t>
            </a:r>
            <a:r>
              <a:rPr lang="en-US" sz="4000" dirty="0">
                <a:solidFill>
                  <a:srgbClr val="323232"/>
                </a:solidFill>
                <a:latin typeface="Arial"/>
                <a:ea typeface="Arial"/>
                <a:cs typeface="Arial"/>
                <a:sym typeface="Arial"/>
              </a:rPr>
              <a:t> – od </a:t>
            </a:r>
            <a:r>
              <a:rPr lang="en-US" sz="4000" dirty="0" err="1">
                <a:solidFill>
                  <a:srgbClr val="323232"/>
                </a:solidFill>
                <a:latin typeface="Arial"/>
                <a:ea typeface="Arial"/>
                <a:cs typeface="Arial"/>
                <a:sym typeface="Arial"/>
              </a:rPr>
              <a:t>autobusów</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elektrycznych</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promów</a:t>
            </a:r>
            <a:r>
              <a:rPr lang="en-US" sz="4000" dirty="0">
                <a:solidFill>
                  <a:srgbClr val="323232"/>
                </a:solidFill>
                <a:latin typeface="Arial"/>
                <a:ea typeface="Arial"/>
                <a:cs typeface="Arial"/>
                <a:sym typeface="Arial"/>
              </a:rPr>
              <a:t> po </a:t>
            </a:r>
            <a:r>
              <a:rPr lang="en-US" sz="4000" dirty="0" err="1">
                <a:solidFill>
                  <a:srgbClr val="323232"/>
                </a:solidFill>
                <a:latin typeface="Arial"/>
                <a:ea typeface="Arial"/>
                <a:cs typeface="Arial"/>
                <a:sym typeface="Arial"/>
              </a:rPr>
              <a:t>sieci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rowerowe</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aplikacje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cyfrowe</a:t>
            </a:r>
            <a:r>
              <a:rPr lang="en-US" sz="4000" dirty="0">
                <a:solidFill>
                  <a:srgbClr val="323232"/>
                </a:solidFill>
                <a:latin typeface="Arial"/>
                <a:ea typeface="Arial"/>
                <a:cs typeface="Arial"/>
                <a:sym typeface="Arial"/>
              </a:rPr>
              <a:t> – </a:t>
            </a:r>
            <a:r>
              <a:rPr lang="en-US" sz="4000" dirty="0" err="1">
                <a:solidFill>
                  <a:srgbClr val="323232"/>
                </a:solidFill>
                <a:latin typeface="Arial"/>
                <a:ea typeface="Arial"/>
                <a:cs typeface="Arial"/>
                <a:sym typeface="Arial"/>
              </a:rPr>
              <a:t>pokazują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że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zmiana</a:t>
            </a:r>
            <a:r>
              <a:rPr lang="en-US" sz="4000" dirty="0">
                <a:solidFill>
                  <a:srgbClr val="323232"/>
                </a:solidFill>
                <a:latin typeface="Arial"/>
                <a:ea typeface="Arial"/>
                <a:cs typeface="Arial"/>
                <a:sym typeface="Arial"/>
              </a:rPr>
              <a:t> jest </a:t>
            </a:r>
            <a:r>
              <a:rPr lang="en-US" sz="4000" dirty="0" err="1">
                <a:solidFill>
                  <a:srgbClr val="323232"/>
                </a:solidFill>
                <a:latin typeface="Arial"/>
                <a:ea typeface="Arial"/>
                <a:cs typeface="Arial"/>
                <a:sym typeface="Arial"/>
              </a:rPr>
              <a:t>możliwa</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korzystna</a:t>
            </a:r>
            <a:r>
              <a:rPr lang="en-US" sz="4000" dirty="0">
                <a:solidFill>
                  <a:srgbClr val="323232"/>
                </a:solidFill>
                <a:latin typeface="Arial"/>
                <a:ea typeface="Arial"/>
                <a:cs typeface="Arial"/>
                <a:sym typeface="Arial"/>
              </a:rPr>
              <a:t>.</a:t>
            </a:r>
            <a:br>
              <a:rPr lang="en-US" sz="4000" dirty="0">
                <a:solidFill>
                  <a:srgbClr val="323232"/>
                </a:solidFill>
                <a:latin typeface="Arial"/>
                <a:ea typeface="Arial"/>
                <a:cs typeface="Arial"/>
                <a:sym typeface="Arial"/>
              </a:rPr>
            </a:br>
            <a:endParaRPr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Przekształcenie</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mobilności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wymaga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wsparcia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politycznego</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infrastruktury</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zmiany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zachowań</a:t>
            </a:r>
            <a:r>
              <a:rPr lang="en-US" sz="4000" dirty="0">
                <a:solidFill>
                  <a:srgbClr val="323232"/>
                </a:solidFill>
                <a:latin typeface="Arial"/>
                <a:ea typeface="Arial"/>
                <a:cs typeface="Arial"/>
                <a:sym typeface="Arial"/>
              </a:rPr>
              <a:t>.</a:t>
            </a:r>
            <a:endParaRPr dirty="0"/>
          </a:p>
          <a:p>
            <a:pPr marL="0" marR="0" lvl="0" indent="0" algn="l"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571500" marR="0" lvl="0" indent="-571500" algn="l"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Specjaliści</a:t>
            </a:r>
            <a:r>
              <a:rPr lang="en-US" sz="4000" dirty="0">
                <a:solidFill>
                  <a:srgbClr val="323232"/>
                </a:solidFill>
                <a:latin typeface="Arial"/>
                <a:ea typeface="Arial"/>
                <a:cs typeface="Arial"/>
                <a:sym typeface="Arial"/>
              </a:rPr>
              <a:t> z </a:t>
            </a:r>
            <a:r>
              <a:rPr lang="en-US" sz="4000" dirty="0" err="1">
                <a:solidFill>
                  <a:srgbClr val="323232"/>
                </a:solidFill>
                <a:latin typeface="Arial"/>
                <a:ea typeface="Arial"/>
                <a:cs typeface="Arial"/>
                <a:sym typeface="Arial"/>
              </a:rPr>
              <a:t>branży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turystycznej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odgrywają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kluczową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rolę</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kierowaniu</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destynacji</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turystycznych</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ku</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bardziej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ekologicznej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sprawiedliwej</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odpornej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przyszłości</a:t>
            </a:r>
            <a:r>
              <a:rPr lang="en-US" sz="4000" dirty="0">
                <a:solidFill>
                  <a:srgbClr val="323232"/>
                </a:solidFill>
                <a:latin typeface="Arial"/>
                <a:ea typeface="Arial"/>
                <a:cs typeface="Arial"/>
                <a:sym typeface="Arial"/>
              </a:rPr>
              <a:t>.</a:t>
            </a:r>
            <a:endParaRPr sz="4000" dirty="0">
              <a:solidFill>
                <a:srgbClr val="323232"/>
              </a:solidFill>
              <a:latin typeface="Arial"/>
              <a:ea typeface="Arial"/>
              <a:cs typeface="Arial"/>
              <a:sym typeface="Arial"/>
            </a:endParaRPr>
          </a:p>
        </p:txBody>
      </p:sp>
      <p:sp>
        <p:nvSpPr>
          <p:cNvPr id="250" name="Google Shape;250;p21"/>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pl-PL" sz="4800" b="1" dirty="0">
                <a:solidFill>
                  <a:schemeClr val="accent1"/>
                </a:solidFill>
              </a:rPr>
              <a:t>6</a:t>
            </a:r>
            <a:r>
              <a:rPr lang="en-US" sz="4800" b="1" dirty="0">
                <a:solidFill>
                  <a:schemeClr val="accent1"/>
                </a:solidFill>
                <a:latin typeface="Arial"/>
                <a:ea typeface="Arial"/>
                <a:cs typeface="Arial"/>
                <a:sym typeface="Arial"/>
              </a:rPr>
              <a:t>.2. </a:t>
            </a:r>
            <a:r>
              <a:rPr lang="en-US" sz="4800" b="1" dirty="0" err="1">
                <a:solidFill>
                  <a:schemeClr val="accent1"/>
                </a:solidFill>
                <a:latin typeface="Arial"/>
                <a:ea typeface="Arial"/>
                <a:cs typeface="Arial"/>
                <a:sym typeface="Arial"/>
              </a:rPr>
              <a:t>Wnioski</a:t>
            </a:r>
            <a:endParaRPr sz="4800" dirty="0">
              <a:solidFill>
                <a:schemeClr val="accen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
          <p:cNvSpPr txBox="1">
            <a:spLocks noGrp="1"/>
          </p:cNvSpPr>
          <p:nvPr>
            <p:ph type="title"/>
          </p:nvPr>
        </p:nvSpPr>
        <p:spPr>
          <a:xfrm>
            <a:off x="1086466" y="5421877"/>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sz="10600" b="1" dirty="0"/>
              <a:t>7. </a:t>
            </a:r>
            <a:r>
              <a:rPr lang="en-US" sz="10500" b="1" dirty="0" err="1"/>
              <a:t>Zajęcia</a:t>
            </a:r>
            <a:r>
              <a:rPr lang="en-US" sz="10500" b="1" dirty="0"/>
              <a:t> i </a:t>
            </a:r>
            <a:r>
              <a:rPr lang="en-US" sz="10500" b="1" dirty="0" err="1"/>
              <a:t>samodzielna</a:t>
            </a:r>
            <a:r>
              <a:rPr lang="en-US" sz="10500" b="1" dirty="0"/>
              <a:t> </a:t>
            </a:r>
            <a:r>
              <a:rPr lang="en-US" sz="10500" b="1" dirty="0" err="1"/>
              <a:t>nauka</a:t>
            </a:r>
            <a:endParaRPr sz="10400" dirty="0"/>
          </a:p>
        </p:txBody>
      </p:sp>
    </p:spTree>
    <p:extLst>
      <p:ext uri="{BB962C8B-B14F-4D97-AF65-F5344CB8AC3E}">
        <p14:creationId xmlns:p14="http://schemas.microsoft.com/office/powerpoint/2010/main" val="3711241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3"/>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Quiz wielokrotnego wyboru i prawda/fałsz.</a:t>
            </a:r>
            <a:endParaRPr sz="4000">
              <a:solidFill>
                <a:srgbClr val="323232"/>
              </a:solidFill>
              <a:latin typeface="Arial"/>
              <a:ea typeface="Arial"/>
              <a:cs typeface="Arial"/>
              <a:sym typeface="Arial"/>
            </a:endParaRPr>
          </a:p>
          <a:p>
            <a:pPr marL="571500" marR="0" lvl="0" indent="-317500" algn="just" rtl="0">
              <a:lnSpc>
                <a:spcPct val="90000"/>
              </a:lnSpc>
              <a:spcBef>
                <a:spcPts val="2000"/>
              </a:spcBef>
              <a:spcAft>
                <a:spcPts val="0"/>
              </a:spcAft>
              <a:buClr>
                <a:srgbClr val="323232"/>
              </a:buClr>
              <a:buSzPts val="4000"/>
              <a:buFont typeface="Noto Sans Symbols"/>
              <a:buNone/>
            </a:pPr>
            <a:endParaRPr sz="400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Dyskusja: małe grupy sprawdzają odpowiedzi, dzielą się doświadczeniami.</a:t>
            </a:r>
            <a:endParaRPr/>
          </a:p>
          <a:p>
            <a:pPr marL="571500" marR="0" lvl="0" indent="-317500" algn="just" rtl="0">
              <a:lnSpc>
                <a:spcPct val="90000"/>
              </a:lnSpc>
              <a:spcBef>
                <a:spcPts val="2000"/>
              </a:spcBef>
              <a:spcAft>
                <a:spcPts val="0"/>
              </a:spcAft>
              <a:buClr>
                <a:srgbClr val="323232"/>
              </a:buClr>
              <a:buSzPts val="4000"/>
              <a:buFont typeface="Noto Sans Symbols"/>
              <a:buNone/>
            </a:pPr>
            <a:endParaRPr sz="400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Refleksja nad scenariuszem: opracowanie planu zrównoważonej mobilności dla nadmorskiej miejscowości zależnej od samochodów i lotów czarterowych.</a:t>
            </a:r>
            <a:endParaRPr sz="4000">
              <a:solidFill>
                <a:srgbClr val="323232"/>
              </a:solidFill>
              <a:latin typeface="Arial"/>
              <a:ea typeface="Arial"/>
              <a:cs typeface="Arial"/>
              <a:sym typeface="Arial"/>
            </a:endParaRPr>
          </a:p>
        </p:txBody>
      </p:sp>
      <p:sp>
        <p:nvSpPr>
          <p:cNvPr id="261" name="Google Shape;261;p23"/>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7.1 Quiz i refleksja w grupach</a:t>
            </a:r>
            <a:endParaRPr sz="4800">
              <a:solidFill>
                <a:schemeClr val="accen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4"/>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n-US" sz="4000" dirty="0">
                <a:solidFill>
                  <a:srgbClr val="323232"/>
                </a:solidFill>
                <a:latin typeface="Arial"/>
                <a:ea typeface="Arial"/>
                <a:cs typeface="Arial"/>
                <a:sym typeface="Arial"/>
              </a:rPr>
              <a:t>Filmy:</a:t>
            </a:r>
            <a:endParaRPr dirty="0"/>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a:t>
            </a:r>
            <a:r>
              <a:rPr lang="en-US" sz="4000" dirty="0" err="1">
                <a:solidFill>
                  <a:srgbClr val="323232"/>
                </a:solidFill>
                <a:latin typeface="Arial"/>
                <a:ea typeface="Arial"/>
                <a:cs typeface="Arial"/>
                <a:sym typeface="Arial"/>
              </a:rPr>
              <a:t>Zrównoważona</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inteligentna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mobilność</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Europie</a:t>
            </a:r>
            <a:r>
              <a:rPr lang="en-US" sz="4000" dirty="0">
                <a:solidFill>
                  <a:srgbClr val="323232"/>
                </a:solidFill>
                <a:latin typeface="Arial"/>
                <a:ea typeface="Arial"/>
                <a:cs typeface="Arial"/>
                <a:sym typeface="Arial"/>
              </a:rPr>
              <a:t>” – </a:t>
            </a:r>
            <a:r>
              <a:rPr lang="en-US" sz="4000" dirty="0" err="1">
                <a:solidFill>
                  <a:srgbClr val="323232"/>
                </a:solidFill>
                <a:latin typeface="Arial"/>
                <a:ea typeface="Arial"/>
                <a:cs typeface="Arial"/>
                <a:sym typeface="Arial"/>
              </a:rPr>
              <a:t>Komisja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Europejska</a:t>
            </a:r>
            <a:endParaRPr sz="4000" dirty="0">
              <a:solidFill>
                <a:srgbClr val="323232"/>
              </a:solidFill>
              <a:latin typeface="Arial"/>
              <a:ea typeface="Arial"/>
              <a:cs typeface="Arial"/>
              <a:sym typeface="Arial"/>
            </a:endParaRPr>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„Jak transport </a:t>
            </a:r>
            <a:r>
              <a:rPr lang="en-US" sz="4000" dirty="0" err="1">
                <a:solidFill>
                  <a:srgbClr val="323232"/>
                </a:solidFill>
                <a:latin typeface="Arial"/>
                <a:ea typeface="Arial"/>
                <a:cs typeface="Arial"/>
                <a:sym typeface="Arial"/>
              </a:rPr>
              <a:t>wpływa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na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zrównoważoną</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turystykę</a:t>
            </a:r>
            <a:r>
              <a:rPr lang="en-US" sz="4000" dirty="0">
                <a:solidFill>
                  <a:srgbClr val="323232"/>
                </a:solidFill>
                <a:latin typeface="Arial"/>
                <a:ea typeface="Arial"/>
                <a:cs typeface="Arial"/>
                <a:sym typeface="Arial"/>
              </a:rPr>
              <a:t>?” – YouTube</a:t>
            </a:r>
            <a:endParaRPr dirty="0"/>
          </a:p>
          <a:p>
            <a:pPr marL="0" marR="0" lvl="0" indent="0" algn="l"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„Transport </a:t>
            </a:r>
            <a:r>
              <a:rPr lang="en-US" sz="4000" dirty="0" err="1">
                <a:solidFill>
                  <a:srgbClr val="323232"/>
                </a:solidFill>
                <a:latin typeface="Arial"/>
                <a:ea typeface="Arial"/>
                <a:cs typeface="Arial"/>
                <a:sym typeface="Arial"/>
              </a:rPr>
              <a:t>przyjazny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dla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środowiska</a:t>
            </a:r>
            <a:r>
              <a:rPr lang="en-US" sz="4000" dirty="0">
                <a:solidFill>
                  <a:srgbClr val="323232"/>
                </a:solidFill>
                <a:latin typeface="Arial"/>
                <a:ea typeface="Arial"/>
                <a:cs typeface="Arial"/>
                <a:sym typeface="Arial"/>
              </a:rPr>
              <a:t> w </a:t>
            </a:r>
            <a:r>
              <a:rPr lang="en-US" sz="4000" dirty="0" err="1">
                <a:solidFill>
                  <a:srgbClr val="323232"/>
                </a:solidFill>
                <a:latin typeface="Arial"/>
                <a:ea typeface="Arial"/>
                <a:cs typeface="Arial"/>
                <a:sym typeface="Arial"/>
              </a:rPr>
              <a:t>zrównoważonej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turystyce</a:t>
            </a:r>
            <a:r>
              <a:rPr lang="en-US" sz="4000" dirty="0">
                <a:solidFill>
                  <a:srgbClr val="323232"/>
                </a:solidFill>
                <a:latin typeface="Arial"/>
                <a:ea typeface="Arial"/>
                <a:cs typeface="Arial"/>
                <a:sym typeface="Arial"/>
              </a:rPr>
              <a:t>” – YouTube</a:t>
            </a:r>
            <a:endParaRPr dirty="0"/>
          </a:p>
          <a:p>
            <a:pPr marL="0" marR="0" lvl="0" indent="0" algn="just" rtl="0">
              <a:lnSpc>
                <a:spcPct val="90000"/>
              </a:lnSpc>
              <a:spcBef>
                <a:spcPts val="2000"/>
              </a:spcBef>
              <a:spcAft>
                <a:spcPts val="0"/>
              </a:spcAft>
              <a:buClr>
                <a:srgbClr val="323232"/>
              </a:buClr>
              <a:buSzPts val="4000"/>
              <a:buFont typeface="Arial"/>
              <a:buNone/>
            </a:pPr>
            <a:endParaRPr sz="4000" dirty="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dirty="0" err="1">
                <a:solidFill>
                  <a:srgbClr val="323232"/>
                </a:solidFill>
                <a:latin typeface="Arial"/>
                <a:ea typeface="Arial"/>
                <a:cs typeface="Arial"/>
                <a:sym typeface="Arial"/>
              </a:rPr>
              <a:t>Lektury</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National Geographic: Jak </a:t>
            </a:r>
            <a:r>
              <a:rPr lang="en-US" sz="4000" dirty="0" err="1">
                <a:solidFill>
                  <a:srgbClr val="323232"/>
                </a:solidFill>
                <a:latin typeface="Arial"/>
                <a:ea typeface="Arial"/>
                <a:cs typeface="Arial"/>
                <a:sym typeface="Arial"/>
              </a:rPr>
              <a:t>lepiej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podróżować</a:t>
            </a:r>
            <a:r>
              <a:rPr lang="pl-PL" sz="4000">
                <a:solidFill>
                  <a:srgbClr val="323232"/>
                </a:solidFill>
                <a:latin typeface="Arial"/>
                <a:ea typeface="Arial"/>
                <a:cs typeface="Arial"/>
                <a:sym typeface="Arial"/>
              </a:rPr>
              <a:t>?</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a:solidFill>
                  <a:srgbClr val="323232"/>
                </a:solidFill>
                <a:latin typeface="Arial"/>
                <a:ea typeface="Arial"/>
                <a:cs typeface="Arial"/>
                <a:sym typeface="Arial"/>
              </a:rPr>
              <a:t>Sustainable Travel International: </a:t>
            </a:r>
            <a:r>
              <a:rPr lang="en-US" sz="4000" dirty="0" err="1">
                <a:solidFill>
                  <a:srgbClr val="323232"/>
                </a:solidFill>
                <a:latin typeface="Arial"/>
                <a:ea typeface="Arial"/>
                <a:cs typeface="Arial"/>
                <a:sym typeface="Arial"/>
              </a:rPr>
              <a:t>Ślad</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węglowy</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turystyki</a:t>
            </a:r>
            <a:endParaRPr dirty="0"/>
          </a:p>
          <a:p>
            <a:pPr marL="0" marR="0" lvl="0" indent="0" algn="just" rtl="0">
              <a:lnSpc>
                <a:spcPct val="90000"/>
              </a:lnSpc>
              <a:spcBef>
                <a:spcPts val="2000"/>
              </a:spcBef>
              <a:spcAft>
                <a:spcPts val="0"/>
              </a:spcAft>
              <a:buClr>
                <a:srgbClr val="323232"/>
              </a:buClr>
              <a:buSzPts val="4000"/>
              <a:buFont typeface="Arial"/>
              <a:buNone/>
            </a:pPr>
            <a:r>
              <a:rPr lang="en-US" sz="4000" dirty="0" err="1">
                <a:solidFill>
                  <a:srgbClr val="323232"/>
                </a:solidFill>
                <a:latin typeface="Arial"/>
                <a:ea typeface="Arial"/>
                <a:cs typeface="Arial"/>
                <a:sym typeface="Arial"/>
              </a:rPr>
              <a:t>Komisja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Europejska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Strategia</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inteligentnej</a:t>
            </a:r>
            <a:r>
              <a:rPr lang="en-US" sz="4000" dirty="0">
                <a:solidFill>
                  <a:srgbClr val="323232"/>
                </a:solidFill>
                <a:latin typeface="Arial"/>
                <a:ea typeface="Arial"/>
                <a:cs typeface="Arial"/>
                <a:sym typeface="Arial"/>
              </a:rPr>
              <a:t> i </a:t>
            </a:r>
            <a:r>
              <a:rPr lang="en-US" sz="4000" dirty="0" err="1">
                <a:solidFill>
                  <a:srgbClr val="323232"/>
                </a:solidFill>
                <a:latin typeface="Arial"/>
                <a:ea typeface="Arial"/>
                <a:cs typeface="Arial"/>
                <a:sym typeface="Arial"/>
              </a:rPr>
              <a:t>zrównoważonej</a:t>
            </a:r>
            <a:r>
              <a:rPr lang="en-US" sz="4000" dirty="0">
                <a:solidFill>
                  <a:srgbClr val="323232"/>
                </a:solidFill>
                <a:latin typeface="Arial"/>
                <a:ea typeface="Arial"/>
                <a:cs typeface="Arial"/>
                <a:sym typeface="Arial"/>
              </a:rPr>
              <a:t> </a:t>
            </a:r>
            <a:r>
              <a:rPr lang="en-US" sz="4000" dirty="0" err="1">
                <a:solidFill>
                  <a:srgbClr val="323232"/>
                </a:solidFill>
                <a:latin typeface="Arial"/>
                <a:ea typeface="Arial"/>
                <a:cs typeface="Arial"/>
                <a:sym typeface="Arial"/>
              </a:rPr>
              <a:t>mobilności</a:t>
            </a:r>
            <a:endParaRPr dirty="0"/>
          </a:p>
        </p:txBody>
      </p:sp>
      <p:sp>
        <p:nvSpPr>
          <p:cNvPr id="267" name="Google Shape;267;p24"/>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7.2 Materiały do samodzielnej nauki</a:t>
            </a:r>
            <a:endParaRPr sz="4800">
              <a:solidFill>
                <a:schemeClr val="accen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25"/>
          <p:cNvSpPr txBox="1"/>
          <p:nvPr/>
        </p:nvSpPr>
        <p:spPr>
          <a:xfrm>
            <a:off x="761999" y="2610913"/>
            <a:ext cx="18454140" cy="8449056"/>
          </a:xfrm>
          <a:prstGeom prst="rect">
            <a:avLst/>
          </a:prstGeom>
          <a:noFill/>
          <a:ln>
            <a:noFill/>
          </a:ln>
        </p:spPr>
        <p:txBody>
          <a:bodyPr spcFirstLastPara="1" wrap="square" lIns="0" tIns="118850" rIns="0" bIns="0" anchor="t" anchorCtr="0">
            <a:noAutofit/>
          </a:bodyPr>
          <a:lstStyle/>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Pytania do refleksji:</a:t>
            </a:r>
            <a:endParaRPr/>
          </a:p>
          <a:p>
            <a:pPr marL="0" marR="0" lvl="0" indent="0" algn="just" rtl="0">
              <a:lnSpc>
                <a:spcPct val="90000"/>
              </a:lnSpc>
              <a:spcBef>
                <a:spcPts val="2000"/>
              </a:spcBef>
              <a:spcAft>
                <a:spcPts val="0"/>
              </a:spcAft>
              <a:buClr>
                <a:srgbClr val="323232"/>
              </a:buClr>
              <a:buSzPts val="4000"/>
              <a:buFont typeface="Arial"/>
              <a:buNone/>
            </a:pPr>
            <a:endParaRPr sz="4000">
              <a:solidFill>
                <a:srgbClr val="323232"/>
              </a:solidFill>
              <a:latin typeface="Arial"/>
              <a:ea typeface="Arial"/>
              <a:cs typeface="Arial"/>
              <a:sym typeface="Arial"/>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Która strategia przedstawiona w filmach ma największe zastosowanie w rzeczywistej destynacji turystycznej?</a:t>
            </a:r>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Co jest największą przeszkodą: czynniki ekonomiczne, kulturowe czy infrastrukturalne?</a:t>
            </a:r>
            <a:endParaRPr/>
          </a:p>
          <a:p>
            <a:pPr marL="571500" marR="0" lvl="0" indent="-571500" algn="just" rtl="0">
              <a:lnSpc>
                <a:spcPct val="90000"/>
              </a:lnSpc>
              <a:spcBef>
                <a:spcPts val="2000"/>
              </a:spcBef>
              <a:spcAft>
                <a:spcPts val="0"/>
              </a:spcAft>
              <a:buClr>
                <a:srgbClr val="323232"/>
              </a:buClr>
              <a:buSzPts val="4000"/>
              <a:buFont typeface="Noto Sans Symbols"/>
              <a:buChar char="▪"/>
            </a:pPr>
            <a:r>
              <a:rPr lang="en-US" sz="4000">
                <a:solidFill>
                  <a:srgbClr val="323232"/>
                </a:solidFill>
                <a:latin typeface="Arial"/>
                <a:ea typeface="Arial"/>
                <a:cs typeface="Arial"/>
                <a:sym typeface="Arial"/>
              </a:rPr>
              <a:t>W jaki sposób codzienne nawyki związane z mobilnością w domu wpływają na wybory dotyczące podróży?</a:t>
            </a:r>
            <a:endParaRPr/>
          </a:p>
          <a:p>
            <a:pPr marL="0" marR="0" lvl="0" indent="0" algn="just" rtl="0">
              <a:lnSpc>
                <a:spcPct val="90000"/>
              </a:lnSpc>
              <a:spcBef>
                <a:spcPts val="2000"/>
              </a:spcBef>
              <a:spcAft>
                <a:spcPts val="0"/>
              </a:spcAft>
              <a:buClr>
                <a:srgbClr val="323232"/>
              </a:buClr>
              <a:buSzPts val="4000"/>
              <a:buFont typeface="Arial"/>
              <a:buNone/>
            </a:pPr>
            <a:endParaRPr sz="400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en-US" sz="4000">
                <a:solidFill>
                  <a:srgbClr val="323232"/>
                </a:solidFill>
                <a:latin typeface="Arial"/>
                <a:ea typeface="Arial"/>
                <a:cs typeface="Arial"/>
                <a:sym typeface="Arial"/>
              </a:rPr>
              <a:t>Zaproponuj jedno działanie, które małe i średnie przedsiębiorstwo może podjąć w celu promowania zrównoważonej mobilności.</a:t>
            </a:r>
            <a:endParaRPr/>
          </a:p>
          <a:p>
            <a:pPr marL="0" marR="0" lvl="0" indent="0" algn="just" rtl="0">
              <a:lnSpc>
                <a:spcPct val="90000"/>
              </a:lnSpc>
              <a:spcBef>
                <a:spcPts val="2000"/>
              </a:spcBef>
              <a:spcAft>
                <a:spcPts val="0"/>
              </a:spcAft>
              <a:buClr>
                <a:srgbClr val="323232"/>
              </a:buClr>
              <a:buSzPts val="4000"/>
              <a:buFont typeface="Arial"/>
              <a:buNone/>
            </a:pPr>
            <a:endParaRPr sz="4000">
              <a:solidFill>
                <a:srgbClr val="323232"/>
              </a:solidFill>
              <a:latin typeface="Arial"/>
              <a:ea typeface="Arial"/>
              <a:cs typeface="Arial"/>
              <a:sym typeface="Arial"/>
            </a:endParaRPr>
          </a:p>
          <a:p>
            <a:pPr marL="0" marR="0" lvl="0" indent="0" algn="just" rtl="0">
              <a:lnSpc>
                <a:spcPct val="90000"/>
              </a:lnSpc>
              <a:spcBef>
                <a:spcPts val="2000"/>
              </a:spcBef>
              <a:spcAft>
                <a:spcPts val="0"/>
              </a:spcAft>
              <a:buClr>
                <a:srgbClr val="323232"/>
              </a:buClr>
              <a:buSzPts val="4000"/>
              <a:buFont typeface="Arial"/>
              <a:buNone/>
            </a:pPr>
            <a:r>
              <a:rPr lang="en-US" sz="4000">
                <a:solidFill>
                  <a:srgbClr val="323232"/>
                </a:solidFill>
                <a:latin typeface="Arial"/>
                <a:ea typeface="Arial"/>
                <a:cs typeface="Arial"/>
                <a:sym typeface="Arial"/>
              </a:rPr>
              <a:t>Skorzystaj z dostarczonego arkusza ćwiczeń. </a:t>
            </a:r>
            <a:endParaRPr sz="4000">
              <a:solidFill>
                <a:srgbClr val="323232"/>
              </a:solidFill>
              <a:latin typeface="Arial"/>
              <a:ea typeface="Arial"/>
              <a:cs typeface="Arial"/>
              <a:sym typeface="Arial"/>
            </a:endParaRPr>
          </a:p>
        </p:txBody>
      </p:sp>
      <p:sp>
        <p:nvSpPr>
          <p:cNvPr id="273" name="Google Shape;273;p25"/>
          <p:cNvSpPr txBox="1"/>
          <p:nvPr/>
        </p:nvSpPr>
        <p:spPr>
          <a:xfrm>
            <a:off x="761996" y="1696899"/>
            <a:ext cx="22860001" cy="798576"/>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8000"/>
              <a:buFont typeface="Arial"/>
              <a:buNone/>
            </a:pPr>
            <a:r>
              <a:rPr lang="en-US" sz="4800" b="1">
                <a:solidFill>
                  <a:schemeClr val="accent1"/>
                </a:solidFill>
                <a:latin typeface="Arial"/>
                <a:ea typeface="Arial"/>
                <a:cs typeface="Arial"/>
                <a:sym typeface="Arial"/>
              </a:rPr>
              <a:t>7.3 Materiały do samodzielnej nauki</a:t>
            </a:r>
            <a:endParaRPr sz="4800">
              <a:solidFill>
                <a:schemeClr val="accen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256</TotalTime>
  <Words>1334</Words>
  <Application>Microsoft Office PowerPoint</Application>
  <PresentationFormat>Niestandardowy</PresentationFormat>
  <Paragraphs>177</Paragraphs>
  <Slides>27</Slides>
  <Notes>27</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27</vt:i4>
      </vt:variant>
    </vt:vector>
  </HeadingPairs>
  <TitlesOfParts>
    <vt:vector size="31" baseType="lpstr">
      <vt:lpstr>Arial</vt:lpstr>
      <vt:lpstr>Calibri</vt:lpstr>
      <vt:lpstr>Noto Sans Symbols</vt:lpstr>
      <vt:lpstr>Office Theme</vt:lpstr>
      <vt:lpstr>Prezentacja programu PowerPoint</vt:lpstr>
      <vt:lpstr>9. Zrównoważony transport</vt:lpstr>
      <vt:lpstr>1. Wprowadzenie do modułu</vt:lpstr>
      <vt:lpstr>Prezentacja programu PowerPoint</vt:lpstr>
      <vt:lpstr>Prezentacja programu PowerPoint</vt:lpstr>
      <vt:lpstr>1.3. Wprowadzenie </vt:lpstr>
      <vt:lpstr>1.4. Oglądanie filmu</vt:lpstr>
      <vt:lpstr>2. Turystyka i klimat: ślad węglowy transportu</vt:lpstr>
      <vt:lpstr>2.1 Przegląd: globalny ślad węglowy turystyki</vt:lpstr>
      <vt:lpstr>Prezentacja programu PowerPoint</vt:lpstr>
      <vt:lpstr>2.3 Intensywność emisji CO₂ w poszczególnych środkach transportu</vt:lpstr>
      <vt:lpstr>3. Zasady zrównoważonej i integracyjnej mobilności</vt:lpstr>
      <vt:lpstr>3.1. Ramy strategiczne: Unikaj – Przejdź – Popraw</vt:lpstr>
      <vt:lpstr>3.2. Instrumenty polityki UE wspierające mobilność</vt:lpstr>
      <vt:lpstr>Prezentacja programu PowerPoint</vt:lpstr>
      <vt:lpstr>Prezentacja programu PowerPoint</vt:lpstr>
      <vt:lpstr>4. Przykłady najlepszych praktyk w Europie</vt:lpstr>
      <vt:lpstr>4.1 Najlepsze praktyki w zakresie zrównoważonej mobilności turystycznej</vt:lpstr>
      <vt:lpstr>5. Zadanie grupowe: Opracowanie planu mobilności</vt:lpstr>
      <vt:lpstr>Prezentacja programu PowerPoint</vt:lpstr>
      <vt:lpstr>6. Podsumowanie i ocena</vt:lpstr>
      <vt:lpstr>Prezentacja programu PowerPoint</vt:lpstr>
      <vt:lpstr>7. Zajęcia i samodzielna nauka</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docId:3672D1A8B2558D210E96090334C7B14F</cp:keywords>
  <cp:lastModifiedBy>Iwona Majewska</cp:lastModifiedBy>
  <cp:revision>20</cp:revision>
  <dcterms:modified xsi:type="dcterms:W3CDTF">2026-03-05T21:04:39Z</dcterms:modified>
</cp:coreProperties>
</file>