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iIugndUh8nmkEUbM4nYc4hUYeYl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E59CB9-1516-4F10-AB4B-72CEA7E84606}" v="277" dt="2026-04-08T18:22:58.1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1" d="100"/>
          <a:sy n="41" d="100"/>
        </p:scale>
        <p:origin x="62" y="787"/>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customschemas.google.com/relationships/presentationmetadata" Target="metadata"/><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iana Calado" userId="9faf702373beb476" providerId="LiveId" clId="{C5353FA8-DFB9-40D4-8F34-063641C2165E}"/>
    <pc:docChg chg="undo custSel modSld">
      <pc:chgData name="Liliana Calado" userId="9faf702373beb476" providerId="LiveId" clId="{C5353FA8-DFB9-40D4-8F34-063641C2165E}" dt="2026-04-08T18:23:42.971" v="514" actId="113"/>
      <pc:docMkLst>
        <pc:docMk/>
      </pc:docMkLst>
      <pc:sldChg chg="modSp mod">
        <pc:chgData name="Liliana Calado" userId="9faf702373beb476" providerId="LiveId" clId="{C5353FA8-DFB9-40D4-8F34-063641C2165E}" dt="2026-04-08T18:23:42.971" v="514" actId="113"/>
        <pc:sldMkLst>
          <pc:docMk/>
          <pc:sldMk cId="0" sldId="256"/>
        </pc:sldMkLst>
        <pc:spChg chg="mod">
          <ac:chgData name="Liliana Calado" userId="9faf702373beb476" providerId="LiveId" clId="{C5353FA8-DFB9-40D4-8F34-063641C2165E}" dt="2026-04-08T18:23:42.971" v="514" actId="113"/>
          <ac:spMkLst>
            <pc:docMk/>
            <pc:sldMk cId="0" sldId="256"/>
            <ac:spMk id="96" creationId="{00000000-0000-0000-0000-000000000000}"/>
          </ac:spMkLst>
        </pc:spChg>
      </pc:sldChg>
      <pc:sldChg chg="modSp mod">
        <pc:chgData name="Liliana Calado" userId="9faf702373beb476" providerId="LiveId" clId="{C5353FA8-DFB9-40D4-8F34-063641C2165E}" dt="2026-04-08T17:54:26.330" v="41" actId="20577"/>
        <pc:sldMkLst>
          <pc:docMk/>
          <pc:sldMk cId="0" sldId="257"/>
        </pc:sldMkLst>
        <pc:spChg chg="mod">
          <ac:chgData name="Liliana Calado" userId="9faf702373beb476" providerId="LiveId" clId="{C5353FA8-DFB9-40D4-8F34-063641C2165E}" dt="2026-04-08T17:54:26.330" v="41" actId="20577"/>
          <ac:spMkLst>
            <pc:docMk/>
            <pc:sldMk cId="0" sldId="257"/>
            <ac:spMk id="101" creationId="{00000000-0000-0000-0000-000000000000}"/>
          </ac:spMkLst>
        </pc:spChg>
        <pc:spChg chg="mod">
          <ac:chgData name="Liliana Calado" userId="9faf702373beb476" providerId="LiveId" clId="{C5353FA8-DFB9-40D4-8F34-063641C2165E}" dt="2026-04-08T17:50:20.829" v="25" actId="6549"/>
          <ac:spMkLst>
            <pc:docMk/>
            <pc:sldMk cId="0" sldId="257"/>
            <ac:spMk id="102" creationId="{00000000-0000-0000-0000-000000000000}"/>
          </ac:spMkLst>
        </pc:spChg>
      </pc:sldChg>
      <pc:sldChg chg="modSp mod modAnim">
        <pc:chgData name="Liliana Calado" userId="9faf702373beb476" providerId="LiveId" clId="{C5353FA8-DFB9-40D4-8F34-063641C2165E}" dt="2026-04-08T17:57:50.661" v="128" actId="27636"/>
        <pc:sldMkLst>
          <pc:docMk/>
          <pc:sldMk cId="0" sldId="258"/>
        </pc:sldMkLst>
        <pc:spChg chg="mod">
          <ac:chgData name="Liliana Calado" userId="9faf702373beb476" providerId="LiveId" clId="{C5353FA8-DFB9-40D4-8F34-063641C2165E}" dt="2026-04-08T17:57:50.661" v="128" actId="27636"/>
          <ac:spMkLst>
            <pc:docMk/>
            <pc:sldMk cId="0" sldId="258"/>
            <ac:spMk id="110" creationId="{00000000-0000-0000-0000-000000000000}"/>
          </ac:spMkLst>
        </pc:spChg>
        <pc:spChg chg="mod">
          <ac:chgData name="Liliana Calado" userId="9faf702373beb476" providerId="LiveId" clId="{C5353FA8-DFB9-40D4-8F34-063641C2165E}" dt="2026-04-08T17:54:48.074" v="46" actId="27636"/>
          <ac:spMkLst>
            <pc:docMk/>
            <pc:sldMk cId="0" sldId="258"/>
            <ac:spMk id="111" creationId="{00000000-0000-0000-0000-000000000000}"/>
          </ac:spMkLst>
        </pc:spChg>
      </pc:sldChg>
      <pc:sldChg chg="modSp mod modAnim">
        <pc:chgData name="Liliana Calado" userId="9faf702373beb476" providerId="LiveId" clId="{C5353FA8-DFB9-40D4-8F34-063641C2165E}" dt="2026-04-08T18:00:08.172" v="150" actId="6549"/>
        <pc:sldMkLst>
          <pc:docMk/>
          <pc:sldMk cId="0" sldId="259"/>
        </pc:sldMkLst>
        <pc:spChg chg="mod">
          <ac:chgData name="Liliana Calado" userId="9faf702373beb476" providerId="LiveId" clId="{C5353FA8-DFB9-40D4-8F34-063641C2165E}" dt="2026-04-08T17:59:34.310" v="139" actId="20577"/>
          <ac:spMkLst>
            <pc:docMk/>
            <pc:sldMk cId="0" sldId="259"/>
            <ac:spMk id="117" creationId="{00000000-0000-0000-0000-000000000000}"/>
          </ac:spMkLst>
        </pc:spChg>
        <pc:spChg chg="mod">
          <ac:chgData name="Liliana Calado" userId="9faf702373beb476" providerId="LiveId" clId="{C5353FA8-DFB9-40D4-8F34-063641C2165E}" dt="2026-04-08T18:00:08.172" v="150" actId="6549"/>
          <ac:spMkLst>
            <pc:docMk/>
            <pc:sldMk cId="0" sldId="259"/>
            <ac:spMk id="118" creationId="{00000000-0000-0000-0000-000000000000}"/>
          </ac:spMkLst>
        </pc:spChg>
        <pc:spChg chg="mod">
          <ac:chgData name="Liliana Calado" userId="9faf702373beb476" providerId="LiveId" clId="{C5353FA8-DFB9-40D4-8F34-063641C2165E}" dt="2026-04-08T17:58:08.924" v="132" actId="27636"/>
          <ac:spMkLst>
            <pc:docMk/>
            <pc:sldMk cId="0" sldId="259"/>
            <ac:spMk id="119" creationId="{00000000-0000-0000-0000-000000000000}"/>
          </ac:spMkLst>
        </pc:spChg>
      </pc:sldChg>
      <pc:sldChg chg="modSp mod">
        <pc:chgData name="Liliana Calado" userId="9faf702373beb476" providerId="LiveId" clId="{C5353FA8-DFB9-40D4-8F34-063641C2165E}" dt="2026-04-08T18:01:39.668" v="188" actId="27636"/>
        <pc:sldMkLst>
          <pc:docMk/>
          <pc:sldMk cId="0" sldId="260"/>
        </pc:sldMkLst>
        <pc:spChg chg="mod">
          <ac:chgData name="Liliana Calado" userId="9faf702373beb476" providerId="LiveId" clId="{C5353FA8-DFB9-40D4-8F34-063641C2165E}" dt="2026-04-08T18:01:39.668" v="188" actId="27636"/>
          <ac:spMkLst>
            <pc:docMk/>
            <pc:sldMk cId="0" sldId="260"/>
            <ac:spMk id="127" creationId="{00000000-0000-0000-0000-000000000000}"/>
          </ac:spMkLst>
        </pc:spChg>
        <pc:spChg chg="mod">
          <ac:chgData name="Liliana Calado" userId="9faf702373beb476" providerId="LiveId" clId="{C5353FA8-DFB9-40D4-8F34-063641C2165E}" dt="2026-04-08T18:00:27.577" v="152"/>
          <ac:spMkLst>
            <pc:docMk/>
            <pc:sldMk cId="0" sldId="260"/>
            <ac:spMk id="128" creationId="{00000000-0000-0000-0000-000000000000}"/>
          </ac:spMkLst>
        </pc:spChg>
      </pc:sldChg>
      <pc:sldChg chg="modSp mod">
        <pc:chgData name="Liliana Calado" userId="9faf702373beb476" providerId="LiveId" clId="{C5353FA8-DFB9-40D4-8F34-063641C2165E}" dt="2026-04-08T18:03:24.269" v="209" actId="113"/>
        <pc:sldMkLst>
          <pc:docMk/>
          <pc:sldMk cId="0" sldId="261"/>
        </pc:sldMkLst>
        <pc:spChg chg="mod">
          <ac:chgData name="Liliana Calado" userId="9faf702373beb476" providerId="LiveId" clId="{C5353FA8-DFB9-40D4-8F34-063641C2165E}" dt="2026-04-08T18:03:24.269" v="209" actId="113"/>
          <ac:spMkLst>
            <pc:docMk/>
            <pc:sldMk cId="0" sldId="261"/>
            <ac:spMk id="137" creationId="{00000000-0000-0000-0000-000000000000}"/>
          </ac:spMkLst>
        </pc:spChg>
        <pc:spChg chg="mod">
          <ac:chgData name="Liliana Calado" userId="9faf702373beb476" providerId="LiveId" clId="{C5353FA8-DFB9-40D4-8F34-063641C2165E}" dt="2026-04-08T18:01:57.565" v="190" actId="14100"/>
          <ac:spMkLst>
            <pc:docMk/>
            <pc:sldMk cId="0" sldId="261"/>
            <ac:spMk id="138" creationId="{00000000-0000-0000-0000-000000000000}"/>
          </ac:spMkLst>
        </pc:spChg>
      </pc:sldChg>
      <pc:sldChg chg="modSp mod">
        <pc:chgData name="Liliana Calado" userId="9faf702373beb476" providerId="LiveId" clId="{C5353FA8-DFB9-40D4-8F34-063641C2165E}" dt="2026-04-08T18:04:04.529" v="212"/>
        <pc:sldMkLst>
          <pc:docMk/>
          <pc:sldMk cId="0" sldId="262"/>
        </pc:sldMkLst>
        <pc:picChg chg="mod">
          <ac:chgData name="Liliana Calado" userId="9faf702373beb476" providerId="LiveId" clId="{C5353FA8-DFB9-40D4-8F34-063641C2165E}" dt="2026-04-08T18:04:04.529" v="212"/>
          <ac:picMkLst>
            <pc:docMk/>
            <pc:sldMk cId="0" sldId="262"/>
            <ac:picMk id="145" creationId="{00000000-0000-0000-0000-000000000000}"/>
          </ac:picMkLst>
        </pc:picChg>
      </pc:sldChg>
      <pc:sldChg chg="modSp mod modAnim">
        <pc:chgData name="Liliana Calado" userId="9faf702373beb476" providerId="LiveId" clId="{C5353FA8-DFB9-40D4-8F34-063641C2165E}" dt="2026-04-08T18:07:10.201" v="278" actId="6549"/>
        <pc:sldMkLst>
          <pc:docMk/>
          <pc:sldMk cId="0" sldId="263"/>
        </pc:sldMkLst>
        <pc:spChg chg="mod">
          <ac:chgData name="Liliana Calado" userId="9faf702373beb476" providerId="LiveId" clId="{C5353FA8-DFB9-40D4-8F34-063641C2165E}" dt="2026-04-08T18:05:18.641" v="213"/>
          <ac:spMkLst>
            <pc:docMk/>
            <pc:sldMk cId="0" sldId="263"/>
            <ac:spMk id="150" creationId="{00000000-0000-0000-0000-000000000000}"/>
          </ac:spMkLst>
        </pc:spChg>
        <pc:spChg chg="mod">
          <ac:chgData name="Liliana Calado" userId="9faf702373beb476" providerId="LiveId" clId="{C5353FA8-DFB9-40D4-8F34-063641C2165E}" dt="2026-04-08T18:07:10.201" v="278" actId="6549"/>
          <ac:spMkLst>
            <pc:docMk/>
            <pc:sldMk cId="0" sldId="263"/>
            <ac:spMk id="151" creationId="{00000000-0000-0000-0000-000000000000}"/>
          </ac:spMkLst>
        </pc:spChg>
      </pc:sldChg>
      <pc:sldChg chg="modSp mod modAnim">
        <pc:chgData name="Liliana Calado" userId="9faf702373beb476" providerId="LiveId" clId="{C5353FA8-DFB9-40D4-8F34-063641C2165E}" dt="2026-04-08T18:10:11.567" v="323" actId="113"/>
        <pc:sldMkLst>
          <pc:docMk/>
          <pc:sldMk cId="0" sldId="264"/>
        </pc:sldMkLst>
        <pc:spChg chg="mod">
          <ac:chgData name="Liliana Calado" userId="9faf702373beb476" providerId="LiveId" clId="{C5353FA8-DFB9-40D4-8F34-063641C2165E}" dt="2026-04-08T18:07:48.804" v="286" actId="27636"/>
          <ac:spMkLst>
            <pc:docMk/>
            <pc:sldMk cId="0" sldId="264"/>
            <ac:spMk id="157" creationId="{00000000-0000-0000-0000-000000000000}"/>
          </ac:spMkLst>
        </pc:spChg>
        <pc:spChg chg="mod">
          <ac:chgData name="Liliana Calado" userId="9faf702373beb476" providerId="LiveId" clId="{C5353FA8-DFB9-40D4-8F34-063641C2165E}" dt="2026-04-08T18:10:11.567" v="323" actId="113"/>
          <ac:spMkLst>
            <pc:docMk/>
            <pc:sldMk cId="0" sldId="264"/>
            <ac:spMk id="158" creationId="{00000000-0000-0000-0000-000000000000}"/>
          </ac:spMkLst>
        </pc:spChg>
        <pc:spChg chg="mod">
          <ac:chgData name="Liliana Calado" userId="9faf702373beb476" providerId="LiveId" clId="{C5353FA8-DFB9-40D4-8F34-063641C2165E}" dt="2026-04-08T18:08:59.296" v="300" actId="6549"/>
          <ac:spMkLst>
            <pc:docMk/>
            <pc:sldMk cId="0" sldId="264"/>
            <ac:spMk id="159" creationId="{00000000-0000-0000-0000-000000000000}"/>
          </ac:spMkLst>
        </pc:spChg>
      </pc:sldChg>
      <pc:sldChg chg="modSp mod">
        <pc:chgData name="Liliana Calado" userId="9faf702373beb476" providerId="LiveId" clId="{C5353FA8-DFB9-40D4-8F34-063641C2165E}" dt="2026-04-08T18:09:56.809" v="319" actId="27636"/>
        <pc:sldMkLst>
          <pc:docMk/>
          <pc:sldMk cId="0" sldId="265"/>
        </pc:sldMkLst>
        <pc:spChg chg="mod">
          <ac:chgData name="Liliana Calado" userId="9faf702373beb476" providerId="LiveId" clId="{C5353FA8-DFB9-40D4-8F34-063641C2165E}" dt="2026-04-08T18:09:12.449" v="304" actId="27636"/>
          <ac:spMkLst>
            <pc:docMk/>
            <pc:sldMk cId="0" sldId="265"/>
            <ac:spMk id="165" creationId="{00000000-0000-0000-0000-000000000000}"/>
          </ac:spMkLst>
        </pc:spChg>
        <pc:spChg chg="mod">
          <ac:chgData name="Liliana Calado" userId="9faf702373beb476" providerId="LiveId" clId="{C5353FA8-DFB9-40D4-8F34-063641C2165E}" dt="2026-04-08T18:09:56.809" v="319" actId="27636"/>
          <ac:spMkLst>
            <pc:docMk/>
            <pc:sldMk cId="0" sldId="265"/>
            <ac:spMk id="166" creationId="{00000000-0000-0000-0000-000000000000}"/>
          </ac:spMkLst>
        </pc:spChg>
      </pc:sldChg>
      <pc:sldChg chg="modSp mod modAnim">
        <pc:chgData name="Liliana Calado" userId="9faf702373beb476" providerId="LiveId" clId="{C5353FA8-DFB9-40D4-8F34-063641C2165E}" dt="2026-04-08T18:11:07.255" v="338" actId="20577"/>
        <pc:sldMkLst>
          <pc:docMk/>
          <pc:sldMk cId="0" sldId="266"/>
        </pc:sldMkLst>
        <pc:spChg chg="mod">
          <ac:chgData name="Liliana Calado" userId="9faf702373beb476" providerId="LiveId" clId="{C5353FA8-DFB9-40D4-8F34-063641C2165E}" dt="2026-04-08T18:11:07.255" v="338" actId="20577"/>
          <ac:spMkLst>
            <pc:docMk/>
            <pc:sldMk cId="0" sldId="266"/>
            <ac:spMk id="172" creationId="{00000000-0000-0000-0000-000000000000}"/>
          </ac:spMkLst>
        </pc:spChg>
        <pc:spChg chg="mod">
          <ac:chgData name="Liliana Calado" userId="9faf702373beb476" providerId="LiveId" clId="{C5353FA8-DFB9-40D4-8F34-063641C2165E}" dt="2026-04-08T18:10:08.793" v="322" actId="113"/>
          <ac:spMkLst>
            <pc:docMk/>
            <pc:sldMk cId="0" sldId="266"/>
            <ac:spMk id="173" creationId="{00000000-0000-0000-0000-000000000000}"/>
          </ac:spMkLst>
        </pc:spChg>
      </pc:sldChg>
      <pc:sldChg chg="modSp mod">
        <pc:chgData name="Liliana Calado" userId="9faf702373beb476" providerId="LiveId" clId="{C5353FA8-DFB9-40D4-8F34-063641C2165E}" dt="2026-04-08T18:12:25.105" v="354" actId="27636"/>
        <pc:sldMkLst>
          <pc:docMk/>
          <pc:sldMk cId="0" sldId="267"/>
        </pc:sldMkLst>
        <pc:spChg chg="mod">
          <ac:chgData name="Liliana Calado" userId="9faf702373beb476" providerId="LiveId" clId="{C5353FA8-DFB9-40D4-8F34-063641C2165E}" dt="2026-04-08T18:11:18.415" v="340" actId="27636"/>
          <ac:spMkLst>
            <pc:docMk/>
            <pc:sldMk cId="0" sldId="267"/>
            <ac:spMk id="179" creationId="{00000000-0000-0000-0000-000000000000}"/>
          </ac:spMkLst>
        </pc:spChg>
        <pc:spChg chg="mod">
          <ac:chgData name="Liliana Calado" userId="9faf702373beb476" providerId="LiveId" clId="{C5353FA8-DFB9-40D4-8F34-063641C2165E}" dt="2026-04-08T18:12:25.105" v="354" actId="27636"/>
          <ac:spMkLst>
            <pc:docMk/>
            <pc:sldMk cId="0" sldId="267"/>
            <ac:spMk id="180" creationId="{00000000-0000-0000-0000-000000000000}"/>
          </ac:spMkLst>
        </pc:spChg>
      </pc:sldChg>
      <pc:sldChg chg="modSp mod modAnim">
        <pc:chgData name="Liliana Calado" userId="9faf702373beb476" providerId="LiveId" clId="{C5353FA8-DFB9-40D4-8F34-063641C2165E}" dt="2026-04-08T18:13:19.734" v="368" actId="6549"/>
        <pc:sldMkLst>
          <pc:docMk/>
          <pc:sldMk cId="0" sldId="268"/>
        </pc:sldMkLst>
        <pc:spChg chg="mod">
          <ac:chgData name="Liliana Calado" userId="9faf702373beb476" providerId="LiveId" clId="{C5353FA8-DFB9-40D4-8F34-063641C2165E}" dt="2026-04-08T18:13:19.734" v="368" actId="6549"/>
          <ac:spMkLst>
            <pc:docMk/>
            <pc:sldMk cId="0" sldId="268"/>
            <ac:spMk id="186" creationId="{00000000-0000-0000-0000-000000000000}"/>
          </ac:spMkLst>
        </pc:spChg>
        <pc:spChg chg="mod">
          <ac:chgData name="Liliana Calado" userId="9faf702373beb476" providerId="LiveId" clId="{C5353FA8-DFB9-40D4-8F34-063641C2165E}" dt="2026-04-08T18:12:36.780" v="356" actId="113"/>
          <ac:spMkLst>
            <pc:docMk/>
            <pc:sldMk cId="0" sldId="268"/>
            <ac:spMk id="187" creationId="{00000000-0000-0000-0000-000000000000}"/>
          </ac:spMkLst>
        </pc:spChg>
      </pc:sldChg>
      <pc:sldChg chg="modSp mod">
        <pc:chgData name="Liliana Calado" userId="9faf702373beb476" providerId="LiveId" clId="{C5353FA8-DFB9-40D4-8F34-063641C2165E}" dt="2026-04-08T18:15:04.908" v="393" actId="20577"/>
        <pc:sldMkLst>
          <pc:docMk/>
          <pc:sldMk cId="0" sldId="269"/>
        </pc:sldMkLst>
        <pc:spChg chg="mod">
          <ac:chgData name="Liliana Calado" userId="9faf702373beb476" providerId="LiveId" clId="{C5353FA8-DFB9-40D4-8F34-063641C2165E}" dt="2026-04-08T18:13:28.144" v="370" actId="27636"/>
          <ac:spMkLst>
            <pc:docMk/>
            <pc:sldMk cId="0" sldId="269"/>
            <ac:spMk id="193" creationId="{00000000-0000-0000-0000-000000000000}"/>
          </ac:spMkLst>
        </pc:spChg>
        <pc:spChg chg="mod">
          <ac:chgData name="Liliana Calado" userId="9faf702373beb476" providerId="LiveId" clId="{C5353FA8-DFB9-40D4-8F34-063641C2165E}" dt="2026-04-08T18:15:04.908" v="393" actId="20577"/>
          <ac:spMkLst>
            <pc:docMk/>
            <pc:sldMk cId="0" sldId="269"/>
            <ac:spMk id="194" creationId="{00000000-0000-0000-0000-000000000000}"/>
          </ac:spMkLst>
        </pc:spChg>
      </pc:sldChg>
      <pc:sldChg chg="modSp mod modAnim">
        <pc:chgData name="Liliana Calado" userId="9faf702373beb476" providerId="LiveId" clId="{C5353FA8-DFB9-40D4-8F34-063641C2165E}" dt="2026-04-08T18:16:20.118" v="413" actId="20577"/>
        <pc:sldMkLst>
          <pc:docMk/>
          <pc:sldMk cId="0" sldId="270"/>
        </pc:sldMkLst>
        <pc:spChg chg="mod">
          <ac:chgData name="Liliana Calado" userId="9faf702373beb476" providerId="LiveId" clId="{C5353FA8-DFB9-40D4-8F34-063641C2165E}" dt="2026-04-08T18:16:20.118" v="413" actId="20577"/>
          <ac:spMkLst>
            <pc:docMk/>
            <pc:sldMk cId="0" sldId="270"/>
            <ac:spMk id="200" creationId="{00000000-0000-0000-0000-000000000000}"/>
          </ac:spMkLst>
        </pc:spChg>
        <pc:spChg chg="mod">
          <ac:chgData name="Liliana Calado" userId="9faf702373beb476" providerId="LiveId" clId="{C5353FA8-DFB9-40D4-8F34-063641C2165E}" dt="2026-04-08T18:15:18.344" v="395" actId="113"/>
          <ac:spMkLst>
            <pc:docMk/>
            <pc:sldMk cId="0" sldId="270"/>
            <ac:spMk id="201" creationId="{00000000-0000-0000-0000-000000000000}"/>
          </ac:spMkLst>
        </pc:spChg>
      </pc:sldChg>
      <pc:sldChg chg="modSp mod">
        <pc:chgData name="Liliana Calado" userId="9faf702373beb476" providerId="LiveId" clId="{C5353FA8-DFB9-40D4-8F34-063641C2165E}" dt="2026-04-08T18:18:27.634" v="442" actId="20577"/>
        <pc:sldMkLst>
          <pc:docMk/>
          <pc:sldMk cId="0" sldId="271"/>
        </pc:sldMkLst>
        <pc:spChg chg="mod">
          <ac:chgData name="Liliana Calado" userId="9faf702373beb476" providerId="LiveId" clId="{C5353FA8-DFB9-40D4-8F34-063641C2165E}" dt="2026-04-08T18:16:29.786" v="414"/>
          <ac:spMkLst>
            <pc:docMk/>
            <pc:sldMk cId="0" sldId="271"/>
            <ac:spMk id="207" creationId="{00000000-0000-0000-0000-000000000000}"/>
          </ac:spMkLst>
        </pc:spChg>
        <pc:spChg chg="mod ord">
          <ac:chgData name="Liliana Calado" userId="9faf702373beb476" providerId="LiveId" clId="{C5353FA8-DFB9-40D4-8F34-063641C2165E}" dt="2026-04-08T18:18:27.634" v="442" actId="20577"/>
          <ac:spMkLst>
            <pc:docMk/>
            <pc:sldMk cId="0" sldId="271"/>
            <ac:spMk id="208" creationId="{00000000-0000-0000-0000-000000000000}"/>
          </ac:spMkLst>
        </pc:spChg>
        <pc:spChg chg="mod">
          <ac:chgData name="Liliana Calado" userId="9faf702373beb476" providerId="LiveId" clId="{C5353FA8-DFB9-40D4-8F34-063641C2165E}" dt="2026-04-08T18:18:18.267" v="440" actId="1076"/>
          <ac:spMkLst>
            <pc:docMk/>
            <pc:sldMk cId="0" sldId="271"/>
            <ac:spMk id="209" creationId="{00000000-0000-0000-0000-000000000000}"/>
          </ac:spMkLst>
        </pc:spChg>
      </pc:sldChg>
      <pc:sldChg chg="modSp mod modAnim">
        <pc:chgData name="Liliana Calado" userId="9faf702373beb476" providerId="LiveId" clId="{C5353FA8-DFB9-40D4-8F34-063641C2165E}" dt="2026-04-08T18:19:16.459" v="451" actId="27636"/>
        <pc:sldMkLst>
          <pc:docMk/>
          <pc:sldMk cId="0" sldId="272"/>
        </pc:sldMkLst>
        <pc:spChg chg="mod">
          <ac:chgData name="Liliana Calado" userId="9faf702373beb476" providerId="LiveId" clId="{C5353FA8-DFB9-40D4-8F34-063641C2165E}" dt="2026-04-08T18:19:16.459" v="451" actId="27636"/>
          <ac:spMkLst>
            <pc:docMk/>
            <pc:sldMk cId="0" sldId="272"/>
            <ac:spMk id="214" creationId="{00000000-0000-0000-0000-000000000000}"/>
          </ac:spMkLst>
        </pc:spChg>
        <pc:spChg chg="mod">
          <ac:chgData name="Liliana Calado" userId="9faf702373beb476" providerId="LiveId" clId="{C5353FA8-DFB9-40D4-8F34-063641C2165E}" dt="2026-04-08T18:18:38.369" v="444" actId="113"/>
          <ac:spMkLst>
            <pc:docMk/>
            <pc:sldMk cId="0" sldId="272"/>
            <ac:spMk id="215" creationId="{00000000-0000-0000-0000-000000000000}"/>
          </ac:spMkLst>
        </pc:spChg>
      </pc:sldChg>
      <pc:sldChg chg="modSp mod">
        <pc:chgData name="Liliana Calado" userId="9faf702373beb476" providerId="LiveId" clId="{C5353FA8-DFB9-40D4-8F34-063641C2165E}" dt="2026-04-08T18:20:40.496" v="462" actId="166"/>
        <pc:sldMkLst>
          <pc:docMk/>
          <pc:sldMk cId="0" sldId="273"/>
        </pc:sldMkLst>
        <pc:spChg chg="mod">
          <ac:chgData name="Liliana Calado" userId="9faf702373beb476" providerId="LiveId" clId="{C5353FA8-DFB9-40D4-8F34-063641C2165E}" dt="2026-04-08T18:19:27.505" v="452"/>
          <ac:spMkLst>
            <pc:docMk/>
            <pc:sldMk cId="0" sldId="273"/>
            <ac:spMk id="221" creationId="{00000000-0000-0000-0000-000000000000}"/>
          </ac:spMkLst>
        </pc:spChg>
        <pc:spChg chg="mod ord">
          <ac:chgData name="Liliana Calado" userId="9faf702373beb476" providerId="LiveId" clId="{C5353FA8-DFB9-40D4-8F34-063641C2165E}" dt="2026-04-08T18:20:40.496" v="462" actId="166"/>
          <ac:spMkLst>
            <pc:docMk/>
            <pc:sldMk cId="0" sldId="273"/>
            <ac:spMk id="222" creationId="{00000000-0000-0000-0000-000000000000}"/>
          </ac:spMkLst>
        </pc:spChg>
      </pc:sldChg>
      <pc:sldChg chg="modSp mod modAnim">
        <pc:chgData name="Liliana Calado" userId="9faf702373beb476" providerId="LiveId" clId="{C5353FA8-DFB9-40D4-8F34-063641C2165E}" dt="2026-04-08T18:22:31.431" v="508" actId="108"/>
        <pc:sldMkLst>
          <pc:docMk/>
          <pc:sldMk cId="0" sldId="274"/>
        </pc:sldMkLst>
        <pc:spChg chg="mod">
          <ac:chgData name="Liliana Calado" userId="9faf702373beb476" providerId="LiveId" clId="{C5353FA8-DFB9-40D4-8F34-063641C2165E}" dt="2026-04-08T18:21:19.518" v="469" actId="20577"/>
          <ac:spMkLst>
            <pc:docMk/>
            <pc:sldMk cId="0" sldId="274"/>
            <ac:spMk id="228" creationId="{00000000-0000-0000-0000-000000000000}"/>
          </ac:spMkLst>
        </pc:spChg>
        <pc:spChg chg="mod">
          <ac:chgData name="Liliana Calado" userId="9faf702373beb476" providerId="LiveId" clId="{C5353FA8-DFB9-40D4-8F34-063641C2165E}" dt="2026-04-08T18:22:31.431" v="508" actId="108"/>
          <ac:spMkLst>
            <pc:docMk/>
            <pc:sldMk cId="0" sldId="274"/>
            <ac:spMk id="229" creationId="{00000000-0000-0000-0000-000000000000}"/>
          </ac:spMkLst>
        </pc:spChg>
        <pc:spChg chg="mod">
          <ac:chgData name="Liliana Calado" userId="9faf702373beb476" providerId="LiveId" clId="{C5353FA8-DFB9-40D4-8F34-063641C2165E}" dt="2026-04-08T18:20:56.245" v="463"/>
          <ac:spMkLst>
            <pc:docMk/>
            <pc:sldMk cId="0" sldId="274"/>
            <ac:spMk id="230" creationId="{00000000-0000-0000-0000-000000000000}"/>
          </ac:spMkLst>
        </pc:spChg>
      </pc:sldChg>
      <pc:sldChg chg="modSp mod">
        <pc:chgData name="Liliana Calado" userId="9faf702373beb476" providerId="LiveId" clId="{C5353FA8-DFB9-40D4-8F34-063641C2165E}" dt="2026-04-08T18:23:02.786" v="513" actId="20577"/>
        <pc:sldMkLst>
          <pc:docMk/>
          <pc:sldMk cId="0" sldId="275"/>
        </pc:sldMkLst>
        <pc:spChg chg="mod">
          <ac:chgData name="Liliana Calado" userId="9faf702373beb476" providerId="LiveId" clId="{C5353FA8-DFB9-40D4-8F34-063641C2165E}" dt="2026-04-08T18:23:02.786" v="513" actId="20577"/>
          <ac:spMkLst>
            <pc:docMk/>
            <pc:sldMk cId="0" sldId="275"/>
            <ac:spMk id="236" creationId="{00000000-0000-0000-0000-000000000000}"/>
          </ac:spMkLst>
        </pc:spChg>
        <pc:spChg chg="mod">
          <ac:chgData name="Liliana Calado" userId="9faf702373beb476" providerId="LiveId" clId="{C5353FA8-DFB9-40D4-8F34-063641C2165E}" dt="2026-04-08T18:22:45.346" v="509"/>
          <ac:spMkLst>
            <pc:docMk/>
            <pc:sldMk cId="0" sldId="275"/>
            <ac:spMk id="23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6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‹nº›</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12"/>
        <p:cNvGrpSpPr/>
        <p:nvPr/>
      </p:nvGrpSpPr>
      <p:grpSpPr>
        <a:xfrm>
          <a:off x="0" y="0"/>
          <a:ext cx="0" cy="0"/>
          <a:chOff x="0" y="0"/>
          <a:chExt cx="0" cy="0"/>
        </a:xfrm>
      </p:grpSpPr>
      <p:sp>
        <p:nvSpPr>
          <p:cNvPr id="13" name="Google Shape;13;p23"/>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4" name="Google Shape;14;p23"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5" name="Google Shape;15;p23"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6"/>
        <p:cNvGrpSpPr/>
        <p:nvPr/>
      </p:nvGrpSpPr>
      <p:grpSpPr>
        <a:xfrm>
          <a:off x="0" y="0"/>
          <a:ext cx="0" cy="0"/>
          <a:chOff x="0" y="0"/>
          <a:chExt cx="0" cy="0"/>
        </a:xfrm>
      </p:grpSpPr>
      <p:sp>
        <p:nvSpPr>
          <p:cNvPr id="17" name="Google Shape;17;p24"/>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8" name="Google Shape;18;p24"/>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4"/>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0" name="Google Shape;20;p24"/>
          <p:cNvSpPr txBox="1"/>
          <p:nvPr/>
        </p:nvSpPr>
        <p:spPr>
          <a:xfrm>
            <a:off x="22020212" y="740202"/>
            <a:ext cx="1601788" cy="276999"/>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800">
                <a:solidFill>
                  <a:srgbClr val="323232"/>
                </a:solidFill>
                <a:latin typeface="Arial"/>
                <a:ea typeface="Arial"/>
                <a:cs typeface="Arial"/>
                <a:sym typeface="Arial"/>
              </a:rPr>
              <a:t>2025</a:t>
            </a:r>
            <a:endParaRPr sz="1800">
              <a:solidFill>
                <a:srgbClr val="323232"/>
              </a:solidFill>
              <a:latin typeface="Arial"/>
              <a:ea typeface="Arial"/>
              <a:cs typeface="Arial"/>
              <a:sym typeface="Arial"/>
            </a:endParaRPr>
          </a:p>
        </p:txBody>
      </p:sp>
      <p:pic>
        <p:nvPicPr>
          <p:cNvPr id="21" name="Google Shape;21;p24"/>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2" name="Google Shape;22;p24"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23"/>
        <p:cNvGrpSpPr/>
        <p:nvPr/>
      </p:nvGrpSpPr>
      <p:grpSpPr>
        <a:xfrm>
          <a:off x="0" y="0"/>
          <a:ext cx="0" cy="0"/>
          <a:chOff x="0" y="0"/>
          <a:chExt cx="0" cy="0"/>
        </a:xfrm>
      </p:grpSpPr>
      <p:sp>
        <p:nvSpPr>
          <p:cNvPr id="24" name="Google Shape;24;p25"/>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5" name="Google Shape;25;p25"/>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6" name="Google Shape;26;p25"/>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7" name="Google Shape;27;p25"/>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25"/>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29" name="Google Shape;29;p25"/>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0" name="Google Shape;30;p25"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31" name="Google Shape;31;p25"/>
          <p:cNvSpPr txBox="1"/>
          <p:nvPr/>
        </p:nvSpPr>
        <p:spPr>
          <a:xfrm>
            <a:off x="22020212" y="740202"/>
            <a:ext cx="1601788" cy="276999"/>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800">
                <a:solidFill>
                  <a:srgbClr val="323232"/>
                </a:solidFill>
                <a:latin typeface="Arial"/>
                <a:ea typeface="Arial"/>
                <a:cs typeface="Arial"/>
                <a:sym typeface="Arial"/>
              </a:rPr>
              <a:t>2025</a:t>
            </a:r>
            <a:endParaRPr sz="1800">
              <a:solidFill>
                <a:srgbClr val="323232"/>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Full-Slide Picture">
  <p:cSld name="Full-Slide Picture">
    <p:spTree>
      <p:nvGrpSpPr>
        <p:cNvPr id="1" name="Shape 32"/>
        <p:cNvGrpSpPr/>
        <p:nvPr/>
      </p:nvGrpSpPr>
      <p:grpSpPr>
        <a:xfrm>
          <a:off x="0" y="0"/>
          <a:ext cx="0" cy="0"/>
          <a:chOff x="0" y="0"/>
          <a:chExt cx="0" cy="0"/>
        </a:xfrm>
      </p:grpSpPr>
      <p:sp>
        <p:nvSpPr>
          <p:cNvPr id="33" name="Google Shape;33;p26"/>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34" name="Google Shape;34;p26"/>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5" name="Google Shape;35;p26"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36" name="Google Shape;36;p26"/>
          <p:cNvSpPr>
            <a:spLocks noGrp="1"/>
          </p:cNvSpPr>
          <p:nvPr>
            <p:ph type="pic" idx="2"/>
          </p:nvPr>
        </p:nvSpPr>
        <p:spPr>
          <a:xfrm>
            <a:off x="0" y="0"/>
            <a:ext cx="24384000" cy="13716000"/>
          </a:xfrm>
          <a:prstGeom prst="rect">
            <a:avLst/>
          </a:prstGeom>
          <a:noFill/>
          <a:ln>
            <a:noFill/>
          </a:ln>
        </p:spPr>
        <p:txBody>
          <a:bodyPr/>
          <a:lstStyle/>
          <a:p>
            <a:endParaRPr lang="pt-PT"/>
          </a:p>
        </p:txBody>
      </p:sp>
      <p:sp>
        <p:nvSpPr>
          <p:cNvPr id="37" name="Google Shape;37;p26"/>
          <p:cNvSpPr/>
          <p:nvPr/>
        </p:nvSpPr>
        <p:spPr>
          <a:xfrm>
            <a:off x="0" y="7886700"/>
            <a:ext cx="13982700" cy="4305300"/>
          </a:xfrm>
          <a:prstGeom prst="rect">
            <a:avLst/>
          </a:prstGeom>
          <a:solidFill>
            <a:schemeClr val="lt1">
              <a:alpha val="20000"/>
            </a:schemeClr>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a:solidFill>
                  <a:schemeClr val="lt1"/>
                </a:solidFill>
                <a:latin typeface="Arial"/>
                <a:ea typeface="Arial"/>
                <a:cs typeface="Arial"/>
                <a:sym typeface="Arial"/>
              </a:rPr>
              <a:t>v</a:t>
            </a:r>
            <a:endParaRPr sz="3600">
              <a:solidFill>
                <a:schemeClr val="lt1"/>
              </a:solidFill>
              <a:latin typeface="Arial"/>
              <a:ea typeface="Arial"/>
              <a:cs typeface="Arial"/>
              <a:sym typeface="Arial"/>
            </a:endParaRPr>
          </a:p>
        </p:txBody>
      </p:sp>
      <p:sp>
        <p:nvSpPr>
          <p:cNvPr id="38" name="Google Shape;38;p26"/>
          <p:cNvSpPr txBox="1">
            <a:spLocks noGrp="1"/>
          </p:cNvSpPr>
          <p:nvPr>
            <p:ph type="body" idx="1"/>
          </p:nvPr>
        </p:nvSpPr>
        <p:spPr>
          <a:xfrm>
            <a:off x="762000" y="8355744"/>
            <a:ext cx="9331320" cy="3340955"/>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9" name="Google Shape;39;p26"/>
          <p:cNvSpPr txBox="1"/>
          <p:nvPr/>
        </p:nvSpPr>
        <p:spPr>
          <a:xfrm>
            <a:off x="22020212" y="740202"/>
            <a:ext cx="1601788" cy="276999"/>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800">
                <a:solidFill>
                  <a:srgbClr val="323232"/>
                </a:solidFill>
                <a:latin typeface="Arial"/>
                <a:ea typeface="Arial"/>
                <a:cs typeface="Arial"/>
                <a:sym typeface="Arial"/>
              </a:rPr>
              <a:t>2025</a:t>
            </a:r>
            <a:endParaRPr sz="1800">
              <a:solidFill>
                <a:srgbClr val="323232"/>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arge Coloured Content">
  <p:cSld name="Large Coloured Content">
    <p:spTree>
      <p:nvGrpSpPr>
        <p:cNvPr id="1" name="Shape 40"/>
        <p:cNvGrpSpPr/>
        <p:nvPr/>
      </p:nvGrpSpPr>
      <p:grpSpPr>
        <a:xfrm>
          <a:off x="0" y="0"/>
          <a:ext cx="0" cy="0"/>
          <a:chOff x="0" y="0"/>
          <a:chExt cx="0" cy="0"/>
        </a:xfrm>
      </p:grpSpPr>
      <p:sp>
        <p:nvSpPr>
          <p:cNvPr id="41" name="Google Shape;41;p27"/>
          <p:cNvSpPr/>
          <p:nvPr/>
        </p:nvSpPr>
        <p:spPr>
          <a:xfrm>
            <a:off x="8491538" y="0"/>
            <a:ext cx="15892462"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42" name="Google Shape;42;p27"/>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27"/>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44" name="Google Shape;44;p27"/>
          <p:cNvSpPr txBox="1">
            <a:spLocks noGrp="1"/>
          </p:cNvSpPr>
          <p:nvPr>
            <p:ph type="body" idx="1"/>
          </p:nvPr>
        </p:nvSpPr>
        <p:spPr>
          <a:xfrm>
            <a:off x="10423525" y="1524000"/>
            <a:ext cx="13198475" cy="106680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45" name="Google Shape;45;p27" descr="Blue text on a black background&#10;&#10;AI-generated content may be incorrect."/>
          <p:cNvPicPr preferRelativeResize="0"/>
          <p:nvPr/>
        </p:nvPicPr>
        <p:blipFill rotWithShape="1">
          <a:blip r:embed="rId2">
            <a:alphaModFix/>
          </a:blip>
          <a:srcRect/>
          <a:stretch/>
        </p:blipFill>
        <p:spPr>
          <a:xfrm>
            <a:off x="762000" y="12469466"/>
            <a:ext cx="2171700" cy="484534"/>
          </a:xfrm>
          <a:prstGeom prst="rect">
            <a:avLst/>
          </a:prstGeom>
          <a:noFill/>
          <a:ln>
            <a:noFill/>
          </a:ln>
        </p:spPr>
      </p:pic>
      <p:pic>
        <p:nvPicPr>
          <p:cNvPr id="46" name="Google Shape;46;p27" descr="A black and white logo&#10;&#10;AI-generated content may be incorrect."/>
          <p:cNvPicPr preferRelativeResize="0"/>
          <p:nvPr/>
        </p:nvPicPr>
        <p:blipFill rotWithShape="1">
          <a:blip r:embed="rId3">
            <a:alphaModFix/>
          </a:blip>
          <a:srcRect/>
          <a:stretch/>
        </p:blipFill>
        <p:spPr>
          <a:xfrm>
            <a:off x="21606569" y="12481199"/>
            <a:ext cx="2015431" cy="484632"/>
          </a:xfrm>
          <a:prstGeom prst="rect">
            <a:avLst/>
          </a:prstGeom>
          <a:noFill/>
          <a:ln>
            <a:noFill/>
          </a:ln>
        </p:spPr>
      </p:pic>
      <p:sp>
        <p:nvSpPr>
          <p:cNvPr id="47" name="Google Shape;47;p27"/>
          <p:cNvSpPr txBox="1"/>
          <p:nvPr/>
        </p:nvSpPr>
        <p:spPr>
          <a:xfrm>
            <a:off x="22020212" y="740202"/>
            <a:ext cx="1601788" cy="276999"/>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800">
                <a:solidFill>
                  <a:srgbClr val="323232"/>
                </a:solidFill>
                <a:latin typeface="Arial"/>
                <a:ea typeface="Arial"/>
                <a:cs typeface="Arial"/>
                <a:sym typeface="Arial"/>
              </a:rPr>
              <a:t>2025</a:t>
            </a:r>
            <a:endParaRPr sz="1800">
              <a:solidFill>
                <a:srgbClr val="323232"/>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48"/>
        <p:cNvGrpSpPr/>
        <p:nvPr/>
      </p:nvGrpSpPr>
      <p:grpSpPr>
        <a:xfrm>
          <a:off x="0" y="0"/>
          <a:ext cx="0" cy="0"/>
          <a:chOff x="0" y="0"/>
          <a:chExt cx="0" cy="0"/>
        </a:xfrm>
      </p:grpSpPr>
      <p:sp>
        <p:nvSpPr>
          <p:cNvPr id="49" name="Google Shape;49;p28"/>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50" name="Google Shape;50;p28"/>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1" name="Google Shape;51;p2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52" name="Google Shape;52;p28"/>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3" name="Google Shape;53;p28"/>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54" name="Google Shape;54;p28"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55" name="Google Shape;55;p28"/>
          <p:cNvSpPr txBox="1"/>
          <p:nvPr/>
        </p:nvSpPr>
        <p:spPr>
          <a:xfrm>
            <a:off x="22020212" y="740202"/>
            <a:ext cx="1601788" cy="276999"/>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800">
                <a:solidFill>
                  <a:srgbClr val="323232"/>
                </a:solidFill>
                <a:latin typeface="Arial"/>
                <a:ea typeface="Arial"/>
                <a:cs typeface="Arial"/>
                <a:sym typeface="Arial"/>
              </a:rPr>
              <a:t>2025</a:t>
            </a:r>
            <a:endParaRPr sz="1800">
              <a:solidFill>
                <a:srgbClr val="323232"/>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56"/>
        <p:cNvGrpSpPr/>
        <p:nvPr/>
      </p:nvGrpSpPr>
      <p:grpSpPr>
        <a:xfrm>
          <a:off x="0" y="0"/>
          <a:ext cx="0" cy="0"/>
          <a:chOff x="0" y="0"/>
          <a:chExt cx="0" cy="0"/>
        </a:xfrm>
      </p:grpSpPr>
      <p:pic>
        <p:nvPicPr>
          <p:cNvPr id="57" name="Google Shape;57;p29"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58" name="Google Shape;58;p29"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59" name="Google Shape;59;p29"/>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US"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60" name="Google Shape;60;p29"/>
          <p:cNvGrpSpPr/>
          <p:nvPr/>
        </p:nvGrpSpPr>
        <p:grpSpPr>
          <a:xfrm>
            <a:off x="1633044" y="9658153"/>
            <a:ext cx="21117911" cy="908071"/>
            <a:chOff x="761999" y="9658153"/>
            <a:chExt cx="21117911" cy="908071"/>
          </a:xfrm>
        </p:grpSpPr>
        <p:pic>
          <p:nvPicPr>
            <p:cNvPr id="61" name="Google Shape;61;p29"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62" name="Google Shape;62;p29"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63" name="Google Shape;63;p29"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64" name="Google Shape;64;p29"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65" name="Google Shape;65;p29"/>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66" name="Google Shape;66;p29"/>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67"/>
        <p:cNvGrpSpPr/>
        <p:nvPr/>
      </p:nvGrpSpPr>
      <p:grpSpPr>
        <a:xfrm>
          <a:off x="0" y="0"/>
          <a:ext cx="0" cy="0"/>
          <a:chOff x="0" y="0"/>
          <a:chExt cx="0" cy="0"/>
        </a:xfrm>
      </p:grpSpPr>
      <p:sp>
        <p:nvSpPr>
          <p:cNvPr id="68" name="Google Shape;68;p30"/>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30"/>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n-US" sz="5400">
                <a:solidFill>
                  <a:schemeClr val="lt1"/>
                </a:solidFill>
                <a:latin typeface="Arial"/>
                <a:ea typeface="Arial"/>
                <a:cs typeface="Arial"/>
                <a:sym typeface="Arial"/>
              </a:rPr>
              <a:t>Click to edit Section Subtitle</a:t>
            </a:r>
            <a:endParaRPr sz="5400">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ection Title Dark">
  <p:cSld name="Section Title Dark">
    <p:bg>
      <p:bgPr>
        <a:solidFill>
          <a:srgbClr val="323232"/>
        </a:solidFill>
        <a:effectLst/>
      </p:bgPr>
    </p:bg>
    <p:spTree>
      <p:nvGrpSpPr>
        <p:cNvPr id="1" name="Shape 70"/>
        <p:cNvGrpSpPr/>
        <p:nvPr/>
      </p:nvGrpSpPr>
      <p:grpSpPr>
        <a:xfrm>
          <a:off x="0" y="0"/>
          <a:ext cx="0" cy="0"/>
          <a:chOff x="0" y="0"/>
          <a:chExt cx="0" cy="0"/>
        </a:xfrm>
      </p:grpSpPr>
      <p:sp>
        <p:nvSpPr>
          <p:cNvPr id="71" name="Google Shape;71;p31"/>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31"/>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5400"/>
              <a:buFont typeface="Arial"/>
              <a:buNone/>
            </a:pPr>
            <a:r>
              <a:rPr lang="en-US" sz="5400">
                <a:solidFill>
                  <a:schemeClr val="accent1"/>
                </a:solidFill>
                <a:latin typeface="Arial"/>
                <a:ea typeface="Arial"/>
                <a:cs typeface="Arial"/>
                <a:sym typeface="Arial"/>
              </a:rPr>
              <a:t>Click to edit Section Subtitle</a:t>
            </a:r>
            <a:endParaRPr sz="5400">
              <a:solidFill>
                <a:schemeClr val="accen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73"/>
        <p:cNvGrpSpPr/>
        <p:nvPr/>
      </p:nvGrpSpPr>
      <p:grpSpPr>
        <a:xfrm>
          <a:off x="0" y="0"/>
          <a:ext cx="0" cy="0"/>
          <a:chOff x="0" y="0"/>
          <a:chExt cx="0" cy="0"/>
        </a:xfrm>
      </p:grpSpPr>
      <p:sp>
        <p:nvSpPr>
          <p:cNvPr id="74" name="Google Shape;74;p32"/>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32"/>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76" name="Google Shape;76;p32"/>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77" name="Google Shape;77;p32"/>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78" name="Google Shape;78;p32"/>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79" name="Google Shape;79;p32"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80" name="Google Shape;80;p32"/>
          <p:cNvSpPr txBox="1"/>
          <p:nvPr/>
        </p:nvSpPr>
        <p:spPr>
          <a:xfrm>
            <a:off x="22020212" y="740202"/>
            <a:ext cx="1601788" cy="276999"/>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800">
                <a:solidFill>
                  <a:srgbClr val="323232"/>
                </a:solidFill>
                <a:latin typeface="Arial"/>
                <a:ea typeface="Arial"/>
                <a:cs typeface="Arial"/>
                <a:sym typeface="Arial"/>
              </a:rPr>
              <a:t>2025</a:t>
            </a:r>
            <a:endParaRPr sz="1800">
              <a:solidFill>
                <a:srgbClr val="323232"/>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81"/>
        <p:cNvGrpSpPr/>
        <p:nvPr/>
      </p:nvGrpSpPr>
      <p:grpSpPr>
        <a:xfrm>
          <a:off x="0" y="0"/>
          <a:ext cx="0" cy="0"/>
          <a:chOff x="0" y="0"/>
          <a:chExt cx="0" cy="0"/>
        </a:xfrm>
      </p:grpSpPr>
      <p:sp>
        <p:nvSpPr>
          <p:cNvPr id="82" name="Google Shape;82;p33"/>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33"/>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84" name="Google Shape;84;p33"/>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85" name="Google Shape;85;p33"/>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86" name="Google Shape;86;p33"/>
          <p:cNvSpPr txBox="1"/>
          <p:nvPr/>
        </p:nvSpPr>
        <p:spPr>
          <a:xfrm>
            <a:off x="22020212" y="762001"/>
            <a:ext cx="1601788" cy="276999"/>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1800">
                <a:solidFill>
                  <a:schemeClr val="lt1"/>
                </a:solidFill>
                <a:latin typeface="Arial"/>
                <a:ea typeface="Arial"/>
                <a:cs typeface="Arial"/>
                <a:sym typeface="Arial"/>
              </a:rPr>
              <a:t>2025</a:t>
            </a:r>
            <a:endParaRPr sz="1800">
              <a:solidFill>
                <a:schemeClr val="lt1"/>
              </a:solidFill>
              <a:latin typeface="Arial"/>
              <a:ea typeface="Arial"/>
              <a:cs typeface="Arial"/>
              <a:sym typeface="Arial"/>
            </a:endParaRPr>
          </a:p>
        </p:txBody>
      </p:sp>
      <p:sp>
        <p:nvSpPr>
          <p:cNvPr id="87" name="Google Shape;87;p33"/>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88" name="Google Shape;88;p33"/>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89" name="Google Shape;89;p33"/>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90" name="Google Shape;90;p33"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91" name="Google Shape;91;p33"/>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2"/>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unwto.org/sustainable-developmen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pexels.com/photo/tranquil-camping-in-da-l-t-misty-forest-32602811/" TargetMode="Externa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gstc.org/what-is-sustainable-tourism/"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hyperlink" Target="https://www.pexels.com/photo/group-of-people-holding-arms-461049/" TargetMode="External"/><Relationship Id="rId3" Type="http://schemas.openxmlformats.org/officeDocument/2006/relationships/image" Target="../media/image13.jpg"/><Relationship Id="rId7" Type="http://schemas.openxmlformats.org/officeDocument/2006/relationships/hyperlink" Target="https://www.pexels.com/photo/shallow-focus-of-a-woman-buying-fresh-vegetables-in-the-market-7341743/"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hyperlink" Target="https://www.pexels.com/photo/solar-charging-station-in-the-parking-lot-9800031/" TargetMode="Externa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kgAHZHkMTQU"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www.weforum.org/publications/ten-principles-for-sustainable-destinations/"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hyperlink" Target="https://whc.unesco.org/en/sustainabletourismtoolkit/" TargetMode="External"/><Relationship Id="rId5" Type="http://schemas.openxmlformats.org/officeDocument/2006/relationships/hyperlink" Target="https://www.failteireland.ie/FailteIreland/media/WebsiteStructure/Documents/Publications/sustainable-tourism-understanding-the-opportunity.pdf?ext=.pdf" TargetMode="External"/><Relationship Id="rId4" Type="http://schemas.openxmlformats.org/officeDocument/2006/relationships/hyperlink" Target="https://www.youtube.com/watch?v=sNiOhfGfg_s&amp;t=441s"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pt-PT" b="1" dirty="0"/>
              <a:t>Módulo 1: Princípios do Turismo Sustentável </a:t>
            </a:r>
            <a:endParaRPr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
          <p:cNvSpPr txBox="1">
            <a:spLocks noGrp="1"/>
          </p:cNvSpPr>
          <p:nvPr>
            <p:ph type="body" idx="1"/>
          </p:nvPr>
        </p:nvSpPr>
        <p:spPr>
          <a:xfrm>
            <a:off x="1267714" y="4530090"/>
            <a:ext cx="13106654" cy="7258050"/>
          </a:xfrm>
          <a:prstGeom prst="rect">
            <a:avLst/>
          </a:prstGeom>
          <a:noFill/>
          <a:ln>
            <a:noFill/>
          </a:ln>
        </p:spPr>
        <p:txBody>
          <a:bodyPr spcFirstLastPara="1" wrap="square" lIns="0" tIns="118850" rIns="0" bIns="0" anchor="t" anchorCtr="0">
            <a:normAutofit/>
          </a:bodyPr>
          <a:lstStyle/>
          <a:p>
            <a:pPr marL="0" lvl="0" indent="0">
              <a:spcBef>
                <a:spcPts val="0"/>
              </a:spcBef>
            </a:pPr>
            <a:r>
              <a:rPr lang="pt-PT" dirty="0"/>
              <a:t>De acordo com as informações disponíveis no </a:t>
            </a:r>
            <a:r>
              <a:rPr lang="pt-PT" u="sng" dirty="0">
                <a:solidFill>
                  <a:srgbClr val="0E632E"/>
                </a:solidFill>
                <a:hlinkClick r:id="rId3">
                  <a:extLst>
                    <a:ext uri="{A12FA001-AC4F-418D-AE19-62706E023703}">
                      <ahyp:hlinkClr xmlns:ahyp="http://schemas.microsoft.com/office/drawing/2018/hyperlinkcolor" val="tx"/>
                    </a:ext>
                  </a:extLst>
                </a:hlinkClick>
              </a:rPr>
              <a:t>site</a:t>
            </a:r>
            <a:r>
              <a:rPr lang="pt-PT" dirty="0"/>
              <a:t> da Organização Mundial do Turismo, o turismo sustentável é aquele que tem em conta os seus impactos económicos, sociais e ambientais, respondendo às necessidades dos visitantes, do setor, do ambiente e das comunidades anfitriãs.</a:t>
            </a:r>
            <a:endParaRPr sz="4800" dirty="0"/>
          </a:p>
        </p:txBody>
      </p:sp>
      <p:sp>
        <p:nvSpPr>
          <p:cNvPr id="102" name="Google Shape;102;p2"/>
          <p:cNvSpPr txBox="1">
            <a:spLocks noGrp="1"/>
          </p:cNvSpPr>
          <p:nvPr>
            <p:ph type="title"/>
          </p:nvPr>
        </p:nvSpPr>
        <p:spPr>
          <a:xfrm>
            <a:off x="755650" y="225552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pt-PT" dirty="0"/>
              <a:t>O que é Turismo Sustentável </a:t>
            </a:r>
            <a:r>
              <a:rPr lang="en-US" dirty="0"/>
              <a:t>?</a:t>
            </a:r>
            <a:endParaRPr dirty="0"/>
          </a:p>
        </p:txBody>
      </p:sp>
      <p:pic>
        <p:nvPicPr>
          <p:cNvPr id="103" name="Google Shape;103;p2" descr="A dog sitting on a tent&#10;&#10;AI-generated content may be incorrect."/>
          <p:cNvPicPr preferRelativeResize="0"/>
          <p:nvPr/>
        </p:nvPicPr>
        <p:blipFill rotWithShape="1">
          <a:blip r:embed="rId4">
            <a:alphaModFix/>
          </a:blip>
          <a:srcRect/>
          <a:stretch/>
        </p:blipFill>
        <p:spPr>
          <a:xfrm>
            <a:off x="14136624" y="4277153"/>
            <a:ext cx="9815748" cy="6547104"/>
          </a:xfrm>
          <a:prstGeom prst="rect">
            <a:avLst/>
          </a:prstGeom>
          <a:noFill/>
          <a:ln>
            <a:noFill/>
          </a:ln>
        </p:spPr>
      </p:pic>
      <p:sp>
        <p:nvSpPr>
          <p:cNvPr id="104" name="Google Shape;104;p2"/>
          <p:cNvSpPr txBox="1"/>
          <p:nvPr/>
        </p:nvSpPr>
        <p:spPr>
          <a:xfrm>
            <a:off x="14136624" y="11121532"/>
            <a:ext cx="883310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u="sng" dirty="0">
                <a:solidFill>
                  <a:srgbClr val="0E632E"/>
                </a:solidFill>
                <a:latin typeface="Arial"/>
                <a:ea typeface="Arial"/>
                <a:cs typeface="Arial"/>
                <a:sym typeface="Arial"/>
                <a:hlinkClick r:id="rId5">
                  <a:extLst>
                    <a:ext uri="{A12FA001-AC4F-418D-AE19-62706E023703}">
                      <ahyp:hlinkClr xmlns:ahyp="http://schemas.microsoft.com/office/drawing/2018/hyperlinkcolor" val="tx"/>
                    </a:ext>
                  </a:extLst>
                </a:hlinkClick>
              </a:rPr>
              <a:t>Photo</a:t>
            </a:r>
            <a:r>
              <a:rPr lang="en-US" sz="1800" dirty="0">
                <a:solidFill>
                  <a:schemeClr val="dk1"/>
                </a:solidFill>
                <a:latin typeface="Arial"/>
                <a:ea typeface="Arial"/>
                <a:cs typeface="Arial"/>
                <a:sym typeface="Arial"/>
              </a:rPr>
              <a:t> by Nguyên Đoàn</a:t>
            </a:r>
            <a:endParaRPr sz="1800" dirty="0">
              <a:solidFill>
                <a:schemeClr val="dk1"/>
              </a:solidFill>
              <a:latin typeface="Arial"/>
              <a:ea typeface="Arial"/>
              <a:cs typeface="Arial"/>
              <a:sym typeface="Arial"/>
            </a:endParaRPr>
          </a:p>
        </p:txBody>
      </p:sp>
      <p:sp>
        <p:nvSpPr>
          <p:cNvPr id="105" name="Google Shape;105;p2"/>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3"/>
          <p:cNvSpPr txBox="1">
            <a:spLocks noGrp="1"/>
          </p:cNvSpPr>
          <p:nvPr>
            <p:ph type="body" idx="1"/>
          </p:nvPr>
        </p:nvSpPr>
        <p:spPr>
          <a:xfrm>
            <a:off x="755650" y="1920240"/>
            <a:ext cx="22195790" cy="10533888"/>
          </a:xfrm>
          <a:prstGeom prst="rect">
            <a:avLst/>
          </a:prstGeom>
          <a:noFill/>
          <a:ln>
            <a:noFill/>
          </a:ln>
        </p:spPr>
        <p:txBody>
          <a:bodyPr spcFirstLastPara="1" wrap="square" lIns="0" tIns="118850" rIns="0" bIns="0" anchor="t" anchorCtr="0">
            <a:normAutofit fontScale="77500" lnSpcReduction="20000"/>
          </a:bodyPr>
          <a:lstStyle/>
          <a:p>
            <a:pPr marL="0" lvl="0" indent="0">
              <a:spcBef>
                <a:spcPts val="0"/>
              </a:spcBef>
              <a:buSzPct val="100000"/>
            </a:pPr>
            <a:r>
              <a:rPr lang="pt-PT" dirty="0"/>
              <a:t>As diretrizes para o desenvolvimento do turismo sustentável aplicam-se a todos os tipos de turismo e destinos, incluindo o turismo de massa e os segmentos de nicho. Sustentabilidade significa encontrar um equilíbrio entre</a:t>
            </a:r>
            <a:r>
              <a:rPr lang="en-US" dirty="0"/>
              <a:t>: </a:t>
            </a:r>
            <a:endParaRPr dirty="0"/>
          </a:p>
          <a:p>
            <a:pPr marL="2057400" lvl="1" indent="-685800">
              <a:buSzPct val="100000"/>
            </a:pPr>
            <a:r>
              <a:rPr lang="en-US" b="1" dirty="0" err="1"/>
              <a:t>ambiental</a:t>
            </a:r>
            <a:r>
              <a:rPr lang="en-US" b="1" dirty="0"/>
              <a:t>, </a:t>
            </a:r>
          </a:p>
          <a:p>
            <a:pPr marL="2057400" lvl="1" indent="-685800">
              <a:buSzPct val="100000"/>
            </a:pPr>
            <a:r>
              <a:rPr lang="en-US" b="1" dirty="0" err="1"/>
              <a:t>económico</a:t>
            </a:r>
            <a:r>
              <a:rPr lang="en-US" b="1" dirty="0"/>
              <a:t> e </a:t>
            </a:r>
          </a:p>
          <a:p>
            <a:pPr marL="2057400" lvl="1" indent="-685800">
              <a:buSzPct val="100000"/>
            </a:pPr>
            <a:r>
              <a:rPr lang="en-US" b="1" dirty="0"/>
              <a:t>cultural </a:t>
            </a:r>
            <a:endParaRPr lang="pt-PT" b="1" dirty="0"/>
          </a:p>
          <a:p>
            <a:pPr marL="0" lvl="0" indent="0">
              <a:buSzPct val="100000"/>
            </a:pPr>
            <a:r>
              <a:rPr lang="pt-PT" dirty="0" err="1"/>
              <a:t>aspectos</a:t>
            </a:r>
            <a:r>
              <a:rPr lang="pt-PT" dirty="0"/>
              <a:t> do desenvolvimento do turismo para garantir a sua sustentabilidade ao longo do tempo</a:t>
            </a:r>
            <a:r>
              <a:rPr lang="en-US" dirty="0"/>
              <a:t>.</a:t>
            </a:r>
            <a:endParaRPr dirty="0"/>
          </a:p>
          <a:p>
            <a:pPr marL="0" lvl="0" indent="0" algn="l" rtl="0">
              <a:lnSpc>
                <a:spcPct val="90000"/>
              </a:lnSpc>
              <a:spcBef>
                <a:spcPts val="2000"/>
              </a:spcBef>
              <a:spcAft>
                <a:spcPts val="0"/>
              </a:spcAft>
              <a:buClr>
                <a:srgbClr val="323232"/>
              </a:buClr>
              <a:buSzPct val="100000"/>
              <a:buNone/>
            </a:pPr>
            <a:r>
              <a:rPr lang="pt-PT" dirty="0"/>
              <a:t>Por conseguinte, o turismo sustentável deve:</a:t>
            </a:r>
          </a:p>
          <a:p>
            <a:pPr marL="685800" lvl="0" indent="-685800">
              <a:buSzPct val="100000"/>
              <a:buFont typeface="Arial"/>
              <a:buChar char="•"/>
            </a:pPr>
            <a:r>
              <a:rPr lang="pt-PT" dirty="0"/>
              <a:t>Utilizar os recursos ambientais de forma sensata para apoiar o turismo, protegendo simultaneamente a natureza e a biodiversidade.</a:t>
            </a:r>
          </a:p>
          <a:p>
            <a:pPr marL="685800" lvl="0" indent="-685800">
              <a:buSzPct val="100000"/>
              <a:buFont typeface="Arial"/>
              <a:buChar char="•"/>
            </a:pPr>
            <a:r>
              <a:rPr lang="pt-PT" dirty="0"/>
              <a:t>Criar oportunidades económicas viáveis que beneficiem todas as partes interessadas de forma justa, proporcionando empregos estáveis, rendimentos e serviços sociais às comunidades locais e contribuindo para a redução da pobreza.</a:t>
            </a:r>
          </a:p>
          <a:p>
            <a:pPr marL="685800" lvl="0" indent="-685800">
              <a:buSzPct val="100000"/>
              <a:buFont typeface="Arial"/>
              <a:buChar char="•"/>
            </a:pPr>
            <a:r>
              <a:rPr lang="pt-PT" dirty="0"/>
              <a:t>Respeitar a cultura e as tradições das comunidades locais, preservando o seu património e promovendo a compreensão entre as diferentes culturas. (OMT, 2005)</a:t>
            </a:r>
            <a:r>
              <a:rPr lang="en-US" dirty="0"/>
              <a:t>Use environmental resources wisely to support tourism while protecting nature and biodiversity.</a:t>
            </a:r>
            <a:endParaRPr dirty="0"/>
          </a:p>
        </p:txBody>
      </p:sp>
      <p:sp>
        <p:nvSpPr>
          <p:cNvPr id="111" name="Google Shape;111;p3"/>
          <p:cNvSpPr txBox="1">
            <a:spLocks noGrp="1"/>
          </p:cNvSpPr>
          <p:nvPr>
            <p:ph type="title"/>
          </p:nvPr>
        </p:nvSpPr>
        <p:spPr>
          <a:xfrm>
            <a:off x="2566162" y="390144"/>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US" dirty="0"/>
              <a:t>Pilares do Turismo </a:t>
            </a:r>
            <a:r>
              <a:rPr lang="en-US" dirty="0" err="1"/>
              <a:t>Sustentável</a:t>
            </a:r>
            <a:endParaRPr dirty="0"/>
          </a:p>
        </p:txBody>
      </p:sp>
      <p:sp>
        <p:nvSpPr>
          <p:cNvPr id="112" name="Google Shape;112;p3"/>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0">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4"/>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lnSpcReduction="10000"/>
          </a:bodyPr>
          <a:lstStyle/>
          <a:p>
            <a:pPr marL="0" lvl="0" indent="0" algn="l" rtl="0">
              <a:lnSpc>
                <a:spcPct val="90000"/>
              </a:lnSpc>
              <a:spcBef>
                <a:spcPts val="0"/>
              </a:spcBef>
              <a:spcAft>
                <a:spcPts val="0"/>
              </a:spcAft>
              <a:buClr>
                <a:srgbClr val="323232"/>
              </a:buClr>
              <a:buSzPts val="5600"/>
              <a:buNone/>
            </a:pPr>
            <a:r>
              <a:rPr lang="pt-PT" dirty="0"/>
              <a:t>O turismo sustentável tem como objetivo tornar as viagens mais benéficas para o mundo. De acordo com o </a:t>
            </a:r>
            <a:r>
              <a:rPr lang="pt-PT" sz="5500" u="sng" dirty="0">
                <a:solidFill>
                  <a:srgbClr val="0E632E"/>
                </a:solidFill>
                <a:hlinkClick r:id="rId3">
                  <a:extLst>
                    <a:ext uri="{A12FA001-AC4F-418D-AE19-62706E023703}">
                      <ahyp:hlinkClr xmlns:ahyp="http://schemas.microsoft.com/office/drawing/2018/hyperlinkcolor" val="tx"/>
                    </a:ext>
                  </a:extLst>
                </a:hlinkClick>
              </a:rPr>
              <a:t>Conselho Global de Turismo Sustentável (GSTC)</a:t>
            </a:r>
            <a:r>
              <a:rPr lang="pt-PT" sz="5500" u="sng" dirty="0">
                <a:solidFill>
                  <a:srgbClr val="0E632E"/>
                </a:solidFill>
              </a:rPr>
              <a:t>, </a:t>
            </a:r>
            <a:r>
              <a:rPr lang="pt-PT" dirty="0"/>
              <a:t>isso significa adotar práticas que ajudem os nossos destinos, reduzindo simultaneamente os danos que o turismo possa causar.</a:t>
            </a:r>
          </a:p>
        </p:txBody>
      </p:sp>
      <p:sp>
        <p:nvSpPr>
          <p:cNvPr id="118" name="Google Shape;118;p4"/>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fontScale="92500" lnSpcReduction="20000"/>
          </a:bodyPr>
          <a:lstStyle/>
          <a:p>
            <a:pPr lvl="0" indent="-457200">
              <a:spcBef>
                <a:spcPts val="0"/>
              </a:spcBef>
              <a:buSzPct val="100000"/>
            </a:pPr>
            <a:r>
              <a:rPr lang="pt-PT" dirty="0"/>
              <a:t>Alguns efeitos negativos do turismo podem incluir a saída de dinheiro da economia local, danos à natureza e a sobrelotação. </a:t>
            </a:r>
          </a:p>
          <a:p>
            <a:pPr lvl="0" indent="-457200">
              <a:spcBef>
                <a:spcPts val="0"/>
              </a:spcBef>
              <a:buSzPct val="100000"/>
            </a:pPr>
            <a:r>
              <a:rPr lang="pt-PT" dirty="0"/>
              <a:t>Por outro lado, o turismo pode criar empregos, proteger o património cultural, conservar a vida selvagem e restaurar belas paisagens.</a:t>
            </a:r>
          </a:p>
          <a:p>
            <a:pPr lvl="0" indent="-457200">
              <a:spcBef>
                <a:spcPts val="0"/>
              </a:spcBef>
              <a:buSzPct val="100000"/>
            </a:pPr>
            <a:r>
              <a:rPr lang="pt-PT" dirty="0"/>
              <a:t>O objetivo é potenciar os aspetos positivos e minimizar os negativos!</a:t>
            </a:r>
          </a:p>
          <a:p>
            <a:pPr marL="457200" lvl="0" indent="-128270" algn="l" rtl="0">
              <a:lnSpc>
                <a:spcPct val="90000"/>
              </a:lnSpc>
              <a:spcBef>
                <a:spcPts val="2000"/>
              </a:spcBef>
              <a:spcAft>
                <a:spcPts val="0"/>
              </a:spcAft>
              <a:buClr>
                <a:srgbClr val="323232"/>
              </a:buClr>
              <a:buSzPct val="100000"/>
              <a:buNone/>
            </a:pPr>
            <a:endParaRPr dirty="0"/>
          </a:p>
        </p:txBody>
      </p:sp>
      <p:sp>
        <p:nvSpPr>
          <p:cNvPr id="119" name="Google Shape;119;p4"/>
          <p:cNvSpPr txBox="1">
            <a:spLocks noGrp="1"/>
          </p:cNvSpPr>
          <p:nvPr>
            <p:ph type="title"/>
          </p:nvPr>
        </p:nvSpPr>
        <p:spPr>
          <a:xfrm>
            <a:off x="762000" y="2019299"/>
            <a:ext cx="22860000" cy="1675623"/>
          </a:xfrm>
          <a:prstGeom prst="rect">
            <a:avLst/>
          </a:prstGeom>
          <a:noFill/>
          <a:ln>
            <a:noFill/>
          </a:ln>
        </p:spPr>
        <p:txBody>
          <a:bodyPr spcFirstLastPara="1" wrap="square" lIns="0" tIns="0" rIns="0" bIns="0" anchor="t" anchorCtr="0">
            <a:normAutofit/>
          </a:bodyPr>
          <a:lstStyle/>
          <a:p>
            <a:pPr lvl="0"/>
            <a:r>
              <a:rPr lang="pt-PT" dirty="0"/>
              <a:t>Efeitos positivos e negativos do turismo</a:t>
            </a:r>
            <a:endParaRPr dirty="0"/>
          </a:p>
        </p:txBody>
      </p:sp>
      <p:sp>
        <p:nvSpPr>
          <p:cNvPr id="120" name="Google Shape;120;p4"/>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5" descr="A group of hands holding each other&#10;&#10;AI-generated content may be incorrect."/>
          <p:cNvPicPr preferRelativeResize="0"/>
          <p:nvPr/>
        </p:nvPicPr>
        <p:blipFill rotWithShape="1">
          <a:blip r:embed="rId3">
            <a:alphaModFix/>
          </a:blip>
          <a:srcRect/>
          <a:stretch/>
        </p:blipFill>
        <p:spPr>
          <a:xfrm>
            <a:off x="17731610" y="650224"/>
            <a:ext cx="6421854" cy="5201936"/>
          </a:xfrm>
          <a:prstGeom prst="rect">
            <a:avLst/>
          </a:prstGeom>
          <a:noFill/>
          <a:ln>
            <a:noFill/>
          </a:ln>
        </p:spPr>
      </p:pic>
      <p:pic>
        <p:nvPicPr>
          <p:cNvPr id="126" name="Google Shape;126;p5" descr="A solar panel in a parking lot&#10;&#10;AI-generated content may be incorrect."/>
          <p:cNvPicPr preferRelativeResize="0"/>
          <p:nvPr/>
        </p:nvPicPr>
        <p:blipFill rotWithShape="1">
          <a:blip r:embed="rId4">
            <a:alphaModFix/>
          </a:blip>
          <a:srcRect/>
          <a:stretch/>
        </p:blipFill>
        <p:spPr>
          <a:xfrm>
            <a:off x="14977872" y="6400800"/>
            <a:ext cx="7491984" cy="5618988"/>
          </a:xfrm>
          <a:prstGeom prst="rect">
            <a:avLst/>
          </a:prstGeom>
          <a:noFill/>
          <a:ln>
            <a:noFill/>
          </a:ln>
        </p:spPr>
      </p:pic>
      <p:sp>
        <p:nvSpPr>
          <p:cNvPr id="127" name="Google Shape;127;p5"/>
          <p:cNvSpPr txBox="1">
            <a:spLocks noGrp="1"/>
          </p:cNvSpPr>
          <p:nvPr>
            <p:ph type="body" idx="1"/>
          </p:nvPr>
        </p:nvSpPr>
        <p:spPr>
          <a:xfrm>
            <a:off x="755650" y="2962656"/>
            <a:ext cx="12631166" cy="8734044"/>
          </a:xfrm>
          <a:prstGeom prst="rect">
            <a:avLst/>
          </a:prstGeom>
          <a:noFill/>
          <a:ln>
            <a:noFill/>
          </a:ln>
        </p:spPr>
        <p:txBody>
          <a:bodyPr spcFirstLastPara="1" wrap="square" lIns="0" tIns="0" rIns="0" bIns="0" anchor="t" anchorCtr="0">
            <a:normAutofit fontScale="92500" lnSpcReduction="10000"/>
          </a:bodyPr>
          <a:lstStyle/>
          <a:p>
            <a:pPr marL="0" lvl="0" indent="0">
              <a:buSzPct val="100000"/>
            </a:pPr>
            <a:r>
              <a:rPr lang="pt-PT" b="1" dirty="0"/>
              <a:t>Parte 1</a:t>
            </a:r>
            <a:r>
              <a:rPr lang="pt-PT" dirty="0"/>
              <a:t>: Pense na sua comunidade: </a:t>
            </a:r>
          </a:p>
          <a:p>
            <a:pPr marL="0" lvl="0" indent="0">
              <a:buSzPct val="100000"/>
            </a:pPr>
            <a:r>
              <a:rPr lang="pt-PT" dirty="0"/>
              <a:t>Identifique 1 ou 2 exemplos de boas práticas que promovam a sustentabilidade (transportes ecológicos, abastecimento alimentar local, gestão de resíduos, turismo comunitário).</a:t>
            </a:r>
          </a:p>
          <a:p>
            <a:pPr marL="0" lvl="0" indent="0">
              <a:buSzPct val="100000"/>
            </a:pPr>
            <a:r>
              <a:rPr lang="pt-PT" dirty="0"/>
              <a:t>Anote:</a:t>
            </a:r>
          </a:p>
          <a:p>
            <a:pPr marL="2057400" lvl="1" indent="-685800">
              <a:buSzPct val="100000"/>
            </a:pPr>
            <a:r>
              <a:rPr lang="pt-PT" dirty="0"/>
              <a:t>A prática</a:t>
            </a:r>
          </a:p>
          <a:p>
            <a:pPr marL="2057400" lvl="1" indent="-685800">
              <a:buSzPct val="100000"/>
            </a:pPr>
            <a:r>
              <a:rPr lang="pt-PT" dirty="0"/>
              <a:t>Por que é sustentável</a:t>
            </a:r>
          </a:p>
          <a:p>
            <a:pPr marL="0" indent="0">
              <a:buSzPct val="100000"/>
            </a:pPr>
            <a:r>
              <a:rPr lang="pt-PT" dirty="0"/>
              <a:t>Que princípios de sustentabilidade representa (gestão ambiental, participação comunitária, viabilidade económica)?</a:t>
            </a:r>
            <a:endParaRPr dirty="0"/>
          </a:p>
        </p:txBody>
      </p:sp>
      <p:sp>
        <p:nvSpPr>
          <p:cNvPr id="128" name="Google Shape;128;p5"/>
          <p:cNvSpPr txBox="1">
            <a:spLocks noGrp="1"/>
          </p:cNvSpPr>
          <p:nvPr>
            <p:ph type="title"/>
          </p:nvPr>
        </p:nvSpPr>
        <p:spPr>
          <a:xfrm>
            <a:off x="761999" y="1524000"/>
            <a:ext cx="22860001" cy="1237861"/>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US" dirty="0"/>
              <a:t>Vamos trocar </a:t>
            </a:r>
            <a:r>
              <a:rPr lang="en-US" dirty="0" err="1"/>
              <a:t>ideias</a:t>
            </a:r>
            <a:endParaRPr dirty="0"/>
          </a:p>
        </p:txBody>
      </p:sp>
      <p:sp>
        <p:nvSpPr>
          <p:cNvPr id="129" name="Google Shape;129;p5"/>
          <p:cNvSpPr txBox="1"/>
          <p:nvPr/>
        </p:nvSpPr>
        <p:spPr>
          <a:xfrm>
            <a:off x="14977872" y="12019788"/>
            <a:ext cx="404812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u="sng">
                <a:solidFill>
                  <a:srgbClr val="0E632E"/>
                </a:solidFill>
                <a:latin typeface="Arial"/>
                <a:ea typeface="Arial"/>
                <a:cs typeface="Arial"/>
                <a:sym typeface="Arial"/>
                <a:hlinkClick r:id="rId5">
                  <a:extLst>
                    <a:ext uri="{A12FA001-AC4F-418D-AE19-62706E023703}">
                      <ahyp:hlinkClr xmlns:ahyp="http://schemas.microsoft.com/office/drawing/2018/hyperlinkcolor" val="tx"/>
                    </a:ext>
                  </a:extLst>
                </a:hlinkClick>
              </a:rPr>
              <a:t>Photo</a:t>
            </a:r>
            <a:r>
              <a:rPr lang="en-US" sz="1800">
                <a:solidFill>
                  <a:srgbClr val="0E632E"/>
                </a:solidFill>
                <a:latin typeface="Arial"/>
                <a:ea typeface="Arial"/>
                <a:cs typeface="Arial"/>
                <a:sym typeface="Arial"/>
              </a:rPr>
              <a:t> </a:t>
            </a:r>
            <a:r>
              <a:rPr lang="en-US" sz="1800">
                <a:solidFill>
                  <a:schemeClr val="dk1"/>
                </a:solidFill>
                <a:latin typeface="Arial"/>
                <a:ea typeface="Arial"/>
                <a:cs typeface="Arial"/>
                <a:sym typeface="Arial"/>
              </a:rPr>
              <a:t>by Kindel Media</a:t>
            </a:r>
            <a:endParaRPr sz="1800">
              <a:solidFill>
                <a:schemeClr val="dk1"/>
              </a:solidFill>
              <a:latin typeface="Arial"/>
              <a:ea typeface="Arial"/>
              <a:cs typeface="Arial"/>
              <a:sym typeface="Arial"/>
            </a:endParaRPr>
          </a:p>
        </p:txBody>
      </p:sp>
      <p:pic>
        <p:nvPicPr>
          <p:cNvPr id="130" name="Google Shape;130;p5" descr="A person holding a basket of vegetables&#10;&#10;AI-generated content may be incorrect."/>
          <p:cNvPicPr preferRelativeResize="0"/>
          <p:nvPr/>
        </p:nvPicPr>
        <p:blipFill rotWithShape="1">
          <a:blip r:embed="rId6">
            <a:alphaModFix/>
          </a:blip>
          <a:srcRect/>
          <a:stretch/>
        </p:blipFill>
        <p:spPr>
          <a:xfrm>
            <a:off x="14078612" y="383049"/>
            <a:ext cx="3121534" cy="4682301"/>
          </a:xfrm>
          <a:prstGeom prst="rect">
            <a:avLst/>
          </a:prstGeom>
          <a:noFill/>
          <a:ln>
            <a:noFill/>
          </a:ln>
        </p:spPr>
      </p:pic>
      <p:sp>
        <p:nvSpPr>
          <p:cNvPr id="131" name="Google Shape;131;p5"/>
          <p:cNvSpPr txBox="1"/>
          <p:nvPr/>
        </p:nvSpPr>
        <p:spPr>
          <a:xfrm>
            <a:off x="14078612" y="5065350"/>
            <a:ext cx="404812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u="sng">
                <a:solidFill>
                  <a:srgbClr val="0E632E"/>
                </a:solidFill>
                <a:latin typeface="Arial"/>
                <a:ea typeface="Arial"/>
                <a:cs typeface="Arial"/>
                <a:sym typeface="Arial"/>
                <a:hlinkClick r:id="rId7">
                  <a:extLst>
                    <a:ext uri="{A12FA001-AC4F-418D-AE19-62706E023703}">
                      <ahyp:hlinkClr xmlns:ahyp="http://schemas.microsoft.com/office/drawing/2018/hyperlinkcolor" val="tx"/>
                    </a:ext>
                  </a:extLst>
                </a:hlinkClick>
              </a:rPr>
              <a:t>Photo</a:t>
            </a:r>
            <a:r>
              <a:rPr lang="en-US" sz="1800">
                <a:solidFill>
                  <a:srgbClr val="0E632E"/>
                </a:solidFill>
                <a:latin typeface="Arial"/>
                <a:ea typeface="Arial"/>
                <a:cs typeface="Arial"/>
                <a:sym typeface="Arial"/>
              </a:rPr>
              <a:t> </a:t>
            </a:r>
            <a:r>
              <a:rPr lang="en-US" sz="1800">
                <a:solidFill>
                  <a:schemeClr val="dk1"/>
                </a:solidFill>
                <a:latin typeface="Arial"/>
                <a:ea typeface="Arial"/>
                <a:cs typeface="Arial"/>
                <a:sym typeface="Arial"/>
              </a:rPr>
              <a:t>by Alesia  Kozik</a:t>
            </a:r>
            <a:endParaRPr sz="1800">
              <a:solidFill>
                <a:schemeClr val="dk1"/>
              </a:solidFill>
              <a:latin typeface="Arial"/>
              <a:ea typeface="Arial"/>
              <a:cs typeface="Arial"/>
              <a:sym typeface="Arial"/>
            </a:endParaRPr>
          </a:p>
        </p:txBody>
      </p:sp>
      <p:sp>
        <p:nvSpPr>
          <p:cNvPr id="132" name="Google Shape;132;p5"/>
          <p:cNvSpPr txBox="1"/>
          <p:nvPr/>
        </p:nvSpPr>
        <p:spPr>
          <a:xfrm>
            <a:off x="17731610" y="5876233"/>
            <a:ext cx="404812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u="sng">
                <a:solidFill>
                  <a:srgbClr val="0E632E"/>
                </a:solidFill>
                <a:latin typeface="Arial"/>
                <a:ea typeface="Arial"/>
                <a:cs typeface="Arial"/>
                <a:sym typeface="Arial"/>
                <a:hlinkClick r:id="rId8">
                  <a:extLst>
                    <a:ext uri="{A12FA001-AC4F-418D-AE19-62706E023703}">
                      <ahyp:hlinkClr xmlns:ahyp="http://schemas.microsoft.com/office/drawing/2018/hyperlinkcolor" val="tx"/>
                    </a:ext>
                  </a:extLst>
                </a:hlinkClick>
              </a:rPr>
              <a:t>Photo</a:t>
            </a:r>
            <a:r>
              <a:rPr lang="en-US" sz="1800">
                <a:solidFill>
                  <a:srgbClr val="0E632E"/>
                </a:solidFill>
                <a:latin typeface="Arial"/>
                <a:ea typeface="Arial"/>
                <a:cs typeface="Arial"/>
                <a:sym typeface="Arial"/>
              </a:rPr>
              <a:t> </a:t>
            </a:r>
            <a:r>
              <a:rPr lang="en-US" sz="1800">
                <a:solidFill>
                  <a:schemeClr val="dk1"/>
                </a:solidFill>
                <a:latin typeface="Arial"/>
                <a:ea typeface="Arial"/>
                <a:cs typeface="Arial"/>
                <a:sym typeface="Arial"/>
              </a:rPr>
              <a:t>by Pixabay</a:t>
            </a:r>
            <a:endParaRPr sz="18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6"/>
          <p:cNvSpPr txBox="1">
            <a:spLocks noGrp="1"/>
          </p:cNvSpPr>
          <p:nvPr>
            <p:ph type="body" idx="1"/>
          </p:nvPr>
        </p:nvSpPr>
        <p:spPr>
          <a:xfrm>
            <a:off x="755650" y="2962656"/>
            <a:ext cx="22866350" cy="8734044"/>
          </a:xfrm>
          <a:prstGeom prst="rect">
            <a:avLst/>
          </a:prstGeom>
          <a:noFill/>
          <a:ln>
            <a:noFill/>
          </a:ln>
        </p:spPr>
        <p:txBody>
          <a:bodyPr spcFirstLastPara="1" wrap="square" lIns="0" tIns="0" rIns="0" bIns="0" anchor="t" anchorCtr="0">
            <a:normAutofit lnSpcReduction="10000"/>
          </a:bodyPr>
          <a:lstStyle/>
          <a:p>
            <a:pPr marL="0" lvl="0" indent="0">
              <a:spcBef>
                <a:spcPts val="0"/>
              </a:spcBef>
            </a:pPr>
            <a:r>
              <a:rPr lang="pt-PT" b="1" dirty="0"/>
              <a:t>Parte 2</a:t>
            </a:r>
            <a:r>
              <a:rPr lang="pt-PT" dirty="0"/>
              <a:t>: Agora, pense num prestador de serviços turísticos local (hotel, guia turístico, local de interesse cultural) que pudesse ser mais sustentável.</a:t>
            </a:r>
          </a:p>
          <a:p>
            <a:pPr marL="0" lvl="0" indent="0">
              <a:spcBef>
                <a:spcPts val="0"/>
              </a:spcBef>
            </a:pPr>
            <a:r>
              <a:rPr lang="pt-PT" dirty="0"/>
              <a:t>Responda ao seguinte:</a:t>
            </a:r>
          </a:p>
          <a:p>
            <a:pPr marL="2057400" lvl="1" indent="-685800"/>
            <a:r>
              <a:rPr lang="pt-PT" dirty="0"/>
              <a:t>Que mudanças ou medidas poderia adotar para ser mais sustentável?</a:t>
            </a:r>
          </a:p>
          <a:p>
            <a:pPr marL="2057400" lvl="1" indent="-685800"/>
            <a:r>
              <a:rPr lang="pt-PT" dirty="0"/>
              <a:t>Que princípios de sustentabilidade essas mudanças iriam apoiar?</a:t>
            </a:r>
          </a:p>
          <a:p>
            <a:pPr marL="2057400" lvl="1" indent="-685800"/>
            <a:r>
              <a:rPr lang="pt-PT" dirty="0"/>
              <a:t>Que impacto teriam essas mudanças na comunidade (criação de emprego, benefícios ambientais, preservação cultural)?</a:t>
            </a:r>
          </a:p>
          <a:p>
            <a:pPr marL="0" lvl="0" indent="0"/>
            <a:r>
              <a:rPr lang="pt-PT" dirty="0"/>
              <a:t>Use exemplos reais e seja criativo, mas realista (mudar para a energia solar, contratar guias locais, reduzir o uso de plástico).</a:t>
            </a:r>
          </a:p>
          <a:p>
            <a:pPr marL="0" lvl="0" indent="0"/>
            <a:r>
              <a:rPr lang="pt-PT" dirty="0"/>
              <a:t>Partilhe as suas ideias sobre a Parte 1 e a Parte 2!</a:t>
            </a:r>
            <a:endParaRPr dirty="0"/>
          </a:p>
        </p:txBody>
      </p:sp>
      <p:sp>
        <p:nvSpPr>
          <p:cNvPr id="138" name="Google Shape;138;p6"/>
          <p:cNvSpPr txBox="1">
            <a:spLocks noGrp="1"/>
          </p:cNvSpPr>
          <p:nvPr>
            <p:ph type="title"/>
          </p:nvPr>
        </p:nvSpPr>
        <p:spPr>
          <a:xfrm>
            <a:off x="761999" y="1524000"/>
            <a:ext cx="22860001" cy="120053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pt-PT" dirty="0"/>
              <a:t>A sessão de brainstorming continua</a:t>
            </a:r>
            <a:endParaRPr dirty="0"/>
          </a:p>
        </p:txBody>
      </p:sp>
      <p:sp>
        <p:nvSpPr>
          <p:cNvPr id="139" name="Google Shape;139;p6"/>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7"/>
          <p:cNvSpPr txBox="1">
            <a:spLocks noGrp="1"/>
          </p:cNvSpPr>
          <p:nvPr>
            <p:ph type="body" idx="1"/>
          </p:nvPr>
        </p:nvSpPr>
        <p:spPr>
          <a:xfrm>
            <a:off x="762000" y="8355744"/>
            <a:ext cx="9331320" cy="3340955"/>
          </a:xfrm>
          <a:prstGeom prst="rect">
            <a:avLst/>
          </a:prstGeom>
          <a:noFill/>
          <a:ln>
            <a:noFill/>
          </a:ln>
        </p:spPr>
        <p:txBody>
          <a:bodyPr spcFirstLastPara="1" wrap="square" lIns="0" tIns="0" rIns="0" bIns="0" anchor="t" anchorCtr="0">
            <a:normAutofit/>
          </a:bodyPr>
          <a:lstStyle/>
          <a:p>
            <a:pPr marL="457200" lvl="0" indent="-203200" algn="l" rtl="0">
              <a:lnSpc>
                <a:spcPct val="90000"/>
              </a:lnSpc>
              <a:spcBef>
                <a:spcPts val="0"/>
              </a:spcBef>
              <a:spcAft>
                <a:spcPts val="0"/>
              </a:spcAft>
              <a:buClr>
                <a:srgbClr val="323232"/>
              </a:buClr>
              <a:buSzPts val="4000"/>
              <a:buNone/>
            </a:pPr>
            <a:endParaRPr/>
          </a:p>
        </p:txBody>
      </p:sp>
      <p:pic>
        <p:nvPicPr>
          <p:cNvPr id="145" name="Google Shape;145;p7" title="What is sustainable tourism? Why sustainable tourism management is so important">
            <a:hlinkClick r:id="rId3"/>
          </p:cNvPr>
          <p:cNvPicPr preferRelativeResize="0">
            <a:picLocks noGrp="1"/>
          </p:cNvPicPr>
          <p:nvPr>
            <p:ph type="pic" idx="2"/>
          </p:nvPr>
        </p:nvPicPr>
        <p:blipFill rotWithShape="1">
          <a:blip r:embed="rId4">
            <a:alphaModFix/>
          </a:blip>
          <a:srcRect/>
          <a:stretch/>
        </p:blipFill>
        <p:spPr>
          <a:xfrm>
            <a:off x="0" y="-60960"/>
            <a:ext cx="24384000" cy="1377696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1"/>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8"/>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p>
            <a:pPr lvl="0"/>
            <a:r>
              <a:rPr lang="en-US" b="1" dirty="0" err="1"/>
              <a:t>Princípios</a:t>
            </a:r>
            <a:r>
              <a:rPr lang="en-US" b="1" dirty="0"/>
              <a:t> do Turismo </a:t>
            </a:r>
            <a:r>
              <a:rPr lang="en-US" b="1" dirty="0" err="1"/>
              <a:t>Sustentável</a:t>
            </a:r>
            <a:br>
              <a:rPr lang="en-US" b="1" dirty="0"/>
            </a:br>
            <a:endParaRPr dirty="0"/>
          </a:p>
        </p:txBody>
      </p:sp>
      <p:sp>
        <p:nvSpPr>
          <p:cNvPr id="151" name="Google Shape;151;p8"/>
          <p:cNvSpPr txBox="1">
            <a:spLocks noGrp="1"/>
          </p:cNvSpPr>
          <p:nvPr>
            <p:ph type="body" idx="1"/>
          </p:nvPr>
        </p:nvSpPr>
        <p:spPr>
          <a:xfrm>
            <a:off x="8961605" y="298704"/>
            <a:ext cx="15252827" cy="13417296"/>
          </a:xfrm>
          <a:prstGeom prst="rect">
            <a:avLst/>
          </a:prstGeom>
          <a:noFill/>
          <a:ln>
            <a:noFill/>
          </a:ln>
        </p:spPr>
        <p:txBody>
          <a:bodyPr spcFirstLastPara="1" wrap="square" lIns="0" tIns="0" rIns="0" bIns="0" anchor="t" anchorCtr="0">
            <a:normAutofit/>
          </a:bodyPr>
          <a:lstStyle/>
          <a:p>
            <a:pPr marL="0" lvl="0" indent="0">
              <a:spcBef>
                <a:spcPts val="0"/>
              </a:spcBef>
              <a:buSzPts val="5600"/>
              <a:buNone/>
            </a:pPr>
            <a:r>
              <a:rPr lang="pt-PT" dirty="0"/>
              <a:t>A </a:t>
            </a:r>
            <a:r>
              <a:rPr lang="pt-PT" dirty="0" err="1"/>
              <a:t>Tourism</a:t>
            </a:r>
            <a:r>
              <a:rPr lang="pt-PT" dirty="0"/>
              <a:t> </a:t>
            </a:r>
            <a:r>
              <a:rPr lang="pt-PT" dirty="0" err="1"/>
              <a:t>Concern</a:t>
            </a:r>
            <a:r>
              <a:rPr lang="pt-PT" dirty="0"/>
              <a:t>, em colaboração com o Fundo Mundial para a Natureza, apresenta 10 princípios para o turismo sustentável (</a:t>
            </a:r>
            <a:r>
              <a:rPr lang="pt-PT" dirty="0" err="1"/>
              <a:t>Eber</a:t>
            </a:r>
            <a:r>
              <a:rPr lang="pt-PT" dirty="0"/>
              <a:t>, 1992):</a:t>
            </a:r>
          </a:p>
          <a:p>
            <a:pPr marL="0" lvl="0" indent="0">
              <a:spcBef>
                <a:spcPts val="0"/>
              </a:spcBef>
              <a:buSzPts val="5600"/>
              <a:buNone/>
            </a:pPr>
            <a:endParaRPr lang="pt-PT" dirty="0"/>
          </a:p>
          <a:p>
            <a:pPr marL="914400" lvl="0" indent="-914400">
              <a:spcBef>
                <a:spcPts val="0"/>
              </a:spcBef>
              <a:buSzPts val="5600"/>
              <a:buAutoNum type="arabicParenR"/>
            </a:pPr>
            <a:r>
              <a:rPr lang="pt-PT" dirty="0"/>
              <a:t>Utilizar os recursos de forma sustentável</a:t>
            </a:r>
          </a:p>
          <a:p>
            <a:pPr marL="914400" lvl="0" indent="-914400">
              <a:spcBef>
                <a:spcPts val="0"/>
              </a:spcBef>
              <a:buSzPts val="5600"/>
              <a:buAutoNum type="arabicParenR"/>
            </a:pPr>
            <a:r>
              <a:rPr lang="pt-PT" dirty="0"/>
              <a:t>Reduzir o consumo excessivo e o desperdício</a:t>
            </a:r>
          </a:p>
          <a:p>
            <a:pPr marL="914400" lvl="0" indent="-914400">
              <a:spcBef>
                <a:spcPts val="0"/>
              </a:spcBef>
              <a:buSzPts val="5600"/>
              <a:buAutoNum type="arabicParenR"/>
            </a:pPr>
            <a:r>
              <a:rPr lang="pt-PT" dirty="0"/>
              <a:t>Preservar a biodiversidade</a:t>
            </a:r>
          </a:p>
          <a:p>
            <a:pPr marL="914400" lvl="0" indent="-914400">
              <a:spcBef>
                <a:spcPts val="0"/>
              </a:spcBef>
              <a:buSzPts val="5600"/>
              <a:buAutoNum type="arabicParenR"/>
            </a:pPr>
            <a:r>
              <a:rPr lang="pt-PT" dirty="0"/>
              <a:t>Integrar o turismo no planeamento</a:t>
            </a:r>
          </a:p>
          <a:p>
            <a:pPr marL="914400" lvl="0" indent="-914400">
              <a:spcBef>
                <a:spcPts val="0"/>
              </a:spcBef>
              <a:buSzPts val="5600"/>
              <a:buAutoNum type="arabicParenR"/>
            </a:pPr>
            <a:r>
              <a:rPr lang="pt-PT" dirty="0"/>
              <a:t>Apoiar as economias locais</a:t>
            </a:r>
          </a:p>
          <a:p>
            <a:pPr marL="914400" lvl="0" indent="-914400">
              <a:spcBef>
                <a:spcPts val="0"/>
              </a:spcBef>
              <a:buSzPts val="5600"/>
              <a:buAutoNum type="arabicParenR"/>
            </a:pPr>
            <a:r>
              <a:rPr lang="pt-PT" dirty="0"/>
              <a:t>Envolver as comunidades locais</a:t>
            </a:r>
          </a:p>
          <a:p>
            <a:pPr marL="914400" lvl="0" indent="-914400">
              <a:spcBef>
                <a:spcPts val="0"/>
              </a:spcBef>
              <a:buSzPts val="5600"/>
              <a:buAutoNum type="arabicParenR"/>
            </a:pPr>
            <a:r>
              <a:rPr lang="pt-PT" dirty="0"/>
              <a:t>Consultar as partes interessadas e o público</a:t>
            </a:r>
          </a:p>
          <a:p>
            <a:pPr marL="914400" lvl="0" indent="-914400">
              <a:spcBef>
                <a:spcPts val="0"/>
              </a:spcBef>
              <a:buSzPts val="5600"/>
              <a:buAutoNum type="arabicParenR"/>
            </a:pPr>
            <a:r>
              <a:rPr lang="pt-PT" dirty="0"/>
              <a:t>Formar o pessoal</a:t>
            </a:r>
          </a:p>
          <a:p>
            <a:pPr marL="914400" lvl="0" indent="-914400">
              <a:spcBef>
                <a:spcPts val="0"/>
              </a:spcBef>
              <a:buSzPts val="5600"/>
              <a:buAutoNum type="arabicParenR"/>
            </a:pPr>
            <a:r>
              <a:rPr lang="pt-PT" dirty="0"/>
              <a:t>Promover o turismo de forma responsável</a:t>
            </a:r>
          </a:p>
          <a:p>
            <a:pPr marL="914400" lvl="0" indent="-914400">
              <a:spcBef>
                <a:spcPts val="0"/>
              </a:spcBef>
              <a:buSzPts val="5600"/>
              <a:buAutoNum type="arabicParenR"/>
            </a:pPr>
            <a:r>
              <a:rPr lang="pt-PT" dirty="0"/>
              <a:t> Realizar investigação</a:t>
            </a:r>
            <a:endParaRPr dirty="0"/>
          </a:p>
          <a:p>
            <a:pPr marL="0" lvl="0" indent="0" algn="l" rtl="0">
              <a:lnSpc>
                <a:spcPct val="90000"/>
              </a:lnSpc>
              <a:spcBef>
                <a:spcPts val="2000"/>
              </a:spcBef>
              <a:spcAft>
                <a:spcPts val="0"/>
              </a:spcAft>
              <a:buClr>
                <a:srgbClr val="323232"/>
              </a:buClr>
              <a:buSzPts val="5600"/>
              <a:buNone/>
            </a:pPr>
            <a:endParaRPr dirty="0"/>
          </a:p>
          <a:p>
            <a:pPr marL="457200" lvl="0" indent="-101600" algn="l" rtl="0">
              <a:lnSpc>
                <a:spcPct val="90000"/>
              </a:lnSpc>
              <a:spcBef>
                <a:spcPts val="2000"/>
              </a:spcBef>
              <a:spcAft>
                <a:spcPts val="0"/>
              </a:spcAft>
              <a:buClr>
                <a:srgbClr val="323232"/>
              </a:buClr>
              <a:buSzPts val="5600"/>
              <a:buNone/>
            </a:pPr>
            <a:endParaRPr dirty="0"/>
          </a:p>
        </p:txBody>
      </p:sp>
      <p:sp>
        <p:nvSpPr>
          <p:cNvPr id="152" name="Google Shape;152;p8"/>
          <p:cNvSpPr/>
          <p:nvPr/>
        </p:nvSpPr>
        <p:spPr>
          <a:xfrm>
            <a:off x="22969728" y="530352"/>
            <a:ext cx="982644" cy="56692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1">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1">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1">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1">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9"/>
          <p:cNvSpPr txBox="1">
            <a:spLocks noGrp="1"/>
          </p:cNvSpPr>
          <p:nvPr>
            <p:ph type="body" idx="1"/>
          </p:nvPr>
        </p:nvSpPr>
        <p:spPr>
          <a:xfrm>
            <a:off x="8491539" y="390144"/>
            <a:ext cx="15130462" cy="8461248"/>
          </a:xfrm>
          <a:prstGeom prst="rect">
            <a:avLst/>
          </a:prstGeom>
          <a:noFill/>
          <a:ln>
            <a:noFill/>
          </a:ln>
        </p:spPr>
        <p:txBody>
          <a:bodyPr spcFirstLastPara="1" wrap="square" lIns="0" tIns="0" rIns="0" bIns="0" anchor="t" anchorCtr="0">
            <a:normAutofit lnSpcReduction="10000"/>
          </a:bodyPr>
          <a:lstStyle/>
          <a:p>
            <a:pPr marL="0" lvl="0" indent="0">
              <a:spcBef>
                <a:spcPts val="0"/>
              </a:spcBef>
            </a:pPr>
            <a:r>
              <a:rPr lang="pt-PT" dirty="0"/>
              <a:t>Proteger os nossos recursos naturais, sociais e culturais não é apenas uma responsabilidade — é uma estratégia poderosa para o sucesso sustentável.</a:t>
            </a:r>
          </a:p>
          <a:p>
            <a:pPr marL="0" lvl="0" indent="0">
              <a:spcBef>
                <a:spcPts val="0"/>
              </a:spcBef>
            </a:pPr>
            <a:r>
              <a:rPr lang="pt-PT" dirty="0"/>
              <a:t>Ao dar prioridade à conservação e adotar práticas sustentáveis, as empresas podem salvaguardar o nosso planeta e abrir caminho a novas oportunidades de crescimento e inovação. </a:t>
            </a:r>
          </a:p>
          <a:p>
            <a:pPr marL="0" lvl="0" indent="0">
              <a:spcBef>
                <a:spcPts val="0"/>
              </a:spcBef>
            </a:pPr>
            <a:r>
              <a:rPr lang="pt-PT" dirty="0"/>
              <a:t>Vamos defender um futuro em que empresas prósperas e um planeta saudável andem de mãos dadas!</a:t>
            </a:r>
            <a:endParaRPr dirty="0"/>
          </a:p>
        </p:txBody>
      </p:sp>
      <p:sp>
        <p:nvSpPr>
          <p:cNvPr id="158" name="Google Shape;158;p9"/>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fontScale="90000"/>
          </a:bodyPr>
          <a:lstStyle/>
          <a:p>
            <a:pPr lvl="0">
              <a:buSzPct val="100000"/>
            </a:pPr>
            <a:r>
              <a:rPr lang="pt-PT" b="1" dirty="0"/>
              <a:t>1) Utilizar os recursos de forma sustentável</a:t>
            </a:r>
            <a:endParaRPr b="1" dirty="0"/>
          </a:p>
        </p:txBody>
      </p:sp>
      <p:sp>
        <p:nvSpPr>
          <p:cNvPr id="159" name="Google Shape;159;p9"/>
          <p:cNvSpPr txBox="1"/>
          <p:nvPr/>
        </p:nvSpPr>
        <p:spPr>
          <a:xfrm>
            <a:off x="8271087" y="9076322"/>
            <a:ext cx="15130462" cy="3963022"/>
          </a:xfrm>
          <a:prstGeom prst="rect">
            <a:avLst/>
          </a:prstGeom>
          <a:noFill/>
          <a:ln>
            <a:noFill/>
          </a:ln>
        </p:spPr>
        <p:txBody>
          <a:bodyPr spcFirstLastPara="1" wrap="square" lIns="0" tIns="0" rIns="0" bIns="0" anchor="t" anchorCtr="0">
            <a:normAutofit fontScale="92500"/>
          </a:bodyPr>
          <a:lstStyle/>
          <a:p>
            <a:pPr lvl="0">
              <a:lnSpc>
                <a:spcPct val="90000"/>
              </a:lnSpc>
              <a:buClr>
                <a:srgbClr val="323232"/>
              </a:buClr>
              <a:buSzPts val="4300"/>
            </a:pPr>
            <a:r>
              <a:rPr lang="pt-PT" sz="4300" i="1" dirty="0">
                <a:solidFill>
                  <a:srgbClr val="323232"/>
                </a:solidFill>
              </a:rPr>
              <a:t>Pense num hotel ou numa empresa de turismo que conheça bem. </a:t>
            </a:r>
          </a:p>
          <a:p>
            <a:pPr marL="685800" indent="-685800">
              <a:lnSpc>
                <a:spcPct val="90000"/>
              </a:lnSpc>
              <a:spcBef>
                <a:spcPts val="2000"/>
              </a:spcBef>
              <a:buClr>
                <a:srgbClr val="323232"/>
              </a:buClr>
              <a:buSzPts val="4300"/>
              <a:buFont typeface="Arial"/>
              <a:buChar char="•"/>
            </a:pPr>
            <a:r>
              <a:rPr lang="pt-PT" sz="4300" i="1" dirty="0">
                <a:solidFill>
                  <a:srgbClr val="323232"/>
                </a:solidFill>
              </a:rPr>
              <a:t>Quais seriam as três formas como essa empresa poderia reduzir o consumo de água, energia ou materiais sem comprometer a satisfação dos hóspedes? </a:t>
            </a:r>
          </a:p>
          <a:p>
            <a:pPr marL="685800" indent="-685800">
              <a:lnSpc>
                <a:spcPct val="90000"/>
              </a:lnSpc>
              <a:spcBef>
                <a:spcPts val="2000"/>
              </a:spcBef>
              <a:buClr>
                <a:srgbClr val="323232"/>
              </a:buClr>
              <a:buSzPts val="4300"/>
              <a:buFont typeface="Arial"/>
              <a:buChar char="•"/>
            </a:pPr>
            <a:r>
              <a:rPr lang="pt-PT" sz="4300" i="1" dirty="0">
                <a:solidFill>
                  <a:srgbClr val="323232"/>
                </a:solidFill>
              </a:rPr>
              <a:t>De que forma essas mudanças poderiam beneficiar tanto o ambiente como a empresa?</a:t>
            </a:r>
          </a:p>
        </p:txBody>
      </p:sp>
      <p:sp>
        <p:nvSpPr>
          <p:cNvPr id="160" name="Google Shape;160;p9"/>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9">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0"/>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p>
            <a:pPr lvl="0">
              <a:buSzPct val="100000"/>
            </a:pPr>
            <a:r>
              <a:rPr lang="pt-PT" b="1" dirty="0"/>
              <a:t>2) Reduzir o consumo excessivo e o desperdício</a:t>
            </a:r>
            <a:endParaRPr dirty="0"/>
          </a:p>
        </p:txBody>
      </p:sp>
      <p:sp>
        <p:nvSpPr>
          <p:cNvPr id="166" name="Google Shape;166;p10"/>
          <p:cNvSpPr txBox="1">
            <a:spLocks noGrp="1"/>
          </p:cNvSpPr>
          <p:nvPr>
            <p:ph type="body" idx="1"/>
          </p:nvPr>
        </p:nvSpPr>
        <p:spPr>
          <a:xfrm>
            <a:off x="8850757" y="0"/>
            <a:ext cx="15252827" cy="12929616"/>
          </a:xfrm>
          <a:prstGeom prst="rect">
            <a:avLst/>
          </a:prstGeom>
          <a:noFill/>
          <a:ln>
            <a:noFill/>
          </a:ln>
        </p:spPr>
        <p:txBody>
          <a:bodyPr spcFirstLastPara="1" wrap="square" lIns="0" tIns="0" rIns="0" bIns="0" anchor="t" anchorCtr="0">
            <a:normAutofit fontScale="92500"/>
          </a:bodyPr>
          <a:lstStyle/>
          <a:p>
            <a:pPr marL="0" lvl="0" indent="0" algn="l" rtl="0">
              <a:lnSpc>
                <a:spcPct val="90000"/>
              </a:lnSpc>
              <a:spcBef>
                <a:spcPts val="0"/>
              </a:spcBef>
              <a:spcAft>
                <a:spcPts val="0"/>
              </a:spcAft>
              <a:buClr>
                <a:srgbClr val="323232"/>
              </a:buClr>
              <a:buSzPct val="100000"/>
              <a:buNone/>
            </a:pPr>
            <a:endParaRPr dirty="0"/>
          </a:p>
          <a:p>
            <a:pPr marL="0" lvl="0" indent="0">
              <a:buSzPct val="100000"/>
              <a:buNone/>
            </a:pPr>
            <a:r>
              <a:rPr lang="pt-PT" dirty="0"/>
              <a:t>Ao reduzirmos o consumo excessivo e o desperdício, não só poupamos dinheiro que, de outra forma, seria gasto na recuperação do nosso precioso ambiente, como também melhoramos a qualidade da nossa experiência </a:t>
            </a:r>
            <a:r>
              <a:rPr lang="pt-PT" dirty="0" err="1"/>
              <a:t>turística.A</a:t>
            </a:r>
            <a:r>
              <a:rPr lang="pt-PT" dirty="0"/>
              <a:t> adoção de práticas sustentáveis permite-nos desfrutar de destinos maravilhosos, preservando-os simultaneamente para as gerações </a:t>
            </a:r>
            <a:r>
              <a:rPr lang="pt-PT" dirty="0" err="1"/>
              <a:t>futuras.Vamos</a:t>
            </a:r>
            <a:r>
              <a:rPr lang="pt-PT" dirty="0"/>
              <a:t> fazer escolhas conscientes hoje, para um amanhã mais verde e mais vibrante!</a:t>
            </a:r>
          </a:p>
          <a:p>
            <a:pPr marL="0" lvl="0" indent="0">
              <a:buSzPct val="100000"/>
              <a:buNone/>
            </a:pPr>
            <a:endParaRPr dirty="0"/>
          </a:p>
          <a:p>
            <a:pPr marL="0" lvl="0" indent="0">
              <a:buSzPct val="100000"/>
              <a:buNone/>
            </a:pPr>
            <a:r>
              <a:rPr lang="pt-PT" sz="4300" i="1" dirty="0"/>
              <a:t>Questões para reflexão:</a:t>
            </a:r>
          </a:p>
          <a:p>
            <a:pPr indent="-457200">
              <a:buSzPct val="100000"/>
            </a:pPr>
            <a:r>
              <a:rPr lang="pt-PT" sz="4000" i="1" dirty="0"/>
              <a:t>De que forma pode ajudar os formandos a compreender os benefícios a longo prazo da redução do consumo excessivo e do desperdício no turismo? </a:t>
            </a:r>
          </a:p>
          <a:p>
            <a:pPr indent="-457200">
              <a:buSzPct val="100000"/>
            </a:pPr>
            <a:r>
              <a:rPr lang="pt-PT" sz="4000" i="1" dirty="0"/>
              <a:t>Como pode dar o exemplo ou integrar práticas sustentáveis na sua própria formação para reforçar estes princípios?</a:t>
            </a:r>
          </a:p>
        </p:txBody>
      </p:sp>
      <p:sp>
        <p:nvSpPr>
          <p:cNvPr id="167" name="Google Shape;167;p10"/>
          <p:cNvSpPr/>
          <p:nvPr/>
        </p:nvSpPr>
        <p:spPr>
          <a:xfrm>
            <a:off x="22969728" y="530352"/>
            <a:ext cx="982644" cy="56692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1"/>
          <p:cNvSpPr txBox="1">
            <a:spLocks noGrp="1"/>
          </p:cNvSpPr>
          <p:nvPr>
            <p:ph type="body" idx="1"/>
          </p:nvPr>
        </p:nvSpPr>
        <p:spPr>
          <a:xfrm>
            <a:off x="8491539" y="390144"/>
            <a:ext cx="15130462" cy="13069824"/>
          </a:xfrm>
          <a:prstGeom prst="rect">
            <a:avLst/>
          </a:prstGeom>
          <a:noFill/>
          <a:ln>
            <a:noFill/>
          </a:ln>
        </p:spPr>
        <p:txBody>
          <a:bodyPr spcFirstLastPara="1" wrap="square" lIns="0" tIns="0" rIns="0" bIns="0" anchor="t" anchorCtr="0">
            <a:normAutofit/>
          </a:bodyPr>
          <a:lstStyle/>
          <a:p>
            <a:pPr marL="0" lvl="0" indent="0">
              <a:spcBef>
                <a:spcPts val="0"/>
              </a:spcBef>
            </a:pPr>
            <a:r>
              <a:rPr lang="pt-PT" dirty="0"/>
              <a:t>Celebrar e valorizar a rica variedade da diversidade natural, social e cultural não é apenas importante — é vital para o futuro do turismo sustentável. Ao abraçar estes elementos, construímos uma base sólida e resiliente para o setor, que poderá prosperar nas gerações vindouras. Vamos trabalhar juntos para proteger o que torna os nossos destinos únicos!</a:t>
            </a:r>
          </a:p>
          <a:p>
            <a:pPr marL="0" lvl="0" indent="0">
              <a:spcBef>
                <a:spcPts val="0"/>
              </a:spcBef>
            </a:pPr>
            <a:endParaRPr lang="pt-PT" dirty="0"/>
          </a:p>
          <a:p>
            <a:pPr marL="0" lvl="0" indent="0">
              <a:spcBef>
                <a:spcPts val="0"/>
              </a:spcBef>
            </a:pPr>
            <a:endParaRPr dirty="0"/>
          </a:p>
          <a:p>
            <a:pPr marL="0" indent="0">
              <a:buSzPts val="4000"/>
            </a:pPr>
            <a:r>
              <a:rPr lang="pt-PT" sz="4000" i="1" dirty="0"/>
              <a:t>Questão para reflexão:</a:t>
            </a:r>
          </a:p>
          <a:p>
            <a:pPr marL="571500" indent="-571500">
              <a:buSzPts val="4000"/>
              <a:buFont typeface="Arial"/>
              <a:buChar char="•"/>
            </a:pPr>
            <a:r>
              <a:rPr lang="pt-PT" sz="4000" i="1" dirty="0"/>
              <a:t>De que forma os operadores turísticos da sua região podem celebrar e proteger ativamente a biodiversidade natural, social e cultural local, e por que razão isso é essencial para o sucesso a longo prazo da indústria do turismo?</a:t>
            </a:r>
          </a:p>
        </p:txBody>
      </p:sp>
      <p:sp>
        <p:nvSpPr>
          <p:cNvPr id="173" name="Google Shape;173;p11"/>
          <p:cNvSpPr txBox="1">
            <a:spLocks noGrp="1"/>
          </p:cNvSpPr>
          <p:nvPr>
            <p:ph type="title"/>
          </p:nvPr>
        </p:nvSpPr>
        <p:spPr>
          <a:xfrm>
            <a:off x="761999" y="1524000"/>
            <a:ext cx="6754369" cy="2865120"/>
          </a:xfrm>
          <a:prstGeom prst="rect">
            <a:avLst/>
          </a:prstGeom>
          <a:noFill/>
          <a:ln>
            <a:noFill/>
          </a:ln>
        </p:spPr>
        <p:txBody>
          <a:bodyPr spcFirstLastPara="1" wrap="square" lIns="0" tIns="0" rIns="0" bIns="0" anchor="t" anchorCtr="0">
            <a:normAutofit fontScale="90000"/>
          </a:bodyPr>
          <a:lstStyle/>
          <a:p>
            <a:pPr lvl="0">
              <a:buSzPct val="100000"/>
            </a:pPr>
            <a:r>
              <a:rPr lang="en-US" b="1" dirty="0"/>
              <a:t>3) </a:t>
            </a:r>
            <a:r>
              <a:rPr lang="en-US" b="1" dirty="0" err="1"/>
              <a:t>Preservação</a:t>
            </a:r>
            <a:r>
              <a:rPr lang="en-US" b="1" dirty="0"/>
              <a:t> da </a:t>
            </a:r>
            <a:r>
              <a:rPr lang="en-US" b="1" dirty="0" err="1"/>
              <a:t>biodiversidade</a:t>
            </a:r>
            <a:endParaRPr b="1" dirty="0"/>
          </a:p>
        </p:txBody>
      </p:sp>
      <p:sp>
        <p:nvSpPr>
          <p:cNvPr id="174" name="Google Shape;174;p11"/>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2"/>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p>
            <a:pPr lvl="0">
              <a:buSzPct val="100000"/>
            </a:pPr>
            <a:r>
              <a:rPr lang="pt-PT" b="1" dirty="0"/>
              <a:t>4) Integrar o turismo no planeamento</a:t>
            </a:r>
            <a:endParaRPr dirty="0"/>
          </a:p>
        </p:txBody>
      </p:sp>
      <p:sp>
        <p:nvSpPr>
          <p:cNvPr id="180" name="Google Shape;180;p12"/>
          <p:cNvSpPr txBox="1">
            <a:spLocks noGrp="1"/>
          </p:cNvSpPr>
          <p:nvPr>
            <p:ph type="body" idx="1"/>
          </p:nvPr>
        </p:nvSpPr>
        <p:spPr>
          <a:xfrm>
            <a:off x="8850757" y="0"/>
            <a:ext cx="15252827" cy="12929616"/>
          </a:xfrm>
          <a:prstGeom prst="rect">
            <a:avLst/>
          </a:prstGeom>
          <a:noFill/>
          <a:ln>
            <a:noFill/>
          </a:ln>
        </p:spPr>
        <p:txBody>
          <a:bodyPr spcFirstLastPara="1" wrap="square" lIns="0" tIns="0" rIns="0" bIns="0" anchor="t" anchorCtr="0">
            <a:normAutofit fontScale="92500" lnSpcReduction="10000"/>
          </a:bodyPr>
          <a:lstStyle/>
          <a:p>
            <a:pPr marL="0" lvl="0" indent="0" algn="l" rtl="0">
              <a:lnSpc>
                <a:spcPct val="90000"/>
              </a:lnSpc>
              <a:spcBef>
                <a:spcPts val="0"/>
              </a:spcBef>
              <a:spcAft>
                <a:spcPts val="0"/>
              </a:spcAft>
              <a:buClr>
                <a:srgbClr val="323232"/>
              </a:buClr>
              <a:buSzPts val="5600"/>
              <a:buNone/>
            </a:pPr>
            <a:endParaRPr dirty="0"/>
          </a:p>
          <a:p>
            <a:pPr marL="0" lvl="0" indent="0">
              <a:buSzPts val="5600"/>
              <a:buNone/>
            </a:pPr>
            <a:r>
              <a:rPr lang="pt-PT" dirty="0"/>
              <a:t>Ao integrar o desenvolvimento do turismo no planeamento estratégico nacional e local, a par da realização de avaliações de impacto ambiental exaustivas, podemos reforçar significativamente a sustentabilidade a longo prazo e o dinamismo da nossa indústria do turismo.</a:t>
            </a:r>
          </a:p>
          <a:p>
            <a:pPr marL="0" lvl="0" indent="0">
              <a:buSzPts val="5600"/>
              <a:buNone/>
            </a:pPr>
            <a:r>
              <a:rPr lang="pt-PT" dirty="0"/>
              <a:t>Esta abordagem proativa não só protege o nosso património natural, como também cria um ambiente propício ao desenvolvimento do turismo nos próximos anos.</a:t>
            </a:r>
          </a:p>
          <a:p>
            <a:pPr marL="0" lvl="0" indent="0">
              <a:buSzPts val="5600"/>
              <a:buNone/>
            </a:pPr>
            <a:endParaRPr lang="pt-PT" sz="4000" i="1" dirty="0"/>
          </a:p>
          <a:p>
            <a:pPr marL="0" lvl="0" indent="0">
              <a:buSzPts val="5600"/>
              <a:buNone/>
            </a:pPr>
            <a:r>
              <a:rPr lang="pt-PT" sz="4000" i="1" dirty="0"/>
              <a:t>Questões para reflexão:</a:t>
            </a:r>
          </a:p>
          <a:p>
            <a:pPr indent="-457200">
              <a:buSzPts val="4000"/>
            </a:pPr>
            <a:r>
              <a:rPr lang="pt-PT" sz="4000" i="1" dirty="0"/>
              <a:t>Consegue pensar em algum prestador de serviços turísticos local que tenha implementado o planeamento nacional e local? Quais são os benefícios? Existem quaisquer ameaças?</a:t>
            </a:r>
          </a:p>
          <a:p>
            <a:pPr indent="-457200">
              <a:buSzPts val="4000"/>
            </a:pPr>
            <a:r>
              <a:rPr lang="pt-PT" sz="4000" i="1" dirty="0"/>
              <a:t>Por onde deve um novo prestador de serviços turísticos começar se pretender integrar o desenvolvimento turístico no planeamento estratégico nacional e local?</a:t>
            </a:r>
          </a:p>
        </p:txBody>
      </p:sp>
      <p:sp>
        <p:nvSpPr>
          <p:cNvPr id="181" name="Google Shape;181;p12"/>
          <p:cNvSpPr/>
          <p:nvPr/>
        </p:nvSpPr>
        <p:spPr>
          <a:xfrm>
            <a:off x="22988016" y="502920"/>
            <a:ext cx="982644" cy="56692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3"/>
          <p:cNvSpPr txBox="1">
            <a:spLocks noGrp="1"/>
          </p:cNvSpPr>
          <p:nvPr>
            <p:ph type="body" idx="1"/>
          </p:nvPr>
        </p:nvSpPr>
        <p:spPr>
          <a:xfrm>
            <a:off x="8491539" y="390144"/>
            <a:ext cx="15130462" cy="13069824"/>
          </a:xfrm>
          <a:prstGeom prst="rect">
            <a:avLst/>
          </a:prstGeom>
          <a:noFill/>
          <a:ln>
            <a:noFill/>
          </a:ln>
        </p:spPr>
        <p:txBody>
          <a:bodyPr spcFirstLastPara="1" wrap="square" lIns="0" tIns="0" rIns="0" bIns="0" anchor="t" anchorCtr="0">
            <a:normAutofit/>
          </a:bodyPr>
          <a:lstStyle/>
          <a:p>
            <a:pPr marL="0" lvl="0" indent="0">
              <a:spcBef>
                <a:spcPts val="0"/>
              </a:spcBef>
            </a:pPr>
            <a:r>
              <a:rPr lang="pt-PT" dirty="0"/>
              <a:t>Imagine uma forma de turismo que não só convida à aventura, mas também enriquece as comunidades locais e preserva o nosso planeta. Este é o tipo de turismo que valoriza uma ampla variedade de atividades económicas locais, tendo simultaneamente em conta os custos e os valores ambientais. Vamos explorar, desfrutar e proteger os lugares que amamos! </a:t>
            </a:r>
          </a:p>
          <a:p>
            <a:pPr marL="0" lvl="0" indent="0">
              <a:spcBef>
                <a:spcPts val="0"/>
              </a:spcBef>
            </a:pPr>
            <a:endParaRPr lang="pt-PT" sz="4000" i="1" dirty="0"/>
          </a:p>
          <a:p>
            <a:pPr marL="0" lvl="0" indent="0">
              <a:spcBef>
                <a:spcPts val="0"/>
              </a:spcBef>
            </a:pPr>
            <a:endParaRPr sz="4000" i="1" dirty="0"/>
          </a:p>
          <a:p>
            <a:pPr marL="0" lvl="0" indent="0">
              <a:buSzPts val="4000"/>
            </a:pPr>
            <a:r>
              <a:rPr lang="pt-PT" sz="4000" i="1" dirty="0"/>
              <a:t>Questão para reflexão:</a:t>
            </a:r>
          </a:p>
          <a:p>
            <a:pPr marL="571500" indent="-571500">
              <a:buSzPts val="4000"/>
              <a:buFont typeface="Arial"/>
              <a:buChar char="•"/>
            </a:pPr>
            <a:r>
              <a:rPr lang="pt-PT" sz="4000" i="1" dirty="0"/>
              <a:t>Na qualidade de profissional de formação profissional que ministra formação a empresas do setor do turismo, como as orientaria para que concebessem experiências turísticas que reforçassem as economias locais, respeitassem os valores culturais e reduzissem o impacto ambiental?</a:t>
            </a:r>
          </a:p>
        </p:txBody>
      </p:sp>
      <p:sp>
        <p:nvSpPr>
          <p:cNvPr id="187" name="Google Shape;187;p13"/>
          <p:cNvSpPr txBox="1">
            <a:spLocks noGrp="1"/>
          </p:cNvSpPr>
          <p:nvPr>
            <p:ph type="title"/>
          </p:nvPr>
        </p:nvSpPr>
        <p:spPr>
          <a:xfrm>
            <a:off x="761999" y="1524000"/>
            <a:ext cx="6754369" cy="2865120"/>
          </a:xfrm>
          <a:prstGeom prst="rect">
            <a:avLst/>
          </a:prstGeom>
          <a:noFill/>
          <a:ln>
            <a:noFill/>
          </a:ln>
        </p:spPr>
        <p:txBody>
          <a:bodyPr spcFirstLastPara="1" wrap="square" lIns="0" tIns="0" rIns="0" bIns="0" anchor="t" anchorCtr="0">
            <a:normAutofit fontScale="90000"/>
          </a:bodyPr>
          <a:lstStyle/>
          <a:p>
            <a:pPr lvl="0">
              <a:buSzPct val="100000"/>
            </a:pPr>
            <a:r>
              <a:rPr lang="pt-PT" b="1" dirty="0"/>
              <a:t>5) Apoiar as economias locais</a:t>
            </a:r>
            <a:endParaRPr b="1" dirty="0"/>
          </a:p>
        </p:txBody>
      </p:sp>
      <p:sp>
        <p:nvSpPr>
          <p:cNvPr id="188" name="Google Shape;188;p13"/>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4"/>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p>
            <a:pPr lvl="0">
              <a:buSzPct val="100000"/>
            </a:pPr>
            <a:r>
              <a:rPr lang="pt-PT" b="1" dirty="0"/>
              <a:t>6) Envolver as comunidades locais</a:t>
            </a:r>
            <a:endParaRPr dirty="0"/>
          </a:p>
        </p:txBody>
      </p:sp>
      <p:sp>
        <p:nvSpPr>
          <p:cNvPr id="194" name="Google Shape;194;p14"/>
          <p:cNvSpPr txBox="1">
            <a:spLocks noGrp="1"/>
          </p:cNvSpPr>
          <p:nvPr>
            <p:ph type="body" idx="1"/>
          </p:nvPr>
        </p:nvSpPr>
        <p:spPr>
          <a:xfrm>
            <a:off x="8850757" y="0"/>
            <a:ext cx="15252827" cy="12929616"/>
          </a:xfrm>
          <a:prstGeom prst="rect">
            <a:avLst/>
          </a:prstGeom>
          <a:noFill/>
          <a:ln>
            <a:noFill/>
          </a:ln>
        </p:spPr>
        <p:txBody>
          <a:bodyPr spcFirstLastPara="1" wrap="square" lIns="0" tIns="0" rIns="0" bIns="0" anchor="t" anchorCtr="0">
            <a:normAutofit fontScale="92500" lnSpcReduction="10000"/>
          </a:bodyPr>
          <a:lstStyle/>
          <a:p>
            <a:pPr marL="0" lvl="0" indent="0" algn="l" rtl="0">
              <a:lnSpc>
                <a:spcPct val="90000"/>
              </a:lnSpc>
              <a:spcBef>
                <a:spcPts val="0"/>
              </a:spcBef>
              <a:spcAft>
                <a:spcPts val="0"/>
              </a:spcAft>
              <a:buClr>
                <a:srgbClr val="323232"/>
              </a:buClr>
              <a:buSzPts val="5600"/>
              <a:buNone/>
            </a:pPr>
            <a:endParaRPr dirty="0"/>
          </a:p>
          <a:p>
            <a:pPr marL="0" lvl="0" indent="0">
              <a:buSzPts val="5600"/>
              <a:buNone/>
            </a:pPr>
            <a:r>
              <a:rPr lang="pt-PT" dirty="0"/>
              <a:t>Imagine uma comunidade dinâmica onde os habitantes locais participam ativamente no setor do turismo. Isto não só enriquece as suas vidas e preserva o ambiente, como também melhora toda a experiência turística. </a:t>
            </a:r>
          </a:p>
          <a:p>
            <a:pPr marL="0" lvl="0" indent="0">
              <a:buSzPts val="5600"/>
              <a:buNone/>
            </a:pPr>
            <a:r>
              <a:rPr lang="pt-PT" dirty="0"/>
              <a:t>Quando os visitantes interagem com a população local, as tradições e as histórias, criam-se laços autênticos que enriquecem as suas viagens. </a:t>
            </a:r>
          </a:p>
          <a:p>
            <a:pPr marL="0" lvl="0" indent="0">
              <a:buSzPts val="5600"/>
              <a:buNone/>
            </a:pPr>
            <a:r>
              <a:rPr lang="pt-PT" dirty="0"/>
              <a:t>Por isso, vamos valorizar o poder da comunidade no turismo — é uma situação em que todos ganham!</a:t>
            </a:r>
          </a:p>
          <a:p>
            <a:pPr marL="0" lvl="0" indent="0">
              <a:buSzPts val="5600"/>
              <a:buNone/>
            </a:pPr>
            <a:endParaRPr dirty="0"/>
          </a:p>
          <a:p>
            <a:pPr marL="0" lvl="0" indent="0">
              <a:buSzPts val="4000"/>
              <a:buNone/>
            </a:pPr>
            <a:r>
              <a:rPr lang="pt-PT" sz="4000" i="1" dirty="0"/>
              <a:t>Questão para reflexão:</a:t>
            </a:r>
          </a:p>
          <a:p>
            <a:pPr indent="-457200">
              <a:buSzPts val="4000"/>
            </a:pPr>
            <a:r>
              <a:rPr lang="pt-PT" sz="4000" i="1" dirty="0"/>
              <a:t>De que forma o envolvimento das comunidades locais no planeamento e na implementação do turismo pode contribuir tanto para o desenvolvimento sustentável como para experiências mais significativas para os visitantes? Apresente alguns exemplos da sua comunidade local.</a:t>
            </a:r>
          </a:p>
        </p:txBody>
      </p:sp>
      <p:sp>
        <p:nvSpPr>
          <p:cNvPr id="195" name="Google Shape;195;p14"/>
          <p:cNvSpPr/>
          <p:nvPr/>
        </p:nvSpPr>
        <p:spPr>
          <a:xfrm>
            <a:off x="22969728" y="530352"/>
            <a:ext cx="982644" cy="56692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5"/>
          <p:cNvSpPr txBox="1">
            <a:spLocks noGrp="1"/>
          </p:cNvSpPr>
          <p:nvPr>
            <p:ph type="body" idx="1"/>
          </p:nvPr>
        </p:nvSpPr>
        <p:spPr>
          <a:xfrm>
            <a:off x="8491539" y="390144"/>
            <a:ext cx="15130462" cy="13069824"/>
          </a:xfrm>
          <a:prstGeom prst="rect">
            <a:avLst/>
          </a:prstGeom>
          <a:noFill/>
          <a:ln>
            <a:noFill/>
          </a:ln>
        </p:spPr>
        <p:txBody>
          <a:bodyPr spcFirstLastPara="1" wrap="square" lIns="0" tIns="0" rIns="0" bIns="0" anchor="t" anchorCtr="0">
            <a:normAutofit/>
          </a:bodyPr>
          <a:lstStyle/>
          <a:p>
            <a:pPr marL="0" lvl="0" indent="0">
              <a:spcBef>
                <a:spcPts val="0"/>
              </a:spcBef>
            </a:pPr>
            <a:r>
              <a:rPr lang="pt-PT" dirty="0"/>
              <a:t>Quando as comunidades locais se envolvem plenamente no setor do turismo, os benefícios são múltiplos. Não só prosperam economicamente, como também desempenham um papel fundamental na preservação do seu ambiente.</a:t>
            </a:r>
          </a:p>
          <a:p>
            <a:pPr marL="0" lvl="0" indent="0">
              <a:spcBef>
                <a:spcPts val="0"/>
              </a:spcBef>
            </a:pPr>
            <a:r>
              <a:rPr lang="pt-PT" dirty="0"/>
              <a:t>Esta sinergia melhora a qualidade global da experiência turística, criando viagens mais autênticas e memoráveis para os visitantes.</a:t>
            </a:r>
          </a:p>
          <a:p>
            <a:pPr marL="0" lvl="0" indent="0">
              <a:spcBef>
                <a:spcPts val="0"/>
              </a:spcBef>
            </a:pPr>
            <a:r>
              <a:rPr lang="pt-PT" dirty="0"/>
              <a:t>Imagine explorar um destino onde os habitantes locais estão ativamente envolvidos e os visitantes se sentem bem-vindos.</a:t>
            </a:r>
          </a:p>
          <a:p>
            <a:pPr marL="0" lvl="0" indent="0">
              <a:spcBef>
                <a:spcPts val="0"/>
              </a:spcBef>
            </a:pPr>
            <a:endParaRPr lang="pt-PT" sz="4000" i="1" dirty="0"/>
          </a:p>
          <a:p>
            <a:pPr marL="0" lvl="0" indent="0">
              <a:spcBef>
                <a:spcPts val="0"/>
              </a:spcBef>
            </a:pPr>
            <a:endParaRPr lang="pt-PT" sz="4000" i="1" dirty="0"/>
          </a:p>
          <a:p>
            <a:pPr marL="0" lvl="0" indent="0">
              <a:spcBef>
                <a:spcPts val="0"/>
              </a:spcBef>
            </a:pPr>
            <a:r>
              <a:rPr lang="pt-PT" sz="4000" i="1" dirty="0"/>
              <a:t>Questão para reflexão:</a:t>
            </a:r>
          </a:p>
          <a:p>
            <a:pPr lvl="0" indent="-457200">
              <a:buSzPts val="4000"/>
              <a:buFont typeface="Arial"/>
              <a:buChar char="•"/>
            </a:pPr>
            <a:r>
              <a:rPr lang="pt-PT" sz="3700" i="1" dirty="0"/>
              <a:t>De que forma o diálogo com a população local pode contribuir tanto para a sustentabilidade do destino como para a autenticidade da experiência do visitante?</a:t>
            </a:r>
          </a:p>
        </p:txBody>
      </p:sp>
      <p:sp>
        <p:nvSpPr>
          <p:cNvPr id="201" name="Google Shape;201;p15"/>
          <p:cNvSpPr txBox="1">
            <a:spLocks noGrp="1"/>
          </p:cNvSpPr>
          <p:nvPr>
            <p:ph type="title"/>
          </p:nvPr>
        </p:nvSpPr>
        <p:spPr>
          <a:xfrm>
            <a:off x="761999" y="1524000"/>
            <a:ext cx="6754369" cy="2865120"/>
          </a:xfrm>
          <a:prstGeom prst="rect">
            <a:avLst/>
          </a:prstGeom>
          <a:noFill/>
          <a:ln>
            <a:noFill/>
          </a:ln>
        </p:spPr>
        <p:txBody>
          <a:bodyPr spcFirstLastPara="1" wrap="square" lIns="0" tIns="0" rIns="0" bIns="0" anchor="t" anchorCtr="0">
            <a:normAutofit fontScale="90000"/>
          </a:bodyPr>
          <a:lstStyle/>
          <a:p>
            <a:pPr lvl="0">
              <a:buSzPct val="100000"/>
            </a:pPr>
            <a:r>
              <a:rPr lang="pt-PT" b="1" dirty="0"/>
              <a:t>7) Consultar as partes interessadas e o público </a:t>
            </a:r>
            <a:endParaRPr b="1" dirty="0"/>
          </a:p>
        </p:txBody>
      </p:sp>
      <p:sp>
        <p:nvSpPr>
          <p:cNvPr id="202" name="Google Shape;202;p15"/>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0">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6"/>
          <p:cNvSpPr txBox="1">
            <a:spLocks noGrp="1"/>
          </p:cNvSpPr>
          <p:nvPr>
            <p:ph type="title"/>
          </p:nvPr>
        </p:nvSpPr>
        <p:spPr>
          <a:xfrm>
            <a:off x="280416" y="1487424"/>
            <a:ext cx="7705345" cy="4484687"/>
          </a:xfrm>
          <a:prstGeom prst="rect">
            <a:avLst/>
          </a:prstGeom>
          <a:noFill/>
          <a:ln>
            <a:noFill/>
          </a:ln>
        </p:spPr>
        <p:txBody>
          <a:bodyPr spcFirstLastPara="1" wrap="square" lIns="0" tIns="0" rIns="0" bIns="0" anchor="t" anchorCtr="0">
            <a:normAutofit/>
          </a:bodyPr>
          <a:lstStyle/>
          <a:p>
            <a:pPr lvl="0"/>
            <a:r>
              <a:rPr lang="en-US" b="1" dirty="0"/>
              <a:t>8) </a:t>
            </a:r>
            <a:r>
              <a:rPr lang="en-US" b="1" dirty="0" err="1"/>
              <a:t>Formação</a:t>
            </a:r>
            <a:r>
              <a:rPr lang="en-US" b="1" dirty="0"/>
              <a:t> do </a:t>
            </a:r>
            <a:r>
              <a:rPr lang="en-US" b="1" dirty="0" err="1"/>
              <a:t>pessoal</a:t>
            </a:r>
            <a:endParaRPr dirty="0"/>
          </a:p>
        </p:txBody>
      </p:sp>
      <p:sp>
        <p:nvSpPr>
          <p:cNvPr id="209" name="Google Shape;209;p16"/>
          <p:cNvSpPr/>
          <p:nvPr/>
        </p:nvSpPr>
        <p:spPr>
          <a:xfrm>
            <a:off x="22969728" y="502920"/>
            <a:ext cx="982644" cy="56692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
        <p:nvSpPr>
          <p:cNvPr id="208" name="Google Shape;208;p16"/>
          <p:cNvSpPr txBox="1">
            <a:spLocks noGrp="1"/>
          </p:cNvSpPr>
          <p:nvPr>
            <p:ph type="body" idx="1"/>
          </p:nvPr>
        </p:nvSpPr>
        <p:spPr>
          <a:xfrm>
            <a:off x="8850757" y="0"/>
            <a:ext cx="15252827" cy="12929616"/>
          </a:xfrm>
          <a:prstGeom prst="rect">
            <a:avLst/>
          </a:prstGeom>
          <a:noFill/>
          <a:ln>
            <a:noFill/>
          </a:ln>
        </p:spPr>
        <p:txBody>
          <a:bodyPr spcFirstLastPara="1" wrap="square" lIns="0" tIns="0" rIns="0" bIns="0" anchor="t" anchorCtr="0">
            <a:normAutofit lnSpcReduction="10000"/>
          </a:bodyPr>
          <a:lstStyle/>
          <a:p>
            <a:pPr marL="0" lvl="0" indent="0">
              <a:buSzPts val="5600"/>
              <a:buNone/>
            </a:pPr>
            <a:r>
              <a:rPr lang="pt-PT" dirty="0"/>
              <a:t>Imagine um setor turístico dinâmico, onde todos os colaboradores, desde a receção até à equipa de gestão, possuam os conhecimentos e as competências necessárias para promover a sustentabilidade. </a:t>
            </a:r>
          </a:p>
          <a:p>
            <a:pPr marL="0" lvl="0" indent="0">
              <a:buSzPts val="5600"/>
              <a:buNone/>
            </a:pPr>
            <a:r>
              <a:rPr lang="pt-PT" dirty="0"/>
              <a:t>Ao integrar práticas de turismo sustentável na formação dos colaboradores e ao recrutar cuidadosamente pessoas empenhadas a todos os níveis, não só melhoramos a qualidade dos nossos produtos turísticos, como também criamos experiências memoráveis para os viajantes. </a:t>
            </a:r>
          </a:p>
          <a:p>
            <a:pPr marL="0" indent="0">
              <a:buSzPts val="4000"/>
              <a:buNone/>
            </a:pPr>
            <a:endParaRPr lang="pt-PT" sz="4000" i="1" dirty="0"/>
          </a:p>
          <a:p>
            <a:pPr marL="0" indent="0">
              <a:buSzPts val="4000"/>
              <a:buNone/>
            </a:pPr>
            <a:endParaRPr lang="pt-PT" sz="4000" i="1" dirty="0"/>
          </a:p>
          <a:p>
            <a:pPr marL="0" indent="0">
              <a:buSzPts val="4000"/>
              <a:buNone/>
            </a:pPr>
            <a:r>
              <a:rPr lang="pt-PT" sz="4000" i="1" dirty="0"/>
              <a:t>Questão para reflexão:</a:t>
            </a:r>
          </a:p>
          <a:p>
            <a:pPr indent="-457200">
              <a:buSzPts val="4000"/>
            </a:pPr>
            <a:r>
              <a:rPr lang="pt-PT" sz="3700" i="1" dirty="0"/>
              <a:t>Pense em formas envolventes de tornar a formação do pessoal sobre sustentabilidade mais eficaz (visitas de estudo, workshops, estudos de caso, etc.).</a:t>
            </a:r>
            <a:endParaRPr sz="3700" i="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7"/>
          <p:cNvSpPr txBox="1">
            <a:spLocks noGrp="1"/>
          </p:cNvSpPr>
          <p:nvPr>
            <p:ph type="body" idx="1"/>
          </p:nvPr>
        </p:nvSpPr>
        <p:spPr>
          <a:xfrm>
            <a:off x="8491539" y="390144"/>
            <a:ext cx="14492836" cy="13069824"/>
          </a:xfrm>
          <a:prstGeom prst="rect">
            <a:avLst/>
          </a:prstGeom>
          <a:noFill/>
          <a:ln>
            <a:noFill/>
          </a:ln>
        </p:spPr>
        <p:txBody>
          <a:bodyPr spcFirstLastPara="1" wrap="square" lIns="0" tIns="0" rIns="0" bIns="0" anchor="t" anchorCtr="0">
            <a:normAutofit lnSpcReduction="10000"/>
          </a:bodyPr>
          <a:lstStyle/>
          <a:p>
            <a:pPr marL="0" lvl="0" indent="0">
              <a:spcBef>
                <a:spcPts val="0"/>
              </a:spcBef>
            </a:pPr>
            <a:r>
              <a:rPr lang="pt-PT" dirty="0"/>
              <a:t>Um marketing eficaz, que ofereça aos turistas informações detalhadas e responsáveis, não só promove um respeito mais profundo pelas paisagens naturais, sociais e culturais das nossas áreas de destino, como também eleva a satisfação dos clientes a novos patamares.</a:t>
            </a:r>
          </a:p>
          <a:p>
            <a:pPr marL="0" lvl="0" indent="0">
              <a:spcBef>
                <a:spcPts val="0"/>
              </a:spcBef>
            </a:pPr>
            <a:r>
              <a:rPr lang="pt-PT" dirty="0"/>
              <a:t>Ao dotar os viajantes do conhecimento de que necessitam, podemos inspirá-los a interagir de forma mais significativa com os locais que visitam, criando experiências memoráveis que honram e preservam estes belos ambientes.</a:t>
            </a:r>
          </a:p>
          <a:p>
            <a:pPr marL="0" lvl="0" indent="0">
              <a:spcBef>
                <a:spcPts val="0"/>
              </a:spcBef>
            </a:pPr>
            <a:endParaRPr sz="4000" i="1" dirty="0"/>
          </a:p>
          <a:p>
            <a:pPr marL="0" lvl="0" indent="0">
              <a:buSzPts val="4000"/>
            </a:pPr>
            <a:r>
              <a:rPr lang="pt-PT" sz="4000" i="1" dirty="0"/>
              <a:t>Questão para reflexão:</a:t>
            </a:r>
          </a:p>
          <a:p>
            <a:pPr lvl="0" indent="-457200">
              <a:buSzPts val="4000"/>
              <a:buFont typeface="Arial"/>
              <a:buChar char="•"/>
            </a:pPr>
            <a:r>
              <a:rPr lang="pt-PT" sz="3700" i="1" dirty="0"/>
              <a:t>Pense num exemplo em que uma experiência turística local seja promovida de forma responsável e noutro em que a promoção esteja a causar mais prejuízos do que benefícios. </a:t>
            </a:r>
            <a:endParaRPr sz="3700" i="1" dirty="0"/>
          </a:p>
        </p:txBody>
      </p:sp>
      <p:sp>
        <p:nvSpPr>
          <p:cNvPr id="215" name="Google Shape;215;p17"/>
          <p:cNvSpPr txBox="1">
            <a:spLocks noGrp="1"/>
          </p:cNvSpPr>
          <p:nvPr>
            <p:ph type="title"/>
          </p:nvPr>
        </p:nvSpPr>
        <p:spPr>
          <a:xfrm>
            <a:off x="761999" y="1524000"/>
            <a:ext cx="6754369" cy="2865120"/>
          </a:xfrm>
          <a:prstGeom prst="rect">
            <a:avLst/>
          </a:prstGeom>
          <a:noFill/>
          <a:ln>
            <a:noFill/>
          </a:ln>
        </p:spPr>
        <p:txBody>
          <a:bodyPr spcFirstLastPara="1" wrap="square" lIns="0" tIns="0" rIns="0" bIns="0" anchor="t" anchorCtr="0">
            <a:normAutofit fontScale="90000"/>
          </a:bodyPr>
          <a:lstStyle/>
          <a:p>
            <a:pPr lvl="0">
              <a:buSzPct val="100000"/>
            </a:pPr>
            <a:r>
              <a:rPr lang="pt-PT" b="1" dirty="0"/>
              <a:t>9) Promover o turismo de forma responsável </a:t>
            </a:r>
            <a:endParaRPr b="1" dirty="0"/>
          </a:p>
        </p:txBody>
      </p:sp>
      <p:sp>
        <p:nvSpPr>
          <p:cNvPr id="216" name="Google Shape;216;p17"/>
          <p:cNvSpPr/>
          <p:nvPr/>
        </p:nvSpPr>
        <p:spPr>
          <a:xfrm>
            <a:off x="22984375"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8"/>
          <p:cNvSpPr txBox="1">
            <a:spLocks noGrp="1"/>
          </p:cNvSpPr>
          <p:nvPr>
            <p:ph type="title"/>
          </p:nvPr>
        </p:nvSpPr>
        <p:spPr>
          <a:xfrm>
            <a:off x="280416" y="1615440"/>
            <a:ext cx="7705345" cy="4484687"/>
          </a:xfrm>
          <a:prstGeom prst="rect">
            <a:avLst/>
          </a:prstGeom>
          <a:noFill/>
          <a:ln>
            <a:noFill/>
          </a:ln>
        </p:spPr>
        <p:txBody>
          <a:bodyPr spcFirstLastPara="1" wrap="square" lIns="0" tIns="0" rIns="0" bIns="0" anchor="t" anchorCtr="0">
            <a:normAutofit/>
          </a:bodyPr>
          <a:lstStyle/>
          <a:p>
            <a:pPr lvl="0"/>
            <a:r>
              <a:rPr lang="en-US" b="1" dirty="0"/>
              <a:t>10) </a:t>
            </a:r>
            <a:r>
              <a:rPr lang="en-US" b="1" dirty="0" err="1"/>
              <a:t>Realizar</a:t>
            </a:r>
            <a:r>
              <a:rPr lang="en-US" b="1" dirty="0"/>
              <a:t> </a:t>
            </a:r>
            <a:r>
              <a:rPr lang="en-US" b="1" dirty="0" err="1"/>
              <a:t>investigação</a:t>
            </a:r>
            <a:endParaRPr dirty="0"/>
          </a:p>
        </p:txBody>
      </p:sp>
      <p:sp>
        <p:nvSpPr>
          <p:cNvPr id="223" name="Google Shape;223;p18"/>
          <p:cNvSpPr/>
          <p:nvPr/>
        </p:nvSpPr>
        <p:spPr>
          <a:xfrm>
            <a:off x="22969728" y="530352"/>
            <a:ext cx="982644" cy="56692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
        <p:nvSpPr>
          <p:cNvPr id="222" name="Google Shape;222;p18"/>
          <p:cNvSpPr txBox="1">
            <a:spLocks noGrp="1"/>
          </p:cNvSpPr>
          <p:nvPr>
            <p:ph type="body" idx="1"/>
          </p:nvPr>
        </p:nvSpPr>
        <p:spPr>
          <a:xfrm>
            <a:off x="8850757" y="0"/>
            <a:ext cx="15252827" cy="12929616"/>
          </a:xfrm>
          <a:prstGeom prst="rect">
            <a:avLst/>
          </a:prstGeom>
          <a:noFill/>
          <a:ln>
            <a:noFill/>
          </a:ln>
        </p:spPr>
        <p:txBody>
          <a:bodyPr spcFirstLastPara="1" wrap="square" lIns="0" tIns="0" rIns="0" bIns="0" anchor="t" anchorCtr="0">
            <a:normAutofit/>
          </a:bodyPr>
          <a:lstStyle/>
          <a:p>
            <a:pPr marL="0" lvl="0" indent="0">
              <a:buSzPts val="5600"/>
              <a:buNone/>
            </a:pPr>
            <a:r>
              <a:rPr lang="pt-PT" dirty="0"/>
              <a:t>A investigação e o acompanhamento contínuos no setor, apoiados por uma recolha e análise eficazes de dados, são essenciais para enfrentar os desafios e gerar benefícios tanto para os destinos como para o setor e os consumidores.</a:t>
            </a:r>
          </a:p>
          <a:p>
            <a:pPr marL="0" lvl="0" indent="0">
              <a:buSzPts val="5600"/>
              <a:buNone/>
            </a:pPr>
            <a:r>
              <a:rPr lang="pt-PT" dirty="0"/>
              <a:t>Ao tirar partido das informações extraídas dos dados, podemos impulsionar mudanças positivas e promover o crescimento para todos os envolvidos.</a:t>
            </a:r>
          </a:p>
          <a:p>
            <a:pPr marL="0" lvl="0" indent="0">
              <a:buSzPts val="5600"/>
              <a:buNone/>
            </a:pPr>
            <a:r>
              <a:rPr lang="pt-PT" dirty="0"/>
              <a:t>Vamos aproveitar o poder da informação para melhorar a nossa experiência coletiva!</a:t>
            </a:r>
            <a:endParaRPr dirty="0"/>
          </a:p>
          <a:p>
            <a:pPr marL="0" indent="0">
              <a:buSzPts val="4000"/>
              <a:buNone/>
            </a:pPr>
            <a:endParaRPr lang="pt-PT" sz="4000" i="1" dirty="0"/>
          </a:p>
          <a:p>
            <a:pPr marL="0" indent="0">
              <a:buSzPts val="4000"/>
              <a:buNone/>
            </a:pPr>
            <a:r>
              <a:rPr lang="pt-PT" sz="4000" i="1" dirty="0"/>
              <a:t>Questão para reflexão:</a:t>
            </a:r>
          </a:p>
          <a:p>
            <a:pPr indent="-457200">
              <a:buSzPts val="4000"/>
            </a:pPr>
            <a:r>
              <a:rPr lang="pt-PT" sz="3700" i="1" dirty="0"/>
              <a:t>Que experiência turística local beneficiaria de uma investigação e acompanhamento mais aprofundados? Explique porquê.</a:t>
            </a:r>
            <a:endParaRPr sz="3700" i="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9"/>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lnSpcReduction="10000"/>
          </a:bodyPr>
          <a:lstStyle/>
          <a:p>
            <a:pPr lvl="0" indent="-457200">
              <a:spcBef>
                <a:spcPts val="0"/>
              </a:spcBef>
              <a:buClr>
                <a:srgbClr val="0E632E"/>
              </a:buClr>
              <a:buSzPct val="100000"/>
            </a:pPr>
            <a:r>
              <a:rPr lang="en-US" u="sng" dirty="0">
                <a:solidFill>
                  <a:srgbClr val="0E632E"/>
                </a:solidFill>
                <a:hlinkClick r:id="rId3">
                  <a:extLst>
                    <a:ext uri="{A12FA001-AC4F-418D-AE19-62706E023703}">
                      <ahyp:hlinkClr xmlns:ahyp="http://schemas.microsoft.com/office/drawing/2018/hyperlinkcolor" val="tx"/>
                    </a:ext>
                  </a:extLst>
                </a:hlinkClick>
              </a:rPr>
              <a:t>Ten Principles for Sustainable Destinations: Charting a new path forward for travel and Tourism</a:t>
            </a:r>
            <a:r>
              <a:rPr lang="en-US" dirty="0"/>
              <a:t> -</a:t>
            </a:r>
            <a:r>
              <a:rPr lang="pt-PT" dirty="0"/>
              <a:t> um relatório do Fórum Económico Mundial, que inclui 10 princípios alternativos.</a:t>
            </a:r>
          </a:p>
          <a:p>
            <a:pPr lvl="0" indent="-457200">
              <a:spcBef>
                <a:spcPts val="0"/>
              </a:spcBef>
              <a:buClr>
                <a:srgbClr val="0E632E"/>
              </a:buClr>
              <a:buSzPct val="100000"/>
            </a:pPr>
            <a:r>
              <a:rPr lang="pt-PT" dirty="0"/>
              <a:t>Um vídeo premiado sobre turismo sustentável </a:t>
            </a:r>
            <a:r>
              <a:rPr lang="en-US" dirty="0"/>
              <a:t>– </a:t>
            </a:r>
            <a:r>
              <a:rPr lang="en-US" u="sng" dirty="0">
                <a:solidFill>
                  <a:srgbClr val="0E632E"/>
                </a:solidFill>
                <a:hlinkClick r:id="rId4">
                  <a:extLst>
                    <a:ext uri="{A12FA001-AC4F-418D-AE19-62706E023703}">
                      <ahyp:hlinkClr xmlns:ahyp="http://schemas.microsoft.com/office/drawing/2018/hyperlinkcolor" val="tx"/>
                    </a:ext>
                  </a:extLst>
                </a:hlinkClick>
              </a:rPr>
              <a:t>A Sustainable Journey</a:t>
            </a:r>
            <a:endParaRPr dirty="0">
              <a:solidFill>
                <a:srgbClr val="0E632E"/>
              </a:solidFill>
            </a:endParaRPr>
          </a:p>
        </p:txBody>
      </p:sp>
      <p:sp>
        <p:nvSpPr>
          <p:cNvPr id="229" name="Google Shape;229;p19"/>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fontScale="92500" lnSpcReduction="20000"/>
          </a:bodyPr>
          <a:lstStyle/>
          <a:p>
            <a:pPr lvl="0" indent="-457200">
              <a:spcBef>
                <a:spcPts val="0"/>
              </a:spcBef>
              <a:buClr>
                <a:srgbClr val="0E632E"/>
              </a:buClr>
              <a:buSzPct val="100000"/>
            </a:pPr>
            <a:r>
              <a:rPr lang="en-US" u="sng" dirty="0" err="1">
                <a:solidFill>
                  <a:srgbClr val="0E632E"/>
                </a:solidFill>
                <a:hlinkClick r:id="rId5">
                  <a:extLst>
                    <a:ext uri="{A12FA001-AC4F-418D-AE19-62706E023703}">
                      <ahyp:hlinkClr xmlns:ahyp="http://schemas.microsoft.com/office/drawing/2018/hyperlinkcolor" val="tx"/>
                    </a:ext>
                  </a:extLst>
                </a:hlinkClick>
              </a:rPr>
              <a:t>Estudo</a:t>
            </a:r>
            <a:r>
              <a:rPr lang="en-US" u="sng" dirty="0">
                <a:solidFill>
                  <a:srgbClr val="0E632E"/>
                </a:solidFill>
                <a:hlinkClick r:id="rId5">
                  <a:extLst>
                    <a:ext uri="{A12FA001-AC4F-418D-AE19-62706E023703}">
                      <ahyp:hlinkClr xmlns:ahyp="http://schemas.microsoft.com/office/drawing/2018/hyperlinkcolor" val="tx"/>
                    </a:ext>
                  </a:extLst>
                </a:hlinkClick>
              </a:rPr>
              <a:t> de </a:t>
            </a:r>
            <a:r>
              <a:rPr lang="en-US" u="sng" dirty="0" err="1">
                <a:solidFill>
                  <a:srgbClr val="0E632E"/>
                </a:solidFill>
                <a:hlinkClick r:id="rId5">
                  <a:extLst>
                    <a:ext uri="{A12FA001-AC4F-418D-AE19-62706E023703}">
                      <ahyp:hlinkClr xmlns:ahyp="http://schemas.microsoft.com/office/drawing/2018/hyperlinkcolor" val="tx"/>
                    </a:ext>
                  </a:extLst>
                </a:hlinkClick>
              </a:rPr>
              <a:t>caso</a:t>
            </a:r>
            <a:r>
              <a:rPr lang="en-US" dirty="0">
                <a:solidFill>
                  <a:srgbClr val="0E632E"/>
                </a:solidFill>
              </a:rPr>
              <a:t> </a:t>
            </a:r>
            <a:r>
              <a:rPr lang="pt-PT" dirty="0"/>
              <a:t>sobre a situação atual do turismo sustentável na Irlanda, elaborado pela </a:t>
            </a:r>
            <a:r>
              <a:rPr lang="pt-PT" dirty="0" err="1"/>
              <a:t>Failte</a:t>
            </a:r>
            <a:r>
              <a:rPr lang="pt-PT" dirty="0"/>
              <a:t> </a:t>
            </a:r>
            <a:r>
              <a:rPr lang="pt-PT" dirty="0" err="1"/>
              <a:t>Ireland</a:t>
            </a:r>
            <a:r>
              <a:rPr lang="pt-PT" dirty="0"/>
              <a:t>.</a:t>
            </a:r>
            <a:endParaRPr dirty="0"/>
          </a:p>
          <a:p>
            <a:pPr lvl="0" indent="-457200">
              <a:buSzPct val="100000"/>
            </a:pPr>
            <a:r>
              <a:rPr lang="en-US" dirty="0"/>
              <a:t> </a:t>
            </a:r>
            <a:r>
              <a:rPr lang="en-US" u="sng" dirty="0">
                <a:solidFill>
                  <a:srgbClr val="0E632E"/>
                </a:solidFill>
                <a:hlinkClick r:id="rId6">
                  <a:extLst>
                    <a:ext uri="{A12FA001-AC4F-418D-AE19-62706E023703}">
                      <ahyp:hlinkClr xmlns:ahyp="http://schemas.microsoft.com/office/drawing/2018/hyperlinkcolor" val="tx"/>
                    </a:ext>
                  </a:extLst>
                </a:hlinkClick>
              </a:rPr>
              <a:t>UNESCO World Heritage Sustainable Tourism Toolkit</a:t>
            </a:r>
            <a:r>
              <a:rPr lang="en-US" dirty="0">
                <a:solidFill>
                  <a:srgbClr val="0E632E"/>
                </a:solidFill>
              </a:rPr>
              <a:t> </a:t>
            </a:r>
            <a:r>
              <a:rPr lang="en-US" dirty="0"/>
              <a:t>– </a:t>
            </a:r>
            <a:r>
              <a:rPr lang="pt-PT" sz="6100" dirty="0"/>
              <a:t>inclui 10 guias que simplificam a implementação de ideias de turismo sustentável para todos os envolvidos.</a:t>
            </a:r>
            <a:endParaRPr sz="6100" dirty="0"/>
          </a:p>
        </p:txBody>
      </p:sp>
      <p:sp>
        <p:nvSpPr>
          <p:cNvPr id="230" name="Google Shape;230;p19"/>
          <p:cNvSpPr txBox="1">
            <a:spLocks noGrp="1"/>
          </p:cNvSpPr>
          <p:nvPr>
            <p:ph type="title"/>
          </p:nvPr>
        </p:nvSpPr>
        <p:spPr>
          <a:xfrm>
            <a:off x="762000" y="2019299"/>
            <a:ext cx="22860000" cy="1675623"/>
          </a:xfrm>
          <a:prstGeom prst="rect">
            <a:avLst/>
          </a:prstGeom>
          <a:noFill/>
          <a:ln>
            <a:noFill/>
          </a:ln>
        </p:spPr>
        <p:txBody>
          <a:bodyPr spcFirstLastPara="1" wrap="square" lIns="0" tIns="0" rIns="0" bIns="0" anchor="t" anchorCtr="0">
            <a:normAutofit fontScale="90000"/>
          </a:bodyPr>
          <a:lstStyle/>
          <a:p>
            <a:pPr lvl="0">
              <a:buSzPct val="100000"/>
            </a:pPr>
            <a:r>
              <a:rPr lang="pt-PT" dirty="0"/>
              <a:t>Não deixe de consultar os seguintes recursos para continuar a sua aprendizagem autónoma!</a:t>
            </a:r>
            <a:endParaRPr dirty="0"/>
          </a:p>
        </p:txBody>
      </p:sp>
      <p:sp>
        <p:nvSpPr>
          <p:cNvPr id="231" name="Google Shape;231;p19"/>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0"/>
          <p:cNvSpPr txBox="1">
            <a:spLocks noGrp="1"/>
          </p:cNvSpPr>
          <p:nvPr>
            <p:ph type="body" idx="1"/>
          </p:nvPr>
        </p:nvSpPr>
        <p:spPr>
          <a:xfrm>
            <a:off x="755650" y="3228975"/>
            <a:ext cx="22866350" cy="7258050"/>
          </a:xfrm>
          <a:prstGeom prst="rect">
            <a:avLst/>
          </a:prstGeom>
          <a:noFill/>
          <a:ln>
            <a:noFill/>
          </a:ln>
        </p:spPr>
        <p:txBody>
          <a:bodyPr spcFirstLastPara="1" wrap="square" lIns="0" tIns="0" rIns="0" bIns="0" anchor="t" anchorCtr="0">
            <a:normAutofit/>
          </a:bodyPr>
          <a:lstStyle/>
          <a:p>
            <a:pPr marL="0" lvl="0" indent="0">
              <a:spcBef>
                <a:spcPts val="0"/>
              </a:spcBef>
            </a:pPr>
            <a:r>
              <a:rPr lang="pt-PT" dirty="0"/>
              <a:t>Plano de Ação para o Turismo Sustentável</a:t>
            </a:r>
          </a:p>
          <a:p>
            <a:pPr marL="0" lvl="0" indent="0">
              <a:spcBef>
                <a:spcPts val="0"/>
              </a:spcBef>
            </a:pPr>
            <a:r>
              <a:rPr lang="pt-PT" dirty="0"/>
              <a:t>Tem a tarefa de elaborar um plano de ação claro e estruturado que descreva como o turismo sustentável pode ser desenvolvido ou melhorado na sua comunidade local.</a:t>
            </a:r>
          </a:p>
          <a:p>
            <a:pPr marL="0" lvl="0" indent="0">
              <a:spcBef>
                <a:spcPts val="0"/>
              </a:spcBef>
            </a:pPr>
            <a:r>
              <a:rPr lang="pt-PT" dirty="0"/>
              <a:t>O seu plano de ação deve demonstrar a sua compreensão dos princípios de sustentabilidade abordados no módulo.</a:t>
            </a:r>
          </a:p>
          <a:p>
            <a:pPr marL="0" lvl="0" indent="0">
              <a:spcBef>
                <a:spcPts val="0"/>
              </a:spcBef>
            </a:pPr>
            <a:r>
              <a:rPr lang="pt-PT" dirty="0"/>
              <a:t>Utilize a ficha de atividades fornecida. </a:t>
            </a:r>
            <a:endParaRPr dirty="0"/>
          </a:p>
        </p:txBody>
      </p:sp>
      <p:sp>
        <p:nvSpPr>
          <p:cNvPr id="237" name="Google Shape;237;p20"/>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en-US" dirty="0"/>
              <a:t>Vamos </a:t>
            </a:r>
            <a:r>
              <a:rPr lang="en-US" dirty="0" err="1"/>
              <a:t>agir</a:t>
            </a:r>
            <a:r>
              <a:rPr lang="en-US" dirty="0"/>
              <a:t>!</a:t>
            </a:r>
            <a:endParaRPr dirty="0"/>
          </a:p>
        </p:txBody>
      </p:sp>
      <p:sp>
        <p:nvSpPr>
          <p:cNvPr id="238" name="Google Shape;238;p20"/>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1936</Words>
  <Application>Microsoft Office PowerPoint</Application>
  <PresentationFormat>Personalizados</PresentationFormat>
  <Paragraphs>130</Paragraphs>
  <Slides>21</Slides>
  <Notes>21</Notes>
  <HiddenSlides>0</HiddenSlides>
  <MMClips>0</MMClips>
  <ScaleCrop>false</ScaleCrop>
  <HeadingPairs>
    <vt:vector size="6" baseType="variant">
      <vt:variant>
        <vt:lpstr>Tipos de letra usados</vt:lpstr>
      </vt:variant>
      <vt:variant>
        <vt:i4>1</vt:i4>
      </vt:variant>
      <vt:variant>
        <vt:lpstr>Tema</vt:lpstr>
      </vt:variant>
      <vt:variant>
        <vt:i4>1</vt:i4>
      </vt:variant>
      <vt:variant>
        <vt:lpstr>Títulos dos diapositivos</vt:lpstr>
      </vt:variant>
      <vt:variant>
        <vt:i4>21</vt:i4>
      </vt:variant>
    </vt:vector>
  </HeadingPairs>
  <TitlesOfParts>
    <vt:vector size="23" baseType="lpstr">
      <vt:lpstr>Arial</vt:lpstr>
      <vt:lpstr>Office Theme</vt:lpstr>
      <vt:lpstr>Módulo 1: Princípios do Turismo Sustentável </vt:lpstr>
      <vt:lpstr>O que é Turismo Sustentável ?</vt:lpstr>
      <vt:lpstr>Pilares do Turismo Sustentável</vt:lpstr>
      <vt:lpstr>Efeitos positivos e negativos do turismo</vt:lpstr>
      <vt:lpstr>Vamos trocar ideias</vt:lpstr>
      <vt:lpstr>A sessão de brainstorming continua</vt:lpstr>
      <vt:lpstr>Apresentação do PowerPoint</vt:lpstr>
      <vt:lpstr>Princípios do Turismo Sustentável </vt:lpstr>
      <vt:lpstr>1) Utilizar os recursos de forma sustentável</vt:lpstr>
      <vt:lpstr>2) Reduzir o consumo excessivo e o desperdício</vt:lpstr>
      <vt:lpstr>3) Preservação da biodiversidade</vt:lpstr>
      <vt:lpstr>4) Integrar o turismo no planeamento</vt:lpstr>
      <vt:lpstr>5) Apoiar as economias locais</vt:lpstr>
      <vt:lpstr>6) Envolver as comunidades locais</vt:lpstr>
      <vt:lpstr>7) Consultar as partes interessadas e o público </vt:lpstr>
      <vt:lpstr>8) Formação do pessoal</vt:lpstr>
      <vt:lpstr>9) Promover o turismo de forma responsável </vt:lpstr>
      <vt:lpstr>10) Realizar investigação</vt:lpstr>
      <vt:lpstr>Não deixe de consultar os seguintes recursos para continuar a sua aprendizagem autónoma!</vt:lpstr>
      <vt:lpstr>Vamos agir!</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FIPL14</dc:creator>
  <cp:lastModifiedBy>Liliana Calado</cp:lastModifiedBy>
  <cp:revision>1</cp:revision>
  <dcterms:created xsi:type="dcterms:W3CDTF">2025-04-14T10:28:12Z</dcterms:created>
  <dcterms:modified xsi:type="dcterms:W3CDTF">2026-04-08T18:23:45Z</dcterms:modified>
</cp:coreProperties>
</file>