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hA27cte4qkS+p9Elxsf6fUGLAgv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A0E185-9A26-4E4D-B1F5-FE56895F244B}" v="50" dt="2026-04-09T11:15:07.595"/>
  </p1510:revLst>
</p1510:revInfo>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7" autoAdjust="0"/>
    <p:restoredTop sz="94660"/>
  </p:normalViewPr>
  <p:slideViewPr>
    <p:cSldViewPr snapToGrid="0">
      <p:cViewPr varScale="1">
        <p:scale>
          <a:sx n="32" d="100"/>
          <a:sy n="32" d="100"/>
        </p:scale>
        <p:origin x="96" y="1186"/>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redo custSel modSld">
      <pc:chgData name="Liliana Calado" userId="9faf702373beb476" providerId="LiveId" clId="{C5353FA8-DFB9-40D4-8F34-063641C2165E}" dt="2026-04-09T11:15:43.751" v="262" actId="478"/>
      <pc:docMkLst>
        <pc:docMk/>
      </pc:docMkLst>
      <pc:sldChg chg="modSp mod">
        <pc:chgData name="Liliana Calado" userId="9faf702373beb476" providerId="LiveId" clId="{C5353FA8-DFB9-40D4-8F34-063641C2165E}" dt="2026-04-08T18:25:10.413" v="3" actId="27636"/>
        <pc:sldMkLst>
          <pc:docMk/>
          <pc:sldMk cId="0" sldId="256"/>
        </pc:sldMkLst>
        <pc:spChg chg="mod">
          <ac:chgData name="Liliana Calado" userId="9faf702373beb476" providerId="LiveId" clId="{C5353FA8-DFB9-40D4-8F34-063641C2165E}" dt="2026-04-08T18:25:10.413" v="3" actId="27636"/>
          <ac:spMkLst>
            <pc:docMk/>
            <pc:sldMk cId="0" sldId="256"/>
            <ac:spMk id="85" creationId="{00000000-0000-0000-0000-000000000000}"/>
          </ac:spMkLst>
        </pc:spChg>
      </pc:sldChg>
      <pc:sldChg chg="modSp mod">
        <pc:chgData name="Liliana Calado" userId="9faf702373beb476" providerId="LiveId" clId="{C5353FA8-DFB9-40D4-8F34-063641C2165E}" dt="2026-04-08T18:25:35.170" v="5"/>
        <pc:sldMkLst>
          <pc:docMk/>
          <pc:sldMk cId="0" sldId="257"/>
        </pc:sldMkLst>
        <pc:spChg chg="mod">
          <ac:chgData name="Liliana Calado" userId="9faf702373beb476" providerId="LiveId" clId="{C5353FA8-DFB9-40D4-8F34-063641C2165E}" dt="2026-04-08T18:25:35.170" v="5"/>
          <ac:spMkLst>
            <pc:docMk/>
            <pc:sldMk cId="0" sldId="257"/>
            <ac:spMk id="90" creationId="{00000000-0000-0000-0000-000000000000}"/>
          </ac:spMkLst>
        </pc:spChg>
      </pc:sldChg>
      <pc:sldChg chg="modSp mod">
        <pc:chgData name="Liliana Calado" userId="9faf702373beb476" providerId="LiveId" clId="{C5353FA8-DFB9-40D4-8F34-063641C2165E}" dt="2026-04-08T18:28:06.616" v="30" actId="1076"/>
        <pc:sldMkLst>
          <pc:docMk/>
          <pc:sldMk cId="0" sldId="258"/>
        </pc:sldMkLst>
        <pc:spChg chg="mod">
          <ac:chgData name="Liliana Calado" userId="9faf702373beb476" providerId="LiveId" clId="{C5353FA8-DFB9-40D4-8F34-063641C2165E}" dt="2026-04-08T18:28:06.616" v="30" actId="1076"/>
          <ac:spMkLst>
            <pc:docMk/>
            <pc:sldMk cId="0" sldId="258"/>
            <ac:spMk id="96" creationId="{00000000-0000-0000-0000-000000000000}"/>
          </ac:spMkLst>
        </pc:spChg>
        <pc:spChg chg="mod">
          <ac:chgData name="Liliana Calado" userId="9faf702373beb476" providerId="LiveId" clId="{C5353FA8-DFB9-40D4-8F34-063641C2165E}" dt="2026-04-08T18:25:44.869" v="10"/>
          <ac:spMkLst>
            <pc:docMk/>
            <pc:sldMk cId="0" sldId="258"/>
            <ac:spMk id="97" creationId="{00000000-0000-0000-0000-000000000000}"/>
          </ac:spMkLst>
        </pc:spChg>
      </pc:sldChg>
      <pc:sldChg chg="modSp modNotes">
        <pc:chgData name="Liliana Calado" userId="9faf702373beb476" providerId="LiveId" clId="{C5353FA8-DFB9-40D4-8F34-063641C2165E}" dt="2026-04-08T18:28:15.263" v="31"/>
        <pc:sldMkLst>
          <pc:docMk/>
          <pc:sldMk cId="0" sldId="259"/>
        </pc:sldMkLst>
        <pc:spChg chg="mod">
          <ac:chgData name="Liliana Calado" userId="9faf702373beb476" providerId="LiveId" clId="{C5353FA8-DFB9-40D4-8F34-063641C2165E}" dt="2026-04-08T18:28:15.263" v="31"/>
          <ac:spMkLst>
            <pc:docMk/>
            <pc:sldMk cId="0" sldId="259"/>
            <ac:spMk id="102" creationId="{00000000-0000-0000-0000-000000000000}"/>
          </ac:spMkLst>
        </pc:spChg>
      </pc:sldChg>
      <pc:sldChg chg="modSp mod">
        <pc:chgData name="Liliana Calado" userId="9faf702373beb476" providerId="LiveId" clId="{C5353FA8-DFB9-40D4-8F34-063641C2165E}" dt="2026-04-08T18:29:20.148" v="51" actId="20577"/>
        <pc:sldMkLst>
          <pc:docMk/>
          <pc:sldMk cId="0" sldId="260"/>
        </pc:sldMkLst>
        <pc:spChg chg="mod">
          <ac:chgData name="Liliana Calado" userId="9faf702373beb476" providerId="LiveId" clId="{C5353FA8-DFB9-40D4-8F34-063641C2165E}" dt="2026-04-08T18:29:20.148" v="51" actId="20577"/>
          <ac:spMkLst>
            <pc:docMk/>
            <pc:sldMk cId="0" sldId="260"/>
            <ac:spMk id="108" creationId="{00000000-0000-0000-0000-000000000000}"/>
          </ac:spMkLst>
        </pc:spChg>
        <pc:spChg chg="mod">
          <ac:chgData name="Liliana Calado" userId="9faf702373beb476" providerId="LiveId" clId="{C5353FA8-DFB9-40D4-8F34-063641C2165E}" dt="2026-04-08T18:28:24.655" v="32"/>
          <ac:spMkLst>
            <pc:docMk/>
            <pc:sldMk cId="0" sldId="260"/>
            <ac:spMk id="109" creationId="{00000000-0000-0000-0000-000000000000}"/>
          </ac:spMkLst>
        </pc:spChg>
      </pc:sldChg>
      <pc:sldChg chg="modSp mod modNotes">
        <pc:chgData name="Liliana Calado" userId="9faf702373beb476" providerId="LiveId" clId="{C5353FA8-DFB9-40D4-8F34-063641C2165E}" dt="2026-04-09T10:58:20.919" v="60" actId="14100"/>
        <pc:sldMkLst>
          <pc:docMk/>
          <pc:sldMk cId="0" sldId="261"/>
        </pc:sldMkLst>
        <pc:spChg chg="mod">
          <ac:chgData name="Liliana Calado" userId="9faf702373beb476" providerId="LiveId" clId="{C5353FA8-DFB9-40D4-8F34-063641C2165E}" dt="2026-04-09T10:58:20.919" v="60" actId="14100"/>
          <ac:spMkLst>
            <pc:docMk/>
            <pc:sldMk cId="0" sldId="261"/>
            <ac:spMk id="114" creationId="{00000000-0000-0000-0000-000000000000}"/>
          </ac:spMkLst>
        </pc:spChg>
      </pc:sldChg>
      <pc:sldChg chg="modSp mod modNotes">
        <pc:chgData name="Liliana Calado" userId="9faf702373beb476" providerId="LiveId" clId="{C5353FA8-DFB9-40D4-8F34-063641C2165E}" dt="2026-04-09T11:00:20.099" v="88" actId="1076"/>
        <pc:sldMkLst>
          <pc:docMk/>
          <pc:sldMk cId="0" sldId="262"/>
        </pc:sldMkLst>
        <pc:spChg chg="mod">
          <ac:chgData name="Liliana Calado" userId="9faf702373beb476" providerId="LiveId" clId="{C5353FA8-DFB9-40D4-8F34-063641C2165E}" dt="2026-04-09T11:00:20.099" v="88" actId="1076"/>
          <ac:spMkLst>
            <pc:docMk/>
            <pc:sldMk cId="0" sldId="262"/>
            <ac:spMk id="119" creationId="{00000000-0000-0000-0000-000000000000}"/>
          </ac:spMkLst>
        </pc:spChg>
        <pc:spChg chg="mod">
          <ac:chgData name="Liliana Calado" userId="9faf702373beb476" providerId="LiveId" clId="{C5353FA8-DFB9-40D4-8F34-063641C2165E}" dt="2026-04-09T10:58:34.348" v="61"/>
          <ac:spMkLst>
            <pc:docMk/>
            <pc:sldMk cId="0" sldId="262"/>
            <ac:spMk id="120" creationId="{00000000-0000-0000-0000-000000000000}"/>
          </ac:spMkLst>
        </pc:spChg>
      </pc:sldChg>
      <pc:sldChg chg="modSp modNotes">
        <pc:chgData name="Liliana Calado" userId="9faf702373beb476" providerId="LiveId" clId="{C5353FA8-DFB9-40D4-8F34-063641C2165E}" dt="2026-04-09T11:00:29.883" v="89"/>
        <pc:sldMkLst>
          <pc:docMk/>
          <pc:sldMk cId="0" sldId="263"/>
        </pc:sldMkLst>
        <pc:spChg chg="mod">
          <ac:chgData name="Liliana Calado" userId="9faf702373beb476" providerId="LiveId" clId="{C5353FA8-DFB9-40D4-8F34-063641C2165E}" dt="2026-04-09T11:00:29.883" v="89"/>
          <ac:spMkLst>
            <pc:docMk/>
            <pc:sldMk cId="0" sldId="263"/>
            <ac:spMk id="125" creationId="{00000000-0000-0000-0000-000000000000}"/>
          </ac:spMkLst>
        </pc:spChg>
      </pc:sldChg>
      <pc:sldChg chg="modSp mod modNotes">
        <pc:chgData name="Liliana Calado" userId="9faf702373beb476" providerId="LiveId" clId="{C5353FA8-DFB9-40D4-8F34-063641C2165E}" dt="2026-04-09T11:01:11.670" v="98" actId="14100"/>
        <pc:sldMkLst>
          <pc:docMk/>
          <pc:sldMk cId="0" sldId="264"/>
        </pc:sldMkLst>
        <pc:spChg chg="mod">
          <ac:chgData name="Liliana Calado" userId="9faf702373beb476" providerId="LiveId" clId="{C5353FA8-DFB9-40D4-8F34-063641C2165E}" dt="2026-04-09T11:01:08.224" v="97" actId="27636"/>
          <ac:spMkLst>
            <pc:docMk/>
            <pc:sldMk cId="0" sldId="264"/>
            <ac:spMk id="131" creationId="{00000000-0000-0000-0000-000000000000}"/>
          </ac:spMkLst>
        </pc:spChg>
        <pc:spChg chg="mod">
          <ac:chgData name="Liliana Calado" userId="9faf702373beb476" providerId="LiveId" clId="{C5353FA8-DFB9-40D4-8F34-063641C2165E}" dt="2026-04-09T11:00:38.139" v="90"/>
          <ac:spMkLst>
            <pc:docMk/>
            <pc:sldMk cId="0" sldId="264"/>
            <ac:spMk id="132" creationId="{00000000-0000-0000-0000-000000000000}"/>
          </ac:spMkLst>
        </pc:spChg>
        <pc:picChg chg="mod">
          <ac:chgData name="Liliana Calado" userId="9faf702373beb476" providerId="LiveId" clId="{C5353FA8-DFB9-40D4-8F34-063641C2165E}" dt="2026-04-09T11:01:11.670" v="98" actId="14100"/>
          <ac:picMkLst>
            <pc:docMk/>
            <pc:sldMk cId="0" sldId="264"/>
            <ac:picMk id="133" creationId="{00000000-0000-0000-0000-000000000000}"/>
          </ac:picMkLst>
        </pc:picChg>
      </pc:sldChg>
      <pc:sldChg chg="modSp mod modNotes">
        <pc:chgData name="Liliana Calado" userId="9faf702373beb476" providerId="LiveId" clId="{C5353FA8-DFB9-40D4-8F34-063641C2165E}" dt="2026-04-09T11:01:32.445" v="101" actId="20577"/>
        <pc:sldMkLst>
          <pc:docMk/>
          <pc:sldMk cId="0" sldId="265"/>
        </pc:sldMkLst>
        <pc:spChg chg="mod">
          <ac:chgData name="Liliana Calado" userId="9faf702373beb476" providerId="LiveId" clId="{C5353FA8-DFB9-40D4-8F34-063641C2165E}" dt="2026-04-09T11:01:32.445" v="101" actId="20577"/>
          <ac:spMkLst>
            <pc:docMk/>
            <pc:sldMk cId="0" sldId="265"/>
            <ac:spMk id="138" creationId="{00000000-0000-0000-0000-000000000000}"/>
          </ac:spMkLst>
        </pc:spChg>
        <pc:spChg chg="mod">
          <ac:chgData name="Liliana Calado" userId="9faf702373beb476" providerId="LiveId" clId="{C5353FA8-DFB9-40D4-8F34-063641C2165E}" dt="2026-04-09T11:01:21.055" v="99"/>
          <ac:spMkLst>
            <pc:docMk/>
            <pc:sldMk cId="0" sldId="265"/>
            <ac:spMk id="139" creationId="{00000000-0000-0000-0000-000000000000}"/>
          </ac:spMkLst>
        </pc:spChg>
      </pc:sldChg>
      <pc:sldChg chg="modSp mod modNotes">
        <pc:chgData name="Liliana Calado" userId="9faf702373beb476" providerId="LiveId" clId="{C5353FA8-DFB9-40D4-8F34-063641C2165E}" dt="2026-04-09T11:02:02.818" v="105" actId="20577"/>
        <pc:sldMkLst>
          <pc:docMk/>
          <pc:sldMk cId="0" sldId="266"/>
        </pc:sldMkLst>
        <pc:spChg chg="mod">
          <ac:chgData name="Liliana Calado" userId="9faf702373beb476" providerId="LiveId" clId="{C5353FA8-DFB9-40D4-8F34-063641C2165E}" dt="2026-04-09T11:02:02.818" v="105" actId="20577"/>
          <ac:spMkLst>
            <pc:docMk/>
            <pc:sldMk cId="0" sldId="266"/>
            <ac:spMk id="145" creationId="{00000000-0000-0000-0000-000000000000}"/>
          </ac:spMkLst>
        </pc:spChg>
        <pc:spChg chg="mod">
          <ac:chgData name="Liliana Calado" userId="9faf702373beb476" providerId="LiveId" clId="{C5353FA8-DFB9-40D4-8F34-063641C2165E}" dt="2026-04-09T11:01:43.319" v="102"/>
          <ac:spMkLst>
            <pc:docMk/>
            <pc:sldMk cId="0" sldId="266"/>
            <ac:spMk id="146" creationId="{00000000-0000-0000-0000-000000000000}"/>
          </ac:spMkLst>
        </pc:spChg>
      </pc:sldChg>
      <pc:sldChg chg="modSp mod modNotes">
        <pc:chgData name="Liliana Calado" userId="9faf702373beb476" providerId="LiveId" clId="{C5353FA8-DFB9-40D4-8F34-063641C2165E}" dt="2026-04-09T11:05:32.016" v="110" actId="20577"/>
        <pc:sldMkLst>
          <pc:docMk/>
          <pc:sldMk cId="0" sldId="267"/>
        </pc:sldMkLst>
        <pc:spChg chg="mod">
          <ac:chgData name="Liliana Calado" userId="9faf702373beb476" providerId="LiveId" clId="{C5353FA8-DFB9-40D4-8F34-063641C2165E}" dt="2026-04-09T11:05:32.016" v="110" actId="20577"/>
          <ac:spMkLst>
            <pc:docMk/>
            <pc:sldMk cId="0" sldId="267"/>
            <ac:spMk id="152" creationId="{00000000-0000-0000-0000-000000000000}"/>
          </ac:spMkLst>
        </pc:spChg>
        <pc:spChg chg="mod">
          <ac:chgData name="Liliana Calado" userId="9faf702373beb476" providerId="LiveId" clId="{C5353FA8-DFB9-40D4-8F34-063641C2165E}" dt="2026-04-09T11:02:10" v="106"/>
          <ac:spMkLst>
            <pc:docMk/>
            <pc:sldMk cId="0" sldId="267"/>
            <ac:spMk id="153" creationId="{00000000-0000-0000-0000-000000000000}"/>
          </ac:spMkLst>
        </pc:spChg>
      </pc:sldChg>
      <pc:sldChg chg="modSp mod">
        <pc:chgData name="Liliana Calado" userId="9faf702373beb476" providerId="LiveId" clId="{C5353FA8-DFB9-40D4-8F34-063641C2165E}" dt="2026-04-09T11:05:38.894" v="112" actId="1076"/>
        <pc:sldMkLst>
          <pc:docMk/>
          <pc:sldMk cId="0" sldId="268"/>
        </pc:sldMkLst>
        <pc:picChg chg="mod">
          <ac:chgData name="Liliana Calado" userId="9faf702373beb476" providerId="LiveId" clId="{C5353FA8-DFB9-40D4-8F34-063641C2165E}" dt="2026-04-09T11:05:38.894" v="112" actId="1076"/>
          <ac:picMkLst>
            <pc:docMk/>
            <pc:sldMk cId="0" sldId="268"/>
            <ac:picMk id="158" creationId="{00000000-0000-0000-0000-000000000000}"/>
          </ac:picMkLst>
        </pc:picChg>
      </pc:sldChg>
      <pc:sldChg chg="delSp modSp mod">
        <pc:chgData name="Liliana Calado" userId="9faf702373beb476" providerId="LiveId" clId="{C5353FA8-DFB9-40D4-8F34-063641C2165E}" dt="2026-04-09T11:15:43.751" v="262" actId="478"/>
        <pc:sldMkLst>
          <pc:docMk/>
          <pc:sldMk cId="0" sldId="269"/>
        </pc:sldMkLst>
        <pc:spChg chg="mod">
          <ac:chgData name="Liliana Calado" userId="9faf702373beb476" providerId="LiveId" clId="{C5353FA8-DFB9-40D4-8F34-063641C2165E}" dt="2026-04-09T11:06:09.465" v="120" actId="1076"/>
          <ac:spMkLst>
            <pc:docMk/>
            <pc:sldMk cId="0" sldId="269"/>
            <ac:spMk id="163" creationId="{00000000-0000-0000-0000-000000000000}"/>
          </ac:spMkLst>
        </pc:spChg>
        <pc:picChg chg="del mod">
          <ac:chgData name="Liliana Calado" userId="9faf702373beb476" providerId="LiveId" clId="{C5353FA8-DFB9-40D4-8F34-063641C2165E}" dt="2026-04-09T11:15:43.751" v="262" actId="478"/>
          <ac:picMkLst>
            <pc:docMk/>
            <pc:sldMk cId="0" sldId="269"/>
            <ac:picMk id="165" creationId="{00000000-0000-0000-0000-000000000000}"/>
          </ac:picMkLst>
        </pc:picChg>
      </pc:sldChg>
      <pc:sldChg chg="modSp mod">
        <pc:chgData name="Liliana Calado" userId="9faf702373beb476" providerId="LiveId" clId="{C5353FA8-DFB9-40D4-8F34-063641C2165E}" dt="2026-04-09T11:06:43.056" v="126" actId="27636"/>
        <pc:sldMkLst>
          <pc:docMk/>
          <pc:sldMk cId="0" sldId="270"/>
        </pc:sldMkLst>
        <pc:spChg chg="mod">
          <ac:chgData name="Liliana Calado" userId="9faf702373beb476" providerId="LiveId" clId="{C5353FA8-DFB9-40D4-8F34-063641C2165E}" dt="2026-04-09T11:06:43.056" v="126" actId="27636"/>
          <ac:spMkLst>
            <pc:docMk/>
            <pc:sldMk cId="0" sldId="270"/>
            <ac:spMk id="170" creationId="{00000000-0000-0000-0000-000000000000}"/>
          </ac:spMkLst>
        </pc:spChg>
        <pc:spChg chg="mod">
          <ac:chgData name="Liliana Calado" userId="9faf702373beb476" providerId="LiveId" clId="{C5353FA8-DFB9-40D4-8F34-063641C2165E}" dt="2026-04-09T11:06:15.879" v="122" actId="27636"/>
          <ac:spMkLst>
            <pc:docMk/>
            <pc:sldMk cId="0" sldId="270"/>
            <ac:spMk id="171" creationId="{00000000-0000-0000-0000-000000000000}"/>
          </ac:spMkLst>
        </pc:spChg>
      </pc:sldChg>
      <pc:sldChg chg="modSp mod modNotes">
        <pc:chgData name="Liliana Calado" userId="9faf702373beb476" providerId="LiveId" clId="{C5353FA8-DFB9-40D4-8F34-063641C2165E}" dt="2026-04-09T11:07:34.011" v="135" actId="14100"/>
        <pc:sldMkLst>
          <pc:docMk/>
          <pc:sldMk cId="0" sldId="271"/>
        </pc:sldMkLst>
        <pc:spChg chg="mod">
          <ac:chgData name="Liliana Calado" userId="9faf702373beb476" providerId="LiveId" clId="{C5353FA8-DFB9-40D4-8F34-063641C2165E}" dt="2026-04-09T11:07:34.011" v="135" actId="14100"/>
          <ac:spMkLst>
            <pc:docMk/>
            <pc:sldMk cId="0" sldId="271"/>
            <ac:spMk id="176" creationId="{00000000-0000-0000-0000-000000000000}"/>
          </ac:spMkLst>
        </pc:spChg>
        <pc:spChg chg="mod">
          <ac:chgData name="Liliana Calado" userId="9faf702373beb476" providerId="LiveId" clId="{C5353FA8-DFB9-40D4-8F34-063641C2165E}" dt="2026-04-09T11:06:53.058" v="127"/>
          <ac:spMkLst>
            <pc:docMk/>
            <pc:sldMk cId="0" sldId="271"/>
            <ac:spMk id="177" creationId="{00000000-0000-0000-0000-000000000000}"/>
          </ac:spMkLst>
        </pc:spChg>
      </pc:sldChg>
      <pc:sldChg chg="modSp mod modNotes">
        <pc:chgData name="Liliana Calado" userId="9faf702373beb476" providerId="LiveId" clId="{C5353FA8-DFB9-40D4-8F34-063641C2165E}" dt="2026-04-09T11:08:12.297" v="141" actId="27636"/>
        <pc:sldMkLst>
          <pc:docMk/>
          <pc:sldMk cId="0" sldId="272"/>
        </pc:sldMkLst>
        <pc:spChg chg="mod">
          <ac:chgData name="Liliana Calado" userId="9faf702373beb476" providerId="LiveId" clId="{C5353FA8-DFB9-40D4-8F34-063641C2165E}" dt="2026-04-09T11:08:12.297" v="141" actId="27636"/>
          <ac:spMkLst>
            <pc:docMk/>
            <pc:sldMk cId="0" sldId="272"/>
            <ac:spMk id="182" creationId="{00000000-0000-0000-0000-000000000000}"/>
          </ac:spMkLst>
        </pc:spChg>
        <pc:spChg chg="mod">
          <ac:chgData name="Liliana Calado" userId="9faf702373beb476" providerId="LiveId" clId="{C5353FA8-DFB9-40D4-8F34-063641C2165E}" dt="2026-04-09T11:07:43.220" v="136"/>
          <ac:spMkLst>
            <pc:docMk/>
            <pc:sldMk cId="0" sldId="272"/>
            <ac:spMk id="183" creationId="{00000000-0000-0000-0000-000000000000}"/>
          </ac:spMkLst>
        </pc:spChg>
      </pc:sldChg>
      <pc:sldChg chg="modSp mod modNotes">
        <pc:chgData name="Liliana Calado" userId="9faf702373beb476" providerId="LiveId" clId="{C5353FA8-DFB9-40D4-8F34-063641C2165E}" dt="2026-04-09T11:08:52.493" v="150" actId="20577"/>
        <pc:sldMkLst>
          <pc:docMk/>
          <pc:sldMk cId="0" sldId="273"/>
        </pc:sldMkLst>
        <pc:spChg chg="mod">
          <ac:chgData name="Liliana Calado" userId="9faf702373beb476" providerId="LiveId" clId="{C5353FA8-DFB9-40D4-8F34-063641C2165E}" dt="2026-04-09T11:08:52.493" v="150" actId="20577"/>
          <ac:spMkLst>
            <pc:docMk/>
            <pc:sldMk cId="0" sldId="273"/>
            <ac:spMk id="188" creationId="{00000000-0000-0000-0000-000000000000}"/>
          </ac:spMkLst>
        </pc:spChg>
      </pc:sldChg>
      <pc:sldChg chg="modSp mod">
        <pc:chgData name="Liliana Calado" userId="9faf702373beb476" providerId="LiveId" clId="{C5353FA8-DFB9-40D4-8F34-063641C2165E}" dt="2026-04-09T11:09:02.923" v="155" actId="20577"/>
        <pc:sldMkLst>
          <pc:docMk/>
          <pc:sldMk cId="0" sldId="274"/>
        </pc:sldMkLst>
        <pc:spChg chg="mod">
          <ac:chgData name="Liliana Calado" userId="9faf702373beb476" providerId="LiveId" clId="{C5353FA8-DFB9-40D4-8F34-063641C2165E}" dt="2026-04-09T11:09:02.923" v="155" actId="20577"/>
          <ac:spMkLst>
            <pc:docMk/>
            <pc:sldMk cId="0" sldId="274"/>
            <ac:spMk id="194" creationId="{00000000-0000-0000-0000-000000000000}"/>
          </ac:spMkLst>
        </pc:spChg>
      </pc:sldChg>
      <pc:sldChg chg="modSp modNotes">
        <pc:chgData name="Liliana Calado" userId="9faf702373beb476" providerId="LiveId" clId="{C5353FA8-DFB9-40D4-8F34-063641C2165E}" dt="2026-04-09T11:09:09.029" v="156"/>
        <pc:sldMkLst>
          <pc:docMk/>
          <pc:sldMk cId="0" sldId="275"/>
        </pc:sldMkLst>
        <pc:spChg chg="mod">
          <ac:chgData name="Liliana Calado" userId="9faf702373beb476" providerId="LiveId" clId="{C5353FA8-DFB9-40D4-8F34-063641C2165E}" dt="2026-04-09T11:09:09.029" v="156"/>
          <ac:spMkLst>
            <pc:docMk/>
            <pc:sldMk cId="0" sldId="275"/>
            <ac:spMk id="199" creationId="{00000000-0000-0000-0000-000000000000}"/>
          </ac:spMkLst>
        </pc:spChg>
      </pc:sldChg>
      <pc:sldChg chg="modSp mod modNotes">
        <pc:chgData name="Liliana Calado" userId="9faf702373beb476" providerId="LiveId" clId="{C5353FA8-DFB9-40D4-8F34-063641C2165E}" dt="2026-04-09T11:10:38.320" v="165"/>
        <pc:sldMkLst>
          <pc:docMk/>
          <pc:sldMk cId="0" sldId="276"/>
        </pc:sldMkLst>
        <pc:spChg chg="mod">
          <ac:chgData name="Liliana Calado" userId="9faf702373beb476" providerId="LiveId" clId="{C5353FA8-DFB9-40D4-8F34-063641C2165E}" dt="2026-04-09T11:10:38.320" v="165"/>
          <ac:spMkLst>
            <pc:docMk/>
            <pc:sldMk cId="0" sldId="276"/>
            <ac:spMk id="205" creationId="{00000000-0000-0000-0000-000000000000}"/>
          </ac:spMkLst>
        </pc:spChg>
      </pc:sldChg>
      <pc:sldChg chg="modSp modNotes">
        <pc:chgData name="Liliana Calado" userId="9faf702373beb476" providerId="LiveId" clId="{C5353FA8-DFB9-40D4-8F34-063641C2165E}" dt="2026-04-09T11:11:10.153" v="166"/>
        <pc:sldMkLst>
          <pc:docMk/>
          <pc:sldMk cId="0" sldId="277"/>
        </pc:sldMkLst>
        <pc:spChg chg="mod">
          <ac:chgData name="Liliana Calado" userId="9faf702373beb476" providerId="LiveId" clId="{C5353FA8-DFB9-40D4-8F34-063641C2165E}" dt="2026-04-09T11:11:10.153" v="166"/>
          <ac:spMkLst>
            <pc:docMk/>
            <pc:sldMk cId="0" sldId="277"/>
            <ac:spMk id="210" creationId="{00000000-0000-0000-0000-000000000000}"/>
          </ac:spMkLst>
        </pc:spChg>
      </pc:sldChg>
      <pc:sldChg chg="modSp mod">
        <pc:chgData name="Liliana Calado" userId="9faf702373beb476" providerId="LiveId" clId="{C5353FA8-DFB9-40D4-8F34-063641C2165E}" dt="2026-04-09T11:11:17.451" v="173" actId="6549"/>
        <pc:sldMkLst>
          <pc:docMk/>
          <pc:sldMk cId="0" sldId="279"/>
        </pc:sldMkLst>
        <pc:spChg chg="mod">
          <ac:chgData name="Liliana Calado" userId="9faf702373beb476" providerId="LiveId" clId="{C5353FA8-DFB9-40D4-8F34-063641C2165E}" dt="2026-04-09T11:11:17.451" v="173" actId="6549"/>
          <ac:spMkLst>
            <pc:docMk/>
            <pc:sldMk cId="0" sldId="279"/>
            <ac:spMk id="221" creationId="{00000000-0000-0000-0000-000000000000}"/>
          </ac:spMkLst>
        </pc:spChg>
      </pc:sldChg>
      <pc:sldChg chg="modSp mod modNotes">
        <pc:chgData name="Liliana Calado" userId="9faf702373beb476" providerId="LiveId" clId="{C5353FA8-DFB9-40D4-8F34-063641C2165E}" dt="2026-04-09T11:13:10.711" v="216" actId="14100"/>
        <pc:sldMkLst>
          <pc:docMk/>
          <pc:sldMk cId="0" sldId="280"/>
        </pc:sldMkLst>
        <pc:spChg chg="mod">
          <ac:chgData name="Liliana Calado" userId="9faf702373beb476" providerId="LiveId" clId="{C5353FA8-DFB9-40D4-8F34-063641C2165E}" dt="2026-04-09T11:13:10.711" v="216" actId="14100"/>
          <ac:spMkLst>
            <pc:docMk/>
            <pc:sldMk cId="0" sldId="280"/>
            <ac:spMk id="227" creationId="{00000000-0000-0000-0000-000000000000}"/>
          </ac:spMkLst>
        </pc:spChg>
        <pc:spChg chg="mod">
          <ac:chgData name="Liliana Calado" userId="9faf702373beb476" providerId="LiveId" clId="{C5353FA8-DFB9-40D4-8F34-063641C2165E}" dt="2026-04-09T11:11:24.079" v="175" actId="27636"/>
          <ac:spMkLst>
            <pc:docMk/>
            <pc:sldMk cId="0" sldId="280"/>
            <ac:spMk id="228" creationId="{00000000-0000-0000-0000-000000000000}"/>
          </ac:spMkLst>
        </pc:spChg>
      </pc:sldChg>
      <pc:sldChg chg="modSp mod modNotes">
        <pc:chgData name="Liliana Calado" userId="9faf702373beb476" providerId="LiveId" clId="{C5353FA8-DFB9-40D4-8F34-063641C2165E}" dt="2026-04-09T11:13:21.719" v="219" actId="14100"/>
        <pc:sldMkLst>
          <pc:docMk/>
          <pc:sldMk cId="0" sldId="281"/>
        </pc:sldMkLst>
        <pc:spChg chg="mod">
          <ac:chgData name="Liliana Calado" userId="9faf702373beb476" providerId="LiveId" clId="{C5353FA8-DFB9-40D4-8F34-063641C2165E}" dt="2026-04-09T11:13:21.719" v="219" actId="14100"/>
          <ac:spMkLst>
            <pc:docMk/>
            <pc:sldMk cId="0" sldId="281"/>
            <ac:spMk id="233" creationId="{00000000-0000-0000-0000-000000000000}"/>
          </ac:spMkLst>
        </pc:spChg>
      </pc:sldChg>
      <pc:sldChg chg="modSp mod">
        <pc:chgData name="Liliana Calado" userId="9faf702373beb476" providerId="LiveId" clId="{C5353FA8-DFB9-40D4-8F34-063641C2165E}" dt="2026-04-09T11:13:37.542" v="225" actId="27636"/>
        <pc:sldMkLst>
          <pc:docMk/>
          <pc:sldMk cId="0" sldId="282"/>
        </pc:sldMkLst>
        <pc:spChg chg="mod">
          <ac:chgData name="Liliana Calado" userId="9faf702373beb476" providerId="LiveId" clId="{C5353FA8-DFB9-40D4-8F34-063641C2165E}" dt="2026-04-09T11:13:37.542" v="225" actId="27636"/>
          <ac:spMkLst>
            <pc:docMk/>
            <pc:sldMk cId="0" sldId="282"/>
            <ac:spMk id="239" creationId="{00000000-0000-0000-0000-000000000000}"/>
          </ac:spMkLst>
        </pc:spChg>
        <pc:spChg chg="mod">
          <ac:chgData name="Liliana Calado" userId="9faf702373beb476" providerId="LiveId" clId="{C5353FA8-DFB9-40D4-8F34-063641C2165E}" dt="2026-04-09T11:13:26.144" v="220" actId="20577"/>
          <ac:spMkLst>
            <pc:docMk/>
            <pc:sldMk cId="0" sldId="282"/>
            <ac:spMk id="240" creationId="{00000000-0000-0000-0000-000000000000}"/>
          </ac:spMkLst>
        </pc:spChg>
      </pc:sldChg>
      <pc:sldChg chg="modSp mod">
        <pc:chgData name="Liliana Calado" userId="9faf702373beb476" providerId="LiveId" clId="{C5353FA8-DFB9-40D4-8F34-063641C2165E}" dt="2026-04-09T11:13:51.266" v="235"/>
        <pc:sldMkLst>
          <pc:docMk/>
          <pc:sldMk cId="0" sldId="283"/>
        </pc:sldMkLst>
        <pc:spChg chg="mod">
          <ac:chgData name="Liliana Calado" userId="9faf702373beb476" providerId="LiveId" clId="{C5353FA8-DFB9-40D4-8F34-063641C2165E}" dt="2026-04-09T11:13:51.266" v="235"/>
          <ac:spMkLst>
            <pc:docMk/>
            <pc:sldMk cId="0" sldId="283"/>
            <ac:spMk id="245" creationId="{00000000-0000-0000-0000-000000000000}"/>
          </ac:spMkLst>
        </pc:spChg>
        <pc:spChg chg="mod">
          <ac:chgData name="Liliana Calado" userId="9faf702373beb476" providerId="LiveId" clId="{C5353FA8-DFB9-40D4-8F34-063641C2165E}" dt="2026-04-09T11:13:44.138" v="234" actId="20577"/>
          <ac:spMkLst>
            <pc:docMk/>
            <pc:sldMk cId="0" sldId="283"/>
            <ac:spMk id="246" creationId="{00000000-0000-0000-0000-000000000000}"/>
          </ac:spMkLst>
        </pc:spChg>
      </pc:sldChg>
      <pc:sldChg chg="addSp modSp mod">
        <pc:chgData name="Liliana Calado" userId="9faf702373beb476" providerId="LiveId" clId="{C5353FA8-DFB9-40D4-8F34-063641C2165E}" dt="2026-04-09T11:15:34.658" v="261" actId="27636"/>
        <pc:sldMkLst>
          <pc:docMk/>
          <pc:sldMk cId="0" sldId="284"/>
        </pc:sldMkLst>
        <pc:spChg chg="mod">
          <ac:chgData name="Liliana Calado" userId="9faf702373beb476" providerId="LiveId" clId="{C5353FA8-DFB9-40D4-8F34-063641C2165E}" dt="2026-04-09T11:15:34.658" v="261" actId="27636"/>
          <ac:spMkLst>
            <pc:docMk/>
            <pc:sldMk cId="0" sldId="284"/>
            <ac:spMk id="251" creationId="{00000000-0000-0000-0000-000000000000}"/>
          </ac:spMkLst>
        </pc:spChg>
        <pc:spChg chg="mod">
          <ac:chgData name="Liliana Calado" userId="9faf702373beb476" providerId="LiveId" clId="{C5353FA8-DFB9-40D4-8F34-063641C2165E}" dt="2026-04-09T11:14:04.376" v="244" actId="1076"/>
          <ac:spMkLst>
            <pc:docMk/>
            <pc:sldMk cId="0" sldId="284"/>
            <ac:spMk id="252" creationId="{00000000-0000-0000-0000-000000000000}"/>
          </ac:spMkLst>
        </pc:spChg>
        <pc:graphicFrameChg chg="add mod">
          <ac:chgData name="Liliana Calado" userId="9faf702373beb476" providerId="LiveId" clId="{C5353FA8-DFB9-40D4-8F34-063641C2165E}" dt="2026-04-09T11:14:34.407" v="245"/>
          <ac:graphicFrameMkLst>
            <pc:docMk/>
            <pc:sldMk cId="0" sldId="284"/>
            <ac:graphicFrameMk id="2" creationId="{D0CE2159-F561-0790-5DBD-F3CE2836CCBD}"/>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32"/>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32"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32"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2"/>
        <p:cNvGrpSpPr/>
        <p:nvPr/>
      </p:nvGrpSpPr>
      <p:grpSpPr>
        <a:xfrm>
          <a:off x="0" y="0"/>
          <a:ext cx="0" cy="0"/>
          <a:chOff x="0" y="0"/>
          <a:chExt cx="0" cy="0"/>
        </a:xfrm>
      </p:grpSpPr>
      <p:sp>
        <p:nvSpPr>
          <p:cNvPr id="13" name="Google Shape;13;p33"/>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33"/>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s-ES" sz="5400" b="0" i="0" u="none" strike="noStrike" cap="none">
                <a:solidFill>
                  <a:schemeClr val="lt1"/>
                </a:solidFill>
                <a:latin typeface="Arial"/>
                <a:ea typeface="Arial"/>
                <a:cs typeface="Arial"/>
                <a:sym typeface="Arial"/>
              </a:rPr>
              <a:t>Click to edit Section Subtitle</a:t>
            </a:r>
            <a:endParaRPr sz="5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15"/>
        <p:cNvGrpSpPr/>
        <p:nvPr/>
      </p:nvGrpSpPr>
      <p:grpSpPr>
        <a:xfrm>
          <a:off x="0" y="0"/>
          <a:ext cx="0" cy="0"/>
          <a:chOff x="0" y="0"/>
          <a:chExt cx="0" cy="0"/>
        </a:xfrm>
      </p:grpSpPr>
      <p:sp>
        <p:nvSpPr>
          <p:cNvPr id="16" name="Google Shape;16;p34"/>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7" name="Google Shape;17;p34"/>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3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19" name="Google Shape;19;p34"/>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0" name="Google Shape;20;p34"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1"/>
        <p:cNvGrpSpPr/>
        <p:nvPr/>
      </p:nvGrpSpPr>
      <p:grpSpPr>
        <a:xfrm>
          <a:off x="0" y="0"/>
          <a:ext cx="0" cy="0"/>
          <a:chOff x="0" y="0"/>
          <a:chExt cx="0" cy="0"/>
        </a:xfrm>
      </p:grpSpPr>
      <p:sp>
        <p:nvSpPr>
          <p:cNvPr id="22" name="Google Shape;22;p35"/>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3" name="Google Shape;23;p35"/>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4" name="Google Shape;24;p35"/>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5" name="Google Shape;25;p35"/>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6" name="Google Shape;26;p35"/>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7" name="Google Shape;27;p35"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28"/>
        <p:cNvGrpSpPr/>
        <p:nvPr/>
      </p:nvGrpSpPr>
      <p:grpSpPr>
        <a:xfrm>
          <a:off x="0" y="0"/>
          <a:ext cx="0" cy="0"/>
          <a:chOff x="0" y="0"/>
          <a:chExt cx="0" cy="0"/>
        </a:xfrm>
      </p:grpSpPr>
      <p:sp>
        <p:nvSpPr>
          <p:cNvPr id="29" name="Google Shape;29;p3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s-ES"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1"/>
        <p:cNvGrpSpPr/>
        <p:nvPr/>
      </p:nvGrpSpPr>
      <p:grpSpPr>
        <a:xfrm>
          <a:off x="0" y="0"/>
          <a:ext cx="0" cy="0"/>
          <a:chOff x="0" y="0"/>
          <a:chExt cx="0" cy="0"/>
        </a:xfrm>
      </p:grpSpPr>
      <p:sp>
        <p:nvSpPr>
          <p:cNvPr id="32" name="Google Shape;32;p37"/>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33" name="Google Shape;33;p37"/>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4" name="Google Shape;34;p37"/>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5" name="Google Shape;35;p37"/>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7"/>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37" name="Google Shape;37;p37"/>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8" name="Google Shape;38;p37"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39"/>
        <p:cNvGrpSpPr/>
        <p:nvPr/>
      </p:nvGrpSpPr>
      <p:grpSpPr>
        <a:xfrm>
          <a:off x="0" y="0"/>
          <a:ext cx="0" cy="0"/>
          <a:chOff x="0" y="0"/>
          <a:chExt cx="0" cy="0"/>
        </a:xfrm>
      </p:grpSpPr>
      <p:pic>
        <p:nvPicPr>
          <p:cNvPr id="40" name="Google Shape;40;p38"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41" name="Google Shape;41;p38"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42" name="Google Shape;42;p38"/>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s-ES"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43" name="Google Shape;43;p38"/>
          <p:cNvGrpSpPr/>
          <p:nvPr/>
        </p:nvGrpSpPr>
        <p:grpSpPr>
          <a:xfrm>
            <a:off x="1633044" y="9658153"/>
            <a:ext cx="21117911" cy="908071"/>
            <a:chOff x="761999" y="9658153"/>
            <a:chExt cx="21117911" cy="908071"/>
          </a:xfrm>
        </p:grpSpPr>
        <p:pic>
          <p:nvPicPr>
            <p:cNvPr id="44" name="Google Shape;44;p38"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45" name="Google Shape;45;p38"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46" name="Google Shape;46;p38"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47" name="Google Shape;47;p38"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48" name="Google Shape;48;p38"/>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49" name="Google Shape;49;p38"/>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50"/>
        <p:cNvGrpSpPr/>
        <p:nvPr/>
      </p:nvGrpSpPr>
      <p:grpSpPr>
        <a:xfrm>
          <a:off x="0" y="0"/>
          <a:ext cx="0" cy="0"/>
          <a:chOff x="0" y="0"/>
          <a:chExt cx="0" cy="0"/>
        </a:xfrm>
      </p:grpSpPr>
      <p:sp>
        <p:nvSpPr>
          <p:cNvPr id="51" name="Google Shape;51;p39"/>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39"/>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3" name="Google Shape;53;p39"/>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54" name="Google Shape;54;p3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55" name="Google Shape;55;p3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6" name="Google Shape;56;p3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57"/>
        <p:cNvGrpSpPr/>
        <p:nvPr/>
      </p:nvGrpSpPr>
      <p:grpSpPr>
        <a:xfrm>
          <a:off x="0" y="0"/>
          <a:ext cx="0" cy="0"/>
          <a:chOff x="0" y="0"/>
          <a:chExt cx="0" cy="0"/>
        </a:xfrm>
      </p:grpSpPr>
      <p:sp>
        <p:nvSpPr>
          <p:cNvPr id="58" name="Google Shape;58;p40"/>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0"/>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0" name="Google Shape;60;p40"/>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1" name="Google Shape;61;p4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62" name="Google Shape;62;p40"/>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3" name="Google Shape;63;p40"/>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64" name="Google Shape;64;p40"/>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65" name="Google Shape;65;p40"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66" name="Google Shape;66;p40"/>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67"/>
        <p:cNvGrpSpPr/>
        <p:nvPr/>
      </p:nvGrpSpPr>
      <p:grpSpPr>
        <a:xfrm>
          <a:off x="0" y="0"/>
          <a:ext cx="0" cy="0"/>
          <a:chOff x="0" y="0"/>
          <a:chExt cx="0" cy="0"/>
        </a:xfrm>
      </p:grpSpPr>
      <p:sp>
        <p:nvSpPr>
          <p:cNvPr id="68" name="Google Shape;68;p41"/>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69" name="Google Shape;69;p41"/>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71" name="Google Shape;71;p41"/>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72" name="Google Shape;72;p41"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73" name="Google Shape;73;p41"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74"/>
        <p:cNvGrpSpPr/>
        <p:nvPr/>
      </p:nvGrpSpPr>
      <p:grpSpPr>
        <a:xfrm>
          <a:off x="0" y="0"/>
          <a:ext cx="0" cy="0"/>
          <a:chOff x="0" y="0"/>
          <a:chExt cx="0" cy="0"/>
        </a:xfrm>
      </p:grpSpPr>
      <p:sp>
        <p:nvSpPr>
          <p:cNvPr id="75" name="Google Shape;75;p42"/>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76" name="Google Shape;76;p42"/>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77" name="Google Shape;77;p42"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78" name="Google Shape;78;p42"/>
          <p:cNvSpPr>
            <a:spLocks noGrp="1"/>
          </p:cNvSpPr>
          <p:nvPr>
            <p:ph type="pic" idx="2"/>
          </p:nvPr>
        </p:nvSpPr>
        <p:spPr>
          <a:xfrm>
            <a:off x="0" y="0"/>
            <a:ext cx="24384000" cy="13716000"/>
          </a:xfrm>
          <a:prstGeom prst="rect">
            <a:avLst/>
          </a:prstGeom>
          <a:noFill/>
          <a:ln>
            <a:noFill/>
          </a:ln>
        </p:spPr>
      </p:sp>
      <p:sp>
        <p:nvSpPr>
          <p:cNvPr id="79" name="Google Shape;79;p42"/>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3600">
                <a:solidFill>
                  <a:schemeClr val="lt1"/>
                </a:solidFill>
                <a:latin typeface="Arial"/>
                <a:ea typeface="Arial"/>
                <a:cs typeface="Arial"/>
                <a:sym typeface="Arial"/>
              </a:rPr>
              <a:t>v</a:t>
            </a:r>
            <a:endParaRPr sz="3600">
              <a:solidFill>
                <a:schemeClr val="lt1"/>
              </a:solidFill>
              <a:latin typeface="Arial"/>
              <a:ea typeface="Arial"/>
              <a:cs typeface="Arial"/>
              <a:sym typeface="Arial"/>
            </a:endParaRPr>
          </a:p>
        </p:txBody>
      </p:sp>
      <p:sp>
        <p:nvSpPr>
          <p:cNvPr id="80" name="Google Shape;80;p42"/>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31"/>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1"/>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ufEedGDlHGw"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hyperlink" Target="https://tourismanalytics.com/uploads/1/2/0/4/120443739/destination_2030_jll_wttc_report.pdf" TargetMode="External"/><Relationship Id="rId4" Type="http://schemas.openxmlformats.org/officeDocument/2006/relationships/hyperlink" Target="https://www.youtube.com/watch?v=8b1GTXkjuxU"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sciencedirect.com/science/article/pii/S0959652624033961"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762001" y="5657851"/>
            <a:ext cx="15128874" cy="654217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00000"/>
              <a:buFont typeface="Arial"/>
              <a:buNone/>
            </a:pPr>
            <a:r>
              <a:rPr lang="pt-PT" b="1" dirty="0"/>
              <a:t>Módulo 2: Desenvolvimento Sustentável e Sustentabilidade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fontScale="90000"/>
          </a:bodyPr>
          <a:lstStyle/>
          <a:p>
            <a:pPr lvl="0">
              <a:buSzPct val="100000"/>
            </a:pPr>
            <a:r>
              <a:rPr lang="es-ES" b="1" dirty="0"/>
              <a:t>A. </a:t>
            </a:r>
            <a:r>
              <a:rPr lang="es-ES" b="1" dirty="0" err="1"/>
              <a:t>Introdução</a:t>
            </a:r>
            <a:r>
              <a:rPr lang="es-ES" b="1" dirty="0"/>
              <a:t> </a:t>
            </a:r>
            <a:r>
              <a:rPr lang="es-ES" b="1" dirty="0" err="1"/>
              <a:t>ao</a:t>
            </a:r>
            <a:r>
              <a:rPr lang="es-ES" b="1" dirty="0"/>
              <a:t> módulo</a:t>
            </a:r>
            <a:endParaRPr dirty="0"/>
          </a:p>
        </p:txBody>
      </p:sp>
      <p:sp>
        <p:nvSpPr>
          <p:cNvPr id="91" name="Google Shape;91;p2"/>
          <p:cNvSpPr/>
          <p:nvPr/>
        </p:nvSpPr>
        <p:spPr>
          <a:xfrm>
            <a:off x="603849" y="9661585"/>
            <a:ext cx="1238753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body" idx="1"/>
          </p:nvPr>
        </p:nvSpPr>
        <p:spPr>
          <a:xfrm>
            <a:off x="755649" y="2705876"/>
            <a:ext cx="22866351" cy="9871789"/>
          </a:xfrm>
          <a:prstGeom prst="rect">
            <a:avLst/>
          </a:prstGeom>
          <a:noFill/>
          <a:ln>
            <a:noFill/>
          </a:ln>
        </p:spPr>
        <p:txBody>
          <a:bodyPr spcFirstLastPara="1" wrap="square" lIns="0" tIns="118850" rIns="0" bIns="0" anchor="t" anchorCtr="0">
            <a:normAutofit lnSpcReduction="10000"/>
          </a:bodyPr>
          <a:lstStyle/>
          <a:p>
            <a:pPr marL="0" lvl="0" indent="0">
              <a:spcBef>
                <a:spcPts val="0"/>
              </a:spcBef>
              <a:buSzPct val="100000"/>
            </a:pPr>
            <a:r>
              <a:rPr lang="pt-PT" sz="4400" dirty="0"/>
              <a:t>Este módulo oferece uma introdução abrangente ao conceito de turismo sustentável como resposta aos efeitos negativos do turismo de massa. Ao longo das últimas décadas, o turismo tornou-se um fenómeno global com profundas consequências ambientais, sociais e económicas. </a:t>
            </a:r>
          </a:p>
          <a:p>
            <a:pPr marL="0" lvl="0" indent="0">
              <a:spcBef>
                <a:spcPts val="0"/>
              </a:spcBef>
              <a:buSzPct val="100000"/>
            </a:pPr>
            <a:endParaRPr lang="pt-PT" sz="4400" dirty="0"/>
          </a:p>
          <a:p>
            <a:pPr marL="0" lvl="0" indent="0">
              <a:spcBef>
                <a:spcPts val="0"/>
              </a:spcBef>
              <a:buSzPct val="100000"/>
            </a:pPr>
            <a:r>
              <a:rPr lang="pt-PT" sz="4400" dirty="0"/>
              <a:t>Este módulo explora a evolução do turismo sustentável — desde as suas origens na definição de desenvolvimento sustentável do Relatório Brundtland até a modelos mais integrados que procuram equilibrar as necessidades dos visitantes, das comunidades locais e do ambiente. Com base nas definições da OMT, do PNUA, da UNESCO e do Conselho Global de Turismo Sustentável, o módulo estabelece uma base conceptual para compreender a sustentabilidade no turismo através dos seus três pilares fundamentais: ambiental, social e económico. </a:t>
            </a:r>
          </a:p>
          <a:p>
            <a:pPr marL="0" lvl="0" indent="0">
              <a:spcBef>
                <a:spcPts val="0"/>
              </a:spcBef>
              <a:buSzPct val="100000"/>
            </a:pPr>
            <a:endParaRPr lang="pt-PT" sz="4400" dirty="0"/>
          </a:p>
          <a:p>
            <a:pPr marL="0" lvl="0" indent="0">
              <a:spcBef>
                <a:spcPts val="0"/>
              </a:spcBef>
              <a:buSzPct val="100000"/>
            </a:pPr>
            <a:r>
              <a:rPr lang="pt-PT" sz="4400" dirty="0"/>
              <a:t>Além disso, o módulo apresenta o turismo regenerativo como uma abordagem voltada para o futuro, que visa não só reduzir os impactos negativos, mas também restaurar ativamente os ecossistemas e capacitar as comunidades. Através de referenciais teóricos, estudos de caso e reflexão crítica, os formandos irão desenvolver uma compreensão do papel do turismo no desenvolvimento sustentável.</a:t>
            </a:r>
            <a:endParaRPr sz="4400" dirty="0"/>
          </a:p>
        </p:txBody>
      </p:sp>
      <p:sp>
        <p:nvSpPr>
          <p:cNvPr id="97" name="Google Shape;97;p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b="1" dirty="0"/>
              <a:t>A. </a:t>
            </a:r>
            <a:r>
              <a:rPr lang="es-ES" b="1" dirty="0" err="1"/>
              <a:t>Introdução</a:t>
            </a:r>
            <a:r>
              <a:rPr lang="es-ES" b="1" dirty="0"/>
              <a:t> </a:t>
            </a:r>
            <a:r>
              <a:rPr lang="es-ES" b="1" dirty="0" err="1"/>
              <a:t>ao</a:t>
            </a:r>
            <a:r>
              <a:rPr lang="es-ES" b="1" dirty="0"/>
              <a:t> módulo </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1092101" y="1711476"/>
            <a:ext cx="11265000" cy="3066900"/>
          </a:xfrm>
          <a:prstGeom prst="rect">
            <a:avLst/>
          </a:prstGeom>
          <a:noFill/>
          <a:ln>
            <a:noFill/>
          </a:ln>
        </p:spPr>
        <p:txBody>
          <a:bodyPr spcFirstLastPara="1" wrap="square" lIns="0" tIns="0" rIns="0" bIns="0" anchor="t" anchorCtr="0">
            <a:normAutofit fontScale="90000"/>
          </a:bodyPr>
          <a:lstStyle/>
          <a:p>
            <a:pPr lvl="0">
              <a:buSzPct val="100000"/>
            </a:pPr>
            <a:r>
              <a:rPr lang="pt-PT" b="1" dirty="0"/>
              <a:t>B. Introdução ao Desenvolvimento Sustentável no Turismo</a:t>
            </a:r>
            <a:endParaRPr dirty="0"/>
          </a:p>
        </p:txBody>
      </p:sp>
      <p:sp>
        <p:nvSpPr>
          <p:cNvPr id="103" name="Google Shape;103;p4"/>
          <p:cNvSpPr/>
          <p:nvPr/>
        </p:nvSpPr>
        <p:spPr>
          <a:xfrm>
            <a:off x="603849" y="9661585"/>
            <a:ext cx="19944300" cy="845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5"/>
          <p:cNvSpPr txBox="1">
            <a:spLocks noGrp="1"/>
          </p:cNvSpPr>
          <p:nvPr>
            <p:ph type="body" idx="1"/>
          </p:nvPr>
        </p:nvSpPr>
        <p:spPr>
          <a:xfrm>
            <a:off x="755650" y="2967135"/>
            <a:ext cx="22866350" cy="9224865"/>
          </a:xfrm>
          <a:prstGeom prst="rect">
            <a:avLst/>
          </a:prstGeom>
          <a:noFill/>
          <a:ln>
            <a:noFill/>
          </a:ln>
        </p:spPr>
        <p:txBody>
          <a:bodyPr spcFirstLastPara="1" wrap="square" lIns="0" tIns="0" rIns="0" bIns="0" anchor="t" anchorCtr="0">
            <a:normAutofit/>
          </a:bodyPr>
          <a:lstStyle/>
          <a:p>
            <a:pPr marL="0" lvl="0" indent="0">
              <a:spcBef>
                <a:spcPts val="0"/>
              </a:spcBef>
            </a:pPr>
            <a:r>
              <a:rPr lang="pt-PT" dirty="0"/>
              <a:t>O turismo sustentável surgiu em resposta às consequências negativas do turismo de massa, tais como a degradação ambiental, as tensões sociais e a distribuição desigual dos benefícios económicos. O conceito baseia-se no Relatório Brundtland, que definiu o desenvolvimento sustentável como a satisfação das necessidades do presente sem comprometer as gerações futuras (Brundtland, 1987).</a:t>
            </a:r>
          </a:p>
          <a:p>
            <a:pPr marL="0" lvl="0" indent="0">
              <a:spcBef>
                <a:spcPts val="0"/>
              </a:spcBef>
            </a:pPr>
            <a:endParaRPr lang="en-US" dirty="0"/>
          </a:p>
          <a:p>
            <a:pPr marL="0" lvl="0" indent="0">
              <a:spcBef>
                <a:spcPts val="0"/>
              </a:spcBef>
            </a:pPr>
            <a:r>
              <a:rPr lang="pt-PT" dirty="0"/>
              <a:t>A Organização Mundial do Turismo das Nações Unidas (OMT, 2005) define o turismo sustentável como a gestão de todos os impactos económicos, sociais e ambientais, atendendo simultaneamente às necessidades dos visitantes, do setor e das comunidades anfitriãs.</a:t>
            </a:r>
            <a:endParaRPr lang="en-US" dirty="0"/>
          </a:p>
        </p:txBody>
      </p:sp>
      <p:sp>
        <p:nvSpPr>
          <p:cNvPr id="109" name="Google Shape;109;p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buSzPct val="100000"/>
            </a:pPr>
            <a:r>
              <a:rPr lang="pt-PT" dirty="0"/>
              <a:t>1.1 Turismo sustentável: conceito e evolução</a:t>
            </a:r>
            <a:endParaRPr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6"/>
          <p:cNvSpPr txBox="1">
            <a:spLocks noGrp="1"/>
          </p:cNvSpPr>
          <p:nvPr>
            <p:ph type="body" idx="1"/>
          </p:nvPr>
        </p:nvSpPr>
        <p:spPr>
          <a:xfrm>
            <a:off x="755650" y="2300748"/>
            <a:ext cx="22866350" cy="10482564"/>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dirty="0"/>
              <a:t>O Programa das Nações Unidas para o Meio Ambiente acrescenta que o turismo deve promover o bem-estar local e garantir uma distribuição justa dos benefícios (PNUMA, 2011). A UNESCO (2013) salienta o respeito pelo património cultural e pelas oportunidades educativas, enquanto o Conselho Global de Turismo Sustentável (GSTC, 2016) defende a minimização dos impactos negativos e a maximização dos benefícios. </a:t>
            </a:r>
          </a:p>
          <a:p>
            <a:pPr marL="0" lvl="0" indent="0">
              <a:spcBef>
                <a:spcPts val="0"/>
              </a:spcBef>
            </a:pPr>
            <a:endParaRPr lang="pt-PT" dirty="0"/>
          </a:p>
          <a:p>
            <a:pPr marL="0" lvl="0" indent="0">
              <a:spcBef>
                <a:spcPts val="0"/>
              </a:spcBef>
            </a:pPr>
            <a:r>
              <a:rPr lang="pt-PT" dirty="0"/>
              <a:t>O turismo sustentável surgiu em resposta aos efeitos nocivos do turismo de massa, incluindo a degradação ambiental, a desigualdade social e a perda cultural. Instituições como a OMT, o PNUA e a UNESCO definem o turismo sustentável como uma abordagem equilibrada que tem em conta a proteção ambiental, a equidade económica e o respeito cultural.</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7"/>
          <p:cNvSpPr txBox="1">
            <a:spLocks noGrp="1"/>
          </p:cNvSpPr>
          <p:nvPr>
            <p:ph type="body" idx="1"/>
          </p:nvPr>
        </p:nvSpPr>
        <p:spPr>
          <a:xfrm>
            <a:off x="761999" y="2944368"/>
            <a:ext cx="22866350" cy="10113264"/>
          </a:xfrm>
          <a:prstGeom prst="rect">
            <a:avLst/>
          </a:prstGeom>
          <a:noFill/>
          <a:ln>
            <a:noFill/>
          </a:ln>
        </p:spPr>
        <p:txBody>
          <a:bodyPr spcFirstLastPara="1" wrap="square" lIns="0" tIns="0" rIns="0" bIns="0" anchor="t" anchorCtr="0">
            <a:normAutofit fontScale="85000" lnSpcReduction="20000"/>
          </a:bodyPr>
          <a:lstStyle/>
          <a:p>
            <a:pPr marL="0" lvl="0" indent="0">
              <a:spcBef>
                <a:spcPts val="0"/>
              </a:spcBef>
              <a:buSzPct val="100000"/>
            </a:pPr>
            <a:r>
              <a:rPr lang="pt-PT" dirty="0"/>
              <a:t>Este modelo foi criado com o objetivo de minimizar os efeitos do turismo de massa, que, muitas vezes, conduz à sobre-exploração dos recursos, à poluição e a tensões sociais.</a:t>
            </a:r>
          </a:p>
          <a:p>
            <a:pPr marL="0" lvl="0" indent="0">
              <a:spcBef>
                <a:spcPts val="0"/>
              </a:spcBef>
              <a:buSzPct val="100000"/>
            </a:pPr>
            <a:endParaRPr lang="pt-PT" dirty="0"/>
          </a:p>
          <a:p>
            <a:pPr marL="0" lvl="0" indent="0">
              <a:spcBef>
                <a:spcPts val="0"/>
              </a:spcBef>
              <a:buSzPct val="100000"/>
            </a:pPr>
            <a:r>
              <a:rPr lang="pt-PT" dirty="0"/>
              <a:t>A transição do turismo de massa para o turismo sustentável passa pela promoção de destinos alternativos, pelo empoderamento das comunidades locais e pelo incentivo a um comportamento responsável por parte dos visitantes. </a:t>
            </a:r>
          </a:p>
          <a:p>
            <a:pPr marL="0" lvl="0" indent="0">
              <a:spcBef>
                <a:spcPts val="0"/>
              </a:spcBef>
              <a:buSzPct val="100000"/>
            </a:pPr>
            <a:endParaRPr lang="pt-PT" dirty="0"/>
          </a:p>
          <a:p>
            <a:pPr marL="0" lvl="0" indent="0">
              <a:spcBef>
                <a:spcPts val="0"/>
              </a:spcBef>
              <a:buSzPct val="100000"/>
            </a:pPr>
            <a:r>
              <a:rPr lang="pt-PT" dirty="0"/>
              <a:t>O turismo regenerativo surgiu recentemente como um modelo mais ambicioso, visando não só minimizar os danos, mas também restaurar ativamente os ecossistemas e apoiar a resiliência das comunidades. </a:t>
            </a:r>
          </a:p>
          <a:p>
            <a:pPr marL="0" lvl="0" indent="0">
              <a:spcBef>
                <a:spcPts val="0"/>
              </a:spcBef>
              <a:buSzPct val="100000"/>
            </a:pPr>
            <a:endParaRPr lang="pt-PT" dirty="0"/>
          </a:p>
          <a:p>
            <a:pPr marL="0" lvl="0" indent="0">
              <a:spcBef>
                <a:spcPts val="0"/>
              </a:spcBef>
              <a:buSzPct val="100000"/>
            </a:pPr>
            <a:r>
              <a:rPr lang="pt-PT" dirty="0"/>
              <a:t>O turismo sustentável assenta em três pilares interdependentes: a sustentabilidade ambiental, social e económica. Implica a conservação dos recursos naturais, a promoção da integridade cultural e a garantia de benefícios económicos justos para as comunidades anfitriãs. Os governos e as partes interessadas devem colaborar para implementar políticas e práticas que apoiem um desenvolvimento turístico a longo prazo, inclusivo e resiliente.</a:t>
            </a:r>
            <a:endParaRPr dirty="0"/>
          </a:p>
        </p:txBody>
      </p:sp>
      <p:sp>
        <p:nvSpPr>
          <p:cNvPr id="120" name="Google Shape;120;p7"/>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pt-PT" dirty="0"/>
              <a:t>1.2 Impacto do turismo de massa</a:t>
            </a:r>
            <a:endParaRPr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8"/>
          <p:cNvSpPr txBox="1">
            <a:spLocks noGrp="1"/>
          </p:cNvSpPr>
          <p:nvPr>
            <p:ph type="title"/>
          </p:nvPr>
        </p:nvSpPr>
        <p:spPr>
          <a:xfrm>
            <a:off x="761999" y="3323725"/>
            <a:ext cx="18994500" cy="3067200"/>
          </a:xfrm>
          <a:prstGeom prst="rect">
            <a:avLst/>
          </a:prstGeom>
          <a:noFill/>
          <a:ln>
            <a:noFill/>
          </a:ln>
        </p:spPr>
        <p:txBody>
          <a:bodyPr spcFirstLastPara="1" wrap="square" lIns="0" tIns="0" rIns="0" bIns="0" anchor="t" anchorCtr="0">
            <a:normAutofit fontScale="90000"/>
          </a:bodyPr>
          <a:lstStyle/>
          <a:p>
            <a:pPr lvl="0">
              <a:buSzPct val="100000"/>
            </a:pPr>
            <a:r>
              <a:rPr lang="pt-PT" b="1" dirty="0"/>
              <a:t>C. As três dimensões do turismo sustentável</a:t>
            </a:r>
            <a:endParaRPr dirty="0"/>
          </a:p>
        </p:txBody>
      </p:sp>
      <p:sp>
        <p:nvSpPr>
          <p:cNvPr id="126" name="Google Shape;126;p8"/>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9"/>
          <p:cNvSpPr txBox="1">
            <a:spLocks noGrp="1"/>
          </p:cNvSpPr>
          <p:nvPr>
            <p:ph type="body" idx="1"/>
          </p:nvPr>
        </p:nvSpPr>
        <p:spPr>
          <a:xfrm>
            <a:off x="755650" y="3675888"/>
            <a:ext cx="13874750" cy="8020812"/>
          </a:xfrm>
          <a:prstGeom prst="rect">
            <a:avLst/>
          </a:prstGeom>
          <a:noFill/>
          <a:ln>
            <a:noFill/>
          </a:ln>
        </p:spPr>
        <p:txBody>
          <a:bodyPr spcFirstLastPara="1" wrap="square" lIns="0" tIns="0" rIns="0" bIns="0" anchor="t" anchorCtr="0">
            <a:normAutofit fontScale="92500" lnSpcReduction="10000"/>
          </a:bodyPr>
          <a:lstStyle/>
          <a:p>
            <a:pPr marL="0" lvl="0" indent="0">
              <a:spcBef>
                <a:spcPts val="0"/>
              </a:spcBef>
              <a:buSzPct val="100000"/>
            </a:pPr>
            <a:r>
              <a:rPr lang="pt-PT" dirty="0"/>
              <a:t>A sustentabilidade ambiental implica uma interação responsável com a natureza. Os desafios incluem o uso excessivo de água e energia, a produção de resíduos e as emissões de gases com efeito de estufa.</a:t>
            </a:r>
          </a:p>
          <a:p>
            <a:pPr marL="0" lvl="0" indent="0">
              <a:spcBef>
                <a:spcPts val="0"/>
              </a:spcBef>
              <a:buSzPct val="100000"/>
            </a:pPr>
            <a:endParaRPr lang="pt-PT" dirty="0"/>
          </a:p>
          <a:p>
            <a:pPr marL="0" lvl="0" indent="0">
              <a:spcBef>
                <a:spcPts val="0"/>
              </a:spcBef>
              <a:buSzPct val="100000"/>
            </a:pPr>
            <a:r>
              <a:rPr lang="pt-PT" dirty="0"/>
              <a:t>O turismo é responsável por cerca de 8% das emissões globais de carbono (</a:t>
            </a:r>
            <a:r>
              <a:rPr lang="pt-PT" dirty="0" err="1"/>
              <a:t>Lenzen</a:t>
            </a:r>
            <a:r>
              <a:rPr lang="pt-PT" dirty="0"/>
              <a:t> </a:t>
            </a:r>
            <a:r>
              <a:rPr lang="pt-PT" dirty="0" err="1"/>
              <a:t>et</a:t>
            </a:r>
            <a:r>
              <a:rPr lang="pt-PT" dirty="0"/>
              <a:t> al., 2018). As estratégias de melhoria incluem a adoção de energias renováveis, certificações ecológicas e a gestão do número de visitantes em áreas sensíveis.</a:t>
            </a:r>
            <a:endParaRPr dirty="0"/>
          </a:p>
        </p:txBody>
      </p:sp>
      <p:sp>
        <p:nvSpPr>
          <p:cNvPr id="132" name="Google Shape;132;p9"/>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dirty="0"/>
              <a:t>2.1 </a:t>
            </a:r>
            <a:r>
              <a:rPr lang="es-ES" dirty="0" err="1"/>
              <a:t>Sustentabilidade</a:t>
            </a:r>
            <a:r>
              <a:rPr lang="es-ES" dirty="0"/>
              <a:t> ambiental</a:t>
            </a:r>
            <a:endParaRPr b="1" dirty="0"/>
          </a:p>
        </p:txBody>
      </p:sp>
      <p:pic>
        <p:nvPicPr>
          <p:cNvPr id="133" name="Google Shape;133;p9" descr="UN-Sustainable Social Development"/>
          <p:cNvPicPr preferRelativeResize="0"/>
          <p:nvPr/>
        </p:nvPicPr>
        <p:blipFill rotWithShape="1">
          <a:blip r:embed="rId3">
            <a:alphaModFix/>
          </a:blip>
          <a:srcRect l="33486" t="5651" r="33023" b="4720"/>
          <a:stretch/>
        </p:blipFill>
        <p:spPr>
          <a:xfrm>
            <a:off x="16660368" y="3675888"/>
            <a:ext cx="5647541" cy="72285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0"/>
          <p:cNvSpPr txBox="1">
            <a:spLocks noGrp="1"/>
          </p:cNvSpPr>
          <p:nvPr>
            <p:ph type="body" idx="1"/>
          </p:nvPr>
        </p:nvSpPr>
        <p:spPr>
          <a:xfrm>
            <a:off x="755650" y="4438650"/>
            <a:ext cx="12736063" cy="725805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A sustentabilidade social garante que o turismo beneficie as comunidades anfitriãs, promova a integridade cultural e defenda os direitos humanos. Tem como objetivo a participação inclusiva, o trabalho digno e o respeito mútuo (UNESCO, 2013).</a:t>
            </a:r>
            <a:endParaRPr dirty="0"/>
          </a:p>
        </p:txBody>
      </p:sp>
      <p:sp>
        <p:nvSpPr>
          <p:cNvPr id="139" name="Google Shape;139;p10"/>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dirty="0"/>
              <a:t>2.2 </a:t>
            </a:r>
            <a:r>
              <a:rPr lang="es-ES" dirty="0" err="1"/>
              <a:t>Sustentabilidade</a:t>
            </a:r>
            <a:r>
              <a:rPr lang="es-ES" dirty="0"/>
              <a:t> social</a:t>
            </a:r>
            <a:endParaRPr b="1" dirty="0"/>
          </a:p>
        </p:txBody>
      </p:sp>
      <p:pic>
        <p:nvPicPr>
          <p:cNvPr id="140" name="Google Shape;140;p10" descr="UN-Sustainable Social Development"/>
          <p:cNvPicPr preferRelativeResize="0"/>
          <p:nvPr/>
        </p:nvPicPr>
        <p:blipFill rotWithShape="1">
          <a:blip r:embed="rId3">
            <a:alphaModFix/>
          </a:blip>
          <a:srcRect l="68156" t="5651" b="6128"/>
          <a:stretch/>
        </p:blipFill>
        <p:spPr>
          <a:xfrm>
            <a:off x="17649645" y="4399471"/>
            <a:ext cx="4832334" cy="67286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1"/>
          <p:cNvSpPr txBox="1">
            <a:spLocks noGrp="1"/>
          </p:cNvSpPr>
          <p:nvPr>
            <p:ph type="body" idx="1"/>
          </p:nvPr>
        </p:nvSpPr>
        <p:spPr>
          <a:xfrm>
            <a:off x="755650" y="4438650"/>
            <a:ext cx="12408259" cy="725805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A sustentabilidade económica centra-se na prosperidade a longo prazo, na redução da dependência e na prevenção da fuga de receitas. </a:t>
            </a:r>
          </a:p>
          <a:p>
            <a:pPr marL="0" lvl="0" indent="0">
              <a:spcBef>
                <a:spcPts val="0"/>
              </a:spcBef>
            </a:pPr>
            <a:endParaRPr lang="pt-PT" dirty="0"/>
          </a:p>
          <a:p>
            <a:pPr marL="0" lvl="0" indent="0">
              <a:spcBef>
                <a:spcPts val="0"/>
              </a:spcBef>
            </a:pPr>
            <a:r>
              <a:rPr lang="pt-PT" dirty="0"/>
              <a:t>O apoio às empresas locais e a diversificação das fontes de rendimento são fundamentais (PNUA, 2011).</a:t>
            </a:r>
            <a:endParaRPr b="1" dirty="0"/>
          </a:p>
        </p:txBody>
      </p:sp>
      <p:sp>
        <p:nvSpPr>
          <p:cNvPr id="146" name="Google Shape;146;p1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dirty="0"/>
              <a:t>2.3 </a:t>
            </a:r>
            <a:r>
              <a:rPr lang="es-ES" dirty="0" err="1"/>
              <a:t>Sustentabilidade</a:t>
            </a:r>
            <a:r>
              <a:rPr lang="es-ES" dirty="0"/>
              <a:t> económica</a:t>
            </a:r>
            <a:endParaRPr b="1" dirty="0"/>
          </a:p>
        </p:txBody>
      </p:sp>
      <p:pic>
        <p:nvPicPr>
          <p:cNvPr id="147" name="Google Shape;147;p11" descr="UN-Sustainable Social Development"/>
          <p:cNvPicPr preferRelativeResize="0"/>
          <p:nvPr/>
        </p:nvPicPr>
        <p:blipFill rotWithShape="1">
          <a:blip r:embed="rId3">
            <a:alphaModFix/>
          </a:blip>
          <a:srcRect l="467" t="6453" r="67693" b="4720"/>
          <a:stretch/>
        </p:blipFill>
        <p:spPr>
          <a:xfrm>
            <a:off x="16804256" y="4382219"/>
            <a:ext cx="5158597" cy="72331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2"/>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Estas três dimensões da sustentabilidade estão profundamente interligadas. A sustentabilidade não é uma lista de verificação, mas sim um processo dinâmico de negociação, adaptação e aprendizagem.</a:t>
            </a:r>
          </a:p>
          <a:p>
            <a:pPr marL="0" lvl="0" indent="0">
              <a:spcBef>
                <a:spcPts val="0"/>
              </a:spcBef>
            </a:pPr>
            <a:endParaRPr lang="pt-PT" dirty="0"/>
          </a:p>
          <a:p>
            <a:pPr marL="0" lvl="0" indent="0">
              <a:spcBef>
                <a:spcPts val="0"/>
              </a:spcBef>
            </a:pPr>
            <a:r>
              <a:rPr lang="pt-PT" dirty="0"/>
              <a:t>A sustentabilidade exige um diálogo contínuo entre as partes interessadas e uma avaliação constante dos objetivos, compromissos e impactos. Ferramentas de monitorização, tais como indicadores de sustentabilidade e avaliações de impacto, são essenciais para acompanhar os progressos e garantir a transparência.</a:t>
            </a:r>
            <a:endParaRPr dirty="0"/>
          </a:p>
        </p:txBody>
      </p:sp>
      <p:sp>
        <p:nvSpPr>
          <p:cNvPr id="153" name="Google Shape;153;p1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pt-PT" dirty="0"/>
              <a:t>2.4 Interligação das três dimensões</a:t>
            </a:r>
            <a:endParaRPr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13" descr="3631837_orig.gif"/>
          <p:cNvPicPr preferRelativeResize="0">
            <a:picLocks noGrp="1"/>
          </p:cNvPicPr>
          <p:nvPr>
            <p:ph type="body" idx="1"/>
          </p:nvPr>
        </p:nvPicPr>
        <p:blipFill rotWithShape="1">
          <a:blip r:embed="rId3">
            <a:alphaModFix/>
          </a:blip>
          <a:srcRect/>
          <a:stretch/>
        </p:blipFill>
        <p:spPr>
          <a:xfrm>
            <a:off x="7453223" y="2087960"/>
            <a:ext cx="9898270" cy="976401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4"/>
          <p:cNvSpPr txBox="1">
            <a:spLocks noGrp="1"/>
          </p:cNvSpPr>
          <p:nvPr>
            <p:ph type="title"/>
          </p:nvPr>
        </p:nvSpPr>
        <p:spPr>
          <a:xfrm>
            <a:off x="743713" y="5324475"/>
            <a:ext cx="11264899" cy="3067049"/>
          </a:xfrm>
          <a:prstGeom prst="rect">
            <a:avLst/>
          </a:prstGeom>
          <a:noFill/>
          <a:ln>
            <a:noFill/>
          </a:ln>
        </p:spPr>
        <p:txBody>
          <a:bodyPr spcFirstLastPara="1" wrap="square" lIns="0" tIns="0" rIns="0" bIns="0" anchor="t" anchorCtr="0">
            <a:normAutofit fontScale="90000"/>
          </a:bodyPr>
          <a:lstStyle/>
          <a:p>
            <a:pPr lvl="0">
              <a:buSzPct val="100000"/>
            </a:pPr>
            <a:r>
              <a:rPr lang="pt-PT" b="1" dirty="0"/>
              <a:t>D. Políticas públicas e boas práticas</a:t>
            </a:r>
            <a:endParaRPr dirty="0"/>
          </a:p>
        </p:txBody>
      </p:sp>
      <p:sp>
        <p:nvSpPr>
          <p:cNvPr id="164" name="Google Shape;164;p14"/>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s-ES" sz="6600">
                <a:solidFill>
                  <a:schemeClr val="lt1"/>
                </a:solidFill>
                <a:latin typeface="Arial"/>
                <a:ea typeface="Arial"/>
                <a:cs typeface="Arial"/>
                <a:sym typeface="Arial"/>
              </a:rPr>
              <a:t> </a:t>
            </a:r>
            <a:endParaRPr sz="6600" b="1">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dirty="0"/>
              <a:t>O turismo sustentável requer mais do que a ação individual. Depende de políticas públicas sólidas e de quadros institucionais robustos. Os governos a todos os níveis são atores fundamentais, estabelecendo regulamentações, orientando o desenvolvimento e alinhando o turismo com objetivos sociais mais amplos, como a equidade, a resiliência e a proteção ambiental.</a:t>
            </a:r>
          </a:p>
          <a:p>
            <a:pPr marL="0" lvl="0" indent="0">
              <a:spcBef>
                <a:spcPts val="0"/>
              </a:spcBef>
            </a:pPr>
            <a:endParaRPr lang="pt-PT" dirty="0"/>
          </a:p>
          <a:p>
            <a:pPr marL="0" lvl="0" indent="0">
              <a:spcBef>
                <a:spcPts val="0"/>
              </a:spcBef>
            </a:pPr>
            <a:r>
              <a:rPr lang="pt-PT" dirty="0"/>
              <a:t>Estes organismos públicos influenciam o turismo através da legislação, do planeamento estratégico, de incentivos financeiros e das partes interessadas.</a:t>
            </a:r>
            <a:endParaRPr dirty="0"/>
          </a:p>
        </p:txBody>
      </p:sp>
      <p:sp>
        <p:nvSpPr>
          <p:cNvPr id="171" name="Google Shape;171;p1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lvl="0">
              <a:buSzPct val="100000"/>
            </a:pPr>
            <a:r>
              <a:rPr lang="pt-PT" dirty="0"/>
              <a:t>3.1 O papel das instituições públicas na sustentabilidade</a:t>
            </a:r>
            <a:endParaRPr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6"/>
          <p:cNvSpPr txBox="1">
            <a:spLocks noGrp="1"/>
          </p:cNvSpPr>
          <p:nvPr>
            <p:ph type="body" idx="1"/>
          </p:nvPr>
        </p:nvSpPr>
        <p:spPr>
          <a:xfrm>
            <a:off x="755650" y="3913632"/>
            <a:ext cx="22866350" cy="7783068"/>
          </a:xfrm>
          <a:prstGeom prst="rect">
            <a:avLst/>
          </a:prstGeom>
          <a:noFill/>
          <a:ln>
            <a:noFill/>
          </a:ln>
        </p:spPr>
        <p:txBody>
          <a:bodyPr spcFirstLastPara="1" wrap="square" lIns="0" tIns="0" rIns="0" bIns="0" anchor="t" anchorCtr="0">
            <a:normAutofit fontScale="92500" lnSpcReduction="10000"/>
          </a:bodyPr>
          <a:lstStyle/>
          <a:p>
            <a:pPr marL="0" lvl="0" indent="0">
              <a:spcBef>
                <a:spcPts val="0"/>
              </a:spcBef>
            </a:pPr>
            <a:r>
              <a:rPr lang="pt-PT" dirty="0"/>
              <a:t>Entre as principais ferramentas políticas contam-se os regulamentos de ordenamento do território, a proteção do património, a legislação laboral e a preservação </a:t>
            </a:r>
            <a:r>
              <a:rPr lang="pt-PT" dirty="0" err="1"/>
              <a:t>costeira.O</a:t>
            </a:r>
            <a:r>
              <a:rPr lang="pt-PT" dirty="0"/>
              <a:t> ordenamento do território define onde o turismo pode desenvolver-se, com base no zoneamento, em estudos de capacidade de carga e em planos de gestão de destinos. O investimento em infraestruturas pode melhorar tanto a sustentabilidade como a qualidade de vida dos residentes. </a:t>
            </a:r>
          </a:p>
          <a:p>
            <a:pPr marL="0" lvl="0" indent="0">
              <a:spcBef>
                <a:spcPts val="0"/>
              </a:spcBef>
            </a:pPr>
            <a:endParaRPr lang="pt-PT" dirty="0"/>
          </a:p>
          <a:p>
            <a:pPr marL="0" lvl="0" indent="0">
              <a:spcBef>
                <a:spcPts val="0"/>
              </a:spcBef>
            </a:pPr>
            <a:r>
              <a:rPr lang="pt-PT" dirty="0"/>
              <a:t>Ferramentas financeiras como subsídios ecológicos, taxas turísticas e obrigações climáticas incentivam práticas sustentáveis, enquanto os sistemas de dados ajudam a monitorizar os impactos sociais e ambientais do turismo.</a:t>
            </a:r>
            <a:endParaRPr dirty="0"/>
          </a:p>
        </p:txBody>
      </p:sp>
      <p:sp>
        <p:nvSpPr>
          <p:cNvPr id="177" name="Google Shape;177;p1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lvl="0">
              <a:buSzPct val="100000"/>
            </a:pPr>
            <a:r>
              <a:rPr lang="pt-PT" dirty="0"/>
              <a:t>3.2 Políticas, infraestruturas e instrumentos financeiros para o turismo sustentável</a:t>
            </a:r>
            <a:endParaRPr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7"/>
          <p:cNvSpPr txBox="1">
            <a:spLocks noGrp="1"/>
          </p:cNvSpPr>
          <p:nvPr>
            <p:ph type="body" idx="1"/>
          </p:nvPr>
        </p:nvSpPr>
        <p:spPr>
          <a:xfrm>
            <a:off x="755650" y="3362632"/>
            <a:ext cx="22866350" cy="8829368"/>
          </a:xfrm>
          <a:prstGeom prst="rect">
            <a:avLst/>
          </a:prstGeom>
          <a:noFill/>
          <a:ln>
            <a:noFill/>
          </a:ln>
        </p:spPr>
        <p:txBody>
          <a:bodyPr spcFirstLastPara="1" wrap="square" lIns="0" tIns="0" rIns="0" bIns="0" anchor="t" anchorCtr="0">
            <a:normAutofit/>
          </a:bodyPr>
          <a:lstStyle/>
          <a:p>
            <a:pPr marL="0" lvl="0" indent="0">
              <a:spcBef>
                <a:spcPts val="0"/>
              </a:spcBef>
            </a:pPr>
            <a:r>
              <a:rPr lang="pt-PT" dirty="0"/>
              <a:t>Uma governação eficaz implica uma coordenação </a:t>
            </a:r>
            <a:r>
              <a:rPr lang="pt-PT" dirty="0" err="1"/>
              <a:t>intersetorial</a:t>
            </a:r>
            <a:r>
              <a:rPr lang="pt-PT" dirty="0"/>
              <a:t> e a participação inclusiva das partes interessadas. A educação e o reforço de capacidades são igualmente essenciais, dotando os trabalhadores e as instituições do setor do turismo de competências em matéria de sustentabilidade. </a:t>
            </a:r>
          </a:p>
          <a:p>
            <a:pPr marL="0" lvl="0" indent="0">
              <a:spcBef>
                <a:spcPts val="0"/>
              </a:spcBef>
            </a:pPr>
            <a:r>
              <a:rPr lang="pt-PT" dirty="0"/>
              <a:t>Estratégias nacionais e quadros globais (por exemplo, os ODS, o Código de Ética da OMT, os Critérios do GSTC) orientam países como a Costa Rica, a Nova Zelândia e o Butão. Os governos locais, estando na linha da frente, gerem os fluxos turísticos, regulam o alojamento e promovem o turismo comunitário.</a:t>
            </a:r>
            <a:endParaRPr dirty="0"/>
          </a:p>
        </p:txBody>
      </p:sp>
      <p:sp>
        <p:nvSpPr>
          <p:cNvPr id="183" name="Google Shape;183;p17"/>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dirty="0"/>
              <a:t>3.3 </a:t>
            </a:r>
            <a:r>
              <a:rPr lang="es-ES" dirty="0" err="1"/>
              <a:t>Governação</a:t>
            </a:r>
            <a:r>
              <a:rPr lang="es-ES" dirty="0"/>
              <a:t> e </a:t>
            </a:r>
            <a:r>
              <a:rPr lang="es-ES" dirty="0" err="1"/>
              <a:t>Monitorização</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8"/>
          <p:cNvSpPr txBox="1">
            <a:spLocks noGrp="1"/>
          </p:cNvSpPr>
          <p:nvPr>
            <p:ph type="body" idx="1"/>
          </p:nvPr>
        </p:nvSpPr>
        <p:spPr>
          <a:xfrm>
            <a:off x="755650" y="3362632"/>
            <a:ext cx="22866350" cy="8817176"/>
          </a:xfrm>
          <a:prstGeom prst="rect">
            <a:avLst/>
          </a:prstGeom>
          <a:noFill/>
          <a:ln>
            <a:noFill/>
          </a:ln>
        </p:spPr>
        <p:txBody>
          <a:bodyPr spcFirstLastPara="1" wrap="square" lIns="0" tIns="0" rIns="0" bIns="0" anchor="t" anchorCtr="0">
            <a:normAutofit/>
          </a:bodyPr>
          <a:lstStyle/>
          <a:p>
            <a:pPr marL="0" lvl="0" indent="0">
              <a:spcBef>
                <a:spcPts val="0"/>
              </a:spcBef>
            </a:pPr>
            <a:r>
              <a:rPr lang="pt-PT" dirty="0"/>
              <a:t>A Espanha apresenta exemplos notáveis através da sua Agenda Urbana, dos Destinos Turísticos Inteligentes (SEGITTUR) e do planeamento ambiental em </a:t>
            </a:r>
            <a:r>
              <a:rPr lang="pt-PT" dirty="0" err="1"/>
              <a:t>Menorca</a:t>
            </a:r>
            <a:r>
              <a:rPr lang="pt-PT" dirty="0"/>
              <a:t> e nas Ilhas Canárias. </a:t>
            </a:r>
          </a:p>
          <a:p>
            <a:pPr marL="0" lvl="0" indent="0">
              <a:spcBef>
                <a:spcPts val="0"/>
              </a:spcBef>
            </a:pPr>
            <a:r>
              <a:rPr lang="pt-PT" dirty="0"/>
              <a:t>As melhores práticas incluem avaliações ambientais, limites de visitantes, planeamento de destinos, certificações ecológicas e programas de formação. No entanto, subsistem desafios: falta de coordenação, políticas de curto prazo, subfinanciamento e «</a:t>
            </a:r>
            <a:r>
              <a:rPr lang="pt-PT" dirty="0" err="1"/>
              <a:t>greenwashing</a:t>
            </a:r>
            <a:r>
              <a:rPr lang="pt-PT" dirty="0"/>
              <a:t>». serve as pessoas, os locais e o planeta.</a:t>
            </a:r>
          </a:p>
          <a:p>
            <a:pPr marL="0" lvl="0" indent="0">
              <a:spcBef>
                <a:spcPts val="0"/>
              </a:spcBef>
            </a:pPr>
            <a:endParaRPr lang="pt-PT" dirty="0"/>
          </a:p>
          <a:p>
            <a:pPr marL="0" lvl="0" indent="0">
              <a:spcBef>
                <a:spcPts val="0"/>
              </a:spcBef>
            </a:pPr>
            <a:r>
              <a:rPr lang="pt-PT" dirty="0"/>
              <a:t>A futura gestão do turismo deve adaptar-se às alterações climáticas, à inovação digital e à equidade social — garantindo o turismo.</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19" descr="Infographic-factsheet_ECST_design-by-Emma-Moletto-1024x724.png"/>
          <p:cNvPicPr preferRelativeResize="0">
            <a:picLocks noGrp="1"/>
          </p:cNvPicPr>
          <p:nvPr>
            <p:ph type="body" idx="1"/>
          </p:nvPr>
        </p:nvPicPr>
        <p:blipFill rotWithShape="1">
          <a:blip r:embed="rId3">
            <a:alphaModFix/>
          </a:blip>
          <a:srcRect/>
          <a:stretch/>
        </p:blipFill>
        <p:spPr>
          <a:xfrm>
            <a:off x="4692769" y="1106673"/>
            <a:ext cx="14770999" cy="10443558"/>
          </a:xfrm>
          <a:prstGeom prst="rect">
            <a:avLst/>
          </a:prstGeom>
          <a:noFill/>
          <a:ln>
            <a:noFill/>
          </a:ln>
        </p:spPr>
      </p:pic>
      <p:sp>
        <p:nvSpPr>
          <p:cNvPr id="194" name="Google Shape;194;p19"/>
          <p:cNvSpPr txBox="1"/>
          <p:nvPr/>
        </p:nvSpPr>
        <p:spPr>
          <a:xfrm>
            <a:off x="4761781" y="12197751"/>
            <a:ext cx="536935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800" dirty="0" err="1">
                <a:solidFill>
                  <a:schemeClr val="dk1"/>
                </a:solidFill>
                <a:latin typeface="Arial"/>
                <a:ea typeface="Arial"/>
                <a:cs typeface="Arial"/>
                <a:sym typeface="Arial"/>
              </a:rPr>
              <a:t>Fonte</a:t>
            </a:r>
            <a:r>
              <a:rPr lang="es-ES" sz="2800" dirty="0">
                <a:solidFill>
                  <a:schemeClr val="dk1"/>
                </a:solidFill>
                <a:latin typeface="Arial"/>
                <a:ea typeface="Arial"/>
                <a:cs typeface="Arial"/>
                <a:sym typeface="Arial"/>
              </a:rPr>
              <a:t>: </a:t>
            </a:r>
            <a:r>
              <a:rPr lang="es-ES" sz="2800" dirty="0" err="1">
                <a:solidFill>
                  <a:schemeClr val="dk1"/>
                </a:solidFill>
                <a:latin typeface="Arial"/>
                <a:ea typeface="Arial"/>
                <a:cs typeface="Arial"/>
                <a:sym typeface="Arial"/>
              </a:rPr>
              <a:t>Europarc</a:t>
            </a:r>
            <a:r>
              <a:rPr lang="es-ES" sz="2800" dirty="0">
                <a:solidFill>
                  <a:schemeClr val="dk1"/>
                </a:solidFill>
                <a:latin typeface="Arial"/>
                <a:ea typeface="Arial"/>
                <a:cs typeface="Arial"/>
                <a:sym typeface="Arial"/>
              </a:rPr>
              <a:t> FEDERATION</a:t>
            </a:r>
            <a:endParaRPr sz="2800" dirty="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lvl="0"/>
            <a:r>
              <a:rPr lang="es-ES" b="1" dirty="0"/>
              <a:t>E. </a:t>
            </a:r>
            <a:r>
              <a:rPr lang="es-ES" b="1" dirty="0" err="1"/>
              <a:t>Conclusões</a:t>
            </a:r>
            <a:r>
              <a:rPr lang="es-ES" b="1" dirty="0"/>
              <a:t> </a:t>
            </a:r>
            <a:endParaRPr dirty="0"/>
          </a:p>
        </p:txBody>
      </p:sp>
      <p:sp>
        <p:nvSpPr>
          <p:cNvPr id="200" name="Google Shape;200;p22"/>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3"/>
          <p:cNvSpPr txBox="1">
            <a:spLocks noGrp="1"/>
          </p:cNvSpPr>
          <p:nvPr>
            <p:ph type="body" idx="1"/>
          </p:nvPr>
        </p:nvSpPr>
        <p:spPr>
          <a:xfrm>
            <a:off x="788307" y="1959430"/>
            <a:ext cx="22866350" cy="9568542"/>
          </a:xfrm>
          <a:prstGeom prst="rect">
            <a:avLst/>
          </a:prstGeom>
          <a:noFill/>
          <a:ln>
            <a:noFill/>
          </a:ln>
        </p:spPr>
        <p:txBody>
          <a:bodyPr spcFirstLastPara="1" wrap="square" lIns="0" tIns="0" rIns="0" bIns="0" anchor="t" anchorCtr="0">
            <a:normAutofit fontScale="85000" lnSpcReduction="20000"/>
          </a:bodyPr>
          <a:lstStyle/>
          <a:p>
            <a:pPr marL="0" lvl="0" indent="0">
              <a:spcBef>
                <a:spcPts val="0"/>
              </a:spcBef>
              <a:buSzPct val="100000"/>
            </a:pPr>
            <a:r>
              <a:rPr lang="pt-PT" dirty="0"/>
              <a:t>O turismo sustentável já não é um conceito de nicho, mas sim uma necessidade fundamental para o futuro da indústria do turismo. À medida que o turismo global continua a crescer, a necessidade de gerir os seus impactos ambientais, sociais e económicos torna-se cada vez mais urgente. Este módulo analisou as origens e a evolução do turismo sustentável, as três dimensões que sustentam a sua definição e o papel fundamental das políticas públicas na orientação de práticas sustentáveis.</a:t>
            </a:r>
          </a:p>
          <a:p>
            <a:pPr marL="0" lvl="0" indent="0">
              <a:spcBef>
                <a:spcPts val="0"/>
              </a:spcBef>
              <a:buSzPct val="100000"/>
            </a:pPr>
            <a:r>
              <a:rPr lang="es-ES" dirty="0"/>
              <a:t> </a:t>
            </a:r>
            <a:endParaRPr dirty="0"/>
          </a:p>
          <a:p>
            <a:pPr marL="0" lvl="0" indent="0">
              <a:buSzPct val="100000"/>
            </a:pPr>
            <a:r>
              <a:rPr lang="pt-PT" dirty="0"/>
              <a:t>Através de uma compreensão mais profunda dos princípios do desenvolvimento sustentável, os alunos ficam mais bem preparados para avaliar as consequências do turismo e contribuir para modelos turísticos mais equilibrados, equitativos e regenerativos. A transição do turismo de massa para a sustentabilidade requer esforços coordenados em todos os níveis da sociedade: governos, empresas, comunidades e viajantes.</a:t>
            </a:r>
          </a:p>
          <a:p>
            <a:pPr marL="0" lvl="0" indent="0">
              <a:buSzPct val="100000"/>
            </a:pPr>
            <a:endParaRPr lang="pt-PT" dirty="0"/>
          </a:p>
          <a:p>
            <a:pPr marL="0" lvl="0" indent="0">
              <a:buSzPct val="100000"/>
            </a:pPr>
            <a:r>
              <a:rPr lang="pt-PT" dirty="0"/>
              <a:t>O futuro do turismo reside não só na preservação do que já existe, mas também na melhoria ativa dos destinos e das comunidades que acolhem os viajantes.</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0"/>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lvl="0"/>
            <a:r>
              <a:rPr lang="es-ES" b="1" dirty="0"/>
              <a:t>F. </a:t>
            </a:r>
            <a:r>
              <a:rPr lang="es-ES" b="1" dirty="0" err="1"/>
              <a:t>Referências</a:t>
            </a:r>
            <a:endParaRPr dirty="0"/>
          </a:p>
        </p:txBody>
      </p:sp>
      <p:sp>
        <p:nvSpPr>
          <p:cNvPr id="211" name="Google Shape;211;p20"/>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1"/>
          <p:cNvSpPr txBox="1">
            <a:spLocks noGrp="1"/>
          </p:cNvSpPr>
          <p:nvPr>
            <p:ph type="body" idx="1"/>
          </p:nvPr>
        </p:nvSpPr>
        <p:spPr>
          <a:xfrm>
            <a:off x="814643" y="1321035"/>
            <a:ext cx="22866350" cy="9933214"/>
          </a:xfrm>
          <a:prstGeom prst="rect">
            <a:avLst/>
          </a:prstGeom>
          <a:noFill/>
          <a:ln>
            <a:noFill/>
          </a:ln>
        </p:spPr>
        <p:txBody>
          <a:bodyPr spcFirstLastPara="1" wrap="square" lIns="0" tIns="0" rIns="0" bIns="0" anchor="t" anchorCtr="0">
            <a:noAutofit/>
          </a:bodyPr>
          <a:lstStyle/>
          <a:p>
            <a:pPr marL="0" lvl="0" indent="-228600" algn="l" rtl="0">
              <a:lnSpc>
                <a:spcPct val="150000"/>
              </a:lnSpc>
              <a:spcBef>
                <a:spcPts val="0"/>
              </a:spcBef>
              <a:spcAft>
                <a:spcPts val="0"/>
              </a:spcAft>
              <a:buClr>
                <a:srgbClr val="323232"/>
              </a:buClr>
              <a:buSzPts val="3600"/>
              <a:buFont typeface="Arial"/>
              <a:buChar char="•"/>
            </a:pPr>
            <a:r>
              <a:rPr lang="es-ES" sz="3600" b="1" dirty="0"/>
              <a:t>Brundtland, G. H.</a:t>
            </a:r>
            <a:r>
              <a:rPr lang="es-ES" sz="3600" dirty="0"/>
              <a:t> (1987). </a:t>
            </a:r>
            <a:r>
              <a:rPr lang="es-ES" sz="3600" i="1" dirty="0" err="1"/>
              <a:t>Our</a:t>
            </a:r>
            <a:r>
              <a:rPr lang="es-ES" sz="3600" i="1" dirty="0"/>
              <a:t> </a:t>
            </a:r>
            <a:r>
              <a:rPr lang="es-ES" sz="3600" i="1" dirty="0" err="1"/>
              <a:t>Common</a:t>
            </a:r>
            <a:r>
              <a:rPr lang="es-ES" sz="3600" i="1" dirty="0"/>
              <a:t> Future: </a:t>
            </a:r>
            <a:r>
              <a:rPr lang="es-ES" sz="3600" i="1" dirty="0" err="1"/>
              <a:t>Report</a:t>
            </a:r>
            <a:r>
              <a:rPr lang="es-ES" sz="3600" i="1" dirty="0"/>
              <a:t> </a:t>
            </a:r>
            <a:r>
              <a:rPr lang="es-ES" sz="3600" i="1" dirty="0" err="1"/>
              <a:t>of</a:t>
            </a:r>
            <a:r>
              <a:rPr lang="es-ES" sz="3600" i="1" dirty="0"/>
              <a:t> </a:t>
            </a:r>
            <a:r>
              <a:rPr lang="es-ES" sz="3600" i="1" dirty="0" err="1"/>
              <a:t>the</a:t>
            </a:r>
            <a:r>
              <a:rPr lang="es-ES" sz="3600" i="1" dirty="0"/>
              <a:t> </a:t>
            </a:r>
            <a:r>
              <a:rPr lang="es-ES" sz="3600" i="1" dirty="0" err="1"/>
              <a:t>World</a:t>
            </a:r>
            <a:r>
              <a:rPr lang="es-ES" sz="3600" i="1" dirty="0"/>
              <a:t> </a:t>
            </a:r>
            <a:r>
              <a:rPr lang="es-ES" sz="3600" i="1" dirty="0" err="1"/>
              <a:t>Commission</a:t>
            </a:r>
            <a:r>
              <a:rPr lang="es-ES" sz="3600" i="1" dirty="0"/>
              <a:t> </a:t>
            </a:r>
            <a:r>
              <a:rPr lang="es-ES" sz="3600" i="1" dirty="0" err="1"/>
              <a:t>on</a:t>
            </a:r>
            <a:r>
              <a:rPr lang="es-ES" sz="3600" i="1" dirty="0"/>
              <a:t> Environment and Development</a:t>
            </a:r>
            <a:r>
              <a:rPr lang="es-ES" sz="3600" dirty="0"/>
              <a:t>. Oxford </a:t>
            </a:r>
            <a:r>
              <a:rPr lang="es-ES" sz="3600" dirty="0" err="1"/>
              <a:t>University</a:t>
            </a:r>
            <a:r>
              <a:rPr lang="es-ES" sz="3600" dirty="0"/>
              <a:t> </a:t>
            </a:r>
            <a:r>
              <a:rPr lang="es-ES" sz="3600" i="1" dirty="0" err="1"/>
              <a:t>Commission</a:t>
            </a:r>
            <a:r>
              <a:rPr lang="es-ES" sz="3600" i="1" dirty="0"/>
              <a:t> </a:t>
            </a:r>
            <a:r>
              <a:rPr lang="es-ES" sz="3600" i="1" dirty="0" err="1"/>
              <a:t>on</a:t>
            </a:r>
            <a:r>
              <a:rPr lang="es-ES" sz="3600" i="1" dirty="0"/>
              <a:t> Environment and Development</a:t>
            </a:r>
            <a:r>
              <a:rPr lang="es-ES" sz="3600" dirty="0"/>
              <a:t>. Oxford </a:t>
            </a:r>
            <a:r>
              <a:rPr lang="es-ES" sz="3600" dirty="0" err="1"/>
              <a:t>University</a:t>
            </a:r>
            <a:r>
              <a:rPr lang="es-ES" sz="3600" dirty="0"/>
              <a:t> </a:t>
            </a:r>
            <a:r>
              <a:rPr lang="es-ES" sz="3600" dirty="0" err="1"/>
              <a:t>Press</a:t>
            </a:r>
            <a:r>
              <a:rPr lang="es-ES" sz="3600" dirty="0"/>
              <a:t>.</a:t>
            </a:r>
            <a:endParaRPr dirty="0"/>
          </a:p>
          <a:p>
            <a:pPr marL="0" lvl="0" indent="-228600" algn="l" rtl="0">
              <a:lnSpc>
                <a:spcPct val="150000"/>
              </a:lnSpc>
              <a:spcBef>
                <a:spcPts val="2000"/>
              </a:spcBef>
              <a:spcAft>
                <a:spcPts val="0"/>
              </a:spcAft>
              <a:buClr>
                <a:srgbClr val="323232"/>
              </a:buClr>
              <a:buSzPts val="3600"/>
              <a:buFont typeface="Arial"/>
              <a:buChar char="•"/>
            </a:pPr>
            <a:r>
              <a:rPr lang="es-ES" sz="3600" b="1" dirty="0" err="1"/>
              <a:t>Katsoni</a:t>
            </a:r>
            <a:r>
              <a:rPr lang="es-ES" sz="3600" b="1" dirty="0"/>
              <a:t>, V.</a:t>
            </a:r>
            <a:r>
              <a:rPr lang="es-ES" sz="3600" dirty="0"/>
              <a:t> (2024). </a:t>
            </a:r>
            <a:r>
              <a:rPr lang="es-ES" sz="3600" dirty="0" err="1"/>
              <a:t>Unpacking</a:t>
            </a:r>
            <a:r>
              <a:rPr lang="es-ES" sz="3600" dirty="0"/>
              <a:t> </a:t>
            </a:r>
            <a:r>
              <a:rPr lang="es-ES" sz="3600" dirty="0" err="1"/>
              <a:t>the</a:t>
            </a:r>
            <a:r>
              <a:rPr lang="es-ES" sz="3600" dirty="0"/>
              <a:t> </a:t>
            </a:r>
            <a:r>
              <a:rPr lang="es-ES" sz="3600" dirty="0" err="1"/>
              <a:t>economic</a:t>
            </a:r>
            <a:r>
              <a:rPr lang="es-ES" sz="3600" dirty="0"/>
              <a:t> </a:t>
            </a:r>
            <a:r>
              <a:rPr lang="es-ES" sz="3600" dirty="0" err="1"/>
              <a:t>impact</a:t>
            </a:r>
            <a:r>
              <a:rPr lang="es-ES" sz="3600" dirty="0"/>
              <a:t> </a:t>
            </a:r>
            <a:r>
              <a:rPr lang="es-ES" sz="3600" dirty="0" err="1"/>
              <a:t>of</a:t>
            </a:r>
            <a:r>
              <a:rPr lang="es-ES" sz="3600" dirty="0"/>
              <a:t> </a:t>
            </a:r>
            <a:r>
              <a:rPr lang="es-ES" sz="3600" dirty="0" err="1"/>
              <a:t>tourism</a:t>
            </a:r>
            <a:r>
              <a:rPr lang="es-ES" sz="3600" dirty="0"/>
              <a:t>: A multidimensional </a:t>
            </a:r>
            <a:r>
              <a:rPr lang="es-ES" sz="3600" dirty="0" err="1"/>
              <a:t>analysis</a:t>
            </a:r>
            <a:r>
              <a:rPr lang="es-ES" sz="3600" dirty="0"/>
              <a:t>. </a:t>
            </a:r>
            <a:r>
              <a:rPr lang="es-ES" sz="3600" i="1" dirty="0" err="1"/>
              <a:t>Journal</a:t>
            </a:r>
            <a:r>
              <a:rPr lang="es-ES" sz="3600" i="1" dirty="0"/>
              <a:t> </a:t>
            </a:r>
            <a:r>
              <a:rPr lang="es-ES" sz="3600" i="1" dirty="0" err="1"/>
              <a:t>of</a:t>
            </a:r>
            <a:r>
              <a:rPr lang="es-ES" sz="3600" i="1" dirty="0"/>
              <a:t> </a:t>
            </a:r>
            <a:r>
              <a:rPr lang="es-ES" sz="3600" i="1" dirty="0" err="1"/>
              <a:t>Tourism</a:t>
            </a:r>
            <a:r>
              <a:rPr lang="es-ES" sz="3600" i="1" dirty="0"/>
              <a:t> </a:t>
            </a:r>
            <a:r>
              <a:rPr lang="es-ES" sz="3600" i="1" dirty="0" err="1"/>
              <a:t>Economics</a:t>
            </a:r>
            <a:r>
              <a:rPr lang="es-ES" sz="3600" dirty="0"/>
              <a:t>, 30(2), 145–163. https://colab.ws/articles/10.1016%2Fj.jclepro.2024.143947</a:t>
            </a:r>
            <a:endParaRPr dirty="0"/>
          </a:p>
          <a:p>
            <a:pPr marL="0" lvl="0" indent="-228600" algn="l" rtl="0">
              <a:lnSpc>
                <a:spcPct val="150000"/>
              </a:lnSpc>
              <a:spcBef>
                <a:spcPts val="2000"/>
              </a:spcBef>
              <a:spcAft>
                <a:spcPts val="0"/>
              </a:spcAft>
              <a:buClr>
                <a:srgbClr val="323232"/>
              </a:buClr>
              <a:buSzPts val="3600"/>
              <a:buFont typeface="Arial"/>
              <a:buChar char="•"/>
            </a:pPr>
            <a:r>
              <a:rPr lang="es-ES" sz="3600" b="1" dirty="0" err="1"/>
              <a:t>Kurniawan</a:t>
            </a:r>
            <a:r>
              <a:rPr lang="es-ES" sz="3600" b="1" dirty="0"/>
              <a:t>, R</a:t>
            </a:r>
            <a:r>
              <a:rPr lang="es-ES" sz="3600" dirty="0"/>
              <a:t>. (2024). </a:t>
            </a:r>
            <a:r>
              <a:rPr lang="es-ES" sz="3600" dirty="0" err="1"/>
              <a:t>Sustainable</a:t>
            </a:r>
            <a:r>
              <a:rPr lang="es-ES" sz="3600" dirty="0"/>
              <a:t> </a:t>
            </a:r>
            <a:r>
              <a:rPr lang="es-ES" sz="3600" dirty="0" err="1"/>
              <a:t>tourism</a:t>
            </a:r>
            <a:r>
              <a:rPr lang="es-ES" sz="3600" dirty="0"/>
              <a:t> </a:t>
            </a:r>
            <a:r>
              <a:rPr lang="es-ES" sz="3600" dirty="0" err="1"/>
              <a:t>development</a:t>
            </a:r>
            <a:r>
              <a:rPr lang="es-ES" sz="3600" dirty="0"/>
              <a:t>: A </a:t>
            </a:r>
            <a:r>
              <a:rPr lang="es-ES" sz="3600" dirty="0" err="1"/>
              <a:t>systematic</a:t>
            </a:r>
            <a:r>
              <a:rPr lang="es-ES" sz="3600" dirty="0"/>
              <a:t> </a:t>
            </a:r>
            <a:r>
              <a:rPr lang="es-ES" sz="3600" dirty="0" err="1"/>
              <a:t>literature</a:t>
            </a:r>
            <a:r>
              <a:rPr lang="es-ES" sz="3600" dirty="0"/>
              <a:t> </a:t>
            </a:r>
            <a:r>
              <a:rPr lang="es-ES" sz="3600" dirty="0" err="1"/>
              <a:t>review</a:t>
            </a:r>
            <a:r>
              <a:rPr lang="es-ES" sz="3600" dirty="0"/>
              <a:t> </a:t>
            </a:r>
            <a:r>
              <a:rPr lang="es-ES" sz="3600" dirty="0" err="1"/>
              <a:t>of</a:t>
            </a:r>
            <a:r>
              <a:rPr lang="es-ES" sz="3600" dirty="0"/>
              <a:t> </a:t>
            </a:r>
            <a:r>
              <a:rPr lang="es-ES" sz="3600" dirty="0" err="1"/>
              <a:t>best</a:t>
            </a:r>
            <a:r>
              <a:rPr lang="es-ES" sz="3600" dirty="0"/>
              <a:t> </a:t>
            </a:r>
            <a:r>
              <a:rPr lang="es-ES" sz="3600" dirty="0" err="1"/>
              <a:t>practices</a:t>
            </a:r>
            <a:r>
              <a:rPr lang="es-ES" sz="3600" dirty="0"/>
              <a:t> and </a:t>
            </a:r>
            <a:r>
              <a:rPr lang="es-ES" sz="3600" dirty="0" err="1"/>
              <a:t>emerging</a:t>
            </a:r>
            <a:r>
              <a:rPr lang="es-ES" sz="3600" dirty="0"/>
              <a:t> </a:t>
            </a:r>
            <a:r>
              <a:rPr lang="es-ES" sz="3600" dirty="0" err="1"/>
              <a:t>trends</a:t>
            </a:r>
            <a:r>
              <a:rPr lang="es-ES" sz="3600" dirty="0"/>
              <a:t>. </a:t>
            </a:r>
            <a:r>
              <a:rPr lang="es-ES" sz="3600" i="1" dirty="0" err="1"/>
              <a:t>Tourism</a:t>
            </a:r>
            <a:r>
              <a:rPr lang="es-ES" sz="3600" i="1" dirty="0"/>
              <a:t> Management </a:t>
            </a:r>
            <a:r>
              <a:rPr lang="es-ES" sz="3600" i="1" dirty="0" err="1"/>
              <a:t>Perspectives</a:t>
            </a:r>
            <a:r>
              <a:rPr lang="es-ES" sz="3600" dirty="0"/>
              <a:t>, 49, 101090. https://doi.org/10.1016/j.tmp.2024.101090</a:t>
            </a:r>
            <a:endParaRPr dirty="0"/>
          </a:p>
          <a:p>
            <a:pPr marL="0" lvl="0" indent="-228600" algn="l" rtl="0">
              <a:lnSpc>
                <a:spcPct val="150000"/>
              </a:lnSpc>
              <a:spcBef>
                <a:spcPts val="2000"/>
              </a:spcBef>
              <a:spcAft>
                <a:spcPts val="0"/>
              </a:spcAft>
              <a:buClr>
                <a:srgbClr val="323232"/>
              </a:buClr>
              <a:buSzPts val="3600"/>
              <a:buFont typeface="Arial"/>
              <a:buChar char="•"/>
            </a:pPr>
            <a:r>
              <a:rPr lang="es-ES" sz="3600" b="1" dirty="0" err="1"/>
              <a:t>Lenzen</a:t>
            </a:r>
            <a:r>
              <a:rPr lang="es-ES" sz="3600" b="1" dirty="0"/>
              <a:t>, M., </a:t>
            </a:r>
            <a:r>
              <a:rPr lang="es-ES" sz="3600" b="1" dirty="0" err="1"/>
              <a:t>Sun</a:t>
            </a:r>
            <a:r>
              <a:rPr lang="es-ES" sz="3600" b="1" dirty="0"/>
              <a:t>, Y. Y., </a:t>
            </a:r>
            <a:r>
              <a:rPr lang="es-ES" sz="3600" b="1" dirty="0" err="1"/>
              <a:t>Faturay</a:t>
            </a:r>
            <a:r>
              <a:rPr lang="es-ES" sz="3600" b="1" dirty="0"/>
              <a:t>, F., </a:t>
            </a:r>
            <a:r>
              <a:rPr lang="es-ES" sz="3600" b="1" dirty="0" err="1"/>
              <a:t>Ting</a:t>
            </a:r>
            <a:r>
              <a:rPr lang="es-ES" sz="3600" b="1" dirty="0"/>
              <a:t>, Y. P., </a:t>
            </a:r>
            <a:r>
              <a:rPr lang="es-ES" sz="3600" b="1" dirty="0" err="1"/>
              <a:t>Geschke</a:t>
            </a:r>
            <a:r>
              <a:rPr lang="es-ES" sz="3600" b="1" dirty="0"/>
              <a:t>, A., &amp; Malik, A.</a:t>
            </a:r>
            <a:r>
              <a:rPr lang="es-ES" sz="3600" dirty="0"/>
              <a:t> (2018). </a:t>
            </a:r>
            <a:r>
              <a:rPr lang="es-ES" sz="3600" dirty="0" err="1"/>
              <a:t>The</a:t>
            </a:r>
            <a:r>
              <a:rPr lang="es-ES" sz="3600" dirty="0"/>
              <a:t> </a:t>
            </a:r>
            <a:r>
              <a:rPr lang="es-ES" sz="3600" dirty="0" err="1"/>
              <a:t>carbon</a:t>
            </a:r>
            <a:r>
              <a:rPr lang="es-ES" sz="3600" dirty="0"/>
              <a:t> </a:t>
            </a:r>
            <a:r>
              <a:rPr lang="es-ES" sz="3600" dirty="0" err="1"/>
              <a:t>footprint</a:t>
            </a:r>
            <a:r>
              <a:rPr lang="es-ES" sz="3600" dirty="0"/>
              <a:t> </a:t>
            </a:r>
            <a:r>
              <a:rPr lang="es-ES" sz="3600" dirty="0" err="1"/>
              <a:t>of</a:t>
            </a:r>
            <a:r>
              <a:rPr lang="es-ES" sz="3600" dirty="0"/>
              <a:t> global </a:t>
            </a:r>
            <a:r>
              <a:rPr lang="es-ES" sz="3600" dirty="0" err="1"/>
              <a:t>tourism</a:t>
            </a:r>
            <a:r>
              <a:rPr lang="es-ES" sz="3600" dirty="0"/>
              <a:t>. </a:t>
            </a:r>
            <a:r>
              <a:rPr lang="es-ES" sz="3600" i="1" dirty="0" err="1"/>
              <a:t>Nature</a:t>
            </a:r>
            <a:r>
              <a:rPr lang="es-ES" sz="3600" i="1" dirty="0"/>
              <a:t> </a:t>
            </a:r>
            <a:r>
              <a:rPr lang="es-ES" sz="3600" i="1" dirty="0" err="1"/>
              <a:t>Climate</a:t>
            </a:r>
            <a:r>
              <a:rPr lang="es-ES" sz="3600" i="1" dirty="0"/>
              <a:t> Change</a:t>
            </a:r>
            <a:r>
              <a:rPr lang="es-ES" sz="3600" dirty="0"/>
              <a:t>, 8(6), 522–528. https://www.researchgate.net/publication/379457786_Sustainable_Tourism_Development_A_Systematic_Literature_Review_of_Best_Practices_and_Emerging_Trends</a:t>
            </a:r>
            <a:endParaRPr dirty="0"/>
          </a:p>
          <a:p>
            <a:pPr marL="0" lvl="0" indent="-228600" algn="l" rtl="0">
              <a:lnSpc>
                <a:spcPct val="150000"/>
              </a:lnSpc>
              <a:spcBef>
                <a:spcPts val="2000"/>
              </a:spcBef>
              <a:spcAft>
                <a:spcPts val="0"/>
              </a:spcAft>
              <a:buClr>
                <a:srgbClr val="323232"/>
              </a:buClr>
              <a:buSzPts val="3600"/>
              <a:buFont typeface="Arial"/>
              <a:buChar char="•"/>
            </a:pPr>
            <a:r>
              <a:rPr lang="es-ES" sz="3600" b="1" dirty="0" err="1"/>
              <a:t>United</a:t>
            </a:r>
            <a:r>
              <a:rPr lang="es-ES" sz="3600" b="1" dirty="0"/>
              <a:t> Nations </a:t>
            </a:r>
            <a:r>
              <a:rPr lang="es-ES" sz="3600" b="1" dirty="0" err="1"/>
              <a:t>World</a:t>
            </a:r>
            <a:r>
              <a:rPr lang="es-ES" sz="3600" b="1" dirty="0"/>
              <a:t> </a:t>
            </a:r>
            <a:r>
              <a:rPr lang="es-ES" sz="3600" b="1" dirty="0" err="1"/>
              <a:t>Tourism</a:t>
            </a:r>
            <a:r>
              <a:rPr lang="es-ES" sz="3600" b="1" dirty="0"/>
              <a:t> </a:t>
            </a:r>
            <a:r>
              <a:rPr lang="es-ES" sz="3600" b="1" dirty="0" err="1"/>
              <a:t>Organization</a:t>
            </a:r>
            <a:r>
              <a:rPr lang="es-ES" sz="3600" b="1" dirty="0"/>
              <a:t>. </a:t>
            </a:r>
            <a:r>
              <a:rPr lang="es-ES" sz="3600" dirty="0"/>
              <a:t>(2005). </a:t>
            </a:r>
            <a:r>
              <a:rPr lang="es-ES" sz="3600" i="1" dirty="0" err="1"/>
              <a:t>Making</a:t>
            </a:r>
            <a:r>
              <a:rPr lang="es-ES" sz="3600" i="1" dirty="0"/>
              <a:t> </a:t>
            </a:r>
            <a:r>
              <a:rPr lang="es-ES" sz="3600" i="1" dirty="0" err="1"/>
              <a:t>tourism</a:t>
            </a:r>
            <a:r>
              <a:rPr lang="es-ES" sz="3600" i="1" dirty="0"/>
              <a:t> more </a:t>
            </a:r>
            <a:r>
              <a:rPr lang="es-ES" sz="3600" i="1" dirty="0" err="1"/>
              <a:t>sustainable</a:t>
            </a:r>
            <a:r>
              <a:rPr lang="es-ES" sz="3600" i="1" dirty="0"/>
              <a:t>: A guide </a:t>
            </a:r>
            <a:r>
              <a:rPr lang="es-ES" sz="3600" i="1" dirty="0" err="1"/>
              <a:t>for</a:t>
            </a:r>
            <a:r>
              <a:rPr lang="es-ES" sz="3600" i="1" dirty="0"/>
              <a:t> </a:t>
            </a:r>
            <a:r>
              <a:rPr lang="es-ES" sz="3600" i="1" dirty="0" err="1"/>
              <a:t>policy</a:t>
            </a:r>
            <a:r>
              <a:rPr lang="es-ES" sz="3600" i="1" dirty="0"/>
              <a:t> </a:t>
            </a:r>
            <a:r>
              <a:rPr lang="es-ES" sz="3600" i="1" dirty="0" err="1"/>
              <a:t>makers</a:t>
            </a:r>
            <a:r>
              <a:rPr lang="es-ES" sz="3600" dirty="0"/>
              <a:t>. UNWTO &amp; UNEP.</a:t>
            </a:r>
            <a:r>
              <a:rPr lang="es-ES" sz="3600" b="1" dirty="0"/>
              <a:t> </a:t>
            </a:r>
            <a:endParaRPr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4"/>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dirty="0"/>
              <a:t>ATIVIDADE</a:t>
            </a:r>
            <a:endParaRPr dirty="0"/>
          </a:p>
        </p:txBody>
      </p:sp>
      <p:sp>
        <p:nvSpPr>
          <p:cNvPr id="222" name="Google Shape;222;p24"/>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5"/>
          <p:cNvSpPr txBox="1">
            <a:spLocks noGrp="1"/>
          </p:cNvSpPr>
          <p:nvPr>
            <p:ph type="body" idx="1"/>
          </p:nvPr>
        </p:nvSpPr>
        <p:spPr>
          <a:xfrm>
            <a:off x="8491538" y="859536"/>
            <a:ext cx="15130462" cy="11923776"/>
          </a:xfrm>
          <a:prstGeom prst="rect">
            <a:avLst/>
          </a:prstGeom>
          <a:noFill/>
          <a:ln>
            <a:noFill/>
          </a:ln>
        </p:spPr>
        <p:txBody>
          <a:bodyPr spcFirstLastPara="1" wrap="square" lIns="0" tIns="0" rIns="0" bIns="0" anchor="t" anchorCtr="0">
            <a:normAutofit fontScale="77500" lnSpcReduction="20000"/>
          </a:bodyPr>
          <a:lstStyle/>
          <a:p>
            <a:pPr marL="0" lvl="0" indent="0">
              <a:spcBef>
                <a:spcPts val="0"/>
              </a:spcBef>
              <a:buSzPct val="100000"/>
            </a:pPr>
            <a:r>
              <a:rPr lang="pt-PT" dirty="0"/>
              <a:t>Quais são os três pilares principais do turismo sustentável e por que é importante abordá-los em conjunto?</a:t>
            </a:r>
          </a:p>
          <a:p>
            <a:pPr marL="0" lvl="0" indent="0">
              <a:spcBef>
                <a:spcPts val="0"/>
              </a:spcBef>
              <a:buSzPct val="100000"/>
            </a:pPr>
            <a:endParaRPr lang="pt-PT" dirty="0"/>
          </a:p>
          <a:p>
            <a:pPr marL="0" lvl="0" indent="0">
              <a:spcBef>
                <a:spcPts val="0"/>
              </a:spcBef>
              <a:buSzPct val="100000"/>
            </a:pPr>
            <a:r>
              <a:rPr lang="pt-PT" dirty="0"/>
              <a:t>De que forma o turismo de massa contribuiu para os desafios ambientais e sociais na segunda metade do século XX?</a:t>
            </a:r>
          </a:p>
          <a:p>
            <a:pPr marL="0" lvl="0" indent="0">
              <a:spcBef>
                <a:spcPts val="0"/>
              </a:spcBef>
              <a:buSzPct val="100000"/>
            </a:pPr>
            <a:endParaRPr lang="pt-PT" dirty="0"/>
          </a:p>
          <a:p>
            <a:pPr marL="0" lvl="0" indent="0">
              <a:spcBef>
                <a:spcPts val="0"/>
              </a:spcBef>
              <a:buSzPct val="100000"/>
            </a:pPr>
            <a:r>
              <a:rPr lang="pt-PT" dirty="0"/>
              <a:t>O que distingue um turista responsável num modelo sustentável de um num modelo regenerativo?</a:t>
            </a:r>
          </a:p>
          <a:p>
            <a:pPr marL="0" lvl="0" indent="0">
              <a:spcBef>
                <a:spcPts val="0"/>
              </a:spcBef>
              <a:buSzPct val="100000"/>
            </a:pPr>
            <a:endParaRPr lang="pt-PT" dirty="0"/>
          </a:p>
          <a:p>
            <a:pPr marL="0" lvl="0" indent="0">
              <a:spcBef>
                <a:spcPts val="0"/>
              </a:spcBef>
              <a:buSzPct val="100000"/>
            </a:pPr>
            <a:r>
              <a:rPr lang="pt-PT" dirty="0"/>
              <a:t>Dê um exemplo de como as políticas públicas podem apoiar o desenvolvimento do turismo sustentável.</a:t>
            </a:r>
          </a:p>
          <a:p>
            <a:pPr marL="0" lvl="0" indent="0">
              <a:spcBef>
                <a:spcPts val="0"/>
              </a:spcBef>
              <a:buSzPct val="100000"/>
            </a:pPr>
            <a:endParaRPr lang="pt-PT" dirty="0"/>
          </a:p>
          <a:p>
            <a:pPr marL="0" lvl="0" indent="0">
              <a:spcBef>
                <a:spcPts val="0"/>
              </a:spcBef>
              <a:buSzPct val="100000"/>
            </a:pPr>
            <a:r>
              <a:rPr lang="pt-PT" dirty="0"/>
              <a:t>Qual é um exemplo concreto de uma iniciativa de turismo regenerativo e o que a torna regenerativa?</a:t>
            </a:r>
          </a:p>
          <a:p>
            <a:pPr marL="0" lvl="0" indent="0">
              <a:spcBef>
                <a:spcPts val="0"/>
              </a:spcBef>
              <a:buSzPct val="100000"/>
            </a:pPr>
            <a:endParaRPr lang="pt-PT" dirty="0"/>
          </a:p>
          <a:p>
            <a:pPr marL="0" lvl="0" indent="0">
              <a:spcBef>
                <a:spcPts val="0"/>
              </a:spcBef>
              <a:buSzPct val="100000"/>
            </a:pPr>
            <a:r>
              <a:rPr lang="pt-PT" dirty="0"/>
              <a:t>Escolha uma das seguintes sugestões e escreva um pequeno parágrafo (4–5 frases).</a:t>
            </a:r>
          </a:p>
          <a:p>
            <a:pPr marL="0" lvl="0" indent="0">
              <a:spcBef>
                <a:spcPts val="0"/>
              </a:spcBef>
              <a:buSzPct val="100000"/>
            </a:pPr>
            <a:endParaRPr lang="pt-PT" dirty="0"/>
          </a:p>
          <a:p>
            <a:pPr marL="0" lvl="0" indent="0">
              <a:spcBef>
                <a:spcPts val="0"/>
              </a:spcBef>
              <a:buSzPct val="100000"/>
            </a:pPr>
            <a:r>
              <a:rPr lang="pt-PT" dirty="0"/>
              <a:t>Pense num local que já tenha visitado ou que conheça bem.</a:t>
            </a:r>
          </a:p>
          <a:p>
            <a:pPr marL="0" lvl="0" indent="0">
              <a:spcBef>
                <a:spcPts val="0"/>
              </a:spcBef>
              <a:buSzPct val="100000"/>
            </a:pPr>
            <a:endParaRPr lang="pt-PT" dirty="0"/>
          </a:p>
          <a:p>
            <a:pPr marL="0" lvl="0" indent="0">
              <a:spcBef>
                <a:spcPts val="0"/>
              </a:spcBef>
              <a:buSzPct val="100000"/>
            </a:pPr>
            <a:r>
              <a:rPr lang="pt-PT" dirty="0"/>
              <a:t>Descreveria o modelo de turismo desse local como de massa, sustentável ou regenerativo? Porquê?</a:t>
            </a:r>
          </a:p>
          <a:p>
            <a:pPr marL="0" lvl="0" indent="0">
              <a:spcBef>
                <a:spcPts val="0"/>
              </a:spcBef>
              <a:buSzPct val="100000"/>
            </a:pPr>
            <a:r>
              <a:rPr lang="pt-PT" dirty="0"/>
              <a:t>Na sua opinião, qual é o maior obstáculo à transição do turismo de massa para o turismo regenerativo? Como poderia ser superado?</a:t>
            </a:r>
          </a:p>
        </p:txBody>
      </p:sp>
      <p:sp>
        <p:nvSpPr>
          <p:cNvPr id="228" name="Google Shape;228;p25"/>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fontScale="90000"/>
          </a:bodyPr>
          <a:lstStyle/>
          <a:p>
            <a:pPr lvl="0"/>
            <a:r>
              <a:rPr lang="es-ES" dirty="0"/>
              <a:t>Responda </a:t>
            </a:r>
            <a:r>
              <a:rPr lang="es-ES" dirty="0" err="1"/>
              <a:t>às</a:t>
            </a:r>
            <a:r>
              <a:rPr lang="es-ES" dirty="0"/>
              <a:t> </a:t>
            </a:r>
            <a:r>
              <a:rPr lang="es-ES" dirty="0" err="1"/>
              <a:t>seguintes</a:t>
            </a:r>
            <a:r>
              <a:rPr lang="es-ES" dirty="0"/>
              <a:t> </a:t>
            </a:r>
            <a:r>
              <a:rPr lang="es-ES" dirty="0" err="1"/>
              <a:t>perguntas</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6"/>
          <p:cNvSpPr txBox="1">
            <a:spLocks noGrp="1"/>
          </p:cNvSpPr>
          <p:nvPr>
            <p:ph type="title"/>
          </p:nvPr>
        </p:nvSpPr>
        <p:spPr>
          <a:xfrm>
            <a:off x="762001" y="5657851"/>
            <a:ext cx="20689823" cy="3067049"/>
          </a:xfrm>
          <a:prstGeom prst="rect">
            <a:avLst/>
          </a:prstGeom>
          <a:noFill/>
          <a:ln>
            <a:noFill/>
          </a:ln>
        </p:spPr>
        <p:txBody>
          <a:bodyPr spcFirstLastPara="1" wrap="square" lIns="0" tIns="0" rIns="0" bIns="0" anchor="t" anchorCtr="0">
            <a:normAutofit fontScale="90000"/>
          </a:bodyPr>
          <a:lstStyle/>
          <a:p>
            <a:pPr lvl="0">
              <a:buSzPct val="100000"/>
            </a:pPr>
            <a:r>
              <a:rPr lang="es-ES" dirty="0"/>
              <a:t>ATIVIDADES DE APRENDIZAGEM AUTODIRIGIDA</a:t>
            </a:r>
            <a:endParaRPr dirty="0"/>
          </a:p>
        </p:txBody>
      </p:sp>
      <p:sp>
        <p:nvSpPr>
          <p:cNvPr id="234" name="Google Shape;234;p26"/>
          <p:cNvSpPr/>
          <p:nvPr/>
        </p:nvSpPr>
        <p:spPr>
          <a:xfrm>
            <a:off x="587829" y="9339943"/>
            <a:ext cx="10907485" cy="1175657"/>
          </a:xfrm>
          <a:prstGeom prst="rect">
            <a:avLst/>
          </a:prstGeom>
          <a:solidFill>
            <a:srgbClr val="3232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7"/>
          <p:cNvSpPr txBox="1">
            <a:spLocks noGrp="1"/>
          </p:cNvSpPr>
          <p:nvPr>
            <p:ph type="body" idx="1"/>
          </p:nvPr>
        </p:nvSpPr>
        <p:spPr>
          <a:xfrm>
            <a:off x="762000" y="5391150"/>
            <a:ext cx="16709571" cy="5215890"/>
          </a:xfrm>
          <a:prstGeom prst="rect">
            <a:avLst/>
          </a:prstGeom>
          <a:noFill/>
          <a:ln>
            <a:noFill/>
          </a:ln>
        </p:spPr>
        <p:txBody>
          <a:bodyPr spcFirstLastPara="1" wrap="square" lIns="0" tIns="0" rIns="0" bIns="0" anchor="t" anchorCtr="0">
            <a:normAutofit fontScale="77500" lnSpcReduction="20000"/>
          </a:bodyPr>
          <a:lstStyle/>
          <a:p>
            <a:pPr marL="457200" lvl="0" indent="0" algn="l" rtl="0">
              <a:lnSpc>
                <a:spcPct val="90000"/>
              </a:lnSpc>
              <a:spcBef>
                <a:spcPts val="2000"/>
              </a:spcBef>
              <a:spcAft>
                <a:spcPts val="0"/>
              </a:spcAft>
              <a:buNone/>
            </a:pPr>
            <a:r>
              <a:rPr lang="es-ES" dirty="0"/>
              <a:t>1.  #TheSustainableDiner: </a:t>
            </a:r>
            <a:r>
              <a:rPr lang="es-ES" dirty="0" err="1"/>
              <a:t>Cebu</a:t>
            </a:r>
            <a:r>
              <a:rPr lang="es-ES" dirty="0"/>
              <a:t> City </a:t>
            </a:r>
            <a:endParaRPr dirty="0"/>
          </a:p>
          <a:p>
            <a:pPr marL="457200" lvl="0" indent="0" algn="l" rtl="0">
              <a:lnSpc>
                <a:spcPct val="90000"/>
              </a:lnSpc>
              <a:spcBef>
                <a:spcPts val="2000"/>
              </a:spcBef>
              <a:spcAft>
                <a:spcPts val="0"/>
              </a:spcAft>
              <a:buNone/>
            </a:pPr>
            <a:r>
              <a:rPr lang="es-ES" u="sng" dirty="0">
                <a:solidFill>
                  <a:srgbClr val="0000FF"/>
                </a:solidFill>
                <a:hlinkClick r:id="rId3">
                  <a:extLst>
                    <a:ext uri="{A12FA001-AC4F-418D-AE19-62706E023703}">
                      <ahyp:hlinkClr xmlns:ahyp="http://schemas.microsoft.com/office/drawing/2018/hyperlinkcolor" val="tx"/>
                    </a:ext>
                  </a:extLst>
                </a:hlinkClick>
              </a:rPr>
              <a:t>https://www.youtube.com/watch?v=ufEedGDlHGw</a:t>
            </a:r>
            <a:r>
              <a:rPr lang="es-ES" dirty="0">
                <a:solidFill>
                  <a:srgbClr val="0000FF"/>
                </a:solidFill>
              </a:rPr>
              <a:t>  </a:t>
            </a:r>
            <a:endParaRPr dirty="0">
              <a:solidFill>
                <a:srgbClr val="0000FF"/>
              </a:solidFill>
            </a:endParaRPr>
          </a:p>
          <a:p>
            <a:pPr marL="457200" lvl="0" indent="0" algn="l" rtl="0">
              <a:lnSpc>
                <a:spcPct val="90000"/>
              </a:lnSpc>
              <a:spcBef>
                <a:spcPts val="2000"/>
              </a:spcBef>
              <a:spcAft>
                <a:spcPts val="0"/>
              </a:spcAft>
              <a:buNone/>
            </a:pPr>
            <a:r>
              <a:rPr lang="es-ES" dirty="0"/>
              <a:t>2. </a:t>
            </a:r>
            <a:r>
              <a:rPr lang="es-ES" dirty="0" err="1"/>
              <a:t>Exceptional</a:t>
            </a:r>
            <a:r>
              <a:rPr lang="es-ES" dirty="0"/>
              <a:t> </a:t>
            </a:r>
            <a:r>
              <a:rPr lang="es-ES" dirty="0" err="1"/>
              <a:t>Stories</a:t>
            </a:r>
            <a:r>
              <a:rPr lang="es-ES" dirty="0"/>
              <a:t> </a:t>
            </a:r>
            <a:r>
              <a:rPr lang="es-ES" dirty="0" err="1"/>
              <a:t>of</a:t>
            </a:r>
            <a:r>
              <a:rPr lang="es-ES" dirty="0"/>
              <a:t> </a:t>
            </a:r>
            <a:r>
              <a:rPr lang="es-ES" dirty="0" err="1"/>
              <a:t>Sustainable</a:t>
            </a:r>
            <a:r>
              <a:rPr lang="es-ES" dirty="0"/>
              <a:t> </a:t>
            </a:r>
            <a:r>
              <a:rPr lang="es-ES" dirty="0" err="1"/>
              <a:t>Tourism</a:t>
            </a:r>
            <a:r>
              <a:rPr lang="es-ES" dirty="0"/>
              <a:t>: </a:t>
            </a:r>
            <a:r>
              <a:rPr lang="es-ES" dirty="0" err="1"/>
              <a:t>Magical</a:t>
            </a:r>
            <a:r>
              <a:rPr lang="es-ES" dirty="0"/>
              <a:t> </a:t>
            </a:r>
            <a:r>
              <a:rPr lang="es-ES" dirty="0" err="1"/>
              <a:t>Kenya</a:t>
            </a:r>
            <a:r>
              <a:rPr lang="es-ES" dirty="0"/>
              <a:t> </a:t>
            </a:r>
            <a:r>
              <a:rPr lang="es-ES" u="sng" dirty="0">
                <a:solidFill>
                  <a:srgbClr val="0000FF"/>
                </a:solidFill>
                <a:hlinkClick r:id="rId4">
                  <a:extLst>
                    <a:ext uri="{A12FA001-AC4F-418D-AE19-62706E023703}">
                      <ahyp:hlinkClr xmlns:ahyp="http://schemas.microsoft.com/office/drawing/2018/hyperlinkcolor" val="tx"/>
                    </a:ext>
                  </a:extLst>
                </a:hlinkClick>
              </a:rPr>
              <a:t>https://www.youtube.com/watch?v=8b1GTXkjuxU</a:t>
            </a:r>
            <a:r>
              <a:rPr lang="es-ES" u="sng" dirty="0">
                <a:solidFill>
                  <a:srgbClr val="0000FF"/>
                </a:solidFill>
              </a:rPr>
              <a:t>  </a:t>
            </a:r>
            <a:endParaRPr u="sng" dirty="0">
              <a:solidFill>
                <a:srgbClr val="0000FF"/>
              </a:solidFill>
            </a:endParaRPr>
          </a:p>
          <a:p>
            <a:pPr marL="457200" lvl="0" indent="0" algn="l" rtl="0">
              <a:lnSpc>
                <a:spcPct val="90000"/>
              </a:lnSpc>
              <a:spcBef>
                <a:spcPts val="2000"/>
              </a:spcBef>
              <a:spcAft>
                <a:spcPts val="0"/>
              </a:spcAft>
              <a:buNone/>
            </a:pPr>
            <a:r>
              <a:rPr lang="es-ES" dirty="0"/>
              <a:t>3. </a:t>
            </a:r>
            <a:r>
              <a:rPr lang="es-ES" dirty="0" err="1"/>
              <a:t>Destination</a:t>
            </a:r>
            <a:r>
              <a:rPr lang="es-ES" dirty="0"/>
              <a:t> 2030: Global </a:t>
            </a:r>
            <a:r>
              <a:rPr lang="es-ES" dirty="0" err="1"/>
              <a:t>Cities</a:t>
            </a:r>
            <a:r>
              <a:rPr lang="es-ES" dirty="0"/>
              <a:t>’ </a:t>
            </a:r>
            <a:r>
              <a:rPr lang="es-ES" dirty="0" err="1"/>
              <a:t>Readiness</a:t>
            </a:r>
            <a:r>
              <a:rPr lang="es-ES" dirty="0"/>
              <a:t> </a:t>
            </a:r>
            <a:r>
              <a:rPr lang="es-ES" dirty="0" err="1"/>
              <a:t>For</a:t>
            </a:r>
            <a:r>
              <a:rPr lang="es-ES" dirty="0"/>
              <a:t> </a:t>
            </a:r>
            <a:r>
              <a:rPr lang="es-ES" dirty="0" err="1"/>
              <a:t>Sustainable</a:t>
            </a:r>
            <a:r>
              <a:rPr lang="es-ES" dirty="0"/>
              <a:t> </a:t>
            </a:r>
            <a:r>
              <a:rPr lang="es-ES" dirty="0" err="1"/>
              <a:t>Tourism</a:t>
            </a:r>
            <a:r>
              <a:rPr lang="es-ES" dirty="0"/>
              <a:t> </a:t>
            </a:r>
            <a:r>
              <a:rPr lang="es-ES" dirty="0" err="1"/>
              <a:t>Growth</a:t>
            </a:r>
            <a:endParaRPr dirty="0"/>
          </a:p>
          <a:p>
            <a:pPr marL="457200" lvl="0" indent="0" algn="l" rtl="0">
              <a:lnSpc>
                <a:spcPct val="90000"/>
              </a:lnSpc>
              <a:spcBef>
                <a:spcPts val="2000"/>
              </a:spcBef>
              <a:spcAft>
                <a:spcPts val="0"/>
              </a:spcAft>
              <a:buNone/>
            </a:pPr>
            <a:r>
              <a:rPr lang="es-ES" u="sng" dirty="0">
                <a:solidFill>
                  <a:srgbClr val="0000FF"/>
                </a:solidFill>
                <a:hlinkClick r:id="rId5">
                  <a:extLst>
                    <a:ext uri="{A12FA001-AC4F-418D-AE19-62706E023703}">
                      <ahyp:hlinkClr xmlns:ahyp="http://schemas.microsoft.com/office/drawing/2018/hyperlinkcolor" val="tx"/>
                    </a:ext>
                  </a:extLst>
                </a:hlinkClick>
              </a:rPr>
              <a:t>https://tourismanalytics.com/uploads/1/2/0/4/120443739/destination_2030_jll_wttc_report.pdf</a:t>
            </a:r>
            <a:r>
              <a:rPr lang="es-ES" u="sng" dirty="0">
                <a:solidFill>
                  <a:srgbClr val="0000FF"/>
                </a:solidFill>
              </a:rPr>
              <a:t> </a:t>
            </a:r>
            <a:endParaRPr dirty="0"/>
          </a:p>
          <a:p>
            <a:pPr marL="457200" lvl="0" indent="0" algn="l" rtl="0">
              <a:lnSpc>
                <a:spcPct val="90000"/>
              </a:lnSpc>
              <a:spcBef>
                <a:spcPts val="2000"/>
              </a:spcBef>
              <a:spcAft>
                <a:spcPts val="0"/>
              </a:spcAft>
              <a:buNone/>
            </a:pPr>
            <a:endParaRPr dirty="0"/>
          </a:p>
        </p:txBody>
      </p:sp>
      <p:sp>
        <p:nvSpPr>
          <p:cNvPr id="240" name="Google Shape;240;p27"/>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dirty="0"/>
              <a:t>Vídeos</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8"/>
          <p:cNvSpPr txBox="1">
            <a:spLocks noGrp="1"/>
          </p:cNvSpPr>
          <p:nvPr>
            <p:ph type="body" idx="1"/>
          </p:nvPr>
        </p:nvSpPr>
        <p:spPr>
          <a:xfrm>
            <a:off x="762000" y="5391150"/>
            <a:ext cx="16709571" cy="6305550"/>
          </a:xfrm>
          <a:prstGeom prst="rect">
            <a:avLst/>
          </a:prstGeom>
          <a:noFill/>
          <a:ln>
            <a:noFill/>
          </a:ln>
        </p:spPr>
        <p:txBody>
          <a:bodyPr spcFirstLastPara="1" wrap="square" lIns="0" tIns="0" rIns="0" bIns="0" anchor="t" anchorCtr="0">
            <a:normAutofit/>
          </a:bodyPr>
          <a:lstStyle/>
          <a:p>
            <a:pPr lvl="0" indent="-457200">
              <a:spcBef>
                <a:spcPts val="0"/>
              </a:spcBef>
              <a:buSzPts val="5600"/>
            </a:pPr>
            <a:r>
              <a:rPr lang="pt-PT" dirty="0"/>
              <a:t>Analisando o impacto económico do turismo: uma abordagem multidimensional ao desenvolvimento sustentável. </a:t>
            </a:r>
            <a:r>
              <a:rPr lang="es-ES" u="sng" dirty="0">
                <a:solidFill>
                  <a:schemeClr val="hlink"/>
                </a:solidFill>
                <a:highlight>
                  <a:srgbClr val="0000FF"/>
                </a:highlight>
                <a:hlinkClick r:id="rId3"/>
              </a:rPr>
              <a:t>https://www.sciencedirect.com/science/article/pii/S0959652624033961</a:t>
            </a:r>
            <a:r>
              <a:rPr lang="es-ES" dirty="0">
                <a:highlight>
                  <a:srgbClr val="0000FF"/>
                </a:highlight>
              </a:rPr>
              <a:t>   </a:t>
            </a:r>
            <a:endParaRPr dirty="0">
              <a:highlight>
                <a:srgbClr val="0000FF"/>
              </a:highlight>
            </a:endParaRPr>
          </a:p>
          <a:p>
            <a:pPr marL="457200" lvl="0" indent="-215900" algn="l" rtl="0">
              <a:lnSpc>
                <a:spcPct val="90000"/>
              </a:lnSpc>
              <a:spcBef>
                <a:spcPts val="0"/>
              </a:spcBef>
              <a:spcAft>
                <a:spcPts val="0"/>
              </a:spcAft>
              <a:buSzPts val="1800"/>
              <a:buChar char="•"/>
            </a:pPr>
            <a:endParaRPr dirty="0"/>
          </a:p>
        </p:txBody>
      </p:sp>
      <p:sp>
        <p:nvSpPr>
          <p:cNvPr id="246" name="Google Shape;246;p28"/>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dirty="0" err="1"/>
              <a:t>Artigos</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body" idx="1"/>
          </p:nvPr>
        </p:nvSpPr>
        <p:spPr>
          <a:xfrm>
            <a:off x="8491538" y="986589"/>
            <a:ext cx="15130462" cy="12344400"/>
          </a:xfrm>
          <a:prstGeom prst="rect">
            <a:avLst/>
          </a:prstGeom>
          <a:noFill/>
          <a:ln>
            <a:noFill/>
          </a:ln>
        </p:spPr>
        <p:txBody>
          <a:bodyPr spcFirstLastPara="1" wrap="square" lIns="0" tIns="0" rIns="0" bIns="0" anchor="t" anchorCtr="0">
            <a:normAutofit lnSpcReduction="10000"/>
          </a:bodyPr>
          <a:lstStyle/>
          <a:p>
            <a:pPr marL="0" lvl="0" indent="0" algn="l" rtl="0">
              <a:lnSpc>
                <a:spcPct val="90000"/>
              </a:lnSpc>
              <a:spcBef>
                <a:spcPts val="0"/>
              </a:spcBef>
              <a:spcAft>
                <a:spcPts val="0"/>
              </a:spcAft>
              <a:buClr>
                <a:srgbClr val="323232"/>
              </a:buClr>
              <a:buSzPct val="100000"/>
              <a:buNone/>
            </a:pPr>
            <a:r>
              <a:rPr lang="pt-PT" dirty="0"/>
              <a:t>Identificar e analisar cinco exemplos atuais de práticas de turismo sustentável de todo o mundo, com foco em reconhecer como estas refletem pelo menos um dos três pilares do turismo sustentável: económico, social ou ambiental.</a:t>
            </a:r>
          </a:p>
          <a:p>
            <a:pPr marL="0" lvl="0" indent="0" algn="l" rtl="0">
              <a:lnSpc>
                <a:spcPct val="90000"/>
              </a:lnSpc>
              <a:spcBef>
                <a:spcPts val="0"/>
              </a:spcBef>
              <a:spcAft>
                <a:spcPts val="0"/>
              </a:spcAft>
              <a:buClr>
                <a:srgbClr val="323232"/>
              </a:buClr>
              <a:buSzPct val="100000"/>
              <a:buNone/>
            </a:pPr>
            <a:r>
              <a:rPr lang="pt-PT" dirty="0"/>
              <a:t>Para cada exemplo, anote:</a:t>
            </a:r>
          </a:p>
          <a:p>
            <a:pPr marL="1371600" lvl="1" indent="-457200" algn="l" rtl="0">
              <a:lnSpc>
                <a:spcPct val="90000"/>
              </a:lnSpc>
              <a:spcBef>
                <a:spcPts val="1000"/>
              </a:spcBef>
              <a:spcAft>
                <a:spcPts val="0"/>
              </a:spcAft>
              <a:buClr>
                <a:srgbClr val="323232"/>
              </a:buClr>
              <a:buSzPct val="100000"/>
              <a:buChar char="•"/>
            </a:pPr>
            <a:r>
              <a:rPr lang="pt-PT" dirty="0"/>
              <a:t>Nome/Localização</a:t>
            </a:r>
          </a:p>
          <a:p>
            <a:pPr marL="1371600" lvl="1" indent="-457200" algn="l" rtl="0">
              <a:lnSpc>
                <a:spcPct val="90000"/>
              </a:lnSpc>
              <a:spcBef>
                <a:spcPts val="1000"/>
              </a:spcBef>
              <a:spcAft>
                <a:spcPts val="0"/>
              </a:spcAft>
              <a:buClr>
                <a:srgbClr val="323232"/>
              </a:buClr>
              <a:buSzPct val="100000"/>
              <a:buChar char="•"/>
            </a:pPr>
            <a:r>
              <a:rPr lang="pt-PT" dirty="0"/>
              <a:t>Breve descrição (1–2 frases)</a:t>
            </a:r>
          </a:p>
          <a:p>
            <a:pPr marL="1371600" lvl="1" indent="-457200" algn="l" rtl="0">
              <a:lnSpc>
                <a:spcPct val="90000"/>
              </a:lnSpc>
              <a:spcBef>
                <a:spcPts val="1000"/>
              </a:spcBef>
              <a:spcAft>
                <a:spcPts val="0"/>
              </a:spcAft>
              <a:buClr>
                <a:srgbClr val="323232"/>
              </a:buClr>
              <a:buSzPct val="100000"/>
              <a:buChar char="•"/>
            </a:pPr>
            <a:r>
              <a:rPr lang="pt-PT" dirty="0"/>
              <a:t>Qual dos pilares da sustentabilidade reflete (económico, social, ambiental)</a:t>
            </a:r>
          </a:p>
          <a:p>
            <a:pPr marL="1371600" lvl="1" indent="-457200" algn="l" rtl="0">
              <a:lnSpc>
                <a:spcPct val="90000"/>
              </a:lnSpc>
              <a:spcBef>
                <a:spcPts val="1000"/>
              </a:spcBef>
              <a:spcAft>
                <a:spcPts val="0"/>
              </a:spcAft>
              <a:buClr>
                <a:srgbClr val="323232"/>
              </a:buClr>
              <a:buSzPct val="100000"/>
              <a:buChar char="•"/>
            </a:pPr>
            <a:r>
              <a:rPr lang="pt-PT" dirty="0"/>
              <a:t>Por que o escolheu (1 frase de justificação)</a:t>
            </a:r>
            <a:endParaRPr dirty="0"/>
          </a:p>
          <a:p>
            <a:pPr marL="0" lvl="0" indent="0">
              <a:buSzPct val="100000"/>
            </a:pPr>
            <a:endParaRPr lang="pt-PT" dirty="0"/>
          </a:p>
          <a:p>
            <a:pPr marL="0" lvl="0" indent="0">
              <a:buSzPct val="100000"/>
            </a:pPr>
            <a:r>
              <a:rPr lang="pt-PT" dirty="0"/>
              <a:t>Crie uma tabela ou lista simples com estas informações. Partilhará brevemente um dos seus exemplos com a turma nos últimos 5 minutos</a:t>
            </a:r>
            <a:r>
              <a:rPr lang="es-ES" dirty="0"/>
              <a:t>.</a:t>
            </a:r>
            <a:endParaRPr dirty="0"/>
          </a:p>
        </p:txBody>
      </p:sp>
      <p:sp>
        <p:nvSpPr>
          <p:cNvPr id="252" name="Google Shape;252;p29"/>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dirty="0" err="1"/>
              <a:t>Atividade</a:t>
            </a:r>
            <a:br>
              <a:rPr lang="es-ES" dirty="0"/>
            </a:b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FOOTPRINT - Powerpoint Templat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2106</Words>
  <Application>Microsoft Office PowerPoint</Application>
  <PresentationFormat>Personalizados</PresentationFormat>
  <Paragraphs>105</Paragraphs>
  <Slides>30</Slides>
  <Notes>30</Notes>
  <HiddenSlides>0</HiddenSlides>
  <MMClips>0</MMClips>
  <ScaleCrop>false</ScaleCrop>
  <HeadingPairs>
    <vt:vector size="6" baseType="variant">
      <vt:variant>
        <vt:lpstr>Tipos de letra usados</vt:lpstr>
      </vt:variant>
      <vt:variant>
        <vt:i4>1</vt:i4>
      </vt:variant>
      <vt:variant>
        <vt:lpstr>Tema</vt:lpstr>
      </vt:variant>
      <vt:variant>
        <vt:i4>1</vt:i4>
      </vt:variant>
      <vt:variant>
        <vt:lpstr>Títulos dos diapositivos</vt:lpstr>
      </vt:variant>
      <vt:variant>
        <vt:i4>30</vt:i4>
      </vt:variant>
    </vt:vector>
  </HeadingPairs>
  <TitlesOfParts>
    <vt:vector size="32" baseType="lpstr">
      <vt:lpstr>Arial</vt:lpstr>
      <vt:lpstr>FOOTPRINT - Powerpoint Template</vt:lpstr>
      <vt:lpstr>Módulo 2: Desenvolvimento Sustentável e Sustentabilidade</vt:lpstr>
      <vt:lpstr>A. Introdução ao módulo</vt:lpstr>
      <vt:lpstr>A. Introdução ao módulo </vt:lpstr>
      <vt:lpstr>B. Introdução ao Desenvolvimento Sustentável no Turismo</vt:lpstr>
      <vt:lpstr>1.1 Turismo sustentável: conceito e evolução</vt:lpstr>
      <vt:lpstr>Apresentação do PowerPoint</vt:lpstr>
      <vt:lpstr>1.2 Impacto do turismo de massa</vt:lpstr>
      <vt:lpstr>C. As três dimensões do turismo sustentável</vt:lpstr>
      <vt:lpstr>2.1 Sustentabilidade ambiental</vt:lpstr>
      <vt:lpstr>2.2 Sustentabilidade social</vt:lpstr>
      <vt:lpstr>2.3 Sustentabilidade económica</vt:lpstr>
      <vt:lpstr>2.4 Interligação das três dimensões</vt:lpstr>
      <vt:lpstr>Apresentação do PowerPoint</vt:lpstr>
      <vt:lpstr>D. Políticas públicas e boas práticas</vt:lpstr>
      <vt:lpstr>3.1 O papel das instituições públicas na sustentabilidade</vt:lpstr>
      <vt:lpstr>3.2 Políticas, infraestruturas e instrumentos financeiros para o turismo sustentável</vt:lpstr>
      <vt:lpstr>3.3 Governação e Monitorização</vt:lpstr>
      <vt:lpstr>Apresentação do PowerPoint</vt:lpstr>
      <vt:lpstr>Apresentação do PowerPoint</vt:lpstr>
      <vt:lpstr>E. Conclusões </vt:lpstr>
      <vt:lpstr>Apresentação do PowerPoint</vt:lpstr>
      <vt:lpstr>F. Referências</vt:lpstr>
      <vt:lpstr>Apresentação do PowerPoint</vt:lpstr>
      <vt:lpstr>ATIVIDADE</vt:lpstr>
      <vt:lpstr>Responda às seguintes perguntas</vt:lpstr>
      <vt:lpstr>ATIVIDADES DE APRENDIZAGEM AUTODIRIGIDA</vt:lpstr>
      <vt:lpstr>Vídeos</vt:lpstr>
      <vt:lpstr>Artigos</vt:lpstr>
      <vt:lpstr>Atividade </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aicabper</dc:creator>
  <cp:lastModifiedBy>Liliana Calado</cp:lastModifiedBy>
  <cp:revision>1</cp:revision>
  <dcterms:created xsi:type="dcterms:W3CDTF">2025-07-09T12:04:53Z</dcterms:created>
  <dcterms:modified xsi:type="dcterms:W3CDTF">2026-04-09T11:15:44Z</dcterms:modified>
</cp:coreProperties>
</file>