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5"/>
  </p:notesMasterIdLst>
  <p:sldIdLst>
    <p:sldId id="267" r:id="rId2"/>
    <p:sldId id="256" r:id="rId3"/>
    <p:sldId id="308" r:id="rId4"/>
    <p:sldId id="309" r:id="rId5"/>
    <p:sldId id="268" r:id="rId6"/>
    <p:sldId id="270" r:id="rId7"/>
    <p:sldId id="277" r:id="rId8"/>
    <p:sldId id="321" r:id="rId9"/>
    <p:sldId id="282" r:id="rId10"/>
    <p:sldId id="306" r:id="rId11"/>
    <p:sldId id="285" r:id="rId12"/>
    <p:sldId id="286" r:id="rId13"/>
    <p:sldId id="271" r:id="rId14"/>
    <p:sldId id="322" r:id="rId15"/>
    <p:sldId id="310" r:id="rId16"/>
    <p:sldId id="325" r:id="rId17"/>
    <p:sldId id="326" r:id="rId18"/>
    <p:sldId id="327" r:id="rId19"/>
    <p:sldId id="311" r:id="rId20"/>
    <p:sldId id="283" r:id="rId21"/>
    <p:sldId id="284" r:id="rId22"/>
    <p:sldId id="312" r:id="rId23"/>
    <p:sldId id="259" r:id="rId24"/>
    <p:sldId id="263" r:id="rId25"/>
    <p:sldId id="290" r:id="rId26"/>
    <p:sldId id="291" r:id="rId27"/>
    <p:sldId id="275" r:id="rId28"/>
    <p:sldId id="307" r:id="rId29"/>
    <p:sldId id="272" r:id="rId30"/>
    <p:sldId id="323" r:id="rId31"/>
    <p:sldId id="324" r:id="rId32"/>
    <p:sldId id="314" r:id="rId33"/>
    <p:sldId id="319" r:id="rId34"/>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8" roundtripDataSignature="AMtx7mh4wXSB6omIi0F0ZegO/GkCvayQJw=="/>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394626C-E225-68F9-93EA-27E4AA87EDF6}" name="Lukasz Wielec" initials="LW" userId="c8ac72ad144021b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8AD61F-6A9B-4D76-8F4D-3EBB876E1DBB}" v="125" dt="2026-04-10T21:48:45.929"/>
  </p1510:revLst>
</p1510:revInfo>
</file>

<file path=ppt/tableStyles.xml><?xml version="1.0" encoding="utf-8"?>
<a:tblStyleLst xmlns:a="http://schemas.openxmlformats.org/drawingml/2006/main" def="{5C22544A-7EE6-4342-B048-85BDC9FD1C3A}">
  <a:tblStyle styleId="{775DCB02-9BB8-47FD-8907-85C794F793BA}" styleName="Styl z motywem 1 — Ak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yl pośredni 2 — Ak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E3FDE45-AF77-4B5C-9715-49D594BDF05E}" styleName="Styl jasny 1 — Ak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94660"/>
  </p:normalViewPr>
  <p:slideViewPr>
    <p:cSldViewPr snapToGrid="0">
      <p:cViewPr varScale="1">
        <p:scale>
          <a:sx n="42" d="100"/>
          <a:sy n="42" d="100"/>
        </p:scale>
        <p:origin x="130" y="754"/>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10T21:51:23.921" v="556" actId="1076"/>
      <pc:docMkLst>
        <pc:docMk/>
      </pc:docMkLst>
      <pc:sldChg chg="modSp mod">
        <pc:chgData name="Liliana Calado" userId="9faf702373beb476" providerId="LiveId" clId="{C5353FA8-DFB9-40D4-8F34-063641C2165E}" dt="2026-04-09T21:50:52.356" v="1" actId="27636"/>
        <pc:sldMkLst>
          <pc:docMk/>
          <pc:sldMk cId="0" sldId="256"/>
        </pc:sldMkLst>
        <pc:spChg chg="mod">
          <ac:chgData name="Liliana Calado" userId="9faf702373beb476" providerId="LiveId" clId="{C5353FA8-DFB9-40D4-8F34-063641C2165E}" dt="2026-04-09T21:50:52.356" v="1" actId="27636"/>
          <ac:spMkLst>
            <pc:docMk/>
            <pc:sldMk cId="0" sldId="256"/>
            <ac:spMk id="85" creationId="{00000000-0000-0000-0000-000000000000}"/>
          </ac:spMkLst>
        </pc:spChg>
      </pc:sldChg>
      <pc:sldChg chg="modSp">
        <pc:chgData name="Liliana Calado" userId="9faf702373beb476" providerId="LiveId" clId="{C5353FA8-DFB9-40D4-8F34-063641C2165E}" dt="2026-04-10T00:06:44.534" v="268"/>
        <pc:sldMkLst>
          <pc:docMk/>
          <pc:sldMk cId="657192203" sldId="259"/>
        </pc:sldMkLst>
        <pc:spChg chg="mod">
          <ac:chgData name="Liliana Calado" userId="9faf702373beb476" providerId="LiveId" clId="{C5353FA8-DFB9-40D4-8F34-063641C2165E}" dt="2026-04-10T00:06:44.534" v="268"/>
          <ac:spMkLst>
            <pc:docMk/>
            <pc:sldMk cId="657192203" sldId="259"/>
            <ac:spMk id="101" creationId="{00000000-0000-0000-0000-000000000000}"/>
          </ac:spMkLst>
        </pc:spChg>
        <pc:spChg chg="mod">
          <ac:chgData name="Liliana Calado" userId="9faf702373beb476" providerId="LiveId" clId="{C5353FA8-DFB9-40D4-8F34-063641C2165E}" dt="2026-04-10T00:06:24.869" v="267"/>
          <ac:spMkLst>
            <pc:docMk/>
            <pc:sldMk cId="657192203" sldId="259"/>
            <ac:spMk id="102" creationId="{00000000-0000-0000-0000-000000000000}"/>
          </ac:spMkLst>
        </pc:spChg>
      </pc:sldChg>
      <pc:sldChg chg="modSp mod">
        <pc:chgData name="Liliana Calado" userId="9faf702373beb476" providerId="LiveId" clId="{C5353FA8-DFB9-40D4-8F34-063641C2165E}" dt="2026-04-10T21:38:18.250" v="402" actId="20577"/>
        <pc:sldMkLst>
          <pc:docMk/>
          <pc:sldMk cId="2075308444" sldId="263"/>
        </pc:sldMkLst>
        <pc:spChg chg="mod">
          <ac:chgData name="Liliana Calado" userId="9faf702373beb476" providerId="LiveId" clId="{C5353FA8-DFB9-40D4-8F34-063641C2165E}" dt="2026-04-10T00:06:54.758" v="269"/>
          <ac:spMkLst>
            <pc:docMk/>
            <pc:sldMk cId="2075308444" sldId="263"/>
            <ac:spMk id="127" creationId="{00000000-0000-0000-0000-000000000000}"/>
          </ac:spMkLst>
        </pc:spChg>
        <pc:graphicFrameChg chg="mod modGraphic">
          <ac:chgData name="Liliana Calado" userId="9faf702373beb476" providerId="LiveId" clId="{C5353FA8-DFB9-40D4-8F34-063641C2165E}" dt="2026-04-10T21:38:18.250" v="402" actId="20577"/>
          <ac:graphicFrameMkLst>
            <pc:docMk/>
            <pc:sldMk cId="2075308444" sldId="263"/>
            <ac:graphicFrameMk id="3" creationId="{0C704720-EC92-9F2F-BA79-C110CC22C0C0}"/>
          </ac:graphicFrameMkLst>
        </pc:graphicFrameChg>
      </pc:sldChg>
      <pc:sldChg chg="modSp">
        <pc:chgData name="Liliana Calado" userId="9faf702373beb476" providerId="LiveId" clId="{C5353FA8-DFB9-40D4-8F34-063641C2165E}" dt="2026-04-09T21:55:05.599" v="32"/>
        <pc:sldMkLst>
          <pc:docMk/>
          <pc:sldMk cId="0" sldId="268"/>
        </pc:sldMkLst>
        <pc:spChg chg="mod">
          <ac:chgData name="Liliana Calado" userId="9faf702373beb476" providerId="LiveId" clId="{C5353FA8-DFB9-40D4-8F34-063641C2165E}" dt="2026-04-09T21:55:05.599" v="32"/>
          <ac:spMkLst>
            <pc:docMk/>
            <pc:sldMk cId="0" sldId="268"/>
            <ac:spMk id="2" creationId="{00000000-0000-0000-0000-000000000000}"/>
          </ac:spMkLst>
        </pc:spChg>
      </pc:sldChg>
      <pc:sldChg chg="modSp mod">
        <pc:chgData name="Liliana Calado" userId="9faf702373beb476" providerId="LiveId" clId="{C5353FA8-DFB9-40D4-8F34-063641C2165E}" dt="2026-04-09T21:55:39.726" v="42" actId="20577"/>
        <pc:sldMkLst>
          <pc:docMk/>
          <pc:sldMk cId="0" sldId="270"/>
        </pc:sldMkLst>
        <pc:spChg chg="mod">
          <ac:chgData name="Liliana Calado" userId="9faf702373beb476" providerId="LiveId" clId="{C5353FA8-DFB9-40D4-8F34-063641C2165E}" dt="2026-04-09T21:55:39.726" v="42" actId="20577"/>
          <ac:spMkLst>
            <pc:docMk/>
            <pc:sldMk cId="0" sldId="270"/>
            <ac:spMk id="2" creationId="{00000000-0000-0000-0000-000000000000}"/>
          </ac:spMkLst>
        </pc:spChg>
        <pc:spChg chg="mod">
          <ac:chgData name="Liliana Calado" userId="9faf702373beb476" providerId="LiveId" clId="{C5353FA8-DFB9-40D4-8F34-063641C2165E}" dt="2026-04-09T21:55:07.975" v="34" actId="27636"/>
          <ac:spMkLst>
            <pc:docMk/>
            <pc:sldMk cId="0" sldId="270"/>
            <ac:spMk id="3" creationId="{00000000-0000-0000-0000-000000000000}"/>
          </ac:spMkLst>
        </pc:spChg>
      </pc:sldChg>
      <pc:sldChg chg="modSp mod">
        <pc:chgData name="Liliana Calado" userId="9faf702373beb476" providerId="LiveId" clId="{C5353FA8-DFB9-40D4-8F34-063641C2165E}" dt="2026-04-09T22:16:15.654" v="142" actId="207"/>
        <pc:sldMkLst>
          <pc:docMk/>
          <pc:sldMk cId="0" sldId="271"/>
        </pc:sldMkLst>
        <pc:spChg chg="mod">
          <ac:chgData name="Liliana Calado" userId="9faf702373beb476" providerId="LiveId" clId="{C5353FA8-DFB9-40D4-8F34-063641C2165E}" dt="2026-04-09T22:16:15.654" v="142" actId="207"/>
          <ac:spMkLst>
            <pc:docMk/>
            <pc:sldMk cId="0" sldId="271"/>
            <ac:spMk id="2" creationId="{00000000-0000-0000-0000-000000000000}"/>
          </ac:spMkLst>
        </pc:spChg>
        <pc:spChg chg="mod">
          <ac:chgData name="Liliana Calado" userId="9faf702373beb476" providerId="LiveId" clId="{C5353FA8-DFB9-40D4-8F34-063641C2165E}" dt="2026-04-09T22:15:32.979" v="133"/>
          <ac:spMkLst>
            <pc:docMk/>
            <pc:sldMk cId="0" sldId="271"/>
            <ac:spMk id="3" creationId="{00000000-0000-0000-0000-000000000000}"/>
          </ac:spMkLst>
        </pc:spChg>
      </pc:sldChg>
      <pc:sldChg chg="addSp modSp mod">
        <pc:chgData name="Liliana Calado" userId="9faf702373beb476" providerId="LiveId" clId="{C5353FA8-DFB9-40D4-8F34-063641C2165E}" dt="2026-04-10T21:40:37.485" v="405" actId="20577"/>
        <pc:sldMkLst>
          <pc:docMk/>
          <pc:sldMk cId="402123253" sldId="272"/>
        </pc:sldMkLst>
        <pc:spChg chg="mod">
          <ac:chgData name="Liliana Calado" userId="9faf702373beb476" providerId="LiveId" clId="{C5353FA8-DFB9-40D4-8F34-063641C2165E}" dt="2026-04-10T21:40:37.485" v="405" actId="20577"/>
          <ac:spMkLst>
            <pc:docMk/>
            <pc:sldMk cId="402123253" sldId="272"/>
            <ac:spMk id="2" creationId="{00000000-0000-0000-0000-000000000000}"/>
          </ac:spMkLst>
        </pc:spChg>
        <pc:spChg chg="mod">
          <ac:chgData name="Liliana Calado" userId="9faf702373beb476" providerId="LiveId" clId="{C5353FA8-DFB9-40D4-8F34-063641C2165E}" dt="2026-04-10T00:16:50.749" v="397"/>
          <ac:spMkLst>
            <pc:docMk/>
            <pc:sldMk cId="402123253" sldId="272"/>
            <ac:spMk id="3" creationId="{00000000-0000-0000-0000-000000000000}"/>
          </ac:spMkLst>
        </pc:spChg>
        <pc:spChg chg="add">
          <ac:chgData name="Liliana Calado" userId="9faf702373beb476" providerId="LiveId" clId="{C5353FA8-DFB9-40D4-8F34-063641C2165E}" dt="2026-04-10T21:40:27.491" v="403"/>
          <ac:spMkLst>
            <pc:docMk/>
            <pc:sldMk cId="402123253" sldId="272"/>
            <ac:spMk id="4" creationId="{8C2E0457-9ED7-B856-3B28-A00290A05ADD}"/>
          </ac:spMkLst>
        </pc:spChg>
      </pc:sldChg>
      <pc:sldChg chg="modSp mod">
        <pc:chgData name="Liliana Calado" userId="9faf702373beb476" providerId="LiveId" clId="{C5353FA8-DFB9-40D4-8F34-063641C2165E}" dt="2026-04-10T00:16:36.321" v="395" actId="20577"/>
        <pc:sldMkLst>
          <pc:docMk/>
          <pc:sldMk cId="0" sldId="275"/>
        </pc:sldMkLst>
        <pc:spChg chg="mod">
          <ac:chgData name="Liliana Calado" userId="9faf702373beb476" providerId="LiveId" clId="{C5353FA8-DFB9-40D4-8F34-063641C2165E}" dt="2026-04-10T00:16:36.321" v="395" actId="20577"/>
          <ac:spMkLst>
            <pc:docMk/>
            <pc:sldMk cId="0" sldId="275"/>
            <ac:spMk id="2" creationId="{00000000-0000-0000-0000-000000000000}"/>
          </ac:spMkLst>
        </pc:spChg>
        <pc:spChg chg="mod">
          <ac:chgData name="Liliana Calado" userId="9faf702373beb476" providerId="LiveId" clId="{C5353FA8-DFB9-40D4-8F34-063641C2165E}" dt="2026-04-10T00:16:10.891" v="383"/>
          <ac:spMkLst>
            <pc:docMk/>
            <pc:sldMk cId="0" sldId="275"/>
            <ac:spMk id="3" creationId="{00000000-0000-0000-0000-000000000000}"/>
          </ac:spMkLst>
        </pc:spChg>
      </pc:sldChg>
      <pc:sldChg chg="modSp mod">
        <pc:chgData name="Liliana Calado" userId="9faf702373beb476" providerId="LiveId" clId="{C5353FA8-DFB9-40D4-8F34-063641C2165E}" dt="2026-04-09T21:57:11.329" v="61" actId="404"/>
        <pc:sldMkLst>
          <pc:docMk/>
          <pc:sldMk cId="2484000496" sldId="277"/>
        </pc:sldMkLst>
        <pc:spChg chg="mod">
          <ac:chgData name="Liliana Calado" userId="9faf702373beb476" providerId="LiveId" clId="{C5353FA8-DFB9-40D4-8F34-063641C2165E}" dt="2026-04-09T21:57:11.329" v="61" actId="404"/>
          <ac:spMkLst>
            <pc:docMk/>
            <pc:sldMk cId="2484000496" sldId="277"/>
            <ac:spMk id="2" creationId="{50D0A114-C5CB-179C-398E-BE28EC6550D0}"/>
          </ac:spMkLst>
        </pc:spChg>
        <pc:spChg chg="mod">
          <ac:chgData name="Liliana Calado" userId="9faf702373beb476" providerId="LiveId" clId="{C5353FA8-DFB9-40D4-8F34-063641C2165E}" dt="2026-04-09T21:55:51.920" v="43"/>
          <ac:spMkLst>
            <pc:docMk/>
            <pc:sldMk cId="2484000496" sldId="277"/>
            <ac:spMk id="3" creationId="{6A074A02-354A-E524-0C3F-BB81458A590D}"/>
          </ac:spMkLst>
        </pc:spChg>
      </pc:sldChg>
      <pc:sldChg chg="modSp mod">
        <pc:chgData name="Liliana Calado" userId="9faf702373beb476" providerId="LiveId" clId="{C5353FA8-DFB9-40D4-8F34-063641C2165E}" dt="2026-04-10T21:38:04.342" v="401" actId="1076"/>
        <pc:sldMkLst>
          <pc:docMk/>
          <pc:sldMk cId="4238816264" sldId="282"/>
        </pc:sldMkLst>
        <pc:spChg chg="mod">
          <ac:chgData name="Liliana Calado" userId="9faf702373beb476" providerId="LiveId" clId="{C5353FA8-DFB9-40D4-8F34-063641C2165E}" dt="2026-04-09T21:58:18.013" v="71" actId="20577"/>
          <ac:spMkLst>
            <pc:docMk/>
            <pc:sldMk cId="4238816264" sldId="282"/>
            <ac:spMk id="2" creationId="{1B41309C-4359-59F0-F820-AC747366E823}"/>
          </ac:spMkLst>
        </pc:spChg>
        <pc:graphicFrameChg chg="mod modGraphic">
          <ac:chgData name="Liliana Calado" userId="9faf702373beb476" providerId="LiveId" clId="{C5353FA8-DFB9-40D4-8F34-063641C2165E}" dt="2026-04-10T21:38:04.342" v="401" actId="1076"/>
          <ac:graphicFrameMkLst>
            <pc:docMk/>
            <pc:sldMk cId="4238816264" sldId="282"/>
            <ac:graphicFrameMk id="5" creationId="{CF0A592D-9133-537C-F2DD-B43973814E12}"/>
          </ac:graphicFrameMkLst>
        </pc:graphicFrameChg>
      </pc:sldChg>
      <pc:sldChg chg="modSp mod">
        <pc:chgData name="Liliana Calado" userId="9faf702373beb476" providerId="LiveId" clId="{C5353FA8-DFB9-40D4-8F34-063641C2165E}" dt="2026-04-09T23:38:49.046" v="262" actId="113"/>
        <pc:sldMkLst>
          <pc:docMk/>
          <pc:sldMk cId="389075838" sldId="283"/>
        </pc:sldMkLst>
        <pc:spChg chg="mod">
          <ac:chgData name="Liliana Calado" userId="9faf702373beb476" providerId="LiveId" clId="{C5353FA8-DFB9-40D4-8F34-063641C2165E}" dt="2026-04-09T23:36:24.585" v="243" actId="27636"/>
          <ac:spMkLst>
            <pc:docMk/>
            <pc:sldMk cId="389075838" sldId="283"/>
            <ac:spMk id="2" creationId="{380DEA8E-68CF-AF7F-99F7-544109F2BFBA}"/>
          </ac:spMkLst>
        </pc:spChg>
        <pc:spChg chg="mod">
          <ac:chgData name="Liliana Calado" userId="9faf702373beb476" providerId="LiveId" clId="{C5353FA8-DFB9-40D4-8F34-063641C2165E}" dt="2026-04-09T23:37:34.610" v="252" actId="207"/>
          <ac:spMkLst>
            <pc:docMk/>
            <pc:sldMk cId="389075838" sldId="283"/>
            <ac:spMk id="5" creationId="{2656799B-B434-339B-39E3-8FB1E1883D64}"/>
          </ac:spMkLst>
        </pc:spChg>
        <pc:spChg chg="mod">
          <ac:chgData name="Liliana Calado" userId="9faf702373beb476" providerId="LiveId" clId="{C5353FA8-DFB9-40D4-8F34-063641C2165E}" dt="2026-04-09T23:38:15.120" v="257" actId="113"/>
          <ac:spMkLst>
            <pc:docMk/>
            <pc:sldMk cId="389075838" sldId="283"/>
            <ac:spMk id="6" creationId="{E7606BC6-D80A-69DC-86D3-DE48752CF07E}"/>
          </ac:spMkLst>
        </pc:spChg>
        <pc:spChg chg="mod">
          <ac:chgData name="Liliana Calado" userId="9faf702373beb476" providerId="LiveId" clId="{C5353FA8-DFB9-40D4-8F34-063641C2165E}" dt="2026-04-09T23:38:49.046" v="262" actId="113"/>
          <ac:spMkLst>
            <pc:docMk/>
            <pc:sldMk cId="389075838" sldId="283"/>
            <ac:spMk id="7" creationId="{EFE18576-7A77-2AE5-7B54-DFCD5C42D8E7}"/>
          </ac:spMkLst>
        </pc:spChg>
      </pc:sldChg>
      <pc:sldChg chg="modSp">
        <pc:chgData name="Liliana Calado" userId="9faf702373beb476" providerId="LiveId" clId="{C5353FA8-DFB9-40D4-8F34-063641C2165E}" dt="2026-04-10T00:06:09.550" v="265"/>
        <pc:sldMkLst>
          <pc:docMk/>
          <pc:sldMk cId="1439691210" sldId="284"/>
        </pc:sldMkLst>
        <pc:spChg chg="mod">
          <ac:chgData name="Liliana Calado" userId="9faf702373beb476" providerId="LiveId" clId="{C5353FA8-DFB9-40D4-8F34-063641C2165E}" dt="2026-04-10T00:05:50.494" v="263"/>
          <ac:spMkLst>
            <pc:docMk/>
            <pc:sldMk cId="1439691210" sldId="284"/>
            <ac:spMk id="2" creationId="{95E8C30C-181D-373B-3E38-0239A78562DD}"/>
          </ac:spMkLst>
        </pc:spChg>
        <pc:spChg chg="mod">
          <ac:chgData name="Liliana Calado" userId="9faf702373beb476" providerId="LiveId" clId="{C5353FA8-DFB9-40D4-8F34-063641C2165E}" dt="2026-04-10T00:06:09.550" v="265"/>
          <ac:spMkLst>
            <pc:docMk/>
            <pc:sldMk cId="1439691210" sldId="284"/>
            <ac:spMk id="3" creationId="{D51CDEA8-52E8-F456-D1D1-CA3AB0ACB97F}"/>
          </ac:spMkLst>
        </pc:spChg>
      </pc:sldChg>
      <pc:sldChg chg="modSp mod">
        <pc:chgData name="Liliana Calado" userId="9faf702373beb476" providerId="LiveId" clId="{C5353FA8-DFB9-40D4-8F34-063641C2165E}" dt="2026-04-09T22:03:29.195" v="122" actId="20577"/>
        <pc:sldMkLst>
          <pc:docMk/>
          <pc:sldMk cId="2124469183" sldId="285"/>
        </pc:sldMkLst>
        <pc:spChg chg="mod">
          <ac:chgData name="Liliana Calado" userId="9faf702373beb476" providerId="LiveId" clId="{C5353FA8-DFB9-40D4-8F34-063641C2165E}" dt="2026-04-09T22:01:09.865" v="121" actId="14100"/>
          <ac:spMkLst>
            <pc:docMk/>
            <pc:sldMk cId="2124469183" sldId="285"/>
            <ac:spMk id="2" creationId="{025FBE9E-EF3A-C53B-66E9-A0C13F06F10F}"/>
          </ac:spMkLst>
        </pc:spChg>
        <pc:spChg chg="mod">
          <ac:chgData name="Liliana Calado" userId="9faf702373beb476" providerId="LiveId" clId="{C5353FA8-DFB9-40D4-8F34-063641C2165E}" dt="2026-04-09T22:03:29.195" v="122" actId="20577"/>
          <ac:spMkLst>
            <pc:docMk/>
            <pc:sldMk cId="2124469183" sldId="285"/>
            <ac:spMk id="3" creationId="{EA49DE89-C858-8A76-B749-4C67A53C92EA}"/>
          </ac:spMkLst>
        </pc:spChg>
      </pc:sldChg>
      <pc:sldChg chg="modSp mod">
        <pc:chgData name="Liliana Calado" userId="9faf702373beb476" providerId="LiveId" clId="{C5353FA8-DFB9-40D4-8F34-063641C2165E}" dt="2026-04-09T22:04:46.175" v="132" actId="255"/>
        <pc:sldMkLst>
          <pc:docMk/>
          <pc:sldMk cId="1823491255" sldId="286"/>
        </pc:sldMkLst>
        <pc:spChg chg="mod">
          <ac:chgData name="Liliana Calado" userId="9faf702373beb476" providerId="LiveId" clId="{C5353FA8-DFB9-40D4-8F34-063641C2165E}" dt="2026-04-09T22:03:47.953" v="123"/>
          <ac:spMkLst>
            <pc:docMk/>
            <pc:sldMk cId="1823491255" sldId="286"/>
            <ac:spMk id="2" creationId="{668E1BF5-38FF-9ED9-DF91-543DD78CB7B9}"/>
          </ac:spMkLst>
        </pc:spChg>
        <pc:graphicFrameChg chg="mod modGraphic">
          <ac:chgData name="Liliana Calado" userId="9faf702373beb476" providerId="LiveId" clId="{C5353FA8-DFB9-40D4-8F34-063641C2165E}" dt="2026-04-09T22:04:46.175" v="132" actId="255"/>
          <ac:graphicFrameMkLst>
            <pc:docMk/>
            <pc:sldMk cId="1823491255" sldId="286"/>
            <ac:graphicFrameMk id="5" creationId="{55C34A7E-4459-0360-8190-3972B0D62CEF}"/>
          </ac:graphicFrameMkLst>
        </pc:graphicFrameChg>
      </pc:sldChg>
      <pc:sldChg chg="modSp mod">
        <pc:chgData name="Liliana Calado" userId="9faf702373beb476" providerId="LiveId" clId="{C5353FA8-DFB9-40D4-8F34-063641C2165E}" dt="2026-04-10T00:13:34.242" v="348" actId="27636"/>
        <pc:sldMkLst>
          <pc:docMk/>
          <pc:sldMk cId="2925257532" sldId="290"/>
        </pc:sldMkLst>
        <pc:spChg chg="mod">
          <ac:chgData name="Liliana Calado" userId="9faf702373beb476" providerId="LiveId" clId="{C5353FA8-DFB9-40D4-8F34-063641C2165E}" dt="2026-04-10T00:12:59.270" v="327"/>
          <ac:spMkLst>
            <pc:docMk/>
            <pc:sldMk cId="2925257532" sldId="290"/>
            <ac:spMk id="2" creationId="{C4CC799A-2EE9-DC3B-8125-795D61F59728}"/>
          </ac:spMkLst>
        </pc:spChg>
        <pc:spChg chg="mod">
          <ac:chgData name="Liliana Calado" userId="9faf702373beb476" providerId="LiveId" clId="{C5353FA8-DFB9-40D4-8F34-063641C2165E}" dt="2026-04-10T00:13:34.242" v="348" actId="27636"/>
          <ac:spMkLst>
            <pc:docMk/>
            <pc:sldMk cId="2925257532" sldId="290"/>
            <ac:spMk id="3" creationId="{B63332A4-FE8E-4FF8-0E79-403E2050F5B4}"/>
          </ac:spMkLst>
        </pc:spChg>
      </pc:sldChg>
      <pc:sldChg chg="modSp mod">
        <pc:chgData name="Liliana Calado" userId="9faf702373beb476" providerId="LiveId" clId="{C5353FA8-DFB9-40D4-8F34-063641C2165E}" dt="2026-04-10T00:15:57.925" v="382" actId="207"/>
        <pc:sldMkLst>
          <pc:docMk/>
          <pc:sldMk cId="2774903224" sldId="291"/>
        </pc:sldMkLst>
        <pc:spChg chg="mod">
          <ac:chgData name="Liliana Calado" userId="9faf702373beb476" providerId="LiveId" clId="{C5353FA8-DFB9-40D4-8F34-063641C2165E}" dt="2026-04-10T00:13:53.050" v="349"/>
          <ac:spMkLst>
            <pc:docMk/>
            <pc:sldMk cId="2774903224" sldId="291"/>
            <ac:spMk id="2" creationId="{BCDD49B3-3093-C61A-8389-321F47B55B16}"/>
          </ac:spMkLst>
        </pc:spChg>
        <pc:graphicFrameChg chg="mod modGraphic">
          <ac:chgData name="Liliana Calado" userId="9faf702373beb476" providerId="LiveId" clId="{C5353FA8-DFB9-40D4-8F34-063641C2165E}" dt="2026-04-10T00:15:57.925" v="382" actId="207"/>
          <ac:graphicFrameMkLst>
            <pc:docMk/>
            <pc:sldMk cId="2774903224" sldId="291"/>
            <ac:graphicFrameMk id="7" creationId="{729669A7-C39E-3915-87EF-1ABAC9103AC1}"/>
          </ac:graphicFrameMkLst>
        </pc:graphicFrameChg>
      </pc:sldChg>
      <pc:sldChg chg="modSp mod">
        <pc:chgData name="Liliana Calado" userId="9faf702373beb476" providerId="LiveId" clId="{C5353FA8-DFB9-40D4-8F34-063641C2165E}" dt="2026-04-09T22:00:13.489" v="113"/>
        <pc:sldMkLst>
          <pc:docMk/>
          <pc:sldMk cId="4223958706" sldId="306"/>
        </pc:sldMkLst>
        <pc:spChg chg="mod">
          <ac:chgData name="Liliana Calado" userId="9faf702373beb476" providerId="LiveId" clId="{C5353FA8-DFB9-40D4-8F34-063641C2165E}" dt="2026-04-09T22:00:13.489" v="113"/>
          <ac:spMkLst>
            <pc:docMk/>
            <pc:sldMk cId="4223958706" sldId="306"/>
            <ac:spMk id="2" creationId="{EEBC36BD-41E9-5E10-B559-48D91B84662E}"/>
          </ac:spMkLst>
        </pc:spChg>
      </pc:sldChg>
      <pc:sldChg chg="modSp">
        <pc:chgData name="Liliana Calado" userId="9faf702373beb476" providerId="LiveId" clId="{C5353FA8-DFB9-40D4-8F34-063641C2165E}" dt="2026-04-10T00:16:44.776" v="396"/>
        <pc:sldMkLst>
          <pc:docMk/>
          <pc:sldMk cId="585175132" sldId="307"/>
        </pc:sldMkLst>
        <pc:spChg chg="mod">
          <ac:chgData name="Liliana Calado" userId="9faf702373beb476" providerId="LiveId" clId="{C5353FA8-DFB9-40D4-8F34-063641C2165E}" dt="2026-04-10T00:16:44.776" v="396"/>
          <ac:spMkLst>
            <pc:docMk/>
            <pc:sldMk cId="585175132" sldId="307"/>
            <ac:spMk id="2" creationId="{57445BD8-A33F-C739-8A17-32A9CF6E48EC}"/>
          </ac:spMkLst>
        </pc:spChg>
      </pc:sldChg>
      <pc:sldChg chg="modSp">
        <pc:chgData name="Liliana Calado" userId="9faf702373beb476" providerId="LiveId" clId="{C5353FA8-DFB9-40D4-8F34-063641C2165E}" dt="2026-04-09T21:51:55.988" v="2"/>
        <pc:sldMkLst>
          <pc:docMk/>
          <pc:sldMk cId="4253886977" sldId="308"/>
        </pc:sldMkLst>
        <pc:spChg chg="mod">
          <ac:chgData name="Liliana Calado" userId="9faf702373beb476" providerId="LiveId" clId="{C5353FA8-DFB9-40D4-8F34-063641C2165E}" dt="2026-04-09T21:51:55.988" v="2"/>
          <ac:spMkLst>
            <pc:docMk/>
            <pc:sldMk cId="4253886977" sldId="308"/>
            <ac:spMk id="85" creationId="{4F21E224-C6F3-6072-3950-E457C3AC7420}"/>
          </ac:spMkLst>
        </pc:spChg>
      </pc:sldChg>
      <pc:sldChg chg="modSp mod">
        <pc:chgData name="Liliana Calado" userId="9faf702373beb476" providerId="LiveId" clId="{C5353FA8-DFB9-40D4-8F34-063641C2165E}" dt="2026-04-09T21:54:40.337" v="31" actId="108"/>
        <pc:sldMkLst>
          <pc:docMk/>
          <pc:sldMk cId="3440109320" sldId="309"/>
        </pc:sldMkLst>
        <pc:spChg chg="mod">
          <ac:chgData name="Liliana Calado" userId="9faf702373beb476" providerId="LiveId" clId="{C5353FA8-DFB9-40D4-8F34-063641C2165E}" dt="2026-04-09T21:54:40.337" v="31" actId="108"/>
          <ac:spMkLst>
            <pc:docMk/>
            <pc:sldMk cId="3440109320" sldId="309"/>
            <ac:spMk id="2" creationId="{FB0DD2F1-4E26-E809-319D-EBD99D3C7187}"/>
          </ac:spMkLst>
        </pc:spChg>
        <pc:spChg chg="mod">
          <ac:chgData name="Liliana Calado" userId="9faf702373beb476" providerId="LiveId" clId="{C5353FA8-DFB9-40D4-8F34-063641C2165E}" dt="2026-04-09T21:52:13.578" v="7" actId="27636"/>
          <ac:spMkLst>
            <pc:docMk/>
            <pc:sldMk cId="3440109320" sldId="309"/>
            <ac:spMk id="3" creationId="{F72A60B7-9F60-B6CB-9D2D-172F68E61D1E}"/>
          </ac:spMkLst>
        </pc:spChg>
      </pc:sldChg>
      <pc:sldChg chg="modSp mod">
        <pc:chgData name="Liliana Calado" userId="9faf702373beb476" providerId="LiveId" clId="{C5353FA8-DFB9-40D4-8F34-063641C2165E}" dt="2026-04-09T22:33:50.840" v="207"/>
        <pc:sldMkLst>
          <pc:docMk/>
          <pc:sldMk cId="2223099873" sldId="310"/>
        </pc:sldMkLst>
        <pc:spChg chg="mod">
          <ac:chgData name="Liliana Calado" userId="9faf702373beb476" providerId="LiveId" clId="{C5353FA8-DFB9-40D4-8F34-063641C2165E}" dt="2026-04-09T22:33:50.840" v="207"/>
          <ac:spMkLst>
            <pc:docMk/>
            <pc:sldMk cId="2223099873" sldId="310"/>
            <ac:spMk id="2" creationId="{07147142-71E5-CF66-807A-610A5AE03C23}"/>
          </ac:spMkLst>
        </pc:spChg>
      </pc:sldChg>
      <pc:sldChg chg="modSp mod">
        <pc:chgData name="Liliana Calado" userId="9faf702373beb476" providerId="LiveId" clId="{C5353FA8-DFB9-40D4-8F34-063641C2165E}" dt="2026-04-09T23:36:16.207" v="241"/>
        <pc:sldMkLst>
          <pc:docMk/>
          <pc:sldMk cId="2337183135" sldId="311"/>
        </pc:sldMkLst>
        <pc:spChg chg="mod">
          <ac:chgData name="Liliana Calado" userId="9faf702373beb476" providerId="LiveId" clId="{C5353FA8-DFB9-40D4-8F34-063641C2165E}" dt="2026-04-09T23:36:08.552" v="240"/>
          <ac:spMkLst>
            <pc:docMk/>
            <pc:sldMk cId="2337183135" sldId="311"/>
            <ac:spMk id="2" creationId="{4ABC657B-8C63-B754-DF6B-2AD742063170}"/>
          </ac:spMkLst>
        </pc:spChg>
        <pc:spChg chg="mod">
          <ac:chgData name="Liliana Calado" userId="9faf702373beb476" providerId="LiveId" clId="{C5353FA8-DFB9-40D4-8F34-063641C2165E}" dt="2026-04-09T23:36:16.207" v="241"/>
          <ac:spMkLst>
            <pc:docMk/>
            <pc:sldMk cId="2337183135" sldId="311"/>
            <ac:spMk id="5" creationId="{E6CA13ED-7320-FF7C-85CB-1712B1A35ACD}"/>
          </ac:spMkLst>
        </pc:spChg>
      </pc:sldChg>
      <pc:sldChg chg="modSp">
        <pc:chgData name="Liliana Calado" userId="9faf702373beb476" providerId="LiveId" clId="{C5353FA8-DFB9-40D4-8F34-063641C2165E}" dt="2026-04-10T00:06:18.108" v="266"/>
        <pc:sldMkLst>
          <pc:docMk/>
          <pc:sldMk cId="609653749" sldId="312"/>
        </pc:sldMkLst>
        <pc:spChg chg="mod">
          <ac:chgData name="Liliana Calado" userId="9faf702373beb476" providerId="LiveId" clId="{C5353FA8-DFB9-40D4-8F34-063641C2165E}" dt="2026-04-10T00:06:18.108" v="266"/>
          <ac:spMkLst>
            <pc:docMk/>
            <pc:sldMk cId="609653749" sldId="312"/>
            <ac:spMk id="2" creationId="{216CC800-C54D-9E0F-3235-1A4AD1F236C0}"/>
          </ac:spMkLst>
        </pc:spChg>
      </pc:sldChg>
      <pc:sldChg chg="modSp mod">
        <pc:chgData name="Liliana Calado" userId="9faf702373beb476" providerId="LiveId" clId="{C5353FA8-DFB9-40D4-8F34-063641C2165E}" dt="2026-04-10T21:46:46.159" v="499"/>
        <pc:sldMkLst>
          <pc:docMk/>
          <pc:sldMk cId="1555739116" sldId="314"/>
        </pc:sldMkLst>
        <pc:spChg chg="mod">
          <ac:chgData name="Liliana Calado" userId="9faf702373beb476" providerId="LiveId" clId="{C5353FA8-DFB9-40D4-8F34-063641C2165E}" dt="2026-04-10T21:46:46.159" v="499"/>
          <ac:spMkLst>
            <pc:docMk/>
            <pc:sldMk cId="1555739116" sldId="314"/>
            <ac:spMk id="2" creationId="{37612781-6F82-537B-0BF8-186F697BC6A3}"/>
          </ac:spMkLst>
        </pc:spChg>
      </pc:sldChg>
      <pc:sldChg chg="addSp modSp mod">
        <pc:chgData name="Liliana Calado" userId="9faf702373beb476" providerId="LiveId" clId="{C5353FA8-DFB9-40D4-8F34-063641C2165E}" dt="2026-04-10T21:51:23.921" v="556" actId="1076"/>
        <pc:sldMkLst>
          <pc:docMk/>
          <pc:sldMk cId="1532977003" sldId="319"/>
        </pc:sldMkLst>
        <pc:spChg chg="add">
          <ac:chgData name="Liliana Calado" userId="9faf702373beb476" providerId="LiveId" clId="{C5353FA8-DFB9-40D4-8F34-063641C2165E}" dt="2026-04-10T21:48:19.303" v="518"/>
          <ac:spMkLst>
            <pc:docMk/>
            <pc:sldMk cId="1532977003" sldId="319"/>
            <ac:spMk id="2" creationId="{120486A0-3C13-2684-5AAF-8E6272D84713}"/>
          </ac:spMkLst>
        </pc:spChg>
        <pc:spChg chg="mod">
          <ac:chgData name="Liliana Calado" userId="9faf702373beb476" providerId="LiveId" clId="{C5353FA8-DFB9-40D4-8F34-063641C2165E}" dt="2026-04-10T21:47:00.254" v="507" actId="20577"/>
          <ac:spMkLst>
            <pc:docMk/>
            <pc:sldMk cId="1532977003" sldId="319"/>
            <ac:spMk id="3" creationId="{AAF4FA02-19CC-01BA-4E36-266FDF6FBEAE}"/>
          </ac:spMkLst>
        </pc:spChg>
        <pc:spChg chg="mod">
          <ac:chgData name="Liliana Calado" userId="9faf702373beb476" providerId="LiveId" clId="{C5353FA8-DFB9-40D4-8F34-063641C2165E}" dt="2026-04-10T21:51:23.921" v="556" actId="1076"/>
          <ac:spMkLst>
            <pc:docMk/>
            <pc:sldMk cId="1532977003" sldId="319"/>
            <ac:spMk id="4" creationId="{AAE06E46-BC2E-D9D0-B17B-6BF3E165C335}"/>
          </ac:spMkLst>
        </pc:spChg>
      </pc:sldChg>
      <pc:sldChg chg="modSp mod">
        <pc:chgData name="Liliana Calado" userId="9faf702373beb476" providerId="LiveId" clId="{C5353FA8-DFB9-40D4-8F34-063641C2165E}" dt="2026-04-09T21:57:43.864" v="64"/>
        <pc:sldMkLst>
          <pc:docMk/>
          <pc:sldMk cId="441804555" sldId="321"/>
        </pc:sldMkLst>
        <pc:spChg chg="mod">
          <ac:chgData name="Liliana Calado" userId="9faf702373beb476" providerId="LiveId" clId="{C5353FA8-DFB9-40D4-8F34-063641C2165E}" dt="2026-04-09T21:57:33.223" v="63" actId="6549"/>
          <ac:spMkLst>
            <pc:docMk/>
            <pc:sldMk cId="441804555" sldId="321"/>
            <ac:spMk id="2" creationId="{395C1897-A422-FA49-6C00-6DB15AE617E5}"/>
          </ac:spMkLst>
        </pc:spChg>
        <pc:spChg chg="mod">
          <ac:chgData name="Liliana Calado" userId="9faf702373beb476" providerId="LiveId" clId="{C5353FA8-DFB9-40D4-8F34-063641C2165E}" dt="2026-04-09T21:57:43.864" v="64"/>
          <ac:spMkLst>
            <pc:docMk/>
            <pc:sldMk cId="441804555" sldId="321"/>
            <ac:spMk id="3" creationId="{3B60665A-D904-3D6E-D4DB-B5DB1F969953}"/>
          </ac:spMkLst>
        </pc:spChg>
      </pc:sldChg>
      <pc:sldChg chg="modSp mod">
        <pc:chgData name="Liliana Calado" userId="9faf702373beb476" providerId="LiveId" clId="{C5353FA8-DFB9-40D4-8F34-063641C2165E}" dt="2026-04-09T22:33:35.546" v="205" actId="1076"/>
        <pc:sldMkLst>
          <pc:docMk/>
          <pc:sldMk cId="2134873228" sldId="322"/>
        </pc:sldMkLst>
        <pc:spChg chg="mod">
          <ac:chgData name="Liliana Calado" userId="9faf702373beb476" providerId="LiveId" clId="{C5353FA8-DFB9-40D4-8F34-063641C2165E}" dt="2026-04-09T22:16:24.631" v="144" actId="27636"/>
          <ac:spMkLst>
            <pc:docMk/>
            <pc:sldMk cId="2134873228" sldId="322"/>
            <ac:spMk id="2" creationId="{C9907B22-3728-4538-F584-DCF7ABABDDA8}"/>
          </ac:spMkLst>
        </pc:spChg>
        <pc:spChg chg="mod">
          <ac:chgData name="Liliana Calado" userId="9faf702373beb476" providerId="LiveId" clId="{C5353FA8-DFB9-40D4-8F34-063641C2165E}" dt="2026-04-09T22:33:33.016" v="204" actId="1076"/>
          <ac:spMkLst>
            <pc:docMk/>
            <pc:sldMk cId="2134873228" sldId="322"/>
            <ac:spMk id="3" creationId="{BFCF18F2-0FF6-B15C-3C23-64749E46862B}"/>
          </ac:spMkLst>
        </pc:spChg>
        <pc:cxnChg chg="mod">
          <ac:chgData name="Liliana Calado" userId="9faf702373beb476" providerId="LiveId" clId="{C5353FA8-DFB9-40D4-8F34-063641C2165E}" dt="2026-04-09T22:33:35.546" v="205" actId="1076"/>
          <ac:cxnSpMkLst>
            <pc:docMk/>
            <pc:sldMk cId="2134873228" sldId="322"/>
            <ac:cxnSpMk id="5" creationId="{A0326D0B-8355-1527-8038-4F5894B95C30}"/>
          </ac:cxnSpMkLst>
        </pc:cxnChg>
      </pc:sldChg>
      <pc:sldChg chg="addSp modSp mod">
        <pc:chgData name="Liliana Calado" userId="9faf702373beb476" providerId="LiveId" clId="{C5353FA8-DFB9-40D4-8F34-063641C2165E}" dt="2026-04-10T21:42:33.256" v="455" actId="20577"/>
        <pc:sldMkLst>
          <pc:docMk/>
          <pc:sldMk cId="3201207335" sldId="323"/>
        </pc:sldMkLst>
        <pc:spChg chg="mod">
          <ac:chgData name="Liliana Calado" userId="9faf702373beb476" providerId="LiveId" clId="{C5353FA8-DFB9-40D4-8F34-063641C2165E}" dt="2026-04-10T21:41:31.399" v="433" actId="20577"/>
          <ac:spMkLst>
            <pc:docMk/>
            <pc:sldMk cId="3201207335" sldId="323"/>
            <ac:spMk id="2" creationId="{2B679194-BB46-6D99-7A9E-F113A35904FB}"/>
          </ac:spMkLst>
        </pc:spChg>
        <pc:spChg chg="mod">
          <ac:chgData name="Liliana Calado" userId="9faf702373beb476" providerId="LiveId" clId="{C5353FA8-DFB9-40D4-8F34-063641C2165E}" dt="2026-04-10T21:42:33.256" v="455" actId="20577"/>
          <ac:spMkLst>
            <pc:docMk/>
            <pc:sldMk cId="3201207335" sldId="323"/>
            <ac:spMk id="3" creationId="{1732CE0F-97F7-1578-3DD9-D9238345F08A}"/>
          </ac:spMkLst>
        </pc:spChg>
        <pc:spChg chg="add">
          <ac:chgData name="Liliana Calado" userId="9faf702373beb476" providerId="LiveId" clId="{C5353FA8-DFB9-40D4-8F34-063641C2165E}" dt="2026-04-10T21:41:05.036" v="407"/>
          <ac:spMkLst>
            <pc:docMk/>
            <pc:sldMk cId="3201207335" sldId="323"/>
            <ac:spMk id="4" creationId="{E97203DB-2B16-1872-5253-115B42B1BA12}"/>
          </ac:spMkLst>
        </pc:spChg>
        <pc:spChg chg="add">
          <ac:chgData name="Liliana Calado" userId="9faf702373beb476" providerId="LiveId" clId="{C5353FA8-DFB9-40D4-8F34-063641C2165E}" dt="2026-04-10T21:41:08.649" v="408"/>
          <ac:spMkLst>
            <pc:docMk/>
            <pc:sldMk cId="3201207335" sldId="323"/>
            <ac:spMk id="5" creationId="{FFEF3E6E-49FE-EB5F-0714-454FF659C072}"/>
          </ac:spMkLst>
        </pc:spChg>
      </pc:sldChg>
      <pc:sldChg chg="modSp mod">
        <pc:chgData name="Liliana Calado" userId="9faf702373beb476" providerId="LiveId" clId="{C5353FA8-DFB9-40D4-8F34-063641C2165E}" dt="2026-04-10T21:46:00.251" v="498" actId="122"/>
        <pc:sldMkLst>
          <pc:docMk/>
          <pc:sldMk cId="4094317978" sldId="324"/>
        </pc:sldMkLst>
        <pc:spChg chg="mod">
          <ac:chgData name="Liliana Calado" userId="9faf702373beb476" providerId="LiveId" clId="{C5353FA8-DFB9-40D4-8F34-063641C2165E}" dt="2026-04-10T21:46:00.251" v="498" actId="122"/>
          <ac:spMkLst>
            <pc:docMk/>
            <pc:sldMk cId="4094317978" sldId="324"/>
            <ac:spMk id="2" creationId="{5D6AE2C7-E5A8-EF48-B713-E5CE8A3147D1}"/>
          </ac:spMkLst>
        </pc:spChg>
        <pc:spChg chg="mod">
          <ac:chgData name="Liliana Calado" userId="9faf702373beb476" providerId="LiveId" clId="{C5353FA8-DFB9-40D4-8F34-063641C2165E}" dt="2026-04-10T21:45:49.584" v="496" actId="14100"/>
          <ac:spMkLst>
            <pc:docMk/>
            <pc:sldMk cId="4094317978" sldId="324"/>
            <ac:spMk id="3" creationId="{41949E2C-0374-8F6D-8BA6-D556A926A621}"/>
          </ac:spMkLst>
        </pc:spChg>
        <pc:picChg chg="mod">
          <ac:chgData name="Liliana Calado" userId="9faf702373beb476" providerId="LiveId" clId="{C5353FA8-DFB9-40D4-8F34-063641C2165E}" dt="2026-04-10T21:45:58.332" v="497" actId="1076"/>
          <ac:picMkLst>
            <pc:docMk/>
            <pc:sldMk cId="4094317978" sldId="324"/>
            <ac:picMk id="5" creationId="{5E4BFFAD-9E18-3B4D-CDF4-01C650EF1B96}"/>
          </ac:picMkLst>
        </pc:picChg>
      </pc:sldChg>
      <pc:sldChg chg="modSp mod">
        <pc:chgData name="Liliana Calado" userId="9faf702373beb476" providerId="LiveId" clId="{C5353FA8-DFB9-40D4-8F34-063641C2165E}" dt="2026-04-09T23:33:12.005" v="219" actId="20577"/>
        <pc:sldMkLst>
          <pc:docMk/>
          <pc:sldMk cId="1626747496" sldId="325"/>
        </pc:sldMkLst>
        <pc:spChg chg="mod">
          <ac:chgData name="Liliana Calado" userId="9faf702373beb476" providerId="LiveId" clId="{C5353FA8-DFB9-40D4-8F34-063641C2165E}" dt="2026-04-09T23:33:12.005" v="219" actId="20577"/>
          <ac:spMkLst>
            <pc:docMk/>
            <pc:sldMk cId="1626747496" sldId="325"/>
            <ac:spMk id="2" creationId="{E842EBF0-A270-400A-A9F1-161048896493}"/>
          </ac:spMkLst>
        </pc:spChg>
        <pc:spChg chg="mod">
          <ac:chgData name="Liliana Calado" userId="9faf702373beb476" providerId="LiveId" clId="{C5353FA8-DFB9-40D4-8F34-063641C2165E}" dt="2026-04-09T23:32:47.325" v="208"/>
          <ac:spMkLst>
            <pc:docMk/>
            <pc:sldMk cId="1626747496" sldId="325"/>
            <ac:spMk id="3" creationId="{422155CA-9C5D-AF6D-7B0D-1D5879A6E185}"/>
          </ac:spMkLst>
        </pc:spChg>
      </pc:sldChg>
      <pc:sldChg chg="modSp mod">
        <pc:chgData name="Liliana Calado" userId="9faf702373beb476" providerId="LiveId" clId="{C5353FA8-DFB9-40D4-8F34-063641C2165E}" dt="2026-04-09T23:35:04.729" v="233"/>
        <pc:sldMkLst>
          <pc:docMk/>
          <pc:sldMk cId="1548265972" sldId="326"/>
        </pc:sldMkLst>
        <pc:spChg chg="mod">
          <ac:chgData name="Liliana Calado" userId="9faf702373beb476" providerId="LiveId" clId="{C5353FA8-DFB9-40D4-8F34-063641C2165E}" dt="2026-04-09T23:35:04.729" v="233"/>
          <ac:spMkLst>
            <pc:docMk/>
            <pc:sldMk cId="1548265972" sldId="326"/>
            <ac:spMk id="2" creationId="{2535DE4A-000B-81BF-064F-00F54F685A7D}"/>
          </ac:spMkLst>
        </pc:spChg>
        <pc:spChg chg="mod">
          <ac:chgData name="Liliana Calado" userId="9faf702373beb476" providerId="LiveId" clId="{C5353FA8-DFB9-40D4-8F34-063641C2165E}" dt="2026-04-09T23:34:04.268" v="223"/>
          <ac:spMkLst>
            <pc:docMk/>
            <pc:sldMk cId="1548265972" sldId="326"/>
            <ac:spMk id="3" creationId="{B3686A17-FBAB-F3F8-1EB8-73DDACCD7064}"/>
          </ac:spMkLst>
        </pc:spChg>
      </pc:sldChg>
      <pc:sldChg chg="modSp mod">
        <pc:chgData name="Liliana Calado" userId="9faf702373beb476" providerId="LiveId" clId="{C5353FA8-DFB9-40D4-8F34-063641C2165E}" dt="2026-04-09T23:35:48.903" v="238" actId="20577"/>
        <pc:sldMkLst>
          <pc:docMk/>
          <pc:sldMk cId="3617073218" sldId="327"/>
        </pc:sldMkLst>
        <pc:spChg chg="mod">
          <ac:chgData name="Liliana Calado" userId="9faf702373beb476" providerId="LiveId" clId="{C5353FA8-DFB9-40D4-8F34-063641C2165E}" dt="2026-04-09T23:35:48.903" v="238" actId="20577"/>
          <ac:spMkLst>
            <pc:docMk/>
            <pc:sldMk cId="3617073218" sldId="327"/>
            <ac:spMk id="2" creationId="{1105FFBA-D63C-E038-4D42-AE09626AECE1}"/>
          </ac:spMkLst>
        </pc:spChg>
        <pc:spChg chg="mod">
          <ac:chgData name="Liliana Calado" userId="9faf702373beb476" providerId="LiveId" clId="{C5353FA8-DFB9-40D4-8F34-063641C2165E}" dt="2026-04-09T23:35:32.436" v="235" actId="27636"/>
          <ac:spMkLst>
            <pc:docMk/>
            <pc:sldMk cId="3617073218" sldId="327"/>
            <ac:spMk id="3" creationId="{00FEAF08-B93E-D16C-07C1-189F3ADB54F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a:extLst>
            <a:ext uri="{FF2B5EF4-FFF2-40B4-BE49-F238E27FC236}">
              <a16:creationId xmlns:a16="http://schemas.microsoft.com/office/drawing/2014/main" id="{1D94B659-978C-B31F-4844-B8E6CE431A62}"/>
            </a:ext>
          </a:extLst>
        </p:cNvPr>
        <p:cNvGrpSpPr/>
        <p:nvPr/>
      </p:nvGrpSpPr>
      <p:grpSpPr>
        <a:xfrm>
          <a:off x="0" y="0"/>
          <a:ext cx="0" cy="0"/>
          <a:chOff x="0" y="0"/>
          <a:chExt cx="0" cy="0"/>
        </a:xfrm>
      </p:grpSpPr>
      <p:sp>
        <p:nvSpPr>
          <p:cNvPr id="82" name="Google Shape;82;p1:notes">
            <a:extLst>
              <a:ext uri="{FF2B5EF4-FFF2-40B4-BE49-F238E27FC236}">
                <a16:creationId xmlns:a16="http://schemas.microsoft.com/office/drawing/2014/main" id="{E9D7286F-11BF-DB21-208C-FD5EF1BEEF6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a:extLst>
              <a:ext uri="{FF2B5EF4-FFF2-40B4-BE49-F238E27FC236}">
                <a16:creationId xmlns:a16="http://schemas.microsoft.com/office/drawing/2014/main" id="{7FB6A1EB-2317-7DA1-C8C0-44D43B4D930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268158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9" name="Google Shape;99;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38642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47295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14"/>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14"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14"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2"/>
        <p:cNvGrpSpPr/>
        <p:nvPr/>
      </p:nvGrpSpPr>
      <p:grpSpPr>
        <a:xfrm>
          <a:off x="0" y="0"/>
          <a:ext cx="0" cy="0"/>
          <a:chOff x="0" y="0"/>
          <a:chExt cx="0" cy="0"/>
        </a:xfrm>
      </p:grpSpPr>
      <p:sp>
        <p:nvSpPr>
          <p:cNvPr id="13" name="Google Shape;13;p1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4" name="Google Shape;14;p1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 name="Google Shape;15;p15"/>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b="0" i="0" u="none" strike="noStrike" cap="none">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6" name="Google Shape;16;p15"/>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17" name="Google Shape;17;p15"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70"/>
        <p:cNvGrpSpPr/>
        <p:nvPr/>
      </p:nvGrpSpPr>
      <p:grpSpPr>
        <a:xfrm>
          <a:off x="0" y="0"/>
          <a:ext cx="0" cy="0"/>
          <a:chOff x="0" y="0"/>
          <a:chExt cx="0" cy="0"/>
        </a:xfrm>
      </p:grpSpPr>
      <p:pic>
        <p:nvPicPr>
          <p:cNvPr id="71" name="Google Shape;71;p24"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72" name="Google Shape;72;p24"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73" name="Google Shape;73;p24"/>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n"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74" name="Google Shape;74;p24"/>
          <p:cNvGrpSpPr/>
          <p:nvPr/>
        </p:nvGrpSpPr>
        <p:grpSpPr>
          <a:xfrm>
            <a:off x="1633044" y="9658153"/>
            <a:ext cx="21117911" cy="908071"/>
            <a:chOff x="761999" y="9658153"/>
            <a:chExt cx="21117911" cy="908071"/>
          </a:xfrm>
        </p:grpSpPr>
        <p:pic>
          <p:nvPicPr>
            <p:cNvPr id="75" name="Google Shape;75;p24"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76" name="Google Shape;76;p24"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77" name="Google Shape;77;p24"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78" name="Google Shape;78;p24"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79" name="Google Shape;79;p24"/>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80" name="Google Shape;80;p24"/>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8"/>
        <p:cNvGrpSpPr/>
        <p:nvPr/>
      </p:nvGrpSpPr>
      <p:grpSpPr>
        <a:xfrm>
          <a:off x="0" y="0"/>
          <a:ext cx="0" cy="0"/>
          <a:chOff x="0" y="0"/>
          <a:chExt cx="0" cy="0"/>
        </a:xfrm>
      </p:grpSpPr>
      <p:sp>
        <p:nvSpPr>
          <p:cNvPr id="19" name="Google Shape;19;p16"/>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16"/>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n" sz="5400">
                <a:solidFill>
                  <a:schemeClr val="lt1"/>
                </a:solidFill>
                <a:latin typeface="Arial"/>
                <a:ea typeface="Arial"/>
                <a:cs typeface="Arial"/>
                <a:sym typeface="Arial"/>
              </a:rPr>
              <a:t>Click to edit Section Subtitle</a:t>
            </a:r>
            <a:endParaRPr sz="5400">
              <a:solidFill>
                <a:schemeClr val="lt1"/>
              </a:solidFill>
              <a:latin typeface="Arial"/>
              <a:ea typeface="Arial"/>
              <a:cs typeface="Arial"/>
              <a:sym typeface="Arial"/>
            </a:endParaRPr>
          </a:p>
        </p:txBody>
      </p:sp>
    </p:spTree>
    <p:extLst>
      <p:ext uri="{BB962C8B-B14F-4D97-AF65-F5344CB8AC3E}">
        <p14:creationId xmlns:p14="http://schemas.microsoft.com/office/powerpoint/2010/main" val="434235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8"/>
        <p:cNvGrpSpPr/>
        <p:nvPr/>
      </p:nvGrpSpPr>
      <p:grpSpPr>
        <a:xfrm>
          <a:off x="0" y="0"/>
          <a:ext cx="0" cy="0"/>
          <a:chOff x="0" y="0"/>
          <a:chExt cx="0" cy="0"/>
        </a:xfrm>
      </p:grpSpPr>
      <p:sp>
        <p:nvSpPr>
          <p:cNvPr id="39" name="Google Shape;39;p20"/>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40" name="Google Shape;40;p20"/>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1" name="Google Shape;41;p20"/>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2" name="Google Shape;42;p20"/>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3" name="Google Shape;43;p20"/>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44" name="Google Shape;44;p20"/>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45" name="Google Shape;45;p20"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2793129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46"/>
        <p:cNvGrpSpPr/>
        <p:nvPr/>
      </p:nvGrpSpPr>
      <p:grpSpPr>
        <a:xfrm>
          <a:off x="0" y="0"/>
          <a:ext cx="0" cy="0"/>
          <a:chOff x="0" y="0"/>
          <a:chExt cx="0" cy="0"/>
        </a:xfrm>
      </p:grpSpPr>
      <p:sp>
        <p:nvSpPr>
          <p:cNvPr id="47" name="Google Shape;47;p21"/>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21"/>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49" name="Google Shape;49;p21"/>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0" name="Google Shape;50;p2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51" name="Google Shape;51;p21"/>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52" name="Google Shape;52;p21"/>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53" name="Google Shape;53;p21"/>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54" name="Google Shape;54;p21"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55" name="Google Shape;55;p21"/>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‹nº›</a:t>
            </a:fld>
            <a:endParaRPr/>
          </a:p>
        </p:txBody>
      </p:sp>
    </p:spTree>
    <p:extLst>
      <p:ext uri="{BB962C8B-B14F-4D97-AF65-F5344CB8AC3E}">
        <p14:creationId xmlns:p14="http://schemas.microsoft.com/office/powerpoint/2010/main" val="2526015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sp>
        <p:nvSpPr>
          <p:cNvPr id="25" name="Google Shape;25;p18"/>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6" name="Google Shape;26;p18"/>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7" name="Google Shape;27;p1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8" name="Google Shape;28;p18"/>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9" name="Google Shape;29;p18"/>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0" name="Google Shape;30;p18"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843080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31"/>
        <p:cNvGrpSpPr/>
        <p:nvPr/>
      </p:nvGrpSpPr>
      <p:grpSpPr>
        <a:xfrm>
          <a:off x="0" y="0"/>
          <a:ext cx="0" cy="0"/>
          <a:chOff x="0" y="0"/>
          <a:chExt cx="0" cy="0"/>
        </a:xfrm>
      </p:grpSpPr>
      <p:sp>
        <p:nvSpPr>
          <p:cNvPr id="32" name="Google Shape;32;p19"/>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9"/>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19"/>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35" name="Google Shape;35;p1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n-U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6" name="Google Shape;36;p1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7" name="Google Shape;37;p1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extLst>
      <p:ext uri="{BB962C8B-B14F-4D97-AF65-F5344CB8AC3E}">
        <p14:creationId xmlns:p14="http://schemas.microsoft.com/office/powerpoint/2010/main" val="3643441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3"/>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9" r:id="rId3"/>
    <p:sldLayoutId id="2147483660" r:id="rId4"/>
    <p:sldLayoutId id="2147483663" r:id="rId5"/>
    <p:sldLayoutId id="2147483664" r:id="rId6"/>
    <p:sldLayoutId id="2147483665" r:id="rId7"/>
    <p:sldLayoutId id="2147483666"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8" Type="http://schemas.openxmlformats.org/officeDocument/2006/relationships/hyperlink" Target="https://www.cntraveler.com/story/women-who-travel-podcast-best-places-to-go-2024?utm_source=chatgpt.com" TargetMode="External"/><Relationship Id="rId3" Type="http://schemas.openxmlformats.org/officeDocument/2006/relationships/hyperlink" Target="https://thediversitymovement.com/top-10-diversity-podcasts/?utm_source=chatgpt.com" TargetMode="External"/><Relationship Id="rId7" Type="http://schemas.openxmlformats.org/officeDocument/2006/relationships/hyperlink" Target="https://podcasts.apple.com/us/podcast/allyship-inclusivity-and-women-in-tourism-leadership/id1552279594?i=1000676762819&amp;utm_source=chatgpt.com" TargetMode="Externa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hyperlink" Target="https://transition-pathways.europa.eu/learning-resources/inclusive-travel-toolbox-improving-tourism-accessibility-podcast?utm_source=chatgpt.com" TargetMode="External"/><Relationship Id="rId5" Type="http://schemas.openxmlformats.org/officeDocument/2006/relationships/hyperlink" Target="https://en.wikipedia.org/wiki/Making_Gay_History?utm_source=chatgpt.com" TargetMode="External"/><Relationship Id="rId4" Type="http://schemas.openxmlformats.org/officeDocument/2006/relationships/hyperlink" Target="https://umbrex.com/resources/recommended-podcasts/best-diversity-inclusion-podcasts/?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pt-PT" b="1" dirty="0"/>
              <a:t>Módulo 5: Envolvimento comunitário e inclusão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a:extLst>
            <a:ext uri="{FF2B5EF4-FFF2-40B4-BE49-F238E27FC236}">
              <a16:creationId xmlns:a16="http://schemas.microsoft.com/office/drawing/2014/main" id="{6FF41FF8-8BC5-7893-B14F-874FB94BFC89}"/>
            </a:ext>
          </a:extLst>
        </p:cNvPr>
        <p:cNvGrpSpPr/>
        <p:nvPr/>
      </p:nvGrpSpPr>
      <p:grpSpPr>
        <a:xfrm>
          <a:off x="0" y="0"/>
          <a:ext cx="0" cy="0"/>
          <a:chOff x="0" y="0"/>
          <a:chExt cx="0" cy="0"/>
        </a:xfrm>
      </p:grpSpPr>
      <p:sp>
        <p:nvSpPr>
          <p:cNvPr id="85" name="Google Shape;85;p1">
            <a:extLst>
              <a:ext uri="{FF2B5EF4-FFF2-40B4-BE49-F238E27FC236}">
                <a16:creationId xmlns:a16="http://schemas.microsoft.com/office/drawing/2014/main" id="{4F21E224-C6F3-6072-3950-E457C3AC7420}"/>
              </a:ext>
            </a:extLst>
          </p:cNvPr>
          <p:cNvSpPr txBox="1">
            <a:spLocks noGrp="1"/>
          </p:cNvSpPr>
          <p:nvPr>
            <p:ph type="title"/>
          </p:nvPr>
        </p:nvSpPr>
        <p:spPr>
          <a:xfrm>
            <a:off x="762001" y="5657851"/>
            <a:ext cx="21989142" cy="3771899"/>
          </a:xfrm>
          <a:prstGeom prst="rect">
            <a:avLst/>
          </a:prstGeom>
          <a:noFill/>
          <a:ln>
            <a:noFill/>
          </a:ln>
        </p:spPr>
        <p:txBody>
          <a:bodyPr spcFirstLastPara="1" wrap="square" lIns="0" tIns="0" rIns="0" bIns="0" anchor="t" anchorCtr="0">
            <a:normAutofit/>
          </a:bodyPr>
          <a:lstStyle/>
          <a:p>
            <a:pPr lvl="0"/>
            <a:r>
              <a:rPr lang="pt-PT" b="1" dirty="0"/>
              <a:t>Introdução ao módulo</a:t>
            </a:r>
            <a:endParaRPr dirty="0"/>
          </a:p>
        </p:txBody>
      </p:sp>
    </p:spTree>
    <p:extLst>
      <p:ext uri="{BB962C8B-B14F-4D97-AF65-F5344CB8AC3E}">
        <p14:creationId xmlns:p14="http://schemas.microsoft.com/office/powerpoint/2010/main" val="4253886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B0DD2F1-4E26-E809-319D-EBD99D3C7187}"/>
              </a:ext>
            </a:extLst>
          </p:cNvPr>
          <p:cNvSpPr>
            <a:spLocks noGrp="1"/>
          </p:cNvSpPr>
          <p:nvPr>
            <p:ph type="body" idx="1"/>
          </p:nvPr>
        </p:nvSpPr>
        <p:spPr>
          <a:xfrm>
            <a:off x="755650" y="2716305"/>
            <a:ext cx="22866350" cy="9697367"/>
          </a:xfrm>
        </p:spPr>
        <p:txBody>
          <a:bodyPr>
            <a:normAutofit fontScale="92500"/>
          </a:bodyPr>
          <a:lstStyle/>
          <a:p>
            <a:pPr marL="228600" indent="0"/>
            <a:r>
              <a:rPr lang="pt-PT" sz="3600" dirty="0"/>
              <a:t>O turismo não chega simplesmente a um destino; é acolhido, negociado e remodelado pelas pessoas que consideram aquele lugar o seu lar. Partindo da exploração, no módulo anterior, da sustentabilidade centrada no património, esta unidade centra-se no </a:t>
            </a:r>
            <a:r>
              <a:rPr lang="pt-PT" sz="3600" b="1" dirty="0"/>
              <a:t>envolvimento da comunidade e na inclusão </a:t>
            </a:r>
            <a:r>
              <a:rPr lang="pt-PT" sz="3600" dirty="0"/>
              <a:t>— os processos sociais que determinam quais as vozes que são ouvidas, quais as histórias que são contadas e quem partilha os benefícios do turismo.</a:t>
            </a:r>
          </a:p>
          <a:p>
            <a:pPr marL="228600" indent="0"/>
            <a:r>
              <a:rPr lang="pt-PT" sz="3600" dirty="0"/>
              <a:t>Os primeiros quadros de referência do turismo sustentável tratavam as «partes interessadas locais» como um grupo único e homogéneo. Atualmente, reconhecemos um mosaico muito mais rico de identidades, dinâmicas de poder e experiências vividas: nações indígenas que defendem os direitos à terra, trabalhadores migrantes que impulsionam os setores de serviços, jovens que utilizam plataformas digitais para reinventar a tradição e residentes marginalizados que exigem um espaço público equitativo. Um envolvimento significativo requer, portanto, mais do que simples listas de verificação de consultas; exige a cocriação do turismo. Um envolvimento significativo requer, portanto, mais do que simples listas de verificação para consultas; exige a cocriação de políticas turísticas, a interpretação e a partilha de benefícios que respeitem os diversos sistemas de conhecimento e redistribuam o poder de decisão.</a:t>
            </a:r>
          </a:p>
          <a:p>
            <a:pPr marL="228600" indent="0"/>
            <a:r>
              <a:rPr lang="pt-PT" sz="3600" dirty="0"/>
              <a:t>Guiados pelas normas em constante evolução da UNESCO, da OMT, do PNUA e do Conselho Global de Turismo Sustentável, iremos apresentar ferramentas práticas — mapeamento participativo, avaliações de impacto baseadas nos direitos, indicadores de equidade social e modelos de governação inclusivos — que ajudam os destinos a equilibrar o acesso com a autonomia, a celebração com o consentimento e o crescimento com a justiça. </a:t>
            </a:r>
          </a:p>
          <a:p>
            <a:pPr marL="228600" indent="0"/>
            <a:r>
              <a:rPr lang="pt-PT" sz="3600" dirty="0"/>
              <a:t>Os estudos de caso irão demonstrar como o envolvimento inclusivo pode revitalizar línguas ameaçadas de extinção através das histórias contadas pelos visitantes, canalizar os gastos dos visitantes para fundos comunitários e promover o diálogo intercultural que reforça a coesão social.</a:t>
            </a:r>
            <a:endParaRPr lang="pl-PL" sz="3600" dirty="0"/>
          </a:p>
        </p:txBody>
      </p:sp>
      <p:sp>
        <p:nvSpPr>
          <p:cNvPr id="3" name="Tytuł 2">
            <a:extLst>
              <a:ext uri="{FF2B5EF4-FFF2-40B4-BE49-F238E27FC236}">
                <a16:creationId xmlns:a16="http://schemas.microsoft.com/office/drawing/2014/main" id="{F72A60B7-9F60-B6CB-9D2D-172F68E61D1E}"/>
              </a:ext>
            </a:extLst>
          </p:cNvPr>
          <p:cNvSpPr>
            <a:spLocks noGrp="1"/>
          </p:cNvSpPr>
          <p:nvPr>
            <p:ph type="title"/>
          </p:nvPr>
        </p:nvSpPr>
        <p:spPr>
          <a:xfrm>
            <a:off x="761999" y="1524000"/>
            <a:ext cx="22860001" cy="1192305"/>
          </a:xfrm>
        </p:spPr>
        <p:txBody>
          <a:bodyPr>
            <a:normAutofit/>
          </a:bodyPr>
          <a:lstStyle/>
          <a:p>
            <a:r>
              <a:rPr lang="pt-PT" dirty="0"/>
              <a:t>Introdução ao módulo</a:t>
            </a:r>
            <a:endParaRPr lang="en" dirty="0"/>
          </a:p>
        </p:txBody>
      </p:sp>
    </p:spTree>
    <p:extLst>
      <p:ext uri="{BB962C8B-B14F-4D97-AF65-F5344CB8AC3E}">
        <p14:creationId xmlns:p14="http://schemas.microsoft.com/office/powerpoint/2010/main" val="3440109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4680857"/>
            <a:ext cx="20308956" cy="4748893"/>
          </a:xfrm>
        </p:spPr>
        <p:txBody>
          <a:bodyPr>
            <a:normAutofit/>
          </a:bodyPr>
          <a:lstStyle/>
          <a:p>
            <a:pPr>
              <a:lnSpc>
                <a:spcPct val="150000"/>
              </a:lnSpc>
            </a:pPr>
            <a:r>
              <a:rPr lang="pt-PT" sz="9600" kern="1200" dirty="0">
                <a:solidFill>
                  <a:schemeClr val="bg1"/>
                </a:solidFill>
              </a:rPr>
              <a:t>O papel das comunidades no turismo ambiental</a:t>
            </a:r>
            <a:endParaRPr lang="en"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55C9296E-1DA9-2AD3-2734-90E83C5D6641}"/>
              </a:ext>
            </a:extLst>
          </p:cNvPr>
          <p:cNvPicPr>
            <a:picLocks noChangeAspect="1"/>
          </p:cNvPicPr>
          <p:nvPr/>
        </p:nvPicPr>
        <p:blipFill>
          <a:blip r:embed="rId2"/>
          <a:stretch>
            <a:fillRect/>
          </a:stretch>
        </p:blipFill>
        <p:spPr>
          <a:xfrm>
            <a:off x="768599" y="11940061"/>
            <a:ext cx="3482106" cy="728007"/>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572524"/>
            <a:ext cx="22866350" cy="7258050"/>
          </a:xfrm>
        </p:spPr>
        <p:txBody>
          <a:bodyPr/>
          <a:lstStyle/>
          <a:p>
            <a:r>
              <a:rPr b="1" dirty="0" err="1">
                <a:solidFill>
                  <a:schemeClr val="accent1"/>
                </a:solidFill>
              </a:rPr>
              <a:t>Objectiv</a:t>
            </a:r>
            <a:r>
              <a:rPr lang="pt-PT" b="1" dirty="0">
                <a:solidFill>
                  <a:schemeClr val="accent1"/>
                </a:solidFill>
              </a:rPr>
              <a:t>o</a:t>
            </a:r>
            <a:r>
              <a:rPr b="1" dirty="0">
                <a:solidFill>
                  <a:schemeClr val="accent1"/>
                </a:solidFill>
              </a:rPr>
              <a:t>:</a:t>
            </a:r>
            <a:r>
              <a:rPr dirty="0"/>
              <a:t> </a:t>
            </a:r>
            <a:r>
              <a:rPr lang="pt-PT" dirty="0"/>
              <a:t>Compreender o valor e o impacto das comunidades locais</a:t>
            </a:r>
            <a:endParaRPr dirty="0"/>
          </a:p>
          <a:p>
            <a:endParaRPr lang="en-US" dirty="0"/>
          </a:p>
          <a:p>
            <a:r>
              <a:rPr lang="pt-PT" dirty="0"/>
              <a:t>Importância do envolvimento das comunidades locais</a:t>
            </a:r>
          </a:p>
          <a:p>
            <a:r>
              <a:rPr lang="pt-PT" dirty="0"/>
              <a:t>Exemplos de ecoturismo liderado pela comunidade (Nepal, Guatemala, África do Sul)</a:t>
            </a:r>
          </a:p>
          <a:p>
            <a:r>
              <a:rPr lang="pt-PT" dirty="0"/>
              <a:t>Discussão: Elementos essenciais para um envolvimento significativo</a:t>
            </a:r>
            <a:endParaRPr dirty="0"/>
          </a:p>
        </p:txBody>
      </p:sp>
      <p:sp>
        <p:nvSpPr>
          <p:cNvPr id="3" name="Title 2"/>
          <p:cNvSpPr>
            <a:spLocks noGrp="1"/>
          </p:cNvSpPr>
          <p:nvPr>
            <p:ph type="title"/>
          </p:nvPr>
        </p:nvSpPr>
        <p:spPr>
          <a:xfrm>
            <a:off x="749829" y="2181200"/>
            <a:ext cx="22860001" cy="2021633"/>
          </a:xfrm>
        </p:spPr>
        <p:txBody>
          <a:bodyPr>
            <a:normAutofit/>
          </a:bodyPr>
          <a:lstStyle/>
          <a:p>
            <a:r>
              <a:rPr lang="pt-PT" dirty="0"/>
              <a:t>O papel das comunidades no turismo ambiental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B838-0F5F-6FB9-9FAF-955EDC6618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D0A114-C5CB-179C-398E-BE28EC6550D0}"/>
              </a:ext>
            </a:extLst>
          </p:cNvPr>
          <p:cNvSpPr>
            <a:spLocks noGrp="1"/>
          </p:cNvSpPr>
          <p:nvPr>
            <p:ph type="body" idx="1"/>
          </p:nvPr>
        </p:nvSpPr>
        <p:spPr>
          <a:xfrm>
            <a:off x="761999" y="3545633"/>
            <a:ext cx="22866350" cy="8646367"/>
          </a:xfrm>
        </p:spPr>
        <p:txBody>
          <a:bodyPr>
            <a:normAutofit/>
          </a:bodyPr>
          <a:lstStyle/>
          <a:p>
            <a:r>
              <a:rPr lang="pl-PL" dirty="0"/>
              <a:t>💬</a:t>
            </a:r>
            <a:r>
              <a:rPr lang="en-GB" dirty="0"/>
              <a:t> </a:t>
            </a:r>
            <a:r>
              <a:rPr lang="en-GB" sz="5400" i="1" dirty="0"/>
              <a:t>“</a:t>
            </a:r>
            <a:r>
              <a:rPr lang="pt-PT" sz="5400" i="1" dirty="0"/>
              <a:t>O que significa para si o envolvimento da comunidade no contexto do turismo?</a:t>
            </a:r>
            <a:endParaRPr lang="pl-PL" sz="5400" dirty="0"/>
          </a:p>
          <a:p>
            <a:endParaRPr lang="en-GB" i="1" dirty="0"/>
          </a:p>
          <a:p>
            <a:r>
              <a:rPr lang="pl-PL" sz="4800" b="1" dirty="0">
                <a:solidFill>
                  <a:schemeClr val="accent1"/>
                </a:solidFill>
              </a:rPr>
              <a:t>Opções de moderação :</a:t>
            </a:r>
            <a:endParaRPr lang="pl-PL" sz="4800" dirty="0">
              <a:solidFill>
                <a:schemeClr val="accent1"/>
              </a:solidFill>
            </a:endParaRPr>
          </a:p>
          <a:p>
            <a:pPr lvl="0"/>
            <a:r>
              <a:rPr lang="pt-PT" sz="4800" b="1" dirty="0">
                <a:solidFill>
                  <a:schemeClr val="accent1"/>
                </a:solidFill>
              </a:rPr>
              <a:t>Peça</a:t>
            </a:r>
            <a:r>
              <a:rPr lang="pt-PT" sz="4800" dirty="0">
                <a:solidFill>
                  <a:schemeClr val="accent1"/>
                </a:solidFill>
              </a:rPr>
              <a:t> </a:t>
            </a:r>
            <a:r>
              <a:rPr lang="pt-PT" sz="4800" dirty="0">
                <a:solidFill>
                  <a:schemeClr val="tx1"/>
                </a:solidFill>
              </a:rPr>
              <a:t>a 2 ou 3 voluntários que partilhem as suas respostas em voz alta</a:t>
            </a:r>
          </a:p>
          <a:p>
            <a:pPr lvl="0"/>
            <a:r>
              <a:rPr lang="pt-PT" sz="4800" b="1" dirty="0">
                <a:solidFill>
                  <a:schemeClr val="accent1"/>
                </a:solidFill>
              </a:rPr>
              <a:t>Utilize</a:t>
            </a:r>
            <a:r>
              <a:rPr lang="pt-PT" sz="4800" dirty="0">
                <a:solidFill>
                  <a:schemeClr val="accent1"/>
                </a:solidFill>
              </a:rPr>
              <a:t> </a:t>
            </a:r>
            <a:r>
              <a:rPr lang="pt-PT" sz="4800" dirty="0">
                <a:solidFill>
                  <a:schemeClr val="tx1"/>
                </a:solidFill>
              </a:rPr>
              <a:t>post-its, o </a:t>
            </a:r>
            <a:r>
              <a:rPr lang="pt-PT" sz="4800" dirty="0" err="1">
                <a:solidFill>
                  <a:schemeClr val="tx1"/>
                </a:solidFill>
              </a:rPr>
              <a:t>Jamboard</a:t>
            </a:r>
            <a:r>
              <a:rPr lang="pt-PT" sz="4800" dirty="0">
                <a:solidFill>
                  <a:schemeClr val="tx1"/>
                </a:solidFill>
              </a:rPr>
              <a:t> ou o </a:t>
            </a:r>
            <a:r>
              <a:rPr lang="pt-PT" sz="4800" dirty="0" err="1">
                <a:solidFill>
                  <a:schemeClr val="tx1"/>
                </a:solidFill>
              </a:rPr>
              <a:t>Mentimeter</a:t>
            </a:r>
            <a:r>
              <a:rPr lang="pt-PT" sz="4800" dirty="0">
                <a:solidFill>
                  <a:schemeClr val="tx1"/>
                </a:solidFill>
              </a:rPr>
              <a:t> (se for uma atividade digital) para recolher as respostas</a:t>
            </a:r>
          </a:p>
          <a:p>
            <a:pPr lvl="0"/>
            <a:r>
              <a:rPr lang="pt-PT" sz="4800" b="1" dirty="0">
                <a:solidFill>
                  <a:schemeClr val="accent1"/>
                </a:solidFill>
              </a:rPr>
              <a:t>Registe</a:t>
            </a:r>
            <a:r>
              <a:rPr lang="pt-PT" sz="4800" dirty="0">
                <a:solidFill>
                  <a:schemeClr val="accent1"/>
                </a:solidFill>
              </a:rPr>
              <a:t> </a:t>
            </a:r>
            <a:r>
              <a:rPr lang="pt-PT" sz="4800" dirty="0">
                <a:solidFill>
                  <a:schemeClr val="tx1"/>
                </a:solidFill>
              </a:rPr>
              <a:t>padrões ou palavras-chave (por exemplo, participação, sentido de pertença, capacitação)</a:t>
            </a:r>
            <a:endParaRPr sz="4800" dirty="0">
              <a:solidFill>
                <a:schemeClr val="tx1"/>
              </a:solidFill>
            </a:endParaRPr>
          </a:p>
        </p:txBody>
      </p:sp>
      <p:sp>
        <p:nvSpPr>
          <p:cNvPr id="3" name="Title 2">
            <a:extLst>
              <a:ext uri="{FF2B5EF4-FFF2-40B4-BE49-F238E27FC236}">
                <a16:creationId xmlns:a16="http://schemas.microsoft.com/office/drawing/2014/main" id="{6A074A02-354A-E524-0C3F-BB81458A590D}"/>
              </a:ext>
            </a:extLst>
          </p:cNvPr>
          <p:cNvSpPr>
            <a:spLocks noGrp="1"/>
          </p:cNvSpPr>
          <p:nvPr>
            <p:ph type="title"/>
          </p:nvPr>
        </p:nvSpPr>
        <p:spPr/>
        <p:txBody>
          <a:bodyPr>
            <a:normAutofit/>
          </a:bodyPr>
          <a:lstStyle/>
          <a:p>
            <a:r>
              <a:rPr lang="pt-PT" sz="7200" dirty="0"/>
              <a:t>O papel das comunidades no turismo ambiental</a:t>
            </a:r>
            <a:endParaRPr lang="pl-PL" sz="7200" dirty="0"/>
          </a:p>
        </p:txBody>
      </p:sp>
    </p:spTree>
    <p:extLst>
      <p:ext uri="{BB962C8B-B14F-4D97-AF65-F5344CB8AC3E}">
        <p14:creationId xmlns:p14="http://schemas.microsoft.com/office/powerpoint/2010/main" val="2484000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395C1897-A422-FA49-6C00-6DB15AE617E5}"/>
              </a:ext>
            </a:extLst>
          </p:cNvPr>
          <p:cNvSpPr>
            <a:spLocks noGrp="1"/>
          </p:cNvSpPr>
          <p:nvPr>
            <p:ph type="body" idx="1"/>
          </p:nvPr>
        </p:nvSpPr>
        <p:spPr/>
        <p:txBody>
          <a:bodyPr/>
          <a:lstStyle/>
          <a:p>
            <a:r>
              <a:rPr lang="en-GB" dirty="0"/>
              <a:t>“</a:t>
            </a:r>
            <a:r>
              <a:rPr lang="pt-PT" dirty="0"/>
              <a:t>O turismo ambiental, ou ecoturismo, não se baseia apenas em belas paisagens ou em políticas de sustentabilidade — depende profundamente das pessoas que vivem nesses locais e cuidam deles. As comunidades locais não são meros beneficiários passivos do turismo; são </a:t>
            </a:r>
            <a:r>
              <a:rPr lang="pt-PT" dirty="0" err="1"/>
              <a:t>co-criadores</a:t>
            </a:r>
            <a:r>
              <a:rPr lang="pt-PT" dirty="0"/>
              <a:t>, guardiões e embaixadores culturais. Hoje, vamos explorar por que razão o seu envolvimento não é apenas ético, mas essencial para um desenvolvimento turístico autêntico e resiliente</a:t>
            </a:r>
            <a:r>
              <a:rPr lang="en-GB" dirty="0"/>
              <a:t>.”</a:t>
            </a:r>
            <a:endParaRPr lang="pl-PL" dirty="0"/>
          </a:p>
          <a:p>
            <a:endParaRPr lang="pl-PL" dirty="0"/>
          </a:p>
        </p:txBody>
      </p:sp>
      <p:sp>
        <p:nvSpPr>
          <p:cNvPr id="3" name="Tytuł 2">
            <a:extLst>
              <a:ext uri="{FF2B5EF4-FFF2-40B4-BE49-F238E27FC236}">
                <a16:creationId xmlns:a16="http://schemas.microsoft.com/office/drawing/2014/main" id="{3B60665A-D904-3D6E-D4DB-B5DB1F969953}"/>
              </a:ext>
            </a:extLst>
          </p:cNvPr>
          <p:cNvSpPr>
            <a:spLocks noGrp="1"/>
          </p:cNvSpPr>
          <p:nvPr>
            <p:ph type="title"/>
          </p:nvPr>
        </p:nvSpPr>
        <p:spPr/>
        <p:txBody>
          <a:bodyPr/>
          <a:lstStyle/>
          <a:p>
            <a:r>
              <a:rPr lang="pl-PL" dirty="0"/>
              <a:t>Pontos-chave para a abertura</a:t>
            </a:r>
          </a:p>
        </p:txBody>
      </p:sp>
    </p:spTree>
    <p:extLst>
      <p:ext uri="{BB962C8B-B14F-4D97-AF65-F5344CB8AC3E}">
        <p14:creationId xmlns:p14="http://schemas.microsoft.com/office/powerpoint/2010/main" val="441804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B41309C-4359-59F0-F820-AC747366E823}"/>
              </a:ext>
            </a:extLst>
          </p:cNvPr>
          <p:cNvSpPr>
            <a:spLocks noGrp="1"/>
          </p:cNvSpPr>
          <p:nvPr>
            <p:ph type="ctrTitle"/>
          </p:nvPr>
        </p:nvSpPr>
        <p:spPr>
          <a:xfrm>
            <a:off x="762003" y="1524000"/>
            <a:ext cx="20791801" cy="3105150"/>
          </a:xfrm>
        </p:spPr>
        <p:txBody>
          <a:bodyPr wrap="square" anchor="t">
            <a:normAutofit/>
          </a:bodyPr>
          <a:lstStyle/>
          <a:p>
            <a:r>
              <a:rPr lang="pt-PT" dirty="0"/>
              <a:t>Por que razão as comunidades locais são importantes</a:t>
            </a:r>
            <a:endParaRPr lang="pl-PL" dirty="0"/>
          </a:p>
        </p:txBody>
      </p:sp>
      <p:graphicFrame>
        <p:nvGraphicFramePr>
          <p:cNvPr id="5" name="Tabela 4">
            <a:extLst>
              <a:ext uri="{FF2B5EF4-FFF2-40B4-BE49-F238E27FC236}">
                <a16:creationId xmlns:a16="http://schemas.microsoft.com/office/drawing/2014/main" id="{CF0A592D-9133-537C-F2DD-B43973814E12}"/>
              </a:ext>
            </a:extLst>
          </p:cNvPr>
          <p:cNvGraphicFramePr>
            <a:graphicFrameLocks noGrp="1"/>
          </p:cNvGraphicFramePr>
          <p:nvPr>
            <p:extLst>
              <p:ext uri="{D42A27DB-BD31-4B8C-83A1-F6EECF244321}">
                <p14:modId xmlns:p14="http://schemas.microsoft.com/office/powerpoint/2010/main" val="15072626"/>
              </p:ext>
            </p:extLst>
          </p:nvPr>
        </p:nvGraphicFramePr>
        <p:xfrm>
          <a:off x="1877055" y="4216079"/>
          <a:ext cx="20629890" cy="7595926"/>
        </p:xfrm>
        <a:graphic>
          <a:graphicData uri="http://schemas.openxmlformats.org/drawingml/2006/table">
            <a:tbl>
              <a:tblPr firstRow="1" firstCol="1" bandRow="1">
                <a:solidFill>
                  <a:srgbClr val="F2F2F2">
                    <a:alpha val="45098"/>
                  </a:srgbClr>
                </a:solidFill>
                <a:tableStyleId>{5C22544A-7EE6-4342-B048-85BDC9FD1C3A}</a:tableStyleId>
              </a:tblPr>
              <a:tblGrid>
                <a:gridCol w="6022741">
                  <a:extLst>
                    <a:ext uri="{9D8B030D-6E8A-4147-A177-3AD203B41FA5}">
                      <a16:colId xmlns:a16="http://schemas.microsoft.com/office/drawing/2014/main" val="3120624280"/>
                    </a:ext>
                  </a:extLst>
                </a:gridCol>
                <a:gridCol w="14607149">
                  <a:extLst>
                    <a:ext uri="{9D8B030D-6E8A-4147-A177-3AD203B41FA5}">
                      <a16:colId xmlns:a16="http://schemas.microsoft.com/office/drawing/2014/main" val="337799745"/>
                    </a:ext>
                  </a:extLst>
                </a:gridCol>
              </a:tblGrid>
              <a:tr h="1038957">
                <a:tc>
                  <a:txBody>
                    <a:bodyPr/>
                    <a:lstStyle/>
                    <a:p>
                      <a:pPr algn="ctr">
                        <a:buNone/>
                      </a:pPr>
                      <a:r>
                        <a:rPr lang="pl-PL" sz="3600" b="0" kern="100" cap="none" spc="0" dirty="0">
                          <a:solidFill>
                            <a:schemeClr val="bg1"/>
                          </a:solidFill>
                          <a:effectLst/>
                        </a:rPr>
                        <a:t>💡 Princípio</a:t>
                      </a:r>
                    </a:p>
                  </a:txBody>
                  <a:tcPr marL="24375" marR="24375" marT="234002" marB="24375" anchor="ctr">
                    <a:lnL w="12700" cmpd="sng">
                      <a:noFill/>
                    </a:lnL>
                    <a:lnR w="12700" cmpd="sng">
                      <a:noFill/>
                    </a:lnR>
                    <a:lnT w="19050" cap="flat" cmpd="sng" algn="ctr">
                      <a:noFill/>
                      <a:prstDash val="solid"/>
                    </a:lnT>
                    <a:lnB w="38100" cmpd="sng">
                      <a:noFill/>
                    </a:lnB>
                    <a:solidFill>
                      <a:schemeClr val="tx1"/>
                    </a:solidFill>
                  </a:tcPr>
                </a:tc>
                <a:tc>
                  <a:txBody>
                    <a:bodyPr/>
                    <a:lstStyle/>
                    <a:p>
                      <a:pPr algn="ctr">
                        <a:buNone/>
                      </a:pPr>
                      <a:r>
                        <a:rPr lang="pl-PL" sz="3600" b="0" kern="100" cap="none" spc="0" dirty="0">
                          <a:solidFill>
                            <a:schemeClr val="bg1"/>
                          </a:solidFill>
                          <a:effectLst/>
                        </a:rPr>
                        <a:t>🔍 Expl</a:t>
                      </a:r>
                      <a:r>
                        <a:rPr lang="pt-PT" sz="3600" b="0" kern="100" cap="none" spc="0" dirty="0" err="1">
                          <a:solidFill>
                            <a:schemeClr val="bg1"/>
                          </a:solidFill>
                          <a:effectLst/>
                        </a:rPr>
                        <a:t>icação</a:t>
                      </a:r>
                      <a:endParaRPr lang="pl-PL" sz="3600" b="0" kern="100" cap="none" spc="0" dirty="0" err="1">
                        <a:solidFill>
                          <a:schemeClr val="bg1"/>
                        </a:solidFill>
                        <a:effectLst/>
                      </a:endParaRPr>
                    </a:p>
                  </a:txBody>
                  <a:tcPr marL="24375" marR="24375" marT="234002" marB="24375" anchor="ctr">
                    <a:lnL w="12700" cmpd="sng">
                      <a:noFill/>
                    </a:lnL>
                    <a:lnR w="12700" cmpd="sng">
                      <a:noFill/>
                    </a:lnR>
                    <a:lnT w="19050" cap="flat" cmpd="sng" algn="ctr">
                      <a:noFill/>
                      <a:prstDash val="solid"/>
                    </a:lnT>
                    <a:lnB w="38100" cmpd="sng">
                      <a:noFill/>
                    </a:lnB>
                    <a:solidFill>
                      <a:schemeClr val="tx1"/>
                    </a:solidFill>
                  </a:tcPr>
                </a:tc>
                <a:extLst>
                  <a:ext uri="{0D108BD9-81ED-4DB2-BD59-A6C34878D82A}">
                    <a16:rowId xmlns:a16="http://schemas.microsoft.com/office/drawing/2014/main" val="4144278683"/>
                  </a:ext>
                </a:extLst>
              </a:tr>
              <a:tr h="2054824">
                <a:tc>
                  <a:txBody>
                    <a:bodyPr/>
                    <a:lstStyle/>
                    <a:p>
                      <a:pPr>
                        <a:buNone/>
                      </a:pPr>
                      <a:r>
                        <a:rPr lang="pl-PL" sz="3100" b="1" kern="100" cap="none" spc="0" dirty="0">
                          <a:solidFill>
                            <a:schemeClr val="tx1"/>
                          </a:solidFill>
                          <a:effectLst/>
                        </a:rPr>
                        <a:t>Propriedade e capacitação </a:t>
                      </a:r>
                    </a:p>
                  </a:txBody>
                  <a:tcPr marL="24375" marR="24375" marT="234002" marB="24375"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tc>
                  <a:txBody>
                    <a:bodyPr/>
                    <a:lstStyle/>
                    <a:p>
                      <a:pPr>
                        <a:buNone/>
                      </a:pPr>
                      <a:r>
                        <a:rPr lang="pt-PT" sz="3100" kern="100" cap="none" spc="0" dirty="0">
                          <a:solidFill>
                            <a:srgbClr val="000000"/>
                          </a:solidFill>
                          <a:effectLst/>
                        </a:rPr>
                        <a:t>A população local participa na tomada de decisões e partilha os benefícios económicos.</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38100" cmpd="sng">
                      <a:noFill/>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2490520728"/>
                  </a:ext>
                </a:extLst>
              </a:tr>
              <a:tr h="1500715">
                <a:tc>
                  <a:txBody>
                    <a:bodyPr/>
                    <a:lstStyle/>
                    <a:p>
                      <a:pPr>
                        <a:buNone/>
                      </a:pPr>
                      <a:r>
                        <a:rPr lang="pl-PL" sz="3100" b="1" kern="100" cap="none" spc="0" dirty="0">
                          <a:solidFill>
                            <a:schemeClr val="tx1"/>
                          </a:solidFill>
                          <a:effectLst/>
                        </a:rPr>
                        <a:t>Preservação cultural</a:t>
                      </a: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a:buNone/>
                      </a:pPr>
                      <a:r>
                        <a:rPr lang="pt-PT" sz="3100" kern="100" cap="none" spc="0" dirty="0">
                          <a:solidFill>
                            <a:srgbClr val="000000"/>
                          </a:solidFill>
                          <a:effectLst/>
                        </a:rPr>
                        <a:t>A participação da comunidade mantém as tradições e os valores</a:t>
                      </a:r>
                      <a:r>
                        <a:rPr lang="en-GB" sz="3100" kern="100" cap="none" spc="0" dirty="0">
                          <a:solidFill>
                            <a:srgbClr val="000000"/>
                          </a:solidFill>
                          <a:effectLst/>
                        </a:rPr>
                        <a:t>.</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3592743639"/>
                  </a:ext>
                </a:extLst>
              </a:tr>
              <a:tr h="1500715">
                <a:tc>
                  <a:txBody>
                    <a:bodyPr/>
                    <a:lstStyle/>
                    <a:p>
                      <a:pPr>
                        <a:buNone/>
                      </a:pPr>
                      <a:r>
                        <a:rPr lang="pl-PL" sz="3100" b="1" kern="100" cap="none" spc="0" dirty="0">
                          <a:solidFill>
                            <a:schemeClr val="tx1"/>
                          </a:solidFill>
                          <a:effectLst/>
                        </a:rPr>
                        <a:t>Gestão ambiental </a:t>
                      </a:r>
                    </a:p>
                  </a:txBody>
                  <a:tcPr marL="24375" marR="24375" marT="234002" marB="24375"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tc>
                  <a:txBody>
                    <a:bodyPr/>
                    <a:lstStyle/>
                    <a:p>
                      <a:pPr>
                        <a:buNone/>
                      </a:pPr>
                      <a:r>
                        <a:rPr lang="pt-PT" sz="3100" kern="100" cap="none" spc="0" dirty="0">
                          <a:solidFill>
                            <a:srgbClr val="000000"/>
                          </a:solidFill>
                          <a:effectLst/>
                        </a:rPr>
                        <a:t>Os residentes empenhados protegem e gerem os recursos naturais.</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mpd="sng">
                      <a:noFill/>
                      <a:prstDash val="solid"/>
                    </a:lnT>
                    <a:lnB w="12700" cap="flat" cmpd="sng" algn="ctr">
                      <a:solidFill>
                        <a:schemeClr val="bg1">
                          <a:lumMod val="75000"/>
                        </a:schemeClr>
                      </a:solidFill>
                      <a:prstDash val="solid"/>
                    </a:lnB>
                    <a:solidFill>
                      <a:srgbClr val="F2F2F2">
                        <a:alpha val="45098"/>
                      </a:srgbClr>
                    </a:solidFill>
                  </a:tcPr>
                </a:tc>
                <a:extLst>
                  <a:ext uri="{0D108BD9-81ED-4DB2-BD59-A6C34878D82A}">
                    <a16:rowId xmlns:a16="http://schemas.microsoft.com/office/drawing/2014/main" val="3711233491"/>
                  </a:ext>
                </a:extLst>
              </a:tr>
              <a:tr h="1500715">
                <a:tc>
                  <a:txBody>
                    <a:bodyPr/>
                    <a:lstStyle/>
                    <a:p>
                      <a:pPr>
                        <a:buNone/>
                      </a:pPr>
                      <a:r>
                        <a:rPr lang="pl-PL" sz="3100" b="1" kern="100" cap="none" spc="0" dirty="0">
                          <a:solidFill>
                            <a:schemeClr val="tx1"/>
                          </a:solidFill>
                          <a:effectLst/>
                        </a:rPr>
                        <a:t>Sustentabilidade a longo prazo</a:t>
                      </a: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tc>
                  <a:txBody>
                    <a:bodyPr/>
                    <a:lstStyle/>
                    <a:p>
                      <a:pPr>
                        <a:buNone/>
                      </a:pPr>
                      <a:r>
                        <a:rPr lang="pt-PT" sz="3100" kern="100" cap="none" spc="0" dirty="0">
                          <a:solidFill>
                            <a:srgbClr val="000000"/>
                          </a:solidFill>
                          <a:effectLst/>
                        </a:rPr>
                        <a:t>As iniciativas que contam com o apoio da população local são adaptáveis e duradouras.</a:t>
                      </a:r>
                      <a:endParaRPr lang="pl-PL" sz="3100" kern="100" cap="none" spc="0" dirty="0">
                        <a:solidFill>
                          <a:srgbClr val="000000"/>
                        </a:solidFill>
                        <a:effectLst/>
                      </a:endParaRPr>
                    </a:p>
                  </a:txBody>
                  <a:tcPr marL="24375" marR="24375" marT="234002" marB="24375" anchor="ctr">
                    <a:lnL w="12700" cmpd="sng">
                      <a:noFill/>
                      <a:prstDash val="solid"/>
                    </a:lnL>
                    <a:lnR w="12700" cmpd="sng">
                      <a:noFill/>
                      <a:prstDash val="solid"/>
                    </a:lnR>
                    <a:lnT w="12700" cap="flat" cmpd="sng" algn="ctr">
                      <a:solidFill>
                        <a:schemeClr val="bg1">
                          <a:lumMod val="75000"/>
                        </a:schemeClr>
                      </a:solidFill>
                      <a:prstDash val="solid"/>
                    </a:lnT>
                    <a:lnB w="12700" cmpd="sng">
                      <a:noFill/>
                      <a:prstDash val="solid"/>
                    </a:lnB>
                    <a:solidFill>
                      <a:srgbClr val="BFBFBF">
                        <a:alpha val="34902"/>
                      </a:srgbClr>
                    </a:solidFill>
                  </a:tcPr>
                </a:tc>
                <a:extLst>
                  <a:ext uri="{0D108BD9-81ED-4DB2-BD59-A6C34878D82A}">
                    <a16:rowId xmlns:a16="http://schemas.microsoft.com/office/drawing/2014/main" val="2344902312"/>
                  </a:ext>
                </a:extLst>
              </a:tr>
            </a:tbl>
          </a:graphicData>
        </a:graphic>
      </p:graphicFrame>
    </p:spTree>
    <p:extLst>
      <p:ext uri="{BB962C8B-B14F-4D97-AF65-F5344CB8AC3E}">
        <p14:creationId xmlns:p14="http://schemas.microsoft.com/office/powerpoint/2010/main" val="42388162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4E21-79A1-765B-40EA-13454BC70F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BC36BD-41E9-5E10-B559-48D91B84662E}"/>
              </a:ext>
            </a:extLst>
          </p:cNvPr>
          <p:cNvSpPr>
            <a:spLocks noGrp="1"/>
          </p:cNvSpPr>
          <p:nvPr>
            <p:ph type="title"/>
          </p:nvPr>
        </p:nvSpPr>
        <p:spPr>
          <a:xfrm>
            <a:off x="762000" y="4680857"/>
            <a:ext cx="20600503" cy="4748893"/>
          </a:xfrm>
        </p:spPr>
        <p:txBody>
          <a:bodyPr>
            <a:noAutofit/>
          </a:bodyPr>
          <a:lstStyle/>
          <a:p>
            <a:pPr>
              <a:lnSpc>
                <a:spcPct val="150000"/>
              </a:lnSpc>
            </a:pPr>
            <a:r>
              <a:rPr lang="pt-PT" sz="7200" kern="1200" dirty="0">
                <a:solidFill>
                  <a:schemeClr val="bg1"/>
                </a:solidFill>
              </a:rPr>
              <a:t>A inclusão na prática: ferramentas e estratégias </a:t>
            </a:r>
            <a:endParaRPr lang="en-US" sz="7200"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DEB42F4C-3652-7E7F-13FF-997B1D3C92D0}"/>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42239587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25FBE9E-EF3A-C53B-66E9-A0C13F06F10F}"/>
              </a:ext>
            </a:extLst>
          </p:cNvPr>
          <p:cNvSpPr>
            <a:spLocks noGrp="1"/>
          </p:cNvSpPr>
          <p:nvPr>
            <p:ph type="ctrTitle"/>
          </p:nvPr>
        </p:nvSpPr>
        <p:spPr>
          <a:xfrm>
            <a:off x="761999" y="1531844"/>
            <a:ext cx="20926422" cy="2582956"/>
          </a:xfrm>
        </p:spPr>
        <p:txBody>
          <a:bodyPr>
            <a:normAutofit/>
          </a:bodyPr>
          <a:lstStyle/>
          <a:p>
            <a:r>
              <a:rPr lang="pt-PT" dirty="0"/>
              <a:t>Por que a inclusão é importante no turismo ambiental</a:t>
            </a:r>
            <a:endParaRPr lang="pl-PL" dirty="0"/>
          </a:p>
        </p:txBody>
      </p:sp>
      <p:sp>
        <p:nvSpPr>
          <p:cNvPr id="3" name="Symbol zastępczy tekstu 2">
            <a:extLst>
              <a:ext uri="{FF2B5EF4-FFF2-40B4-BE49-F238E27FC236}">
                <a16:creationId xmlns:a16="http://schemas.microsoft.com/office/drawing/2014/main" id="{EA49DE89-C858-8A76-B749-4C67A53C92EA}"/>
              </a:ext>
            </a:extLst>
          </p:cNvPr>
          <p:cNvSpPr>
            <a:spLocks noGrp="1"/>
          </p:cNvSpPr>
          <p:nvPr>
            <p:ph type="body" idx="1"/>
          </p:nvPr>
        </p:nvSpPr>
        <p:spPr>
          <a:xfrm>
            <a:off x="761999" y="5890658"/>
            <a:ext cx="22275103" cy="4802742"/>
          </a:xfrm>
        </p:spPr>
        <p:txBody>
          <a:bodyPr>
            <a:normAutofit/>
          </a:bodyPr>
          <a:lstStyle/>
          <a:p>
            <a:pPr marL="0" indent="0">
              <a:buNone/>
            </a:pPr>
            <a:r>
              <a:rPr lang="en-GB" b="1" dirty="0">
                <a:solidFill>
                  <a:schemeClr val="accent1"/>
                </a:solidFill>
              </a:rPr>
              <a:t>Pontos a </a:t>
            </a:r>
            <a:r>
              <a:rPr lang="en-GB" b="1" dirty="0" err="1">
                <a:solidFill>
                  <a:schemeClr val="accent1"/>
                </a:solidFill>
              </a:rPr>
              <a:t>destacar</a:t>
            </a:r>
            <a:r>
              <a:rPr lang="en-GB" b="1" dirty="0">
                <a:solidFill>
                  <a:schemeClr val="accent1"/>
                </a:solidFill>
              </a:rPr>
              <a:t>:</a:t>
            </a:r>
            <a:br>
              <a:rPr lang="en-GB" dirty="0"/>
            </a:br>
            <a:r>
              <a:rPr lang="en-GB" dirty="0"/>
              <a:t>“</a:t>
            </a:r>
            <a:r>
              <a:rPr lang="pt-PT" dirty="0"/>
              <a:t>A inclusão garante que todos — independentemente das suas capacidades, origens ou identidade — possam participar e beneficiar do turismo ambiental. Enquanto formadores de EFP, estamos numa posição privilegiada para dar o exemplo e ensinar valores inclusivos aos nossos formandos. Esta secção analisa o que a inclusão realmente significa e como podemos integrá-la tanto no setor do turismo como nas nossas salas de aula</a:t>
            </a:r>
            <a:r>
              <a:rPr lang="en-GB" dirty="0"/>
              <a:t>.”</a:t>
            </a:r>
            <a:endParaRPr lang="pl-PL" dirty="0"/>
          </a:p>
          <a:p>
            <a:endParaRPr lang="pl-PL" dirty="0"/>
          </a:p>
        </p:txBody>
      </p:sp>
    </p:spTree>
    <p:extLst>
      <p:ext uri="{BB962C8B-B14F-4D97-AF65-F5344CB8AC3E}">
        <p14:creationId xmlns:p14="http://schemas.microsoft.com/office/powerpoint/2010/main" val="2124469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668E1BF5-38FF-9ED9-DF91-543DD78CB7B9}"/>
              </a:ext>
            </a:extLst>
          </p:cNvPr>
          <p:cNvSpPr>
            <a:spLocks noGrp="1"/>
          </p:cNvSpPr>
          <p:nvPr>
            <p:ph type="ctrTitle"/>
          </p:nvPr>
        </p:nvSpPr>
        <p:spPr>
          <a:xfrm>
            <a:off x="2600771" y="903483"/>
            <a:ext cx="19182457" cy="3105150"/>
          </a:xfrm>
        </p:spPr>
        <p:txBody>
          <a:bodyPr wrap="square" anchor="t">
            <a:normAutofit/>
          </a:bodyPr>
          <a:lstStyle/>
          <a:p>
            <a:pPr algn="ctr"/>
            <a:r>
              <a:rPr lang="pt-PT" dirty="0"/>
              <a:t>O que é a inclusão</a:t>
            </a:r>
            <a:endParaRPr lang="en-US" dirty="0"/>
          </a:p>
        </p:txBody>
      </p:sp>
      <p:graphicFrame>
        <p:nvGraphicFramePr>
          <p:cNvPr id="5" name="Tabela 4">
            <a:extLst>
              <a:ext uri="{FF2B5EF4-FFF2-40B4-BE49-F238E27FC236}">
                <a16:creationId xmlns:a16="http://schemas.microsoft.com/office/drawing/2014/main" id="{55C34A7E-4459-0360-8190-3972B0D62CEF}"/>
              </a:ext>
            </a:extLst>
          </p:cNvPr>
          <p:cNvGraphicFramePr>
            <a:graphicFrameLocks noGrp="1"/>
          </p:cNvGraphicFramePr>
          <p:nvPr>
            <p:extLst>
              <p:ext uri="{D42A27DB-BD31-4B8C-83A1-F6EECF244321}">
                <p14:modId xmlns:p14="http://schemas.microsoft.com/office/powerpoint/2010/main" val="3815541470"/>
              </p:ext>
            </p:extLst>
          </p:nvPr>
        </p:nvGraphicFramePr>
        <p:xfrm>
          <a:off x="1511808" y="3426904"/>
          <a:ext cx="21371485" cy="7833038"/>
        </p:xfrm>
        <a:graphic>
          <a:graphicData uri="http://schemas.openxmlformats.org/drawingml/2006/table">
            <a:tbl>
              <a:tblPr firstRow="1" firstCol="1" bandRow="1">
                <a:tableStyleId>{5C22544A-7EE6-4342-B048-85BDC9FD1C3A}</a:tableStyleId>
              </a:tblPr>
              <a:tblGrid>
                <a:gridCol w="3581153">
                  <a:extLst>
                    <a:ext uri="{9D8B030D-6E8A-4147-A177-3AD203B41FA5}">
                      <a16:colId xmlns:a16="http://schemas.microsoft.com/office/drawing/2014/main" val="306845234"/>
                    </a:ext>
                  </a:extLst>
                </a:gridCol>
                <a:gridCol w="8726745">
                  <a:extLst>
                    <a:ext uri="{9D8B030D-6E8A-4147-A177-3AD203B41FA5}">
                      <a16:colId xmlns:a16="http://schemas.microsoft.com/office/drawing/2014/main" val="688174320"/>
                    </a:ext>
                  </a:extLst>
                </a:gridCol>
                <a:gridCol w="9063587">
                  <a:extLst>
                    <a:ext uri="{9D8B030D-6E8A-4147-A177-3AD203B41FA5}">
                      <a16:colId xmlns:a16="http://schemas.microsoft.com/office/drawing/2014/main" val="3923936808"/>
                    </a:ext>
                  </a:extLst>
                </a:gridCol>
              </a:tblGrid>
              <a:tr h="1249952">
                <a:tc>
                  <a:txBody>
                    <a:bodyPr/>
                    <a:lstStyle/>
                    <a:p>
                      <a:pPr algn="ctr">
                        <a:buNone/>
                      </a:pPr>
                      <a:r>
                        <a:rPr lang="pl-PL" sz="2400" kern="100" dirty="0">
                          <a:effectLst/>
                        </a:rPr>
                        <a:t>🧩 Elemento</a:t>
                      </a:r>
                      <a:endParaRPr lang="pl-PL"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lgn="ctr">
                        <a:buNone/>
                      </a:pPr>
                      <a:r>
                        <a:rPr lang="pl-PL" sz="2400" kern="100" dirty="0">
                          <a:effectLst/>
                        </a:rPr>
                        <a:t>📘 Descrição</a:t>
                      </a:r>
                      <a:endParaRPr lang="pl-PL"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tc>
                  <a:txBody>
                    <a:bodyPr/>
                    <a:lstStyle/>
                    <a:p>
                      <a:pPr algn="ctr">
                        <a:buNone/>
                      </a:pPr>
                      <a:r>
                        <a:rPr lang="pl-PL" sz="2400" kern="100" dirty="0">
                          <a:effectLst/>
                        </a:rPr>
                        <a:t>🌍 Relevância para o turismo</a:t>
                      </a:r>
                      <a:endParaRPr lang="pl-PL" sz="2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9301" marR="19301" marT="19301" marB="19301" anchor="ctr"/>
                </a:tc>
                <a:extLst>
                  <a:ext uri="{0D108BD9-81ED-4DB2-BD59-A6C34878D82A}">
                    <a16:rowId xmlns:a16="http://schemas.microsoft.com/office/drawing/2014/main" val="3807588000"/>
                  </a:ext>
                </a:extLst>
              </a:tr>
              <a:tr h="2194362">
                <a:tc>
                  <a:txBody>
                    <a:bodyPr/>
                    <a:lstStyle/>
                    <a:p>
                      <a:pPr>
                        <a:buNone/>
                      </a:pPr>
                      <a:r>
                        <a:rPr lang="pt-PT" sz="2400">
                          <a:effectLst/>
                          <a:latin typeface="Arial" panose="020B0604020202020204" pitchFamily="34" charset="0"/>
                          <a:ea typeface="Arial" panose="020B0604020202020204" pitchFamily="34" charset="0"/>
                        </a:rPr>
                        <a:t>Acessibilidade    </a:t>
                      </a:r>
                    </a:p>
                  </a:txBody>
                  <a:tcPr marL="68580" marR="68580" marT="0" marB="0" anchor="ctr"/>
                </a:tc>
                <a:tc>
                  <a:txBody>
                    <a:bodyPr/>
                    <a:lstStyle/>
                    <a:p>
                      <a:pPr>
                        <a:buNone/>
                      </a:pPr>
                      <a:r>
                        <a:rPr lang="pt-PT" sz="2400">
                          <a:effectLst/>
                          <a:latin typeface="Arial" panose="020B0604020202020204" pitchFamily="34" charset="0"/>
                          <a:ea typeface="Arial" panose="020B0604020202020204" pitchFamily="34" charset="0"/>
                        </a:rPr>
                        <a:t>Acesso físico, digital, sensorial e económico</a:t>
                      </a:r>
                    </a:p>
                  </a:txBody>
                  <a:tcPr marL="68580" marR="68580" marT="0" marB="0" anchor="ctr"/>
                </a:tc>
                <a:tc>
                  <a:txBody>
                    <a:bodyPr/>
                    <a:lstStyle/>
                    <a:p>
                      <a:pPr>
                        <a:buNone/>
                      </a:pPr>
                      <a:r>
                        <a:rPr lang="pt-PT" sz="2400">
                          <a:effectLst/>
                          <a:latin typeface="Arial" panose="020B0604020202020204" pitchFamily="34" charset="0"/>
                          <a:ea typeface="Arial" panose="020B0604020202020204" pitchFamily="34" charset="0"/>
                        </a:rPr>
                        <a:t>Conceber infraestruturas e serviços inclusivos</a:t>
                      </a:r>
                    </a:p>
                  </a:txBody>
                  <a:tcPr marL="68580" marR="68580" marT="0" marB="0" anchor="ctr"/>
                </a:tc>
                <a:extLst>
                  <a:ext uri="{0D108BD9-81ED-4DB2-BD59-A6C34878D82A}">
                    <a16:rowId xmlns:a16="http://schemas.microsoft.com/office/drawing/2014/main" val="3995296710"/>
                  </a:ext>
                </a:extLst>
              </a:tr>
              <a:tr h="2194362">
                <a:tc>
                  <a:txBody>
                    <a:bodyPr/>
                    <a:lstStyle/>
                    <a:p>
                      <a:pPr>
                        <a:buNone/>
                      </a:pPr>
                      <a:r>
                        <a:rPr lang="pt-PT" sz="2400">
                          <a:effectLst/>
                          <a:latin typeface="Arial" panose="020B0604020202020204" pitchFamily="34" charset="0"/>
                          <a:ea typeface="Arial" panose="020B0604020202020204" pitchFamily="34" charset="0"/>
                        </a:rPr>
                        <a:t>Representação    </a:t>
                      </a:r>
                    </a:p>
                  </a:txBody>
                  <a:tcPr marL="68580" marR="68580" marT="0" marB="0" anchor="ctr"/>
                </a:tc>
                <a:tc>
                  <a:txBody>
                    <a:bodyPr/>
                    <a:lstStyle/>
                    <a:p>
                      <a:pPr>
                        <a:buNone/>
                      </a:pPr>
                      <a:r>
                        <a:rPr lang="pt-PT" sz="2400">
                          <a:effectLst/>
                          <a:latin typeface="Arial" panose="020B0604020202020204" pitchFamily="34" charset="0"/>
                          <a:ea typeface="Arial" panose="020B0604020202020204" pitchFamily="34" charset="0"/>
                        </a:rPr>
                        <a:t>Identidades e narrativas diversas    </a:t>
                      </a:r>
                    </a:p>
                  </a:txBody>
                  <a:tcPr marL="68580" marR="68580" marT="0" marB="0" anchor="ctr"/>
                </a:tc>
                <a:tc>
                  <a:txBody>
                    <a:bodyPr/>
                    <a:lstStyle/>
                    <a:p>
                      <a:pPr>
                        <a:buNone/>
                      </a:pPr>
                      <a:r>
                        <a:rPr lang="pt-PT" sz="2400">
                          <a:effectLst/>
                          <a:latin typeface="Arial" panose="020B0604020202020204" pitchFamily="34" charset="0"/>
                          <a:ea typeface="Arial" panose="020B0604020202020204" pitchFamily="34" charset="0"/>
                        </a:rPr>
                        <a:t>Promover vozes autênticas da comunidade</a:t>
                      </a:r>
                    </a:p>
                  </a:txBody>
                  <a:tcPr marL="68580" marR="68580" marT="0" marB="0" anchor="ctr"/>
                </a:tc>
                <a:extLst>
                  <a:ext uri="{0D108BD9-81ED-4DB2-BD59-A6C34878D82A}">
                    <a16:rowId xmlns:a16="http://schemas.microsoft.com/office/drawing/2014/main" val="1134395644"/>
                  </a:ext>
                </a:extLst>
              </a:tr>
              <a:tr h="2194362">
                <a:tc>
                  <a:txBody>
                    <a:bodyPr/>
                    <a:lstStyle/>
                    <a:p>
                      <a:pPr>
                        <a:buNone/>
                      </a:pPr>
                      <a:r>
                        <a:rPr lang="pt-PT" sz="2400" dirty="0">
                          <a:effectLst/>
                          <a:latin typeface="Arial" panose="020B0604020202020204" pitchFamily="34" charset="0"/>
                          <a:ea typeface="Arial" panose="020B0604020202020204" pitchFamily="34" charset="0"/>
                        </a:rPr>
                        <a:t>Sensibilidade cultural    </a:t>
                      </a:r>
                    </a:p>
                  </a:txBody>
                  <a:tcPr marL="68580" marR="68580" marT="0" marB="0" anchor="ctr"/>
                </a:tc>
                <a:tc>
                  <a:txBody>
                    <a:bodyPr/>
                    <a:lstStyle/>
                    <a:p>
                      <a:pPr>
                        <a:buNone/>
                      </a:pPr>
                      <a:r>
                        <a:rPr lang="pt-PT" sz="2400">
                          <a:effectLst/>
                          <a:latin typeface="Arial" panose="020B0604020202020204" pitchFamily="34" charset="0"/>
                          <a:ea typeface="Arial" panose="020B0604020202020204" pitchFamily="34" charset="0"/>
                        </a:rPr>
                        <a:t>Respeito pelos costumes e crenças locais</a:t>
                      </a:r>
                    </a:p>
                  </a:txBody>
                  <a:tcPr marL="68580" marR="68580" marT="0" marB="0" anchor="ctr"/>
                </a:tc>
                <a:tc>
                  <a:txBody>
                    <a:bodyPr/>
                    <a:lstStyle/>
                    <a:p>
                      <a:pPr>
                        <a:buNone/>
                      </a:pPr>
                      <a:r>
                        <a:rPr lang="pt-PT" sz="2400" dirty="0">
                          <a:effectLst/>
                          <a:latin typeface="Arial" panose="020B0604020202020204" pitchFamily="34" charset="0"/>
                          <a:ea typeface="Arial" panose="020B0604020202020204" pitchFamily="34" charset="0"/>
                        </a:rPr>
                        <a:t>Evitar a exploração e os estereótipos</a:t>
                      </a:r>
                    </a:p>
                  </a:txBody>
                  <a:tcPr marL="68580" marR="68580" marT="0" marB="0" anchor="ctr"/>
                </a:tc>
                <a:extLst>
                  <a:ext uri="{0D108BD9-81ED-4DB2-BD59-A6C34878D82A}">
                    <a16:rowId xmlns:a16="http://schemas.microsoft.com/office/drawing/2014/main" val="2290755444"/>
                  </a:ext>
                </a:extLst>
              </a:tr>
            </a:tbl>
          </a:graphicData>
        </a:graphic>
      </p:graphicFrame>
    </p:spTree>
    <p:extLst>
      <p:ext uri="{BB962C8B-B14F-4D97-AF65-F5344CB8AC3E}">
        <p14:creationId xmlns:p14="http://schemas.microsoft.com/office/powerpoint/2010/main" val="1823491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87902" y="3586725"/>
            <a:ext cx="22866350" cy="7258050"/>
          </a:xfrm>
        </p:spPr>
        <p:txBody>
          <a:bodyPr/>
          <a:lstStyle/>
          <a:p>
            <a:r>
              <a:rPr b="1" dirty="0" err="1">
                <a:solidFill>
                  <a:schemeClr val="accent1"/>
                </a:solidFill>
              </a:rPr>
              <a:t>Objectiv</a:t>
            </a:r>
            <a:r>
              <a:rPr lang="pt-PT" b="1" dirty="0">
                <a:solidFill>
                  <a:schemeClr val="accent1"/>
                </a:solidFill>
              </a:rPr>
              <a:t>o</a:t>
            </a:r>
            <a:r>
              <a:rPr b="1" dirty="0">
                <a:solidFill>
                  <a:schemeClr val="accent1"/>
                </a:solidFill>
              </a:rPr>
              <a:t>:</a:t>
            </a:r>
            <a:r>
              <a:rPr dirty="0"/>
              <a:t> </a:t>
            </a:r>
            <a:r>
              <a:rPr lang="pt-PT" dirty="0"/>
              <a:t>Explore a educação para o turismo inclusivo</a:t>
            </a:r>
          </a:p>
          <a:p>
            <a:endParaRPr lang="en-US" dirty="0"/>
          </a:p>
          <a:p>
            <a:r>
              <a:rPr lang="pt-PT" b="1" dirty="0">
                <a:solidFill>
                  <a:schemeClr val="accent1"/>
                </a:solidFill>
              </a:rPr>
              <a:t>Definição de inclusão</a:t>
            </a:r>
            <a:r>
              <a:rPr lang="pt-PT" dirty="0">
                <a:solidFill>
                  <a:schemeClr val="tx1"/>
                </a:solidFill>
              </a:rPr>
              <a:t>: acessibilidade, representação, sensibilidade cultural</a:t>
            </a:r>
          </a:p>
          <a:p>
            <a:r>
              <a:rPr lang="pt-PT" b="1" dirty="0">
                <a:solidFill>
                  <a:schemeClr val="accent1"/>
                </a:solidFill>
              </a:rPr>
              <a:t>Ferramentas: </a:t>
            </a:r>
            <a:r>
              <a:rPr lang="pt-PT" dirty="0">
                <a:solidFill>
                  <a:schemeClr val="tx1"/>
                </a:solidFill>
              </a:rPr>
              <a:t>Design Universal, planeamento participativo, linguagem inclusiva</a:t>
            </a:r>
          </a:p>
          <a:p>
            <a:r>
              <a:rPr lang="pt-PT" b="1" dirty="0">
                <a:solidFill>
                  <a:schemeClr val="accent1"/>
                </a:solidFill>
              </a:rPr>
              <a:t>Debate em grupo: </a:t>
            </a:r>
            <a:r>
              <a:rPr lang="pt-PT" dirty="0">
                <a:solidFill>
                  <a:schemeClr val="tx1"/>
                </a:solidFill>
              </a:rPr>
              <a:t>Estratégias inclusivas no ensino</a:t>
            </a:r>
            <a:endParaRPr dirty="0">
              <a:solidFill>
                <a:schemeClr val="tx1"/>
              </a:solidFill>
            </a:endParaRPr>
          </a:p>
        </p:txBody>
      </p:sp>
      <p:sp>
        <p:nvSpPr>
          <p:cNvPr id="3" name="Title 2"/>
          <p:cNvSpPr>
            <a:spLocks noGrp="1"/>
          </p:cNvSpPr>
          <p:nvPr>
            <p:ph type="title"/>
          </p:nvPr>
        </p:nvSpPr>
        <p:spPr>
          <a:xfrm>
            <a:off x="761999" y="1365515"/>
            <a:ext cx="22860001" cy="2021633"/>
          </a:xfrm>
        </p:spPr>
        <p:txBody>
          <a:bodyPr/>
          <a:lstStyle/>
          <a:p>
            <a:r>
              <a:rPr lang="pt-PT" dirty="0"/>
              <a:t>Inclusão na prática: ferramentas e estratégias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9907B22-3728-4538-F584-DCF7ABABDDA8}"/>
              </a:ext>
            </a:extLst>
          </p:cNvPr>
          <p:cNvSpPr>
            <a:spLocks noGrp="1"/>
          </p:cNvSpPr>
          <p:nvPr>
            <p:ph type="ctrTitle"/>
          </p:nvPr>
        </p:nvSpPr>
        <p:spPr>
          <a:xfrm>
            <a:off x="591618" y="5296813"/>
            <a:ext cx="8775189" cy="3105150"/>
          </a:xfrm>
        </p:spPr>
        <p:txBody>
          <a:bodyPr>
            <a:normAutofit fontScale="90000"/>
          </a:bodyPr>
          <a:lstStyle/>
          <a:p>
            <a:r>
              <a:rPr lang="en-GB" b="1" dirty="0">
                <a:solidFill>
                  <a:schemeClr val="tx1"/>
                </a:solidFill>
              </a:rPr>
              <a:t>Ferramentas e </a:t>
            </a:r>
            <a:r>
              <a:rPr lang="en-GB" b="1" dirty="0" err="1">
                <a:solidFill>
                  <a:schemeClr val="tx1"/>
                </a:solidFill>
              </a:rPr>
              <a:t>estratégias</a:t>
            </a:r>
            <a:r>
              <a:rPr lang="en-GB" b="1" dirty="0">
                <a:solidFill>
                  <a:schemeClr val="tx1"/>
                </a:solidFill>
              </a:rPr>
              <a:t> </a:t>
            </a:r>
            <a:r>
              <a:rPr lang="en-GB" b="1" dirty="0" err="1">
                <a:solidFill>
                  <a:schemeClr val="tx1"/>
                </a:solidFill>
              </a:rPr>
              <a:t>práticas</a:t>
            </a:r>
            <a:endParaRPr lang="pl-PL" dirty="0">
              <a:solidFill>
                <a:schemeClr val="tx1"/>
              </a:solidFill>
            </a:endParaRPr>
          </a:p>
        </p:txBody>
      </p:sp>
      <p:sp>
        <p:nvSpPr>
          <p:cNvPr id="3" name="Symbol zastępczy tekstu 2">
            <a:extLst>
              <a:ext uri="{FF2B5EF4-FFF2-40B4-BE49-F238E27FC236}">
                <a16:creationId xmlns:a16="http://schemas.microsoft.com/office/drawing/2014/main" id="{BFCF18F2-0FF6-B15C-3C23-64749E46862B}"/>
              </a:ext>
            </a:extLst>
          </p:cNvPr>
          <p:cNvSpPr>
            <a:spLocks noGrp="1"/>
          </p:cNvSpPr>
          <p:nvPr>
            <p:ph type="body" idx="1"/>
          </p:nvPr>
        </p:nvSpPr>
        <p:spPr>
          <a:xfrm>
            <a:off x="9941170" y="1058188"/>
            <a:ext cx="12553966" cy="11582399"/>
          </a:xfrm>
        </p:spPr>
        <p:txBody>
          <a:bodyPr>
            <a:normAutofit fontScale="85000" lnSpcReduction="20000"/>
          </a:bodyPr>
          <a:lstStyle/>
          <a:p>
            <a:pPr marL="0" indent="0">
              <a:buNone/>
            </a:pPr>
            <a:r>
              <a:rPr lang="pt-PT" b="1" i="1" dirty="0">
                <a:solidFill>
                  <a:schemeClr val="tx1"/>
                </a:solidFill>
              </a:rPr>
              <a:t>Ferramentas para promover a inclusão no turismo e na educação</a:t>
            </a:r>
          </a:p>
          <a:p>
            <a:pPr marL="0" indent="0">
              <a:buNone/>
            </a:pPr>
            <a:r>
              <a:rPr lang="pt-PT" b="1" dirty="0">
                <a:solidFill>
                  <a:schemeClr val="accent1"/>
                </a:solidFill>
              </a:rPr>
              <a:t>Design Universal para a Aprendizagem (UDL): </a:t>
            </a:r>
          </a:p>
          <a:p>
            <a:pPr marL="0" indent="0">
              <a:buNone/>
            </a:pPr>
            <a:r>
              <a:rPr lang="pt-PT" dirty="0">
                <a:solidFill>
                  <a:schemeClr val="tx1"/>
                </a:solidFill>
              </a:rPr>
              <a:t>Proporcionar múltiplas formas de participação, representação e expressão, tanto em atividades turísticas como em contextos escolares.</a:t>
            </a:r>
          </a:p>
          <a:p>
            <a:pPr marL="0" indent="0">
              <a:buNone/>
            </a:pPr>
            <a:r>
              <a:rPr lang="pt-PT" b="1" dirty="0">
                <a:solidFill>
                  <a:schemeClr val="accent1"/>
                </a:solidFill>
              </a:rPr>
              <a:t>Planeamento Participativo: </a:t>
            </a:r>
          </a:p>
          <a:p>
            <a:pPr marL="0" indent="0">
              <a:buNone/>
            </a:pPr>
            <a:r>
              <a:rPr lang="pt-PT" dirty="0">
                <a:solidFill>
                  <a:schemeClr val="tx1"/>
                </a:solidFill>
              </a:rPr>
              <a:t>Envolver as partes interessadas locais (especialmente as vozes marginalizadas) no planeamento de experiências turísticas ou programas educativos.</a:t>
            </a:r>
          </a:p>
          <a:p>
            <a:pPr marL="0" indent="0">
              <a:buNone/>
            </a:pPr>
            <a:r>
              <a:rPr lang="pt-PT" b="1" dirty="0">
                <a:solidFill>
                  <a:schemeClr val="accent1"/>
                </a:solidFill>
              </a:rPr>
              <a:t>Orientações para uma linguagem inclusiva: </a:t>
            </a:r>
          </a:p>
          <a:p>
            <a:pPr marL="0" indent="0">
              <a:buNone/>
            </a:pPr>
            <a:r>
              <a:rPr lang="pt-PT" dirty="0">
                <a:solidFill>
                  <a:schemeClr val="tx1"/>
                </a:solidFill>
              </a:rPr>
              <a:t>Evitar jargões, utilizar uma linguagem simples e incorporar expressões locais de forma respeitosa.</a:t>
            </a:r>
          </a:p>
          <a:p>
            <a:pPr marL="0" indent="0">
              <a:buNone/>
            </a:pPr>
            <a:r>
              <a:rPr lang="pt-PT" b="1" dirty="0">
                <a:solidFill>
                  <a:schemeClr val="accent1"/>
                </a:solidFill>
              </a:rPr>
              <a:t>Auditorias de acessibilidade: </a:t>
            </a:r>
          </a:p>
          <a:p>
            <a:pPr marL="0" indent="0">
              <a:buNone/>
            </a:pPr>
            <a:r>
              <a:rPr lang="pt-PT" dirty="0">
                <a:solidFill>
                  <a:schemeClr val="tx1"/>
                </a:solidFill>
              </a:rPr>
              <a:t>Avaliar os serviços turísticos (ou ambientes de aprendizagem) em termos de acessibilidade física e informacional.</a:t>
            </a:r>
          </a:p>
          <a:p>
            <a:pPr marL="0" indent="0">
              <a:buNone/>
            </a:pPr>
            <a:r>
              <a:rPr lang="pt-PT" b="1" dirty="0">
                <a:solidFill>
                  <a:schemeClr val="accent1"/>
                </a:solidFill>
              </a:rPr>
              <a:t>Estudos de caso com modelos a seguir diversificados: </a:t>
            </a:r>
          </a:p>
          <a:p>
            <a:pPr marL="0" indent="0">
              <a:buNone/>
            </a:pPr>
            <a:r>
              <a:rPr lang="pt-PT" dirty="0">
                <a:solidFill>
                  <a:schemeClr val="tx1"/>
                </a:solidFill>
              </a:rPr>
              <a:t>Utilizar exemplos de comunidades sub-representadas nos materiais do curso.</a:t>
            </a:r>
          </a:p>
          <a:p>
            <a:pPr marL="0" indent="0">
              <a:buNone/>
            </a:pPr>
            <a:r>
              <a:rPr lang="pt-PT" b="1" dirty="0">
                <a:solidFill>
                  <a:schemeClr val="accent1"/>
                </a:solidFill>
              </a:rPr>
              <a:t>Abordagens flexíveis de avaliação: </a:t>
            </a:r>
          </a:p>
          <a:p>
            <a:pPr marL="0" indent="0">
              <a:buNone/>
            </a:pPr>
            <a:r>
              <a:rPr lang="pt-PT" dirty="0">
                <a:solidFill>
                  <a:schemeClr val="tx1"/>
                </a:solidFill>
              </a:rPr>
              <a:t>Permitir que os alunos demonstrem os seus conhecimentos de diversas formas: escrita, visual, oral, etc.</a:t>
            </a:r>
            <a:endParaRPr lang="pl-PL" dirty="0">
              <a:solidFill>
                <a:schemeClr val="tx1"/>
              </a:solidFill>
            </a:endParaRPr>
          </a:p>
        </p:txBody>
      </p:sp>
      <p:cxnSp>
        <p:nvCxnSpPr>
          <p:cNvPr id="5" name="Straight Arrow Connector 4">
            <a:extLst>
              <a:ext uri="{FF2B5EF4-FFF2-40B4-BE49-F238E27FC236}">
                <a16:creationId xmlns:a16="http://schemas.microsoft.com/office/drawing/2014/main" id="{A0326D0B-8355-1527-8038-4F5894B95C30}"/>
              </a:ext>
            </a:extLst>
          </p:cNvPr>
          <p:cNvCxnSpPr/>
          <p:nvPr/>
        </p:nvCxnSpPr>
        <p:spPr>
          <a:xfrm flipH="1">
            <a:off x="9366807" y="3042591"/>
            <a:ext cx="650" cy="7034470"/>
          </a:xfrm>
          <a:prstGeom prst="straightConnector1">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21348732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7D43C6-7DDD-B7C4-CE13-4D8E37B093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147142-71E5-CF66-807A-610A5AE03C23}"/>
              </a:ext>
            </a:extLst>
          </p:cNvPr>
          <p:cNvSpPr>
            <a:spLocks noGrp="1"/>
          </p:cNvSpPr>
          <p:nvPr>
            <p:ph type="title"/>
          </p:nvPr>
        </p:nvSpPr>
        <p:spPr>
          <a:xfrm>
            <a:off x="762001" y="4680857"/>
            <a:ext cx="15128874" cy="4748893"/>
          </a:xfrm>
        </p:spPr>
        <p:txBody>
          <a:bodyPr>
            <a:noAutofit/>
          </a:bodyPr>
          <a:lstStyle/>
          <a:p>
            <a:pPr>
              <a:lnSpc>
                <a:spcPct val="150000"/>
              </a:lnSpc>
            </a:pPr>
            <a:r>
              <a:rPr lang="pt-PT" sz="7200" dirty="0"/>
              <a:t>Políticas Públicas e Boas Práticas </a:t>
            </a:r>
            <a:endParaRPr lang="en-US" sz="7200" dirty="0"/>
          </a:p>
        </p:txBody>
      </p:sp>
      <p:pic>
        <p:nvPicPr>
          <p:cNvPr id="4" name="Picture 3" descr="European flag emblem and multilingual disclaimer - European ...">
            <a:extLst>
              <a:ext uri="{FF2B5EF4-FFF2-40B4-BE49-F238E27FC236}">
                <a16:creationId xmlns:a16="http://schemas.microsoft.com/office/drawing/2014/main" id="{AA8D9975-0E8E-42C0-32F7-A216B7A956D8}"/>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2223099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E842EBF0-A270-400A-A9F1-161048896493}"/>
              </a:ext>
            </a:extLst>
          </p:cNvPr>
          <p:cNvSpPr>
            <a:spLocks noGrp="1"/>
          </p:cNvSpPr>
          <p:nvPr>
            <p:ph type="body" idx="1"/>
          </p:nvPr>
        </p:nvSpPr>
        <p:spPr/>
        <p:txBody>
          <a:bodyPr/>
          <a:lstStyle/>
          <a:p>
            <a:pPr marL="914400" indent="-685800">
              <a:buFont typeface="Arial" panose="020B0604020202020204" pitchFamily="34" charset="0"/>
              <a:buChar char="•"/>
            </a:pPr>
            <a:r>
              <a:rPr lang="pt-PT" dirty="0"/>
              <a:t>O diálogo e a cooperação com as partes interessadas integrados na gestão do destino.</a:t>
            </a:r>
          </a:p>
          <a:p>
            <a:pPr marL="914400" indent="-685800">
              <a:buFont typeface="Arial" panose="020B0604020202020204" pitchFamily="34" charset="0"/>
              <a:buChar char="•"/>
            </a:pPr>
            <a:r>
              <a:rPr lang="pt-PT" dirty="0"/>
              <a:t>O Kit de Ferramentas para o Envolvimento da Comunidade (Módulo 4) descreve os passos para ouvir, acompanhar e agir.</a:t>
            </a:r>
          </a:p>
          <a:p>
            <a:pPr marL="914400" indent="-685800">
              <a:buFont typeface="Arial" panose="020B0604020202020204" pitchFamily="34" charset="0"/>
              <a:buChar char="•"/>
            </a:pPr>
            <a:r>
              <a:rPr lang="pt-PT" dirty="0"/>
              <a:t>As orientações políticas exigem estratégias desenvolvidas através de uma ampla participação local.</a:t>
            </a:r>
            <a:endParaRPr lang="pl-PL" dirty="0"/>
          </a:p>
        </p:txBody>
      </p:sp>
      <p:sp>
        <p:nvSpPr>
          <p:cNvPr id="3" name="Tytuł 2">
            <a:extLst>
              <a:ext uri="{FF2B5EF4-FFF2-40B4-BE49-F238E27FC236}">
                <a16:creationId xmlns:a16="http://schemas.microsoft.com/office/drawing/2014/main" id="{422155CA-9C5D-AF6D-7B0D-1D5879A6E185}"/>
              </a:ext>
            </a:extLst>
          </p:cNvPr>
          <p:cNvSpPr>
            <a:spLocks noGrp="1"/>
          </p:cNvSpPr>
          <p:nvPr>
            <p:ph type="title"/>
          </p:nvPr>
        </p:nvSpPr>
        <p:spPr/>
        <p:txBody>
          <a:bodyPr>
            <a:normAutofit fontScale="90000"/>
          </a:bodyPr>
          <a:lstStyle/>
          <a:p>
            <a:r>
              <a:rPr lang="pt-PT" dirty="0"/>
              <a:t>UNESCO — Normas de Turismo Sustentável do Património Mundial</a:t>
            </a:r>
            <a:endParaRPr lang="pl-PL" dirty="0"/>
          </a:p>
        </p:txBody>
      </p:sp>
    </p:spTree>
    <p:extLst>
      <p:ext uri="{BB962C8B-B14F-4D97-AF65-F5344CB8AC3E}">
        <p14:creationId xmlns:p14="http://schemas.microsoft.com/office/powerpoint/2010/main" val="1626747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535DE4A-000B-81BF-064F-00F54F685A7D}"/>
              </a:ext>
            </a:extLst>
          </p:cNvPr>
          <p:cNvSpPr>
            <a:spLocks noGrp="1"/>
          </p:cNvSpPr>
          <p:nvPr>
            <p:ph type="body" idx="1"/>
          </p:nvPr>
        </p:nvSpPr>
        <p:spPr/>
        <p:txBody>
          <a:bodyPr>
            <a:normAutofit fontScale="92500"/>
          </a:bodyPr>
          <a:lstStyle/>
          <a:p>
            <a:pPr marL="914400" indent="-685800">
              <a:buFont typeface="Arial" panose="020B0604020202020204" pitchFamily="34" charset="0"/>
              <a:buChar char="•"/>
            </a:pPr>
            <a:r>
              <a:rPr lang="pl-PL" dirty="0"/>
              <a:t>UNWTO AlUla Framework (2020): Capacitar • Proteger • Prospere • Colaborar.</a:t>
            </a:r>
          </a:p>
          <a:p>
            <a:pPr marL="914400" indent="-685800">
              <a:buFont typeface="Arial" panose="020B0604020202020204" pitchFamily="34" charset="0"/>
              <a:buChar char="•"/>
            </a:pPr>
            <a:r>
              <a:rPr lang="pt-PT" dirty="0"/>
              <a:t>As Diretrizes de Acessibilidade da OMT (2023) estão em conformidade com a norma ISO 21902 relativa ao «Turismo para Todos».</a:t>
            </a:r>
          </a:p>
          <a:p>
            <a:pPr marL="914400" indent="-685800">
              <a:buFont typeface="Arial" panose="020B0604020202020204" pitchFamily="34" charset="0"/>
              <a:buChar char="•"/>
            </a:pPr>
            <a:r>
              <a:rPr lang="pt-PT" dirty="0"/>
              <a:t>Programa de Turismo Sustentável «</a:t>
            </a:r>
            <a:r>
              <a:rPr lang="pt-PT" dirty="0" err="1"/>
              <a:t>One</a:t>
            </a:r>
            <a:r>
              <a:rPr lang="pt-PT" dirty="0"/>
              <a:t> </a:t>
            </a:r>
            <a:r>
              <a:rPr lang="pt-PT" dirty="0" err="1"/>
              <a:t>Planet</a:t>
            </a:r>
            <a:r>
              <a:rPr lang="pt-PT" dirty="0"/>
              <a:t>» do PNUA: rede multilateral de partes interessadas em consumo e produção sustentáveis.</a:t>
            </a:r>
          </a:p>
          <a:p>
            <a:pPr marL="914400" indent="-685800">
              <a:buFont typeface="Arial" panose="020B0604020202020204" pitchFamily="34" charset="0"/>
              <a:buChar char="•"/>
            </a:pPr>
            <a:r>
              <a:rPr lang="pt-PT" dirty="0"/>
              <a:t>As Orientações do PNUA para Áreas Protegidas dão ênfase à cogestão comunitária e à partilha de benefícios.</a:t>
            </a:r>
            <a:endParaRPr lang="pl-PL" dirty="0"/>
          </a:p>
        </p:txBody>
      </p:sp>
      <p:sp>
        <p:nvSpPr>
          <p:cNvPr id="3" name="Tytuł 2">
            <a:extLst>
              <a:ext uri="{FF2B5EF4-FFF2-40B4-BE49-F238E27FC236}">
                <a16:creationId xmlns:a16="http://schemas.microsoft.com/office/drawing/2014/main" id="{B3686A17-FBAB-F3F8-1EB8-73DDACCD7064}"/>
              </a:ext>
            </a:extLst>
          </p:cNvPr>
          <p:cNvSpPr>
            <a:spLocks noGrp="1"/>
          </p:cNvSpPr>
          <p:nvPr>
            <p:ph type="title"/>
          </p:nvPr>
        </p:nvSpPr>
        <p:spPr/>
        <p:txBody>
          <a:bodyPr>
            <a:normAutofit fontScale="90000"/>
          </a:bodyPr>
          <a:lstStyle/>
          <a:p>
            <a:r>
              <a:rPr lang="pt-PT" dirty="0"/>
              <a:t>OMT e PNUMA — Quadros de desenvolvimento inclusivo</a:t>
            </a:r>
            <a:endParaRPr lang="pl-PL" dirty="0"/>
          </a:p>
        </p:txBody>
      </p:sp>
    </p:spTree>
    <p:extLst>
      <p:ext uri="{BB962C8B-B14F-4D97-AF65-F5344CB8AC3E}">
        <p14:creationId xmlns:p14="http://schemas.microsoft.com/office/powerpoint/2010/main" val="15482659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105FFBA-D63C-E038-4D42-AE09626AECE1}"/>
              </a:ext>
            </a:extLst>
          </p:cNvPr>
          <p:cNvSpPr>
            <a:spLocks noGrp="1"/>
          </p:cNvSpPr>
          <p:nvPr>
            <p:ph type="body" idx="1"/>
          </p:nvPr>
        </p:nvSpPr>
        <p:spPr/>
        <p:txBody>
          <a:bodyPr/>
          <a:lstStyle/>
          <a:p>
            <a:pPr marL="914400" indent="-685800">
              <a:buFont typeface="Arial" panose="020B0604020202020204" pitchFamily="34" charset="0"/>
              <a:buChar char="•"/>
            </a:pPr>
            <a:r>
              <a:rPr lang="pt-PT" dirty="0"/>
              <a:t>Secção A: Entidade de destino + envolvimento das empresas, residentes e visitantes (A1–A7).</a:t>
            </a:r>
          </a:p>
          <a:p>
            <a:pPr marL="914400" indent="-685800">
              <a:buFont typeface="Arial" panose="020B0604020202020204" pitchFamily="34" charset="0"/>
              <a:buChar char="•"/>
            </a:pPr>
            <a:r>
              <a:rPr lang="pt-PT" dirty="0"/>
              <a:t>Critérios associados aos ODS; utilizados por sistemas de certificação para fins de prestação de contas.</a:t>
            </a:r>
          </a:p>
          <a:p>
            <a:pPr marL="914400" indent="-685800">
              <a:buFont typeface="Arial" panose="020B0604020202020204" pitchFamily="34" charset="0"/>
              <a:buChar char="•"/>
            </a:pPr>
            <a:r>
              <a:rPr lang="pt-PT" dirty="0"/>
              <a:t>Aplicação prática: inquéritos de satisfação dos residentes, planos de ação consultivos, listas públicas de empresas certificadas.</a:t>
            </a:r>
            <a:endParaRPr lang="pl-PL" dirty="0"/>
          </a:p>
        </p:txBody>
      </p:sp>
      <p:sp>
        <p:nvSpPr>
          <p:cNvPr id="3" name="Tytuł 2">
            <a:extLst>
              <a:ext uri="{FF2B5EF4-FFF2-40B4-BE49-F238E27FC236}">
                <a16:creationId xmlns:a16="http://schemas.microsoft.com/office/drawing/2014/main" id="{00FEAF08-B93E-D16C-07C1-189F3ADB54FA}"/>
              </a:ext>
            </a:extLst>
          </p:cNvPr>
          <p:cNvSpPr>
            <a:spLocks noGrp="1"/>
          </p:cNvSpPr>
          <p:nvPr>
            <p:ph type="title"/>
          </p:nvPr>
        </p:nvSpPr>
        <p:spPr/>
        <p:txBody>
          <a:bodyPr>
            <a:normAutofit fontScale="90000"/>
          </a:bodyPr>
          <a:lstStyle/>
          <a:p>
            <a:r>
              <a:rPr lang="pt-PT" dirty="0"/>
              <a:t>Critérios do GSTC — Pôr em prática o compromisso</a:t>
            </a:r>
            <a:endParaRPr lang="pl-PL" dirty="0"/>
          </a:p>
        </p:txBody>
      </p:sp>
    </p:spTree>
    <p:extLst>
      <p:ext uri="{BB962C8B-B14F-4D97-AF65-F5344CB8AC3E}">
        <p14:creationId xmlns:p14="http://schemas.microsoft.com/office/powerpoint/2010/main" val="3617073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F0F4-C327-F68F-FD0C-1843D070A9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C657B-8C63-B754-DF6B-2AD742063170}"/>
              </a:ext>
            </a:extLst>
          </p:cNvPr>
          <p:cNvSpPr>
            <a:spLocks noGrp="1"/>
          </p:cNvSpPr>
          <p:nvPr>
            <p:ph type="title"/>
          </p:nvPr>
        </p:nvSpPr>
        <p:spPr>
          <a:xfrm>
            <a:off x="762001" y="4680857"/>
            <a:ext cx="15128874" cy="2352989"/>
          </a:xfrm>
        </p:spPr>
        <p:txBody>
          <a:bodyPr>
            <a:noAutofit/>
          </a:bodyPr>
          <a:lstStyle/>
          <a:p>
            <a:pPr>
              <a:lnSpc>
                <a:spcPct val="150000"/>
              </a:lnSpc>
            </a:pPr>
            <a:r>
              <a:rPr lang="pt-PT" sz="7200" dirty="0"/>
              <a:t>Análise de casos práticos</a:t>
            </a:r>
            <a:endParaRPr lang="en" sz="7200" dirty="0"/>
          </a:p>
        </p:txBody>
      </p:sp>
      <p:pic>
        <p:nvPicPr>
          <p:cNvPr id="4" name="Picture 3" descr="European flag emblem and multilingual disclaimer - European ...">
            <a:extLst>
              <a:ext uri="{FF2B5EF4-FFF2-40B4-BE49-F238E27FC236}">
                <a16:creationId xmlns:a16="http://schemas.microsoft.com/office/drawing/2014/main" id="{39C16E95-2057-BEBA-7164-0052D9060FCF}"/>
              </a:ext>
            </a:extLst>
          </p:cNvPr>
          <p:cNvPicPr>
            <a:picLocks noChangeAspect="1"/>
          </p:cNvPicPr>
          <p:nvPr/>
        </p:nvPicPr>
        <p:blipFill>
          <a:blip r:embed="rId2"/>
          <a:stretch>
            <a:fillRect/>
          </a:stretch>
        </p:blipFill>
        <p:spPr>
          <a:xfrm>
            <a:off x="768599" y="11940061"/>
            <a:ext cx="3482106" cy="728007"/>
          </a:xfrm>
          <a:prstGeom prst="rect">
            <a:avLst/>
          </a:prstGeom>
        </p:spPr>
      </p:pic>
      <p:sp>
        <p:nvSpPr>
          <p:cNvPr id="5" name="Text Placeholder 1">
            <a:extLst>
              <a:ext uri="{FF2B5EF4-FFF2-40B4-BE49-F238E27FC236}">
                <a16:creationId xmlns:a16="http://schemas.microsoft.com/office/drawing/2014/main" id="{E6CA13ED-7320-FF7C-85CB-1712B1A35ACD}"/>
              </a:ext>
            </a:extLst>
          </p:cNvPr>
          <p:cNvSpPr txBox="1">
            <a:spLocks/>
          </p:cNvSpPr>
          <p:nvPr/>
        </p:nvSpPr>
        <p:spPr>
          <a:xfrm>
            <a:off x="482463" y="7765774"/>
            <a:ext cx="14116050" cy="1162050"/>
          </a:xfrm>
          <a:prstGeom prst="rect">
            <a:avLst/>
          </a:prstGeom>
          <a:noFill/>
          <a:ln>
            <a:noFill/>
          </a:ln>
        </p:spPr>
        <p:txBody>
          <a:bodyPr spcFirstLastPara="1" vert="horz" wrap="square" lIns="91440" tIns="45720" rIns="91440" bIns="45720" rtlCol="0" anchor="ctr" anchorCtr="0">
            <a:normAutofit fontScale="92500" lnSpcReduction="10000"/>
          </a:bodyPr>
          <a:lstStyle>
            <a:defPPr marR="0" lvl="0" algn="l" rtl="0">
              <a:lnSpc>
                <a:spcPct val="100000"/>
              </a:lnSpc>
              <a:spcBef>
                <a:spcPts val="0"/>
              </a:spcBef>
              <a:spcAft>
                <a:spcPts val="0"/>
              </a:spcAft>
            </a:defPPr>
            <a:lvl1pPr marL="457200" marR="0" lvl="0" indent="-228600" algn="l" rtl="0">
              <a:lnSpc>
                <a:spcPct val="90000"/>
              </a:lnSpc>
              <a:spcBef>
                <a:spcPts val="2000"/>
              </a:spcBef>
              <a:spcAft>
                <a:spcPts val="0"/>
              </a:spcAft>
              <a:buClr>
                <a:srgbClr val="323232"/>
              </a:buClr>
              <a:buSzPts val="5600"/>
              <a:buFont typeface="Arial"/>
              <a:buNone/>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6pPr>
            <a:lvl7pPr marL="3200400" marR="0" lvl="6"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7pPr>
            <a:lvl8pPr marL="3657600" marR="0" lvl="7"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8pPr>
            <a:lvl9pPr marL="4114800" marR="0" lvl="8" indent="-342900" algn="l" rtl="0">
              <a:lnSpc>
                <a:spcPct val="90000"/>
              </a:lnSpc>
              <a:spcBef>
                <a:spcPts val="1000"/>
              </a:spcBef>
              <a:spcAft>
                <a:spcPts val="0"/>
              </a:spcAft>
              <a:buClr>
                <a:schemeClr val="dk1"/>
              </a:buClr>
              <a:buSzPts val="1800"/>
              <a:buFont typeface="Arial"/>
              <a:buChar char="•"/>
              <a:defRPr sz="3600" b="0" i="0" u="none" strike="noStrike" cap="none">
                <a:solidFill>
                  <a:schemeClr val="dk1"/>
                </a:solidFill>
                <a:latin typeface="Arial"/>
                <a:ea typeface="Arial"/>
                <a:cs typeface="Arial"/>
                <a:sym typeface="Arial"/>
              </a:defRPr>
            </a:lvl9pPr>
          </a:lstStyle>
          <a:p>
            <a:pPr marL="0" indent="0">
              <a:spcBef>
                <a:spcPts val="1000"/>
              </a:spcBef>
            </a:pPr>
            <a:r>
              <a:rPr lang="pt-PT" sz="8000" dirty="0">
                <a:solidFill>
                  <a:schemeClr val="bg1"/>
                </a:solidFill>
              </a:rPr>
              <a:t>Iniciativas bem-sucedidas</a:t>
            </a:r>
            <a:endParaRPr lang="en" sz="8000" dirty="0">
              <a:solidFill>
                <a:schemeClr val="bg1"/>
              </a:solidFill>
            </a:endParaRPr>
          </a:p>
        </p:txBody>
      </p:sp>
    </p:spTree>
    <p:extLst>
      <p:ext uri="{BB962C8B-B14F-4D97-AF65-F5344CB8AC3E}">
        <p14:creationId xmlns:p14="http://schemas.microsoft.com/office/powerpoint/2010/main" val="23371831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380DEA8E-68CF-AF7F-99F7-544109F2BFBA}"/>
              </a:ext>
            </a:extLst>
          </p:cNvPr>
          <p:cNvSpPr>
            <a:spLocks noGrp="1"/>
          </p:cNvSpPr>
          <p:nvPr>
            <p:ph type="ctrTitle"/>
          </p:nvPr>
        </p:nvSpPr>
        <p:spPr>
          <a:xfrm>
            <a:off x="762003" y="1524000"/>
            <a:ext cx="23352120" cy="1895061"/>
          </a:xfrm>
        </p:spPr>
        <p:txBody>
          <a:bodyPr>
            <a:normAutofit fontScale="90000"/>
          </a:bodyPr>
          <a:lstStyle/>
          <a:p>
            <a:r>
              <a:rPr lang="pt-PT" dirty="0"/>
              <a:t>Exemplos práticos: Ecoturismo liderado pela comunidade</a:t>
            </a:r>
            <a:endParaRPr lang="pl-PL" b="1" dirty="0">
              <a:solidFill>
                <a:schemeClr val="tx1"/>
              </a:solidFill>
            </a:endParaRPr>
          </a:p>
        </p:txBody>
      </p:sp>
      <p:sp>
        <p:nvSpPr>
          <p:cNvPr id="5" name="TextBox 4">
            <a:extLst>
              <a:ext uri="{FF2B5EF4-FFF2-40B4-BE49-F238E27FC236}">
                <a16:creationId xmlns:a16="http://schemas.microsoft.com/office/drawing/2014/main" id="{2656799B-B434-339B-39E3-8FB1E1883D64}"/>
              </a:ext>
            </a:extLst>
          </p:cNvPr>
          <p:cNvSpPr txBox="1"/>
          <p:nvPr/>
        </p:nvSpPr>
        <p:spPr>
          <a:xfrm>
            <a:off x="556222" y="5140400"/>
            <a:ext cx="6739466" cy="51275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pl-PL" sz="2800" b="1" dirty="0">
                <a:solidFill>
                  <a:srgbClr val="323232"/>
                </a:solidFill>
              </a:rPr>
              <a:t>🏞️ </a:t>
            </a:r>
            <a:r>
              <a:rPr lang="pt-PT" sz="2800" b="1" dirty="0">
                <a:solidFill>
                  <a:srgbClr val="323232"/>
                </a:solidFill>
              </a:rPr>
              <a:t> Caso 1: Aldeia de </a:t>
            </a:r>
            <a:r>
              <a:rPr lang="pt-PT" sz="2800" b="1" dirty="0" err="1">
                <a:solidFill>
                  <a:srgbClr val="323232"/>
                </a:solidFill>
              </a:rPr>
              <a:t>Ghandruk</a:t>
            </a:r>
            <a:r>
              <a:rPr lang="pt-PT" sz="2800" b="1" dirty="0">
                <a:solidFill>
                  <a:srgbClr val="323232"/>
                </a:solidFill>
              </a:rPr>
              <a:t>, Nepal</a:t>
            </a:r>
            <a:endParaRPr lang="pl-PL" sz="2800" dirty="0"/>
          </a:p>
          <a:p>
            <a:pPr>
              <a:lnSpc>
                <a:spcPct val="90000"/>
              </a:lnSpc>
              <a:spcBef>
                <a:spcPts val="2000"/>
              </a:spcBef>
            </a:pPr>
            <a:r>
              <a:rPr lang="pt-PT" sz="2800" b="1" dirty="0">
                <a:solidFill>
                  <a:schemeClr val="accent1"/>
                </a:solidFill>
              </a:rPr>
              <a:t>O quê: </a:t>
            </a:r>
            <a:r>
              <a:rPr lang="pt-PT" sz="2800" dirty="0">
                <a:solidFill>
                  <a:schemeClr val="tx1"/>
                </a:solidFill>
              </a:rPr>
              <a:t>Os habitantes locais </a:t>
            </a:r>
            <a:r>
              <a:rPr lang="pt-PT" sz="2800" dirty="0" err="1">
                <a:solidFill>
                  <a:schemeClr val="tx1"/>
                </a:solidFill>
              </a:rPr>
              <a:t>co-gerem</a:t>
            </a:r>
            <a:r>
              <a:rPr lang="pt-PT" sz="2800" dirty="0">
                <a:solidFill>
                  <a:schemeClr val="tx1"/>
                </a:solidFill>
              </a:rPr>
              <a:t> percursos de caminhada e alojamentos ecológicos</a:t>
            </a:r>
          </a:p>
          <a:p>
            <a:pPr>
              <a:lnSpc>
                <a:spcPct val="90000"/>
              </a:lnSpc>
              <a:spcBef>
                <a:spcPts val="2000"/>
              </a:spcBef>
            </a:pPr>
            <a:r>
              <a:rPr lang="pt-PT" sz="2800" b="1" dirty="0">
                <a:solidFill>
                  <a:schemeClr val="accent1"/>
                </a:solidFill>
              </a:rPr>
              <a:t>Como: </a:t>
            </a:r>
            <a:r>
              <a:rPr lang="pt-PT" sz="2800" dirty="0">
                <a:solidFill>
                  <a:schemeClr val="tx1"/>
                </a:solidFill>
              </a:rPr>
              <a:t>Cooperativas lideradas pela comunidade gerem os alojamentos e os programas culturais</a:t>
            </a:r>
          </a:p>
          <a:p>
            <a:pPr>
              <a:lnSpc>
                <a:spcPct val="90000"/>
              </a:lnSpc>
              <a:spcBef>
                <a:spcPts val="2000"/>
              </a:spcBef>
            </a:pPr>
            <a:r>
              <a:rPr lang="pt-PT" sz="2800" b="1" dirty="0">
                <a:solidFill>
                  <a:schemeClr val="accent1"/>
                </a:solidFill>
              </a:rPr>
              <a:t>Impacto: </a:t>
            </a:r>
            <a:r>
              <a:rPr lang="pt-PT" sz="2800" dirty="0">
                <a:solidFill>
                  <a:schemeClr val="tx1"/>
                </a:solidFill>
              </a:rPr>
              <a:t>Redução da emigração, aumento do rendimento local e preservação do património </a:t>
            </a:r>
            <a:r>
              <a:rPr lang="pt-PT" sz="2800" dirty="0" err="1">
                <a:solidFill>
                  <a:schemeClr val="tx1"/>
                </a:solidFill>
              </a:rPr>
              <a:t>Gurung</a:t>
            </a:r>
            <a:endParaRPr lang="en-US" dirty="0">
              <a:solidFill>
                <a:schemeClr val="tx1"/>
              </a:solidFill>
            </a:endParaRPr>
          </a:p>
        </p:txBody>
      </p:sp>
      <p:sp>
        <p:nvSpPr>
          <p:cNvPr id="6" name="TextBox 5">
            <a:extLst>
              <a:ext uri="{FF2B5EF4-FFF2-40B4-BE49-F238E27FC236}">
                <a16:creationId xmlns:a16="http://schemas.microsoft.com/office/drawing/2014/main" id="{E7606BC6-D80A-69DC-86D3-DE48752CF07E}"/>
              </a:ext>
            </a:extLst>
          </p:cNvPr>
          <p:cNvSpPr txBox="1"/>
          <p:nvPr/>
        </p:nvSpPr>
        <p:spPr>
          <a:xfrm>
            <a:off x="7295688" y="5163658"/>
            <a:ext cx="7450666" cy="48710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pl-PL" sz="2800" b="1" dirty="0">
                <a:solidFill>
                  <a:srgbClr val="323232"/>
                </a:solidFill>
              </a:rPr>
              <a:t>🌿</a:t>
            </a:r>
            <a:r>
              <a:rPr lang="en-GB" sz="2800" b="1" dirty="0">
                <a:solidFill>
                  <a:srgbClr val="323232"/>
                </a:solidFill>
              </a:rPr>
              <a:t> </a:t>
            </a:r>
            <a:r>
              <a:rPr lang="pt-PT" sz="2800" b="1" dirty="0">
                <a:solidFill>
                  <a:srgbClr val="323232"/>
                </a:solidFill>
              </a:rPr>
              <a:t>Caso 2: O Comité Camponês das Terras Altas (CCDA), Guatemala</a:t>
            </a:r>
          </a:p>
          <a:p>
            <a:pPr>
              <a:lnSpc>
                <a:spcPct val="90000"/>
              </a:lnSpc>
              <a:spcBef>
                <a:spcPts val="2000"/>
              </a:spcBef>
            </a:pPr>
            <a:r>
              <a:rPr lang="pt-PT" sz="2800" b="1" dirty="0">
                <a:solidFill>
                  <a:schemeClr val="accent1"/>
                </a:solidFill>
              </a:rPr>
              <a:t>O que: </a:t>
            </a:r>
            <a:r>
              <a:rPr lang="pt-PT" sz="2800" dirty="0">
                <a:solidFill>
                  <a:schemeClr val="tx1"/>
                </a:solidFill>
              </a:rPr>
              <a:t>As comunidades indígenas maias organizam passeios ecológicos relacionados com o café e caminhadas de conservação florestal</a:t>
            </a:r>
          </a:p>
          <a:p>
            <a:pPr>
              <a:lnSpc>
                <a:spcPct val="90000"/>
              </a:lnSpc>
              <a:spcBef>
                <a:spcPts val="2000"/>
              </a:spcBef>
            </a:pPr>
            <a:r>
              <a:rPr lang="pt-PT" sz="2800" b="1" dirty="0">
                <a:solidFill>
                  <a:schemeClr val="accent1"/>
                </a:solidFill>
              </a:rPr>
              <a:t>Como: </a:t>
            </a:r>
            <a:r>
              <a:rPr lang="pt-PT" sz="2800" dirty="0">
                <a:solidFill>
                  <a:schemeClr val="tx1"/>
                </a:solidFill>
              </a:rPr>
              <a:t>Os turistas experimentam a vida no campo e apoiam projetos de reflorestação</a:t>
            </a:r>
          </a:p>
          <a:p>
            <a:pPr>
              <a:lnSpc>
                <a:spcPct val="90000"/>
              </a:lnSpc>
              <a:spcBef>
                <a:spcPts val="2000"/>
              </a:spcBef>
            </a:pPr>
            <a:r>
              <a:rPr lang="pt-PT" sz="2800" b="1" dirty="0">
                <a:solidFill>
                  <a:schemeClr val="accent1"/>
                </a:solidFill>
              </a:rPr>
              <a:t>Impacto: </a:t>
            </a:r>
            <a:r>
              <a:rPr lang="pt-PT" sz="2800" dirty="0">
                <a:solidFill>
                  <a:schemeClr val="tx1"/>
                </a:solidFill>
              </a:rPr>
              <a:t>Rendimentos justos para os agricultores e gestão sustentável da terra</a:t>
            </a:r>
            <a:endParaRPr lang="en-US" sz="2800" dirty="0">
              <a:solidFill>
                <a:schemeClr val="tx1"/>
              </a:solidFill>
            </a:endParaRPr>
          </a:p>
        </p:txBody>
      </p:sp>
      <p:sp>
        <p:nvSpPr>
          <p:cNvPr id="7" name="TextBox 6">
            <a:extLst>
              <a:ext uri="{FF2B5EF4-FFF2-40B4-BE49-F238E27FC236}">
                <a16:creationId xmlns:a16="http://schemas.microsoft.com/office/drawing/2014/main" id="{EFE18576-7A77-2AE5-7B54-DFCD5C42D8E7}"/>
              </a:ext>
            </a:extLst>
          </p:cNvPr>
          <p:cNvSpPr txBox="1"/>
          <p:nvPr/>
        </p:nvSpPr>
        <p:spPr>
          <a:xfrm>
            <a:off x="14932134" y="5163658"/>
            <a:ext cx="8895644" cy="43950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2000"/>
              </a:spcBef>
            </a:pPr>
            <a:r>
              <a:rPr lang="en-US" sz="2800" dirty="0"/>
              <a:t>  </a:t>
            </a:r>
            <a:r>
              <a:rPr lang="pl-PL" sz="2800" b="1" dirty="0">
                <a:solidFill>
                  <a:srgbClr val="323232"/>
                </a:solidFill>
              </a:rPr>
              <a:t>🌊</a:t>
            </a:r>
            <a:r>
              <a:rPr lang="en-GB" sz="2800" b="1" dirty="0">
                <a:solidFill>
                  <a:srgbClr val="323232"/>
                </a:solidFill>
              </a:rPr>
              <a:t> </a:t>
            </a:r>
            <a:r>
              <a:rPr lang="pt-PT" sz="2800" b="1" dirty="0">
                <a:solidFill>
                  <a:srgbClr val="323232"/>
                </a:solidFill>
              </a:rPr>
              <a:t> Caso 3: Parque Nacional da Costa Oeste, África do Sul</a:t>
            </a:r>
            <a:endParaRPr lang="pl-PL" sz="2800" dirty="0"/>
          </a:p>
          <a:p>
            <a:pPr>
              <a:lnSpc>
                <a:spcPct val="90000"/>
              </a:lnSpc>
              <a:spcBef>
                <a:spcPts val="2000"/>
              </a:spcBef>
            </a:pPr>
            <a:r>
              <a:rPr lang="pt-PT" sz="2800" b="1" dirty="0">
                <a:solidFill>
                  <a:schemeClr val="accent1"/>
                </a:solidFill>
              </a:rPr>
              <a:t>O quê: </a:t>
            </a:r>
            <a:r>
              <a:rPr lang="pt-PT" sz="2800" dirty="0">
                <a:solidFill>
                  <a:schemeClr val="tx1"/>
                </a:solidFill>
              </a:rPr>
              <a:t>Mulheres locais formadas como guias para observação de aves e passeios pelo </a:t>
            </a:r>
            <a:r>
              <a:rPr lang="pt-PT" sz="2800" dirty="0" err="1">
                <a:solidFill>
                  <a:schemeClr val="tx1"/>
                </a:solidFill>
              </a:rPr>
              <a:t>fynbos</a:t>
            </a:r>
            <a:endParaRPr lang="pt-PT" sz="2800" dirty="0">
              <a:solidFill>
                <a:schemeClr val="tx1"/>
              </a:solidFill>
            </a:endParaRPr>
          </a:p>
          <a:p>
            <a:pPr>
              <a:lnSpc>
                <a:spcPct val="90000"/>
              </a:lnSpc>
              <a:spcBef>
                <a:spcPts val="2000"/>
              </a:spcBef>
            </a:pPr>
            <a:r>
              <a:rPr lang="pt-PT" sz="2800" b="1" dirty="0">
                <a:solidFill>
                  <a:schemeClr val="accent1"/>
                </a:solidFill>
              </a:rPr>
              <a:t>Como: </a:t>
            </a:r>
            <a:r>
              <a:rPr lang="pt-PT" sz="2800" dirty="0">
                <a:solidFill>
                  <a:schemeClr val="tx1"/>
                </a:solidFill>
              </a:rPr>
              <a:t>Os serviços do parque contrataram e formaram membros da comunidade</a:t>
            </a:r>
          </a:p>
          <a:p>
            <a:pPr>
              <a:lnSpc>
                <a:spcPct val="90000"/>
              </a:lnSpc>
              <a:spcBef>
                <a:spcPts val="2000"/>
              </a:spcBef>
            </a:pPr>
            <a:r>
              <a:rPr lang="pt-PT" sz="2800" b="1" dirty="0">
                <a:solidFill>
                  <a:schemeClr val="accent1"/>
                </a:solidFill>
              </a:rPr>
              <a:t>Impacto: </a:t>
            </a:r>
            <a:r>
              <a:rPr lang="pt-PT" sz="2800" dirty="0">
                <a:solidFill>
                  <a:schemeClr val="tx1"/>
                </a:solidFill>
              </a:rPr>
              <a:t>Maior sensibilização para a conservação e empoderamento económico das mulheres</a:t>
            </a:r>
            <a:endParaRPr lang="pl-PL" sz="2800" dirty="0">
              <a:solidFill>
                <a:schemeClr val="tx1"/>
              </a:solidFill>
            </a:endParaRPr>
          </a:p>
          <a:p>
            <a:endParaRPr lang="en-US" sz="2800" dirty="0"/>
          </a:p>
        </p:txBody>
      </p:sp>
    </p:spTree>
    <p:extLst>
      <p:ext uri="{BB962C8B-B14F-4D97-AF65-F5344CB8AC3E}">
        <p14:creationId xmlns:p14="http://schemas.microsoft.com/office/powerpoint/2010/main" val="3890758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95E8C30C-181D-373B-3E38-0239A78562DD}"/>
              </a:ext>
            </a:extLst>
          </p:cNvPr>
          <p:cNvSpPr>
            <a:spLocks noGrp="1"/>
          </p:cNvSpPr>
          <p:nvPr>
            <p:ph type="ctrTitle"/>
          </p:nvPr>
        </p:nvSpPr>
        <p:spPr>
          <a:xfrm>
            <a:off x="762003" y="5053406"/>
            <a:ext cx="9331321" cy="3105150"/>
          </a:xfrm>
        </p:spPr>
        <p:txBody>
          <a:bodyPr/>
          <a:lstStyle/>
          <a:p>
            <a:r>
              <a:rPr lang="en-GB" b="1" dirty="0">
                <a:solidFill>
                  <a:schemeClr val="tx1"/>
                </a:solidFill>
              </a:rPr>
              <a:t>Breve </a:t>
            </a:r>
            <a:r>
              <a:rPr lang="en-GB" b="1" dirty="0" err="1">
                <a:solidFill>
                  <a:schemeClr val="tx1"/>
                </a:solidFill>
              </a:rPr>
              <a:t>discussão</a:t>
            </a:r>
            <a:endParaRPr lang="pl-PL" dirty="0"/>
          </a:p>
        </p:txBody>
      </p:sp>
      <p:sp>
        <p:nvSpPr>
          <p:cNvPr id="3" name="Symbol zastępczy tekstu 2">
            <a:extLst>
              <a:ext uri="{FF2B5EF4-FFF2-40B4-BE49-F238E27FC236}">
                <a16:creationId xmlns:a16="http://schemas.microsoft.com/office/drawing/2014/main" id="{D51CDEA8-52E8-F456-D1D1-CA3AB0ACB97F}"/>
              </a:ext>
            </a:extLst>
          </p:cNvPr>
          <p:cNvSpPr>
            <a:spLocks noGrp="1"/>
          </p:cNvSpPr>
          <p:nvPr>
            <p:ph type="body" idx="1"/>
          </p:nvPr>
        </p:nvSpPr>
        <p:spPr>
          <a:xfrm>
            <a:off x="13321815" y="4430215"/>
            <a:ext cx="9331321" cy="3537204"/>
          </a:xfrm>
        </p:spPr>
        <p:txBody>
          <a:bodyPr/>
          <a:lstStyle/>
          <a:p>
            <a:pPr marL="0" indent="0">
              <a:buNone/>
            </a:pPr>
            <a:r>
              <a:rPr lang="en-GB" b="1" dirty="0">
                <a:solidFill>
                  <a:schemeClr val="accent1"/>
                </a:solidFill>
              </a:rPr>
              <a:t>Tema para </a:t>
            </a:r>
            <a:r>
              <a:rPr lang="en-GB" b="1" dirty="0" err="1">
                <a:solidFill>
                  <a:schemeClr val="accent1"/>
                </a:solidFill>
              </a:rPr>
              <a:t>discussão</a:t>
            </a:r>
            <a:r>
              <a:rPr lang="en-GB" b="1" dirty="0">
                <a:solidFill>
                  <a:schemeClr val="accent1"/>
                </a:solidFill>
              </a:rPr>
              <a:t> :</a:t>
            </a:r>
            <a:endParaRPr lang="pl-PL" dirty="0">
              <a:solidFill>
                <a:schemeClr val="accent1"/>
              </a:solidFill>
            </a:endParaRPr>
          </a:p>
          <a:p>
            <a:pPr marL="0" indent="0">
              <a:buNone/>
            </a:pPr>
            <a:r>
              <a:rPr lang="en-GB" dirty="0"/>
              <a:t>“</a:t>
            </a:r>
            <a:r>
              <a:rPr lang="pt-PT" dirty="0"/>
              <a:t>Com base nestes exemplos, quais considera que são os elementos essenciais para um envolvimento significativo da comunidade no turismo?</a:t>
            </a:r>
            <a:r>
              <a:rPr lang="en-GB" dirty="0"/>
              <a:t>”</a:t>
            </a:r>
            <a:endParaRPr lang="pl-PL" dirty="0"/>
          </a:p>
          <a:p>
            <a:endParaRPr lang="pl-PL" dirty="0"/>
          </a:p>
        </p:txBody>
      </p:sp>
      <p:cxnSp>
        <p:nvCxnSpPr>
          <p:cNvPr id="5" name="Straight Arrow Connector 4">
            <a:extLst>
              <a:ext uri="{FF2B5EF4-FFF2-40B4-BE49-F238E27FC236}">
                <a16:creationId xmlns:a16="http://schemas.microsoft.com/office/drawing/2014/main" id="{43FB3E8E-8D86-41CC-913F-55DB234F7750}"/>
              </a:ext>
            </a:extLst>
          </p:cNvPr>
          <p:cNvCxnSpPr/>
          <p:nvPr/>
        </p:nvCxnSpPr>
        <p:spPr>
          <a:xfrm flipH="1">
            <a:off x="11123668" y="3285998"/>
            <a:ext cx="44" cy="6645018"/>
          </a:xfrm>
          <a:prstGeom prst="straightConnector1">
            <a:avLst/>
          </a:prstGeom>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14396912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4B46-7EEF-CE10-2688-9C31F23F01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CC800-C54D-9E0F-3235-1A4AD1F236C0}"/>
              </a:ext>
            </a:extLst>
          </p:cNvPr>
          <p:cNvSpPr>
            <a:spLocks noGrp="1"/>
          </p:cNvSpPr>
          <p:nvPr>
            <p:ph type="title"/>
          </p:nvPr>
        </p:nvSpPr>
        <p:spPr>
          <a:xfrm>
            <a:off x="762001" y="4680858"/>
            <a:ext cx="17128434" cy="2581334"/>
          </a:xfrm>
        </p:spPr>
        <p:txBody>
          <a:bodyPr>
            <a:noAutofit/>
          </a:bodyPr>
          <a:lstStyle/>
          <a:p>
            <a:pPr>
              <a:spcBef>
                <a:spcPct val="0"/>
              </a:spcBef>
            </a:pPr>
            <a:r>
              <a:rPr lang="pt-PT" sz="9600" kern="1200" dirty="0">
                <a:solidFill>
                  <a:schemeClr val="bg1"/>
                </a:solidFill>
              </a:rPr>
              <a:t>Integração na formação profissional</a:t>
            </a:r>
            <a:endParaRPr lang="en" sz="9600" kern="1200" dirty="0">
              <a:solidFill>
                <a:schemeClr val="bg1"/>
              </a:solidFill>
            </a:endParaRPr>
          </a:p>
        </p:txBody>
      </p:sp>
      <p:pic>
        <p:nvPicPr>
          <p:cNvPr id="4" name="Picture 3" descr="European flag emblem and multilingual disclaimer - European ...">
            <a:extLst>
              <a:ext uri="{FF2B5EF4-FFF2-40B4-BE49-F238E27FC236}">
                <a16:creationId xmlns:a16="http://schemas.microsoft.com/office/drawing/2014/main" id="{9CA26DA7-2CEB-F815-9757-F4EDFA173744}"/>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6096537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4"/>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en-GB" dirty="0">
                <a:solidFill>
                  <a:schemeClr val="accent1"/>
                </a:solidFill>
              </a:rPr>
              <a:t>“</a:t>
            </a:r>
            <a:r>
              <a:rPr lang="pt-PT" dirty="0">
                <a:solidFill>
                  <a:schemeClr val="tx1"/>
                </a:solidFill>
              </a:rPr>
              <a:t>Enquanto educadores, temos uma oportunidade única não só de ensinar sobre turismo sustentável, mas também de dar o exemplo. Uma das formas mais eficazes de o fazer é integrar o envolvimento real da comunidade no processo de aprendizagem — para que os alunos não se limitem a aprender sobre inclusão, mas a pratiquem-na. Nesta sessão, exploraremos como incorporar experiências significativas baseadas na comunidade no seu currículo e como avaliar as competências dos alunos em contextos do mundo real</a:t>
            </a:r>
            <a:r>
              <a:rPr lang="en-GB" dirty="0">
                <a:solidFill>
                  <a:schemeClr val="tx1"/>
                </a:solidFill>
              </a:rPr>
              <a:t>.”</a:t>
            </a:r>
            <a:r>
              <a:rPr lang="pl-PL" dirty="0">
                <a:solidFill>
                  <a:schemeClr val="tx1"/>
                </a:solidFill>
              </a:rPr>
              <a:t> </a:t>
            </a:r>
            <a:endParaRPr lang="en-US" dirty="0">
              <a:solidFill>
                <a:schemeClr val="tx1"/>
              </a:solidFill>
            </a:endParaRPr>
          </a:p>
        </p:txBody>
      </p:sp>
      <p:sp>
        <p:nvSpPr>
          <p:cNvPr id="102" name="Google Shape;102;p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pl-PL" dirty="0"/>
              <a:t>Enquadramento da sessão</a:t>
            </a:r>
            <a:endParaRPr lang="en-US" dirty="0"/>
          </a:p>
        </p:txBody>
      </p:sp>
    </p:spTree>
    <p:extLst>
      <p:ext uri="{BB962C8B-B14F-4D97-AF65-F5344CB8AC3E}">
        <p14:creationId xmlns:p14="http://schemas.microsoft.com/office/powerpoint/2010/main" val="657192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7" name="Google Shape;127;p8"/>
          <p:cNvSpPr txBox="1">
            <a:spLocks noGrp="1"/>
          </p:cNvSpPr>
          <p:nvPr>
            <p:ph type="ctrTitle"/>
          </p:nvPr>
        </p:nvSpPr>
        <p:spPr>
          <a:xfrm>
            <a:off x="713322" y="2229881"/>
            <a:ext cx="23157049" cy="1398270"/>
          </a:xfrm>
        </p:spPr>
        <p:txBody>
          <a:bodyPr spcFirstLastPara="1" wrap="square" lIns="0" tIns="0" rIns="0" bIns="0" anchor="t" anchorCtr="0">
            <a:normAutofit/>
          </a:bodyPr>
          <a:lstStyle/>
          <a:p>
            <a:r>
              <a:rPr lang="pt-PT" dirty="0"/>
              <a:t>Incorporar projetos comunitários no ensino</a:t>
            </a:r>
            <a:endParaRPr lang="en-GB" dirty="0"/>
          </a:p>
        </p:txBody>
      </p:sp>
      <p:graphicFrame>
        <p:nvGraphicFramePr>
          <p:cNvPr id="3" name="Tabela 2">
            <a:extLst>
              <a:ext uri="{FF2B5EF4-FFF2-40B4-BE49-F238E27FC236}">
                <a16:creationId xmlns:a16="http://schemas.microsoft.com/office/drawing/2014/main" id="{0C704720-EC92-9F2F-BA79-C110CC22C0C0}"/>
              </a:ext>
            </a:extLst>
          </p:cNvPr>
          <p:cNvGraphicFramePr>
            <a:graphicFrameLocks noGrp="1"/>
          </p:cNvGraphicFramePr>
          <p:nvPr>
            <p:extLst>
              <p:ext uri="{D42A27DB-BD31-4B8C-83A1-F6EECF244321}">
                <p14:modId xmlns:p14="http://schemas.microsoft.com/office/powerpoint/2010/main" val="1770167817"/>
              </p:ext>
            </p:extLst>
          </p:nvPr>
        </p:nvGraphicFramePr>
        <p:xfrm>
          <a:off x="453009" y="3899894"/>
          <a:ext cx="23477982" cy="8104194"/>
        </p:xfrm>
        <a:graphic>
          <a:graphicData uri="http://schemas.openxmlformats.org/drawingml/2006/table">
            <a:tbl>
              <a:tblPr firstRow="1" firstCol="1" bandRow="1">
                <a:tableStyleId>{5C22544A-7EE6-4342-B048-85BDC9FD1C3A}</a:tableStyleId>
              </a:tblPr>
              <a:tblGrid>
                <a:gridCol w="6685321">
                  <a:extLst>
                    <a:ext uri="{9D8B030D-6E8A-4147-A177-3AD203B41FA5}">
                      <a16:colId xmlns:a16="http://schemas.microsoft.com/office/drawing/2014/main" val="680978562"/>
                    </a:ext>
                  </a:extLst>
                </a:gridCol>
                <a:gridCol w="7851861">
                  <a:extLst>
                    <a:ext uri="{9D8B030D-6E8A-4147-A177-3AD203B41FA5}">
                      <a16:colId xmlns:a16="http://schemas.microsoft.com/office/drawing/2014/main" val="1641850722"/>
                    </a:ext>
                  </a:extLst>
                </a:gridCol>
                <a:gridCol w="8940800">
                  <a:extLst>
                    <a:ext uri="{9D8B030D-6E8A-4147-A177-3AD203B41FA5}">
                      <a16:colId xmlns:a16="http://schemas.microsoft.com/office/drawing/2014/main" val="3889306672"/>
                    </a:ext>
                  </a:extLst>
                </a:gridCol>
              </a:tblGrid>
              <a:tr h="692120">
                <a:tc>
                  <a:txBody>
                    <a:bodyPr/>
                    <a:lstStyle/>
                    <a:p>
                      <a:pPr algn="ctr">
                        <a:buNone/>
                      </a:pPr>
                      <a:r>
                        <a:rPr lang="pl-PL" sz="3500" kern="100" dirty="0">
                          <a:effectLst/>
                        </a:rPr>
                        <a:t>🛠️ </a:t>
                      </a:r>
                      <a:r>
                        <a:rPr lang="pt-PT" sz="3500" kern="100" dirty="0">
                          <a:effectLst/>
                        </a:rPr>
                        <a:t>Estratégia</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lgn="ctr">
                        <a:buNone/>
                      </a:pPr>
                      <a:r>
                        <a:rPr lang="pl-PL" sz="3500" kern="100" dirty="0">
                          <a:effectLst/>
                        </a:rPr>
                        <a:t>💡 Descri</a:t>
                      </a:r>
                      <a:r>
                        <a:rPr lang="pt-PT" sz="3500" kern="100" dirty="0" err="1">
                          <a:effectLst/>
                        </a:rPr>
                        <a:t>ção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lgn="ctr">
                        <a:buNone/>
                      </a:pPr>
                      <a:r>
                        <a:rPr lang="pl-PL" sz="3500" kern="100" dirty="0">
                          <a:effectLst/>
                        </a:rPr>
                        <a:t>🌍 Ex</a:t>
                      </a:r>
                      <a:r>
                        <a:rPr lang="pt-PT" sz="3500" kern="100" dirty="0" err="1">
                          <a:effectLst/>
                        </a:rPr>
                        <a:t>emplos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1701656623"/>
                  </a:ext>
                </a:extLst>
              </a:tr>
              <a:tr h="1222817">
                <a:tc>
                  <a:txBody>
                    <a:bodyPr/>
                    <a:lstStyle/>
                    <a:p>
                      <a:pPr>
                        <a:buNone/>
                      </a:pPr>
                      <a:r>
                        <a:rPr lang="pt-PT" sz="3500" kern="100" dirty="0">
                          <a:effectLst/>
                        </a:rPr>
                        <a:t>Projetos de aprendizagem em serviço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Os alunos colaboram com grupos locais para resolver desafios reais no setor do turismo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Os alunos concebem em conjunto um percurso ecológico com uma aldeia local</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164224381"/>
                  </a:ext>
                </a:extLst>
              </a:tr>
              <a:tr h="1222817">
                <a:tc>
                  <a:txBody>
                    <a:bodyPr/>
                    <a:lstStyle/>
                    <a:p>
                      <a:pPr>
                        <a:buNone/>
                      </a:pPr>
                      <a:r>
                        <a:rPr lang="pl-PL" sz="3500" kern="100" dirty="0">
                          <a:effectLst/>
                        </a:rPr>
                        <a:t>Trabalhos de campo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 programa do curso inclui interação com locais turísticos, representantes da comunidade ou eventos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Os alunos avaliam a acessibilidade de uma atração turística local</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3147375296"/>
                  </a:ext>
                </a:extLst>
              </a:tr>
              <a:tr h="1222817">
                <a:tc>
                  <a:txBody>
                    <a:bodyPr/>
                    <a:lstStyle/>
                    <a:p>
                      <a:pPr>
                        <a:buNone/>
                      </a:pPr>
                      <a:r>
                        <a:rPr lang="pt-PT" sz="3500" kern="100" dirty="0">
                          <a:effectLst/>
                        </a:rPr>
                        <a:t>Oradores convidados e </a:t>
                      </a:r>
                      <a:r>
                        <a:rPr lang="pt-PT" sz="3500" kern="100" dirty="0" err="1">
                          <a:effectLst/>
                        </a:rPr>
                        <a:t>co-ministração</a:t>
                      </a:r>
                      <a:r>
                        <a:rPr lang="pt-PT" sz="3500" kern="100" dirty="0">
                          <a:effectLst/>
                        </a:rPr>
                        <a:t> de aulas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Os membros da comunidade participam como </a:t>
                      </a:r>
                      <a:r>
                        <a:rPr lang="pt-PT" sz="3500" kern="100" dirty="0" err="1">
                          <a:effectLst/>
                        </a:rPr>
                        <a:t>co-educadores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Líder indígena ensina património cultural num módulo de ecoturismo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676116404"/>
                  </a:ext>
                </a:extLst>
              </a:tr>
              <a:tr h="1222817">
                <a:tc>
                  <a:txBody>
                    <a:bodyPr/>
                    <a:lstStyle/>
                    <a:p>
                      <a:pPr>
                        <a:buNone/>
                      </a:pPr>
                      <a:r>
                        <a:rPr lang="pt-PT" sz="3500" kern="100" dirty="0">
                          <a:effectLst/>
                        </a:rPr>
                        <a:t>Notícias ou desafios da comunidade</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Os alunos respondem a pedidos ou necessidades reais das comunidades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ONG local pede aos estudantes que criem uma campanha de sensibilização sobre o impacto do turismo</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096507379"/>
                  </a:ext>
                </a:extLst>
              </a:tr>
              <a:tr h="1222817">
                <a:tc>
                  <a:txBody>
                    <a:bodyPr/>
                    <a:lstStyle/>
                    <a:p>
                      <a:pPr marR="0" algn="l" rtl="0">
                        <a:lnSpc>
                          <a:spcPct val="100000"/>
                        </a:lnSpc>
                        <a:spcBef>
                          <a:spcPts val="0"/>
                        </a:spcBef>
                        <a:spcAft>
                          <a:spcPts val="0"/>
                        </a:spcAft>
                        <a:buClr>
                          <a:srgbClr val="000000"/>
                        </a:buClr>
                        <a:buFont typeface="Arial"/>
                        <a:buNone/>
                      </a:pPr>
                      <a:r>
                        <a:rPr lang="pt-PT" sz="3500" b="1" i="0" u="none" strike="noStrike" kern="100" cap="none" dirty="0">
                          <a:solidFill>
                            <a:schemeClr val="lt1"/>
                          </a:solidFill>
                          <a:effectLst/>
                          <a:latin typeface="+mn-lt"/>
                          <a:ea typeface="+mn-ea"/>
                          <a:cs typeface="+mn-cs"/>
                          <a:sym typeface="Arial"/>
                        </a:rPr>
                        <a:t>Aprendizagem baseada em simulação ou em cenários</a:t>
                      </a:r>
                      <a:endParaRPr lang="pl-PL" sz="3500" b="1" i="0" u="none" strike="noStrike" kern="100" cap="none" dirty="0">
                        <a:solidFill>
                          <a:schemeClr val="lt1"/>
                        </a:solidFill>
                        <a:effectLst/>
                        <a:latin typeface="+mn-lt"/>
                        <a:ea typeface="+mn-ea"/>
                        <a:cs typeface="+mn-cs"/>
                        <a:sym typeface="Arial"/>
                      </a:endParaRPr>
                    </a:p>
                  </a:txBody>
                  <a:tcPr marL="27640" marR="27640" marT="27640" marB="27640" anchor="ctr"/>
                </a:tc>
                <a:tc>
                  <a:txBody>
                    <a:bodyPr/>
                    <a:lstStyle/>
                    <a:p>
                      <a:pPr>
                        <a:buNone/>
                      </a:pPr>
                      <a:r>
                        <a:rPr lang="pt-PT" sz="3500" kern="100" dirty="0">
                          <a:effectLst/>
                        </a:rPr>
                        <a:t>Criar simulações ou estudos de caso baseados em contextos locais</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tc>
                  <a:txBody>
                    <a:bodyPr/>
                    <a:lstStyle/>
                    <a:p>
                      <a:pPr>
                        <a:buNone/>
                      </a:pPr>
                      <a:r>
                        <a:rPr lang="pt-PT" sz="3500" kern="100" dirty="0">
                          <a:effectLst/>
                        </a:rPr>
                        <a:t>Utilizar cenários de conflitos turísticos locais para simulações em sala de aula</a:t>
                      </a:r>
                      <a:endParaRPr lang="pl-PL" sz="35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7640" marR="27640" marT="27640" marB="27640" anchor="ctr"/>
                </a:tc>
                <a:extLst>
                  <a:ext uri="{0D108BD9-81ED-4DB2-BD59-A6C34878D82A}">
                    <a16:rowId xmlns:a16="http://schemas.microsoft.com/office/drawing/2014/main" val="2478555522"/>
                  </a:ext>
                </a:extLst>
              </a:tr>
            </a:tbl>
          </a:graphicData>
        </a:graphic>
      </p:graphicFrame>
    </p:spTree>
    <p:extLst>
      <p:ext uri="{BB962C8B-B14F-4D97-AF65-F5344CB8AC3E}">
        <p14:creationId xmlns:p14="http://schemas.microsoft.com/office/powerpoint/2010/main" val="20753084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C4CC799A-2EE9-DC3B-8125-795D61F59728}"/>
              </a:ext>
            </a:extLst>
          </p:cNvPr>
          <p:cNvSpPr>
            <a:spLocks noGrp="1"/>
          </p:cNvSpPr>
          <p:nvPr>
            <p:ph type="ctrTitle"/>
          </p:nvPr>
        </p:nvSpPr>
        <p:spPr>
          <a:xfrm>
            <a:off x="810685" y="3422576"/>
            <a:ext cx="8136505" cy="3105150"/>
          </a:xfrm>
        </p:spPr>
        <p:txBody>
          <a:bodyPr>
            <a:normAutofit fontScale="90000"/>
          </a:bodyPr>
          <a:lstStyle/>
          <a:p>
            <a:r>
              <a:rPr lang="pt-PT" b="1" dirty="0">
                <a:solidFill>
                  <a:schemeClr val="tx1"/>
                </a:solidFill>
              </a:rPr>
              <a:t>Ideias para a avaliação baseada em competências</a:t>
            </a:r>
            <a:endParaRPr lang="pl-PL" dirty="0">
              <a:solidFill>
                <a:schemeClr val="tx1"/>
              </a:solidFill>
            </a:endParaRPr>
          </a:p>
        </p:txBody>
      </p:sp>
      <p:sp>
        <p:nvSpPr>
          <p:cNvPr id="3" name="Symbol zastępczy tekstu 2">
            <a:extLst>
              <a:ext uri="{FF2B5EF4-FFF2-40B4-BE49-F238E27FC236}">
                <a16:creationId xmlns:a16="http://schemas.microsoft.com/office/drawing/2014/main" id="{B63332A4-FE8E-4FF8-0E79-403E2050F5B4}"/>
              </a:ext>
            </a:extLst>
          </p:cNvPr>
          <p:cNvSpPr>
            <a:spLocks noGrp="1"/>
          </p:cNvSpPr>
          <p:nvPr>
            <p:ph type="body" idx="1"/>
          </p:nvPr>
        </p:nvSpPr>
        <p:spPr>
          <a:xfrm>
            <a:off x="13127089" y="3419967"/>
            <a:ext cx="10135993" cy="5012436"/>
          </a:xfrm>
        </p:spPr>
        <p:txBody>
          <a:bodyPr>
            <a:normAutofit fontScale="92500" lnSpcReduction="10000"/>
          </a:bodyPr>
          <a:lstStyle/>
          <a:p>
            <a:pPr marL="0" indent="0">
              <a:buNone/>
            </a:pPr>
            <a:r>
              <a:rPr lang="pl-PL" b="1" dirty="0">
                <a:solidFill>
                  <a:schemeClr val="accent1"/>
                </a:solidFill>
              </a:rPr>
              <a:t>Competências essenciais a </a:t>
            </a:r>
            <a:r>
              <a:rPr lang="pt-PT" b="1" dirty="0">
                <a:solidFill>
                  <a:schemeClr val="accent1"/>
                </a:solidFill>
              </a:rPr>
              <a:t>atingir</a:t>
            </a:r>
            <a:r>
              <a:rPr lang="pl-PL" b="1" dirty="0">
                <a:solidFill>
                  <a:schemeClr val="accent1"/>
                </a:solidFill>
              </a:rPr>
              <a:t>:</a:t>
            </a:r>
            <a:endParaRPr lang="pl-PL" dirty="0">
              <a:solidFill>
                <a:schemeClr val="accent1"/>
              </a:solidFill>
            </a:endParaRPr>
          </a:p>
          <a:p>
            <a:pPr lvl="0"/>
            <a:r>
              <a:rPr lang="pt-PT" dirty="0"/>
              <a:t>Comunicação e colaboração</a:t>
            </a:r>
          </a:p>
          <a:p>
            <a:pPr lvl="0"/>
            <a:r>
              <a:rPr lang="pt-PT" dirty="0"/>
              <a:t>Consciência e sensibilidade cultural</a:t>
            </a:r>
          </a:p>
          <a:p>
            <a:pPr lvl="0"/>
            <a:r>
              <a:rPr lang="pt-PT" dirty="0"/>
              <a:t>Resolução de problemas em contextos reais</a:t>
            </a:r>
          </a:p>
          <a:p>
            <a:pPr lvl="0"/>
            <a:r>
              <a:rPr lang="pt-PT" dirty="0"/>
              <a:t>Pensamento reflexivo e adaptabilidade</a:t>
            </a:r>
          </a:p>
          <a:p>
            <a:pPr lvl="0"/>
            <a:r>
              <a:rPr lang="pt-PT" dirty="0"/>
              <a:t>Análise e envolvimento das partes interessadas</a:t>
            </a:r>
            <a:endParaRPr lang="pl-PL" dirty="0"/>
          </a:p>
        </p:txBody>
      </p:sp>
      <p:cxnSp>
        <p:nvCxnSpPr>
          <p:cNvPr id="5" name="Straight Arrow Connector 4">
            <a:extLst>
              <a:ext uri="{FF2B5EF4-FFF2-40B4-BE49-F238E27FC236}">
                <a16:creationId xmlns:a16="http://schemas.microsoft.com/office/drawing/2014/main" id="{ABFA776D-EE9F-DF6E-3F9E-E2FA34D9B961}"/>
              </a:ext>
            </a:extLst>
          </p:cNvPr>
          <p:cNvCxnSpPr/>
          <p:nvPr/>
        </p:nvCxnSpPr>
        <p:spPr>
          <a:xfrm flipH="1">
            <a:off x="10973143" y="3042591"/>
            <a:ext cx="4524" cy="6231442"/>
          </a:xfrm>
          <a:prstGeom prst="straightConnector1">
            <a:avLst/>
          </a:prstGeom>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252575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6A1BD-5B74-632D-9CEE-7DCC0AB499B0}"/>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BCDD49B3-3093-C61A-8389-321F47B55B16}"/>
              </a:ext>
            </a:extLst>
          </p:cNvPr>
          <p:cNvSpPr>
            <a:spLocks noGrp="1"/>
          </p:cNvSpPr>
          <p:nvPr>
            <p:ph type="ctrTitle"/>
          </p:nvPr>
        </p:nvSpPr>
        <p:spPr>
          <a:xfrm>
            <a:off x="956729" y="2169029"/>
            <a:ext cx="23145366" cy="1251966"/>
          </a:xfrm>
        </p:spPr>
        <p:txBody>
          <a:bodyPr wrap="square" anchor="t">
            <a:normAutofit/>
          </a:bodyPr>
          <a:lstStyle/>
          <a:p>
            <a:r>
              <a:rPr lang="pt-PT" dirty="0"/>
              <a:t>Ideias para a avaliação baseada em competências</a:t>
            </a:r>
            <a:endParaRPr lang="pl-PL" sz="7400" b="1" dirty="0">
              <a:solidFill>
                <a:schemeClr val="tx1"/>
              </a:solidFill>
            </a:endParaRPr>
          </a:p>
        </p:txBody>
      </p:sp>
      <p:graphicFrame>
        <p:nvGraphicFramePr>
          <p:cNvPr id="7" name="Tabela 6">
            <a:extLst>
              <a:ext uri="{FF2B5EF4-FFF2-40B4-BE49-F238E27FC236}">
                <a16:creationId xmlns:a16="http://schemas.microsoft.com/office/drawing/2014/main" id="{729669A7-C39E-3915-87EF-1ABAC9103AC1}"/>
              </a:ext>
            </a:extLst>
          </p:cNvPr>
          <p:cNvGraphicFramePr>
            <a:graphicFrameLocks noGrp="1"/>
          </p:cNvGraphicFramePr>
          <p:nvPr>
            <p:extLst>
              <p:ext uri="{D42A27DB-BD31-4B8C-83A1-F6EECF244321}">
                <p14:modId xmlns:p14="http://schemas.microsoft.com/office/powerpoint/2010/main" val="1156937934"/>
              </p:ext>
            </p:extLst>
          </p:nvPr>
        </p:nvGraphicFramePr>
        <p:xfrm>
          <a:off x="1346993" y="4620235"/>
          <a:ext cx="21690013" cy="7555869"/>
        </p:xfrm>
        <a:graphic>
          <a:graphicData uri="http://schemas.openxmlformats.org/drawingml/2006/table">
            <a:tbl>
              <a:tblPr firstRow="1" firstCol="1" bandRow="1">
                <a:tableStyleId>{5C22544A-7EE6-4342-B048-85BDC9FD1C3A}</a:tableStyleId>
              </a:tblPr>
              <a:tblGrid>
                <a:gridCol w="4889867">
                  <a:extLst>
                    <a:ext uri="{9D8B030D-6E8A-4147-A177-3AD203B41FA5}">
                      <a16:colId xmlns:a16="http://schemas.microsoft.com/office/drawing/2014/main" val="2827358894"/>
                    </a:ext>
                  </a:extLst>
                </a:gridCol>
                <a:gridCol w="8544390">
                  <a:extLst>
                    <a:ext uri="{9D8B030D-6E8A-4147-A177-3AD203B41FA5}">
                      <a16:colId xmlns:a16="http://schemas.microsoft.com/office/drawing/2014/main" val="1883710052"/>
                    </a:ext>
                  </a:extLst>
                </a:gridCol>
                <a:gridCol w="8255756">
                  <a:extLst>
                    <a:ext uri="{9D8B030D-6E8A-4147-A177-3AD203B41FA5}">
                      <a16:colId xmlns:a16="http://schemas.microsoft.com/office/drawing/2014/main" val="2610343553"/>
                    </a:ext>
                  </a:extLst>
                </a:gridCol>
              </a:tblGrid>
              <a:tr h="667140">
                <a:tc>
                  <a:txBody>
                    <a:bodyPr/>
                    <a:lstStyle/>
                    <a:p>
                      <a:pPr algn="ctr">
                        <a:buNone/>
                      </a:pPr>
                      <a:r>
                        <a:rPr lang="pl-PL" sz="3400" kern="100" dirty="0">
                          <a:effectLst/>
                        </a:rPr>
                        <a:t>📋 M</a:t>
                      </a:r>
                      <a:r>
                        <a:rPr lang="pt-PT" sz="3400" kern="100" dirty="0">
                          <a:effectLst/>
                        </a:rPr>
                        <a:t>é</a:t>
                      </a:r>
                      <a:r>
                        <a:rPr lang="pl-PL" sz="3400" kern="100" dirty="0">
                          <a:effectLst/>
                        </a:rPr>
                        <a:t>t</a:t>
                      </a:r>
                      <a:r>
                        <a:rPr lang="pt-PT" sz="3400" kern="100" dirty="0" err="1">
                          <a:effectLst/>
                        </a:rPr>
                        <a:t>odos</a:t>
                      </a:r>
                      <a:endParaRPr lang="pl-PL" sz="3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lgn="ctr">
                        <a:buNone/>
                      </a:pPr>
                      <a:r>
                        <a:rPr lang="pl-PL" sz="3400" kern="100" dirty="0">
                          <a:effectLst/>
                        </a:rPr>
                        <a:t>💡 Descri</a:t>
                      </a:r>
                      <a:r>
                        <a:rPr lang="pt-PT" sz="3400" kern="100" dirty="0" err="1">
                          <a:effectLst/>
                        </a:rPr>
                        <a:t>ção</a:t>
                      </a:r>
                      <a:endParaRPr lang="pl-PL" sz="3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tc>
                  <a:txBody>
                    <a:bodyPr/>
                    <a:lstStyle/>
                    <a:p>
                      <a:pPr algn="ctr">
                        <a:buNone/>
                      </a:pPr>
                      <a:r>
                        <a:rPr lang="pl-PL" sz="3400" kern="100" dirty="0">
                          <a:effectLst/>
                        </a:rPr>
                        <a:t>✍️ Ex</a:t>
                      </a:r>
                      <a:r>
                        <a:rPr lang="pt-PT" sz="3400" kern="100" dirty="0" err="1">
                          <a:effectLst/>
                        </a:rPr>
                        <a:t>emplos</a:t>
                      </a:r>
                      <a:endParaRPr lang="pl-PL" sz="3400" kern="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26642" marR="26642" marT="26642" marB="26642" anchor="ctr"/>
                </a:tc>
                <a:extLst>
                  <a:ext uri="{0D108BD9-81ED-4DB2-BD59-A6C34878D82A}">
                    <a16:rowId xmlns:a16="http://schemas.microsoft.com/office/drawing/2014/main" val="4177604323"/>
                  </a:ext>
                </a:extLst>
              </a:tr>
              <a:tr h="1178685">
                <a:tc>
                  <a:txBody>
                    <a:bodyPr/>
                    <a:lstStyle/>
                    <a:p>
                      <a:pPr>
                        <a:lnSpc>
                          <a:spcPct val="107000"/>
                        </a:lnSpc>
                        <a:spcAft>
                          <a:spcPts val="800"/>
                        </a:spcAft>
                        <a:buNone/>
                      </a:pPr>
                      <a:r>
                        <a:rPr lang="pt-PT" sz="3400" b="1" kern="100" dirty="0">
                          <a:solidFill>
                            <a:schemeClr val="bg1"/>
                          </a:solidFill>
                          <a:effectLst/>
                          <a:latin typeface="+mn-lt"/>
                          <a:ea typeface="Aptos" panose="020B0004020202020204" pitchFamily="34" charset="0"/>
                          <a:cs typeface="Times New Roman" panose="02020603050405020304" pitchFamily="18" charset="0"/>
                        </a:rPr>
                        <a:t>Diários Reflexivos</a:t>
                      </a:r>
                      <a:endParaRPr lang="pt-PT" sz="3400" kern="100" dirty="0">
                        <a:solidFill>
                          <a:schemeClr val="bg1"/>
                        </a:solidFill>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Acompanhe a compreensão, empatia e crescimento dos alunos</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"O que aprendi sobre vozes locais no turismo?"</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extLst>
                  <a:ext uri="{0D108BD9-81ED-4DB2-BD59-A6C34878D82A}">
                    <a16:rowId xmlns:a16="http://schemas.microsoft.com/office/drawing/2014/main" val="2894168714"/>
                  </a:ext>
                </a:extLst>
              </a:tr>
              <a:tr h="1178685">
                <a:tc>
                  <a:txBody>
                    <a:bodyPr/>
                    <a:lstStyle/>
                    <a:p>
                      <a:pPr>
                        <a:lnSpc>
                          <a:spcPct val="107000"/>
                        </a:lnSpc>
                        <a:spcAft>
                          <a:spcPts val="800"/>
                        </a:spcAft>
                        <a:buNone/>
                      </a:pPr>
                      <a:r>
                        <a:rPr lang="pt-PT" sz="3400" b="1" kern="100" dirty="0">
                          <a:solidFill>
                            <a:schemeClr val="bg1"/>
                          </a:solidFill>
                          <a:effectLst/>
                          <a:latin typeface="+mn-lt"/>
                          <a:ea typeface="Aptos" panose="020B0004020202020204" pitchFamily="34" charset="0"/>
                          <a:cs typeface="Times New Roman" panose="02020603050405020304" pitchFamily="18" charset="0"/>
                        </a:rPr>
                        <a:t>Portfólios de Projetos</a:t>
                      </a:r>
                      <a:endParaRPr lang="pt-PT" sz="3400" kern="100" dirty="0">
                        <a:solidFill>
                          <a:schemeClr val="bg1"/>
                        </a:solidFill>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Compilação de trabalhos que mostram planeamento, colaboração e impacto</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Design visual + documentação de planeamento para eco-tour</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extLst>
                  <a:ext uri="{0D108BD9-81ED-4DB2-BD59-A6C34878D82A}">
                    <a16:rowId xmlns:a16="http://schemas.microsoft.com/office/drawing/2014/main" val="3928689131"/>
                  </a:ext>
                </a:extLst>
              </a:tr>
              <a:tr h="1178685">
                <a:tc>
                  <a:txBody>
                    <a:bodyPr/>
                    <a:lstStyle/>
                    <a:p>
                      <a:pPr>
                        <a:lnSpc>
                          <a:spcPct val="107000"/>
                        </a:lnSpc>
                        <a:spcAft>
                          <a:spcPts val="800"/>
                        </a:spcAft>
                        <a:buNone/>
                      </a:pPr>
                      <a:r>
                        <a:rPr lang="pt-PT" sz="3400" b="1" kern="100" dirty="0">
                          <a:solidFill>
                            <a:schemeClr val="bg1"/>
                          </a:solidFill>
                          <a:effectLst/>
                          <a:latin typeface="+mn-lt"/>
                          <a:ea typeface="Aptos" panose="020B0004020202020204" pitchFamily="34" charset="0"/>
                          <a:cs typeface="Times New Roman" panose="02020603050405020304" pitchFamily="18" charset="0"/>
                        </a:rPr>
                        <a:t>Feedback da Comunidade</a:t>
                      </a:r>
                      <a:endParaRPr lang="pt-PT" sz="3400" kern="100" dirty="0">
                        <a:solidFill>
                          <a:schemeClr val="bg1"/>
                        </a:solidFill>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dirty="0">
                          <a:solidFill>
                            <a:srgbClr val="000000"/>
                          </a:solidFill>
                          <a:effectLst/>
                          <a:latin typeface="+mn-lt"/>
                          <a:ea typeface="Aptos" panose="020B0004020202020204" pitchFamily="34" charset="0"/>
                          <a:cs typeface="Times New Roman" panose="02020603050405020304" pitchFamily="18" charset="0"/>
                        </a:rPr>
                        <a:t>Peça aos parceiros comunitários que contribuam para o envolvimento dos estudantes</a:t>
                      </a:r>
                      <a:endParaRPr lang="pt-PT" sz="3400" kern="100" dirty="0">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Intervenientes locais avaliam apresentações</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extLst>
                  <a:ext uri="{0D108BD9-81ED-4DB2-BD59-A6C34878D82A}">
                    <a16:rowId xmlns:a16="http://schemas.microsoft.com/office/drawing/2014/main" val="2425320334"/>
                  </a:ext>
                </a:extLst>
              </a:tr>
              <a:tr h="1178685">
                <a:tc>
                  <a:txBody>
                    <a:bodyPr/>
                    <a:lstStyle/>
                    <a:p>
                      <a:pPr>
                        <a:lnSpc>
                          <a:spcPct val="107000"/>
                        </a:lnSpc>
                        <a:spcAft>
                          <a:spcPts val="800"/>
                        </a:spcAft>
                        <a:buNone/>
                      </a:pPr>
                      <a:r>
                        <a:rPr lang="pt-PT" sz="3400" b="1" kern="100" dirty="0">
                          <a:solidFill>
                            <a:schemeClr val="bg1"/>
                          </a:solidFill>
                          <a:effectLst/>
                          <a:latin typeface="+mn-lt"/>
                          <a:ea typeface="Aptos" panose="020B0004020202020204" pitchFamily="34" charset="0"/>
                          <a:cs typeface="Times New Roman" panose="02020603050405020304" pitchFamily="18" charset="0"/>
                        </a:rPr>
                        <a:t>Avaliações Simuladas</a:t>
                      </a:r>
                      <a:endParaRPr lang="pt-PT" sz="3400" kern="100" dirty="0">
                        <a:solidFill>
                          <a:schemeClr val="bg1"/>
                        </a:solidFill>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Os alunos respondem a dilemas turísticos em cenários simulados</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Responder ao desafio do turismo inclusivo numa assembleia municipal</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extLst>
                  <a:ext uri="{0D108BD9-81ED-4DB2-BD59-A6C34878D82A}">
                    <a16:rowId xmlns:a16="http://schemas.microsoft.com/office/drawing/2014/main" val="3621942069"/>
                  </a:ext>
                </a:extLst>
              </a:tr>
              <a:tr h="1178685">
                <a:tc>
                  <a:txBody>
                    <a:bodyPr/>
                    <a:lstStyle/>
                    <a:p>
                      <a:pPr>
                        <a:lnSpc>
                          <a:spcPct val="107000"/>
                        </a:lnSpc>
                        <a:spcAft>
                          <a:spcPts val="800"/>
                        </a:spcAft>
                        <a:buNone/>
                      </a:pPr>
                      <a:r>
                        <a:rPr lang="pt-PT" sz="3400" b="1" kern="100" dirty="0">
                          <a:solidFill>
                            <a:schemeClr val="bg1"/>
                          </a:solidFill>
                          <a:effectLst/>
                          <a:latin typeface="+mn-lt"/>
                          <a:ea typeface="Aptos" panose="020B0004020202020204" pitchFamily="34" charset="0"/>
                          <a:cs typeface="Times New Roman" panose="02020603050405020304" pitchFamily="18" charset="0"/>
                        </a:rPr>
                        <a:t>Rubricas para Inclusão e Envolvimento</a:t>
                      </a:r>
                      <a:endParaRPr lang="pt-PT" sz="3400" kern="100" dirty="0">
                        <a:solidFill>
                          <a:schemeClr val="bg1"/>
                        </a:solidFill>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a:solidFill>
                            <a:srgbClr val="000000"/>
                          </a:solidFill>
                          <a:effectLst/>
                          <a:latin typeface="+mn-lt"/>
                          <a:ea typeface="Aptos" panose="020B0004020202020204" pitchFamily="34" charset="0"/>
                          <a:cs typeface="Times New Roman" panose="02020603050405020304" pitchFamily="18" charset="0"/>
                        </a:rPr>
                        <a:t>Inclua indicadores como "considera necessidades diversas" ou "convida vozes locais"</a:t>
                      </a:r>
                      <a:endParaRPr lang="pt-PT" sz="3400" kern="100">
                        <a:effectLst/>
                        <a:latin typeface="+mn-lt"/>
                        <a:ea typeface="Aptos" panose="020B0004020202020204" pitchFamily="34" charset="0"/>
                        <a:cs typeface="Times New Roman" panose="02020603050405020304" pitchFamily="18" charset="0"/>
                      </a:endParaRPr>
                    </a:p>
                  </a:txBody>
                  <a:tcPr marL="26670" marR="26670" marT="26670" marB="26670" anchor="ctr"/>
                </a:tc>
                <a:tc>
                  <a:txBody>
                    <a:bodyPr/>
                    <a:lstStyle/>
                    <a:p>
                      <a:pPr>
                        <a:lnSpc>
                          <a:spcPct val="107000"/>
                        </a:lnSpc>
                        <a:spcAft>
                          <a:spcPts val="800"/>
                        </a:spcAft>
                        <a:buNone/>
                      </a:pPr>
                      <a:r>
                        <a:rPr lang="pt-PT" sz="3400" kern="100" dirty="0">
                          <a:solidFill>
                            <a:srgbClr val="000000"/>
                          </a:solidFill>
                          <a:effectLst/>
                          <a:latin typeface="+mn-lt"/>
                          <a:ea typeface="Aptos" panose="020B0004020202020204" pitchFamily="34" charset="0"/>
                          <a:cs typeface="Times New Roman" panose="02020603050405020304" pitchFamily="18" charset="0"/>
                        </a:rPr>
                        <a:t>Use uma rubrica que avalie a colaboração com grupos sub-representados</a:t>
                      </a:r>
                      <a:endParaRPr lang="pt-PT" sz="3400" kern="100" dirty="0">
                        <a:effectLst/>
                        <a:latin typeface="+mn-lt"/>
                        <a:ea typeface="Aptos" panose="020B0004020202020204" pitchFamily="34" charset="0"/>
                        <a:cs typeface="Times New Roman" panose="02020603050405020304" pitchFamily="18" charset="0"/>
                      </a:endParaRPr>
                    </a:p>
                  </a:txBody>
                  <a:tcPr marL="26670" marR="26670" marT="26670" marB="26670" anchor="ctr"/>
                </a:tc>
                <a:extLst>
                  <a:ext uri="{0D108BD9-81ED-4DB2-BD59-A6C34878D82A}">
                    <a16:rowId xmlns:a16="http://schemas.microsoft.com/office/drawing/2014/main" val="2826144142"/>
                  </a:ext>
                </a:extLst>
              </a:tr>
            </a:tbl>
          </a:graphicData>
        </a:graphic>
      </p:graphicFrame>
    </p:spTree>
    <p:extLst>
      <p:ext uri="{BB962C8B-B14F-4D97-AF65-F5344CB8AC3E}">
        <p14:creationId xmlns:p14="http://schemas.microsoft.com/office/powerpoint/2010/main" val="27749032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755650" y="4974146"/>
            <a:ext cx="22866350" cy="7258050"/>
          </a:xfrm>
        </p:spPr>
        <p:txBody>
          <a:bodyPr/>
          <a:lstStyle/>
          <a:p>
            <a:r>
              <a:rPr dirty="0"/>
              <a:t>• </a:t>
            </a:r>
            <a:r>
              <a:rPr lang="pt-PT" dirty="0"/>
              <a:t>Resumo dos pontos principais</a:t>
            </a:r>
          </a:p>
          <a:p>
            <a:r>
              <a:rPr lang="pt-PT" dirty="0"/>
              <a:t>• Feedback e avaliação dos participantes</a:t>
            </a:r>
          </a:p>
          <a:p>
            <a:r>
              <a:rPr lang="pt-PT" dirty="0"/>
              <a:t>• Recursos e acompanhamento</a:t>
            </a:r>
            <a:endParaRPr dirty="0"/>
          </a:p>
        </p:txBody>
      </p:sp>
      <p:sp>
        <p:nvSpPr>
          <p:cNvPr id="3" name="Title 2"/>
          <p:cNvSpPr>
            <a:spLocks noGrp="1"/>
          </p:cNvSpPr>
          <p:nvPr>
            <p:ph type="title"/>
          </p:nvPr>
        </p:nvSpPr>
        <p:spPr>
          <a:xfrm>
            <a:off x="749829" y="2132518"/>
            <a:ext cx="22860001" cy="2021633"/>
          </a:xfrm>
        </p:spPr>
        <p:txBody>
          <a:bodyPr>
            <a:normAutofit/>
          </a:bodyPr>
          <a:lstStyle/>
          <a:p>
            <a:r>
              <a:rPr lang="pt-PT" sz="9600" dirty="0"/>
              <a:t>Conclusão e próximos passos</a:t>
            </a:r>
            <a:endParaRPr lang="en-US" sz="9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AF24D-A4C0-F303-1DE9-A73FDEC088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445BD8-A33F-C739-8A17-32A9CF6E48EC}"/>
              </a:ext>
            </a:extLst>
          </p:cNvPr>
          <p:cNvSpPr>
            <a:spLocks noGrp="1"/>
          </p:cNvSpPr>
          <p:nvPr>
            <p:ph type="title"/>
          </p:nvPr>
        </p:nvSpPr>
        <p:spPr>
          <a:xfrm>
            <a:off x="762001" y="4680857"/>
            <a:ext cx="15128874" cy="4748893"/>
          </a:xfrm>
        </p:spPr>
        <p:txBody>
          <a:bodyPr>
            <a:noAutofit/>
          </a:bodyPr>
          <a:lstStyle/>
          <a:p>
            <a:pPr>
              <a:lnSpc>
                <a:spcPct val="150000"/>
              </a:lnSpc>
            </a:pPr>
            <a:r>
              <a:rPr lang="pt-PT" sz="7200" dirty="0"/>
              <a:t>Atividades interativas</a:t>
            </a:r>
            <a:endParaRPr lang="en-US" sz="7200" dirty="0"/>
          </a:p>
        </p:txBody>
      </p:sp>
      <p:pic>
        <p:nvPicPr>
          <p:cNvPr id="4" name="Picture 3" descr="European flag emblem and multilingual disclaimer - European ...">
            <a:extLst>
              <a:ext uri="{FF2B5EF4-FFF2-40B4-BE49-F238E27FC236}">
                <a16:creationId xmlns:a16="http://schemas.microsoft.com/office/drawing/2014/main" id="{37076B0C-6EAD-FE6E-E5E3-970545EE7BBC}"/>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5851751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a:lstStyle/>
          <a:p>
            <a:r>
              <a:rPr b="1" dirty="0" err="1">
                <a:solidFill>
                  <a:schemeClr val="accent1"/>
                </a:solidFill>
              </a:rPr>
              <a:t>Objectiv</a:t>
            </a:r>
            <a:r>
              <a:rPr lang="pt-PT" b="1" dirty="0">
                <a:solidFill>
                  <a:schemeClr val="accent1"/>
                </a:solidFill>
              </a:rPr>
              <a:t>o</a:t>
            </a:r>
            <a:r>
              <a:rPr b="1" dirty="0">
                <a:solidFill>
                  <a:schemeClr val="accent1"/>
                </a:solidFill>
              </a:rPr>
              <a:t>: </a:t>
            </a:r>
            <a:r>
              <a:rPr lang="pt-PT" dirty="0"/>
              <a:t>Identificar as partes interessadas e as oportunidades</a:t>
            </a:r>
            <a:endParaRPr dirty="0"/>
          </a:p>
          <a:p>
            <a:endParaRPr lang="en-US" dirty="0"/>
          </a:p>
          <a:p>
            <a:r>
              <a:rPr lang="pt-PT" dirty="0"/>
              <a:t>• Identificar os agentes comunitários e os grupos sub-representados</a:t>
            </a:r>
          </a:p>
          <a:p>
            <a:r>
              <a:rPr lang="pt-PT" dirty="0"/>
              <a:t>• Atividade prática e partilha em plenário</a:t>
            </a:r>
            <a:endParaRPr dirty="0"/>
          </a:p>
        </p:txBody>
      </p:sp>
      <p:sp>
        <p:nvSpPr>
          <p:cNvPr id="3" name="Title 2"/>
          <p:cNvSpPr>
            <a:spLocks noGrp="1"/>
          </p:cNvSpPr>
          <p:nvPr>
            <p:ph type="title"/>
          </p:nvPr>
        </p:nvSpPr>
        <p:spPr>
          <a:xfrm>
            <a:off x="761999" y="1288977"/>
            <a:ext cx="22860001" cy="2021633"/>
          </a:xfrm>
        </p:spPr>
        <p:txBody>
          <a:bodyPr/>
          <a:lstStyle/>
          <a:p>
            <a:r>
              <a:rPr lang="pt-PT" dirty="0"/>
              <a:t>Exercício de mapeamento comunitário</a:t>
            </a:r>
            <a:endParaRPr lang="en-US" dirty="0"/>
          </a:p>
        </p:txBody>
      </p:sp>
    </p:spTree>
    <p:extLst>
      <p:ext uri="{BB962C8B-B14F-4D97-AF65-F5344CB8AC3E}">
        <p14:creationId xmlns:p14="http://schemas.microsoft.com/office/powerpoint/2010/main" val="4021232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B679194-BB46-6D99-7A9E-F113A35904FB}"/>
              </a:ext>
            </a:extLst>
          </p:cNvPr>
          <p:cNvSpPr>
            <a:spLocks noGrp="1"/>
          </p:cNvSpPr>
          <p:nvPr>
            <p:ph type="ctrTitle"/>
          </p:nvPr>
        </p:nvSpPr>
        <p:spPr>
          <a:xfrm>
            <a:off x="737662" y="2035154"/>
            <a:ext cx="11128245" cy="10437261"/>
          </a:xfrm>
        </p:spPr>
        <p:txBody>
          <a:bodyPr spcFirstLastPara="1" wrap="square" lIns="0" tIns="0" rIns="0" bIns="0" anchor="t" anchorCtr="0">
            <a:noAutofit/>
          </a:bodyPr>
          <a:lstStyle/>
          <a:p>
            <a:r>
              <a:rPr lang="pt-PT" sz="5400" b="1" dirty="0"/>
              <a:t>Tópico de discussão: </a:t>
            </a:r>
            <a:br>
              <a:rPr lang="pt-PT" sz="5400" b="1" dirty="0"/>
            </a:br>
            <a:r>
              <a:rPr lang="pt-PT" sz="5400" dirty="0"/>
              <a:t>«O turismo ambiental inclusivo começa por saber quem faz parte da comunidade — e, igualmente importante, quem normalmente não é incluído. O mapeamento de uma comunidade ajuda-nos a visualizar os diferentes grupos, recursos, estruturas de poder e relações. É uma ferramenta prática para conceber projetos turísticos que beneficiem todos — e não apenas as vozes mais altas.»</a:t>
            </a:r>
            <a:br>
              <a:rPr lang="pt-PT" sz="5400" b="1" dirty="0"/>
            </a:br>
            <a:r>
              <a:rPr lang="en-GB" sz="5400" dirty="0"/>
              <a:t>.”</a:t>
            </a:r>
            <a:br>
              <a:rPr lang="pl-PL" sz="5400" dirty="0"/>
            </a:br>
            <a:endParaRPr lang="pl-PL" sz="5400" dirty="0"/>
          </a:p>
        </p:txBody>
      </p:sp>
      <p:sp>
        <p:nvSpPr>
          <p:cNvPr id="3" name="Symbol zastępczy tekstu 2">
            <a:extLst>
              <a:ext uri="{FF2B5EF4-FFF2-40B4-BE49-F238E27FC236}">
                <a16:creationId xmlns:a16="http://schemas.microsoft.com/office/drawing/2014/main" id="{1732CE0F-97F7-1578-3DD9-D9238345F08A}"/>
              </a:ext>
            </a:extLst>
          </p:cNvPr>
          <p:cNvSpPr>
            <a:spLocks noGrp="1"/>
          </p:cNvSpPr>
          <p:nvPr>
            <p:ph type="body" idx="1"/>
          </p:nvPr>
        </p:nvSpPr>
        <p:spPr>
          <a:xfrm>
            <a:off x="12683482" y="2653342"/>
            <a:ext cx="10527539" cy="6438900"/>
          </a:xfrm>
        </p:spPr>
        <p:txBody>
          <a:bodyPr>
            <a:normAutofit lnSpcReduction="10000"/>
          </a:bodyPr>
          <a:lstStyle/>
          <a:p>
            <a:endParaRPr lang="pl-PL" dirty="0"/>
          </a:p>
          <a:p>
            <a:pPr marL="0" indent="0">
              <a:buNone/>
            </a:pPr>
            <a:r>
              <a:rPr lang="pt-PT" b="1" dirty="0"/>
              <a:t>Nos vossos grupos, irão criar um mapa de uma comunidade real ou hipotética e identificar:</a:t>
            </a:r>
          </a:p>
          <a:p>
            <a:pPr lvl="0"/>
            <a:r>
              <a:rPr lang="pt-PT" dirty="0"/>
              <a:t>Grupos-chave envolvidos ou afetados pelo turismo</a:t>
            </a:r>
          </a:p>
          <a:p>
            <a:pPr lvl="0"/>
            <a:r>
              <a:rPr lang="pt-PT" dirty="0"/>
              <a:t>Grupos que são frequentemente sub-representados ou excluídos</a:t>
            </a:r>
          </a:p>
          <a:p>
            <a:pPr lvl="0"/>
            <a:r>
              <a:rPr lang="pt-PT" dirty="0"/>
              <a:t>Oportunidades para os envolver de forma significativa nas atividades turísticas</a:t>
            </a:r>
          </a:p>
        </p:txBody>
      </p:sp>
    </p:spTree>
    <p:extLst>
      <p:ext uri="{BB962C8B-B14F-4D97-AF65-F5344CB8AC3E}">
        <p14:creationId xmlns:p14="http://schemas.microsoft.com/office/powerpoint/2010/main" val="32012073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D6AE2C7-E5A8-EF48-B713-E5CE8A3147D1}"/>
              </a:ext>
            </a:extLst>
          </p:cNvPr>
          <p:cNvSpPr>
            <a:spLocks noGrp="1"/>
          </p:cNvSpPr>
          <p:nvPr>
            <p:ph type="ctrTitle"/>
          </p:nvPr>
        </p:nvSpPr>
        <p:spPr>
          <a:xfrm>
            <a:off x="762003" y="1524000"/>
            <a:ext cx="9607293" cy="3105150"/>
          </a:xfrm>
        </p:spPr>
        <p:txBody>
          <a:bodyPr/>
          <a:lstStyle/>
          <a:p>
            <a:pPr algn="ctr"/>
            <a:r>
              <a:rPr lang="en-GB" b="1" dirty="0" err="1">
                <a:solidFill>
                  <a:schemeClr val="tx1"/>
                </a:solidFill>
              </a:rPr>
              <a:t>Atividade</a:t>
            </a:r>
            <a:r>
              <a:rPr lang="en-GB" b="1" dirty="0">
                <a:solidFill>
                  <a:schemeClr val="tx1"/>
                </a:solidFill>
              </a:rPr>
              <a:t> de </a:t>
            </a:r>
            <a:r>
              <a:rPr lang="en-GB" b="1" dirty="0" err="1">
                <a:solidFill>
                  <a:schemeClr val="tx1"/>
                </a:solidFill>
              </a:rPr>
              <a:t>mapeamento</a:t>
            </a:r>
            <a:endParaRPr lang="pl-PL" b="1" dirty="0">
              <a:solidFill>
                <a:schemeClr val="tx1"/>
              </a:solidFill>
            </a:endParaRPr>
          </a:p>
        </p:txBody>
      </p:sp>
      <p:sp>
        <p:nvSpPr>
          <p:cNvPr id="3" name="Symbol zastępczy tekstu 2">
            <a:extLst>
              <a:ext uri="{FF2B5EF4-FFF2-40B4-BE49-F238E27FC236}">
                <a16:creationId xmlns:a16="http://schemas.microsoft.com/office/drawing/2014/main" id="{41949E2C-0374-8F6D-8BA6-D556A926A621}"/>
              </a:ext>
            </a:extLst>
          </p:cNvPr>
          <p:cNvSpPr>
            <a:spLocks noGrp="1"/>
          </p:cNvSpPr>
          <p:nvPr>
            <p:ph type="body" idx="1"/>
          </p:nvPr>
        </p:nvSpPr>
        <p:spPr>
          <a:xfrm>
            <a:off x="11789156" y="1027762"/>
            <a:ext cx="11796486" cy="12157885"/>
          </a:xfrm>
        </p:spPr>
        <p:txBody>
          <a:bodyPr>
            <a:normAutofit lnSpcReduction="10000"/>
          </a:bodyPr>
          <a:lstStyle/>
          <a:p>
            <a:r>
              <a:rPr lang="pt-PT" b="1" dirty="0">
                <a:solidFill>
                  <a:schemeClr val="accent1"/>
                </a:solidFill>
              </a:rPr>
              <a:t>Desenhe um mapa básico </a:t>
            </a:r>
            <a:r>
              <a:rPr lang="pt-PT" dirty="0"/>
              <a:t>da comunidade (não geográfico, mas baseado nas partes interessadas)</a:t>
            </a:r>
          </a:p>
          <a:p>
            <a:r>
              <a:rPr lang="pt-PT" b="1" dirty="0">
                <a:solidFill>
                  <a:schemeClr val="accent1"/>
                </a:solidFill>
              </a:rPr>
              <a:t>Identifique os principais intervenientes</a:t>
            </a:r>
            <a:r>
              <a:rPr lang="pt-PT" dirty="0"/>
              <a:t>, tais como:</a:t>
            </a:r>
          </a:p>
          <a:p>
            <a:pPr lvl="1"/>
            <a:r>
              <a:rPr lang="pt-PT" dirty="0"/>
              <a:t>Administração local</a:t>
            </a:r>
          </a:p>
          <a:p>
            <a:pPr lvl="1"/>
            <a:r>
              <a:rPr lang="pt-PT" dirty="0"/>
              <a:t>Empresas de turismo</a:t>
            </a:r>
          </a:p>
          <a:p>
            <a:pPr lvl="1"/>
            <a:r>
              <a:rPr lang="pt-PT" dirty="0"/>
              <a:t>Escolas e centros de formação</a:t>
            </a:r>
          </a:p>
          <a:p>
            <a:pPr lvl="1"/>
            <a:r>
              <a:rPr lang="pt-PT" dirty="0"/>
              <a:t>Grupos indígenas ou culturais</a:t>
            </a:r>
          </a:p>
          <a:p>
            <a:pPr lvl="1"/>
            <a:r>
              <a:rPr lang="pt-PT" dirty="0"/>
              <a:t>Agricultores, pescadores, utilizadores da floresta</a:t>
            </a:r>
          </a:p>
          <a:p>
            <a:pPr lvl="1"/>
            <a:r>
              <a:rPr lang="pt-PT" dirty="0"/>
              <a:t>Jovens, idosos, pessoas com deficiência, grupos de mulheres</a:t>
            </a:r>
          </a:p>
          <a:p>
            <a:r>
              <a:rPr lang="pt-PT" b="1" dirty="0">
                <a:solidFill>
                  <a:schemeClr val="accent1"/>
                </a:solidFill>
              </a:rPr>
              <a:t>Assinale os grupos sub-representados </a:t>
            </a:r>
            <a:r>
              <a:rPr lang="pt-PT" dirty="0"/>
              <a:t>(por exemplo, pessoas com deficiência, migrantes, minorias étnicas, trabalhadores do setor informal)</a:t>
            </a:r>
          </a:p>
          <a:p>
            <a:r>
              <a:rPr lang="pt-PT" b="1" dirty="0">
                <a:solidFill>
                  <a:schemeClr val="accent1"/>
                </a:solidFill>
              </a:rPr>
              <a:t>Pense em formas de os envolver</a:t>
            </a:r>
            <a:r>
              <a:rPr lang="pt-PT" dirty="0"/>
              <a:t>, tais como:</a:t>
            </a:r>
          </a:p>
          <a:p>
            <a:pPr lvl="1"/>
            <a:r>
              <a:rPr lang="pt-PT" dirty="0"/>
              <a:t>Conceção conjunta de serviços turísticos</a:t>
            </a:r>
          </a:p>
          <a:p>
            <a:pPr lvl="1"/>
            <a:r>
              <a:rPr lang="pt-PT" dirty="0"/>
              <a:t>Reuniões comunitárias</a:t>
            </a:r>
          </a:p>
          <a:p>
            <a:pPr lvl="1"/>
            <a:r>
              <a:rPr lang="pt-PT" dirty="0"/>
              <a:t>Programas de formação inclusivos</a:t>
            </a:r>
          </a:p>
          <a:p>
            <a:pPr lvl="1"/>
            <a:r>
              <a:rPr lang="pt-PT" dirty="0"/>
              <a:t>Representação na tomada de decisões </a:t>
            </a:r>
            <a:endParaRPr lang="pl-PL" dirty="0"/>
          </a:p>
        </p:txBody>
      </p:sp>
      <p:pic>
        <p:nvPicPr>
          <p:cNvPr id="5" name="Graphic 4" descr="Map with pin with solid fill">
            <a:extLst>
              <a:ext uri="{FF2B5EF4-FFF2-40B4-BE49-F238E27FC236}">
                <a16:creationId xmlns:a16="http://schemas.microsoft.com/office/drawing/2014/main" id="{5E4BFFAD-9E18-3B4D-CDF4-01C650EF1B9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8358" y="2479840"/>
            <a:ext cx="9290304" cy="9253728"/>
          </a:xfrm>
          <a:prstGeom prst="rect">
            <a:avLst/>
          </a:prstGeom>
        </p:spPr>
      </p:pic>
    </p:spTree>
    <p:extLst>
      <p:ext uri="{BB962C8B-B14F-4D97-AF65-F5344CB8AC3E}">
        <p14:creationId xmlns:p14="http://schemas.microsoft.com/office/powerpoint/2010/main" val="40943179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6AD42-2A36-5A81-7A35-A8F86F0731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612781-6F82-537B-0BF8-186F697BC6A3}"/>
              </a:ext>
            </a:extLst>
          </p:cNvPr>
          <p:cNvSpPr>
            <a:spLocks noGrp="1"/>
          </p:cNvSpPr>
          <p:nvPr>
            <p:ph type="title"/>
          </p:nvPr>
        </p:nvSpPr>
        <p:spPr>
          <a:xfrm>
            <a:off x="762001" y="4680857"/>
            <a:ext cx="15128874" cy="4748893"/>
          </a:xfrm>
        </p:spPr>
        <p:txBody>
          <a:bodyPr>
            <a:noAutofit/>
          </a:bodyPr>
          <a:lstStyle/>
          <a:p>
            <a:pPr>
              <a:lnSpc>
                <a:spcPct val="150000"/>
              </a:lnSpc>
            </a:pPr>
            <a:r>
              <a:rPr lang="pt-PT" sz="7200" dirty="0"/>
              <a:t>ATIVIDADES DE APRENDIZAGEM AUTODIRIGIDA</a:t>
            </a:r>
            <a:endParaRPr lang="pl-PL" sz="7200" dirty="0"/>
          </a:p>
        </p:txBody>
      </p:sp>
      <p:pic>
        <p:nvPicPr>
          <p:cNvPr id="4" name="Picture 3" descr="European flag emblem and multilingual disclaimer - European ...">
            <a:extLst>
              <a:ext uri="{FF2B5EF4-FFF2-40B4-BE49-F238E27FC236}">
                <a16:creationId xmlns:a16="http://schemas.microsoft.com/office/drawing/2014/main" id="{6025817E-3D09-3668-7CB0-FDF6E85232E2}"/>
              </a:ext>
            </a:extLst>
          </p:cNvPr>
          <p:cNvPicPr>
            <a:picLocks noChangeAspect="1"/>
          </p:cNvPicPr>
          <p:nvPr/>
        </p:nvPicPr>
        <p:blipFill>
          <a:blip r:embed="rId2"/>
          <a:stretch>
            <a:fillRect/>
          </a:stretch>
        </p:blipFill>
        <p:spPr>
          <a:xfrm>
            <a:off x="768599" y="11940061"/>
            <a:ext cx="3482106" cy="728007"/>
          </a:xfrm>
          <a:prstGeom prst="rect">
            <a:avLst/>
          </a:prstGeom>
        </p:spPr>
      </p:pic>
    </p:spTree>
    <p:extLst>
      <p:ext uri="{BB962C8B-B14F-4D97-AF65-F5344CB8AC3E}">
        <p14:creationId xmlns:p14="http://schemas.microsoft.com/office/powerpoint/2010/main" val="15557391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D5B63D-5754-18BC-5B84-9716C69867F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AF4FA02-19CC-01BA-4E36-266FDF6FBEAE}"/>
              </a:ext>
            </a:extLst>
          </p:cNvPr>
          <p:cNvSpPr>
            <a:spLocks noGrp="1"/>
          </p:cNvSpPr>
          <p:nvPr>
            <p:ph type="title"/>
          </p:nvPr>
        </p:nvSpPr>
        <p:spPr>
          <a:xfrm>
            <a:off x="2087262" y="1619796"/>
            <a:ext cx="19885432" cy="1057143"/>
          </a:xfrm>
        </p:spPr>
        <p:txBody>
          <a:bodyPr vert="horz" lIns="91440" tIns="45720" rIns="91440" bIns="45720" rtlCol="0" anchor="ctr">
            <a:normAutofit fontScale="90000"/>
          </a:bodyPr>
          <a:lstStyle/>
          <a:p>
            <a:pPr>
              <a:spcBef>
                <a:spcPct val="0"/>
              </a:spcBef>
            </a:pPr>
            <a:r>
              <a:rPr lang="pt-PT" sz="9600" kern="1200" dirty="0">
                <a:solidFill>
                  <a:schemeClr val="tx1"/>
                </a:solidFill>
                <a:latin typeface="+mj-lt"/>
                <a:ea typeface="+mj-ea"/>
                <a:cs typeface="+mj-cs"/>
              </a:rPr>
              <a:t>Recursos</a:t>
            </a:r>
            <a:endParaRPr lang="en" sz="9600" kern="1200" dirty="0">
              <a:solidFill>
                <a:schemeClr val="tx1"/>
              </a:solidFill>
              <a:latin typeface="+mj-lt"/>
              <a:ea typeface="+mj-ea"/>
              <a:cs typeface="+mj-cs"/>
            </a:endParaRPr>
          </a:p>
        </p:txBody>
      </p:sp>
      <p:pic>
        <p:nvPicPr>
          <p:cNvPr id="5" name="Picture 4" descr="European flag emblem and multilingual disclaimer - European ...">
            <a:extLst>
              <a:ext uri="{FF2B5EF4-FFF2-40B4-BE49-F238E27FC236}">
                <a16:creationId xmlns:a16="http://schemas.microsoft.com/office/drawing/2014/main" id="{497C8C00-55D5-3A38-DEB7-CF838DD17C9E}"/>
              </a:ext>
            </a:extLst>
          </p:cNvPr>
          <p:cNvPicPr>
            <a:picLocks noChangeAspect="1"/>
          </p:cNvPicPr>
          <p:nvPr/>
        </p:nvPicPr>
        <p:blipFill>
          <a:blip r:embed="rId2"/>
          <a:stretch>
            <a:fillRect/>
          </a:stretch>
        </p:blipFill>
        <p:spPr>
          <a:xfrm>
            <a:off x="722840" y="12199504"/>
            <a:ext cx="3205016" cy="666433"/>
          </a:xfrm>
          <a:prstGeom prst="rect">
            <a:avLst/>
          </a:prstGeom>
        </p:spPr>
      </p:pic>
      <p:sp>
        <p:nvSpPr>
          <p:cNvPr id="4" name="pole tekstowe 3">
            <a:extLst>
              <a:ext uri="{FF2B5EF4-FFF2-40B4-BE49-F238E27FC236}">
                <a16:creationId xmlns:a16="http://schemas.microsoft.com/office/drawing/2014/main" id="{AAE06E46-BC2E-D9D0-B17B-6BF3E165C335}"/>
              </a:ext>
            </a:extLst>
          </p:cNvPr>
          <p:cNvSpPr txBox="1"/>
          <p:nvPr/>
        </p:nvSpPr>
        <p:spPr>
          <a:xfrm>
            <a:off x="1258558" y="3278405"/>
            <a:ext cx="21866883" cy="8817799"/>
          </a:xfrm>
          <a:prstGeom prst="rect">
            <a:avLst/>
          </a:prstGeom>
          <a:noFill/>
        </p:spPr>
        <p:txBody>
          <a:bodyPr wrap="square">
            <a:spAutoFit/>
          </a:bodyPr>
          <a:lstStyle/>
          <a:p>
            <a:pPr marL="342900" lvl="0" indent="-342900">
              <a:buFont typeface="+mj-lt"/>
              <a:buAutoNum type="arabicPeriod"/>
            </a:pPr>
            <a:r>
              <a:rPr lang="pt-PT" sz="2700" dirty="0">
                <a:solidFill>
                  <a:schemeClr val="tx1"/>
                </a:solidFill>
                <a:effectLst/>
                <a:latin typeface="+mn-lt"/>
                <a:ea typeface="Arial" panose="020B0604020202020204" pitchFamily="34" charset="0"/>
              </a:rPr>
              <a:t>Apresentado por </a:t>
            </a:r>
            <a:r>
              <a:rPr lang="pt-PT" sz="2700" dirty="0" err="1">
                <a:solidFill>
                  <a:schemeClr val="tx1"/>
                </a:solidFill>
                <a:effectLst/>
                <a:latin typeface="+mn-lt"/>
                <a:ea typeface="Arial" panose="020B0604020202020204" pitchFamily="34" charset="0"/>
              </a:rPr>
              <a:t>Bethaney</a:t>
            </a:r>
            <a:r>
              <a:rPr lang="pt-PT" sz="2700" dirty="0">
                <a:solidFill>
                  <a:schemeClr val="tx1"/>
                </a:solidFill>
                <a:effectLst/>
                <a:latin typeface="+mn-lt"/>
                <a:ea typeface="Arial" panose="020B0604020202020204" pitchFamily="34" charset="0"/>
              </a:rPr>
              <a:t> </a:t>
            </a:r>
            <a:r>
              <a:rPr lang="pt-PT" sz="2700" dirty="0" err="1">
                <a:solidFill>
                  <a:schemeClr val="tx1"/>
                </a:solidFill>
                <a:effectLst/>
                <a:latin typeface="+mn-lt"/>
                <a:ea typeface="Arial" panose="020B0604020202020204" pitchFamily="34" charset="0"/>
              </a:rPr>
              <a:t>Wilkinson</a:t>
            </a:r>
            <a:r>
              <a:rPr lang="pt-PT" sz="2700" dirty="0">
                <a:solidFill>
                  <a:schemeClr val="tx1"/>
                </a:solidFill>
                <a:effectLst/>
                <a:latin typeface="+mn-lt"/>
                <a:ea typeface="Arial" panose="020B0604020202020204" pitchFamily="34" charset="0"/>
              </a:rPr>
              <a:t>, este podcast analisa o fosso entre as boas intenções e os resultados concretos nas iniciativas de diversidade. Apresenta entrevistas sinceras com líderes que se esforçam por construir organizações mais equitativas</a:t>
            </a:r>
            <a:r>
              <a:rPr lang="en-GB" sz="2700" dirty="0">
                <a:solidFill>
                  <a:schemeClr val="accent3"/>
                </a:solidFill>
                <a:effectLst/>
                <a:latin typeface="+mn-lt"/>
                <a:ea typeface="Arial" panose="020B0604020202020204" pitchFamily="34" charset="0"/>
              </a:rPr>
              <a:t>. </a:t>
            </a:r>
            <a:r>
              <a:rPr lang="en-GB" sz="2700" dirty="0">
                <a:solidFill>
                  <a:schemeClr val="accent3"/>
                </a:solidFill>
                <a:effectLst/>
                <a:latin typeface="+mn-lt"/>
                <a:ea typeface="Arial" panose="020B0604020202020204" pitchFamily="34" charset="0"/>
                <a:hlinkClick r:id="rId3">
                  <a:extLst>
                    <a:ext uri="{A12FA001-AC4F-418D-AE19-62706E023703}">
                      <ahyp:hlinkClr xmlns:ahyp="http://schemas.microsoft.com/office/drawing/2018/hyperlinkcolor" val="tx"/>
                    </a:ext>
                  </a:extLst>
                </a:hlinkClick>
              </a:rPr>
              <a:t>thediversitymovement.com</a:t>
            </a:r>
            <a:r>
              <a:rPr lang="en-GB" sz="2700" dirty="0">
                <a:solidFill>
                  <a:schemeClr val="accent3"/>
                </a:solidFill>
                <a:effectLst/>
                <a:latin typeface="+mn-lt"/>
                <a:ea typeface="Arial" panose="020B0604020202020204" pitchFamily="34" charset="0"/>
                <a:hlinkClick r:id="rId4">
                  <a:extLst>
                    <a:ext uri="{A12FA001-AC4F-418D-AE19-62706E023703}">
                      <ahyp:hlinkClr xmlns:ahyp="http://schemas.microsoft.com/office/drawing/2018/hyperlinkcolor" val="tx"/>
                    </a:ext>
                  </a:extLst>
                </a:hlinkClick>
              </a:rPr>
              <a:t>umbrex.com</a:t>
            </a:r>
            <a:endParaRPr lang="pl-PL" sz="2700" dirty="0">
              <a:solidFill>
                <a:schemeClr val="accent3"/>
              </a:solidFill>
              <a:effectLst/>
              <a:latin typeface="+mn-lt"/>
              <a:ea typeface="Times New Roman" panose="02020603050405020304" pitchFamily="18" charset="0"/>
            </a:endParaRPr>
          </a:p>
          <a:p>
            <a:pPr marL="342900" lvl="0" indent="-342900">
              <a:buFont typeface="+mj-lt"/>
              <a:buAutoNum type="arabicPeriod"/>
            </a:pPr>
            <a:r>
              <a:rPr lang="pt-PT" sz="2700" dirty="0">
                <a:solidFill>
                  <a:schemeClr val="tx1"/>
                </a:solidFill>
                <a:effectLst/>
                <a:latin typeface="+mn-lt"/>
                <a:ea typeface="Arial" panose="020B0604020202020204" pitchFamily="34" charset="0"/>
              </a:rPr>
              <a:t>Um podcast de história oral que dá voz aos pioneiros da comunidade LGBTQ+. O apresentador Eric Marcus partilha entrevistas de arquivo, revelando as lutas e os triunfos do movimento pelos direitos LGBTQ+</a:t>
            </a:r>
            <a:r>
              <a:rPr lang="en-GB" sz="2700" dirty="0">
                <a:solidFill>
                  <a:schemeClr val="tx1"/>
                </a:solidFill>
                <a:effectLst/>
                <a:latin typeface="+mn-lt"/>
                <a:ea typeface="Arial" panose="020B0604020202020204" pitchFamily="34" charset="0"/>
              </a:rPr>
              <a:t>.</a:t>
            </a:r>
            <a:r>
              <a:rPr lang="en-GB" sz="2700" dirty="0">
                <a:solidFill>
                  <a:schemeClr val="tx1"/>
                </a:solidFill>
                <a:latin typeface="+mn-lt"/>
                <a:ea typeface="Arial" panose="020B0604020202020204" pitchFamily="34" charset="0"/>
              </a:rPr>
              <a:t> </a:t>
            </a:r>
            <a:r>
              <a:rPr lang="en-GB" sz="2700" dirty="0">
                <a:solidFill>
                  <a:schemeClr val="accent3"/>
                </a:solidFill>
                <a:effectLst/>
                <a:latin typeface="+mn-lt"/>
                <a:ea typeface="Arial" panose="020B0604020202020204" pitchFamily="34" charset="0"/>
                <a:hlinkClick r:id="rId5">
                  <a:extLst>
                    <a:ext uri="{A12FA001-AC4F-418D-AE19-62706E023703}">
                      <ahyp:hlinkClr xmlns:ahyp="http://schemas.microsoft.com/office/drawing/2018/hyperlinkcolor" val="tx"/>
                    </a:ext>
                  </a:extLst>
                </a:hlinkClick>
              </a:rPr>
              <a:t>thediversitymovement.com+2en.wikipedia.org+2vanityfair.com+2</a:t>
            </a:r>
            <a:endParaRPr lang="pl-PL" sz="2700" dirty="0">
              <a:solidFill>
                <a:schemeClr val="accent3"/>
              </a:solidFill>
              <a:effectLst/>
              <a:latin typeface="+mn-lt"/>
              <a:ea typeface="Times New Roman" panose="02020603050405020304" pitchFamily="18" charset="0"/>
            </a:endParaRPr>
          </a:p>
          <a:p>
            <a:pPr marL="342900" lvl="0" indent="-342900">
              <a:buFont typeface="+mj-lt"/>
              <a:buAutoNum type="arabicPeriod"/>
            </a:pPr>
            <a:r>
              <a:rPr lang="pt-PT" sz="2700" dirty="0" err="1">
                <a:solidFill>
                  <a:schemeClr val="tx1"/>
                </a:solidFill>
                <a:effectLst/>
                <a:latin typeface="+mn-lt"/>
                <a:ea typeface="Arial" panose="020B0604020202020204" pitchFamily="34" charset="0"/>
              </a:rPr>
              <a:t>Emily</a:t>
            </a:r>
            <a:r>
              <a:rPr lang="pt-PT" sz="2700" dirty="0">
                <a:solidFill>
                  <a:schemeClr val="tx1"/>
                </a:solidFill>
                <a:effectLst/>
                <a:latin typeface="+mn-lt"/>
                <a:ea typeface="Arial" panose="020B0604020202020204" pitchFamily="34" charset="0"/>
              </a:rPr>
              <a:t> Yates fala sobre um conjunto de ferramentas desenvolvido para melhorar a acessibilidade e a inclusão nas viagens e no turismo</a:t>
            </a:r>
            <a:r>
              <a:rPr lang="en-GB" sz="2700" dirty="0">
                <a:solidFill>
                  <a:schemeClr val="tx1"/>
                </a:solidFill>
                <a:effectLst/>
                <a:latin typeface="+mn-lt"/>
                <a:ea typeface="Arial" panose="020B0604020202020204" pitchFamily="34" charset="0"/>
              </a:rPr>
              <a:t>. </a:t>
            </a:r>
            <a:r>
              <a:rPr lang="pl-PL" sz="2700" dirty="0">
                <a:solidFill>
                  <a:schemeClr val="accent3"/>
                </a:solidFill>
                <a:effectLst/>
                <a:latin typeface="+mn-lt"/>
                <a:ea typeface="Arial" panose="020B0604020202020204" pitchFamily="34" charset="0"/>
                <a:hlinkClick r:id="rId6">
                  <a:extLst>
                    <a:ext uri="{A12FA001-AC4F-418D-AE19-62706E023703}">
                      <ahyp:hlinkClr xmlns:ahyp="http://schemas.microsoft.com/office/drawing/2018/hyperlinkcolor" val="tx"/>
                    </a:ext>
                  </a:extLst>
                </a:hlinkClick>
              </a:rPr>
              <a:t>transition-pathways.europa.eu</a:t>
            </a:r>
            <a:endParaRPr lang="pl-PL" sz="2700" dirty="0">
              <a:solidFill>
                <a:schemeClr val="accent3"/>
              </a:solidFill>
              <a:effectLst/>
              <a:latin typeface="+mn-lt"/>
              <a:ea typeface="Times New Roman" panose="02020603050405020304" pitchFamily="18" charset="0"/>
            </a:endParaRPr>
          </a:p>
          <a:p>
            <a:pPr marL="342900" lvl="0" indent="-342900">
              <a:buFont typeface="+mj-lt"/>
              <a:buAutoNum type="arabicPeriod"/>
            </a:pPr>
            <a:r>
              <a:rPr lang="pt-PT" sz="2700" dirty="0">
                <a:solidFill>
                  <a:schemeClr val="tx1"/>
                </a:solidFill>
                <a:effectLst/>
                <a:latin typeface="+mn-lt"/>
                <a:ea typeface="Arial" panose="020B0604020202020204" pitchFamily="34" charset="0"/>
              </a:rPr>
              <a:t>Este episódio aborda o aumento da representação das mulheres em cargos de liderança no setor das viagens e a importância da solidariedade</a:t>
            </a:r>
            <a:r>
              <a:rPr lang="en-GB" sz="2700" dirty="0">
                <a:solidFill>
                  <a:schemeClr val="tx1"/>
                </a:solidFill>
                <a:effectLst/>
                <a:latin typeface="+mn-lt"/>
                <a:ea typeface="Arial" panose="020B0604020202020204" pitchFamily="34" charset="0"/>
              </a:rPr>
              <a:t>.</a:t>
            </a:r>
            <a:r>
              <a:rPr lang="en-GB" sz="2700" dirty="0">
                <a:solidFill>
                  <a:schemeClr val="accent3"/>
                </a:solidFill>
                <a:effectLst/>
                <a:latin typeface="+mn-lt"/>
                <a:ea typeface="Arial" panose="020B0604020202020204" pitchFamily="34" charset="0"/>
              </a:rPr>
              <a:t> </a:t>
            </a:r>
            <a:r>
              <a:rPr lang="pl-PL" sz="2700" dirty="0">
                <a:solidFill>
                  <a:schemeClr val="accent3"/>
                </a:solidFill>
                <a:effectLst/>
                <a:latin typeface="+mn-lt"/>
                <a:ea typeface="Arial" panose="020B0604020202020204" pitchFamily="34" charset="0"/>
                <a:hlinkClick r:id="rId7">
                  <a:extLst>
                    <a:ext uri="{A12FA001-AC4F-418D-AE19-62706E023703}">
                      <ahyp:hlinkClr xmlns:ahyp="http://schemas.microsoft.com/office/drawing/2018/hyperlinkcolor" val="tx"/>
                    </a:ext>
                  </a:extLst>
                </a:hlinkClick>
              </a:rPr>
              <a:t>podcasts.apple.com</a:t>
            </a:r>
            <a:endParaRPr lang="pl-PL" sz="2700" dirty="0">
              <a:solidFill>
                <a:schemeClr val="accent3"/>
              </a:solidFill>
              <a:effectLst/>
              <a:latin typeface="+mn-lt"/>
              <a:ea typeface="Times New Roman" panose="02020603050405020304" pitchFamily="18" charset="0"/>
            </a:endParaRPr>
          </a:p>
          <a:p>
            <a:pPr marL="342900" lvl="0" indent="-342900">
              <a:buFont typeface="+mj-lt"/>
              <a:buAutoNum type="arabicPeriod"/>
            </a:pPr>
            <a:r>
              <a:rPr lang="pt-PT" sz="2700" dirty="0">
                <a:solidFill>
                  <a:schemeClr val="tx1"/>
                </a:solidFill>
                <a:effectLst/>
                <a:latin typeface="+mn-lt"/>
                <a:ea typeface="Arial" panose="020B0604020202020204" pitchFamily="34" charset="0"/>
              </a:rPr>
              <a:t>Dedica-se a abordar diversas perspetivas nos meios de comunicação dedicados às viagens, defendendo a inclusão e a representatividade</a:t>
            </a:r>
            <a:r>
              <a:rPr lang="en-GB" sz="2700" dirty="0">
                <a:solidFill>
                  <a:schemeClr val="tx1"/>
                </a:solidFill>
                <a:effectLst/>
                <a:latin typeface="+mn-lt"/>
                <a:ea typeface="Arial" panose="020B0604020202020204" pitchFamily="34" charset="0"/>
              </a:rPr>
              <a:t>.</a:t>
            </a:r>
            <a:endParaRPr lang="pl-PL" sz="2700" dirty="0">
              <a:solidFill>
                <a:schemeClr val="tx1"/>
              </a:solidFill>
              <a:effectLst/>
              <a:latin typeface="+mn-lt"/>
              <a:ea typeface="Arial" panose="020B0604020202020204" pitchFamily="34" charset="0"/>
            </a:endParaRPr>
          </a:p>
          <a:p>
            <a:pPr marL="342900" lvl="0" indent="-342900">
              <a:buFont typeface="+mj-lt"/>
              <a:buAutoNum type="arabicPeriod"/>
            </a:pPr>
            <a:r>
              <a:rPr lang="pt-PT" sz="2700" dirty="0">
                <a:solidFill>
                  <a:schemeClr val="tx1"/>
                </a:solidFill>
                <a:effectLst/>
                <a:latin typeface="+mn-lt"/>
                <a:ea typeface="Times New Roman" panose="02020603050405020304" pitchFamily="18" charset="0"/>
              </a:rPr>
              <a:t>Um guia completo destinado às cidades que pretendem integrar a equidade nas medidas climáticas e no planeamento urbano. Inclui ferramentas de complexidade variável e estudos de caso globais para apoiar o envolvimento inclusivo de diferentes grupos:</a:t>
            </a:r>
            <a:r>
              <a:rPr lang="en-US" sz="2700" dirty="0">
                <a:solidFill>
                  <a:schemeClr val="tx1"/>
                </a:solidFill>
                <a:effectLst/>
                <a:latin typeface="+mn-lt"/>
                <a:ea typeface="Times New Roman" panose="02020603050405020304" pitchFamily="18" charset="0"/>
              </a:rPr>
              <a:t> </a:t>
            </a:r>
            <a:r>
              <a:rPr lang="en-US" sz="2700" dirty="0">
                <a:solidFill>
                  <a:schemeClr val="accent3"/>
                </a:solidFill>
                <a:effectLst/>
                <a:latin typeface="+mn-lt"/>
                <a:ea typeface="Times New Roman" panose="02020603050405020304" pitchFamily="18" charset="0"/>
              </a:rPr>
              <a:t>c40knowledgehub.org</a:t>
            </a:r>
          </a:p>
          <a:p>
            <a:pPr marL="342900" lvl="0" indent="-342900">
              <a:buFont typeface="+mj-lt"/>
              <a:buAutoNum type="arabicPeriod"/>
            </a:pPr>
            <a:r>
              <a:rPr lang="pt-PT" sz="2700" dirty="0">
                <a:solidFill>
                  <a:schemeClr val="tx1"/>
                </a:solidFill>
                <a:effectLst/>
                <a:latin typeface="+mn-lt"/>
                <a:ea typeface="Times New Roman" panose="02020603050405020304" pitchFamily="18" charset="0"/>
              </a:rPr>
              <a:t>Este PDF apresenta medidas concretas que os governos locais e as organizações podem adotar para promover uma participação inclusiva. Enfatiza o envolvimento precoce, a superação de barreiras e a integração da participação pública nos processos de tomada de decisão</a:t>
            </a:r>
            <a:r>
              <a:rPr lang="en-US" sz="2700" dirty="0">
                <a:solidFill>
                  <a:schemeClr val="tx1"/>
                </a:solidFill>
                <a:effectLst/>
                <a:latin typeface="+mn-lt"/>
                <a:ea typeface="Times New Roman" panose="02020603050405020304" pitchFamily="18" charset="0"/>
              </a:rPr>
              <a:t>. </a:t>
            </a:r>
            <a:r>
              <a:rPr lang="en-US" sz="2700" dirty="0">
                <a:solidFill>
                  <a:schemeClr val="accent3"/>
                </a:solidFill>
                <a:effectLst/>
                <a:latin typeface="+mn-lt"/>
                <a:ea typeface="Times New Roman" panose="02020603050405020304" pitchFamily="18" charset="0"/>
              </a:rPr>
              <a:t>cwi.ie+4govocal.com+4maptionnaire.com+4board.danecounty.gov</a:t>
            </a:r>
          </a:p>
          <a:p>
            <a:pPr marL="342900" lvl="0" indent="-342900">
              <a:buFont typeface="+mj-lt"/>
              <a:buAutoNum type="arabicPeriod"/>
            </a:pPr>
            <a:r>
              <a:rPr lang="pt-PT" sz="2700" dirty="0">
                <a:solidFill>
                  <a:schemeClr val="tx1"/>
                </a:solidFill>
                <a:effectLst/>
                <a:latin typeface="+mn-lt"/>
                <a:ea typeface="Times New Roman" panose="02020603050405020304" pitchFamily="18" charset="0"/>
              </a:rPr>
              <a:t>Um manual passo a passo concebido para ajudar as comunidades a criar processos de participação mais inclusivos. Abrange a análise das melhores práticas, a definição de objetivos, a descoberta de novos públicos e a exploração de novas estratégias</a:t>
            </a:r>
            <a:r>
              <a:rPr lang="en-US" sz="2700" dirty="0">
                <a:solidFill>
                  <a:schemeClr val="tx1"/>
                </a:solidFill>
                <a:effectLst/>
                <a:latin typeface="+mn-lt"/>
                <a:ea typeface="Times New Roman" panose="02020603050405020304" pitchFamily="18" charset="0"/>
              </a:rPr>
              <a:t>. </a:t>
            </a:r>
            <a:r>
              <a:rPr lang="en-US" sz="2700" dirty="0">
                <a:solidFill>
                  <a:schemeClr val="accent3"/>
                </a:solidFill>
                <a:effectLst/>
                <a:latin typeface="+mn-lt"/>
                <a:ea typeface="Times New Roman" panose="02020603050405020304" pitchFamily="18" charset="0"/>
              </a:rPr>
              <a:t>mainstreet.org</a:t>
            </a:r>
          </a:p>
          <a:p>
            <a:pPr marL="342900" lvl="0" indent="-342900">
              <a:buFont typeface="+mj-lt"/>
              <a:buAutoNum type="arabicPeriod"/>
            </a:pPr>
            <a:r>
              <a:rPr lang="pt-PT" sz="2700" dirty="0">
                <a:solidFill>
                  <a:schemeClr val="tx1"/>
                </a:solidFill>
                <a:effectLst/>
                <a:latin typeface="+mn-lt"/>
                <a:ea typeface="Times New Roman" panose="02020603050405020304" pitchFamily="18" charset="0"/>
              </a:rPr>
              <a:t>Este artigo aborda a importância de ir além da simples informação, passando à consultoria, à colaboração e à capacitação das comunidades. Destaca a facilitação como uma ferramenta para a inclusão, colocando ênfase na escuta ativa e na tomada de decisões partilhada</a:t>
            </a:r>
            <a:r>
              <a:rPr lang="en-US" sz="2700" dirty="0">
                <a:solidFill>
                  <a:schemeClr val="tx1"/>
                </a:solidFill>
                <a:effectLst/>
                <a:latin typeface="+mn-lt"/>
                <a:ea typeface="Times New Roman" panose="02020603050405020304" pitchFamily="18" charset="0"/>
              </a:rPr>
              <a:t>.</a:t>
            </a:r>
            <a:r>
              <a:rPr lang="en-US" sz="2700" dirty="0">
                <a:solidFill>
                  <a:schemeClr val="accent3"/>
                </a:solidFill>
                <a:effectLst/>
                <a:latin typeface="+mn-lt"/>
                <a:ea typeface="Times New Roman" panose="02020603050405020304" pitchFamily="18" charset="0"/>
              </a:rPr>
              <a:t> icma.org</a:t>
            </a:r>
            <a:r>
              <a:rPr lang="en-GB" sz="2700" dirty="0">
                <a:solidFill>
                  <a:schemeClr val="accent3"/>
                </a:solidFill>
                <a:effectLst/>
                <a:latin typeface="+mn-lt"/>
                <a:ea typeface="Arial" panose="020B0604020202020204" pitchFamily="34" charset="0"/>
                <a:hlinkClick r:id="rId8">
                  <a:extLst>
                    <a:ext uri="{A12FA001-AC4F-418D-AE19-62706E023703}">
                      <ahyp:hlinkClr xmlns:ahyp="http://schemas.microsoft.com/office/drawing/2018/hyperlinkcolor" val="tx"/>
                    </a:ext>
                  </a:extLst>
                </a:hlinkClick>
              </a:rPr>
              <a:t>goodtravel.de+5cntraveler.com+5cntraveler</a:t>
            </a:r>
            <a:r>
              <a:rPr lang="en-GB" sz="2700" dirty="0">
                <a:solidFill>
                  <a:srgbClr val="FFFFFF"/>
                </a:solidFill>
                <a:effectLst/>
                <a:latin typeface="+mn-lt"/>
                <a:ea typeface="Arial" panose="020B0604020202020204" pitchFamily="34" charset="0"/>
                <a:hlinkClick r:id="rId8">
                  <a:extLst>
                    <a:ext uri="{A12FA001-AC4F-418D-AE19-62706E023703}">
                      <ahyp:hlinkClr xmlns:ahyp="http://schemas.microsoft.com/office/drawing/2018/hyperlinkcolor" val="tx"/>
                    </a:ext>
                  </a:extLst>
                </a:hlinkClick>
              </a:rPr>
              <a:t>.com</a:t>
            </a:r>
            <a:r>
              <a:rPr lang="en-GB" sz="2700" dirty="0">
                <a:solidFill>
                  <a:srgbClr val="FFFFFF"/>
                </a:solidFill>
                <a:effectLst/>
                <a:latin typeface="Times New Roman" panose="02020603050405020304" pitchFamily="18" charset="0"/>
                <a:ea typeface="Arial" panose="020B0604020202020204" pitchFamily="34" charset="0"/>
                <a:hlinkClick r:id="rId8">
                  <a:extLst>
                    <a:ext uri="{A12FA001-AC4F-418D-AE19-62706E023703}">
                      <ahyp:hlinkClr xmlns:ahyp="http://schemas.microsoft.com/office/drawing/2018/hyperlinkcolor" val="tx"/>
                    </a:ext>
                  </a:extLst>
                </a:hlinkClick>
              </a:rPr>
              <a:t>+5</a:t>
            </a:r>
            <a:endParaRPr lang="pl-PL" sz="27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532977003"/>
      </p:ext>
    </p:extLst>
  </p:cSld>
  <p:clrMapOvr>
    <a:masterClrMapping/>
  </p:clrMapOvr>
</p:sld>
</file>

<file path=ppt/theme/theme1.xml><?xml version="1.0" encoding="utf-8"?>
<a:theme xmlns:a="http://schemas.openxmlformats.org/drawingml/2006/main"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TotalTime>
  <Words>2454</Words>
  <Application>Microsoft Office PowerPoint</Application>
  <PresentationFormat>Personalizados</PresentationFormat>
  <Paragraphs>192</Paragraphs>
  <Slides>33</Slides>
  <Notes>5</Notes>
  <HiddenSlides>0</HiddenSlides>
  <MMClips>0</MMClips>
  <ScaleCrop>false</ScaleCrop>
  <HeadingPairs>
    <vt:vector size="6" baseType="variant">
      <vt:variant>
        <vt:lpstr>Tipos de letra usados</vt:lpstr>
      </vt:variant>
      <vt:variant>
        <vt:i4>2</vt:i4>
      </vt:variant>
      <vt:variant>
        <vt:lpstr>Tema</vt:lpstr>
      </vt:variant>
      <vt:variant>
        <vt:i4>1</vt:i4>
      </vt:variant>
      <vt:variant>
        <vt:lpstr>Títulos dos diapositivos</vt:lpstr>
      </vt:variant>
      <vt:variant>
        <vt:i4>33</vt:i4>
      </vt:variant>
    </vt:vector>
  </HeadingPairs>
  <TitlesOfParts>
    <vt:vector size="36" baseType="lpstr">
      <vt:lpstr>Arial</vt:lpstr>
      <vt:lpstr>Times New Roman</vt:lpstr>
      <vt:lpstr>Office Theme</vt:lpstr>
      <vt:lpstr>Apresentação do PowerPoint</vt:lpstr>
      <vt:lpstr>Módulo 5: Envolvimento comunitário e inclusão </vt:lpstr>
      <vt:lpstr>Introdução ao módulo</vt:lpstr>
      <vt:lpstr>Introdução ao módulo</vt:lpstr>
      <vt:lpstr>O papel das comunidades no turismo ambiental</vt:lpstr>
      <vt:lpstr>O papel das comunidades no turismo ambiental</vt:lpstr>
      <vt:lpstr>O papel das comunidades no turismo ambiental</vt:lpstr>
      <vt:lpstr>Pontos-chave para a abertura</vt:lpstr>
      <vt:lpstr>Por que razão as comunidades locais são importantes</vt:lpstr>
      <vt:lpstr>A inclusão na prática: ferramentas e estratégias </vt:lpstr>
      <vt:lpstr>Por que a inclusão é importante no turismo ambiental</vt:lpstr>
      <vt:lpstr>O que é a inclusão</vt:lpstr>
      <vt:lpstr>Inclusão na prática: ferramentas e estratégias</vt:lpstr>
      <vt:lpstr>Ferramentas e estratégias práticas</vt:lpstr>
      <vt:lpstr>Políticas Públicas e Boas Práticas </vt:lpstr>
      <vt:lpstr>UNESCO — Normas de Turismo Sustentável do Património Mundial</vt:lpstr>
      <vt:lpstr>OMT e PNUMA — Quadros de desenvolvimento inclusivo</vt:lpstr>
      <vt:lpstr>Critérios do GSTC — Pôr em prática o compromisso</vt:lpstr>
      <vt:lpstr>Análise de casos práticos</vt:lpstr>
      <vt:lpstr>Exemplos práticos: Ecoturismo liderado pela comunidade</vt:lpstr>
      <vt:lpstr>Breve discussão</vt:lpstr>
      <vt:lpstr>Integração na formação profissional</vt:lpstr>
      <vt:lpstr>Enquadramento da sessão</vt:lpstr>
      <vt:lpstr>Incorporar projetos comunitários no ensino</vt:lpstr>
      <vt:lpstr>Ideias para a avaliação baseada em competências</vt:lpstr>
      <vt:lpstr>Ideias para a avaliação baseada em competências</vt:lpstr>
      <vt:lpstr>Conclusão e próximos passos</vt:lpstr>
      <vt:lpstr>Atividades interativas</vt:lpstr>
      <vt:lpstr>Exercício de mapeamento comunitário</vt:lpstr>
      <vt:lpstr>Tópico de discussão:  «O turismo ambiental inclusivo começa por saber quem faz parte da comunidade — e, igualmente importante, quem normalmente não é incluído. O mapeamento de uma comunidade ajuda-nos a visualizar os diferentes grupos, recursos, estruturas de poder e relações. É uma ferramenta prática para conceber projetos turísticos que beneficiem todos — e não apenas as vozes mais altas.» .” </vt:lpstr>
      <vt:lpstr>Atividade de mapeamento</vt:lpstr>
      <vt:lpstr>ATIVIDADES DE APRENDIZAGEM AUTODIRIGIDA</vt:lpstr>
      <vt:lpstr>Recursos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Nowy Użytkownik</dc:creator>
  <cp:lastModifiedBy>Liliana Calado</cp:lastModifiedBy>
  <cp:revision>10</cp:revision>
  <dcterms:modified xsi:type="dcterms:W3CDTF">2026-04-10T21:51:26Z</dcterms:modified>
</cp:coreProperties>
</file>